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17"/>
  </p:notesMasterIdLst>
  <p:sldIdLst>
    <p:sldId id="257" r:id="rId5"/>
    <p:sldId id="295" r:id="rId6"/>
    <p:sldId id="339" r:id="rId7"/>
    <p:sldId id="921" r:id="rId8"/>
    <p:sldId id="922" r:id="rId9"/>
    <p:sldId id="923" r:id="rId10"/>
    <p:sldId id="924" r:id="rId11"/>
    <p:sldId id="925" r:id="rId12"/>
    <p:sldId id="934" r:id="rId13"/>
    <p:sldId id="937" r:id="rId14"/>
    <p:sldId id="929" r:id="rId15"/>
    <p:sldId id="9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Kiểu Sáng 3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30/01/2021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Roboto" panose="02000000000000000000" pitchFamily="2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>
                <a:latin typeface="Roboto" panose="02000000000000000000" pitchFamily="2" charset="0"/>
              </a:rPr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Roboto" panose="02000000000000000000" pitchFamily="2" charset="0"/>
              </a:endParaRPr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  <a:latin typeface="Roboto" panose="02000000000000000000" pitchFamily="2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>
                <a:latin typeface="Roboto" panose="02000000000000000000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STACK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81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Minh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họa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hình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ảnh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8C9A04F-6BBD-4CD2-A59B-C41BCE5D2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12" y="1790068"/>
            <a:ext cx="3352800" cy="4467225"/>
          </a:xfrm>
          <a:prstGeom prst="rect">
            <a:avLst/>
          </a:prstGeom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B7FB37DF-68E3-4C8A-9F00-F1EB97F58EE8}"/>
              </a:ext>
            </a:extLst>
          </p:cNvPr>
          <p:cNvCxnSpPr>
            <a:cxnSpLocks/>
          </p:cNvCxnSpPr>
          <p:nvPr/>
        </p:nvCxnSpPr>
        <p:spPr>
          <a:xfrm flipV="1">
            <a:off x="4292926" y="3079107"/>
            <a:ext cx="0" cy="18522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70056DB-55C5-4336-B8C9-27A1490B8DC6}"/>
              </a:ext>
            </a:extLst>
          </p:cNvPr>
          <p:cNvSpPr txBox="1"/>
          <p:nvPr/>
        </p:nvSpPr>
        <p:spPr>
          <a:xfrm>
            <a:off x="4732197" y="1910990"/>
            <a:ext cx="254596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binary </a:t>
            </a:r>
            <a:r>
              <a:rPr lang="en-US" dirty="0" err="1">
                <a:latin typeface="Roboto" panose="02000000000000000000" pitchFamily="2" charset="0"/>
              </a:rPr>
              <a:t>sẽ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lấy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dưới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lên</a:t>
            </a:r>
            <a:r>
              <a:rPr lang="en-US" dirty="0">
                <a:latin typeface="Roboto" panose="02000000000000000000" pitchFamily="2" charset="0"/>
              </a:rPr>
              <a:t> </a:t>
            </a:r>
            <a:br>
              <a:rPr lang="en-US" dirty="0">
                <a:latin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 101111</a:t>
            </a:r>
            <a:endParaRPr lang="en-US" dirty="0">
              <a:latin typeface="Roboto" panose="02000000000000000000" pitchFamily="2" charset="0"/>
            </a:endParaRPr>
          </a:p>
        </p:txBody>
      </p:sp>
      <p:graphicFrame>
        <p:nvGraphicFramePr>
          <p:cNvPr id="24" name="Bảng 24">
            <a:extLst>
              <a:ext uri="{FF2B5EF4-FFF2-40B4-BE49-F238E27FC236}">
                <a16:creationId xmlns:a16="http://schemas.microsoft.com/office/drawing/2014/main" id="{6606B4E3-590D-4CFF-AE68-844F14174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42464"/>
              </p:ext>
            </p:extLst>
          </p:nvPr>
        </p:nvGraphicFramePr>
        <p:xfrm>
          <a:off x="8640049" y="2306270"/>
          <a:ext cx="989105" cy="2245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105">
                  <a:extLst>
                    <a:ext uri="{9D8B030D-6E8A-4147-A177-3AD203B41FA5}">
                      <a16:colId xmlns:a16="http://schemas.microsoft.com/office/drawing/2014/main" val="565325843"/>
                    </a:ext>
                  </a:extLst>
                </a:gridCol>
              </a:tblGrid>
              <a:tr h="3912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0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558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1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2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7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24377"/>
                  </a:ext>
                </a:extLst>
              </a:tr>
            </a:tbl>
          </a:graphicData>
        </a:graphic>
      </p:graphicFrame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A3E1AEC-7098-4AAA-84A9-561E143B46D7}"/>
              </a:ext>
            </a:extLst>
          </p:cNvPr>
          <p:cNvSpPr txBox="1"/>
          <p:nvPr/>
        </p:nvSpPr>
        <p:spPr>
          <a:xfrm>
            <a:off x="10319543" y="1785308"/>
            <a:ext cx="1235963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Stack</a:t>
            </a:r>
          </a:p>
        </p:txBody>
      </p:sp>
      <p:cxnSp>
        <p:nvCxnSpPr>
          <p:cNvPr id="27" name="Đường kết nối: Mũi tên Gấp khúc 26">
            <a:extLst>
              <a:ext uri="{FF2B5EF4-FFF2-40B4-BE49-F238E27FC236}">
                <a16:creationId xmlns:a16="http://schemas.microsoft.com/office/drawing/2014/main" id="{0B691851-37F3-4819-A923-6B3D8E8380DA}"/>
              </a:ext>
            </a:extLst>
          </p:cNvPr>
          <p:cNvCxnSpPr>
            <a:cxnSpLocks/>
            <a:stCxn id="25" idx="2"/>
            <a:endCxn id="24" idx="3"/>
          </p:cNvCxnSpPr>
          <p:nvPr/>
        </p:nvCxnSpPr>
        <p:spPr>
          <a:xfrm rot="5400000">
            <a:off x="9646161" y="2137634"/>
            <a:ext cx="1274359" cy="1308371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A0B594FC-E6DC-4A1B-848D-8E4BA52C7D2E}"/>
              </a:ext>
            </a:extLst>
          </p:cNvPr>
          <p:cNvCxnSpPr>
            <a:cxnSpLocks/>
          </p:cNvCxnSpPr>
          <p:nvPr/>
        </p:nvCxnSpPr>
        <p:spPr>
          <a:xfrm>
            <a:off x="4589929" y="3079107"/>
            <a:ext cx="4050119" cy="1322564"/>
          </a:xfrm>
          <a:prstGeom prst="bentConnector3">
            <a:avLst>
              <a:gd name="adj1" fmla="val 606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ACD4D7D1-DE8C-4209-9A11-3F05DC770CAB}"/>
              </a:ext>
            </a:extLst>
          </p:cNvPr>
          <p:cNvCxnSpPr>
            <a:cxnSpLocks/>
          </p:cNvCxnSpPr>
          <p:nvPr/>
        </p:nvCxnSpPr>
        <p:spPr>
          <a:xfrm>
            <a:off x="4589929" y="3428999"/>
            <a:ext cx="4050119" cy="56926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C44D120B-A692-4158-9E84-C0100AD09D3F}"/>
              </a:ext>
            </a:extLst>
          </p:cNvPr>
          <p:cNvCxnSpPr>
            <a:cxnSpLocks/>
          </p:cNvCxnSpPr>
          <p:nvPr/>
        </p:nvCxnSpPr>
        <p:spPr>
          <a:xfrm flipV="1">
            <a:off x="4589928" y="3607157"/>
            <a:ext cx="4050120" cy="202843"/>
          </a:xfrm>
          <a:prstGeom prst="bentConnector3">
            <a:avLst>
              <a:gd name="adj1" fmla="val 4203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51D4C6F4-B90F-4145-A782-4AC6CC9256DC}"/>
              </a:ext>
            </a:extLst>
          </p:cNvPr>
          <p:cNvCxnSpPr>
            <a:cxnSpLocks/>
          </p:cNvCxnSpPr>
          <p:nvPr/>
        </p:nvCxnSpPr>
        <p:spPr>
          <a:xfrm flipV="1">
            <a:off x="4589922" y="3278942"/>
            <a:ext cx="4050125" cy="8406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: Mũi tên Gấp khúc 43">
            <a:extLst>
              <a:ext uri="{FF2B5EF4-FFF2-40B4-BE49-F238E27FC236}">
                <a16:creationId xmlns:a16="http://schemas.microsoft.com/office/drawing/2014/main" id="{AE896AFE-80CC-467E-AFEE-2C89F6A838DC}"/>
              </a:ext>
            </a:extLst>
          </p:cNvPr>
          <p:cNvCxnSpPr/>
          <p:nvPr/>
        </p:nvCxnSpPr>
        <p:spPr>
          <a:xfrm flipV="1">
            <a:off x="4589927" y="2915772"/>
            <a:ext cx="4050120" cy="1567351"/>
          </a:xfrm>
          <a:prstGeom prst="bentConnector3">
            <a:avLst>
              <a:gd name="adj1" fmla="val 526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: Mũi tên Gấp khúc 45">
            <a:extLst>
              <a:ext uri="{FF2B5EF4-FFF2-40B4-BE49-F238E27FC236}">
                <a16:creationId xmlns:a16="http://schemas.microsoft.com/office/drawing/2014/main" id="{9C860E28-F177-48C0-8D20-1670864448E2}"/>
              </a:ext>
            </a:extLst>
          </p:cNvPr>
          <p:cNvCxnSpPr/>
          <p:nvPr/>
        </p:nvCxnSpPr>
        <p:spPr>
          <a:xfrm flipV="1">
            <a:off x="4589925" y="2545976"/>
            <a:ext cx="4050121" cy="2303930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FAACA2E3-05DD-437E-B69A-9E1B7054F6CD}"/>
              </a:ext>
            </a:extLst>
          </p:cNvPr>
          <p:cNvSpPr txBox="1"/>
          <p:nvPr/>
        </p:nvSpPr>
        <p:spPr>
          <a:xfrm>
            <a:off x="8037809" y="5307106"/>
            <a:ext cx="3352800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Lúc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này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chỉ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lấy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</a:rPr>
              <a:t> Stack ta </a:t>
            </a:r>
            <a:r>
              <a:rPr lang="en-US" dirty="0" err="1">
                <a:latin typeface="Roboto" panose="02000000000000000000" pitchFamily="2" charset="0"/>
              </a:rPr>
              <a:t>có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nhị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 101111</a:t>
            </a: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A3023CE-C121-4CC3-9D0A-C507B6DB2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522" y="1205639"/>
            <a:ext cx="5516794" cy="3518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1D2388E-A233-4758-8CD8-1F4B080F5336}"/>
              </a:ext>
            </a:extLst>
          </p:cNvPr>
          <p:cNvSpPr txBox="1"/>
          <p:nvPr/>
        </p:nvSpPr>
        <p:spPr>
          <a:xfrm>
            <a:off x="672353" y="1205638"/>
            <a:ext cx="5154706" cy="71477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4BB3B39-06D6-4CFE-8991-5179EB12741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5827059" y="1563025"/>
            <a:ext cx="1291385" cy="4074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6FDFF5D-75CC-4C4B-82A3-AF43D064C361}"/>
              </a:ext>
            </a:extLst>
          </p:cNvPr>
          <p:cNvSpPr txBox="1"/>
          <p:nvPr/>
        </p:nvSpPr>
        <p:spPr>
          <a:xfrm>
            <a:off x="7118444" y="1003600"/>
            <a:ext cx="4401203" cy="120032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</a:rPr>
              <a:t>int decimal</a:t>
            </a:r>
            <a:r>
              <a:rPr lang="en-US" dirty="0">
                <a:latin typeface="Roboto" panose="02000000000000000000" pitchFamily="2" charset="0"/>
              </a:rPr>
              <a:t> : </a:t>
            </a:r>
            <a:r>
              <a:rPr lang="en-US" dirty="0" err="1">
                <a:latin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thập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chuyển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</a:rPr>
              <a:t>String res </a:t>
            </a:r>
            <a:r>
              <a:rPr lang="en-US" dirty="0">
                <a:latin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kết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quả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nhị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phân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1" dirty="0" err="1">
                <a:latin typeface="Roboto" panose="02000000000000000000" pitchFamily="2" charset="0"/>
              </a:rPr>
              <a:t>MyStack</a:t>
            </a:r>
            <a:r>
              <a:rPr lang="en-US" b="1" dirty="0">
                <a:latin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</a:rPr>
              <a:t>: Stack </a:t>
            </a:r>
            <a:r>
              <a:rPr lang="en-US" dirty="0" err="1">
                <a:latin typeface="Roboto" panose="02000000000000000000" pitchFamily="2" charset="0"/>
              </a:rPr>
              <a:t>lưu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dư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từng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phép</a:t>
            </a:r>
            <a:r>
              <a:rPr lang="en-US" dirty="0">
                <a:latin typeface="Roboto" panose="02000000000000000000" pitchFamily="2" charset="0"/>
              </a:rPr>
              <a:t> chia   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92549B4-D679-4EE5-B91E-6870130817CB}"/>
              </a:ext>
            </a:extLst>
          </p:cNvPr>
          <p:cNvSpPr txBox="1"/>
          <p:nvPr/>
        </p:nvSpPr>
        <p:spPr>
          <a:xfrm>
            <a:off x="1030942" y="2079811"/>
            <a:ext cx="2901182" cy="7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25" name="Đường kết nối: Mũi tên Gấp khúc 24">
            <a:extLst>
              <a:ext uri="{FF2B5EF4-FFF2-40B4-BE49-F238E27FC236}">
                <a16:creationId xmlns:a16="http://schemas.microsoft.com/office/drawing/2014/main" id="{45BFA5A8-25F3-4A64-AD29-6F427D06FEF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932124" y="2437198"/>
            <a:ext cx="3791834" cy="969577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51CCCB5-4365-4635-A948-3309E3758D55}"/>
              </a:ext>
            </a:extLst>
          </p:cNvPr>
          <p:cNvSpPr txBox="1"/>
          <p:nvPr/>
        </p:nvSpPr>
        <p:spPr>
          <a:xfrm>
            <a:off x="7723958" y="2933623"/>
            <a:ext cx="3795689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Lấy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dư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sau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khi</a:t>
            </a:r>
            <a:r>
              <a:rPr lang="en-US" dirty="0">
                <a:latin typeface="Roboto" panose="02000000000000000000" pitchFamily="2" charset="0"/>
              </a:rPr>
              <a:t> chia </a:t>
            </a:r>
            <a:r>
              <a:rPr lang="en-US" dirty="0" err="1">
                <a:latin typeface="Roboto" panose="02000000000000000000" pitchFamily="2" charset="0"/>
              </a:rPr>
              <a:t>cho</a:t>
            </a:r>
            <a:r>
              <a:rPr lang="en-US" dirty="0">
                <a:latin typeface="Roboto" panose="02000000000000000000" pitchFamily="2" charset="0"/>
              </a:rPr>
              <a:t> 2 </a:t>
            </a:r>
            <a:r>
              <a:rPr lang="en-US" dirty="0" err="1">
                <a:latin typeface="Roboto" panose="02000000000000000000" pitchFamily="2" charset="0"/>
              </a:rPr>
              <a:t>lưu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biến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</a:rPr>
              <a:t>int du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Roboto" panose="02000000000000000000" pitchFamily="2" charset="0"/>
              </a:rPr>
              <a:t>Cập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nhật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lại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trị</a:t>
            </a:r>
            <a:r>
              <a:rPr lang="en-US" dirty="0">
                <a:latin typeface="Roboto" panose="02000000000000000000" pitchFamily="2" charset="0"/>
              </a:rPr>
              <a:t> decimal</a:t>
            </a:r>
            <a:endParaRPr lang="en-US" b="1" dirty="0"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Roboto" panose="02000000000000000000" pitchFamily="2" charset="0"/>
              </a:rPr>
              <a:t>Push </a:t>
            </a:r>
            <a:r>
              <a:rPr lang="en-US" dirty="0" err="1">
                <a:latin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dư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</a:rPr>
              <a:t> Stack</a:t>
            </a:r>
          </a:p>
          <a:p>
            <a:pPr marL="285750" indent="-285750">
              <a:buFontTx/>
              <a:buChar char="-"/>
            </a:pP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54525D63-A5AA-460E-B0B4-4D9186E3B42F}"/>
              </a:ext>
            </a:extLst>
          </p:cNvPr>
          <p:cNvSpPr txBox="1"/>
          <p:nvPr/>
        </p:nvSpPr>
        <p:spPr>
          <a:xfrm>
            <a:off x="1604682" y="2933623"/>
            <a:ext cx="112955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34" name="Đường kết nối: Mũi tên Gấp khúc 33">
            <a:extLst>
              <a:ext uri="{FF2B5EF4-FFF2-40B4-BE49-F238E27FC236}">
                <a16:creationId xmlns:a16="http://schemas.microsoft.com/office/drawing/2014/main" id="{79D6ECEF-EEC3-4ED4-8F47-391A60581F1C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734235" y="3118289"/>
            <a:ext cx="5127576" cy="240354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BC773169-C5A4-48EA-8BC0-89AAA7E040F1}"/>
              </a:ext>
            </a:extLst>
          </p:cNvPr>
          <p:cNvSpPr txBox="1"/>
          <p:nvPr/>
        </p:nvSpPr>
        <p:spPr>
          <a:xfrm>
            <a:off x="7861811" y="5198668"/>
            <a:ext cx="305696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Dừng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vòng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lặp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khi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biến</a:t>
            </a:r>
            <a:r>
              <a:rPr lang="en-US" dirty="0">
                <a:latin typeface="Roboto" panose="02000000000000000000" pitchFamily="2" charset="0"/>
              </a:rPr>
              <a:t> decimal </a:t>
            </a:r>
            <a:r>
              <a:rPr lang="en-US" dirty="0" err="1">
                <a:latin typeface="Roboto" panose="02000000000000000000" pitchFamily="2" charset="0"/>
              </a:rPr>
              <a:t>được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cập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nhật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về</a:t>
            </a:r>
            <a:r>
              <a:rPr lang="en-US" dirty="0">
                <a:latin typeface="Roboto" panose="02000000000000000000" pitchFamily="2" charset="0"/>
              </a:rPr>
              <a:t> 0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05F60C74-3DFF-4048-8582-E58BB2100D24}"/>
              </a:ext>
            </a:extLst>
          </p:cNvPr>
          <p:cNvSpPr txBox="1"/>
          <p:nvPr/>
        </p:nvSpPr>
        <p:spPr>
          <a:xfrm>
            <a:off x="1030941" y="3783106"/>
            <a:ext cx="238461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8421EB19-614D-476C-BD7E-0899EFE14E34}"/>
              </a:ext>
            </a:extLst>
          </p:cNvPr>
          <p:cNvCxnSpPr/>
          <p:nvPr/>
        </p:nvCxnSpPr>
        <p:spPr>
          <a:xfrm>
            <a:off x="2160494" y="4241894"/>
            <a:ext cx="0" cy="11473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999C6F8C-9EC1-4340-9AF4-30A54FA3C24D}"/>
              </a:ext>
            </a:extLst>
          </p:cNvPr>
          <p:cNvSpPr txBox="1"/>
          <p:nvPr/>
        </p:nvSpPr>
        <p:spPr>
          <a:xfrm>
            <a:off x="905435" y="5389218"/>
            <a:ext cx="2839478" cy="1477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Cuối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cùng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dùng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vòng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lặp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lấy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tử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từ</a:t>
            </a:r>
            <a:r>
              <a:rPr lang="en-US" dirty="0">
                <a:latin typeface="Roboto" panose="02000000000000000000" pitchFamily="2" charset="0"/>
              </a:rPr>
              <a:t> Stack, </a:t>
            </a:r>
            <a:r>
              <a:rPr lang="en-US" dirty="0" err="1">
                <a:latin typeface="Roboto" panose="02000000000000000000" pitchFamily="2" charset="0"/>
              </a:rPr>
              <a:t>cộng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vào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biến</a:t>
            </a:r>
            <a:r>
              <a:rPr lang="en-US" dirty="0">
                <a:latin typeface="Roboto" panose="02000000000000000000" pitchFamily="2" charset="0"/>
              </a:rPr>
              <a:t> res(</a:t>
            </a:r>
            <a:r>
              <a:rPr lang="en-US" dirty="0" err="1">
                <a:latin typeface="Roboto" panose="02000000000000000000" pitchFamily="2" charset="0"/>
              </a:rPr>
              <a:t>kết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quả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trả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về</a:t>
            </a:r>
            <a:r>
              <a:rPr lang="en-US" dirty="0">
                <a:latin typeface="Roboto" panose="02000000000000000000" pitchFamily="2" charset="0"/>
              </a:rPr>
              <a:t>) 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Roboto" panose="02000000000000000000" pitchFamily="2" charset="0"/>
                <a:sym typeface="Wingdings" panose="05000000000000000000" pitchFamily="2" charset="2"/>
              </a:rPr>
              <a:t>chuỗi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Roboto" panose="02000000000000000000" pitchFamily="2" charset="0"/>
                <a:sym typeface="Wingdings" panose="05000000000000000000" pitchFamily="2" charset="2"/>
              </a:rPr>
              <a:t>nhị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Roboto" panose="02000000000000000000" pitchFamily="2" charset="0"/>
                <a:sym typeface="Wingdings" panose="05000000000000000000" pitchFamily="2" charset="2"/>
              </a:rPr>
              <a:t>phân</a:t>
            </a: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872456" y="863336"/>
            <a:ext cx="9704498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884D"/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endParaRPr 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8AC17694-6F63-4776-9FD9-8426701C1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2" y="1853845"/>
            <a:ext cx="7284186" cy="3112257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14285E5-AEF0-4684-A903-42165865544A}"/>
              </a:ext>
            </a:extLst>
          </p:cNvPr>
          <p:cNvSpPr txBox="1"/>
          <p:nvPr/>
        </p:nvSpPr>
        <p:spPr>
          <a:xfrm>
            <a:off x="1414550" y="5305243"/>
            <a:ext cx="9362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</a:rPr>
              <a:t>Hàm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chuẩn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hóa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nhị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phân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dirty="0" err="1">
                <a:latin typeface="Roboto" panose="02000000000000000000" pitchFamily="2" charset="0"/>
              </a:rPr>
              <a:t>Vd</a:t>
            </a:r>
            <a:r>
              <a:rPr lang="en-US" dirty="0">
                <a:latin typeface="Roboto" panose="02000000000000000000" pitchFamily="2" charset="0"/>
              </a:rPr>
              <a:t>: decimal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</a:rPr>
              <a:t>10001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Roboto" panose="02000000000000000000" pitchFamily="2" charset="0"/>
                <a:sym typeface="Wingdings" panose="05000000000000000000" pitchFamily="2" charset="2"/>
              </a:rPr>
              <a:t>stringBinary</a:t>
            </a:r>
            <a:r>
              <a:rPr lang="en-US">
                <a:latin typeface="Roboto" panose="02000000000000000000" pitchFamily="2" charset="0"/>
                <a:sym typeface="Wingdings" panose="05000000000000000000" pitchFamily="2" charset="2"/>
              </a:rPr>
              <a:t>  = </a:t>
            </a:r>
            <a:r>
              <a:rPr lang="en-US" sz="1800">
                <a:solidFill>
                  <a:srgbClr val="6897BB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10011100010001</a:t>
            </a:r>
            <a:endParaRPr lang="en-US" sz="1800" dirty="0">
              <a:solidFill>
                <a:srgbClr val="6897BB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 err="1">
                <a:latin typeface="Roboto" panose="02000000000000000000" pitchFamily="2" charset="0"/>
              </a:rPr>
              <a:t>Chuẩn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hóa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thành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dirty="0" err="1">
                <a:latin typeface="Roboto" panose="02000000000000000000" pitchFamily="2" charset="0"/>
                <a:sym typeface="Wingdings" panose="05000000000000000000" pitchFamily="2" charset="2"/>
              </a:rPr>
              <a:t>prettyBinary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Roboto" panose="02000000000000000000" pitchFamily="2" charset="0"/>
                <a:sym typeface="Wingdings" panose="05000000000000000000" pitchFamily="2" charset="2"/>
              </a:rPr>
              <a:t>stringBinary</a:t>
            </a:r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, 4, " “)  0010 0111 0001 0001</a:t>
            </a:r>
          </a:p>
          <a:p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7AFBBD2-1B98-4CD1-9050-C52BFBD7AC91}"/>
              </a:ext>
            </a:extLst>
          </p:cNvPr>
          <p:cNvSpPr txBox="1"/>
          <p:nvPr/>
        </p:nvSpPr>
        <p:spPr>
          <a:xfrm>
            <a:off x="1354138" y="1146832"/>
            <a:ext cx="239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BONUS THÊM HÀM </a:t>
            </a:r>
            <a:r>
              <a:rPr lang="en-US" dirty="0" err="1">
                <a:latin typeface="Roboto" panose="02000000000000000000" pitchFamily="2" charset="0"/>
              </a:rPr>
              <a:t>Chuẩn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hóa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chuỗi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nhị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phân</a:t>
            </a: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733089" y="1288271"/>
            <a:ext cx="9096275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BT 4. </a:t>
            </a:r>
          </a:p>
          <a:p>
            <a:pPr lvl="0">
              <a:lnSpc>
                <a:spcPct val="150000"/>
              </a:lnSpc>
            </a:pP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Sử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dụng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cấu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trúc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để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chuyển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giá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trị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cơ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10 sang cơ </a:t>
            </a:r>
            <a:r>
              <a:rPr lang="vi-VN" sz="22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2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76638-F8BF-46CA-A006-939390E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74F7-3300-457A-B626-DF17756E4C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904770EE-725D-4EF8-A35D-605FBBE70120}"/>
              </a:ext>
            </a:extLst>
          </p:cNvPr>
          <p:cNvSpPr>
            <a:spLocks/>
          </p:cNvSpPr>
          <p:nvPr/>
        </p:nvSpPr>
        <p:spPr bwMode="auto">
          <a:xfrm rot="644697">
            <a:off x="2906180" y="5788659"/>
            <a:ext cx="409941" cy="302668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  <a:gd name="connsiteX0" fmla="*/ 5190 w 10003"/>
              <a:gd name="connsiteY0" fmla="*/ 1 h 10000"/>
              <a:gd name="connsiteX1" fmla="*/ 6 w 10003"/>
              <a:gd name="connsiteY1" fmla="*/ 6707 h 10000"/>
              <a:gd name="connsiteX2" fmla="*/ 4302 w 10003"/>
              <a:gd name="connsiteY2" fmla="*/ 9992 h 10000"/>
              <a:gd name="connsiteX3" fmla="*/ 9993 w 10003"/>
              <a:gd name="connsiteY3" fmla="*/ 4582 h 10000"/>
              <a:gd name="connsiteX4" fmla="*/ 5190 w 10003"/>
              <a:gd name="connsiteY4" fmla="*/ 1 h 10000"/>
              <a:gd name="connsiteX0" fmla="*/ 4995 w 9808"/>
              <a:gd name="connsiteY0" fmla="*/ 2 h 9996"/>
              <a:gd name="connsiteX1" fmla="*/ 7 w 9808"/>
              <a:gd name="connsiteY1" fmla="*/ 4540 h 9996"/>
              <a:gd name="connsiteX2" fmla="*/ 4107 w 9808"/>
              <a:gd name="connsiteY2" fmla="*/ 9993 h 9996"/>
              <a:gd name="connsiteX3" fmla="*/ 9798 w 9808"/>
              <a:gd name="connsiteY3" fmla="*/ 4583 h 9996"/>
              <a:gd name="connsiteX4" fmla="*/ 4995 w 9808"/>
              <a:gd name="connsiteY4" fmla="*/ 2 h 9996"/>
              <a:gd name="connsiteX0" fmla="*/ 5087 w 9994"/>
              <a:gd name="connsiteY0" fmla="*/ 5 h 10006"/>
              <a:gd name="connsiteX1" fmla="*/ 1 w 9994"/>
              <a:gd name="connsiteY1" fmla="*/ 4545 h 10006"/>
              <a:gd name="connsiteX2" fmla="*/ 4181 w 9994"/>
              <a:gd name="connsiteY2" fmla="*/ 10000 h 10006"/>
              <a:gd name="connsiteX3" fmla="*/ 9984 w 9994"/>
              <a:gd name="connsiteY3" fmla="*/ 4588 h 10006"/>
              <a:gd name="connsiteX4" fmla="*/ 5087 w 9994"/>
              <a:gd name="connsiteY4" fmla="*/ 5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4" h="10006">
                <a:moveTo>
                  <a:pt x="5087" y="5"/>
                </a:moveTo>
                <a:cubicBezTo>
                  <a:pt x="2140" y="-97"/>
                  <a:pt x="-48" y="1253"/>
                  <a:pt x="1" y="4545"/>
                </a:cubicBezTo>
                <a:cubicBezTo>
                  <a:pt x="50" y="7837"/>
                  <a:pt x="2350" y="10146"/>
                  <a:pt x="4181" y="10000"/>
                </a:cubicBezTo>
                <a:cubicBezTo>
                  <a:pt x="6014" y="9853"/>
                  <a:pt x="10232" y="8423"/>
                  <a:pt x="9984" y="4588"/>
                </a:cubicBezTo>
                <a:cubicBezTo>
                  <a:pt x="9736" y="752"/>
                  <a:pt x="7936" y="108"/>
                  <a:pt x="5087" y="5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16765205-0DDF-4170-8B87-DB8CC1D44325}"/>
              </a:ext>
            </a:extLst>
          </p:cNvPr>
          <p:cNvSpPr>
            <a:spLocks/>
          </p:cNvSpPr>
          <p:nvPr/>
        </p:nvSpPr>
        <p:spPr bwMode="auto">
          <a:xfrm>
            <a:off x="3411524" y="5337722"/>
            <a:ext cx="214677" cy="218318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A4419860-EB0B-44E5-B990-BB3CCBD9D0E0}"/>
              </a:ext>
            </a:extLst>
          </p:cNvPr>
          <p:cNvSpPr>
            <a:spLocks/>
          </p:cNvSpPr>
          <p:nvPr/>
        </p:nvSpPr>
        <p:spPr bwMode="auto">
          <a:xfrm>
            <a:off x="2502461" y="602943"/>
            <a:ext cx="299987" cy="276826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DF995-4435-41EC-B5E9-1BE762447FCB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Interface Stack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DAD7D-0696-4889-B3D9-F7739810F3B5}"/>
              </a:ext>
            </a:extLst>
          </p:cNvPr>
          <p:cNvSpPr txBox="1"/>
          <p:nvPr/>
        </p:nvSpPr>
        <p:spPr>
          <a:xfrm>
            <a:off x="5281298" y="1388651"/>
            <a:ext cx="637608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Dùng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interface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Class implement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code.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    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Generic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tổng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quát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4D45B5B-E6D7-444B-8655-32C0D63B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7" name="Chỗ dành sẵn cho Hình ảnh 6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E426D5-DF42-4069-9C6D-567F6356F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02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21" name="Chỗ dành sẵn cho Hình ảnh 6">
            <a:extLst>
              <a:ext uri="{FF2B5EF4-FFF2-40B4-BE49-F238E27FC236}">
                <a16:creationId xmlns:a16="http://schemas.microsoft.com/office/drawing/2014/main" id="{7A74ED09-8496-434E-895F-9227E483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"/>
          <a:stretch/>
        </p:blipFill>
        <p:spPr>
          <a:xfrm>
            <a:off x="1157547" y="1712258"/>
            <a:ext cx="3468688" cy="346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702441" y="448294"/>
            <a:ext cx="57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implements interface Stack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đã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tạo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C9E0A9D5-3BCF-41DE-A1EE-33E7B552C115}"/>
              </a:ext>
            </a:extLst>
          </p:cNvPr>
          <p:cNvSpPr txBox="1"/>
          <p:nvPr/>
        </p:nvSpPr>
        <p:spPr>
          <a:xfrm>
            <a:off x="5281298" y="2304326"/>
            <a:ext cx="637608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Do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tuân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quy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luật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LIFO (Last In First Out)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Ta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khai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báo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top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Node&lt;T&gt;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lưu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lại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trên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Stack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T: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bạn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thể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truyền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vào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Integer, String,…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hoặc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1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kiểu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dữ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liệu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tự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định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  <a:sym typeface="Wingdings" panose="05000000000000000000" pitchFamily="2" charset="2"/>
              </a:rPr>
              <a:t>nghĩa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5" y="2034074"/>
            <a:ext cx="5132843" cy="1923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53061" y="980399"/>
            <a:ext cx="8685871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Do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chỉ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dùng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1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biến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top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để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lưu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nên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size(),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isFull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()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mặc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định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trả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về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giá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trị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tùy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Note: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Nếu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bạn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muốn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cài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đặt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này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khai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báo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class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MyStack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(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gợi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ý: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thêm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2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là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size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size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Stack), </a:t>
            </a:r>
            <a:r>
              <a:rPr 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int capacity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sức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chứa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của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Stack)</a:t>
            </a:r>
            <a:endParaRPr lang="vi-VN" sz="20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trong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</a:t>
            </a:r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73266365-3AD0-4272-B337-871165689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6" y="3498830"/>
            <a:ext cx="4231340" cy="3006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00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784905" y="1439868"/>
            <a:ext cx="569243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Minh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họa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hình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ảnh</a:t>
            </a:r>
            <a:endParaRPr lang="vi-VN" sz="24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push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133FF-1FA5-47D8-9392-E3D10D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8121891" y="3893887"/>
            <a:ext cx="2586438" cy="2794248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6" y="3754774"/>
            <a:ext cx="5756667" cy="2319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96547D6-9784-4746-BB85-870151636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16" y="784112"/>
            <a:ext cx="6136353" cy="288539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5738156" y="1604308"/>
            <a:ext cx="623869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Trước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khi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thực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hiện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xem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ở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Stack(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peek)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xóa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đỉnh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Stack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kiểm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tra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40" y="546466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pop, peek</a:t>
            </a:r>
          </a:p>
        </p:txBody>
      </p:sp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5B694493-AE36-417C-8958-7D7D725ED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" y="1362075"/>
            <a:ext cx="5459506" cy="4436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2997655"/>
            <a:ext cx="3883619" cy="1106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59A7EA-5EC3-4836-A20B-3DA9976BE783}"/>
              </a:ext>
            </a:extLst>
          </p:cNvPr>
          <p:cNvSpPr txBox="1"/>
          <p:nvPr/>
        </p:nvSpPr>
        <p:spPr>
          <a:xfrm>
            <a:off x="1243750" y="933833"/>
            <a:ext cx="9704498" cy="266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Giải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thuật</a:t>
            </a:r>
            <a:r>
              <a:rPr lang="en-US" sz="2000" u="sng" dirty="0">
                <a:solidFill>
                  <a:srgbClr val="808080"/>
                </a:solidFill>
                <a:latin typeface="Consolas" panose="020B0609020204030204" pitchFamily="49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Gợi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ý :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thực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hiện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việc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chia liên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tiếp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giá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trị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cơ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10 cho 2,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lấy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phần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dư đưa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vào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,</a:t>
            </a:r>
          </a:p>
          <a:p>
            <a:pPr lvl="0">
              <a:lnSpc>
                <a:spcPct val="150000"/>
              </a:lnSpc>
            </a:pP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cho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đến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khi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giá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trị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đem đi chia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0. In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giá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trị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trong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stack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ra (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đó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chính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là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kết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quả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khi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chuyển</a:t>
            </a:r>
            <a:endParaRPr lang="vi-VN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lvl="0">
              <a:lnSpc>
                <a:spcPct val="150000"/>
              </a:lnSpc>
            </a:pP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từ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hệ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cơ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10 sang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hệ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cơ </a:t>
            </a:r>
            <a:r>
              <a:rPr lang="vi-VN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số</a:t>
            </a:r>
            <a:r>
              <a:rPr lang="vi-V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 2)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Ghi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chú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,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giải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thuật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cho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Roboto" panose="02000000000000000000" pitchFamily="2" charset="0"/>
              </a:rPr>
              <a:t>tập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Roboto" panose="02000000000000000000" pitchFamily="2" charset="0"/>
            </a:endParaRPr>
          </a:p>
        </p:txBody>
      </p:sp>
      <p:pic>
        <p:nvPicPr>
          <p:cNvPr id="11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C1107964-FB72-495B-9B82-0751EDB6A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8573" r="7723" b="8944"/>
          <a:stretch/>
        </p:blipFill>
        <p:spPr>
          <a:xfrm>
            <a:off x="458231" y="3883071"/>
            <a:ext cx="2828450" cy="28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37038</TotalTime>
  <Words>544</Words>
  <Application>Microsoft Office PowerPoint</Application>
  <PresentationFormat>Màn hình rộng</PresentationFormat>
  <Paragraphs>73</Paragraphs>
  <Slides>12</Slides>
  <Notes>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12</vt:i4>
      </vt:variant>
    </vt:vector>
  </HeadingPairs>
  <TitlesOfParts>
    <vt:vector size="23" baseType="lpstr">
      <vt:lpstr>Arial</vt:lpstr>
      <vt:lpstr>Calibri</vt:lpstr>
      <vt:lpstr>Consolas</vt:lpstr>
      <vt:lpstr>Montserrat Black</vt:lpstr>
      <vt:lpstr>Montserrat Semibold</vt:lpstr>
      <vt:lpstr>Roboto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2459</cp:revision>
  <dcterms:created xsi:type="dcterms:W3CDTF">2020-04-01T16:23:38Z</dcterms:created>
  <dcterms:modified xsi:type="dcterms:W3CDTF">2021-01-30T03:52:27Z</dcterms:modified>
</cp:coreProperties>
</file>