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25"/>
  </p:notesMasterIdLst>
  <p:sldIdLst>
    <p:sldId id="257" r:id="rId5"/>
    <p:sldId id="295" r:id="rId6"/>
    <p:sldId id="339" r:id="rId7"/>
    <p:sldId id="921" r:id="rId8"/>
    <p:sldId id="922" r:id="rId9"/>
    <p:sldId id="923" r:id="rId10"/>
    <p:sldId id="924" r:id="rId11"/>
    <p:sldId id="925" r:id="rId12"/>
    <p:sldId id="934" r:id="rId13"/>
    <p:sldId id="938" r:id="rId14"/>
    <p:sldId id="939" r:id="rId15"/>
    <p:sldId id="940" r:id="rId16"/>
    <p:sldId id="941" r:id="rId17"/>
    <p:sldId id="942" r:id="rId18"/>
    <p:sldId id="943" r:id="rId19"/>
    <p:sldId id="929" r:id="rId20"/>
    <p:sldId id="931" r:id="rId21"/>
    <p:sldId id="944" r:id="rId22"/>
    <p:sldId id="945" r:id="rId23"/>
    <p:sldId id="9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4D"/>
    <a:srgbClr val="FFFFFF"/>
    <a:srgbClr val="FF88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Kiểu Sáng 3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Kiểu Trung bình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STACK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58212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58909"/>
              </p:ext>
            </p:extLst>
          </p:nvPr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573740" y="3119718"/>
            <a:ext cx="369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1 :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69777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05095"/>
              </p:ext>
            </p:extLst>
          </p:nvPr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171962" y="3154998"/>
            <a:ext cx="3693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2 : Khi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dịch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(&lt;)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Pop 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stackBuffer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54330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/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171962" y="3154998"/>
            <a:ext cx="369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3 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3,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B57222A-6CA0-49C3-AD54-0448000D0550}"/>
              </a:ext>
            </a:extLst>
          </p:cNvPr>
          <p:cNvSpPr txBox="1"/>
          <p:nvPr/>
        </p:nvSpPr>
        <p:spPr>
          <a:xfrm>
            <a:off x="1389529" y="5567082"/>
            <a:ext cx="328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luận</a:t>
            </a:r>
            <a:r>
              <a:rPr lang="en-US" dirty="0">
                <a:latin typeface="Roboto" panose="02000000000000000000" pitchFamily="2" charset="0"/>
              </a:rPr>
              <a:t>: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dịch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trái</a:t>
            </a:r>
            <a:r>
              <a:rPr lang="en-US" b="0" i="0" dirty="0">
                <a:effectLst/>
                <a:latin typeface="Roboto" panose="02000000000000000000" pitchFamily="2" charset="0"/>
              </a:rPr>
              <a:t> (&lt;): pop </a:t>
            </a:r>
            <a:r>
              <a:rPr lang="en-US" dirty="0">
                <a:latin typeface="Roboto" panose="02000000000000000000" pitchFamily="2" charset="0"/>
              </a:rPr>
              <a:t>ở </a:t>
            </a:r>
            <a:r>
              <a:rPr lang="en-US" dirty="0" err="1">
                <a:latin typeface="Roboto" panose="02000000000000000000" pitchFamily="2" charset="0"/>
              </a:rPr>
              <a:t>stackOutput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</a:rPr>
              <a:t> push </a:t>
            </a:r>
            <a:r>
              <a:rPr lang="en-US" dirty="0" err="1">
                <a:latin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17854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46002"/>
              </p:ext>
            </p:extLst>
          </p:nvPr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171962" y="3154998"/>
            <a:ext cx="369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4 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dịch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(&gt;),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pop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stackBuffer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rồi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push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B57222A-6CA0-49C3-AD54-0448000D0550}"/>
              </a:ext>
            </a:extLst>
          </p:cNvPr>
          <p:cNvSpPr txBox="1"/>
          <p:nvPr/>
        </p:nvSpPr>
        <p:spPr>
          <a:xfrm>
            <a:off x="1389529" y="5567082"/>
            <a:ext cx="328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luận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dịch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(&gt;): pop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stackBuffer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rồi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push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1013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j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/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171962" y="3154998"/>
            <a:ext cx="3693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5 : Sau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tiếp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thì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đơn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giản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chỉ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pop()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theo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“-”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xuất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hiện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B57222A-6CA0-49C3-AD54-0448000D0550}"/>
              </a:ext>
            </a:extLst>
          </p:cNvPr>
          <p:cNvSpPr txBox="1"/>
          <p:nvPr/>
        </p:nvSpPr>
        <p:spPr>
          <a:xfrm>
            <a:off x="1389529" y="5567082"/>
            <a:ext cx="32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luận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(-): pop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174376" y="933834"/>
            <a:ext cx="5880848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KeyLogger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một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go1&lt;3&gt;2ghj---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3A0EFFB8-E1E4-4598-B487-833D1EAC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96625"/>
              </p:ext>
            </p:extLst>
          </p:nvPr>
        </p:nvGraphicFramePr>
        <p:xfrm>
          <a:off x="7055224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graphicFrame>
        <p:nvGraphicFramePr>
          <p:cNvPr id="11" name="Bảng 3">
            <a:extLst>
              <a:ext uri="{FF2B5EF4-FFF2-40B4-BE49-F238E27FC236}">
                <a16:creationId xmlns:a16="http://schemas.microsoft.com/office/drawing/2014/main" id="{3C085CA9-51E3-4819-AEB4-4B9C7689921C}"/>
              </a:ext>
            </a:extLst>
          </p:cNvPr>
          <p:cNvGraphicFramePr>
            <a:graphicFrameLocks noGrp="1"/>
          </p:cNvGraphicFramePr>
          <p:nvPr/>
        </p:nvGraphicFramePr>
        <p:xfrm>
          <a:off x="9710676" y="2846593"/>
          <a:ext cx="11420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50">
                  <a:extLst>
                    <a:ext uri="{9D8B030D-6E8A-4147-A177-3AD203B41FA5}">
                      <a16:colId xmlns:a16="http://schemas.microsoft.com/office/drawing/2014/main" val="116866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6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1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0775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88AF62-1CCA-4621-BCCA-1EA750DBF088}"/>
              </a:ext>
            </a:extLst>
          </p:cNvPr>
          <p:cNvSpPr txBox="1"/>
          <p:nvPr/>
        </p:nvSpPr>
        <p:spPr>
          <a:xfrm>
            <a:off x="171962" y="3154998"/>
            <a:ext cx="369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Step 5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quả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đổ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stack ra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password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nhân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nhập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37459-3794-43B9-ABA7-D3A66AC703E0}"/>
              </a:ext>
            </a:extLst>
          </p:cNvPr>
          <p:cNvSpPr txBox="1"/>
          <p:nvPr/>
        </p:nvSpPr>
        <p:spPr>
          <a:xfrm>
            <a:off x="3917576" y="4152669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stackOutput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040E609-CE6D-4D74-A47E-6E331B9C8BA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378823" y="4329953"/>
            <a:ext cx="1676401" cy="73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C90FD6D-57CF-481E-8C0E-CDE9AB50F61D}"/>
              </a:ext>
            </a:extLst>
          </p:cNvPr>
          <p:cNvSpPr txBox="1"/>
          <p:nvPr/>
        </p:nvSpPr>
        <p:spPr>
          <a:xfrm>
            <a:off x="9551077" y="1246187"/>
            <a:ext cx="146124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" panose="02000000000000000000" pitchFamily="2" charset="0"/>
              </a:rPr>
              <a:t>stackBuffer</a:t>
            </a:r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81D1AB5-317E-47C1-8AD2-C6256E497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10281701" y="1615519"/>
            <a:ext cx="0" cy="12310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3023CE-C121-4CC3-9D0A-C507B6DB2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214" y="2096251"/>
            <a:ext cx="5835193" cy="148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92549B4-D679-4EE5-B91E-6870130817CB}"/>
              </a:ext>
            </a:extLst>
          </p:cNvPr>
          <p:cNvSpPr txBox="1"/>
          <p:nvPr/>
        </p:nvSpPr>
        <p:spPr>
          <a:xfrm>
            <a:off x="889841" y="2079812"/>
            <a:ext cx="374491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25" name="Đường kết nối: Mũi tên Gấp khúc 24">
            <a:extLst>
              <a:ext uri="{FF2B5EF4-FFF2-40B4-BE49-F238E27FC236}">
                <a16:creationId xmlns:a16="http://schemas.microsoft.com/office/drawing/2014/main" id="{45BFA5A8-25F3-4A64-AD29-6F427D06FEF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4634753" y="2010293"/>
            <a:ext cx="3227058" cy="254185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51CCCB5-4365-4635-A948-3309E3758D55}"/>
              </a:ext>
            </a:extLst>
          </p:cNvPr>
          <p:cNvSpPr txBox="1"/>
          <p:nvPr/>
        </p:nvSpPr>
        <p:spPr>
          <a:xfrm>
            <a:off x="7861811" y="1825627"/>
            <a:ext cx="379568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test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54525D63-A5AA-460E-B0B4-4D9186E3B42F}"/>
              </a:ext>
            </a:extLst>
          </p:cNvPr>
          <p:cNvSpPr txBox="1"/>
          <p:nvPr/>
        </p:nvSpPr>
        <p:spPr>
          <a:xfrm>
            <a:off x="1502102" y="2687749"/>
            <a:ext cx="1222686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79D6ECEF-EEC3-4ED4-8F47-391A60581F1C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724788" y="2872415"/>
            <a:ext cx="5940286" cy="13850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C773169-C5A4-48EA-8BC0-89AAA7E040F1}"/>
              </a:ext>
            </a:extLst>
          </p:cNvPr>
          <p:cNvSpPr txBox="1"/>
          <p:nvPr/>
        </p:nvSpPr>
        <p:spPr>
          <a:xfrm>
            <a:off x="8665074" y="2687749"/>
            <a:ext cx="30569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Chuyển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thành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mảng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5F60C74-3DFF-4048-8582-E58BB2100D24}"/>
              </a:ext>
            </a:extLst>
          </p:cNvPr>
          <p:cNvSpPr txBox="1"/>
          <p:nvPr/>
        </p:nvSpPr>
        <p:spPr>
          <a:xfrm>
            <a:off x="2518230" y="3116811"/>
            <a:ext cx="131466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8421EB19-614D-476C-BD7E-0899EFE14E3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3175564" y="3486143"/>
            <a:ext cx="2242434" cy="9707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999C6F8C-9EC1-4340-9AF4-30A54FA3C24D}"/>
              </a:ext>
            </a:extLst>
          </p:cNvPr>
          <p:cNvSpPr txBox="1"/>
          <p:nvPr/>
        </p:nvSpPr>
        <p:spPr>
          <a:xfrm>
            <a:off x="3998259" y="4456889"/>
            <a:ext cx="2839478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Khởi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</a:rPr>
              <a:t> 2 stack </a:t>
            </a:r>
            <a:r>
              <a:rPr lang="en-US" dirty="0" err="1">
                <a:latin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dẫn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837" y="1118175"/>
            <a:ext cx="4989175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6161313" y="1899296"/>
            <a:ext cx="2794428" cy="96265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(-): pop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2397478" y="1714630"/>
            <a:ext cx="376383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837" y="1118175"/>
            <a:ext cx="4989175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6241996" y="2723452"/>
            <a:ext cx="2713745" cy="27081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-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dịch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trái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(&lt;): pop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stackBuffer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2478161" y="2809601"/>
            <a:ext cx="376383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837" y="1118175"/>
            <a:ext cx="4989175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6259925" y="2723452"/>
            <a:ext cx="2695816" cy="158363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-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kí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dịch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phải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(&gt;): pop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stackBuffer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rồi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push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2496090" y="4122423"/>
            <a:ext cx="376383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2EDEE90-78BD-4745-B89C-2266662AA0BC}"/>
              </a:ext>
            </a:extLst>
          </p:cNvPr>
          <p:cNvSpPr txBox="1"/>
          <p:nvPr/>
        </p:nvSpPr>
        <p:spPr>
          <a:xfrm>
            <a:off x="2390775" y="5289176"/>
            <a:ext cx="233362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C810C434-9356-4D99-B56E-98F48B69839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724400" y="5473842"/>
            <a:ext cx="3282355" cy="1680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AAD78A4-CFD9-45AF-AC54-198BBD573D6E}"/>
              </a:ext>
            </a:extLst>
          </p:cNvPr>
          <p:cNvSpPr txBox="1"/>
          <p:nvPr/>
        </p:nvSpPr>
        <p:spPr>
          <a:xfrm>
            <a:off x="8006755" y="5041707"/>
            <a:ext cx="232185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stackOutput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201270" y="840036"/>
            <a:ext cx="9520517" cy="628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500" dirty="0">
                <a:latin typeface="Roboto" panose="02000000000000000000" pitchFamily="2" charset="0"/>
              </a:rPr>
              <a:t>BT 6.</a:t>
            </a:r>
          </a:p>
          <a:p>
            <a:pPr lvl="0">
              <a:lnSpc>
                <a:spcPct val="150000"/>
              </a:lnSpc>
            </a:pPr>
            <a:r>
              <a:rPr lang="vi-VN" sz="1500" dirty="0" err="1">
                <a:latin typeface="Roboto" panose="02000000000000000000" pitchFamily="2" charset="0"/>
              </a:rPr>
              <a:t>Hack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Password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với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KeyLogger</a:t>
            </a:r>
            <a:r>
              <a:rPr lang="vi-VN" sz="1500" dirty="0">
                <a:latin typeface="Roboto" panose="02000000000000000000" pitchFamily="2" charset="0"/>
              </a:rPr>
              <a:t> – </a:t>
            </a:r>
            <a:r>
              <a:rPr lang="vi-VN" sz="1500" dirty="0" err="1">
                <a:latin typeface="Roboto" panose="02000000000000000000" pitchFamily="2" charset="0"/>
              </a:rPr>
              <a:t>Stack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Khi </a:t>
            </a:r>
            <a:r>
              <a:rPr lang="vi-VN" sz="1500" dirty="0" err="1">
                <a:latin typeface="Roboto" panose="02000000000000000000" pitchFamily="2" charset="0"/>
              </a:rPr>
              <a:t>bạn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cố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gắng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lấy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password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của</a:t>
            </a:r>
            <a:r>
              <a:rPr lang="vi-VN" sz="1500" dirty="0">
                <a:latin typeface="Roboto" panose="02000000000000000000" pitchFamily="2" charset="0"/>
              </a:rPr>
              <a:t> ai </a:t>
            </a:r>
            <a:r>
              <a:rPr lang="vi-VN" sz="1500" dirty="0" err="1">
                <a:latin typeface="Roboto" panose="02000000000000000000" pitchFamily="2" charset="0"/>
              </a:rPr>
              <a:t>đó</a:t>
            </a:r>
            <a:r>
              <a:rPr lang="vi-VN" sz="1500" dirty="0">
                <a:latin typeface="Roboto" panose="02000000000000000000" pitchFamily="2" charset="0"/>
              </a:rPr>
              <a:t>, ta </a:t>
            </a:r>
            <a:r>
              <a:rPr lang="vi-VN" sz="1500" dirty="0" err="1">
                <a:latin typeface="Roboto" panose="02000000000000000000" pitchFamily="2" charset="0"/>
              </a:rPr>
              <a:t>có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thể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cài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đặt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KeyLogger</a:t>
            </a:r>
            <a:r>
              <a:rPr lang="vi-VN" sz="1500" dirty="0">
                <a:latin typeface="Roboto" panose="02000000000000000000" pitchFamily="2" charset="0"/>
              </a:rPr>
              <a:t> trong </a:t>
            </a:r>
            <a:r>
              <a:rPr lang="vi-VN" sz="1500" dirty="0" err="1">
                <a:latin typeface="Roboto" panose="02000000000000000000" pitchFamily="2" charset="0"/>
              </a:rPr>
              <a:t>máy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tính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họ</a:t>
            </a:r>
            <a:r>
              <a:rPr lang="vi-VN" sz="1500" dirty="0">
                <a:latin typeface="Roboto" panose="02000000000000000000" pitchFamily="2" charset="0"/>
              </a:rPr>
              <a:t>. </a:t>
            </a:r>
            <a:r>
              <a:rPr lang="vi-VN" sz="1500" dirty="0" err="1">
                <a:latin typeface="Roboto" panose="02000000000000000000" pitchFamily="2" charset="0"/>
              </a:rPr>
              <a:t>KeyLogger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sẽ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lấy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được</a:t>
            </a:r>
            <a:r>
              <a:rPr lang="vi-VN" sz="1500" dirty="0">
                <a:latin typeface="Roboto" panose="02000000000000000000" pitchFamily="2" charset="0"/>
              </a:rPr>
              <a:t> 1 </a:t>
            </a:r>
            <a:r>
              <a:rPr lang="vi-VN" sz="1500" dirty="0" err="1">
                <a:latin typeface="Roboto" panose="02000000000000000000" pitchFamily="2" charset="0"/>
              </a:rPr>
              <a:t>chuỗi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dùng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làm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mật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khẩu</a:t>
            </a:r>
            <a:r>
              <a:rPr lang="vi-VN" sz="1500" dirty="0">
                <a:latin typeface="Roboto" panose="02000000000000000000" pitchFamily="2" charset="0"/>
              </a:rPr>
              <a:t>. Nhưng </a:t>
            </a:r>
            <a:r>
              <a:rPr lang="vi-VN" sz="1500" dirty="0" err="1">
                <a:latin typeface="Roboto" panose="02000000000000000000" pitchFamily="2" charset="0"/>
              </a:rPr>
              <a:t>có</a:t>
            </a:r>
            <a:r>
              <a:rPr lang="vi-VN" sz="1500" dirty="0">
                <a:latin typeface="Roboto" panose="02000000000000000000" pitchFamily="2" charset="0"/>
              </a:rPr>
              <a:t> 1 </a:t>
            </a:r>
            <a:r>
              <a:rPr lang="vi-VN" sz="1500" dirty="0" err="1">
                <a:latin typeface="Roboto" panose="02000000000000000000" pitchFamily="2" charset="0"/>
              </a:rPr>
              <a:t>vấn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đề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nó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sẽ</a:t>
            </a:r>
            <a:r>
              <a:rPr lang="vi-VN" sz="1500" dirty="0">
                <a:latin typeface="Roboto" panose="02000000000000000000" pitchFamily="2" charset="0"/>
              </a:rPr>
              <a:t> cung </a:t>
            </a:r>
            <a:r>
              <a:rPr lang="vi-VN" sz="1500" dirty="0" err="1">
                <a:latin typeface="Roboto" panose="02000000000000000000" pitchFamily="2" charset="0"/>
              </a:rPr>
              <a:t>cấp</a:t>
            </a:r>
            <a:r>
              <a:rPr lang="vi-VN" sz="1500" dirty="0">
                <a:latin typeface="Roboto" panose="02000000000000000000" pitchFamily="2" charset="0"/>
              </a:rPr>
              <a:t> cho </a:t>
            </a:r>
            <a:r>
              <a:rPr lang="vi-VN" sz="1500" dirty="0" err="1">
                <a:latin typeface="Roboto" panose="02000000000000000000" pitchFamily="2" charset="0"/>
              </a:rPr>
              <a:t>bạn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mọi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thứ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nạn</a:t>
            </a:r>
            <a:r>
              <a:rPr lang="vi-VN" sz="1500" dirty="0">
                <a:latin typeface="Roboto" panose="02000000000000000000" pitchFamily="2" charset="0"/>
              </a:rPr>
              <a:t> nhân </a:t>
            </a:r>
            <a:r>
              <a:rPr lang="vi-VN" sz="1500" dirty="0" err="1">
                <a:latin typeface="Roboto" panose="02000000000000000000" pitchFamily="2" charset="0"/>
              </a:rPr>
              <a:t>đã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r>
              <a:rPr lang="vi-VN" sz="1500" dirty="0">
                <a:latin typeface="Roboto" panose="02000000000000000000" pitchFamily="2" charset="0"/>
              </a:rPr>
              <a:t> như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trái</a:t>
            </a:r>
            <a:r>
              <a:rPr lang="vi-VN" sz="1500" dirty="0">
                <a:latin typeface="Roboto" panose="02000000000000000000" pitchFamily="2" charset="0"/>
              </a:rPr>
              <a:t>, </a:t>
            </a:r>
            <a:r>
              <a:rPr lang="vi-VN" sz="1500" dirty="0" err="1">
                <a:latin typeface="Roboto" panose="02000000000000000000" pitchFamily="2" charset="0"/>
              </a:rPr>
              <a:t>phải</a:t>
            </a:r>
            <a:r>
              <a:rPr lang="vi-VN" sz="1500" dirty="0">
                <a:latin typeface="Roboto" panose="02000000000000000000" pitchFamily="2" charset="0"/>
              </a:rPr>
              <a:t>, </a:t>
            </a:r>
            <a:r>
              <a:rPr lang="vi-VN" sz="1500" dirty="0" err="1">
                <a:latin typeface="Roboto" panose="02000000000000000000" pitchFamily="2" charset="0"/>
              </a:rPr>
              <a:t>xóa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 err="1">
                <a:latin typeface="Roboto" panose="02000000000000000000" pitchFamily="2" charset="0"/>
              </a:rPr>
              <a:t>Ví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dụ</a:t>
            </a:r>
            <a:r>
              <a:rPr lang="vi-VN" sz="1500" dirty="0">
                <a:latin typeface="Roboto" panose="02000000000000000000" pitchFamily="2" charset="0"/>
              </a:rPr>
              <a:t>: </a:t>
            </a:r>
            <a:r>
              <a:rPr lang="vi-VN" sz="1500" dirty="0" err="1">
                <a:latin typeface="Roboto" panose="02000000000000000000" pitchFamily="2" charset="0"/>
              </a:rPr>
              <a:t>pass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là</a:t>
            </a:r>
            <a:r>
              <a:rPr lang="vi-VN" sz="1500" dirty="0">
                <a:latin typeface="Roboto" panose="02000000000000000000" pitchFamily="2" charset="0"/>
              </a:rPr>
              <a:t> generio312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•	</a:t>
            </a:r>
            <a:r>
              <a:rPr lang="vi-VN" sz="1500" dirty="0" err="1">
                <a:latin typeface="Roboto" panose="02000000000000000000" pitchFamily="2" charset="0"/>
              </a:rPr>
              <a:t>Nạn</a:t>
            </a:r>
            <a:r>
              <a:rPr lang="vi-VN" sz="1500" dirty="0">
                <a:latin typeface="Roboto" panose="02000000000000000000" pitchFamily="2" charset="0"/>
              </a:rPr>
              <a:t> nhân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r>
              <a:rPr lang="vi-VN" sz="1500" dirty="0">
                <a:latin typeface="Roboto" panose="02000000000000000000" pitchFamily="2" charset="0"/>
              </a:rPr>
              <a:t> generio1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•	Sau </a:t>
            </a:r>
            <a:r>
              <a:rPr lang="vi-VN" sz="1500" dirty="0" err="1">
                <a:latin typeface="Roboto" panose="02000000000000000000" pitchFamily="2" charset="0"/>
              </a:rPr>
              <a:t>đó</a:t>
            </a:r>
            <a:r>
              <a:rPr lang="vi-VN" sz="1500" dirty="0">
                <a:latin typeface="Roboto" panose="02000000000000000000" pitchFamily="2" charset="0"/>
              </a:rPr>
              <a:t> anh di </a:t>
            </a:r>
            <a:r>
              <a:rPr lang="vi-VN" sz="1500" dirty="0" err="1">
                <a:latin typeface="Roboto" panose="02000000000000000000" pitchFamily="2" charset="0"/>
              </a:rPr>
              <a:t>chuyển</a:t>
            </a:r>
            <a:r>
              <a:rPr lang="vi-VN" sz="1500" dirty="0">
                <a:latin typeface="Roboto" panose="02000000000000000000" pitchFamily="2" charset="0"/>
              </a:rPr>
              <a:t> lên </a:t>
            </a:r>
            <a:r>
              <a:rPr lang="vi-VN" sz="1500" dirty="0" err="1">
                <a:latin typeface="Roboto" panose="02000000000000000000" pitchFamily="2" charset="0"/>
              </a:rPr>
              <a:t>trước</a:t>
            </a:r>
            <a:r>
              <a:rPr lang="vi-VN" sz="1500" dirty="0">
                <a:latin typeface="Roboto" panose="02000000000000000000" pitchFamily="2" charset="0"/>
              </a:rPr>
              <a:t>(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mũi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trái</a:t>
            </a:r>
            <a:r>
              <a:rPr lang="vi-VN" sz="1500" dirty="0">
                <a:latin typeface="Roboto" panose="02000000000000000000" pitchFamily="2" charset="0"/>
              </a:rPr>
              <a:t>) </a:t>
            </a:r>
            <a:r>
              <a:rPr lang="vi-VN" sz="1500" dirty="0" err="1">
                <a:latin typeface="Roboto" panose="02000000000000000000" pitchFamily="2" charset="0"/>
              </a:rPr>
              <a:t>để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số</a:t>
            </a:r>
            <a:r>
              <a:rPr lang="vi-VN" sz="1500" dirty="0">
                <a:latin typeface="Roboto" panose="02000000000000000000" pitchFamily="2" charset="0"/>
              </a:rPr>
              <a:t> 3 =&gt; </a:t>
            </a:r>
            <a:r>
              <a:rPr lang="vi-VN" sz="1500" dirty="0" err="1">
                <a:latin typeface="Roboto" panose="02000000000000000000" pitchFamily="2" charset="0"/>
              </a:rPr>
              <a:t>pass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lúc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này</a:t>
            </a:r>
            <a:r>
              <a:rPr lang="vi-VN" sz="1500" dirty="0">
                <a:latin typeface="Roboto" panose="02000000000000000000" pitchFamily="2" charset="0"/>
              </a:rPr>
              <a:t> generio31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•	Sau </a:t>
            </a:r>
            <a:r>
              <a:rPr lang="vi-VN" sz="1500" dirty="0" err="1">
                <a:latin typeface="Roboto" panose="02000000000000000000" pitchFamily="2" charset="0"/>
              </a:rPr>
              <a:t>đó</a:t>
            </a:r>
            <a:r>
              <a:rPr lang="vi-VN" sz="1500" dirty="0">
                <a:latin typeface="Roboto" panose="02000000000000000000" pitchFamily="2" charset="0"/>
              </a:rPr>
              <a:t> anh di </a:t>
            </a:r>
            <a:r>
              <a:rPr lang="vi-VN" sz="1500" dirty="0" err="1">
                <a:latin typeface="Roboto" panose="02000000000000000000" pitchFamily="2" charset="0"/>
              </a:rPr>
              <a:t>chuyển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về</a:t>
            </a:r>
            <a:r>
              <a:rPr lang="vi-VN" sz="1500" dirty="0">
                <a:latin typeface="Roboto" panose="02000000000000000000" pitchFamily="2" charset="0"/>
              </a:rPr>
              <a:t> sau (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mũi</a:t>
            </a:r>
            <a:r>
              <a:rPr lang="vi-VN" sz="1500" dirty="0">
                <a:latin typeface="Roboto" panose="02000000000000000000" pitchFamily="2" charset="0"/>
              </a:rPr>
              <a:t> tên </a:t>
            </a:r>
            <a:r>
              <a:rPr lang="vi-VN" sz="1500" dirty="0" err="1">
                <a:latin typeface="Roboto" panose="02000000000000000000" pitchFamily="2" charset="0"/>
              </a:rPr>
              <a:t>phải</a:t>
            </a:r>
            <a:r>
              <a:rPr lang="vi-VN" sz="1500" dirty="0">
                <a:latin typeface="Roboto" panose="02000000000000000000" pitchFamily="2" charset="0"/>
              </a:rPr>
              <a:t>)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số</a:t>
            </a:r>
            <a:r>
              <a:rPr lang="vi-VN" sz="1500" dirty="0">
                <a:latin typeface="Roboto" panose="02000000000000000000" pitchFamily="2" charset="0"/>
              </a:rPr>
              <a:t> 2 =&gt; </a:t>
            </a:r>
            <a:r>
              <a:rPr lang="vi-VN" sz="1500" dirty="0" err="1">
                <a:latin typeface="Roboto" panose="02000000000000000000" pitchFamily="2" charset="0"/>
              </a:rPr>
              <a:t>pass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lúc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này</a:t>
            </a:r>
            <a:r>
              <a:rPr lang="vi-VN" sz="1500" dirty="0">
                <a:latin typeface="Roboto" panose="02000000000000000000" pitchFamily="2" charset="0"/>
              </a:rPr>
              <a:t> generio312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•	Bây </a:t>
            </a:r>
            <a:r>
              <a:rPr lang="vi-VN" sz="1500" dirty="0" err="1">
                <a:latin typeface="Roboto" panose="02000000000000000000" pitchFamily="2" charset="0"/>
              </a:rPr>
              <a:t>giờ</a:t>
            </a:r>
            <a:r>
              <a:rPr lang="vi-VN" sz="1500" dirty="0">
                <a:latin typeface="Roboto" panose="02000000000000000000" pitchFamily="2" charset="0"/>
              </a:rPr>
              <a:t> anh </a:t>
            </a:r>
            <a:r>
              <a:rPr lang="vi-VN" sz="1500" dirty="0" err="1">
                <a:latin typeface="Roboto" panose="02000000000000000000" pitchFamily="2" charset="0"/>
              </a:rPr>
              <a:t>ấy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gõ</a:t>
            </a:r>
            <a:r>
              <a:rPr lang="vi-VN" sz="1500" dirty="0">
                <a:latin typeface="Roboto" panose="02000000000000000000" pitchFamily="2" charset="0"/>
              </a:rPr>
              <a:t> ‘</a:t>
            </a:r>
            <a:r>
              <a:rPr lang="vi-VN" sz="1500" dirty="0" err="1">
                <a:latin typeface="Roboto" panose="02000000000000000000" pitchFamily="2" charset="0"/>
              </a:rPr>
              <a:t>ghj</a:t>
            </a:r>
            <a:r>
              <a:rPr lang="vi-VN" sz="1500" dirty="0">
                <a:latin typeface="Roboto" panose="02000000000000000000" pitchFamily="2" charset="0"/>
              </a:rPr>
              <a:t>’ </a:t>
            </a:r>
            <a:r>
              <a:rPr lang="vi-VN" sz="1500" dirty="0" err="1">
                <a:latin typeface="Roboto" panose="02000000000000000000" pitchFamily="2" charset="0"/>
              </a:rPr>
              <a:t>và</a:t>
            </a:r>
            <a:r>
              <a:rPr lang="vi-VN" sz="1500" dirty="0">
                <a:latin typeface="Roboto" panose="02000000000000000000" pitchFamily="2" charset="0"/>
              </a:rPr>
              <a:t> sau </a:t>
            </a:r>
            <a:r>
              <a:rPr lang="vi-VN" sz="1500" dirty="0" err="1">
                <a:latin typeface="Roboto" panose="02000000000000000000" pitchFamily="2" charset="0"/>
              </a:rPr>
              <a:t>đó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nhấn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xóa</a:t>
            </a:r>
            <a:r>
              <a:rPr lang="vi-VN" sz="1500" dirty="0">
                <a:latin typeface="Roboto" panose="02000000000000000000" pitchFamily="2" charset="0"/>
              </a:rPr>
              <a:t> ba </a:t>
            </a:r>
            <a:r>
              <a:rPr lang="vi-VN" sz="1500" dirty="0" err="1">
                <a:latin typeface="Roboto" panose="02000000000000000000" pitchFamily="2" charset="0"/>
              </a:rPr>
              <a:t>lần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và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xóa</a:t>
            </a:r>
            <a:r>
              <a:rPr lang="vi-VN" sz="1500" dirty="0">
                <a:latin typeface="Roboto" panose="02000000000000000000" pitchFamily="2" charset="0"/>
              </a:rPr>
              <a:t> ba </a:t>
            </a:r>
            <a:r>
              <a:rPr lang="vi-VN" sz="1500" dirty="0" err="1">
                <a:latin typeface="Roboto" panose="02000000000000000000" pitchFamily="2" charset="0"/>
              </a:rPr>
              <a:t>chữ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cái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này</a:t>
            </a:r>
            <a:r>
              <a:rPr lang="vi-VN" sz="1500" dirty="0">
                <a:latin typeface="Roboto" panose="02000000000000000000" pitchFamily="2" charset="0"/>
              </a:rPr>
              <a:t>. </a:t>
            </a:r>
            <a:r>
              <a:rPr lang="vi-VN" sz="1500" dirty="0" err="1">
                <a:latin typeface="Roboto" panose="02000000000000000000" pitchFamily="2" charset="0"/>
              </a:rPr>
              <a:t>Vì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vậy</a:t>
            </a:r>
            <a:r>
              <a:rPr lang="vi-VN" sz="1500" dirty="0">
                <a:latin typeface="Roboto" panose="02000000000000000000" pitchFamily="2" charset="0"/>
              </a:rPr>
              <a:t>, </a:t>
            </a:r>
            <a:r>
              <a:rPr lang="vi-VN" sz="1500" dirty="0" err="1">
                <a:latin typeface="Roboto" panose="02000000000000000000" pitchFamily="2" charset="0"/>
              </a:rPr>
              <a:t>mật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khẩu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cuối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cùng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là</a:t>
            </a:r>
            <a:r>
              <a:rPr lang="vi-VN" sz="1500" dirty="0">
                <a:latin typeface="Roboto" panose="02000000000000000000" pitchFamily="2" charset="0"/>
              </a:rPr>
              <a:t> genrio312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</a:t>
            </a:r>
            <a:r>
              <a:rPr lang="en-US" sz="1500" dirty="0">
                <a:latin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KeyLogger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mà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chúng</a:t>
            </a:r>
            <a:r>
              <a:rPr lang="vi-VN" sz="1500" dirty="0">
                <a:latin typeface="Roboto" panose="02000000000000000000" pitchFamily="2" charset="0"/>
              </a:rPr>
              <a:t> ta </a:t>
            </a:r>
            <a:r>
              <a:rPr lang="vi-VN" sz="1500" dirty="0" err="1">
                <a:latin typeface="Roboto" panose="02000000000000000000" pitchFamily="2" charset="0"/>
              </a:rPr>
              <a:t>cài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sẽ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gửi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tất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cả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mà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nạn</a:t>
            </a:r>
            <a:r>
              <a:rPr lang="vi-VN" sz="1500" dirty="0">
                <a:latin typeface="Roboto" panose="02000000000000000000" pitchFamily="2" charset="0"/>
              </a:rPr>
              <a:t> nhân </a:t>
            </a:r>
            <a:r>
              <a:rPr lang="vi-VN" sz="1500" dirty="0" err="1">
                <a:latin typeface="Roboto" panose="02000000000000000000" pitchFamily="2" charset="0"/>
              </a:rPr>
              <a:t>đã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“generio1&lt;3&gt;2ghj---”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</a:t>
            </a:r>
            <a:r>
              <a:rPr lang="vi-VN" sz="1500" dirty="0" err="1">
                <a:latin typeface="Roboto" panose="02000000000000000000" pitchFamily="2" charset="0"/>
              </a:rPr>
              <a:t>Note</a:t>
            </a:r>
            <a:r>
              <a:rPr lang="vi-VN" sz="1500" dirty="0">
                <a:latin typeface="Roboto" panose="02000000000000000000" pitchFamily="2" charset="0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&lt; :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trái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&gt; :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phải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>
                <a:latin typeface="Roboto" panose="02000000000000000000" pitchFamily="2" charset="0"/>
              </a:rPr>
              <a:t>	- : </a:t>
            </a:r>
            <a:r>
              <a:rPr lang="vi-VN" sz="1500" dirty="0" err="1">
                <a:latin typeface="Roboto" panose="02000000000000000000" pitchFamily="2" charset="0"/>
              </a:rPr>
              <a:t>phím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xóa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lùi</a:t>
            </a:r>
            <a:endParaRPr lang="vi-VN" sz="1500" dirty="0"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1500" dirty="0" err="1">
                <a:latin typeface="Roboto" panose="02000000000000000000" pitchFamily="2" charset="0"/>
              </a:rPr>
              <a:t>Dùng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Stack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để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lấy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mật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khẩu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chính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xác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mà</a:t>
            </a:r>
            <a:r>
              <a:rPr lang="vi-VN" sz="1500" dirty="0">
                <a:latin typeface="Roboto" panose="02000000000000000000" pitchFamily="2" charset="0"/>
              </a:rPr>
              <a:t> </a:t>
            </a:r>
            <a:r>
              <a:rPr lang="vi-VN" sz="1500" dirty="0" err="1">
                <a:latin typeface="Roboto" panose="02000000000000000000" pitchFamily="2" charset="0"/>
              </a:rPr>
              <a:t>nạn</a:t>
            </a:r>
            <a:r>
              <a:rPr lang="vi-VN" sz="1500" dirty="0">
                <a:latin typeface="Roboto" panose="02000000000000000000" pitchFamily="2" charset="0"/>
              </a:rPr>
              <a:t> nhân </a:t>
            </a:r>
            <a:r>
              <a:rPr lang="vi-VN" sz="1500" dirty="0" err="1">
                <a:latin typeface="Roboto" panose="02000000000000000000" pitchFamily="2" charset="0"/>
              </a:rPr>
              <a:t>nhập</a:t>
            </a:r>
            <a:endParaRPr lang="vi-VN" sz="1500" dirty="0"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056FC985-9C94-460E-99A2-D93B6CC8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6" y="1621534"/>
            <a:ext cx="6732732" cy="433026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D97D145-CFD9-4F08-BFEB-FDD5EAC90FE8}"/>
              </a:ext>
            </a:extLst>
          </p:cNvPr>
          <p:cNvSpPr txBox="1"/>
          <p:nvPr/>
        </p:nvSpPr>
        <p:spPr>
          <a:xfrm>
            <a:off x="8552329" y="1066800"/>
            <a:ext cx="3024625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Hàm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chuyển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trong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Stack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thành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chuỗi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thích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slide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 stack)</a:t>
            </a:r>
          </a:p>
        </p:txBody>
      </p:sp>
    </p:spTree>
    <p:extLst>
      <p:ext uri="{BB962C8B-B14F-4D97-AF65-F5344CB8AC3E}">
        <p14:creationId xmlns:p14="http://schemas.microsoft.com/office/powerpoint/2010/main" val="38420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6638-F8BF-46CA-A006-939390E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74F7-3300-457A-B626-DF17756E4C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04770EE-725D-4EF8-A35D-605FBBE70120}"/>
              </a:ext>
            </a:extLst>
          </p:cNvPr>
          <p:cNvSpPr>
            <a:spLocks/>
          </p:cNvSpPr>
          <p:nvPr/>
        </p:nvSpPr>
        <p:spPr bwMode="auto">
          <a:xfrm rot="644697">
            <a:off x="2906180" y="5788659"/>
            <a:ext cx="409941" cy="302668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  <a:gd name="connsiteX0" fmla="*/ 5190 w 10003"/>
              <a:gd name="connsiteY0" fmla="*/ 1 h 10000"/>
              <a:gd name="connsiteX1" fmla="*/ 6 w 10003"/>
              <a:gd name="connsiteY1" fmla="*/ 6707 h 10000"/>
              <a:gd name="connsiteX2" fmla="*/ 4302 w 10003"/>
              <a:gd name="connsiteY2" fmla="*/ 9992 h 10000"/>
              <a:gd name="connsiteX3" fmla="*/ 9993 w 10003"/>
              <a:gd name="connsiteY3" fmla="*/ 4582 h 10000"/>
              <a:gd name="connsiteX4" fmla="*/ 5190 w 10003"/>
              <a:gd name="connsiteY4" fmla="*/ 1 h 10000"/>
              <a:gd name="connsiteX0" fmla="*/ 4995 w 9808"/>
              <a:gd name="connsiteY0" fmla="*/ 2 h 9996"/>
              <a:gd name="connsiteX1" fmla="*/ 7 w 9808"/>
              <a:gd name="connsiteY1" fmla="*/ 4540 h 9996"/>
              <a:gd name="connsiteX2" fmla="*/ 4107 w 9808"/>
              <a:gd name="connsiteY2" fmla="*/ 9993 h 9996"/>
              <a:gd name="connsiteX3" fmla="*/ 9798 w 9808"/>
              <a:gd name="connsiteY3" fmla="*/ 4583 h 9996"/>
              <a:gd name="connsiteX4" fmla="*/ 4995 w 9808"/>
              <a:gd name="connsiteY4" fmla="*/ 2 h 9996"/>
              <a:gd name="connsiteX0" fmla="*/ 5087 w 9994"/>
              <a:gd name="connsiteY0" fmla="*/ 5 h 10006"/>
              <a:gd name="connsiteX1" fmla="*/ 1 w 9994"/>
              <a:gd name="connsiteY1" fmla="*/ 4545 h 10006"/>
              <a:gd name="connsiteX2" fmla="*/ 4181 w 9994"/>
              <a:gd name="connsiteY2" fmla="*/ 10000 h 10006"/>
              <a:gd name="connsiteX3" fmla="*/ 9984 w 9994"/>
              <a:gd name="connsiteY3" fmla="*/ 4588 h 10006"/>
              <a:gd name="connsiteX4" fmla="*/ 5087 w 9994"/>
              <a:gd name="connsiteY4" fmla="*/ 5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" h="10006">
                <a:moveTo>
                  <a:pt x="5087" y="5"/>
                </a:moveTo>
                <a:cubicBezTo>
                  <a:pt x="2140" y="-97"/>
                  <a:pt x="-48" y="1253"/>
                  <a:pt x="1" y="4545"/>
                </a:cubicBezTo>
                <a:cubicBezTo>
                  <a:pt x="50" y="7837"/>
                  <a:pt x="2350" y="10146"/>
                  <a:pt x="4181" y="10000"/>
                </a:cubicBezTo>
                <a:cubicBezTo>
                  <a:pt x="6014" y="9853"/>
                  <a:pt x="10232" y="8423"/>
                  <a:pt x="9984" y="4588"/>
                </a:cubicBezTo>
                <a:cubicBezTo>
                  <a:pt x="9736" y="752"/>
                  <a:pt x="7936" y="108"/>
                  <a:pt x="5087" y="5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16765205-0DDF-4170-8B87-DB8CC1D44325}"/>
              </a:ext>
            </a:extLst>
          </p:cNvPr>
          <p:cNvSpPr>
            <a:spLocks/>
          </p:cNvSpPr>
          <p:nvPr/>
        </p:nvSpPr>
        <p:spPr bwMode="auto">
          <a:xfrm>
            <a:off x="3411524" y="5337722"/>
            <a:ext cx="214677" cy="218318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A4419860-EB0B-44E5-B990-BB3CCBD9D0E0}"/>
              </a:ext>
            </a:extLst>
          </p:cNvPr>
          <p:cNvSpPr>
            <a:spLocks/>
          </p:cNvSpPr>
          <p:nvPr/>
        </p:nvSpPr>
        <p:spPr bwMode="auto">
          <a:xfrm>
            <a:off x="2502461" y="602943"/>
            <a:ext cx="299987" cy="276826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DF995-4435-41EC-B5E9-1BE762447FCB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Interface Stack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DAD7D-0696-4889-B3D9-F7739810F3B5}"/>
              </a:ext>
            </a:extLst>
          </p:cNvPr>
          <p:cNvSpPr txBox="1"/>
          <p:nvPr/>
        </p:nvSpPr>
        <p:spPr>
          <a:xfrm>
            <a:off x="5281298" y="1388651"/>
            <a:ext cx="637608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Dùng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interface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Class implement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code.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    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Generic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4D45B5B-E6D7-444B-8655-32C0D63B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7" name="Chỗ dành sẵn cho Hình ả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E426D5-DF42-4069-9C6D-567F6356F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02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702441" y="448294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implements interface Stack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tạo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81298" y="2304326"/>
            <a:ext cx="637608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Do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tuân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luật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LIFO (Last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top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Node&lt;T&gt;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T: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truyền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Integer, String,…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hoặc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nghĩa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5" y="2034074"/>
            <a:ext cx="5132843" cy="1923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53061" y="980399"/>
            <a:ext cx="86858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Do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biến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top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size(),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isFull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()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mặc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định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giá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tùy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Note: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muốn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đặt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này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(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gợi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size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size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Stack),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capacity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sức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chứa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</a:t>
            </a:r>
            <a:endParaRPr lang="vi-VN" sz="20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trong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</a:t>
            </a: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73266365-3AD0-4272-B337-871165689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6" y="3498830"/>
            <a:ext cx="4231340" cy="300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84905" y="1439868"/>
            <a:ext cx="56924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Minh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họa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hình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ảnh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push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3754774"/>
            <a:ext cx="5756667" cy="2319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6547D6-9784-4746-BB85-870151636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6" y="784112"/>
            <a:ext cx="6136353" cy="288539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5738156" y="1604308"/>
            <a:ext cx="623869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Trước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thực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xem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ở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Stack(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peek)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kiểm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546466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pop, peek</a:t>
            </a: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B694493-AE36-417C-8958-7D7D725E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1362075"/>
            <a:ext cx="5459506" cy="443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404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Gợi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ý :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bài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2 stack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: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stackBuffer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tạm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thời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gặp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&lt; :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trái</a:t>
            </a:r>
            <a:endParaRPr lang="vi-V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	&gt; :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phải</a:t>
            </a:r>
            <a:endParaRPr lang="vi-V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	- :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phím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xóa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lùi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stackOutput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: stack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chứa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password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về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37122</TotalTime>
  <Words>1098</Words>
  <Application>Microsoft Office PowerPoint</Application>
  <PresentationFormat>Màn hình rộng</PresentationFormat>
  <Paragraphs>183</Paragraphs>
  <Slides>20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Montserrat Black</vt:lpstr>
      <vt:lpstr>Montserrat Semibold</vt:lpstr>
      <vt:lpstr>Roboto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2558</cp:revision>
  <dcterms:created xsi:type="dcterms:W3CDTF">2020-04-01T16:23:38Z</dcterms:created>
  <dcterms:modified xsi:type="dcterms:W3CDTF">2021-01-30T03:56:56Z</dcterms:modified>
</cp:coreProperties>
</file>