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6" r:id="rId9"/>
    <p:sldId id="268" r:id="rId10"/>
    <p:sldId id="267" r:id="rId11"/>
    <p:sldId id="273" r:id="rId12"/>
    <p:sldId id="274" r:id="rId13"/>
    <p:sldId id="270" r:id="rId14"/>
    <p:sldId id="271" r:id="rId15"/>
    <p:sldId id="272" r:id="rId16"/>
  </p:sldIdLst>
  <p:sldSz cx="18288000" cy="10287000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Helios" panose="020B0504020202020204" pitchFamily="34" charset="0"/>
      <p:regular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Montserrat Bold" pitchFamily="2" charset="7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1994" autoAdjust="0"/>
  </p:normalViewPr>
  <p:slideViewPr>
    <p:cSldViewPr>
      <p:cViewPr varScale="1">
        <p:scale>
          <a:sx n="64" d="100"/>
          <a:sy n="64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C03A-89B8-3842-8E14-47F7F33C94A6}" type="datetimeFigureOut">
              <a:rPr lang="en-VN" smtClean="0"/>
              <a:t>09/04/2024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54946-95DE-8747-910C-57BC7DC96C6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23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117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953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096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3692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701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988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0781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184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730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250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088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025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162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54946-95DE-8747-910C-57BC7DC96C65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875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1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lis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4443527" y="1261483"/>
            <a:ext cx="5143500" cy="2620534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grpSp>
        <p:nvGrpSpPr>
          <p:cNvPr id="3" name="Group 3"/>
          <p:cNvGrpSpPr/>
          <p:nvPr/>
        </p:nvGrpSpPr>
        <p:grpSpPr>
          <a:xfrm>
            <a:off x="821118" y="1738458"/>
            <a:ext cx="14163171" cy="6810084"/>
            <a:chOff x="0" y="0"/>
            <a:chExt cx="18884228" cy="9080112"/>
          </a:xfrm>
        </p:grpSpPr>
        <p:sp>
          <p:nvSpPr>
            <p:cNvPr id="4" name="TextBox 4"/>
            <p:cNvSpPr txBox="1"/>
            <p:nvPr/>
          </p:nvSpPr>
          <p:spPr>
            <a:xfrm>
              <a:off x="0" y="8281067"/>
              <a:ext cx="18884228" cy="799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1"/>
                </a:lnSpc>
              </a:pPr>
              <a:r>
                <a:rPr lang="en-US" sz="3599" spc="-35" dirty="0">
                  <a:solidFill>
                    <a:srgbClr val="F6F6F6"/>
                  </a:solidFill>
                  <a:latin typeface="Montserrat" pitchFamily="2" charset="77"/>
                </a:rPr>
                <a:t>Presenter: Nguyen </a:t>
              </a:r>
              <a:r>
                <a:rPr lang="en-US" sz="3599" spc="-35" dirty="0" err="1">
                  <a:solidFill>
                    <a:srgbClr val="F6F6F6"/>
                  </a:solidFill>
                  <a:latin typeface="Montserrat" pitchFamily="2" charset="77"/>
                </a:rPr>
                <a:t>Huy</a:t>
              </a:r>
              <a:r>
                <a:rPr lang="en-US" sz="3599" spc="-35" dirty="0">
                  <a:solidFill>
                    <a:srgbClr val="F6F6F6"/>
                  </a:solidFill>
                  <a:latin typeface="Montserrat" pitchFamily="2" charset="77"/>
                </a:rPr>
                <a:t> </a:t>
              </a:r>
              <a:r>
                <a:rPr lang="en-US" sz="3599" spc="-35" dirty="0" err="1">
                  <a:solidFill>
                    <a:srgbClr val="F6F6F6"/>
                  </a:solidFill>
                  <a:latin typeface="Montserrat" pitchFamily="2" charset="77"/>
                </a:rPr>
                <a:t>Toan</a:t>
              </a:r>
              <a:endParaRPr lang="en-US" sz="3599" spc="-35" dirty="0">
                <a:solidFill>
                  <a:srgbClr val="F6F6F6"/>
                </a:solidFill>
                <a:latin typeface="Montserrat" pitchFamily="2" charset="7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05706"/>
              <a:ext cx="18884228" cy="5460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40"/>
                </a:lnSpc>
              </a:pPr>
              <a:r>
                <a:rPr lang="en-US" sz="9500" b="1" spc="-95" dirty="0">
                  <a:solidFill>
                    <a:srgbClr val="F6F6F6"/>
                  </a:solidFill>
                  <a:latin typeface="Montserrat" pitchFamily="2" charset="77"/>
                </a:rPr>
                <a:t>Brazilian E-Commerce Public Dataset by </a:t>
              </a:r>
              <a:r>
                <a:rPr lang="en-US" sz="9500" b="1" spc="-95" dirty="0" err="1">
                  <a:solidFill>
                    <a:srgbClr val="F6F6F6"/>
                  </a:solidFill>
                  <a:latin typeface="Montserrat" pitchFamily="2" charset="77"/>
                </a:rPr>
                <a:t>Olist</a:t>
              </a:r>
              <a:endParaRPr lang="en-US" sz="9500" b="1" spc="-95" dirty="0">
                <a:solidFill>
                  <a:srgbClr val="F6F6F6"/>
                </a:solidFill>
                <a:latin typeface="Montserrat" pitchFamily="2" charset="77"/>
              </a:endParaRPr>
            </a:p>
            <a:p>
              <a:pPr>
                <a:lnSpc>
                  <a:spcPts val="10752"/>
                </a:lnSpc>
              </a:pPr>
              <a:endParaRPr lang="en-US" sz="9500" spc="-95" dirty="0">
                <a:solidFill>
                  <a:srgbClr val="F6F6F6"/>
                </a:solidFill>
                <a:latin typeface="Montserrat Bold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9421614" y="-1696470"/>
              <a:ext cx="41000" cy="18884228"/>
            </a:xfrm>
            <a:prstGeom prst="rect">
              <a:avLst/>
            </a:prstGeom>
            <a:solidFill>
              <a:srgbClr val="F6F6F6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3685735" cy="938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964"/>
                </a:lnSpc>
              </a:pPr>
              <a:r>
                <a:rPr lang="en-US" sz="4200" spc="-42" dirty="0">
                  <a:solidFill>
                    <a:srgbClr val="F6F6F6"/>
                  </a:solidFill>
                  <a:latin typeface="Montserrat" pitchFamily="2" charset="77"/>
                </a:rPr>
                <a:t>FINAL PROJECT: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4. Delivery 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6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KPIs</a:t>
            </a:r>
          </a:p>
        </p:txBody>
      </p:sp>
      <p:pic>
        <p:nvPicPr>
          <p:cNvPr id="10" name="Picture 9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EE3E45BD-0B88-B1E7-4E7E-508D8F1A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794069"/>
            <a:ext cx="2971800" cy="2075647"/>
          </a:xfrm>
          <a:prstGeom prst="rect">
            <a:avLst/>
          </a:prstGeom>
        </p:spPr>
      </p:pic>
      <p:pic>
        <p:nvPicPr>
          <p:cNvPr id="14" name="Picture 13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5580D473-3A0E-87C3-3F60-AB9DF4F3E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757263"/>
            <a:ext cx="3033971" cy="2117984"/>
          </a:xfrm>
          <a:prstGeom prst="rect">
            <a:avLst/>
          </a:prstGeom>
        </p:spPr>
      </p:pic>
      <p:pic>
        <p:nvPicPr>
          <p:cNvPr id="18" name="Picture 17" descr="A blue and white box with numbers&#10;&#10;Description automatically generated">
            <a:extLst>
              <a:ext uri="{FF2B5EF4-FFF2-40B4-BE49-F238E27FC236}">
                <a16:creationId xmlns:a16="http://schemas.microsoft.com/office/drawing/2014/main" id="{97BFE9DD-DC2E-F92C-17D1-9DE55B47D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945384"/>
            <a:ext cx="3033971" cy="2062754"/>
          </a:xfrm>
          <a:prstGeom prst="rect">
            <a:avLst/>
          </a:prstGeom>
        </p:spPr>
      </p:pic>
      <p:pic>
        <p:nvPicPr>
          <p:cNvPr id="20" name="Picture 19" descr="A close-up of a number&#10;&#10;Description automatically generated">
            <a:extLst>
              <a:ext uri="{FF2B5EF4-FFF2-40B4-BE49-F238E27FC236}">
                <a16:creationId xmlns:a16="http://schemas.microsoft.com/office/drawing/2014/main" id="{06F8E1EB-A6BF-1E11-FA43-DD43F2506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306" y="3757263"/>
            <a:ext cx="2898219" cy="2117984"/>
          </a:xfrm>
          <a:prstGeom prst="rect">
            <a:avLst/>
          </a:prstGeom>
        </p:spPr>
      </p:pic>
      <p:pic>
        <p:nvPicPr>
          <p:cNvPr id="22" name="Picture 2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DBAB047-8104-5A77-E2E3-08192361C7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429" y="5903000"/>
            <a:ext cx="3033971" cy="2117984"/>
          </a:xfrm>
          <a:prstGeom prst="rect">
            <a:avLst/>
          </a:prstGeom>
        </p:spPr>
      </p:pic>
      <p:pic>
        <p:nvPicPr>
          <p:cNvPr id="24" name="Picture 23" descr="A blue and orange pie chart&#10;&#10;Description automatically generated">
            <a:extLst>
              <a:ext uri="{FF2B5EF4-FFF2-40B4-BE49-F238E27FC236}">
                <a16:creationId xmlns:a16="http://schemas.microsoft.com/office/drawing/2014/main" id="{7BD05094-8B4B-1F1D-D849-E7789AC7F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94" y="3621089"/>
            <a:ext cx="4285291" cy="42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6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4. Delivery 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6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Freight value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1C44B99A-EFCD-D51E-CD54-7DC4E4568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56" y="2450154"/>
            <a:ext cx="7205028" cy="2916628"/>
          </a:xfrm>
          <a:prstGeom prst="rect">
            <a:avLst/>
          </a:prstGeom>
        </p:spPr>
      </p:pic>
      <p:pic>
        <p:nvPicPr>
          <p:cNvPr id="9" name="Picture 8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148A63E2-A25E-9F47-AC0B-7D1926BC6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90" y="5766430"/>
            <a:ext cx="7155666" cy="3110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6AD44-6B94-02D3-F912-DD6FB981020C}"/>
              </a:ext>
            </a:extLst>
          </p:cNvPr>
          <p:cNvSpPr txBox="1"/>
          <p:nvPr/>
        </p:nvSpPr>
        <p:spPr>
          <a:xfrm>
            <a:off x="485236" y="3943171"/>
            <a:ext cx="7010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The highest freight value: </a:t>
            </a:r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Computers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The lowest freight value:</a:t>
            </a:r>
          </a:p>
          <a:p>
            <a:r>
              <a:rPr lang="en-US" sz="2800" dirty="0" err="1">
                <a:latin typeface="Montserrat" pitchFamily="2" charset="77"/>
              </a:rPr>
              <a:t>Fashion_childrens_clothes</a:t>
            </a:r>
            <a:endParaRPr lang="en-US" sz="2800" dirty="0">
              <a:latin typeface="Montserrat" pitchFamily="2" charset="77"/>
            </a:endParaRPr>
          </a:p>
          <a:p>
            <a:endParaRPr lang="en-US" sz="2800" b="1" dirty="0">
              <a:latin typeface="Montserrat" pitchFamily="2" charset="77"/>
            </a:endParaRPr>
          </a:p>
          <a:p>
            <a:br>
              <a:rPr lang="en-US" sz="2800" b="1" dirty="0">
                <a:latin typeface="Montserrat" pitchFamily="2" charset="77"/>
              </a:rPr>
            </a:br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6978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4. Delivery Performance</a:t>
            </a:r>
          </a:p>
        </p:txBody>
      </p:sp>
      <p:pic>
        <p:nvPicPr>
          <p:cNvPr id="8" name="Picture 7" descr="A graph of a delivery by state&#10;&#10;Description automatically generated">
            <a:extLst>
              <a:ext uri="{FF2B5EF4-FFF2-40B4-BE49-F238E27FC236}">
                <a16:creationId xmlns:a16="http://schemas.microsoft.com/office/drawing/2014/main" id="{EA62FC9E-CFA6-C093-C94D-389741A9F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986433"/>
            <a:ext cx="4775200" cy="3611496"/>
          </a:xfrm>
          <a:prstGeom prst="rect">
            <a:avLst/>
          </a:prstGeom>
        </p:spPr>
      </p:pic>
      <p:pic>
        <p:nvPicPr>
          <p:cNvPr id="11" name="Picture 10" descr="A graph of a delivery and delivery&#10;&#10;Description automatically generated with medium confidence">
            <a:extLst>
              <a:ext uri="{FF2B5EF4-FFF2-40B4-BE49-F238E27FC236}">
                <a16:creationId xmlns:a16="http://schemas.microsoft.com/office/drawing/2014/main" id="{5C216FBA-5303-4110-AD07-79E7FFE8E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815546"/>
            <a:ext cx="7167967" cy="4286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11403F-6612-6C7C-DD7B-FD73F7875460}"/>
              </a:ext>
            </a:extLst>
          </p:cNvPr>
          <p:cNvSpPr txBox="1"/>
          <p:nvPr/>
        </p:nvSpPr>
        <p:spPr>
          <a:xfrm>
            <a:off x="594220" y="3314700"/>
            <a:ext cx="845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The state has the slowest shipping rate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Alagoas – AL</a:t>
            </a:r>
          </a:p>
          <a:p>
            <a:r>
              <a:rPr lang="en-US" sz="2800" dirty="0">
                <a:latin typeface="Montserrat" pitchFamily="2" charset="77"/>
              </a:rPr>
              <a:t>(~23% total number of late delivery)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The difference between Order Quantity &amp; Delivered</a:t>
            </a:r>
          </a:p>
          <a:p>
            <a:r>
              <a:rPr lang="en-US" sz="2800" dirty="0">
                <a:latin typeface="Montserrat" pitchFamily="2" charset="77"/>
              </a:rPr>
              <a:t>    </a:t>
            </a:r>
          </a:p>
          <a:p>
            <a:r>
              <a:rPr lang="en-US" sz="2800" dirty="0">
                <a:latin typeface="Montserrat" pitchFamily="2" charset="77"/>
              </a:rPr>
              <a:t>     Quarter 1, 2018: 581</a:t>
            </a:r>
          </a:p>
          <a:p>
            <a:endParaRPr lang="en-US" sz="2800" b="1" dirty="0">
              <a:latin typeface="Montserrat" pitchFamily="2" charset="77"/>
            </a:endParaRPr>
          </a:p>
          <a:p>
            <a:br>
              <a:rPr lang="en-US" sz="2800" b="1" dirty="0">
                <a:latin typeface="Montserrat" pitchFamily="2" charset="77"/>
              </a:rPr>
            </a:br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37DD29-44B8-756B-0478-D29177012713}"/>
              </a:ext>
            </a:extLst>
          </p:cNvPr>
          <p:cNvSpPr/>
          <p:nvPr/>
        </p:nvSpPr>
        <p:spPr>
          <a:xfrm rot="10800000" flipH="1" flipV="1">
            <a:off x="594220" y="6591300"/>
            <a:ext cx="434480" cy="533400"/>
          </a:xfrm>
          <a:prstGeom prst="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93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5. Reviews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6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Overview</a:t>
            </a:r>
          </a:p>
        </p:txBody>
      </p:sp>
      <p:pic>
        <p:nvPicPr>
          <p:cNvPr id="5" name="Picture 4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F0E0E784-3963-72D6-9D25-FD0367626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31" y="1735911"/>
            <a:ext cx="2595883" cy="2016801"/>
          </a:xfrm>
          <a:prstGeom prst="rect">
            <a:avLst/>
          </a:prstGeom>
        </p:spPr>
      </p:pic>
      <p:pic>
        <p:nvPicPr>
          <p:cNvPr id="9" name="Picture 8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65FDE333-7961-7565-5ECA-3F6C8A244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363" y="1755493"/>
            <a:ext cx="2699086" cy="1942524"/>
          </a:xfrm>
          <a:prstGeom prst="rect">
            <a:avLst/>
          </a:prstGeom>
        </p:spPr>
      </p:pic>
      <p:pic>
        <p:nvPicPr>
          <p:cNvPr id="12" name="Picture 11" descr="A graph of reviews by score&#10;&#10;Description automatically generated">
            <a:extLst>
              <a:ext uri="{FF2B5EF4-FFF2-40B4-BE49-F238E27FC236}">
                <a16:creationId xmlns:a16="http://schemas.microsoft.com/office/drawing/2014/main" id="{927674C3-3D90-A91F-A865-8C50C9998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57" y="3803111"/>
            <a:ext cx="5747713" cy="3519008"/>
          </a:xfrm>
          <a:prstGeom prst="rect">
            <a:avLst/>
          </a:prstGeom>
        </p:spPr>
      </p:pic>
      <p:pic>
        <p:nvPicPr>
          <p:cNvPr id="8" name="Picture 7" descr="A blue and white graph&#10;&#10;Description automatically generated">
            <a:extLst>
              <a:ext uri="{FF2B5EF4-FFF2-40B4-BE49-F238E27FC236}">
                <a16:creationId xmlns:a16="http://schemas.microsoft.com/office/drawing/2014/main" id="{2A597158-DD83-52A9-FFFB-9C70B2AB8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080" y="1735017"/>
            <a:ext cx="3692931" cy="1942524"/>
          </a:xfrm>
          <a:prstGeom prst="rect">
            <a:avLst/>
          </a:prstGeom>
        </p:spPr>
      </p:pic>
      <p:pic>
        <p:nvPicPr>
          <p:cNvPr id="10" name="Picture 9" descr="A blue pie chart with numbers and a percentage of comments received&#10;&#10;Description automatically generated">
            <a:extLst>
              <a:ext uri="{FF2B5EF4-FFF2-40B4-BE49-F238E27FC236}">
                <a16:creationId xmlns:a16="http://schemas.microsoft.com/office/drawing/2014/main" id="{570D1081-493A-A0AB-8904-4EC456BF32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8" y="7337678"/>
            <a:ext cx="3706296" cy="2779722"/>
          </a:xfrm>
          <a:prstGeom prst="rect">
            <a:avLst/>
          </a:prstGeom>
        </p:spPr>
      </p:pic>
      <p:pic>
        <p:nvPicPr>
          <p:cNvPr id="13" name="Picture 12" descr="A blue circle with numbers and text&#10;&#10;Description automatically generated">
            <a:extLst>
              <a:ext uri="{FF2B5EF4-FFF2-40B4-BE49-F238E27FC236}">
                <a16:creationId xmlns:a16="http://schemas.microsoft.com/office/drawing/2014/main" id="{73B69A9B-5011-32D8-B54B-2EE49A2F4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214" y="7388077"/>
            <a:ext cx="3706297" cy="27293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F51E93-332A-F43B-F011-72F02E8BA896}"/>
              </a:ext>
            </a:extLst>
          </p:cNvPr>
          <p:cNvSpPr txBox="1"/>
          <p:nvPr/>
        </p:nvSpPr>
        <p:spPr>
          <a:xfrm>
            <a:off x="485236" y="3943171"/>
            <a:ext cx="7010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Ratings: 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number of dissatisfied customers ( 1-2)</a:t>
            </a:r>
          </a:p>
          <a:p>
            <a:r>
              <a:rPr lang="en-US" sz="2400" dirty="0">
                <a:latin typeface="Montserrat" pitchFamily="2" charset="77"/>
              </a:rPr>
              <a:t>(~ 14% total number of reviews)</a:t>
            </a:r>
          </a:p>
          <a:p>
            <a:endParaRPr lang="en-US" sz="2800" b="1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number of extremely satisfied customers (5)</a:t>
            </a:r>
          </a:p>
          <a:p>
            <a:r>
              <a:rPr lang="en-US" sz="2400" dirty="0">
                <a:latin typeface="Montserrat" pitchFamily="2" charset="77"/>
              </a:rPr>
              <a:t>(~58% total number of reviews)</a:t>
            </a:r>
            <a:br>
              <a:rPr lang="en-US" sz="2800" b="1" dirty="0">
                <a:latin typeface="Montserrat" pitchFamily="2" charset="77"/>
              </a:rPr>
            </a:br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3034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5. Reviews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What is the highest rated product ?</a:t>
            </a:r>
            <a:endParaRPr lang="en-VN" sz="2400" b="1" dirty="0">
              <a:solidFill>
                <a:schemeClr val="tx1"/>
              </a:solidFill>
              <a:latin typeface="Montserrat" pitchFamily="2" charset="77"/>
              <a:cs typeface="New Peninim MT" pitchFamily="2" charset="-79"/>
            </a:endParaRPr>
          </a:p>
        </p:txBody>
      </p:sp>
      <p:pic>
        <p:nvPicPr>
          <p:cNvPr id="10" name="Picture 9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470C2D74-53A4-708A-94EC-EEE52D85F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705100"/>
            <a:ext cx="9510404" cy="2717258"/>
          </a:xfrm>
          <a:prstGeom prst="rect">
            <a:avLst/>
          </a:prstGeom>
        </p:spPr>
      </p:pic>
      <p:pic>
        <p:nvPicPr>
          <p:cNvPr id="13" name="Picture 12" descr="A blue and white bar with white text&#10;&#10;Description automatically generated">
            <a:extLst>
              <a:ext uri="{FF2B5EF4-FFF2-40B4-BE49-F238E27FC236}">
                <a16:creationId xmlns:a16="http://schemas.microsoft.com/office/drawing/2014/main" id="{B7F15C49-D538-1A40-9D1E-2494C02D4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29300"/>
            <a:ext cx="9510404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47A98-1D38-8C87-8A0B-B130CF2DDFF5}"/>
              </a:ext>
            </a:extLst>
          </p:cNvPr>
          <p:cNvSpPr txBox="1"/>
          <p:nvPr/>
        </p:nvSpPr>
        <p:spPr>
          <a:xfrm>
            <a:off x="485236" y="3943171"/>
            <a:ext cx="7010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Most popular products: </a:t>
            </a:r>
            <a:endParaRPr lang="en-US" sz="2800" dirty="0">
              <a:latin typeface="Montserrat" pitchFamily="2" charset="77"/>
            </a:endParaRPr>
          </a:p>
          <a:p>
            <a:r>
              <a:rPr lang="en-US" sz="2800" dirty="0" err="1">
                <a:latin typeface="Montserrat" pitchFamily="2" charset="77"/>
              </a:rPr>
              <a:t>Cds_dvds_musicals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The product has the lowest rating</a:t>
            </a:r>
          </a:p>
          <a:p>
            <a:r>
              <a:rPr lang="en-US" sz="2800" dirty="0" err="1">
                <a:latin typeface="Montserrat" pitchFamily="2" charset="77"/>
              </a:rPr>
              <a:t>Security_and_services</a:t>
            </a:r>
            <a:br>
              <a:rPr lang="en-US" sz="2800" b="1" dirty="0">
                <a:latin typeface="Montserrat" pitchFamily="2" charset="77"/>
              </a:rPr>
            </a:br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3014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5. Reviews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770EC4D-895A-32A4-F56B-E950E4CC5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89" y="2781300"/>
            <a:ext cx="7416800" cy="556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CE894-6196-D9F6-5D20-E1049947ACEB}"/>
              </a:ext>
            </a:extLst>
          </p:cNvPr>
          <p:cNvSpPr txBox="1"/>
          <p:nvPr/>
        </p:nvSpPr>
        <p:spPr>
          <a:xfrm>
            <a:off x="1028700" y="4558724"/>
            <a:ext cx="701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Quarter 4, 2016 – Quarter 3,2018 </a:t>
            </a: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0D5B4F-19A5-6D99-EF82-1BBC2B77DC0E}"/>
              </a:ext>
            </a:extLst>
          </p:cNvPr>
          <p:cNvSpPr/>
          <p:nvPr/>
        </p:nvSpPr>
        <p:spPr>
          <a:xfrm>
            <a:off x="7614711" y="4523146"/>
            <a:ext cx="609600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37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221" y="496483"/>
            <a:ext cx="6209623" cy="80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38"/>
              </a:lnSpc>
              <a:spcBef>
                <a:spcPct val="0"/>
              </a:spcBef>
            </a:pPr>
            <a:r>
              <a:rPr lang="en-US" sz="5189">
                <a:solidFill>
                  <a:srgbClr val="000000"/>
                </a:solidFill>
                <a:latin typeface="Montserrat Bold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96150" y="1457243"/>
            <a:ext cx="1056699" cy="115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9"/>
              </a:lnSpc>
              <a:spcBef>
                <a:spcPct val="0"/>
              </a:spcBef>
            </a:pPr>
            <a:r>
              <a:rPr lang="en-US" sz="7199" u="none" spc="-71">
                <a:solidFill>
                  <a:srgbClr val="17259F"/>
                </a:solidFill>
                <a:latin typeface="Tenor Sans 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01100" y="1778321"/>
            <a:ext cx="6980164" cy="51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Assistant"/>
              </a:rPr>
              <a:t>About the dataset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01100" y="3268051"/>
            <a:ext cx="6980164" cy="51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Assistant"/>
              </a:rPr>
              <a:t>Business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01100" y="4756563"/>
            <a:ext cx="6980164" cy="51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ssistant"/>
              </a:rPr>
              <a:t>Customer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96150" y="2946973"/>
            <a:ext cx="1132899" cy="115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u="none" spc="-72">
                <a:solidFill>
                  <a:srgbClr val="17259F"/>
                </a:solidFill>
                <a:latin typeface="Tenor Sans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72350" y="4435485"/>
            <a:ext cx="1056699" cy="115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9"/>
              </a:lnSpc>
              <a:spcBef>
                <a:spcPct val="0"/>
              </a:spcBef>
            </a:pPr>
            <a:r>
              <a:rPr lang="en-US" sz="7199" u="none" spc="-71">
                <a:solidFill>
                  <a:srgbClr val="17259F"/>
                </a:solidFill>
                <a:latin typeface="Tenor Sans Bold"/>
              </a:rPr>
              <a:t>03</a:t>
            </a:r>
          </a:p>
        </p:txBody>
      </p:sp>
      <p:sp>
        <p:nvSpPr>
          <p:cNvPr id="9" name="Freeform 9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10" name="TextBox 10"/>
          <p:cNvSpPr txBox="1"/>
          <p:nvPr/>
        </p:nvSpPr>
        <p:spPr>
          <a:xfrm>
            <a:off x="7372350" y="5923996"/>
            <a:ext cx="1056699" cy="115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9"/>
              </a:lnSpc>
              <a:spcBef>
                <a:spcPct val="0"/>
              </a:spcBef>
            </a:pPr>
            <a:r>
              <a:rPr lang="en-US" sz="7199" u="none" spc="-71">
                <a:solidFill>
                  <a:srgbClr val="17259F"/>
                </a:solidFill>
                <a:latin typeface="Tenor San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72350" y="7412508"/>
            <a:ext cx="1056699" cy="115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9"/>
              </a:lnSpc>
              <a:spcBef>
                <a:spcPct val="0"/>
              </a:spcBef>
            </a:pPr>
            <a:r>
              <a:rPr lang="en-US" sz="7199" u="none" spc="-71">
                <a:solidFill>
                  <a:srgbClr val="17259F"/>
                </a:solidFill>
                <a:latin typeface="Tenor Sans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01100" y="6354660"/>
            <a:ext cx="6980164" cy="51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ssistant"/>
              </a:rPr>
              <a:t>Delivery Performance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01100" y="7788379"/>
            <a:ext cx="6980164" cy="51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ssistant"/>
              </a:rPr>
              <a:t>Reviews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51964" y="0"/>
            <a:ext cx="10736036" cy="10287000"/>
          </a:xfrm>
          <a:prstGeom prst="rect">
            <a:avLst/>
          </a:prstGeom>
          <a:solidFill>
            <a:srgbClr val="F6F6F6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grpSp>
        <p:nvGrpSpPr>
          <p:cNvPr id="4" name="Group 4"/>
          <p:cNvGrpSpPr/>
          <p:nvPr/>
        </p:nvGrpSpPr>
        <p:grpSpPr>
          <a:xfrm>
            <a:off x="10902090" y="1801183"/>
            <a:ext cx="560070" cy="56007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C48BD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16354" y="2255420"/>
            <a:ext cx="7044962" cy="1613101"/>
            <a:chOff x="0" y="0"/>
            <a:chExt cx="9393283" cy="2150801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9393283" cy="1150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87449" lvl="1" indent="-593725" algn="l">
                <a:lnSpc>
                  <a:spcPts val="6929"/>
                </a:lnSpc>
                <a:spcBef>
                  <a:spcPct val="0"/>
                </a:spcBef>
                <a:buAutoNum type="arabicPeriod"/>
              </a:pPr>
              <a:r>
                <a:rPr lang="en-US" sz="5499">
                  <a:solidFill>
                    <a:srgbClr val="F6F6F6"/>
                  </a:solidFill>
                  <a:latin typeface="Montserrat Bold"/>
                </a:rPr>
                <a:t>About the data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84686"/>
              <a:ext cx="9393283" cy="666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820861" y="791222"/>
            <a:ext cx="6251145" cy="2270748"/>
            <a:chOff x="0" y="-47625"/>
            <a:chExt cx="8334861" cy="302766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8334861" cy="1055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000000"/>
                  </a:solidFill>
                  <a:latin typeface="Montserrat Bold"/>
                </a:rPr>
                <a:t>Period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47905"/>
              <a:ext cx="8334861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28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Helios"/>
                </a:rPr>
                <a:t>05/09/2016           18/10/2018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344574"/>
              <a:ext cx="8334861" cy="635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76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Helios"/>
                </a:rPr>
                <a:t>Quarter 3, 2016 to Quarter 4, 2018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820861" y="4530401"/>
            <a:ext cx="8890436" cy="251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76"/>
              </a:lnSpc>
              <a:buFont typeface="Arial"/>
              <a:buChar char="•"/>
            </a:pPr>
            <a:r>
              <a:rPr lang="en-US" sz="2800" u="sng" dirty="0" err="1">
                <a:solidFill>
                  <a:srgbClr val="000000"/>
                </a:solidFill>
                <a:latin typeface="Helios"/>
              </a:rPr>
              <a:t>Olist</a:t>
            </a:r>
            <a:r>
              <a:rPr lang="en-US" sz="2800" dirty="0">
                <a:solidFill>
                  <a:srgbClr val="000000"/>
                </a:solidFill>
                <a:latin typeface="Helios"/>
              </a:rPr>
              <a:t> connects small businesses from all over Brazil to channels </a:t>
            </a:r>
          </a:p>
          <a:p>
            <a:pPr marL="604521" lvl="1" indent="-302261" algn="l">
              <a:lnSpc>
                <a:spcPts val="3976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</a:rPr>
              <a:t>Those merchants are able to sell their products through the </a:t>
            </a:r>
            <a:r>
              <a:rPr lang="en-US" sz="2800" u="sng" dirty="0" err="1">
                <a:solidFill>
                  <a:srgbClr val="000000"/>
                </a:solidFill>
                <a:latin typeface="Helios"/>
              </a:rPr>
              <a:t>Olist</a:t>
            </a:r>
            <a:r>
              <a:rPr lang="en-US" sz="2800" u="sng" dirty="0">
                <a:solidFill>
                  <a:srgbClr val="000000"/>
                </a:solidFill>
                <a:latin typeface="Helios"/>
              </a:rPr>
              <a:t> Store</a:t>
            </a:r>
            <a:r>
              <a:rPr lang="en-US" sz="2800" dirty="0">
                <a:solidFill>
                  <a:srgbClr val="000000"/>
                </a:solidFill>
                <a:latin typeface="Helios"/>
              </a:rPr>
              <a:t> and ship them directly to the customers using </a:t>
            </a:r>
            <a:r>
              <a:rPr lang="en-US" sz="2800" u="sng" dirty="0" err="1">
                <a:solidFill>
                  <a:srgbClr val="000000"/>
                </a:solidFill>
                <a:latin typeface="Helios"/>
              </a:rPr>
              <a:t>Olist</a:t>
            </a:r>
            <a:r>
              <a:rPr lang="en-US" sz="2800" u="sng" dirty="0">
                <a:solidFill>
                  <a:srgbClr val="000000"/>
                </a:solidFill>
                <a:latin typeface="Helios"/>
              </a:rPr>
              <a:t> logistics partners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8136" y="3227387"/>
            <a:ext cx="5860473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Helios"/>
              </a:rPr>
              <a:t>This is a Brazilian ecommerce public dataset of orders made at </a:t>
            </a:r>
            <a:r>
              <a:rPr lang="en-US" sz="3399" u="sng" dirty="0">
                <a:solidFill>
                  <a:schemeClr val="bg1"/>
                </a:solidFill>
                <a:latin typeface="Helios"/>
                <a:hlinkClick r:id="rId4" tooltip="http://www.olis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Olist Store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20861" y="3543542"/>
            <a:ext cx="6251145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  <a:spcBef>
                <a:spcPct val="0"/>
              </a:spcBef>
            </a:pPr>
            <a:r>
              <a:rPr lang="en-US" sz="5000" spc="-50" dirty="0">
                <a:solidFill>
                  <a:srgbClr val="000000"/>
                </a:solidFill>
                <a:latin typeface="Montserrat Bold"/>
              </a:rPr>
              <a:t>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Freeform 4"/>
          <p:cNvSpPr/>
          <p:nvPr/>
        </p:nvSpPr>
        <p:spPr>
          <a:xfrm>
            <a:off x="8217752" y="1764283"/>
            <a:ext cx="3562446" cy="2558115"/>
          </a:xfrm>
          <a:custGeom>
            <a:avLst/>
            <a:gdLst/>
            <a:ahLst/>
            <a:cxnLst/>
            <a:rect l="l" t="t" r="r" b="b"/>
            <a:pathLst>
              <a:path w="3791046" h="2717782">
                <a:moveTo>
                  <a:pt x="0" y="0"/>
                </a:moveTo>
                <a:lnTo>
                  <a:pt x="3791046" y="0"/>
                </a:lnTo>
                <a:lnTo>
                  <a:pt x="3791046" y="2717782"/>
                </a:lnTo>
                <a:lnTo>
                  <a:pt x="0" y="2717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5" name="Freeform 5"/>
          <p:cNvSpPr/>
          <p:nvPr/>
        </p:nvSpPr>
        <p:spPr>
          <a:xfrm>
            <a:off x="11919124" y="2101242"/>
            <a:ext cx="3124200" cy="2143594"/>
          </a:xfrm>
          <a:custGeom>
            <a:avLst/>
            <a:gdLst/>
            <a:ahLst/>
            <a:cxnLst/>
            <a:rect l="l" t="t" r="r" b="b"/>
            <a:pathLst>
              <a:path w="3307196" h="2211568">
                <a:moveTo>
                  <a:pt x="0" y="0"/>
                </a:moveTo>
                <a:lnTo>
                  <a:pt x="3307195" y="0"/>
                </a:lnTo>
                <a:lnTo>
                  <a:pt x="3307195" y="2211567"/>
                </a:lnTo>
                <a:lnTo>
                  <a:pt x="0" y="22115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300" b="-2300"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Montserrat Bold"/>
              </a:rPr>
              <a:t>2. Business Overview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Revenue by State</a:t>
            </a:r>
            <a:endParaRPr lang="en-VN" sz="3200" b="1" dirty="0">
              <a:solidFill>
                <a:schemeClr val="tx1"/>
              </a:solidFill>
              <a:latin typeface="Montserrat" pitchFamily="2" charset="77"/>
              <a:cs typeface="New Peninim MT" pitchFamily="2" charset="-79"/>
            </a:endParaRPr>
          </a:p>
        </p:txBody>
      </p:sp>
      <p:pic>
        <p:nvPicPr>
          <p:cNvPr id="9" name="Picture 8" descr="A graph of revenue by state&#10;&#10;Description automatically generated">
            <a:extLst>
              <a:ext uri="{FF2B5EF4-FFF2-40B4-BE49-F238E27FC236}">
                <a16:creationId xmlns:a16="http://schemas.microsoft.com/office/drawing/2014/main" id="{F9D51869-D9B0-05C0-B37E-389EAD837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9" y="4703323"/>
            <a:ext cx="6019800" cy="4097702"/>
          </a:xfrm>
          <a:prstGeom prst="rect">
            <a:avLst/>
          </a:prstGeom>
        </p:spPr>
      </p:pic>
      <p:pic>
        <p:nvPicPr>
          <p:cNvPr id="11" name="Picture 10" descr="A graph of revenue by state&#10;&#10;Description automatically generated">
            <a:extLst>
              <a:ext uri="{FF2B5EF4-FFF2-40B4-BE49-F238E27FC236}">
                <a16:creationId xmlns:a16="http://schemas.microsoft.com/office/drawing/2014/main" id="{EF1DAF05-96F7-641B-BDE1-EA0F2E9B6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58" y="4579634"/>
            <a:ext cx="5846323" cy="4204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EEAEDB-E5E2-246C-8173-37859D11F1EF}"/>
              </a:ext>
            </a:extLst>
          </p:cNvPr>
          <p:cNvSpPr txBox="1"/>
          <p:nvPr/>
        </p:nvSpPr>
        <p:spPr>
          <a:xfrm>
            <a:off x="13182600" y="4838700"/>
            <a:ext cx="441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b="1" dirty="0">
                <a:latin typeface="Montserrat" pitchFamily="2" charset="77"/>
              </a:rPr>
              <a:t>Best performance: </a:t>
            </a:r>
            <a:r>
              <a:rPr lang="en-US" sz="3200" dirty="0">
                <a:latin typeface="Montserrat" pitchFamily="2" charset="77"/>
              </a:rPr>
              <a:t>São Paulo – SP</a:t>
            </a:r>
          </a:p>
          <a:p>
            <a:r>
              <a:rPr lang="en-US" sz="2400" dirty="0">
                <a:latin typeface="Montserrat" pitchFamily="2" charset="77"/>
              </a:rPr>
              <a:t>(~ 37.5 % of Total Revenue)</a:t>
            </a:r>
          </a:p>
          <a:p>
            <a:endParaRPr lang="en-US" sz="3200" dirty="0">
              <a:latin typeface="Montserrat" pitchFamily="2" charset="77"/>
            </a:endParaRPr>
          </a:p>
          <a:p>
            <a:endParaRPr lang="en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1BA12-914B-8384-456F-ACDF67906C22}"/>
              </a:ext>
            </a:extLst>
          </p:cNvPr>
          <p:cNvSpPr txBox="1"/>
          <p:nvPr/>
        </p:nvSpPr>
        <p:spPr>
          <a:xfrm>
            <a:off x="13182599" y="7054691"/>
            <a:ext cx="47655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b="1" dirty="0">
                <a:latin typeface="Montserrat" pitchFamily="2" charset="77"/>
              </a:rPr>
              <a:t>Worst performance: </a:t>
            </a:r>
            <a:r>
              <a:rPr lang="en-US" sz="3200" dirty="0">
                <a:latin typeface="Montserrat" pitchFamily="2" charset="77"/>
              </a:rPr>
              <a:t> Roraima– RR</a:t>
            </a:r>
          </a:p>
          <a:p>
            <a:r>
              <a:rPr lang="en-US" sz="2400" dirty="0">
                <a:latin typeface="Montserrat" pitchFamily="2" charset="77"/>
              </a:rPr>
              <a:t>(~ 0.06 % of Total Revenue)</a:t>
            </a:r>
          </a:p>
          <a:p>
            <a:endParaRPr lang="en-US" sz="3200" dirty="0">
              <a:latin typeface="Montserrat" pitchFamily="2" charset="77"/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Montserrat Bold"/>
              </a:rPr>
              <a:t>2. Business Overview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Revenue by Product Category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BEF1B-ACDD-F835-D493-DDF3DF421E1A}"/>
              </a:ext>
            </a:extLst>
          </p:cNvPr>
          <p:cNvSpPr txBox="1"/>
          <p:nvPr/>
        </p:nvSpPr>
        <p:spPr>
          <a:xfrm>
            <a:off x="426396" y="4151115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ontserrat" pitchFamily="2" charset="77"/>
              </a:rPr>
              <a:t>Products with the largest revenue:</a:t>
            </a:r>
          </a:p>
          <a:p>
            <a:r>
              <a:rPr lang="en-US" sz="3200" b="1" dirty="0" err="1">
                <a:latin typeface="Montserrat" pitchFamily="2" charset="77"/>
              </a:rPr>
              <a:t>health_beauty</a:t>
            </a:r>
            <a:endParaRPr lang="en-US" sz="3200" b="1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(~ </a:t>
            </a:r>
            <a:r>
              <a:rPr lang="en-US" sz="2400" u="sng" dirty="0">
                <a:latin typeface="Montserrat" pitchFamily="2" charset="77"/>
              </a:rPr>
              <a:t>9.05 </a:t>
            </a:r>
            <a:r>
              <a:rPr lang="en-US" sz="2400" dirty="0">
                <a:latin typeface="Montserrat" pitchFamily="2" charset="77"/>
              </a:rPr>
              <a:t>% total order value )</a:t>
            </a: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(~ </a:t>
            </a:r>
            <a:r>
              <a:rPr lang="en-US" sz="2400" u="sng" dirty="0">
                <a:latin typeface="Montserrat" pitchFamily="2" charset="77"/>
              </a:rPr>
              <a:t>8.88</a:t>
            </a:r>
            <a:r>
              <a:rPr lang="en-US" sz="2400" dirty="0">
                <a:latin typeface="Montserrat" pitchFamily="2" charset="77"/>
              </a:rPr>
              <a:t> % total number of products sold – top 2)</a:t>
            </a:r>
            <a:endParaRPr lang="en-VN" sz="2400" dirty="0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2739B8-F595-45C8-9673-F31D775E9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489" y="2625680"/>
            <a:ext cx="8673311" cy="6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Montserrat Bold"/>
              </a:rPr>
              <a:t>2. Business Overview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6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Sales over the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1BA12-914B-8384-456F-ACDF67906C22}"/>
              </a:ext>
            </a:extLst>
          </p:cNvPr>
          <p:cNvSpPr txBox="1"/>
          <p:nvPr/>
        </p:nvSpPr>
        <p:spPr>
          <a:xfrm>
            <a:off x="609600" y="5488766"/>
            <a:ext cx="6454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ontserrat" pitchFamily="2" charset="77"/>
              </a:rPr>
              <a:t>Total orders and revenue</a:t>
            </a:r>
          </a:p>
          <a:p>
            <a:r>
              <a:rPr lang="en-US" sz="2800" dirty="0">
                <a:latin typeface="Montserrat" pitchFamily="2" charset="77"/>
              </a:rPr>
              <a:t>Trend:</a:t>
            </a:r>
          </a:p>
          <a:p>
            <a:r>
              <a:rPr lang="en-US" sz="2400" dirty="0">
                <a:latin typeface="Montserrat" pitchFamily="2" charset="77"/>
              </a:rPr>
              <a:t>Quarter 3, 2016  to  Quarter 1, 2018 </a:t>
            </a: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Quarter 2, 2018  to  Quarter 4, 2018 </a:t>
            </a:r>
          </a:p>
          <a:p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pic>
        <p:nvPicPr>
          <p:cNvPr id="10" name="Picture 9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45405442-DEED-F6A6-99B2-82F4772C5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15554"/>
            <a:ext cx="2438400" cy="1827945"/>
          </a:xfrm>
          <a:prstGeom prst="rect">
            <a:avLst/>
          </a:prstGeom>
        </p:spPr>
      </p:pic>
      <p:pic>
        <p:nvPicPr>
          <p:cNvPr id="15" name="Picture 14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2447E79E-179C-ECA2-859E-5B6732DE9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60" y="3393523"/>
            <a:ext cx="2438400" cy="1702625"/>
          </a:xfrm>
          <a:prstGeom prst="rect">
            <a:avLst/>
          </a:prstGeom>
        </p:spPr>
      </p:pic>
      <p:pic>
        <p:nvPicPr>
          <p:cNvPr id="17" name="Picture 16" descr="A graph of growth and revenue&#10;&#10;Description automatically generated">
            <a:extLst>
              <a:ext uri="{FF2B5EF4-FFF2-40B4-BE49-F238E27FC236}">
                <a16:creationId xmlns:a16="http://schemas.microsoft.com/office/drawing/2014/main" id="{9FFD2BF0-F04B-807B-8F35-DAFAC80B4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53" y="1681595"/>
            <a:ext cx="7670258" cy="4526320"/>
          </a:xfrm>
          <a:prstGeom prst="rect">
            <a:avLst/>
          </a:prstGeom>
        </p:spPr>
      </p:pic>
      <p:pic>
        <p:nvPicPr>
          <p:cNvPr id="19" name="Picture 18" descr="A graph of a sales report&#10;&#10;Description automatically generated with medium confidence">
            <a:extLst>
              <a:ext uri="{FF2B5EF4-FFF2-40B4-BE49-F238E27FC236}">
                <a16:creationId xmlns:a16="http://schemas.microsoft.com/office/drawing/2014/main" id="{A7E7A57E-CE9D-D7A1-B679-618601F1D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33" y="5760680"/>
            <a:ext cx="7618377" cy="4526320"/>
          </a:xfrm>
          <a:prstGeom prst="rect">
            <a:avLst/>
          </a:prstGeom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A6D700D3-5B69-6A04-DE35-66D379A7223C}"/>
              </a:ext>
            </a:extLst>
          </p:cNvPr>
          <p:cNvSpPr/>
          <p:nvPr/>
        </p:nvSpPr>
        <p:spPr>
          <a:xfrm>
            <a:off x="6211176" y="7058426"/>
            <a:ext cx="479765" cy="63592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BE1C8D74-578C-9BF9-F531-4E55AAC5F867}"/>
              </a:ext>
            </a:extLst>
          </p:cNvPr>
          <p:cNvSpPr/>
          <p:nvPr/>
        </p:nvSpPr>
        <p:spPr>
          <a:xfrm>
            <a:off x="6211177" y="6216443"/>
            <a:ext cx="479765" cy="637200"/>
          </a:xfrm>
          <a:prstGeom prst="up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95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3. Customer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6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Most popular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1BA12-914B-8384-456F-ACDF67906C22}"/>
              </a:ext>
            </a:extLst>
          </p:cNvPr>
          <p:cNvSpPr txBox="1"/>
          <p:nvPr/>
        </p:nvSpPr>
        <p:spPr>
          <a:xfrm>
            <a:off x="617706" y="5775320"/>
            <a:ext cx="7239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Best performance: </a:t>
            </a:r>
            <a:r>
              <a:rPr lang="en-US" sz="2800" dirty="0" err="1">
                <a:latin typeface="Montserrat" pitchFamily="2" charset="77"/>
              </a:rPr>
              <a:t>bed_bath_table</a:t>
            </a:r>
            <a:endParaRPr lang="en-US" sz="28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(~ 9.5 % total number of products sold)</a:t>
            </a: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(Top 5 ~ 39.2 % total number of products sold)</a:t>
            </a: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BEF1B-ACDD-F835-D493-DDF3DF421E1A}"/>
              </a:ext>
            </a:extLst>
          </p:cNvPr>
          <p:cNvSpPr txBox="1"/>
          <p:nvPr/>
        </p:nvSpPr>
        <p:spPr>
          <a:xfrm>
            <a:off x="617706" y="8022354"/>
            <a:ext cx="82214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Worst performance: </a:t>
            </a:r>
            <a:r>
              <a:rPr lang="en-US" sz="2800" dirty="0" err="1">
                <a:latin typeface="Montserrat" pitchFamily="2" charset="77"/>
              </a:rPr>
              <a:t>security_and_services</a:t>
            </a:r>
            <a:endParaRPr lang="en-US" sz="28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BFD6EA54-FD17-8495-DB7D-6069C93E5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12670"/>
            <a:ext cx="3467928" cy="215484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DC4098-4CA9-2A07-89A4-F0989440B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11" y="1907473"/>
            <a:ext cx="5862536" cy="397737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A674F78-9C26-36FF-4ECE-5EEE8B49E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464" y="6110728"/>
            <a:ext cx="5862537" cy="40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3. Customer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Customer buying habits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1BA12-914B-8384-456F-ACDF67906C22}"/>
              </a:ext>
            </a:extLst>
          </p:cNvPr>
          <p:cNvSpPr txBox="1"/>
          <p:nvPr/>
        </p:nvSpPr>
        <p:spPr>
          <a:xfrm>
            <a:off x="609600" y="5488766"/>
            <a:ext cx="701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Most popular payment method: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 err="1">
                <a:latin typeface="Montserrat" pitchFamily="2" charset="77"/>
              </a:rPr>
              <a:t>credit_card</a:t>
            </a:r>
            <a:br>
              <a:rPr lang="en-US" sz="2800" b="1" dirty="0">
                <a:latin typeface="Montserrat" pitchFamily="2" charset="77"/>
              </a:rPr>
            </a:br>
            <a:endParaRPr lang="en-US" sz="2400" dirty="0">
              <a:latin typeface="Montserrat" pitchFamily="2" charset="77"/>
            </a:endParaRP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BEF1B-ACDD-F835-D493-DDF3DF421E1A}"/>
              </a:ext>
            </a:extLst>
          </p:cNvPr>
          <p:cNvSpPr txBox="1"/>
          <p:nvPr/>
        </p:nvSpPr>
        <p:spPr>
          <a:xfrm>
            <a:off x="609600" y="7041917"/>
            <a:ext cx="8221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What day of the week do customers </a:t>
            </a:r>
            <a:r>
              <a:rPr lang="en-US" sz="2800" b="1" dirty="0" err="1">
                <a:latin typeface="Montserrat" pitchFamily="2" charset="77"/>
              </a:rPr>
              <a:t>preferto</a:t>
            </a:r>
            <a:r>
              <a:rPr lang="en-US" sz="2800" b="1" dirty="0">
                <a:latin typeface="Montserrat" pitchFamily="2" charset="77"/>
              </a:rPr>
              <a:t> buy?</a:t>
            </a: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Tuesday</a:t>
            </a: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  <p:pic>
        <p:nvPicPr>
          <p:cNvPr id="8" name="Picture 7" descr="A blue and white rectangle with blue text&#10;&#10;Description automatically generated">
            <a:extLst>
              <a:ext uri="{FF2B5EF4-FFF2-40B4-BE49-F238E27FC236}">
                <a16:creationId xmlns:a16="http://schemas.microsoft.com/office/drawing/2014/main" id="{ED9CAD73-FC32-8D21-CA80-C1A16E12F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0418"/>
            <a:ext cx="2552700" cy="1823865"/>
          </a:xfrm>
          <a:prstGeom prst="rect">
            <a:avLst/>
          </a:prstGeom>
        </p:spPr>
      </p:pic>
      <p:pic>
        <p:nvPicPr>
          <p:cNvPr id="11" name="Picture 10" descr="A blue and white rectangular sign with numbers&#10;&#10;Description automatically generated">
            <a:extLst>
              <a:ext uri="{FF2B5EF4-FFF2-40B4-BE49-F238E27FC236}">
                <a16:creationId xmlns:a16="http://schemas.microsoft.com/office/drawing/2014/main" id="{4AD627E7-A62B-7742-A8B6-9844BDD6D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57" y="3257287"/>
            <a:ext cx="2632043" cy="1936147"/>
          </a:xfrm>
          <a:prstGeom prst="rect">
            <a:avLst/>
          </a:prstGeom>
        </p:spPr>
      </p:pic>
      <p:pic>
        <p:nvPicPr>
          <p:cNvPr id="15" name="Picture 14" descr="A blue pie chart with numbers and text&#10;&#10;Description automatically generated">
            <a:extLst>
              <a:ext uri="{FF2B5EF4-FFF2-40B4-BE49-F238E27FC236}">
                <a16:creationId xmlns:a16="http://schemas.microsoft.com/office/drawing/2014/main" id="{2A4D132A-4CE6-D3D9-C961-A2829BF25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275284"/>
            <a:ext cx="5867400" cy="2868216"/>
          </a:xfrm>
          <a:prstGeom prst="rect">
            <a:avLst/>
          </a:prstGeom>
        </p:spPr>
      </p:pic>
      <p:pic>
        <p:nvPicPr>
          <p:cNvPr id="17" name="Picture 1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B0520334-0066-7D17-FB10-B56A492F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09" y="5488766"/>
            <a:ext cx="5867400" cy="39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5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4691" y="0"/>
            <a:ext cx="18412691" cy="1681595"/>
          </a:xfrm>
          <a:prstGeom prst="rect">
            <a:avLst/>
          </a:prstGeom>
          <a:solidFill>
            <a:srgbClr val="17259F"/>
          </a:solidFill>
        </p:spPr>
        <p:txBody>
          <a:bodyPr/>
          <a:lstStyle/>
          <a:p>
            <a:endParaRPr lang="en-VN"/>
          </a:p>
        </p:txBody>
      </p:sp>
      <p:sp>
        <p:nvSpPr>
          <p:cNvPr id="3" name="Freeform 3"/>
          <p:cNvSpPr/>
          <p:nvPr/>
        </p:nvSpPr>
        <p:spPr>
          <a:xfrm>
            <a:off x="16668525" y="324420"/>
            <a:ext cx="1284729" cy="787848"/>
          </a:xfrm>
          <a:custGeom>
            <a:avLst/>
            <a:gdLst/>
            <a:ahLst/>
            <a:cxnLst/>
            <a:rect l="l" t="t" r="r" b="b"/>
            <a:pathLst>
              <a:path w="1284729" h="787848">
                <a:moveTo>
                  <a:pt x="0" y="0"/>
                </a:moveTo>
                <a:lnTo>
                  <a:pt x="1284729" y="0"/>
                </a:lnTo>
                <a:lnTo>
                  <a:pt x="1284729" y="787848"/>
                </a:lnTo>
                <a:lnTo>
                  <a:pt x="0" y="787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6" name="TextBox 6"/>
          <p:cNvSpPr txBox="1"/>
          <p:nvPr/>
        </p:nvSpPr>
        <p:spPr>
          <a:xfrm>
            <a:off x="1028700" y="304838"/>
            <a:ext cx="13071663" cy="11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72"/>
              </a:lnSpc>
              <a:spcBef>
                <a:spcPct val="0"/>
              </a:spcBef>
            </a:pPr>
            <a:r>
              <a:rPr lang="en-US" sz="7200" dirty="0">
                <a:solidFill>
                  <a:srgbClr val="F6F6F6"/>
                </a:solidFill>
                <a:latin typeface="Montserrat Bold"/>
              </a:rPr>
              <a:t>3. Customer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2E13F-01A5-8C44-7515-C331E0504A2A}"/>
              </a:ext>
            </a:extLst>
          </p:cNvPr>
          <p:cNvSpPr/>
          <p:nvPr/>
        </p:nvSpPr>
        <p:spPr>
          <a:xfrm>
            <a:off x="457200" y="2063119"/>
            <a:ext cx="6019800" cy="11251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Where are </a:t>
            </a:r>
            <a:r>
              <a:rPr lang="en-US" sz="2000" b="1" dirty="0" err="1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Olist's</a:t>
            </a:r>
            <a:r>
              <a:rPr lang="en-US" sz="2000" b="1" dirty="0">
                <a:solidFill>
                  <a:schemeClr val="tx1"/>
                </a:solidFill>
                <a:latin typeface="Montserrat" pitchFamily="2" charset="77"/>
                <a:cs typeface="New Peninim MT" pitchFamily="2" charset="-79"/>
              </a:rPr>
              <a:t> customers the most?</a:t>
            </a:r>
            <a:endParaRPr lang="en-VN" sz="2000" b="1" dirty="0">
              <a:solidFill>
                <a:schemeClr val="tx1"/>
              </a:solidFill>
              <a:latin typeface="Montserrat" pitchFamily="2" charset="77"/>
              <a:cs typeface="New Peninim MT" pitchFamily="2" charset="-79"/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DC628AA-B732-E494-ECDF-164C88AF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173146"/>
            <a:ext cx="7855254" cy="5720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2A241-8034-E70E-1366-FED65E7B94B5}"/>
              </a:ext>
            </a:extLst>
          </p:cNvPr>
          <p:cNvSpPr txBox="1"/>
          <p:nvPr/>
        </p:nvSpPr>
        <p:spPr>
          <a:xfrm>
            <a:off x="457200" y="4000500"/>
            <a:ext cx="7239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itchFamily="2" charset="77"/>
              </a:rPr>
              <a:t>Largest number of customers: </a:t>
            </a:r>
          </a:p>
          <a:p>
            <a:r>
              <a:rPr lang="en-US" sz="2800" dirty="0">
                <a:latin typeface="Montserrat" pitchFamily="2" charset="77"/>
              </a:rPr>
              <a:t>São Paulo – SP</a:t>
            </a: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(~ 42 % total number customers)</a:t>
            </a:r>
          </a:p>
          <a:p>
            <a:endParaRPr lang="en-US" sz="2400" dirty="0">
              <a:latin typeface="Montserrat" pitchFamily="2" charset="77"/>
            </a:endParaRPr>
          </a:p>
          <a:p>
            <a:r>
              <a:rPr lang="en-US" sz="2400" dirty="0">
                <a:latin typeface="Montserrat" pitchFamily="2" charset="77"/>
              </a:rPr>
              <a:t>(Top 5 ~ 39.2 % total number of products sold)</a:t>
            </a:r>
          </a:p>
          <a:p>
            <a:endParaRPr lang="en-US" sz="2400" dirty="0">
              <a:latin typeface="Montserrat" pitchFamily="2" charset="77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991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464</Words>
  <Application>Microsoft Macintosh PowerPoint</Application>
  <PresentationFormat>Custom</PresentationFormat>
  <Paragraphs>125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Montserrat</vt:lpstr>
      <vt:lpstr>Montserrat Bold</vt:lpstr>
      <vt:lpstr>Helios</vt:lpstr>
      <vt:lpstr>Calibri</vt:lpstr>
      <vt:lpstr>Tenor Sans Bold</vt:lpstr>
      <vt:lpstr>Aptos</vt:lpstr>
      <vt:lpstr>Assistant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E-Commerce Public Dataset by</dc:title>
  <cp:lastModifiedBy>Nguyen Huy Toan 20213104</cp:lastModifiedBy>
  <cp:revision>7</cp:revision>
  <dcterms:created xsi:type="dcterms:W3CDTF">2006-08-16T00:00:00Z</dcterms:created>
  <dcterms:modified xsi:type="dcterms:W3CDTF">2024-04-09T14:43:05Z</dcterms:modified>
  <dc:identifier>DAGBUnnl41E</dc:identifier>
</cp:coreProperties>
</file>