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evening. I am Ivan Novasak and I’m covering a proof of the Power Rule for Differentiation with natural number exponents.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3ec40d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3ec40d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make an assumption that the </a:t>
            </a:r>
            <a:r>
              <a:rPr lang="en"/>
              <a:t>derivative</a:t>
            </a:r>
            <a:r>
              <a:rPr lang="en"/>
              <a:t> of x</a:t>
            </a:r>
            <a:r>
              <a:rPr baseline="30000" lang="en"/>
              <a:t>n</a:t>
            </a:r>
            <a:r>
              <a:rPr lang="en"/>
              <a:t> = nx</a:t>
            </a:r>
            <a:r>
              <a:rPr baseline="30000" lang="en"/>
              <a:t>n - 1</a:t>
            </a:r>
            <a:r>
              <a:rPr lang="en"/>
              <a:t>. We will prove that the derivative of x</a:t>
            </a:r>
            <a:r>
              <a:rPr baseline="30000" lang="en"/>
              <a:t>n + 1</a:t>
            </a:r>
            <a:r>
              <a:rPr lang="en"/>
              <a:t> = (n + 1)x</a:t>
            </a:r>
            <a:r>
              <a:rPr baseline="30000" lang="en"/>
              <a:t>n</a:t>
            </a:r>
            <a:r>
              <a:rPr lang="en"/>
              <a:t>. Now we define a new function j(x) = x</a:t>
            </a:r>
            <a:r>
              <a:rPr baseline="30000" lang="en"/>
              <a:t>n + 1</a:t>
            </a:r>
            <a:r>
              <a:rPr lang="en"/>
              <a:t> which is equal to x * x</a:t>
            </a:r>
            <a:r>
              <a:rPr baseline="30000" lang="en"/>
              <a:t>n</a:t>
            </a:r>
            <a:r>
              <a:rPr lang="en"/>
              <a:t> by the exponents law. Now we combine our base case, the Product Rule, and our assumption to take the derivative of j(x). Via the Product Rule, we arrive at j’(x) = (nx</a:t>
            </a:r>
            <a:r>
              <a:rPr baseline="30000" lang="en"/>
              <a:t>n - 1</a:t>
            </a:r>
            <a:r>
              <a:rPr lang="en"/>
              <a:t>)(x) + (x</a:t>
            </a:r>
            <a:r>
              <a:rPr baseline="30000" lang="en"/>
              <a:t>n</a:t>
            </a:r>
            <a:r>
              <a:rPr lang="en"/>
              <a:t>)(1) which is equal to nx</a:t>
            </a:r>
            <a:r>
              <a:rPr baseline="30000" lang="en"/>
              <a:t>n</a:t>
            </a:r>
            <a:r>
              <a:rPr lang="en"/>
              <a:t> + x</a:t>
            </a:r>
            <a:r>
              <a:rPr baseline="30000" lang="en"/>
              <a:t>n</a:t>
            </a:r>
            <a:r>
              <a:rPr lang="en"/>
              <a:t>, which is equal to (n + 1)x</a:t>
            </a:r>
            <a:r>
              <a:rPr baseline="30000" lang="en"/>
              <a:t>n</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3ec40d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3ec40d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conclusion is that (n + 1)x</a:t>
            </a:r>
            <a:r>
              <a:rPr baseline="30000" lang="en"/>
              <a:t>n</a:t>
            </a:r>
            <a:r>
              <a:rPr lang="en"/>
              <a:t> is the same as nx</a:t>
            </a:r>
            <a:r>
              <a:rPr baseline="30000" lang="en"/>
              <a:t>n - 1</a:t>
            </a:r>
            <a:r>
              <a:rPr lang="en"/>
              <a:t> but with n replaced by n + 1. So we have proven our </a:t>
            </a:r>
            <a:r>
              <a:rPr lang="en"/>
              <a:t>inductive</a:t>
            </a:r>
            <a:r>
              <a:rPr lang="en"/>
              <a:t> step for the derivative and so shown that it is true for n + 1, so therefore it must also be true for all natural </a:t>
            </a:r>
            <a:r>
              <a:rPr lang="en"/>
              <a:t>numbers</a:t>
            </a:r>
            <a:r>
              <a:rPr lang="en"/>
              <a:t> 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689085a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689085a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textbook reference.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state the rule where a function f mapping the real numbers to the real numbers is defined as f(x) = x</a:t>
            </a:r>
            <a:r>
              <a:rPr baseline="30000" lang="en"/>
              <a:t>n</a:t>
            </a:r>
            <a:r>
              <a:rPr lang="en"/>
              <a:t>. We also shall introduce the derivative via the limit definition. An example of the power applied is shown.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define the derivative via the limit </a:t>
            </a:r>
            <a:r>
              <a:rPr lang="en"/>
              <a:t>definition</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9ea4bf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9ea4bf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derivative of a function is the limit as h approaches 0 of the expression [ f(x + h) - f(x) ] / 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649be01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649be0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shall prove the Product Rule because we will use it in our proof of the Power Rule. The Product Rule is used when one needs to to take the derivative of the product of two functions.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9ea4bf9a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9ea4bf9a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page 1 of the Product Rule for differentiation. We start with defining the product as a </a:t>
            </a:r>
            <a:r>
              <a:rPr lang="en"/>
              <a:t>function</a:t>
            </a:r>
            <a:r>
              <a:rPr lang="en"/>
              <a:t>, then using the limit definition of the derivative to differentiate. We add and subtract f(x + h) * g(x) to get the factor we need to proceed with factoring by grouping in the numerator.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0e574bb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0e574bb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is page 2 of the Product Rule for differentiation, where the end result is shown. The Product Rule will be put to use when we prove the Power Rule.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649be01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649be01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shall move on to proving the Power Rule using the Product Rule and a mathematical Induction technique.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0e574bb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0e574bb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lay out the definition of our function j, which maps from the real numbers to the real numbers with natural number exponents such that the exponent is </a:t>
            </a:r>
            <a:r>
              <a:rPr lang="en"/>
              <a:t>greater</a:t>
            </a:r>
            <a:r>
              <a:rPr lang="en"/>
              <a:t> than 0. Next, we show the base case where n = 1, then take the derivative of x</a:t>
            </a:r>
            <a:r>
              <a:rPr baseline="30000" lang="en"/>
              <a:t>1</a:t>
            </a:r>
            <a:r>
              <a:rPr lang="en"/>
              <a:t> (which = x) using the limit definition.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Proof of the Power Rule for Differentiation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11 April 2023</a:t>
            </a:r>
            <a:endParaRPr/>
          </a:p>
        </p:txBody>
      </p:sp>
      <p:sp>
        <p:nvSpPr>
          <p:cNvPr id="87" name="Google Shape;87;p13"/>
          <p:cNvSpPr txBox="1"/>
          <p:nvPr/>
        </p:nvSpPr>
        <p:spPr>
          <a:xfrm>
            <a:off x="782425" y="3553000"/>
            <a:ext cx="7490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Roboto"/>
                <a:ea typeface="Roboto"/>
                <a:cs typeface="Roboto"/>
                <a:sym typeface="Roboto"/>
              </a:rPr>
              <a:t>By Ivan Novasak - Southern New Hampshire University</a:t>
            </a:r>
            <a:endParaRPr sz="20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Induction Step</a:t>
            </a:r>
            <a:endParaRPr/>
          </a:p>
        </p:txBody>
      </p:sp>
      <p:pic>
        <p:nvPicPr>
          <p:cNvPr id="160" name="Google Shape;160;p22"/>
          <p:cNvPicPr preferRelativeResize="0"/>
          <p:nvPr/>
        </p:nvPicPr>
        <p:blipFill rotWithShape="1">
          <a:blip r:embed="rId3">
            <a:alphaModFix/>
          </a:blip>
          <a:srcRect b="0" l="0" r="0" t="9657"/>
          <a:stretch/>
        </p:blipFill>
        <p:spPr>
          <a:xfrm>
            <a:off x="2022525" y="1132875"/>
            <a:ext cx="5699149" cy="3858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166" name="Google Shape;166;p23"/>
          <p:cNvPicPr preferRelativeResize="0"/>
          <p:nvPr/>
        </p:nvPicPr>
        <p:blipFill>
          <a:blip r:embed="rId3">
            <a:alphaModFix/>
          </a:blip>
          <a:stretch>
            <a:fillRect/>
          </a:stretch>
        </p:blipFill>
        <p:spPr>
          <a:xfrm>
            <a:off x="152400" y="1401075"/>
            <a:ext cx="8839202" cy="190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72" name="Google Shape;17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Bloch, E. D. (2011). </a:t>
            </a:r>
            <a:r>
              <a:rPr i="1" lang="en"/>
              <a:t>The Real Numbers and Real Analysis</a:t>
            </a:r>
            <a:r>
              <a:rPr lang="en"/>
              <a:t>. Springer Science </a:t>
            </a:r>
            <a:r>
              <a:rPr lang="en"/>
              <a:t>&amp; Business Media.</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Proving The </a:t>
            </a:r>
            <a:r>
              <a:rPr i="1" lang="en"/>
              <a:t>Power Rule</a:t>
            </a:r>
            <a:r>
              <a:rPr lang="en"/>
              <a:t>?</a:t>
            </a:r>
            <a:endParaRPr/>
          </a:p>
        </p:txBody>
      </p:sp>
      <p:grpSp>
        <p:nvGrpSpPr>
          <p:cNvPr id="93" name="Google Shape;93;p14"/>
          <p:cNvGrpSpPr/>
          <p:nvPr/>
        </p:nvGrpSpPr>
        <p:grpSpPr>
          <a:xfrm>
            <a:off x="431925" y="1304875"/>
            <a:ext cx="2628925" cy="341640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Statement of the Rule</a:t>
            </a:r>
            <a:endParaRPr>
              <a:solidFill>
                <a:schemeClr val="lt1"/>
              </a:solidFill>
            </a:endParaRPr>
          </a:p>
        </p:txBody>
      </p:sp>
      <p:sp>
        <p:nvSpPr>
          <p:cNvPr id="97" name="Google Shape;97;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Given a function mapping from the real numbers to the real numbers defined as f(x) = x</a:t>
            </a:r>
            <a:r>
              <a:rPr baseline="30000" lang="en" sz="1600"/>
              <a:t>n</a:t>
            </a:r>
            <a:r>
              <a:rPr lang="en" sz="1600"/>
              <a:t> where a is a real number, n is a natural number &gt; 0, and the derivative of that function, called f’(x), is nx</a:t>
            </a:r>
            <a:r>
              <a:rPr baseline="30000" lang="en" sz="1600"/>
              <a:t>n-1</a:t>
            </a:r>
            <a:r>
              <a:rPr lang="en" sz="1600"/>
              <a:t>.</a:t>
            </a:r>
            <a:endParaRPr sz="1600"/>
          </a:p>
        </p:txBody>
      </p:sp>
      <p:grpSp>
        <p:nvGrpSpPr>
          <p:cNvPr id="98" name="Google Shape;98;p14"/>
          <p:cNvGrpSpPr/>
          <p:nvPr/>
        </p:nvGrpSpPr>
        <p:grpSpPr>
          <a:xfrm>
            <a:off x="3320450" y="1304875"/>
            <a:ext cx="2632500" cy="3416400"/>
            <a:chOff x="3320450" y="1304875"/>
            <a:chExt cx="2632500" cy="3416400"/>
          </a:xfrm>
        </p:grpSpPr>
        <p:sp>
          <p:nvSpPr>
            <p:cNvPr id="99" name="Google Shape;99;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a:t>
            </a:r>
            <a:endParaRPr>
              <a:solidFill>
                <a:schemeClr val="lt1"/>
              </a:solidFill>
            </a:endParaRPr>
          </a:p>
        </p:txBody>
      </p:sp>
      <p:sp>
        <p:nvSpPr>
          <p:cNvPr id="102" name="Google Shape;102;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Introduce the derivative via the limit </a:t>
            </a:r>
            <a:r>
              <a:rPr lang="en" sz="1600"/>
              <a:t>definition</a:t>
            </a:r>
            <a:r>
              <a:rPr lang="en" sz="1600"/>
              <a:t>.</a:t>
            </a:r>
            <a:endParaRPr sz="1600"/>
          </a:p>
          <a:p>
            <a:pPr indent="-330200" lvl="0" marL="457200" rtl="0" algn="l">
              <a:spcBef>
                <a:spcPts val="0"/>
              </a:spcBef>
              <a:spcAft>
                <a:spcPts val="0"/>
              </a:spcAft>
              <a:buSzPts val="1600"/>
              <a:buChar char="●"/>
            </a:pPr>
            <a:r>
              <a:rPr lang="en" sz="1600"/>
              <a:t>Prove the Power Rule for differentiation via the Product Rule and Induction.</a:t>
            </a:r>
            <a:endParaRPr sz="1600"/>
          </a:p>
        </p:txBody>
      </p:sp>
      <p:grpSp>
        <p:nvGrpSpPr>
          <p:cNvPr id="103" name="Google Shape;103;p14"/>
          <p:cNvGrpSpPr/>
          <p:nvPr/>
        </p:nvGrpSpPr>
        <p:grpSpPr>
          <a:xfrm>
            <a:off x="6212550" y="1304875"/>
            <a:ext cx="2632500" cy="3416400"/>
            <a:chOff x="6212550" y="1304875"/>
            <a:chExt cx="2632500" cy="3416400"/>
          </a:xfrm>
        </p:grpSpPr>
        <p:sp>
          <p:nvSpPr>
            <p:cNvPr id="104" name="Google Shape;104;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Example Applied</a:t>
            </a:r>
            <a:endParaRPr>
              <a:solidFill>
                <a:schemeClr val="lt1"/>
              </a:solidFill>
            </a:endParaRPr>
          </a:p>
        </p:txBody>
      </p:sp>
      <p:sp>
        <p:nvSpPr>
          <p:cNvPr id="107" name="Google Shape;107;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f(x) = 7x</a:t>
            </a:r>
            <a:r>
              <a:rPr baseline="30000" lang="en" sz="1600"/>
              <a:t>4</a:t>
            </a:r>
            <a:endParaRPr sz="1600"/>
          </a:p>
          <a:p>
            <a:pPr indent="0" lvl="0" marL="0" rtl="0" algn="l">
              <a:spcBef>
                <a:spcPts val="1600"/>
              </a:spcBef>
              <a:spcAft>
                <a:spcPts val="1600"/>
              </a:spcAft>
              <a:buNone/>
            </a:pPr>
            <a:r>
              <a:rPr lang="en" sz="1600"/>
              <a:t>f’(x) = 4*7x</a:t>
            </a:r>
            <a:r>
              <a:rPr baseline="30000" lang="en" sz="1600"/>
              <a:t>4-1 </a:t>
            </a:r>
            <a:r>
              <a:rPr lang="en" sz="1600"/>
              <a:t>= 28x</a:t>
            </a:r>
            <a:r>
              <a:rPr baseline="30000" lang="en" sz="1600"/>
              <a:t>3</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Is the Derivative of a Function?</a:t>
            </a:r>
            <a:endParaRPr/>
          </a:p>
        </p:txBody>
      </p:sp>
      <p:sp>
        <p:nvSpPr>
          <p:cNvPr id="113" name="Google Shape;113;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the Derivative of a Function?</a:t>
            </a:r>
            <a:endParaRPr/>
          </a:p>
        </p:txBody>
      </p:sp>
      <p:sp>
        <p:nvSpPr>
          <p:cNvPr id="120" name="Google Shape;120;p16"/>
          <p:cNvSpPr txBox="1"/>
          <p:nvPr/>
        </p:nvSpPr>
        <p:spPr>
          <a:xfrm>
            <a:off x="1526375" y="1321150"/>
            <a:ext cx="6182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 derivative of a function f : R →R on an open interval is defined as follows and notated f’(x):</a:t>
            </a:r>
            <a:endParaRPr sz="1800">
              <a:latin typeface="Roboto"/>
              <a:ea typeface="Roboto"/>
              <a:cs typeface="Roboto"/>
              <a:sym typeface="Roboto"/>
            </a:endParaRPr>
          </a:p>
        </p:txBody>
      </p:sp>
      <p:pic>
        <p:nvPicPr>
          <p:cNvPr id="121" name="Google Shape;121;p16"/>
          <p:cNvPicPr preferRelativeResize="0"/>
          <p:nvPr/>
        </p:nvPicPr>
        <p:blipFill>
          <a:blip r:embed="rId3">
            <a:alphaModFix/>
          </a:blip>
          <a:stretch>
            <a:fillRect/>
          </a:stretch>
        </p:blipFill>
        <p:spPr>
          <a:xfrm>
            <a:off x="1807025" y="2186800"/>
            <a:ext cx="5266292" cy="277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Proof of the Product Rule for Differentiation</a:t>
            </a:r>
            <a:endParaRPr/>
          </a:p>
        </p:txBody>
      </p:sp>
      <p:sp>
        <p:nvSpPr>
          <p:cNvPr id="127" name="Google Shape;127;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a:t>
            </a:r>
            <a:r>
              <a:rPr lang="en"/>
              <a:t>limit</a:t>
            </a:r>
            <a:r>
              <a:rPr lang="en"/>
              <a:t> definition that was introduced in the previous slide</a:t>
            </a:r>
            <a:endParaRPr/>
          </a:p>
        </p:txBody>
      </p:sp>
      <p:sp>
        <p:nvSpPr>
          <p:cNvPr id="128" name="Google Shape;128;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Proof of the Product Rule</a:t>
            </a:r>
            <a:endParaRPr/>
          </a:p>
        </p:txBody>
      </p:sp>
      <p:sp>
        <p:nvSpPr>
          <p:cNvPr id="134" name="Google Shape;134;p18"/>
          <p:cNvSpPr txBox="1"/>
          <p:nvPr/>
        </p:nvSpPr>
        <p:spPr>
          <a:xfrm>
            <a:off x="436100" y="1154400"/>
            <a:ext cx="8520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Let f and g be two functions whose argument is x.  Let J(x) be defined as the product of the two functions f(x)*g(x).  J(x + h) = f(x + h)*g(x + h).</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The derivative of the function J is as follows:</a:t>
            </a:r>
            <a:endParaRPr sz="1800">
              <a:latin typeface="Roboto"/>
              <a:ea typeface="Roboto"/>
              <a:cs typeface="Roboto"/>
              <a:sym typeface="Roboto"/>
            </a:endParaRPr>
          </a:p>
        </p:txBody>
      </p:sp>
      <p:pic>
        <p:nvPicPr>
          <p:cNvPr id="135" name="Google Shape;135;p18"/>
          <p:cNvPicPr preferRelativeResize="0"/>
          <p:nvPr/>
        </p:nvPicPr>
        <p:blipFill>
          <a:blip r:embed="rId3">
            <a:alphaModFix/>
          </a:blip>
          <a:stretch>
            <a:fillRect/>
          </a:stretch>
        </p:blipFill>
        <p:spPr>
          <a:xfrm>
            <a:off x="2656138" y="2170200"/>
            <a:ext cx="4080531" cy="2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Proof of the Product Rule (Continued)</a:t>
            </a:r>
            <a:endParaRPr/>
          </a:p>
        </p:txBody>
      </p:sp>
      <p:pic>
        <p:nvPicPr>
          <p:cNvPr id="141" name="Google Shape;141;p19"/>
          <p:cNvPicPr preferRelativeResize="0"/>
          <p:nvPr/>
        </p:nvPicPr>
        <p:blipFill>
          <a:blip r:embed="rId3">
            <a:alphaModFix/>
          </a:blip>
          <a:stretch>
            <a:fillRect/>
          </a:stretch>
        </p:blipFill>
        <p:spPr>
          <a:xfrm>
            <a:off x="152400" y="1170200"/>
            <a:ext cx="8822001" cy="382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Proof of the Power Rule for Differentiation</a:t>
            </a:r>
            <a:endParaRPr/>
          </a:p>
        </p:txBody>
      </p:sp>
      <p:sp>
        <p:nvSpPr>
          <p:cNvPr id="147" name="Google Shape;147;p2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Via the Product Rule and Induction</a:t>
            </a:r>
            <a:endParaRPr/>
          </a:p>
        </p:txBody>
      </p:sp>
      <p:sp>
        <p:nvSpPr>
          <p:cNvPr id="148" name="Google Shape;148;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Implication &amp; The Base Case</a:t>
            </a:r>
            <a:endParaRPr/>
          </a:p>
        </p:txBody>
      </p:sp>
      <p:pic>
        <p:nvPicPr>
          <p:cNvPr id="154" name="Google Shape;154;p21"/>
          <p:cNvPicPr preferRelativeResize="0"/>
          <p:nvPr/>
        </p:nvPicPr>
        <p:blipFill>
          <a:blip r:embed="rId3">
            <a:alphaModFix/>
          </a:blip>
          <a:stretch>
            <a:fillRect/>
          </a:stretch>
        </p:blipFill>
        <p:spPr>
          <a:xfrm>
            <a:off x="1935300" y="1144550"/>
            <a:ext cx="5082469" cy="382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