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DC-9539-4CB3-8A3A-93DA89B8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FE0E-12C2-4F72-AB69-25696F6B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13EA-FAF0-4FEA-8183-DDDB8941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0AE4-E7A2-476E-94BE-05766A67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7AF5-F077-4859-A755-EAC4F2F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D782-7FD9-4310-930D-6B3EC2F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B06F-BFAA-499E-AF79-CC69837F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C43D-9822-4E30-A976-5FAFFCB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73AB-3429-452F-9DD8-9068E46F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1DB5-2A54-405D-B539-AA8CA8E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2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5A9D4-A626-4C89-A58E-19E7A459E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EFC8-F31F-46EC-90BC-E4008F98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65D7-C4B0-4B4E-A2D9-782E35F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D9DB-5252-4721-A8E1-1ABCB19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6B86-97B8-4DAA-B976-EB23C794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2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C5E-D390-4CB6-BBC8-E4AED02E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8581-4012-40E3-9988-2F5B6A8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26DC-7AA0-46BD-A9C9-1F8209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EA95-15B1-4739-B559-83866D52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267-51CA-4B75-ABF9-E17BFA9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94B7-EC57-475E-A829-C769AFE5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1832-1E2F-4FA6-A677-E0F7C911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863B-3993-4436-B480-15053CD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5C4A-32AC-4269-9378-EF4A3F2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A7FC-A409-4209-A4ED-3F03C3AA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7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A6F0-EDA6-4D57-B10E-FEFA8B3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07E6-B130-48FC-9DA4-346C4E68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D15F-105F-41B7-825D-5FE77467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124A-52DD-4B9F-83A8-CDDAE08B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8803-ADA1-4F12-8A95-E3583AAF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6703-3F11-4367-B4C7-D1DE38BB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5B2A-34B6-4B7C-A70C-74335327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7C14-1DF7-4A18-B0B5-DF2C5FFD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916F-5200-4103-AF63-C0E1ABEE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3D56-93E3-46A8-A095-C7E9078E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B9923-B06E-4F60-ABCC-EC06E772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DEBA2-F214-440F-B641-3ABA8CC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C001B-9AC1-4EA5-8B7F-5D7B6C1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4C14-694A-4A8B-99E7-938020D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D9D9-1D6C-4EE7-961D-E54CC48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CDC4B-87B6-4430-B917-9F4C323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A8C1-EFA2-4360-9308-A71DF5D6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1B56-1E59-4A10-8076-C23027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BC7F-2EE2-4F63-8CEB-81EC6ABE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A27E-83C4-4CD7-AA63-A95F17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55BE-873E-4243-A8F1-AA7926C2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1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1277-4619-49FB-A89B-555370D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F6E7-F8B8-410D-8BE0-7271FFFD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80B1-A0C3-4C40-940B-61AE555C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480A-7148-4825-BC09-4272DE7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3D758-90D3-4BCA-AD30-075F8FE1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A5D0-9278-41CF-AEAD-E66AF591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35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C496-F496-420B-8078-6E8F212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CFA4-5D53-4F6E-B12B-4D0F14B03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C500A-C0E7-4938-A483-290137BBE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508B-F4A8-4D37-A794-CC5BE6C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AF69-0C33-4A7B-BCF5-866513EB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A59-D745-4465-9C47-85D31AE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5B4F1-90C8-4398-8BDC-1856650D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BAA8-163C-467E-8658-F12A13A5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F900-63D5-4384-B069-E87FF2E7E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EB37-7279-4426-9FCB-B5151824D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7658-4F94-4118-9613-6089FB32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E8D-F6CE-414F-90F1-5143B8A0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3FF1-2F0D-4237-879B-4E352435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2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001B80-88E3-4983-AA25-D80720138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29354"/>
              </p:ext>
            </p:extLst>
          </p:nvPr>
        </p:nvGraphicFramePr>
        <p:xfrm>
          <a:off x="766330" y="1015711"/>
          <a:ext cx="75533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53451" imgH="2733777" progId="Excel.Sheet.12">
                  <p:embed/>
                </p:oleObj>
              </mc:Choice>
              <mc:Fallback>
                <p:oleObj name="Worksheet" r:id="rId2" imgW="7553451" imgH="27337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330" y="1015711"/>
                        <a:ext cx="755332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1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23A37C-46D0-43C5-B552-196B220EC08C}"/>
              </a:ext>
            </a:extLst>
          </p:cNvPr>
          <p:cNvGraphicFramePr>
            <a:graphicFrameLocks noGrp="1"/>
          </p:cNvGraphicFramePr>
          <p:nvPr/>
        </p:nvGraphicFramePr>
        <p:xfrm>
          <a:off x="1100473" y="1825630"/>
          <a:ext cx="9991054" cy="4351328"/>
        </p:xfrm>
        <a:graphic>
          <a:graphicData uri="http://schemas.openxmlformats.org/drawingml/2006/table">
            <a:tbl>
              <a:tblPr/>
              <a:tblGrid>
                <a:gridCol w="1453984">
                  <a:extLst>
                    <a:ext uri="{9D8B030D-6E8A-4147-A177-3AD203B41FA5}">
                      <a16:colId xmlns:a16="http://schemas.microsoft.com/office/drawing/2014/main" val="549529215"/>
                    </a:ext>
                  </a:extLst>
                </a:gridCol>
                <a:gridCol w="861018">
                  <a:extLst>
                    <a:ext uri="{9D8B030D-6E8A-4147-A177-3AD203B41FA5}">
                      <a16:colId xmlns:a16="http://schemas.microsoft.com/office/drawing/2014/main" val="1383717101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775023305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468729954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1512402364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84635211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493958612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37196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1098517703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83056360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24934157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511738923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115559951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266518217"/>
                    </a:ext>
                  </a:extLst>
                </a:gridCol>
              </a:tblGrid>
              <a:tr h="206628">
                <a:tc>
                  <a:txBody>
                    <a:bodyPr/>
                    <a:lstStyle/>
                    <a:p>
                      <a:pPr algn="ctr" fontAlgn="ctr"/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Primary Diagnosis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ADHD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ASD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Combined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93316"/>
                  </a:ext>
                </a:extLst>
              </a:tr>
              <a:tr h="1337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Sex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91406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Age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269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292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14843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10.4 ± 3.08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10.6 ± 3.13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10.6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10.2 ± 4.64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10.1 ± 4.56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10.1 ± 4.58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12.4 ± 5.26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11.2 ± 3.99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11.7 ± 4.67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10.7 ± 4.31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10.4 ± 3.99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10.5 ± 4.08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48362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Caregiver Education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674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1205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47708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17.3 ± 2.11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17.2 ± 2.05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17.2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17.8 ± 1.94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17.6 ± 2.20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17.6 ± 2.14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18.4 ± 2.02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18.5 ± 1.84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18.4 ± 1.93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17.9 ± 2.04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17.7 ± 2.15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17.7 ± 2.12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99172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Household Income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1047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604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4.95 ± 1.99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4.81 ± 2.11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4.85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4.78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4.80 ± 1.97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4.80 ± 1.99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5.86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5.56 ± 2.04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5.70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5.22 ± 2.09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4.93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5.02 ± 2.05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8340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Full-scale IQ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275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1283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1746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94616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97.5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100 ± 15.6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99.5 ± 15.6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87.1 ± 25.0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86.0 ± 25.9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86.2 ± 25.7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109 ± 11.9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109 ± 12.0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109 ± 12.0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97.2 ± 20.7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93.8 ± 23.0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94.7 ± 22.5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44663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Language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882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1330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84023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44.7 ± 25.9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38.8 ± 27.0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40.8 ± 26.7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27.3 ± 30.4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21.5 ± 27.4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22.7 ± 28.1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68.0 ± 22.8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60.8 ± 20.4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64.2 ± 21.8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43.2 ± 32.6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29.1 ± 29.8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33.0 ± 31.2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12569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Anxiety Problems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31099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79.3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77.9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78.2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79.7 ± 19.0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81.3 ± 18.6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81.0 ± 18.7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58.4 ± 12.6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58.1 ± 13.7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58.3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75.8 ± 19.7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78.0 ± 19.4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77.4 ± 19.5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44576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Attention Problems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4537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91.4 ± 12.6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91.2 ± 10.6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91.2 ± 11.2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89.9 ± 11.6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87.3 ± 13.7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87.9 ± 13.3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57.1 ± 10.4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56.4 ± 9.78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56.7 ± 10.0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84.8 ± 17.4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86.4 ± 15.2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86.0 ± 15.8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9747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Sensory Profile Score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452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887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1245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0721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 ± 24.4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 ± 22.0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142 ± 22.6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132 ± 26.1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130 ± 25.2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131 ± 25.4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179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176 ± 12.4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178 ± 12.9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150 ± 29.8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 ± 27.3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144 ± 28.4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44635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200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2051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28024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3.94 ± 4.86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4.02 ± 4.59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4.00 ± 4.65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7.96 ± 6.51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7.90 ± 6.29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7.92 ± 6.33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0.573 ± 1.40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0.721 ± 1.82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0.652 ± 1.63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4.78 ± 5.87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5.70 ± 5.89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5.45 ± 5.90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11775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RSMB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2054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3484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2.67 ± 3.55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2.80 ± 3.41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2.77 ± 3.45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5.41 ± 4.24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5.88 ± 4.14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5.78 ± 4.17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0.145 ± 0.695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0.279 ± 0.740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0.216 ± 0.721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3.19 ± 4.02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4.14 ± 4.13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3.89 ± 4.12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90247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Social Symptoms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324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1.88 ± 2.41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2.37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2.24 ± 2.64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6.93 ± 3.85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7.10 ± 3.78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7.07 ± 3.80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0.636 ± 0.904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0.737 ± 1.04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0.690 ± 0.977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3.45 ± 3.90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4.55 ± 4.09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4.26 ± 4.07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29020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Communication Symptoms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1461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6238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2.85 ± 2.20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3.26 ± 2.49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3.16 ± 2.42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6.03 ± 2.70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6.41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6.33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1.04 ± 1.33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1.45 ± 1.70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1.26 ± 1.55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3.61 ± 2.98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4.64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4.37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6047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Social Skills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6946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54.2 ± 8.97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52.4 ± 9.21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53.0 ± 9.15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40.6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38.8 ± 14.2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39.2 ± 14.5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66.2 ± 5.11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61.6 ± 6.31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63.9 ± 6.18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47.5 ± 16.4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42.3 ± 14.9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43.6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35583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Communication Skills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746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10481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59.3 ± 8.70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55.8 ± 10.1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56.8 ± 9.84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44.1 ± 16.2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43.2 ± 17.0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43.4 ± 16.8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68.9 ± 5.35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67.4 ± 4.95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68.1 ± 5.18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51.1 ± 16.9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46.6 ± 17.0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47.7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95448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CBCL Social Problem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756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429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1653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89232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79.7 ± 17.9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80.4 ± 16.8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80.2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87.2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85.4 ± 14.2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85.8 ± 14.0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56.3 ± 10.1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55.8 ± 10.7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56.0 ± 10.4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78.3 ± 18.5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80.6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80.0 ± 17.5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4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7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AF19F3-F363-4D5D-AE49-36FC6353F3D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11616"/>
          <a:ext cx="10515600" cy="4179355"/>
        </p:xfrm>
        <a:graphic>
          <a:graphicData uri="http://schemas.openxmlformats.org/drawingml/2006/table">
            <a:tbl>
              <a:tblPr/>
              <a:tblGrid>
                <a:gridCol w="2277045">
                  <a:extLst>
                    <a:ext uri="{9D8B030D-6E8A-4147-A177-3AD203B41FA5}">
                      <a16:colId xmlns:a16="http://schemas.microsoft.com/office/drawing/2014/main" val="3468064313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415994019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2014564812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4037886299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2111336737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1761946722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3038300005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1886429090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2461986947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2591505264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1571844039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3387420895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2222504875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3317752871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1933295087"/>
                    </a:ext>
                  </a:extLst>
                </a:gridCol>
                <a:gridCol w="549237">
                  <a:extLst>
                    <a:ext uri="{9D8B030D-6E8A-4147-A177-3AD203B41FA5}">
                      <a16:colId xmlns:a16="http://schemas.microsoft.com/office/drawing/2014/main" val="1762332027"/>
                    </a:ext>
                  </a:extLst>
                </a:gridCol>
              </a:tblGrid>
              <a:tr h="1888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76399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 Age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23560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 Caregiver Education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-0.067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574735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 Household Income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-0.102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6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91141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 Full-scale IQ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0.183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F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0.205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733865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 Language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0.165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0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0.182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F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0.168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0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0.755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25738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 Anxiety Problems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0.144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-0.174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-0.216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-0.122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-0.147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D3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308728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 Attention Problems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-0.042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-0.193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-0.207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-0.214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-0.353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B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0.418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6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093865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8. Sensory Profile Score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0.128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0.209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C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0.226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0.324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A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-0.502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-0.622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98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29089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9. IS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-0.043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-0.229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-0.276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C3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-0.198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-0.223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0.419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6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-0.633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522239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 RSMB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-0.158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D2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-0.183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F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-0.253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-0.354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B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-0.406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B3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0.272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C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0.331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-0.589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9C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0.573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0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77649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11. SCQ Social Symptoms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0.062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-0.108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-0.401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B3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B0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0.226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-0.484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9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0.434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0.479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3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33410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12. SCQ Communication Symptoms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0.035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5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-0.119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-0.184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F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-0.423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B1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-0.498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0.269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C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0.286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B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-0.499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7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0.438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8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45013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13. ABAS Social Skills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0.064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4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0.133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1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0.193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0.548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1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0.476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-0.115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-0.332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0.428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5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-0.267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C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-0.501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-0.648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95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-0.546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02703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14. ABAS Communication Skills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0.222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E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0.128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0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0.638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0.567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0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-0.062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DE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-0.306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B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0.373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D8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-0.195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C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-0.505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6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-0.582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9D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A7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0.833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5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***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18239"/>
                  </a:ext>
                </a:extLst>
              </a:tr>
              <a:tr h="26603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15. CBCL Social Problems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-0.04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-0.243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7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-0.255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-0.168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-0.289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0.587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F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0.608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E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-0.623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8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0.432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0.368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8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0.311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A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0.365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8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-0.284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2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-0.231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</a:t>
                      </a:r>
                    </a:p>
                  </a:txBody>
                  <a:tcPr marL="8582" marR="8582" marT="858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1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6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BA2F09-CEE0-440B-9C53-9D2551698F2D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294470"/>
          <a:ext cx="10515602" cy="3413648"/>
        </p:xfrm>
        <a:graphic>
          <a:graphicData uri="http://schemas.openxmlformats.org/drawingml/2006/table">
            <a:tbl>
              <a:tblPr/>
              <a:tblGrid>
                <a:gridCol w="1293057">
                  <a:extLst>
                    <a:ext uri="{9D8B030D-6E8A-4147-A177-3AD203B41FA5}">
                      <a16:colId xmlns:a16="http://schemas.microsoft.com/office/drawing/2014/main" val="3894835266"/>
                    </a:ext>
                  </a:extLst>
                </a:gridCol>
                <a:gridCol w="1293057">
                  <a:extLst>
                    <a:ext uri="{9D8B030D-6E8A-4147-A177-3AD203B41FA5}">
                      <a16:colId xmlns:a16="http://schemas.microsoft.com/office/drawing/2014/main" val="667132865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1449136932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1008796539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138073709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591467031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2987152747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295148718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816723120"/>
                    </a:ext>
                  </a:extLst>
                </a:gridCol>
                <a:gridCol w="991186">
                  <a:extLst>
                    <a:ext uri="{9D8B030D-6E8A-4147-A177-3AD203B41FA5}">
                      <a16:colId xmlns:a16="http://schemas.microsoft.com/office/drawing/2014/main" val="1976396672"/>
                    </a:ext>
                  </a:extLst>
                </a:gridCol>
              </a:tblGrid>
              <a:tr h="32370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Factor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Dependent Variable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Group 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Group 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Group 1 </a:t>
                      </a:r>
                      <a:b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</a:br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(mean ± std)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Group 2 </a:t>
                      </a:r>
                      <a:b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</a:br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(mean ± std)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T-statistic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Degrees of Freedom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p-values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Corrected </a:t>
                      </a:r>
                      <a:b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</a:br>
                      <a:r>
                        <a:rPr lang="en-CA" sz="800" b="1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p-values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190226"/>
                  </a:ext>
                </a:extLst>
              </a:tr>
              <a:tr h="3089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Sex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Social Symptoms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3.45 ± 3.90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4.55 ± 4.09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-5.44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969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6.66E-08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6.66E-07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27509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Communication Symptoms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3.61 ± 2.98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4.64 ± 3.12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-6.75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968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2.62E-11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2.62E-10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56375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Social Skills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47.48 ± 16.40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42.31 ± 14.89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4.42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396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1.30E-05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1.30E-04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183524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Communication Skills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51.08 ± 16.86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46.61 ± 17.03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3.62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3.30E-04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3.30E-03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862715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CBCL Social Problems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78.34 ± 18.54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80.63 ± 17.06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-2.25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698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0.0248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0.248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074292"/>
                  </a:ext>
                </a:extLst>
              </a:tr>
              <a:tr h="3089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Social Symptoms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Non-white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4.48 ± 4.29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4.03 ± 4.06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1.61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425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0.108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0809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Communication Symptoms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Non-white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4.30 ± 3.12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4.16 ± 3.13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0.716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0.474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77942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Social Skills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Non-white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43.37 ± 17.69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45.75 ± 14.60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-1.61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247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0.109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616788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Communication Skills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Non-white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46.84 ± 18.96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50.06 ± 16.31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-2.01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254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0.0452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0.452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10204"/>
                  </a:ext>
                </a:extLst>
              </a:tr>
              <a:tr h="30899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CBCL Social Problems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Non-white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White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79.19 ± 17.97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79.02 ± 18.18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0.126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360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0.9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</a:t>
                      </a:r>
                    </a:p>
                  </a:txBody>
                  <a:tcPr marL="7357" marR="7357" marT="73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4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1387</Words>
  <Application>Microsoft Office PowerPoint</Application>
  <PresentationFormat>Widescreen</PresentationFormat>
  <Paragraphs>770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Nguyen</dc:creator>
  <cp:lastModifiedBy>Jenny Nguyen</cp:lastModifiedBy>
  <cp:revision>4</cp:revision>
  <dcterms:created xsi:type="dcterms:W3CDTF">2021-09-16T10:11:55Z</dcterms:created>
  <dcterms:modified xsi:type="dcterms:W3CDTF">2021-09-29T18:50:21Z</dcterms:modified>
</cp:coreProperties>
</file>