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9BDC-9539-4CB3-8A3A-93DA89B81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DFE0E-12C2-4F72-AB69-25696F6BC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113EA-FAF0-4FEA-8183-DDDB8941A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C276-7D9C-4B08-B9F6-18133EE5ED0E}" type="datetimeFigureOut">
              <a:rPr lang="en-CA" smtClean="0"/>
              <a:t>2021-09-29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C0AE4-E7A2-476E-94BE-05766A67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F7AF5-F077-4859-A755-EAC4F2FFD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F9CD-9F23-4F4A-8CA5-6E3060E82D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41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3D782-7FD9-4310-930D-6B3EC2F9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5B06F-BFAA-499E-AF79-CC69837F4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0C43D-9822-4E30-A976-5FAFFCB0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C276-7D9C-4B08-B9F6-18133EE5ED0E}" type="datetimeFigureOut">
              <a:rPr lang="en-CA" smtClean="0"/>
              <a:t>2021-09-29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173AB-3429-452F-9DD8-9068E46F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61DB5-2A54-405D-B539-AA8CA8EF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F9CD-9F23-4F4A-8CA5-6E3060E82D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627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A5A9D4-A626-4C89-A58E-19E7A459E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5EFC8-F31F-46EC-90BC-E4008F98F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A65D7-C4B0-4B4E-A2D9-782E35F3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C276-7D9C-4B08-B9F6-18133EE5ED0E}" type="datetimeFigureOut">
              <a:rPr lang="en-CA" smtClean="0"/>
              <a:t>2021-09-29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2D9DB-5252-4721-A8E1-1ABCB193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06B86-97B8-4DAA-B976-EB23C7944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F9CD-9F23-4F4A-8CA5-6E3060E82D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520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0C5E-D390-4CB6-BBC8-E4AED02E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28581-4012-40E3-9988-2F5B6A816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126DC-7AA0-46BD-A9C9-1F82098ED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C276-7D9C-4B08-B9F6-18133EE5ED0E}" type="datetimeFigureOut">
              <a:rPr lang="en-CA" smtClean="0"/>
              <a:t>2021-09-29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FEA95-15B1-4739-B559-83866D52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6F267-51CA-4B75-ABF9-E17BFA90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F9CD-9F23-4F4A-8CA5-6E3060E82D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001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94B7-EC57-475E-A829-C769AFE5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41832-1E2F-4FA6-A677-E0F7C9113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A863B-3993-4436-B480-15053CD8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C276-7D9C-4B08-B9F6-18133EE5ED0E}" type="datetimeFigureOut">
              <a:rPr lang="en-CA" smtClean="0"/>
              <a:t>2021-09-29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F5C4A-32AC-4269-9378-EF4A3F2C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0A7FC-A409-4209-A4ED-3F03C3AA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F9CD-9F23-4F4A-8CA5-6E3060E82D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475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EA6F0-EDA6-4D57-B10E-FEFA8B3C2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507E6-B130-48FC-9DA4-346C4E683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AD15F-105F-41B7-825D-5FE77467E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1124A-52DD-4B9F-83A8-CDDAE08B7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C276-7D9C-4B08-B9F6-18133EE5ED0E}" type="datetimeFigureOut">
              <a:rPr lang="en-CA" smtClean="0"/>
              <a:t>2021-09-29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C8803-ADA1-4F12-8A95-E3583AAFC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E6703-3F11-4367-B4C7-D1DE38BB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F9CD-9F23-4F4A-8CA5-6E3060E82D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671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5B2A-34B6-4B7C-A70C-743353276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27C14-1DF7-4A18-B0B5-DF2C5FFDD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2916F-5200-4103-AF63-C0E1ABEEA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793D56-93E3-46A8-A095-C7E9078E2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B9923-B06E-4F60-ABCC-EC06E772E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BDEBA2-F214-440F-B641-3ABA8CCE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C276-7D9C-4B08-B9F6-18133EE5ED0E}" type="datetimeFigureOut">
              <a:rPr lang="en-CA" smtClean="0"/>
              <a:t>2021-09-29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C001B-9AC1-4EA5-8B7F-5D7B6C1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14C14-694A-4A8B-99E7-938020DC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F9CD-9F23-4F4A-8CA5-6E3060E82D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070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D9D9-1D6C-4EE7-961D-E54CC482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CCDC4B-87B6-4430-B917-9F4C323C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C276-7D9C-4B08-B9F6-18133EE5ED0E}" type="datetimeFigureOut">
              <a:rPr lang="en-CA" smtClean="0"/>
              <a:t>2021-09-29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4A8C1-EFA2-4360-9308-A71DF5D6E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B1B56-1E59-4A10-8076-C2302714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F9CD-9F23-4F4A-8CA5-6E3060E82D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987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45BC7F-2EE2-4F63-8CEB-81EC6ABE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C276-7D9C-4B08-B9F6-18133EE5ED0E}" type="datetimeFigureOut">
              <a:rPr lang="en-CA" smtClean="0"/>
              <a:t>2021-09-29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B5A27E-83C4-4CD7-AA63-A95F17C6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355BE-873E-4243-A8F1-AA7926C2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F9CD-9F23-4F4A-8CA5-6E3060E82D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711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1277-4619-49FB-A89B-555370D0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6F6E7-F8B8-410D-8BE0-7271FFFDC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C80B1-A0C3-4C40-940B-61AE555C2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8480A-7148-4825-BC09-4272DE7D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C276-7D9C-4B08-B9F6-18133EE5ED0E}" type="datetimeFigureOut">
              <a:rPr lang="en-CA" smtClean="0"/>
              <a:t>2021-09-29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3D758-90D3-4BCA-AD30-075F8FE1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4A5D0-9278-41CF-AEAD-E66AF591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F9CD-9F23-4F4A-8CA5-6E3060E82D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235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EC496-F496-420B-8078-6E8F21243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4CFA4-5D53-4F6E-B12B-4D0F14B03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C500A-C0E7-4938-A483-290137BBE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7508B-F4A8-4D37-A794-CC5BE6C0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C276-7D9C-4B08-B9F6-18133EE5ED0E}" type="datetimeFigureOut">
              <a:rPr lang="en-CA" smtClean="0"/>
              <a:t>2021-09-29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FAF69-0C33-4A7B-BCF5-866513EB7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32A59-D745-4465-9C47-85D31AE3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2F9CD-9F23-4F4A-8CA5-6E3060E82D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299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15B4F1-90C8-4398-8BDC-1856650D8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2BAA8-163C-467E-8658-F12A13A51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3F900-63D5-4384-B069-E87FF2E7E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8C276-7D9C-4B08-B9F6-18133EE5ED0E}" type="datetimeFigureOut">
              <a:rPr lang="en-CA" smtClean="0"/>
              <a:t>2021-09-29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4EB37-7279-4426-9FCB-B5151824D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17658-4F94-4118-9613-6089FB326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2F9CD-9F23-4F4A-8CA5-6E3060E82D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318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64E8D-F6CE-414F-90F1-5143B8A035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63FF1-2F0D-4237-879B-4E352435EA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3283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0001B80-88E3-4983-AA25-D807201383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929354"/>
              </p:ext>
            </p:extLst>
          </p:nvPr>
        </p:nvGraphicFramePr>
        <p:xfrm>
          <a:off x="766330" y="1015711"/>
          <a:ext cx="7553325" cy="273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553451" imgH="2733777" progId="Excel.Sheet.12">
                  <p:embed/>
                </p:oleObj>
              </mc:Choice>
              <mc:Fallback>
                <p:oleObj name="Worksheet" r:id="rId2" imgW="7553451" imgH="273377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6330" y="1015711"/>
                        <a:ext cx="7553325" cy="273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516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23A37C-46D0-43C5-B552-196B220EC08C}"/>
              </a:ext>
            </a:extLst>
          </p:cNvPr>
          <p:cNvGraphicFramePr>
            <a:graphicFrameLocks noGrp="1"/>
          </p:cNvGraphicFramePr>
          <p:nvPr/>
        </p:nvGraphicFramePr>
        <p:xfrm>
          <a:off x="1100473" y="1825630"/>
          <a:ext cx="9991054" cy="4351328"/>
        </p:xfrm>
        <a:graphic>
          <a:graphicData uri="http://schemas.openxmlformats.org/drawingml/2006/table">
            <a:tbl>
              <a:tblPr/>
              <a:tblGrid>
                <a:gridCol w="1453984">
                  <a:extLst>
                    <a:ext uri="{9D8B030D-6E8A-4147-A177-3AD203B41FA5}">
                      <a16:colId xmlns:a16="http://schemas.microsoft.com/office/drawing/2014/main" val="549529215"/>
                    </a:ext>
                  </a:extLst>
                </a:gridCol>
                <a:gridCol w="861018">
                  <a:extLst>
                    <a:ext uri="{9D8B030D-6E8A-4147-A177-3AD203B41FA5}">
                      <a16:colId xmlns:a16="http://schemas.microsoft.com/office/drawing/2014/main" val="1383717101"/>
                    </a:ext>
                  </a:extLst>
                </a:gridCol>
                <a:gridCol w="639671">
                  <a:extLst>
                    <a:ext uri="{9D8B030D-6E8A-4147-A177-3AD203B41FA5}">
                      <a16:colId xmlns:a16="http://schemas.microsoft.com/office/drawing/2014/main" val="775023305"/>
                    </a:ext>
                  </a:extLst>
                </a:gridCol>
                <a:gridCol w="639671">
                  <a:extLst>
                    <a:ext uri="{9D8B030D-6E8A-4147-A177-3AD203B41FA5}">
                      <a16:colId xmlns:a16="http://schemas.microsoft.com/office/drawing/2014/main" val="2468729954"/>
                    </a:ext>
                  </a:extLst>
                </a:gridCol>
                <a:gridCol w="639671">
                  <a:extLst>
                    <a:ext uri="{9D8B030D-6E8A-4147-A177-3AD203B41FA5}">
                      <a16:colId xmlns:a16="http://schemas.microsoft.com/office/drawing/2014/main" val="1512402364"/>
                    </a:ext>
                  </a:extLst>
                </a:gridCol>
                <a:gridCol w="639671">
                  <a:extLst>
                    <a:ext uri="{9D8B030D-6E8A-4147-A177-3AD203B41FA5}">
                      <a16:colId xmlns:a16="http://schemas.microsoft.com/office/drawing/2014/main" val="3846352119"/>
                    </a:ext>
                  </a:extLst>
                </a:gridCol>
                <a:gridCol w="639671">
                  <a:extLst>
                    <a:ext uri="{9D8B030D-6E8A-4147-A177-3AD203B41FA5}">
                      <a16:colId xmlns:a16="http://schemas.microsoft.com/office/drawing/2014/main" val="3493958612"/>
                    </a:ext>
                  </a:extLst>
                </a:gridCol>
                <a:gridCol w="639671">
                  <a:extLst>
                    <a:ext uri="{9D8B030D-6E8A-4147-A177-3AD203B41FA5}">
                      <a16:colId xmlns:a16="http://schemas.microsoft.com/office/drawing/2014/main" val="2371969"/>
                    </a:ext>
                  </a:extLst>
                </a:gridCol>
                <a:gridCol w="639671">
                  <a:extLst>
                    <a:ext uri="{9D8B030D-6E8A-4147-A177-3AD203B41FA5}">
                      <a16:colId xmlns:a16="http://schemas.microsoft.com/office/drawing/2014/main" val="1098517703"/>
                    </a:ext>
                  </a:extLst>
                </a:gridCol>
                <a:gridCol w="639671">
                  <a:extLst>
                    <a:ext uri="{9D8B030D-6E8A-4147-A177-3AD203B41FA5}">
                      <a16:colId xmlns:a16="http://schemas.microsoft.com/office/drawing/2014/main" val="3830563609"/>
                    </a:ext>
                  </a:extLst>
                </a:gridCol>
                <a:gridCol w="639671">
                  <a:extLst>
                    <a:ext uri="{9D8B030D-6E8A-4147-A177-3AD203B41FA5}">
                      <a16:colId xmlns:a16="http://schemas.microsoft.com/office/drawing/2014/main" val="2249341579"/>
                    </a:ext>
                  </a:extLst>
                </a:gridCol>
                <a:gridCol w="639671">
                  <a:extLst>
                    <a:ext uri="{9D8B030D-6E8A-4147-A177-3AD203B41FA5}">
                      <a16:colId xmlns:a16="http://schemas.microsoft.com/office/drawing/2014/main" val="3511738923"/>
                    </a:ext>
                  </a:extLst>
                </a:gridCol>
                <a:gridCol w="639671">
                  <a:extLst>
                    <a:ext uri="{9D8B030D-6E8A-4147-A177-3AD203B41FA5}">
                      <a16:colId xmlns:a16="http://schemas.microsoft.com/office/drawing/2014/main" val="2115559951"/>
                    </a:ext>
                  </a:extLst>
                </a:gridCol>
                <a:gridCol w="639671">
                  <a:extLst>
                    <a:ext uri="{9D8B030D-6E8A-4147-A177-3AD203B41FA5}">
                      <a16:colId xmlns:a16="http://schemas.microsoft.com/office/drawing/2014/main" val="3266518217"/>
                    </a:ext>
                  </a:extLst>
                </a:gridCol>
              </a:tblGrid>
              <a:tr h="206628">
                <a:tc>
                  <a:txBody>
                    <a:bodyPr/>
                    <a:lstStyle/>
                    <a:p>
                      <a:pPr algn="ctr" fontAlgn="ctr"/>
                      <a:endParaRPr lang="en-CA" sz="700" b="0" i="0" u="none" strike="noStrike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Primary Diagnosis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ADHD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7A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ASD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81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TD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565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CA" sz="800" b="1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Combined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95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693316"/>
                  </a:ext>
                </a:extLst>
              </a:tr>
              <a:tr h="13370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Sex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Female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Male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Total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Female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Male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Total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Female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Male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Total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Female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Male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Total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091406"/>
                  </a:ext>
                </a:extLst>
              </a:tr>
              <a:tr h="1337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Age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Count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269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796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1065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254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940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1194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139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153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292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662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1889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2551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514843"/>
                  </a:ext>
                </a:extLst>
              </a:tr>
              <a:tr h="1337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Mean ± Std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10.4 ± 3.08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10.6 ± 3.13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10.6 ± 3.12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10.2 ± 4.64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10.1 ± 4.56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10.1 ± 4.58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12.4 ± 5.26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11.2 ± 3.99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11.7 ± 4.67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10.7 ± 4.31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10.4 ± 3.99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10.5 ± 4.08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648362"/>
                  </a:ext>
                </a:extLst>
              </a:tr>
              <a:tr h="1337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Caregiver Education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Count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81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178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259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154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520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674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131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141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272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366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839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1205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947708"/>
                  </a:ext>
                </a:extLst>
              </a:tr>
              <a:tr h="1337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Mean ± Std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17.3 ± 2.11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17.2 ± 2.05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17.2 ± 2.07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17.8 ± 1.94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17.6 ± 2.20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17.6 ± 2.14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18.4 ± 2.02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18.5 ± 1.84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18.4 ± 1.93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17.9 ± 2.04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17.7 ± 2.15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17.7 ± 2.12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199172"/>
                  </a:ext>
                </a:extLst>
              </a:tr>
              <a:tr h="1337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Household Income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Count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73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166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239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124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441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565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119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124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243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316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731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1047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6047"/>
                  </a:ext>
                </a:extLst>
              </a:tr>
              <a:tr h="1337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Mean ± Std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4.95 ± 1.99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4.81 ± 2.11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4.85 ± 2.07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4.78 ± 2.07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4.80 ± 1.97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4.80 ± 1.99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5.86 ± 2.03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5.56 ± 2.04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5.70 ± 2.03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5.22 ± 2.09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4.93 ± 2.03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5.02 ± 2.05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283404"/>
                  </a:ext>
                </a:extLst>
              </a:tr>
              <a:tr h="1337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Full-scale IQ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Count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162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469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631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168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672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840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133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142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275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463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1283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1746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594616"/>
                  </a:ext>
                </a:extLst>
              </a:tr>
              <a:tr h="1337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Mean ± Std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97.5 ± 15.4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100 ± 15.6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99.5 ± 15.6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87.1 ± 25.0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86.0 ± 25.9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86.2 ± 25.7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109 ± 11.9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109 ± 12.0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109 ± 12.0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97.2 ± 20.7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93.8 ± 23.0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94.7 ± 22.5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544663"/>
                  </a:ext>
                </a:extLst>
              </a:tr>
              <a:tr h="1337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Language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Count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70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142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212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183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699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882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113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123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236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366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964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1330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584023"/>
                  </a:ext>
                </a:extLst>
              </a:tr>
              <a:tr h="1337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Mean ± Std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44.7 ± 25.9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38.8 ± 27.0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40.8 ± 26.7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27.3 ± 30.4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21.5 ± 27.4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22.7 ± 28.1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68.0 ± 22.8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60.8 ± 20.4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64.2 ± 21.8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43.2 ± 32.6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29.1 ± 29.8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33.0 ± 31.2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12569"/>
                  </a:ext>
                </a:extLst>
              </a:tr>
              <a:tr h="1337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Anxiety Problems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Count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197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567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764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198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708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906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84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113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197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479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1388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1867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031099"/>
                  </a:ext>
                </a:extLst>
              </a:tr>
              <a:tr h="1337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Mean ± Std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79.3 ± 18.9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77.9 ± 18.9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78.2 ± 18.9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79.7 ± 19.0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81.3 ± 18.6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81.0 ± 18.7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58.4 ± 12.6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58.1 ± 13.7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58.3 ± 13.2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75.8 ± 19.7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78.0 ± 19.4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77.4 ± 19.5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44576"/>
                  </a:ext>
                </a:extLst>
              </a:tr>
              <a:tr h="1337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Attention Problems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Count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196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566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762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198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709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907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84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113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197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478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1388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1866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245377"/>
                  </a:ext>
                </a:extLst>
              </a:tr>
              <a:tr h="1337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Mean ± Std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91.4 ± 12.6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91.2 ± 10.6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91.2 ± 11.2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89.9 ± 11.6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87.3 ± 13.7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87.9 ± 13.3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57.1 ± 10.4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56.4 ± 9.78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56.7 ± 10.0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84.8 ± 17.4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86.4 ± 15.2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86.0 ± 15.8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697474"/>
                  </a:ext>
                </a:extLst>
              </a:tr>
              <a:tr h="1337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Sensory Profile Score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Count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122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314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436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121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452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573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115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121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236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358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887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1245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007217"/>
                  </a:ext>
                </a:extLst>
              </a:tr>
              <a:tr h="1337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Mean ± Std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141 ± 24.4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142 ± 22.0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142 ± 22.6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132 ± 26.1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130 ± 25.2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131 ± 25.4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179 ± 13.2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176 ± 12.4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178 ± 12.9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150 ± 29.8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141 ± 27.3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144 ± 28.4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744635"/>
                  </a:ext>
                </a:extLst>
              </a:tr>
              <a:tr h="1337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IS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Count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200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599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799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216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772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988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124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140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264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540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1511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2051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228024"/>
                  </a:ext>
                </a:extLst>
              </a:tr>
              <a:tr h="1337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Mean ± Std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3.94 ± 4.86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4.02 ± 4.59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4.00 ± 4.65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7.96 ± 6.51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7.90 ± 6.29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7.92 ± 6.33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0.573 ± 1.40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0.721 ± 1.82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0.652 ± 1.63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4.78 ± 5.87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5.70 ± 5.89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5.45 ± 5.90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011775"/>
                  </a:ext>
                </a:extLst>
              </a:tr>
              <a:tr h="1337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RSMB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Count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201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600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801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216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773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989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124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140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264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541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1513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2054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434845"/>
                  </a:ext>
                </a:extLst>
              </a:tr>
              <a:tr h="1337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Mean ± Std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2.67 ± 3.55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2.80 ± 3.41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2.77 ± 3.45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5.41 ± 4.24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5.88 ± 4.14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5.78 ± 4.17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0.145 ± 0.695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0.279 ± 0.740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0.216 ± 0.721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3.19 ± 4.02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4.14 ± 4.13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3.89 ± 4.12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490247"/>
                  </a:ext>
                </a:extLst>
              </a:tr>
              <a:tr h="1337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SCQ Social Symptoms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Count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212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606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818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194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720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914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121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137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258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527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1463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1990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23245"/>
                  </a:ext>
                </a:extLst>
              </a:tr>
              <a:tr h="1337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Mean ± Std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1.88 ± 2.41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2.37 ± 2.71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2.24 ± 2.64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6.93 ± 3.85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7.10 ± 3.78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7.07 ± 3.80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0.636 ± 0.904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0.737 ± 1.04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0.690 ± 0.977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3.45 ± 3.90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4.55 ± 4.09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4.26 ± 4.07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429020"/>
                  </a:ext>
                </a:extLst>
              </a:tr>
              <a:tr h="1337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SCQ Communication Symptoms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Count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212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606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818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194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718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912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121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137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258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527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1461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1988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62385"/>
                  </a:ext>
                </a:extLst>
              </a:tr>
              <a:tr h="1337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Mean ± Std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2.85 ± 2.20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3.26 ± 2.49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3.16 ± 2.42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6.03 ± 2.70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6.41 ± 2.71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6.33 ± 2.71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1.04 ± 1.33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1.45 ± 1.70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1.26 ± 1.55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3.61 ± 2.98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4.64 ± 3.12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4.37 ± 3.12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616047"/>
                  </a:ext>
                </a:extLst>
              </a:tr>
              <a:tr h="1337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ABAS Social Skills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Count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119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168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160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581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741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84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250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743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993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446946"/>
                  </a:ext>
                </a:extLst>
              </a:tr>
              <a:tr h="1337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Mean ± Std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54.2 ± 8.97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52.4 ± 9.21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53.0 ± 9.15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40.6 ± 15.4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38.8 ± 14.2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39.2 ± 14.5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66.2 ± 5.11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61.6 ± 6.31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63.9 ± 6.18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47.5 ± 16.4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42.3 ± 14.9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43.6 ± 15.4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235583"/>
                  </a:ext>
                </a:extLst>
              </a:tr>
              <a:tr h="1337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ABAS Communication Skills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Count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118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166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162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584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746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84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251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745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996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310481"/>
                  </a:ext>
                </a:extLst>
              </a:tr>
              <a:tr h="1337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Mean ± Std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59.3 ± 8.70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55.8 ± 10.1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56.8 ± 9.84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44.1 ± 16.2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43.2 ± 17.0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43.4 ± 16.8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68.9 ± 5.35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67.4 ± 4.95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68.1 ± 5.18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51.1 ± 16.9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46.6 ± 17.0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47.7 ± 17.1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954484"/>
                  </a:ext>
                </a:extLst>
              </a:tr>
              <a:tr h="1337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CBCL Social Problem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Count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194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562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756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159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561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720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76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101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177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429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1224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1653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389232"/>
                  </a:ext>
                </a:extLst>
              </a:tr>
              <a:tr h="1337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Mean ± Std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79.7 ± 17.9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80.4 ± 16.8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80.2 ± 17.1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7A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87.2 ± 13.2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85.4 ± 14.2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85.8 ± 14.0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81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56.3 ± 10.1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55.8 ± 10.7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94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56.0 ± 10.4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56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78.3 ± 18.5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80.6 ± 17.1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700" b="0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80.0 ± 17.5</a:t>
                      </a:r>
                    </a:p>
                  </a:txBody>
                  <a:tcPr marL="6077" marR="6077" marT="60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9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547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278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832</Words>
  <Application>Microsoft Office PowerPoint</Application>
  <PresentationFormat>Widescreen</PresentationFormat>
  <Paragraphs>424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Office Theme</vt:lpstr>
      <vt:lpstr>Worksheet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Nguyen</dc:creator>
  <cp:lastModifiedBy>Jenny Nguyen</cp:lastModifiedBy>
  <cp:revision>2</cp:revision>
  <dcterms:created xsi:type="dcterms:W3CDTF">2021-09-16T10:11:55Z</dcterms:created>
  <dcterms:modified xsi:type="dcterms:W3CDTF">2021-09-29T14:55:40Z</dcterms:modified>
</cp:coreProperties>
</file>