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256" r:id="rId2"/>
    <p:sldId id="288" r:id="rId3"/>
    <p:sldId id="286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8" r:id="rId12"/>
    <p:sldId id="299" r:id="rId13"/>
    <p:sldId id="296" r:id="rId14"/>
    <p:sldId id="297" r:id="rId15"/>
    <p:sldId id="300" r:id="rId16"/>
    <p:sldId id="308" r:id="rId17"/>
    <p:sldId id="309" r:id="rId18"/>
    <p:sldId id="305" r:id="rId19"/>
    <p:sldId id="301" r:id="rId20"/>
    <p:sldId id="302" r:id="rId21"/>
    <p:sldId id="303" r:id="rId22"/>
    <p:sldId id="304" r:id="rId23"/>
    <p:sldId id="284" r:id="rId24"/>
    <p:sldId id="318" r:id="rId25"/>
    <p:sldId id="306" r:id="rId26"/>
    <p:sldId id="307" r:id="rId27"/>
    <p:sldId id="310" r:id="rId28"/>
    <p:sldId id="313" r:id="rId29"/>
    <p:sldId id="317" r:id="rId30"/>
    <p:sldId id="314" r:id="rId31"/>
    <p:sldId id="316" r:id="rId32"/>
    <p:sldId id="26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gular Testing" id="{8DE3541B-06DA-45DF-A891-43FE4AD16161}">
          <p14:sldIdLst>
            <p14:sldId id="256"/>
            <p14:sldId id="288"/>
          </p14:sldIdLst>
        </p14:section>
        <p14:section name="Jasmine" id="{61CD44EF-FE3F-482D-BA66-DDE45C465576}">
          <p14:sldIdLst>
            <p14:sldId id="286"/>
            <p14:sldId id="289"/>
            <p14:sldId id="290"/>
            <p14:sldId id="291"/>
            <p14:sldId id="292"/>
            <p14:sldId id="293"/>
            <p14:sldId id="294"/>
            <p14:sldId id="295"/>
            <p14:sldId id="298"/>
            <p14:sldId id="299"/>
            <p14:sldId id="296"/>
            <p14:sldId id="297"/>
            <p14:sldId id="300"/>
            <p14:sldId id="308"/>
            <p14:sldId id="309"/>
          </p14:sldIdLst>
        </p14:section>
        <p14:section name="ngMock" id="{10DA8518-20F5-4A16-9033-12C665F00F91}">
          <p14:sldIdLst>
            <p14:sldId id="305"/>
            <p14:sldId id="301"/>
            <p14:sldId id="302"/>
            <p14:sldId id="303"/>
            <p14:sldId id="304"/>
            <p14:sldId id="284"/>
            <p14:sldId id="318"/>
          </p14:sldIdLst>
        </p14:section>
        <p14:section name="Async Unit Testing" id="{89F22185-1068-474C-B8B4-5327E94213DE}">
          <p14:sldIdLst>
            <p14:sldId id="306"/>
            <p14:sldId id="307"/>
            <p14:sldId id="310"/>
            <p14:sldId id="313"/>
            <p14:sldId id="317"/>
          </p14:sldIdLst>
        </p14:section>
        <p14:section name="E2E" id="{D750C443-AA6F-47BB-B3D4-635AAD0D05FE}">
          <p14:sldIdLst>
            <p14:sldId id="314"/>
            <p14:sldId id="316"/>
          </p14:sldIdLst>
        </p14:section>
        <p14:section name="End" id="{AC9CF90D-739F-463B-BDCD-2CEE161E7418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1013" y="77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18.xml"/><Relationship Id="rId1" Type="http://schemas.openxmlformats.org/officeDocument/2006/relationships/slide" Target="slides/slide3.xml"/><Relationship Id="rId6" Type="http://schemas.openxmlformats.org/officeDocument/2006/relationships/slide" Target="slides/slide30.xml"/><Relationship Id="rId5" Type="http://schemas.openxmlformats.org/officeDocument/2006/relationships/slide" Target="slides/slide28.xml"/><Relationship Id="rId4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56445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70982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24505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27558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115512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77607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g-course.org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g-course.org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/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31" y="6524978"/>
            <a:ext cx="1378038" cy="29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31" y="6524978"/>
            <a:ext cx="1378038" cy="29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  <p:sldLayoutId id="2147483664" r:id="rId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457200" indent="-4572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§"/>
        <a:defRPr sz="30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ng-course.org/Demos/Site/syllabu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angularjs.org/api/ngMock/service/$httpBackend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ramonvictor.github.io/protractor/slides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://www.ng-course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7" y="5894298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SmallEyal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276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310801" y="5675313"/>
            <a:ext cx="3042752" cy="106843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1600" spc="120" dirty="0"/>
              <a:t>Eyal Vardi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1600" spc="120" dirty="0" smtClean="0"/>
              <a:t>http://ng-course.org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eyalVardi.wordpres.com</a:t>
            </a:r>
            <a:endParaRPr lang="en-US" sz="1600" spc="120" dirty="0"/>
          </a:p>
        </p:txBody>
      </p:sp>
      <p:sp>
        <p:nvSpPr>
          <p:cNvPr id="9" name="Rectangle 8"/>
          <p:cNvSpPr/>
          <p:nvPr/>
        </p:nvSpPr>
        <p:spPr>
          <a:xfrm>
            <a:off x="2107734" y="2820344"/>
            <a:ext cx="49285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AngularJS 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Testing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6" y="380694"/>
            <a:ext cx="8231707" cy="17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031" y="1164134"/>
            <a:ext cx="836393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describe(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spy"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foo, bar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foo = {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(value) {bar = value;}};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highlight>
                  <a:srgbClr val="FFFFFF"/>
                </a:highlight>
                <a:latin typeface="Consolas" panose="020B0609020204030204" pitchFamily="49" charset="0"/>
              </a:rPr>
              <a:t>spyOn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(foo,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setBar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foo.setBar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(123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		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bar == null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foo.setBar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(456,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'another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	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bar == null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"tracks that the spy was called"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foo.setBar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toHaveBeenCalled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"tracks all the arguments of its calls"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foo.setBar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toHaveBeenCalledWith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(123);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foo.setBar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toHaveBeenCalledWith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(456,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'another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"spy stops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 execution on a function"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expect(bar).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toBeNull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6346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Spies Tracking 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6851106"/>
          </a:xfrm>
        </p:spPr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call to a spy is tracked and exposed on the </a:t>
            </a:r>
            <a:r>
              <a:rPr lang="en-US" b="1" dirty="0"/>
              <a:t>calls</a:t>
            </a:r>
            <a:r>
              <a:rPr lang="en-US" dirty="0"/>
              <a:t> property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calls.any</a:t>
            </a:r>
            <a:r>
              <a:rPr lang="en-US" sz="2400" dirty="0" smtClean="0"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calls.count</a:t>
            </a:r>
            <a:r>
              <a:rPr lang="en-US" sz="2400" dirty="0" smtClean="0">
                <a:latin typeface="Consolas" panose="020B0609020204030204" pitchFamily="49" charset="0"/>
              </a:rPr>
              <a:t>()</a:t>
            </a:r>
            <a:endParaRPr lang="en-US" sz="2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calls.argsFor</a:t>
            </a:r>
            <a:r>
              <a:rPr lang="en-US" sz="2400" dirty="0" smtClean="0">
                <a:latin typeface="Consolas" panose="020B0609020204030204" pitchFamily="49" charset="0"/>
              </a:rPr>
              <a:t>(index)</a:t>
            </a:r>
            <a:endParaRPr lang="en-US" sz="2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calls.allArgs</a:t>
            </a:r>
            <a:r>
              <a:rPr lang="en-US" sz="2400" dirty="0" smtClean="0">
                <a:latin typeface="Consolas" panose="020B0609020204030204" pitchFamily="49" charset="0"/>
              </a:rPr>
              <a:t>()</a:t>
            </a:r>
            <a:endParaRPr lang="en-US" sz="2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calls.all</a:t>
            </a:r>
            <a:r>
              <a:rPr lang="en-US" sz="2400" dirty="0" smtClean="0"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calls.mostRecent</a:t>
            </a:r>
            <a:r>
              <a:rPr lang="en-US" sz="2400" dirty="0" smtClean="0">
                <a:latin typeface="Consolas" panose="020B0609020204030204" pitchFamily="49" charset="0"/>
              </a:rPr>
              <a:t>()</a:t>
            </a:r>
            <a:endParaRPr lang="en-US" sz="2400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calls.reset</a:t>
            </a:r>
            <a:r>
              <a:rPr lang="en-US" sz="2400" dirty="0" smtClean="0">
                <a:latin typeface="Consolas" panose="020B0609020204030204" pitchFamily="49" charset="0"/>
              </a:rPr>
              <a:t>()</a:t>
            </a:r>
            <a:endParaRPr lang="en-US" sz="2400" dirty="0">
              <a:latin typeface="Consolas" panose="020B0609020204030204" pitchFamily="49" charset="0"/>
            </a:endParaRPr>
          </a:p>
          <a:p>
            <a:pPr lvl="1"/>
            <a:endParaRPr lang="en-US" sz="2400" dirty="0" smtClean="0">
              <a:latin typeface="Consolas" panose="020B0609020204030204" pitchFamily="49" charset="0"/>
            </a:endParaRPr>
          </a:p>
          <a:p>
            <a:pPr lvl="1"/>
            <a:endParaRPr lang="en-US" sz="2400" dirty="0" smtClean="0">
              <a:latin typeface="Consolas" panose="020B0609020204030204" pitchFamily="49" charset="0"/>
            </a:endParaRPr>
          </a:p>
          <a:p>
            <a:pPr lvl="1"/>
            <a:endParaRPr lang="en-US" sz="2400" dirty="0">
              <a:latin typeface="Consolas" panose="020B0609020204030204" pitchFamily="49" charset="0"/>
            </a:endParaRPr>
          </a:p>
          <a:p>
            <a:pPr lvl="1"/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71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Spies Tracking Properties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436" y="1270180"/>
            <a:ext cx="85989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describe(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spy"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foo, bar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foo = {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(value) {bar = value;}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spyOn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(foo,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setBar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"tracks the arguments of all calls"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foo.setBar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(123);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foo.setBar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(456,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foo.setBar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.calls.allArgs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toEqual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([[123], [456,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"can provide the context and arguments to all calls"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foo.setBar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(123);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foo.setBar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.calls.all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toEqual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([{ object: foo,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[123] }]);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8096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Spies and.*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8318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and.callThrough</a:t>
            </a:r>
            <a:r>
              <a:rPr lang="en-US" dirty="0" smtClean="0"/>
              <a:t>()		 </a:t>
            </a:r>
            <a:r>
              <a:rPr lang="en-US" sz="2400" dirty="0" smtClean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// spy()=&gt;</a:t>
            </a:r>
            <a:r>
              <a:rPr lang="en-US" sz="2400" dirty="0" err="1" smtClean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fn</a:t>
            </a:r>
            <a:r>
              <a:rPr lang="en-US" sz="2400" dirty="0" smtClean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and.returenValue</a:t>
            </a:r>
            <a:r>
              <a:rPr lang="en-US" dirty="0" smtClean="0"/>
              <a:t>(value)	</a:t>
            </a:r>
            <a:r>
              <a:rPr lang="en-US" sz="2400" dirty="0" smtClean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spy</a:t>
            </a:r>
            <a:r>
              <a:rPr lang="en-US" sz="2400" dirty="0" smtClean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()=&gt;</a:t>
            </a:r>
            <a:r>
              <a:rPr lang="en-US" sz="2400" dirty="0" err="1" smtClean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val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and.callFake</a:t>
            </a:r>
            <a:r>
              <a:rPr lang="en-US" dirty="0" smtClean="0"/>
              <a:t>(</a:t>
            </a:r>
            <a:r>
              <a:rPr lang="en-US" dirty="0" err="1" smtClean="0"/>
              <a:t>wfn</a:t>
            </a:r>
            <a:r>
              <a:rPr lang="en-US" dirty="0" smtClean="0"/>
              <a:t>)		</a:t>
            </a:r>
            <a:r>
              <a:rPr lang="en-US" sz="2400" dirty="0" smtClean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spy</a:t>
            </a:r>
            <a:r>
              <a:rPr lang="en-US" sz="2400" dirty="0" smtClean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()=&gt;</a:t>
            </a:r>
            <a:r>
              <a:rPr lang="en-US" sz="2400" dirty="0" err="1" smtClean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wfn</a:t>
            </a:r>
            <a:r>
              <a:rPr lang="en-US" sz="2400" dirty="0" smtClean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()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and.throwError</a:t>
            </a:r>
            <a:r>
              <a:rPr lang="en-US" dirty="0" smtClean="0"/>
              <a:t>(value)     </a:t>
            </a:r>
            <a:r>
              <a:rPr lang="en-US" sz="2400" dirty="0" smtClean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spy</a:t>
            </a:r>
            <a:r>
              <a:rPr lang="en-US" sz="2400" dirty="0" smtClean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()=&gt;throw(</a:t>
            </a:r>
            <a:r>
              <a:rPr lang="en-US" sz="2400" dirty="0" err="1" smtClean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val</a:t>
            </a:r>
            <a:r>
              <a:rPr lang="en-US" sz="2400" dirty="0" smtClean="0">
                <a:solidFill>
                  <a:srgbClr val="00B050">
                    <a:alpha val="99000"/>
                  </a:srgbClr>
                </a:solidFill>
                <a:latin typeface="Consolas" panose="020B0609020204030204" pitchFamily="49" charset="0"/>
              </a:rPr>
              <a:t>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and.stub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77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031" y="1182631"/>
            <a:ext cx="836393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describe(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spy"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foo, bar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foo =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(value) {bar = value;}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spyOn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(foo, 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setBar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and.callThrough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"can call through and then stub in the same spec"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foo.setBar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(123);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expect(bar).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toEqual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(123);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foo.setBar.and.stub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bar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foo.setBar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(123);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expect(bar).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toBe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8689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createSpyObj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551194"/>
          </a:xfrm>
        </p:spPr>
        <p:txBody>
          <a:bodyPr/>
          <a:lstStyle/>
          <a:p>
            <a:r>
              <a:rPr lang="en-US" sz="2800" dirty="0" smtClean="0"/>
              <a:t>In </a:t>
            </a:r>
            <a:r>
              <a:rPr lang="en-US" sz="2800" dirty="0"/>
              <a:t>order to create a mock with multiple spies, use </a:t>
            </a:r>
            <a:r>
              <a:rPr lang="en-US" sz="2800" b="1" dirty="0" err="1"/>
              <a:t>jasmine.createSpyObj</a:t>
            </a:r>
            <a:r>
              <a:rPr lang="en-US" sz="2800" dirty="0"/>
              <a:t> and pass an array of strings. It returns an object that has a property for each string that is a spy.</a:t>
            </a:r>
          </a:p>
        </p:txBody>
      </p:sp>
      <p:sp>
        <p:nvSpPr>
          <p:cNvPr id="5" name="Rectangle 4"/>
          <p:cNvSpPr/>
          <p:nvPr/>
        </p:nvSpPr>
        <p:spPr>
          <a:xfrm>
            <a:off x="807395" y="3077575"/>
            <a:ext cx="78584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describe(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"Multiple spies, when created manually"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tape;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tape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jasmine.createSpyObj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'tape'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'play'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'pause'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tape.play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tape.pause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"tracks that the spies were called"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tape.play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toHaveBeenCalled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tape.pause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toHaveBeenCalled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2410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Test Runner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36" y="1028343"/>
            <a:ext cx="86342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="jasmine.css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stylesheet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="jasmine.js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="jasmine-html.js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&lt;!– Angular Framework Modules 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="angular.js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="angular-mocks.js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 Modules--&gt;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="app.js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Specs Unit Testing 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="appSpec.js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9436" y="4912006"/>
            <a:ext cx="86342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use Jasmine to run and display test results 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jasmineEnv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jasmine.getEnv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jasmineEnv.addReporter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jasmine.HtmlReporter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jasmineEnv.execute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98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Test Runner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36" y="1028343"/>
            <a:ext cx="86342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="jasmine.css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stylesheet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="jasmine.js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="jasmine-html.js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&lt;!– Angular Framework Modules 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="angular.js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="angular-mocks.js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 Modules--&gt;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="app.js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</a:t>
            </a: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Specs Unit Testing 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="appSpec.js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9436" y="4912006"/>
            <a:ext cx="86342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&lt;!-- use Jasmine to run and display test results 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="text/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javascript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jasmineEnv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jasmine.getEnv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jasmineEnv.addReporter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jasmine.HtmlReporter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jasmineEnv.execute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0" y="1185080"/>
            <a:ext cx="6271710" cy="5048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75027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Angular Mock (</a:t>
            </a: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ngMock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)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8090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ngMock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955203"/>
          </a:xfrm>
        </p:spPr>
        <p:txBody>
          <a:bodyPr/>
          <a:lstStyle/>
          <a:p>
            <a:r>
              <a:rPr lang="en-US" dirty="0">
                <a:latin typeface="+mn-lt"/>
              </a:rPr>
              <a:t>The </a:t>
            </a:r>
            <a:r>
              <a:rPr lang="en-US" dirty="0" err="1">
                <a:latin typeface="+mn-lt"/>
              </a:rPr>
              <a:t>ngMock</a:t>
            </a:r>
            <a:r>
              <a:rPr lang="en-US" dirty="0">
                <a:latin typeface="+mn-lt"/>
              </a:rPr>
              <a:t> module providers support to </a:t>
            </a:r>
            <a:r>
              <a:rPr lang="en-US" b="1" dirty="0">
                <a:latin typeface="+mn-lt"/>
              </a:rPr>
              <a:t>inject</a:t>
            </a:r>
            <a:r>
              <a:rPr lang="en-US" dirty="0">
                <a:latin typeface="+mn-lt"/>
              </a:rPr>
              <a:t> and mock Angular services into unit tests. </a:t>
            </a:r>
            <a:endParaRPr lang="en-US" dirty="0" smtClean="0">
              <a:latin typeface="+mn-lt"/>
            </a:endParaRPr>
          </a:p>
          <a:p>
            <a:pPr lvl="1"/>
            <a:r>
              <a:rPr lang="en-US" sz="2400" dirty="0" err="1" smtClean="0"/>
              <a:t>angular.mock.module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err="1" smtClean="0"/>
              <a:t>angular.mock.inject</a:t>
            </a:r>
            <a:r>
              <a:rPr lang="en-US" sz="2400" dirty="0" smtClean="0"/>
              <a:t>()</a:t>
            </a:r>
            <a:endParaRPr lang="en-US" sz="2400" dirty="0"/>
          </a:p>
          <a:p>
            <a:endParaRPr lang="en-US" sz="2000" dirty="0">
              <a:latin typeface="+mn-lt"/>
            </a:endParaRPr>
          </a:p>
          <a:p>
            <a:r>
              <a:rPr lang="en-US" dirty="0" err="1">
                <a:latin typeface="+mn-lt"/>
              </a:rPr>
              <a:t>ngMock</a:t>
            </a:r>
            <a:r>
              <a:rPr lang="en-US" dirty="0">
                <a:latin typeface="+mn-lt"/>
              </a:rPr>
              <a:t> also extends various core ng services such that they can be inspected and controlled in a synchronous manner within test code</a:t>
            </a:r>
            <a:r>
              <a:rPr lang="en-US" dirty="0" smtClean="0">
                <a:latin typeface="+mn-lt"/>
              </a:rPr>
              <a:t>.</a:t>
            </a:r>
          </a:p>
          <a:p>
            <a:pPr lvl="1"/>
            <a:r>
              <a:rPr lang="en-US" sz="2400" dirty="0"/>
              <a:t>$</a:t>
            </a:r>
            <a:r>
              <a:rPr lang="en-US" sz="2400" dirty="0" err="1"/>
              <a:t>httpBackend</a:t>
            </a:r>
            <a:endParaRPr lang="en-US" sz="2400" dirty="0"/>
          </a:p>
          <a:p>
            <a:pPr lvl="1"/>
            <a:r>
              <a:rPr lang="en-US" sz="2400" dirty="0"/>
              <a:t>$interval</a:t>
            </a:r>
          </a:p>
          <a:p>
            <a:pPr lvl="1"/>
            <a:r>
              <a:rPr lang="en-US" sz="2400" dirty="0"/>
              <a:t>$timeout</a:t>
            </a:r>
          </a:p>
        </p:txBody>
      </p:sp>
    </p:spTree>
    <p:extLst>
      <p:ext uri="{BB962C8B-B14F-4D97-AF65-F5344CB8AC3E}">
        <p14:creationId xmlns:p14="http://schemas.microsoft.com/office/powerpoint/2010/main" val="47410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519737" y="0"/>
            <a:ext cx="1624263" cy="6858000"/>
          </a:xfrm>
          <a:prstGeom prst="rect">
            <a:avLst/>
          </a:prstGeom>
          <a:gradFill flip="none" rotWithShape="1">
            <a:gsLst>
              <a:gs pos="19000">
                <a:schemeClr val="dk1">
                  <a:tint val="50000"/>
                  <a:satMod val="300000"/>
                </a:schemeClr>
              </a:gs>
              <a:gs pos="7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046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Jasmine.js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ngMock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Angular Unit Testing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End to End Tests (e2e)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08029" y="2801239"/>
            <a:ext cx="5499434" cy="11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&amp; </a:t>
            </a:r>
            <a:r>
              <a:rPr lang="en-US" dirty="0" err="1" smtClean="0"/>
              <a:t>ngMock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36" y="1245143"/>
            <a:ext cx="836393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describe(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'controllers'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$controller;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myApp.controllers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_$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 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$controller = _$controller_;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}));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MyCtrl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myCtrl1 = $controller(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'MyCtrl1'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 $scope: {} });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expect(myCtrl1).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toBeDefined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68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$timeout 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36" y="1392412"/>
            <a:ext cx="86475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.factory(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asyncGreeter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($timeout, $log)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say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(name, timeout)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$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$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log.info(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name 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}, timeout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48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$timeout 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36" y="1372081"/>
            <a:ext cx="864756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describe(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Greeter test'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asyncGreeter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$timeout, $log;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asyncGreeter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_, _$timeout_, _$log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asyncGreeter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asyncGreeter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$timeout = _$timeout_;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$log = _$log_;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'should greet the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World'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asyncGreeter.say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'World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 * 100 );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timeout.flush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expect($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log.info.logs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toContain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'Hello, World!'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19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72884" y="4040706"/>
            <a:ext cx="7772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Jasmine.js &amp; Angular Mock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625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smtClean="0"/>
              <a:t>Logging &amp; 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065728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$log </a:t>
            </a:r>
            <a:r>
              <a:rPr lang="en-US" dirty="0" smtClean="0">
                <a:latin typeface="+mn-lt"/>
              </a:rPr>
              <a:t>- Gathers </a:t>
            </a:r>
            <a:r>
              <a:rPr lang="en-US" dirty="0">
                <a:latin typeface="+mn-lt"/>
              </a:rPr>
              <a:t>all logged messages in arrays (one array per logging level</a:t>
            </a:r>
            <a:r>
              <a:rPr lang="en-US" dirty="0" smtClean="0">
                <a:latin typeface="+mn-lt"/>
              </a:rPr>
              <a:t>).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log.logs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log.debug.logs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log.error.logs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b="1" dirty="0" smtClean="0"/>
              <a:t>dump(</a:t>
            </a:r>
            <a:r>
              <a:rPr lang="en-US" b="1" dirty="0" err="1" smtClean="0"/>
              <a:t>obj</a:t>
            </a:r>
            <a:r>
              <a:rPr lang="en-US" b="1" dirty="0"/>
              <a:t>)</a:t>
            </a:r>
            <a:r>
              <a:rPr lang="en-US" dirty="0"/>
              <a:t> - </a:t>
            </a:r>
            <a:r>
              <a:rPr lang="en-US" dirty="0">
                <a:latin typeface="+mn-lt"/>
              </a:rPr>
              <a:t>Method for serializing common angular objects (scope, elements, etc..) into strings, useful for debugging.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9337" y="207166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dirty="0" err="1">
                <a:solidFill>
                  <a:schemeClr val="tx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log.warn.logs</a:t>
            </a:r>
            <a:endParaRPr lang="en-US" sz="2800" dirty="0">
              <a:solidFill>
                <a:schemeClr val="tx1">
                  <a:alpha val="99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dirty="0" err="1">
                <a:solidFill>
                  <a:schemeClr val="tx1">
                    <a:alpha val="99000"/>
                  </a:schemeClr>
                </a:solidFill>
                <a:latin typeface="Consolas" pitchFamily="49" charset="0"/>
                <a:cs typeface="Consolas" pitchFamily="49" charset="0"/>
              </a:rPr>
              <a:t>log.info.logs</a:t>
            </a:r>
            <a:endParaRPr lang="en-US" sz="2800" dirty="0">
              <a:solidFill>
                <a:schemeClr val="tx1">
                  <a:alpha val="99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57726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$</a:t>
            </a: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httpBackend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1400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httpBackend</a:t>
            </a:r>
            <a:r>
              <a:rPr lang="en-US" dirty="0" smtClean="0"/>
              <a:t> Mock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973395"/>
          </a:xfrm>
        </p:spPr>
        <p:txBody>
          <a:bodyPr/>
          <a:lstStyle/>
          <a:p>
            <a:r>
              <a:rPr lang="en-US" dirty="0">
                <a:latin typeface="+mn-lt"/>
              </a:rPr>
              <a:t>Fake HTTP backend implementation suitable for unit testing applications that use the $http service</a:t>
            </a:r>
            <a:r>
              <a:rPr lang="en-US" dirty="0" smtClean="0">
                <a:latin typeface="+mn-lt"/>
              </a:rPr>
              <a:t>.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There are two ways to specify what test data should be returned as http responses </a:t>
            </a:r>
            <a:r>
              <a:rPr lang="en-US" dirty="0" smtClean="0">
                <a:latin typeface="+mn-lt"/>
              </a:rPr>
              <a:t>:</a:t>
            </a:r>
            <a:endParaRPr lang="en-US" dirty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+mn-lt"/>
              </a:rPr>
              <a:t>$</a:t>
            </a:r>
            <a:r>
              <a:rPr lang="en-US" dirty="0" err="1">
                <a:latin typeface="+mn-lt"/>
              </a:rPr>
              <a:t>httpBackend.</a:t>
            </a:r>
            <a:r>
              <a:rPr lang="en-US" b="1" dirty="0" err="1">
                <a:latin typeface="+mn-lt"/>
              </a:rPr>
              <a:t>expect</a:t>
            </a:r>
            <a:r>
              <a:rPr lang="en-US" dirty="0">
                <a:latin typeface="+mn-lt"/>
              </a:rPr>
              <a:t> </a:t>
            </a:r>
            <a:endParaRPr lang="en-US" dirty="0" smtClean="0"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+mn-lt"/>
              </a:rPr>
              <a:t>$</a:t>
            </a:r>
            <a:r>
              <a:rPr lang="en-US" dirty="0" err="1" smtClean="0">
                <a:latin typeface="+mn-lt"/>
              </a:rPr>
              <a:t>httpBackend.</a:t>
            </a:r>
            <a:r>
              <a:rPr lang="en-US" b="1" dirty="0" err="1" smtClean="0">
                <a:latin typeface="+mn-lt"/>
              </a:rPr>
              <a:t>when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395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 vs. When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062103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Request expectations </a:t>
            </a:r>
            <a:r>
              <a:rPr lang="en-US" sz="2000" dirty="0">
                <a:latin typeface="+mn-lt"/>
              </a:rPr>
              <a:t>provide a way to make assertions about requests made by the application and to define responses for those requests</a:t>
            </a:r>
            <a:r>
              <a:rPr lang="en-US" sz="2000" dirty="0" smtClean="0">
                <a:latin typeface="+mn-lt"/>
              </a:rPr>
              <a:t>.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b="1" dirty="0">
                <a:latin typeface="+mn-lt"/>
              </a:rPr>
              <a:t>Backend definitions </a:t>
            </a:r>
            <a:r>
              <a:rPr lang="en-US" sz="2000" dirty="0">
                <a:latin typeface="+mn-lt"/>
              </a:rPr>
              <a:t>allow you to define a fake backend for your application which doesn't assert if a particular request was made or not, it just returns a trained response if a request is made.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22865"/>
              </p:ext>
            </p:extLst>
          </p:nvPr>
        </p:nvGraphicFramePr>
        <p:xfrm>
          <a:off x="390031" y="3817971"/>
          <a:ext cx="8363937" cy="265256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787979"/>
                <a:gridCol w="2787979"/>
                <a:gridCol w="2787979"/>
              </a:tblGrid>
              <a:tr h="381048">
                <a:tc>
                  <a:txBody>
                    <a:bodyPr/>
                    <a:lstStyle/>
                    <a:p>
                      <a:pPr algn="l" fontAlgn="t"/>
                      <a:endParaRPr lang="en-US" sz="1800" b="1" dirty="0">
                        <a:effectLst/>
                      </a:endParaRPr>
                    </a:p>
                  </a:txBody>
                  <a:tcPr marL="22137" marR="22137" marT="22137" marB="22137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</a:rPr>
                        <a:t>Request expectations</a:t>
                      </a:r>
                      <a:endParaRPr lang="en-US" sz="1800" b="1" dirty="0">
                        <a:effectLst/>
                      </a:endParaRPr>
                    </a:p>
                  </a:txBody>
                  <a:tcPr marL="22137" marR="22137" marT="22137" marB="22137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</a:rPr>
                        <a:t>Backend definitions</a:t>
                      </a:r>
                      <a:endParaRPr lang="en-US" sz="1800" dirty="0"/>
                    </a:p>
                  </a:txBody>
                  <a:tcPr marL="33206" marR="33206" marT="16603" marB="16603"/>
                </a:tc>
              </a:tr>
              <a:tr h="3243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Syntax</a:t>
                      </a:r>
                    </a:p>
                  </a:txBody>
                  <a:tcPr marL="22137" marR="22137" marT="22137" marB="221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 smtClean="0">
                          <a:effectLst/>
                        </a:rPr>
                        <a:t>.expect(...).respond(...)</a:t>
                      </a:r>
                      <a:endParaRPr lang="en-US" sz="1800" b="1" dirty="0">
                        <a:effectLst/>
                      </a:endParaRPr>
                    </a:p>
                  </a:txBody>
                  <a:tcPr marL="22137" marR="22137" marT="22137" marB="221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.when(...).respond(...)</a:t>
                      </a:r>
                    </a:p>
                  </a:txBody>
                  <a:tcPr marL="22137" marR="22137" marT="22137" marB="22137"/>
                </a:tc>
              </a:tr>
              <a:tr h="381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Typical usage</a:t>
                      </a:r>
                    </a:p>
                  </a:txBody>
                  <a:tcPr marL="22137" marR="22137" marT="22137" marB="221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strict unit tests</a:t>
                      </a:r>
                    </a:p>
                  </a:txBody>
                  <a:tcPr marL="22137" marR="22137" marT="22137" marB="221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loose </a:t>
                      </a:r>
                      <a:r>
                        <a:rPr lang="en-US" sz="1800" dirty="0" smtClean="0">
                          <a:effectLst/>
                        </a:rPr>
                        <a:t>unit </a:t>
                      </a:r>
                      <a:r>
                        <a:rPr lang="en-US" sz="1800" dirty="0">
                          <a:effectLst/>
                        </a:rPr>
                        <a:t>testing</a:t>
                      </a:r>
                    </a:p>
                  </a:txBody>
                  <a:tcPr marL="22137" marR="22137" marT="22137" marB="22137"/>
                </a:tc>
              </a:tr>
              <a:tr h="45863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Fulfills multiple requests</a:t>
                      </a:r>
                    </a:p>
                  </a:txBody>
                  <a:tcPr marL="22137" marR="22137" marT="22137" marB="221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22137" marR="22137" marT="22137" marB="221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2137" marR="22137" marT="22137" marB="22137"/>
                </a:tc>
              </a:tr>
              <a:tr h="45863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Order of requests matters</a:t>
                      </a:r>
                    </a:p>
                  </a:txBody>
                  <a:tcPr marL="22137" marR="22137" marT="22137" marB="221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2137" marR="22137" marT="22137" marB="221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22137" marR="22137" marT="22137" marB="22137"/>
                </a:tc>
              </a:tr>
              <a:tr h="3243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Request required</a:t>
                      </a:r>
                    </a:p>
                  </a:txBody>
                  <a:tcPr marL="22137" marR="22137" marT="22137" marB="221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2137" marR="22137" marT="22137" marB="221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22137" marR="22137" marT="22137" marB="22137"/>
                </a:tc>
              </a:tr>
              <a:tr h="3243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Response required</a:t>
                      </a:r>
                    </a:p>
                  </a:txBody>
                  <a:tcPr marL="22137" marR="22137" marT="22137" marB="221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optional (see below)</a:t>
                      </a:r>
                    </a:p>
                  </a:txBody>
                  <a:tcPr marL="22137" marR="22137" marT="22137" marB="221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2137" marR="22137" marT="22137" marB="2213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532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72884" y="4040706"/>
            <a:ext cx="7772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4"/>
              </a:rPr>
              <a:t>$</a:t>
            </a:r>
            <a:r>
              <a:rPr 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4"/>
              </a:rPr>
              <a:t>httpBackend</a:t>
            </a: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Unit Testing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0191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httpBackend</a:t>
            </a:r>
            <a:r>
              <a:rPr lang="en-US" dirty="0"/>
              <a:t> Mock </a:t>
            </a:r>
            <a:r>
              <a:rPr lang="en-US" sz="4000" dirty="0"/>
              <a:t>(ngMockE2E)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We </a:t>
            </a:r>
            <a:r>
              <a:rPr lang="en-US" dirty="0">
                <a:latin typeface="+mn-lt"/>
              </a:rPr>
              <a:t>don't want to manually have to </a:t>
            </a:r>
            <a:r>
              <a:rPr lang="en-US" b="1" dirty="0">
                <a:latin typeface="+mn-lt"/>
              </a:rPr>
              <a:t>flush</a:t>
            </a:r>
            <a:r>
              <a:rPr lang="en-US" dirty="0">
                <a:latin typeface="+mn-lt"/>
              </a:rPr>
              <a:t> mocked out requests like we do during unit testing.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6478" y="2772876"/>
            <a:ext cx="835752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myAppDev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myAppDev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'ngMockE2E'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myAppDev.run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($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httpBackend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phones = [{ name: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'phone1'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}, { name: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'phone2'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}];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returns the current list of phones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httpBackend.whenGET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'/phones'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(phones);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adds a new phone to the phones array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httpBackend.whenPOST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'/phones'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respond(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method,url,data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phone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angular.fromJson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phones.push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(phone);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[200, phone, {}];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$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httpBackend.whenGET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/^\/templates\//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passThrough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0817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Jasmine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590" y="307962"/>
            <a:ext cx="1759743" cy="185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103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End to End Testing (E2E)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2445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Protractor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15498"/>
          </a:xfrm>
        </p:spPr>
        <p:txBody>
          <a:bodyPr/>
          <a:lstStyle/>
          <a:p>
            <a:r>
              <a:rPr lang="en-US" dirty="0" smtClean="0"/>
              <a:t>Thanks to </a:t>
            </a:r>
            <a:r>
              <a:rPr lang="en-US" b="1" dirty="0"/>
              <a:t>Ramon </a:t>
            </a:r>
            <a:r>
              <a:rPr lang="en-US" b="1" dirty="0" smtClean="0"/>
              <a:t>Victor.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37" y="1804735"/>
            <a:ext cx="8363938" cy="42906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4194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678966"/>
            <a:ext cx="6858000" cy="830997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eyalvardi.wordpress.com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7" y="5894298"/>
            <a:ext cx="180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SmallEyal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276" y="5675313"/>
            <a:ext cx="1109663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2"/>
          <p:cNvSpPr txBox="1">
            <a:spLocks noChangeArrowheads="1"/>
          </p:cNvSpPr>
          <p:nvPr/>
        </p:nvSpPr>
        <p:spPr>
          <a:xfrm>
            <a:off x="310801" y="5675313"/>
            <a:ext cx="3042752" cy="1068434"/>
          </a:xfrm>
          <a:prstGeom prst="rect">
            <a:avLst/>
          </a:prstGeom>
          <a:ln algn="ctr"/>
        </p:spPr>
        <p:txBody>
          <a:bodyPr vert="horz" wrap="square" lIns="0" tIns="0" rIns="0" bIns="0" rtlCol="0">
            <a:spAutoFit/>
          </a:bodyPr>
          <a:lstStyle>
            <a:lvl1pPr marL="457200" indent="-4572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30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8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alpha val="99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sz="1600" spc="120" smtClean="0"/>
              <a:t>Eyal Vardi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sz="1600" spc="120" smtClean="0"/>
              <a:t>http://ng-course.org</a:t>
            </a:r>
            <a:br>
              <a:rPr lang="en-US" sz="1600" spc="120" smtClean="0"/>
            </a:br>
            <a:r>
              <a:rPr lang="en-US" sz="1600" spc="120" smtClean="0"/>
              <a:t>eyalVardi.wordpres.com</a:t>
            </a:r>
            <a:endParaRPr lang="en-US" sz="1600" spc="120" dirty="0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6" y="380694"/>
            <a:ext cx="8231707" cy="17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Jasmine?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099310"/>
          </a:xfrm>
        </p:spPr>
        <p:txBody>
          <a:bodyPr/>
          <a:lstStyle/>
          <a:p>
            <a:r>
              <a:rPr lang="en-US" dirty="0">
                <a:latin typeface="+mn-lt"/>
              </a:rPr>
              <a:t>Jasmine is a behavior-driven testing framework for </a:t>
            </a:r>
            <a:r>
              <a:rPr lang="en-US" dirty="0" smtClean="0">
                <a:latin typeface="+mn-lt"/>
              </a:rPr>
              <a:t>JavaScript.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It does not rely </a:t>
            </a:r>
            <a:r>
              <a:rPr lang="en-US" dirty="0" smtClean="0">
                <a:latin typeface="+mn-lt"/>
              </a:rPr>
              <a:t>on:</a:t>
            </a:r>
          </a:p>
          <a:p>
            <a:pPr lvl="1"/>
            <a:r>
              <a:rPr lang="en-US" dirty="0" smtClean="0">
                <a:latin typeface="+mn-lt"/>
              </a:rPr>
              <a:t>Browsers</a:t>
            </a:r>
          </a:p>
          <a:p>
            <a:pPr lvl="1"/>
            <a:r>
              <a:rPr lang="en-US" dirty="0" smtClean="0">
                <a:latin typeface="+mn-lt"/>
              </a:rPr>
              <a:t>DOM</a:t>
            </a:r>
          </a:p>
          <a:p>
            <a:pPr lvl="1"/>
            <a:r>
              <a:rPr lang="en-US" dirty="0" smtClean="0">
                <a:latin typeface="+mn-lt"/>
              </a:rPr>
              <a:t>Any </a:t>
            </a:r>
            <a:r>
              <a:rPr lang="en-US" dirty="0">
                <a:latin typeface="+mn-lt"/>
              </a:rPr>
              <a:t>JavaScript </a:t>
            </a:r>
            <a:r>
              <a:rPr lang="en-US" dirty="0" smtClean="0">
                <a:latin typeface="+mn-lt"/>
              </a:rPr>
              <a:t>framework</a:t>
            </a:r>
            <a:endParaRPr lang="en-U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55" y="5018053"/>
            <a:ext cx="30861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30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 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436" y="1175930"/>
            <a:ext cx="83639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describe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suite: describe your tests"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foo =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foo += 1;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afterEach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foo = 0; });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"Contains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 with an expectation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(foo).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"Can have more than one expectation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expect(foo).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expect(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toEqual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81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expect()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67738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Takes </a:t>
            </a:r>
            <a:r>
              <a:rPr lang="en-US" dirty="0">
                <a:latin typeface="+mn-lt"/>
              </a:rPr>
              <a:t>a value, called the </a:t>
            </a:r>
            <a:r>
              <a:rPr lang="en-US" b="1" dirty="0">
                <a:latin typeface="+mn-lt"/>
              </a:rPr>
              <a:t>actual</a:t>
            </a:r>
            <a:r>
              <a:rPr lang="en-US" dirty="0" smtClean="0">
                <a:latin typeface="+mn-lt"/>
              </a:rPr>
              <a:t>.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It </a:t>
            </a:r>
            <a:r>
              <a:rPr lang="en-US" dirty="0">
                <a:latin typeface="+mn-lt"/>
              </a:rPr>
              <a:t>is chained with a </a:t>
            </a:r>
            <a:r>
              <a:rPr lang="en-US" b="1" dirty="0">
                <a:latin typeface="+mn-lt"/>
              </a:rPr>
              <a:t>Matcher</a:t>
            </a:r>
            <a:r>
              <a:rPr lang="en-US" dirty="0">
                <a:latin typeface="+mn-lt"/>
              </a:rPr>
              <a:t> function, which takes the </a:t>
            </a:r>
            <a:r>
              <a:rPr lang="en-US" b="1" dirty="0">
                <a:latin typeface="+mn-lt"/>
              </a:rPr>
              <a:t>expected value</a:t>
            </a:r>
            <a:r>
              <a:rPr lang="en-US" dirty="0" smtClean="0">
                <a:latin typeface="+mn-lt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8515" y="3847290"/>
            <a:ext cx="58657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"Can contain any code"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actual == expected value</a:t>
            </a:r>
            <a:endParaRPr lang="en-US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expect(value).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toEqual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9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Included Matchers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13063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Jasmine </a:t>
            </a:r>
            <a:r>
              <a:rPr lang="en-US" dirty="0">
                <a:latin typeface="+mn-lt"/>
              </a:rPr>
              <a:t>has several built-in matchers. 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Here </a:t>
            </a:r>
            <a:r>
              <a:rPr lang="en-US" dirty="0">
                <a:latin typeface="+mn-lt"/>
              </a:rPr>
              <a:t>are a few</a:t>
            </a:r>
            <a:r>
              <a:rPr lang="en-US" dirty="0" smtClean="0">
                <a:latin typeface="+mn-lt"/>
              </a:rPr>
              <a:t>:</a:t>
            </a:r>
          </a:p>
          <a:p>
            <a:endParaRPr lang="en-US" sz="1000" dirty="0" smtClean="0">
              <a:latin typeface="+mn-lt"/>
            </a:endParaRPr>
          </a:p>
          <a:p>
            <a:pPr lvl="1"/>
            <a:r>
              <a:rPr lang="en-US" sz="2000" dirty="0" err="1" smtClean="0"/>
              <a:t>toEqual</a:t>
            </a:r>
            <a:r>
              <a:rPr lang="en-US" sz="2000" dirty="0" smtClean="0"/>
              <a:t>(</a:t>
            </a:r>
            <a:r>
              <a:rPr lang="en-US" sz="2000" dirty="0" err="1" smtClean="0"/>
              <a:t>val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toBe</a:t>
            </a:r>
            <a:r>
              <a:rPr lang="en-US" sz="2000" dirty="0" smtClean="0"/>
              <a:t>(</a:t>
            </a:r>
            <a:r>
              <a:rPr lang="en-US" sz="2000" dirty="0" err="1" smtClean="0"/>
              <a:t>val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toMatch</a:t>
            </a:r>
            <a:r>
              <a:rPr lang="en-US" sz="2000" dirty="0" smtClean="0"/>
              <a:t>(pattern)</a:t>
            </a:r>
          </a:p>
          <a:p>
            <a:pPr lvl="1"/>
            <a:r>
              <a:rPr lang="en-US" sz="2000" dirty="0" err="1" smtClean="0"/>
              <a:t>toBeDefined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toBeUndefined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toBeNull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toBeTruthy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toBeFalsy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err="1" smtClean="0"/>
              <a:t>toBeContain</a:t>
            </a:r>
            <a:r>
              <a:rPr lang="en-US" sz="2000" dirty="0" smtClean="0"/>
              <a:t>(</a:t>
            </a:r>
            <a:r>
              <a:rPr lang="en-US" sz="2000" dirty="0" err="1" smtClean="0"/>
              <a:t>val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toBeLessThen</a:t>
            </a:r>
            <a:r>
              <a:rPr lang="en-US" sz="2000" dirty="0" smtClean="0"/>
              <a:t>(</a:t>
            </a:r>
            <a:r>
              <a:rPr lang="en-US" sz="2000" dirty="0" err="1" smtClean="0"/>
              <a:t>val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toBeGreaterThen</a:t>
            </a:r>
            <a:r>
              <a:rPr lang="en-US" sz="2000" dirty="0" smtClean="0"/>
              <a:t>(</a:t>
            </a:r>
            <a:r>
              <a:rPr lang="en-US" sz="2000" dirty="0" err="1" smtClean="0"/>
              <a:t>val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toThrow</a:t>
            </a:r>
            <a:r>
              <a:rPr lang="en-US" sz="2000" dirty="0" smtClean="0"/>
              <a:t>(</a:t>
            </a:r>
            <a:r>
              <a:rPr lang="en-US" sz="2000" dirty="0" err="1" smtClean="0"/>
              <a:t>exp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181374" y="292117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 err="1" smtClean="0"/>
              <a:t>not</a:t>
            </a:r>
            <a:r>
              <a:rPr lang="en-US" sz="2000" dirty="0" err="1" smtClean="0"/>
              <a:t>.toEqual</a:t>
            </a:r>
            <a:r>
              <a:rPr lang="en-US" sz="2000" dirty="0" smtClean="0"/>
              <a:t>(</a:t>
            </a:r>
            <a:r>
              <a:rPr lang="en-US" sz="2000" dirty="0" err="1" smtClean="0"/>
              <a:t>val</a:t>
            </a:r>
            <a:r>
              <a:rPr lang="en-US" sz="20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 err="1"/>
              <a:t>not</a:t>
            </a:r>
            <a:r>
              <a:rPr lang="en-US" sz="2000" dirty="0" err="1"/>
              <a:t>.</a:t>
            </a:r>
            <a:r>
              <a:rPr lang="en-US" sz="2000" dirty="0" err="1" smtClean="0"/>
              <a:t>toBe</a:t>
            </a:r>
            <a:r>
              <a:rPr lang="en-US" sz="2000" dirty="0" smtClean="0"/>
              <a:t>(</a:t>
            </a:r>
            <a:r>
              <a:rPr lang="en-US" sz="2000" dirty="0" err="1" smtClean="0"/>
              <a:t>val</a:t>
            </a:r>
            <a:r>
              <a:rPr lang="en-US" sz="20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 err="1"/>
              <a:t>not</a:t>
            </a:r>
            <a:r>
              <a:rPr lang="en-US" sz="2000" dirty="0" err="1"/>
              <a:t>.</a:t>
            </a:r>
            <a:r>
              <a:rPr lang="en-US" sz="2000" dirty="0" err="1" smtClean="0"/>
              <a:t>toMatch</a:t>
            </a:r>
            <a:r>
              <a:rPr lang="en-US" sz="2000" dirty="0" smtClean="0"/>
              <a:t>(pattern)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4484452" y="21624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Every matcher's criteria can be inverted by prepending </a:t>
            </a:r>
            <a:r>
              <a:rPr lang="en-US" b="1" dirty="0"/>
              <a:t>.not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89299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Matcher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0038" y="1293619"/>
            <a:ext cx="84627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jasmine.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addMatchers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toBeExponentiallyLessThan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(actual, expected,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scaleFactor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actual &lt; (expected / (10 ||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scaleFactor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//the success/failure messages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result.pass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result.message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actual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exponentially less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than'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result.message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actual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 not exponentially less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than'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677949" y="5596914"/>
            <a:ext cx="70754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{ </a:t>
            </a:r>
            <a:r>
              <a:rPr lang="en-US" b="1" dirty="0" err="1" smtClean="0"/>
              <a:t>matcherName</a:t>
            </a:r>
            <a:r>
              <a:rPr lang="en-US" b="1" dirty="0" smtClean="0"/>
              <a:t>: </a:t>
            </a:r>
            <a:r>
              <a:rPr lang="en-US" b="1" dirty="0" err="1" smtClean="0"/>
              <a:t>fn</a:t>
            </a:r>
            <a:r>
              <a:rPr lang="en-US" b="1" dirty="0" smtClean="0"/>
              <a:t> =&gt;</a:t>
            </a:r>
            <a:br>
              <a:rPr lang="en-US" b="1" dirty="0" smtClean="0"/>
            </a:br>
            <a:r>
              <a:rPr lang="en-US" b="1" dirty="0" smtClean="0"/>
              <a:t>	 { compare: </a:t>
            </a:r>
            <a:r>
              <a:rPr lang="en-US" b="1" dirty="0" err="1" smtClean="0"/>
              <a:t>fn</a:t>
            </a:r>
            <a:r>
              <a:rPr lang="en-US" b="1" dirty="0" smtClean="0"/>
              <a:t> =&gt; { pass: true | false, message : string 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02657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570482"/>
          </a:xfrm>
        </p:spPr>
        <p:txBody>
          <a:bodyPr/>
          <a:lstStyle/>
          <a:p>
            <a:r>
              <a:rPr lang="en-US" sz="2800" dirty="0" smtClean="0">
                <a:latin typeface="+mn-lt"/>
              </a:rPr>
              <a:t>A </a:t>
            </a:r>
            <a:r>
              <a:rPr lang="en-US" sz="2800" dirty="0">
                <a:latin typeface="+mn-lt"/>
              </a:rPr>
              <a:t>spy can </a:t>
            </a:r>
            <a:r>
              <a:rPr lang="en-US" sz="2800" b="1" dirty="0">
                <a:latin typeface="+mn-lt"/>
              </a:rPr>
              <a:t>stub any function </a:t>
            </a:r>
            <a:r>
              <a:rPr lang="en-US" sz="2800" dirty="0">
                <a:latin typeface="+mn-lt"/>
              </a:rPr>
              <a:t>and tracks calls to it and all arguments. </a:t>
            </a:r>
            <a:endParaRPr lang="en-US" sz="2800" dirty="0" smtClean="0">
              <a:latin typeface="+mn-lt"/>
            </a:endParaRPr>
          </a:p>
          <a:p>
            <a:endParaRPr lang="en-US" sz="1200" dirty="0" smtClean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A </a:t>
            </a:r>
            <a:r>
              <a:rPr lang="en-US" sz="2800" dirty="0">
                <a:latin typeface="+mn-lt"/>
              </a:rPr>
              <a:t>spy only </a:t>
            </a:r>
            <a:r>
              <a:rPr lang="en-US" sz="2800" b="1" dirty="0">
                <a:latin typeface="+mn-lt"/>
              </a:rPr>
              <a:t>exists</a:t>
            </a:r>
            <a:r>
              <a:rPr lang="en-US" sz="2800" dirty="0">
                <a:latin typeface="+mn-lt"/>
              </a:rPr>
              <a:t> in the </a:t>
            </a:r>
            <a:r>
              <a:rPr lang="en-US" sz="2800" b="1" dirty="0">
                <a:latin typeface="+mn-lt"/>
              </a:rPr>
              <a:t>describe</a:t>
            </a:r>
            <a:r>
              <a:rPr lang="en-US" sz="2800" dirty="0">
                <a:latin typeface="+mn-lt"/>
              </a:rPr>
              <a:t> or </a:t>
            </a:r>
            <a:r>
              <a:rPr lang="en-US" sz="2800" b="1" dirty="0">
                <a:latin typeface="+mn-lt"/>
              </a:rPr>
              <a:t>it</a:t>
            </a:r>
            <a:r>
              <a:rPr lang="en-US" sz="2800" dirty="0">
                <a:latin typeface="+mn-lt"/>
              </a:rPr>
              <a:t> block it is defined, and will be removed after each spec</a:t>
            </a:r>
            <a:r>
              <a:rPr lang="en-US" sz="2800" dirty="0" smtClean="0">
                <a:latin typeface="+mn-lt"/>
              </a:rPr>
              <a:t>.</a:t>
            </a:r>
          </a:p>
          <a:p>
            <a:endParaRPr lang="en-US" sz="1200" dirty="0" smtClean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There </a:t>
            </a:r>
            <a:r>
              <a:rPr lang="en-US" sz="2800" dirty="0">
                <a:latin typeface="+mn-lt"/>
              </a:rPr>
              <a:t>are special matchers for interacting with spies. </a:t>
            </a:r>
            <a:endParaRPr lang="en-US" sz="2800" dirty="0" smtClean="0">
              <a:latin typeface="+mn-lt"/>
            </a:endParaRPr>
          </a:p>
          <a:p>
            <a:endParaRPr lang="en-US" sz="1000" dirty="0" smtClean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The </a:t>
            </a:r>
            <a:r>
              <a:rPr lang="en-US" sz="2000" b="1" dirty="0" err="1">
                <a:latin typeface="+mn-lt"/>
              </a:rPr>
              <a:t>toHaveBeenCalled</a:t>
            </a:r>
            <a:r>
              <a:rPr lang="en-US" sz="2000" dirty="0">
                <a:latin typeface="+mn-lt"/>
              </a:rPr>
              <a:t> matcher will return true if the spy was called. </a:t>
            </a:r>
            <a:endParaRPr lang="en-US" sz="2000" dirty="0" smtClean="0">
              <a:latin typeface="+mn-lt"/>
            </a:endParaRPr>
          </a:p>
          <a:p>
            <a:pPr lvl="1"/>
            <a:endParaRPr lang="en-US" sz="1000" dirty="0" smtClean="0">
              <a:latin typeface="+mn-lt"/>
            </a:endParaRPr>
          </a:p>
          <a:p>
            <a:pPr lvl="1"/>
            <a:r>
              <a:rPr lang="en-US" sz="2000" dirty="0" smtClean="0">
                <a:latin typeface="+mn-lt"/>
              </a:rPr>
              <a:t>The </a:t>
            </a:r>
            <a:r>
              <a:rPr lang="en-US" sz="2000" b="1" dirty="0" err="1">
                <a:latin typeface="+mn-lt"/>
              </a:rPr>
              <a:t>toHaveBeenCalledWith</a:t>
            </a:r>
            <a:r>
              <a:rPr lang="en-US" sz="2000" dirty="0">
                <a:latin typeface="+mn-lt"/>
              </a:rPr>
              <a:t> matcher will return true if the argument list matches any of the recorded calls to the spy.</a:t>
            </a:r>
          </a:p>
        </p:txBody>
      </p:sp>
    </p:spTree>
    <p:extLst>
      <p:ext uri="{BB962C8B-B14F-4D97-AF65-F5344CB8AC3E}">
        <p14:creationId xmlns:p14="http://schemas.microsoft.com/office/powerpoint/2010/main" val="32460682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2614</TotalTime>
  <Words>1626</Words>
  <Application>Microsoft Office PowerPoint</Application>
  <PresentationFormat>On-screen Show (4:3)</PresentationFormat>
  <Paragraphs>354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Wingdings</vt:lpstr>
      <vt:lpstr>White with Consolas font for code slides</vt:lpstr>
      <vt:lpstr>PowerPoint Presentation</vt:lpstr>
      <vt:lpstr>Agenda</vt:lpstr>
      <vt:lpstr>PowerPoint Presentation</vt:lpstr>
      <vt:lpstr>What Is Jasmine?</vt:lpstr>
      <vt:lpstr>Jasmine Structure</vt:lpstr>
      <vt:lpstr>expect() Function</vt:lpstr>
      <vt:lpstr>Included Matchers</vt:lpstr>
      <vt:lpstr>Custom Matcher</vt:lpstr>
      <vt:lpstr>Spies</vt:lpstr>
      <vt:lpstr>Spies</vt:lpstr>
      <vt:lpstr>Spies Tracking Properties</vt:lpstr>
      <vt:lpstr>Spies Tracking Properties</vt:lpstr>
      <vt:lpstr>Spies and.* Functions</vt:lpstr>
      <vt:lpstr>Spies</vt:lpstr>
      <vt:lpstr>createSpyObj Function</vt:lpstr>
      <vt:lpstr>Jasmine Test Runner Page</vt:lpstr>
      <vt:lpstr>Jasmine Test Runner Page</vt:lpstr>
      <vt:lpstr>PowerPoint Presentation</vt:lpstr>
      <vt:lpstr>ngMock Module</vt:lpstr>
      <vt:lpstr>Jasmine &amp; ngMock</vt:lpstr>
      <vt:lpstr>$timeout Testing</vt:lpstr>
      <vt:lpstr>$timeout Testing</vt:lpstr>
      <vt:lpstr>PowerPoint Presentation</vt:lpstr>
      <vt:lpstr>Testing Logging &amp; Debugging</vt:lpstr>
      <vt:lpstr>PowerPoint Presentation</vt:lpstr>
      <vt:lpstr>$httpBackend Mock</vt:lpstr>
      <vt:lpstr>Expect vs. When</vt:lpstr>
      <vt:lpstr>PowerPoint Presentation</vt:lpstr>
      <vt:lpstr>$httpBackend Mock (ngMockE2E)</vt:lpstr>
      <vt:lpstr>PowerPoint Presentation</vt:lpstr>
      <vt:lpstr>Protractor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Eyal Vardi</cp:lastModifiedBy>
  <cp:revision>209</cp:revision>
  <dcterms:created xsi:type="dcterms:W3CDTF">2013-04-27T14:17:45Z</dcterms:created>
  <dcterms:modified xsi:type="dcterms:W3CDTF">2014-06-22T12:34:24Z</dcterms:modified>
</cp:coreProperties>
</file>