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AC8B-262D-4B74-9418-E76D83693E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8D-2B37-4A83-9B3E-580EA833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AC8B-262D-4B74-9418-E76D83693E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8D-2B37-4A83-9B3E-580EA833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8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AC8B-262D-4B74-9418-E76D83693E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8D-2B37-4A83-9B3E-580EA833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AC8B-262D-4B74-9418-E76D83693E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8D-2B37-4A83-9B3E-580EA833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6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AC8B-262D-4B74-9418-E76D83693E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8D-2B37-4A83-9B3E-580EA833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AC8B-262D-4B74-9418-E76D83693E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8D-2B37-4A83-9B3E-580EA833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1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AC8B-262D-4B74-9418-E76D83693E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8D-2B37-4A83-9B3E-580EA833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AC8B-262D-4B74-9418-E76D83693E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8D-2B37-4A83-9B3E-580EA833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AC8B-262D-4B74-9418-E76D83693E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8D-2B37-4A83-9B3E-580EA833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6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AC8B-262D-4B74-9418-E76D83693E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8D-2B37-4A83-9B3E-580EA833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AC8B-262D-4B74-9418-E76D83693E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B8D-2B37-4A83-9B3E-580EA833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5AC8B-262D-4B74-9418-E76D83693E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4B8D-2B37-4A83-9B3E-580EA833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5156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 MÃ HỌC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3540"/>
            <a:ext cx="11353800" cy="4972833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pc="-2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.NHỮ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3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ÁI 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pc="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</a:p>
          <a:p>
            <a:pPr marL="344170" marR="2006600" indent="-344170" algn="just">
              <a:lnSpc>
                <a:spcPts val="2685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ọ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ồ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ĩ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pc="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ự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óa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2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2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-3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spc="-5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r>
              <a:rPr lang="en-US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spc="2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3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2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pc="-4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4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pc="-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4170" marR="2006600" indent="-344170" algn="just">
              <a:lnSpc>
                <a:spcPts val="2685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marR="188595" indent="-344170" algn="just">
              <a:lnSpc>
                <a:spcPts val="2685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óa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ê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3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ật</a:t>
            </a:r>
            <a:r>
              <a:rPr lang="en-US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oán</a:t>
            </a:r>
            <a:r>
              <a:rPr lang="en-US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2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spc="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ự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ủ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r>
              <a:rPr lang="en-US" spc="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ồm</a:t>
            </a:r>
            <a:r>
              <a:rPr lang="en-US" spc="3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ữ</a:t>
            </a:r>
            <a:r>
              <a:rPr lang="en-US" spc="2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pc="-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ện</a:t>
            </a:r>
            <a:r>
              <a:rPr lang="en-US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3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pc="49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lang="en-US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hân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ối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óa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ật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188595" indent="0" algn="just">
              <a:lnSpc>
                <a:spcPts val="268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marR="447675" indent="-344170" algn="just">
              <a:lnSpc>
                <a:spcPts val="2685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hám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ê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pc="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há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ặc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iả</a:t>
            </a:r>
            <a:r>
              <a:rPr lang="en-US" spc="-3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ồ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2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thám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2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pc="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pc="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há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1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iả</a:t>
            </a:r>
            <a:r>
              <a:rPr lang="en-US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2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pc="2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pc="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pc="1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pc="3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há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1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2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ấ</a:t>
            </a:r>
            <a:r>
              <a:rPr lang="en-US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061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spc="-18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32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32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ề</a:t>
            </a:r>
            <a:r>
              <a:rPr lang="en-US" sz="32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sz="32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spc="3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3200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712" y="1357538"/>
            <a:ext cx="9231683" cy="51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286"/>
            <a:ext cx="10515600" cy="110042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en-US" sz="3200" b="1" spc="-1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spc="-2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1" spc="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2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ổ</a:t>
            </a:r>
            <a:r>
              <a:rPr lang="en-US" sz="3200" b="1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1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3200" b="1" spc="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lang="en-US" sz="3200" b="1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spc="-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spc="-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.1.1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(substitution cipher)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072"/>
            <a:ext cx="10515600" cy="5073040"/>
          </a:xfrm>
        </p:spPr>
        <p:txBody>
          <a:bodyPr/>
          <a:lstStyle/>
          <a:p>
            <a:pPr marL="0" marR="121285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ỹ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ật</a:t>
            </a:r>
            <a:r>
              <a:rPr lang="en-US" b="1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spc="-4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hế</a:t>
            </a: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b="1" spc="-4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1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81915" indent="0">
              <a:lnSpc>
                <a:spcPts val="2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spc="129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4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1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3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ủ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õ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spc="2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spc="-4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ằ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ự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spc="80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3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400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ừ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õ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z="2400" spc="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72085" indent="0">
              <a:lnSpc>
                <a:spcPts val="2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spc="129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4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ồ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nic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1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2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sz="2400" spc="-1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spc="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utio</a:t>
            </a:r>
            <a:r>
              <a:rPr lang="en-US" sz="2400" spc="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r):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ốn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4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ự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ủa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õ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lang="en-US" sz="2400" spc="65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400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ột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4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ề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ủ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ồ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sz="2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y).</a:t>
            </a:r>
          </a:p>
          <a:p>
            <a:pPr marL="0" marR="298450" indent="0">
              <a:lnSpc>
                <a:spcPts val="2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spc="129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4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2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ẫ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spc="-3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alp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US" sz="2400" spc="-2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ùn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ề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ật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oá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4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400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2400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4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ổ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iều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ần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4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298450" indent="0">
              <a:lnSpc>
                <a:spcPts val="2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spc="129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4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</a:t>
            </a:r>
            <a:r>
              <a:rPr lang="en-US" sz="2400" spc="4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2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3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3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bstitution</a:t>
            </a:r>
            <a:r>
              <a:rPr lang="en-US" sz="2400" spc="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ật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oán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4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3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ự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spc="-4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oá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ổ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át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hấ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spc="-4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ự</a:t>
            </a:r>
            <a:r>
              <a:rPr lang="en-US" sz="2400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ủ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3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spc="-8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6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Q”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spc="-19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spc="-26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spc="-8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298450" indent="0">
              <a:lnSpc>
                <a:spcPts val="268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spc="1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spc="1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spc="1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z="3200" b="1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Caes</a:t>
            </a:r>
            <a:r>
              <a:rPr lang="en-US" sz="3200" b="1" spc="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3200" b="1" spc="-2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spc="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ột</a:t>
            </a:r>
            <a:r>
              <a:rPr lang="en-US" sz="3200" b="1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z="3200" b="1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3200" b="1" spc="1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</a:t>
            </a:r>
            <a:r>
              <a:rPr lang="en-US" sz="3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modulo 26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Latin (A-Z)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666" y="1876400"/>
            <a:ext cx="8514574" cy="15933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1595" y="356572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óa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sz="28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pc="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sz="2800" spc="-1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2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98" y="4932860"/>
            <a:ext cx="8514574" cy="127617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4938" y="1690688"/>
            <a:ext cx="9422320" cy="1511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106" y="3299083"/>
            <a:ext cx="9083983" cy="5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8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05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spc="-1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US" sz="32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3200" spc="-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US" sz="3200" spc="2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3200" spc="-1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US" sz="3200" spc="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3200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US" sz="3200" spc="-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3200" spc="19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4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</a:t>
            </a:r>
            <a:r>
              <a:rPr lang="en-US" sz="32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3200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US" sz="320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52</a:t>
            </a:r>
            <a:r>
              <a:rPr lang="en-US" sz="3200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US" sz="320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US" sz="3200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US" sz="3200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9</a:t>
            </a:r>
            <a:r>
              <a:rPr lang="en-US" sz="3200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</a:t>
            </a:r>
            <a:r>
              <a:rPr lang="en-US" sz="32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620" y="1128161"/>
            <a:ext cx="8514574" cy="2992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20" y="4272290"/>
            <a:ext cx="8514574" cy="212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2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356" y="438085"/>
            <a:ext cx="8514574" cy="1265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94" y="1803800"/>
            <a:ext cx="10497856" cy="726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56" y="2755127"/>
            <a:ext cx="8514574" cy="4208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291" y="3223187"/>
            <a:ext cx="9534920" cy="4845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291" y="3577316"/>
            <a:ext cx="9660180" cy="5061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995" y="4150980"/>
            <a:ext cx="9631476" cy="4993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2157" y="4717782"/>
            <a:ext cx="8879914" cy="2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2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76406"/>
            <a:ext cx="9870509" cy="6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b="1" spc="15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Caes</a:t>
            </a:r>
            <a:r>
              <a:rPr lang="en-US" b="1" spc="5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b="1" spc="-25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pc="-2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pc="-2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pc="-2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pc="-2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</a:t>
            </a:r>
            <a:r>
              <a:rPr lang="en-US"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 DI MOT TRUONG TRUNG CAP TOT THI XUAT HIEN MOT TRUONG CAO DANG TOI”</a:t>
            </a:r>
          </a:p>
          <a:p>
            <a:pPr marL="0" indent="0">
              <a:buNone/>
            </a:pPr>
            <a:r>
              <a:rPr lang="en-US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 4</a:t>
            </a:r>
          </a:p>
          <a:p>
            <a:pPr marL="0" indent="0">
              <a:buNone/>
            </a:pPr>
            <a:r>
              <a:rPr lang="en-US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4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</a:t>
            </a:r>
            <a:r>
              <a:rPr lang="en-US" b="1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P=“THANG SAU SE TIEN HANH CHIEN DICH DIEN BIEN PHU”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K=“VNGIAP”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32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800" spc="-2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800" spc="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ị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</a:t>
            </a:r>
            <a:r>
              <a:rPr lang="en-US" sz="2800" spc="-2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ĩ</a:t>
            </a:r>
            <a:r>
              <a:rPr lang="en-US" sz="2800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spc="-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-2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660"/>
            <a:ext cx="10836058" cy="5137303"/>
          </a:xfrm>
        </p:spPr>
        <p:txBody>
          <a:bodyPr/>
          <a:lstStyle/>
          <a:p>
            <a:pPr marL="344170" marR="545465" indent="-344170">
              <a:lnSpc>
                <a:spcPct val="9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1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US" spc="-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spc="-5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4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oa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ọc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háp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pc="1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1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ền</a:t>
            </a:r>
            <a:r>
              <a:rPr lang="en-US" spc="-1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lang="en-US" spc="-2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pc="-15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4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pc="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lang="en-US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“C</a:t>
            </a:r>
            <a:r>
              <a:rPr lang="en-US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pc="2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2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pc="2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pc="-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òn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-3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spc="-5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9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-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2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ﬁk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pc="-2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ĩ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ừ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700"/>
              </a:lnSpc>
              <a:spcBef>
                <a:spcPts val="0"/>
              </a:spcBef>
              <a:spcAft>
                <a:spcPts val="25"/>
              </a:spcAft>
              <a:buNone/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pc="-16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6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pc="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4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õ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P-Pl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pc="-4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500"/>
              </a:lnSpc>
              <a:spcBef>
                <a:spcPts val="0"/>
              </a:spcBef>
              <a:spcAft>
                <a:spcPts val="20"/>
              </a:spcAft>
              <a:buNone/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170" marR="344170" indent="-34417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-16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pc="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pc="6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2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pc="2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ì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pc="2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ọ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2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4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marR="340360" indent="-34417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oá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pc="-4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</a:t>
            </a:r>
            <a:r>
              <a:rPr lang="en-US" spc="-2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ển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ị</a:t>
            </a: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01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853"/>
          </a:xfrm>
        </p:spPr>
        <p:txBody>
          <a:bodyPr>
            <a:normAutofit fontScale="90000"/>
          </a:bodyPr>
          <a:lstStyle/>
          <a:p>
            <a:pPr marL="30416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100" b="1" spc="-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1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100" b="1" spc="-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100" b="1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1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z="3100" b="1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100" b="1" spc="-4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lang="en-US" sz="31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100" b="1" spc="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1978"/>
            <a:ext cx="10515600" cy="5224985"/>
          </a:xfrm>
        </p:spPr>
        <p:txBody>
          <a:bodyPr/>
          <a:lstStyle/>
          <a:p>
            <a:pPr marL="0" marR="386715">
              <a:lnSpc>
                <a:spcPct val="11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ộ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ệ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ã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ậ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ộ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pc="-34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C,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K,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tho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ả</a:t>
            </a:r>
            <a:r>
              <a:rPr lang="en-US" spc="6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iề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ệ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4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pc="450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386715" indent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ông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4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õ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ậ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ữ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ạn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bả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3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õ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3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ể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3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pc="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pc="20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386715" indent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ô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ia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ã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ập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ữ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bản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ã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hể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3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3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386715" indent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US" spc="-1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pc="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pc="-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1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ô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spc="-1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pc="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US" spc="-2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ậ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1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ữ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pc="-1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ạn</a:t>
            </a:r>
            <a:r>
              <a:rPr lang="en-US" spc="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2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oá</a:t>
            </a:r>
            <a:r>
              <a:rPr lang="en-US" spc="-1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3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ể</a:t>
            </a:r>
            <a:r>
              <a:rPr lang="en-US" spc="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2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23545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Đố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ớ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mỗi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є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3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ột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uy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ắc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ã</a:t>
            </a:r>
            <a:r>
              <a:rPr lang="en-US" spc="4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ek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є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</a:t>
            </a:r>
            <a:r>
              <a:rPr lang="en-US" spc="-4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ộ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ắc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giả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ã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ươ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ứ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є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6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600"/>
              </a:lnSpc>
              <a:spcBef>
                <a:spcPts val="0"/>
              </a:spcBef>
              <a:spcAft>
                <a:spcPts val="70"/>
              </a:spcAft>
            </a:pPr>
            <a:r>
              <a:rPr lang="en-US" sz="6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02743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spc="-20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pc="-1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ới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mỗi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→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4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→P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ữ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hà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mà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ek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US" spc="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ọ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pc="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bả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4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õ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x 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є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Hà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ả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ã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ính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ánh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3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ư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ợ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củ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hà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ã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ek</a:t>
            </a:r>
            <a:endParaRPr lang="en-US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1353"/>
            <a:ext cx="10515600" cy="5525610"/>
          </a:xfrm>
        </p:spPr>
        <p:txBody>
          <a:bodyPr/>
          <a:lstStyle/>
          <a:p>
            <a:pPr marL="344170" marR="325120" indent="-344170">
              <a:lnSpc>
                <a:spcPct val="9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Tí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</a:t>
            </a:r>
            <a:r>
              <a:rPr lang="en-US" spc="-1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ất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pc="-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tí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</a:t>
            </a:r>
            <a:r>
              <a:rPr lang="en-US" spc="2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ất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4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ọ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ất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ủa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ã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oá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ế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oá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spc="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ằ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ek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4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bản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hận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ư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ợ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ư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ợ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ả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ã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ằ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dk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thì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ết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uả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ậ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60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ư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ợ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ải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ản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4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õ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đầ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 ,</a:t>
            </a:r>
            <a:r>
              <a:rPr lang="en-US" spc="3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hàm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x)</a:t>
            </a:r>
            <a:r>
              <a:rPr lang="en-US" spc="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ải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pc="137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ộ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ơ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án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ế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ô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ì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sẽ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ô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iả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ã</a:t>
            </a:r>
            <a:r>
              <a:rPr lang="en-US" spc="3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ư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ợ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pc="6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ì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ếu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ồ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3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(x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2) 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spc="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1)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x2)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Wingdings" panose="05000000000000000000" pitchFamily="2" charset="2"/>
                <a:ea typeface="Times New Roman" panose="02020603050405020304" pitchFamily="18" charset="0"/>
                <a:cs typeface="Wingdings" panose="05000000000000000000" pitchFamily="2" charset="2"/>
              </a:rPr>
              <a:t>à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ả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3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ã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ô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ồ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15"/>
              </a:spcAft>
            </a:pPr>
            <a:r>
              <a:rPr lang="en-US" sz="7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marR="398145" indent="-344170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-15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6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spc="-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ột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ệ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mật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spc="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ấ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kỳ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luô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|C| ≥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|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|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vì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ỗ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ắ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ộ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ơ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|C| =</a:t>
            </a:r>
            <a:r>
              <a:rPr lang="en-US" spc="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|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|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ì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ỗ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ã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ột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án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ị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0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marR="1045210">
              <a:lnSpc>
                <a:spcPct val="9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2800" spc="-5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US" sz="28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2800" spc="-5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</a:t>
            </a:r>
            <a:r>
              <a:rPr lang="en-US" sz="2800" spc="25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Mô</a:t>
            </a:r>
            <a:r>
              <a:rPr lang="en-US" sz="2800" spc="15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z="2800" spc="1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ì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z="2800" spc="-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spc="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2800" spc="-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z="2800" spc="1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z="2800" spc="-1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ề</a:t>
            </a:r>
            <a:r>
              <a:rPr lang="en-US" sz="2800" spc="-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z="2800" spc="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spc="2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</a:t>
            </a:r>
            <a:r>
              <a:rPr lang="en-US" sz="2800" spc="-5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spc="-3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z="2800" spc="-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ơ</a:t>
            </a:r>
            <a:r>
              <a:rPr lang="en-US" sz="2800" spc="2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spc="-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sz="2800" spc="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ả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z="2800" spc="2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z="2800" spc="-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ủa</a:t>
            </a:r>
            <a:r>
              <a:rPr lang="en-US" sz="2800" spc="2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spc="-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ật</a:t>
            </a:r>
            <a:r>
              <a:rPr lang="en-US" sz="2800" spc="25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spc="-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spc="-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ọ</a:t>
            </a:r>
            <a:r>
              <a:rPr lang="en-US" sz="2800" spc="-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z="2800" spc="-1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spc="-5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sz="2800" spc="-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z="2800" spc="2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spc="1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z="2800" spc="2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ậ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z="2800" spc="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800" spc="-5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z="2800" spc="-5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z="2800" spc="-2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659" y="3634004"/>
            <a:ext cx="10515600" cy="4351338"/>
          </a:xfrm>
        </p:spPr>
        <p:txBody>
          <a:bodyPr/>
          <a:lstStyle/>
          <a:p>
            <a:r>
              <a:rPr lang="en-US" dirty="0" smtClean="0"/>
              <a:t>   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8090"/>
            <a:ext cx="876300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4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marL="152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pc="-1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en-US" sz="2800" spc="2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800" spc="-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ật</a:t>
            </a:r>
            <a:r>
              <a:rPr lang="en-US" sz="28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oá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ật</a:t>
            </a:r>
            <a:r>
              <a:rPr lang="en-US" sz="2800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344170" marR="349885" indent="-344170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ật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</a:t>
            </a:r>
            <a:r>
              <a:rPr lang="en-US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óa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í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ậ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ệ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ậ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í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mậ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-3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 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óa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đối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ứ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pc="-1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(</a:t>
            </a:r>
            <a:r>
              <a:rPr lang="en-US" spc="-5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pc="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</a:t>
            </a:r>
            <a:r>
              <a:rPr lang="en-US" spc="-4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3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pc="-4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pc="3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pc="-10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í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ụ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esa</a:t>
            </a:r>
            <a:r>
              <a:rPr lang="en-US" spc="-2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 …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75"/>
              </a:spcAft>
            </a:pPr>
            <a:r>
              <a:rPr lang="en-US" sz="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marR="160655" indent="-344170">
              <a:lnSpc>
                <a:spcPct val="9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1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ật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</a:t>
            </a:r>
            <a:r>
              <a:rPr lang="en-US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ô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hệ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óa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ô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spc="-1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)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ubli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-4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4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pc="-4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ms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pc="6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Cò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ọi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4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ệ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ã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ấ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ố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ứ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(A</a:t>
            </a:r>
            <a:r>
              <a:rPr lang="en-US" spc="-4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</a:t>
            </a:r>
            <a:r>
              <a:rPr lang="en-US" spc="-4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3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pc="-3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pc="-4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Khóa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sử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ụ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4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ật</a:t>
            </a:r>
            <a:r>
              <a:rPr lang="en-US" spc="6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oán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nà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: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</a:t>
            </a:r>
            <a:r>
              <a:rPr lang="en-US" spc="-4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 </a:t>
            </a:r>
            <a:r>
              <a:rPr lang="en-US" spc="-5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pc="-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pc="-4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8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700"/>
              </a:lnSpc>
              <a:spcBef>
                <a:spcPts val="0"/>
              </a:spcBef>
              <a:spcAft>
                <a:spcPts val="75"/>
              </a:spcAft>
            </a:pPr>
            <a:r>
              <a:rPr lang="en-US" sz="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marR="1099185" indent="-34417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1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ật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4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ữ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ký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(D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pc="-4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 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Al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spc="-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z="2400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z="2400" spc="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z="2400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z="240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ElGa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z="2400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mm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z="2400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…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8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7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1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-2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àm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ăm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Hash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io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s).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0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691"/>
          </a:xfrm>
        </p:spPr>
        <p:txBody>
          <a:bodyPr>
            <a:normAutofit/>
          </a:bodyPr>
          <a:lstStyle/>
          <a:p>
            <a:pPr marL="18859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</a:t>
            </a:r>
            <a:r>
              <a:rPr lang="en-US" sz="2800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ân</a:t>
            </a:r>
            <a:r>
              <a:rPr lang="en-US" sz="2800" spc="-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z="2800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800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2800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z="2800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z="2800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z="2800" spc="-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z="2800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ử</a:t>
            </a:r>
            <a:r>
              <a:rPr lang="en-US" sz="2800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ý</a:t>
            </a:r>
            <a:r>
              <a:rPr lang="en-US" sz="2800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800" spc="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z="2800" spc="1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sz="2800" spc="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z="28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2800" spc="3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</a:t>
            </a:r>
            <a:r>
              <a:rPr lang="en-US" sz="2800" spc="1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</a:t>
            </a:r>
            <a:r>
              <a:rPr lang="en-US" sz="2800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551"/>
            <a:ext cx="10515600" cy="4949412"/>
          </a:xfrm>
        </p:spPr>
        <p:txBody>
          <a:bodyPr/>
          <a:lstStyle/>
          <a:p>
            <a:pPr marL="344170" marR="659765" indent="-344170">
              <a:lnSpc>
                <a:spcPct val="9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ật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</a:t>
            </a:r>
            <a:r>
              <a:rPr lang="en-US" spc="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pc="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hối</a:t>
            </a:r>
            <a:r>
              <a:rPr lang="en-US" spc="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</a:t>
            </a:r>
            <a:r>
              <a:rPr lang="en-US" spc="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ẳ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ạ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…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ử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lý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bản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õ</a:t>
            </a:r>
            <a:r>
              <a:rPr lang="en-US" spc="4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ược</a:t>
            </a:r>
            <a:r>
              <a:rPr lang="en-US" spc="7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ố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ộ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dài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ố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pc="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nhau</a:t>
            </a:r>
            <a:r>
              <a:rPr lang="en-US" spc="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z="2000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000" spc="12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marR="398145" indent="-344170">
              <a:lnSpc>
                <a:spcPct val="9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ật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</a:t>
            </a:r>
            <a:r>
              <a:rPr lang="en-US" spc="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ó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ò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pc="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…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spc="3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ả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õ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ộ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ồ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ê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ụ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1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431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en-US" sz="2800" spc="-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lang="en-US" sz="28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ọc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9556"/>
            <a:ext cx="10515600" cy="5187407"/>
          </a:xfrm>
        </p:spPr>
        <p:txBody>
          <a:bodyPr/>
          <a:lstStyle/>
          <a:p>
            <a:pPr marL="344170" marR="441960" indent="-344170" algn="just">
              <a:lnSpc>
                <a:spcPts val="2685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ả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ậ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(C</a:t>
            </a:r>
            <a:r>
              <a:rPr lang="en-US" spc="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lit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yền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ô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ặ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ị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oặc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3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ô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spc="1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ệp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3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ên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ột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hệ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ố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2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tinh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pc="-2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ﬁ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3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ữ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liệ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3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ột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3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ở</a:t>
            </a:r>
            <a:r>
              <a:rPr lang="en-US" spc="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ệ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…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marR="839470" indent="-344170" algn="just">
              <a:lnSpc>
                <a:spcPts val="2685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1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ác</a:t>
            </a:r>
            <a:r>
              <a:rPr lang="en-US" spc="-1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1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1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ự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-1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pc="3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</a:t>
            </a:r>
            <a:r>
              <a:rPr lang="en-US" spc="-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hentication)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US" spc="-1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ả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bảo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pc="3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ồ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ốc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ủ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ộ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ô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iệ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ư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ờ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ù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marR="240030" indent="-344170" algn="just">
              <a:lnSpc>
                <a:spcPts val="2685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-23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oà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1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ẹ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eg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ảm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ảo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iệ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</a:t>
            </a:r>
            <a:r>
              <a:rPr lang="en-US" spc="3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ô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ị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-4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đổ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US" spc="-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ấ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ợp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spc="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3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ên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mạ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pc="-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ền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ông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ũn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pc="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ư</a:t>
            </a:r>
            <a:r>
              <a:rPr lang="en-US" spc="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pc="36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ư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pc="-3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</a:t>
            </a:r>
            <a:r>
              <a:rPr lang="en-US" spc="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ữ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marR="508635" indent="-344170" algn="just">
              <a:lnSpc>
                <a:spcPts val="2685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Dị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</a:t>
            </a:r>
            <a:r>
              <a:rPr lang="en-US" spc="-1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vụ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ô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ể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ố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ừ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US" spc="-3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pud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ô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ể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hủ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hận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ệ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ia</a:t>
            </a:r>
            <a:r>
              <a:rPr lang="en-US" spc="-1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4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ộ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ia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pc="-2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ị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ợ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ệ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marR="482600" indent="-344170" algn="just">
              <a:lnSpc>
                <a:spcPts val="2685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1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1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pc="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US" spc="-1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4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3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òn</a:t>
            </a:r>
            <a:r>
              <a:rPr lang="en-US" spc="-2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3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dị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ụ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3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ọng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2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64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ư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hữ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ý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đi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ện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ử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pc="-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ị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vụ</a:t>
            </a:r>
            <a:r>
              <a:rPr lang="en-US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ứ</a:t>
            </a:r>
            <a:r>
              <a:rPr lang="en-US" spc="1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pc="-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ự</a:t>
            </a:r>
            <a:r>
              <a:rPr lang="en-US" spc="5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anh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tinh</a:t>
            </a:r>
            <a:r>
              <a:rPr lang="en-US" spc="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(C</a:t>
            </a:r>
            <a:r>
              <a:rPr lang="en-US" spc="5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5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89635" marR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-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US" spc="-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pc="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3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XỨ</a:t>
            </a:r>
            <a:r>
              <a:rPr lang="en-US" spc="-1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-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lang="en-US" spc="-5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ái</a:t>
            </a:r>
            <a:r>
              <a:rPr lang="en-US" sz="3200" b="1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spc="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z="3200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spc="-2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z="3200" b="1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3200" b="1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spc="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xứ</a:t>
            </a:r>
            <a:r>
              <a:rPr lang="en-US" sz="3200" b="1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3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marR="431165" indent="-344170">
              <a:lnSpc>
                <a:spcPct val="9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pc="-2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êu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ầ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ê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3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2400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-2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z="2400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1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ấ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ối</a:t>
            </a:r>
            <a:r>
              <a:rPr lang="en-US" sz="2400" spc="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spc="-5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700"/>
              </a:lnSpc>
              <a:spcBef>
                <a:spcPts val="0"/>
              </a:spcBef>
              <a:spcAft>
                <a:spcPts val="65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</a:t>
            </a:r>
            <a:r>
              <a:rPr lang="en-US" sz="2400" spc="-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</a:t>
            </a:r>
            <a:r>
              <a:rPr lang="en-US" sz="2400" spc="-1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3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spc="-1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oá¸</a:t>
            </a:r>
            <a:r>
              <a:rPr lang="en-US" sz="2400" spc="-3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400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5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ê</a:t>
            </a:r>
            <a:r>
              <a:rPr lang="en-US" sz="2400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400" spc="-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z="2400" spc="-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2400" spc="3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</a:t>
            </a:r>
            <a:r>
              <a:rPr lang="en-US" sz="2400" spc="-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gư</a:t>
            </a:r>
            <a:r>
              <a:rPr lang="en-US" sz="2400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spc="35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ùng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60" y="3517078"/>
            <a:ext cx="9422972" cy="33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8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970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 MẬT MÃ HỌC</vt:lpstr>
      <vt:lpstr>3.1.1. Định nghĩa mật mã</vt:lpstr>
      <vt:lpstr>3.1.2. Hệ mật mã</vt:lpstr>
      <vt:lpstr>PowerPoint Presentation</vt:lpstr>
      <vt:lpstr>3.1.3. Mô hình truyền tin cơ bản của mật mã học và luật Kirchoff</vt:lpstr>
      <vt:lpstr>3.2.Phân loại các thuật toán mật mã</vt:lpstr>
      <vt:lpstr>Phân loại theo cách sử lý Input/Ouput</vt:lpstr>
      <vt:lpstr>3.3. Ứng dụng của mật mã học</vt:lpstr>
      <vt:lpstr> CÁC HỆ MẬT MÃ ĐỐI XỨNG </vt:lpstr>
      <vt:lpstr>Vấn đề sử dụng khóa</vt:lpstr>
      <vt:lpstr>4.1 .Các hệ mật cổ điển 4.1.1. Hệ mã hoá thay thế (substitution cipher) </vt:lpstr>
      <vt:lpstr>4.1.1.1. Hệ mã Caesar :  Là một hệ mã đơn , làm việc trên trường modulo 26 của bảng chữ cái Latin (A-Z)</vt:lpstr>
      <vt:lpstr>Ví dụ: với k=3 </vt:lpstr>
      <vt:lpstr>4.1.1.2. Hệ mã Vigenere (1523-1596)</vt:lpstr>
      <vt:lpstr>PowerPoint Presentation</vt:lpstr>
      <vt:lpstr>PowerPoint Presentation</vt:lpstr>
      <vt:lpstr>Luyện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Thanh Tan</dc:creator>
  <cp:lastModifiedBy>Dell</cp:lastModifiedBy>
  <cp:revision>166</cp:revision>
  <dcterms:created xsi:type="dcterms:W3CDTF">2015-08-24T13:24:47Z</dcterms:created>
  <dcterms:modified xsi:type="dcterms:W3CDTF">2023-09-12T09:41:16Z</dcterms:modified>
</cp:coreProperties>
</file>