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918" y="-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491742" y="2582417"/>
            <a:ext cx="6160515" cy="756920"/>
          </a:xfrm>
          <a:prstGeom prst="rect">
            <a:avLst/>
          </a:prstGeom>
        </p:spPr>
        <p:txBody>
          <a:bodyPr wrap="square" lIns="0" tIns="0" rIns="0" bIns="0">
            <a:spAutoFit/>
          </a:bodyPr>
          <a:lstStyle>
            <a:lvl1pPr>
              <a:defRPr sz="4800" b="1" i="0">
                <a:solidFill>
                  <a:srgbClr val="56247C"/>
                </a:solidFill>
                <a:latin typeface="Times New Roman"/>
                <a:cs typeface="Times New Roman"/>
              </a:defRPr>
            </a:lvl1pPr>
          </a:lstStyle>
          <a:p>
            <a:endParaRPr/>
          </a:p>
        </p:txBody>
      </p:sp>
      <p:sp>
        <p:nvSpPr>
          <p:cNvPr id="3" name="Holder 3"/>
          <p:cNvSpPr>
            <a:spLocks noGrp="1"/>
          </p:cNvSpPr>
          <p:nvPr>
            <p:ph type="subTitle" idx="4"/>
          </p:nvPr>
        </p:nvSpPr>
        <p:spPr>
          <a:xfrm>
            <a:off x="1151026" y="3746754"/>
            <a:ext cx="6841947" cy="1123314"/>
          </a:xfrm>
          <a:prstGeom prst="rect">
            <a:avLst/>
          </a:prstGeom>
        </p:spPr>
        <p:txBody>
          <a:bodyPr wrap="square" lIns="0" tIns="0" rIns="0" bIns="0">
            <a:spAutoFit/>
          </a:bodyPr>
          <a:lstStyle>
            <a:lvl1pPr>
              <a:defRPr sz="3600" b="0" i="0">
                <a:solidFill>
                  <a:srgbClr val="C55A11"/>
                </a:solidFill>
                <a:latin typeface="Arial"/>
                <a:cs typeface="Arial"/>
              </a:defRPr>
            </a:lvl1pPr>
          </a:lstStyle>
          <a:p>
            <a:endParaRPr/>
          </a:p>
        </p:txBody>
      </p:sp>
      <p:sp>
        <p:nvSpPr>
          <p:cNvPr id="4" name="Holder 4"/>
          <p:cNvSpPr>
            <a:spLocks noGrp="1"/>
          </p:cNvSpPr>
          <p:nvPr>
            <p:ph type="ftr" sz="quarter" idx="5"/>
          </p:nvPr>
        </p:nvSpPr>
        <p:spPr>
          <a:xfrm>
            <a:off x="3901566" y="6629400"/>
            <a:ext cx="1339214" cy="152400"/>
          </a:xfrm>
          <a:prstGeom prst="rect">
            <a:avLst/>
          </a:prstGeom>
        </p:spPr>
        <p:txBody>
          <a:bodyPr lIns="0" tIns="0" rIns="0" bIns="0"/>
          <a:lstStyle>
            <a:lvl1pPr>
              <a:defRPr sz="1200" b="0" i="0">
                <a:solidFill>
                  <a:srgbClr val="888888"/>
                </a:solidFill>
                <a:latin typeface="Arial"/>
                <a:cs typeface="Arial"/>
              </a:defRPr>
            </a:lvl1pPr>
          </a:lstStyle>
          <a:p>
            <a:pPr marL="12700" algn="ctr">
              <a:lnSpc>
                <a:spcPts val="1240"/>
              </a:lnSpc>
            </a:pPr>
            <a:r>
              <a:rPr lang="en-US" spc="-175" smtClean="0"/>
              <a:t>LÊ TRUNG KIÊN</a:t>
            </a:r>
            <a:endParaRPr lang="en-US" spc="-60"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482583" y="0"/>
            <a:ext cx="661416" cy="661415"/>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0" i="0">
                <a:solidFill>
                  <a:srgbClr val="56247C"/>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482583" y="0"/>
            <a:ext cx="661416" cy="661415"/>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761" y="1296161"/>
            <a:ext cx="9144000" cy="1905"/>
          </a:xfrm>
          <a:custGeom>
            <a:avLst/>
            <a:gdLst/>
            <a:ahLst/>
            <a:cxnLst/>
            <a:rect l="l" t="t" r="r" b="b"/>
            <a:pathLst>
              <a:path w="9144000" h="1905">
                <a:moveTo>
                  <a:pt x="0" y="0"/>
                </a:moveTo>
                <a:lnTo>
                  <a:pt x="9144000" y="1650"/>
                </a:lnTo>
              </a:path>
            </a:pathLst>
          </a:custGeom>
          <a:ln w="25908">
            <a:solidFill>
              <a:srgbClr val="00AF5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0" i="0">
                <a:solidFill>
                  <a:srgbClr val="56247C"/>
                </a:solidFill>
                <a:latin typeface="Times New Roman"/>
                <a:cs typeface="Times New Roman"/>
              </a:defRPr>
            </a:lvl1pPr>
          </a:lstStyle>
          <a:p>
            <a:endParaRPr/>
          </a:p>
        </p:txBody>
      </p:sp>
      <p:sp>
        <p:nvSpPr>
          <p:cNvPr id="3" name="Holder 3"/>
          <p:cNvSpPr>
            <a:spLocks noGrp="1"/>
          </p:cNvSpPr>
          <p:nvPr>
            <p:ph sz="half" idx="2"/>
          </p:nvPr>
        </p:nvSpPr>
        <p:spPr>
          <a:xfrm>
            <a:off x="307340" y="1432543"/>
            <a:ext cx="4045585" cy="4399915"/>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4" name="Holder 4"/>
          <p:cNvSpPr>
            <a:spLocks noGrp="1"/>
          </p:cNvSpPr>
          <p:nvPr>
            <p:ph sz="half" idx="3"/>
          </p:nvPr>
        </p:nvSpPr>
        <p:spPr>
          <a:xfrm>
            <a:off x="4727575" y="1432543"/>
            <a:ext cx="3673475" cy="3913504"/>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7" name="Holder 7"/>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56247C"/>
                </a:solidFill>
                <a:latin typeface="Times New Roman"/>
                <a:cs typeface="Times New Roman"/>
              </a:defRPr>
            </a:lvl1pPr>
          </a:lstStyle>
          <a:p>
            <a:endParaRPr/>
          </a:p>
        </p:txBody>
      </p:sp>
      <p:sp>
        <p:nvSpPr>
          <p:cNvPr id="5" name="Holder 5"/>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4" name="Holder 4"/>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482583" y="0"/>
            <a:ext cx="661416" cy="661415"/>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702665" y="3754577"/>
            <a:ext cx="7226300" cy="1416050"/>
          </a:xfrm>
          <a:prstGeom prst="rect">
            <a:avLst/>
          </a:prstGeom>
        </p:spPr>
        <p:txBody>
          <a:bodyPr wrap="square" lIns="0" tIns="0" rIns="0" bIns="0">
            <a:spAutoFit/>
          </a:bodyPr>
          <a:lstStyle>
            <a:lvl1pPr>
              <a:defRPr sz="4800" b="0" i="0">
                <a:solidFill>
                  <a:srgbClr val="56247C"/>
                </a:solidFill>
                <a:latin typeface="Times New Roman"/>
                <a:cs typeface="Times New Roman"/>
              </a:defRPr>
            </a:lvl1pPr>
          </a:lstStyle>
          <a:p>
            <a:endParaRPr/>
          </a:p>
        </p:txBody>
      </p:sp>
      <p:sp>
        <p:nvSpPr>
          <p:cNvPr id="3" name="Holder 3"/>
          <p:cNvSpPr>
            <a:spLocks noGrp="1"/>
          </p:cNvSpPr>
          <p:nvPr>
            <p:ph type="body" idx="1"/>
          </p:nvPr>
        </p:nvSpPr>
        <p:spPr>
          <a:xfrm>
            <a:off x="427736" y="1334718"/>
            <a:ext cx="8288527" cy="4142740"/>
          </a:xfrm>
          <a:prstGeom prst="rect">
            <a:avLst/>
          </a:prstGeom>
        </p:spPr>
        <p:txBody>
          <a:bodyPr wrap="square" lIns="0" tIns="0" rIns="0" bIns="0">
            <a:spAutoFit/>
          </a:bodyPr>
          <a:lstStyle>
            <a:lvl1pPr>
              <a:defRPr b="0" i="0">
                <a:solidFill>
                  <a:schemeClr val="tx1"/>
                </a:solidFill>
              </a:defRPr>
            </a:lvl1pPr>
          </a:lstStyle>
          <a:p>
            <a:endParaRPr/>
          </a:p>
        </p:txBody>
      </p:sp>
      <p:sp>
        <p:nvSpPr>
          <p:cNvPr id="6" name="Holder 6"/>
          <p:cNvSpPr>
            <a:spLocks noGrp="1"/>
          </p:cNvSpPr>
          <p:nvPr>
            <p:ph type="sldNum" sz="quarter" idx="7"/>
          </p:nvPr>
        </p:nvSpPr>
        <p:spPr>
          <a:xfrm>
            <a:off x="8522461" y="6525259"/>
            <a:ext cx="207009" cy="177800"/>
          </a:xfrm>
          <a:prstGeom prst="rect">
            <a:avLst/>
          </a:prstGeom>
        </p:spPr>
        <p:txBody>
          <a:bodyPr wrap="square" lIns="0" tIns="0" rIns="0" bIns="0">
            <a:spAutoFit/>
          </a:bodyPr>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 Id="rId5" Type="http://schemas.openxmlformats.org/officeDocument/2006/relationships/image" Target="../media/image6.jpg"/><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18.jpg"/><Relationship Id="rId2" Type="http://schemas.openxmlformats.org/officeDocument/2006/relationships/image" Target="../media/image13.jpg"/><Relationship Id="rId1" Type="http://schemas.openxmlformats.org/officeDocument/2006/relationships/slideLayout" Target="../slideLayouts/slideLayout4.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kienletrung1980@gmail.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developer.android.com/sdk/index.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hyperlink" Target="http://www.genymotion.com/"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348919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dirty="0"/>
              <a:t>LẬP TRÌNH </a:t>
            </a:r>
            <a:r>
              <a:rPr spc="-5" dirty="0"/>
              <a:t>DI</a:t>
            </a:r>
            <a:r>
              <a:rPr spc="-465" dirty="0"/>
              <a:t> </a:t>
            </a:r>
            <a:r>
              <a:rPr spc="-5" dirty="0"/>
              <a:t>ĐỘNG</a:t>
            </a:r>
          </a:p>
        </p:txBody>
      </p:sp>
      <p:sp>
        <p:nvSpPr>
          <p:cNvPr id="4" name="object 4"/>
          <p:cNvSpPr txBox="1">
            <a:spLocks noGrp="1"/>
          </p:cNvSpPr>
          <p:nvPr>
            <p:ph type="subTitle" idx="4"/>
          </p:nvPr>
        </p:nvSpPr>
        <p:spPr>
          <a:xfrm>
            <a:off x="457200" y="3746754"/>
            <a:ext cx="7924800" cy="566822"/>
          </a:xfrm>
          <a:prstGeom prst="rect">
            <a:avLst/>
          </a:prstGeom>
        </p:spPr>
        <p:txBody>
          <a:bodyPr vert="horz" wrap="square" lIns="0" tIns="12700" rIns="0" bIns="0" rtlCol="0">
            <a:spAutoFit/>
          </a:bodyPr>
          <a:lstStyle/>
          <a:p>
            <a:pPr marL="2371090" marR="5080" indent="-2355215">
              <a:lnSpc>
                <a:spcPct val="100000"/>
              </a:lnSpc>
              <a:spcBef>
                <a:spcPts val="100"/>
              </a:spcBef>
            </a:pPr>
            <a:r>
              <a:rPr lang="en-US" spc="-235" smtClean="0"/>
              <a:t>CHƯƠNG 1: TỔNG QUAN VỀ ANDROID</a:t>
            </a:r>
            <a:endParaRPr spc="-59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4004945" cy="757555"/>
          </a:xfrm>
          <a:prstGeom prst="rect">
            <a:avLst/>
          </a:prstGeom>
        </p:spPr>
        <p:txBody>
          <a:bodyPr vert="horz" wrap="square" lIns="0" tIns="12700" rIns="0" bIns="0" rtlCol="0">
            <a:spAutoFit/>
          </a:bodyPr>
          <a:lstStyle/>
          <a:p>
            <a:pPr marL="12700">
              <a:lnSpc>
                <a:spcPct val="100000"/>
              </a:lnSpc>
              <a:spcBef>
                <a:spcPts val="100"/>
              </a:spcBef>
            </a:pPr>
            <a:r>
              <a:rPr dirty="0"/>
              <a:t>Công cụ </a:t>
            </a:r>
            <a:r>
              <a:rPr spc="-5" dirty="0"/>
              <a:t>học</a:t>
            </a:r>
            <a:r>
              <a:rPr spc="-85" dirty="0"/>
              <a:t> </a:t>
            </a:r>
            <a:r>
              <a:rPr dirty="0"/>
              <a:t>tập</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10</a:t>
            </a:fld>
            <a:endParaRPr spc="-60" dirty="0"/>
          </a:p>
        </p:txBody>
      </p:sp>
      <p:sp>
        <p:nvSpPr>
          <p:cNvPr id="3" name="object 3"/>
          <p:cNvSpPr txBox="1"/>
          <p:nvPr/>
        </p:nvSpPr>
        <p:spPr>
          <a:xfrm>
            <a:off x="427736" y="1334718"/>
            <a:ext cx="7879080" cy="4359275"/>
          </a:xfrm>
          <a:prstGeom prst="rect">
            <a:avLst/>
          </a:prstGeom>
        </p:spPr>
        <p:txBody>
          <a:bodyPr vert="horz" wrap="square" lIns="0" tIns="74295" rIns="0" bIns="0" rtlCol="0">
            <a:spAutoFit/>
          </a:bodyPr>
          <a:lstStyle/>
          <a:p>
            <a:pPr marL="287020" indent="-274320">
              <a:lnSpc>
                <a:spcPct val="100000"/>
              </a:lnSpc>
              <a:spcBef>
                <a:spcPts val="585"/>
              </a:spcBef>
              <a:buClr>
                <a:srgbClr val="FF0000"/>
              </a:buClr>
              <a:buFont typeface="Wingdings"/>
              <a:buChar char=""/>
              <a:tabLst>
                <a:tab pos="287020" algn="l"/>
              </a:tabLst>
            </a:pPr>
            <a:r>
              <a:rPr sz="3000" dirty="0">
                <a:latin typeface="Times New Roman" pitchFamily="18" charset="0"/>
                <a:cs typeface="Times New Roman" pitchFamily="18" charset="0"/>
              </a:rPr>
              <a:t>Công cụ đề xuất: Android Studio</a:t>
            </a:r>
            <a:endParaRPr sz="3000">
              <a:latin typeface="Times New Roman" pitchFamily="18" charset="0"/>
              <a:cs typeface="Times New Roman" pitchFamily="18" charset="0"/>
            </a:endParaRPr>
          </a:p>
          <a:p>
            <a:pPr marL="744220" lvl="1" indent="-274320">
              <a:lnSpc>
                <a:spcPct val="100000"/>
              </a:lnSpc>
              <a:spcBef>
                <a:spcPts val="430"/>
              </a:spcBef>
              <a:buFont typeface="Wingdings"/>
              <a:buChar char=""/>
              <a:tabLst>
                <a:tab pos="744220" algn="l"/>
              </a:tabLst>
            </a:pPr>
            <a:r>
              <a:rPr sz="2600" dirty="0">
                <a:latin typeface="Times New Roman" pitchFamily="18" charset="0"/>
                <a:cs typeface="Times New Roman" pitchFamily="18" charset="0"/>
              </a:rPr>
              <a:t>Công cụ được Google khuyến cáo</a:t>
            </a:r>
            <a:endParaRPr sz="2600">
              <a:latin typeface="Times New Roman" pitchFamily="18" charset="0"/>
              <a:cs typeface="Times New Roman" pitchFamily="18" charset="0"/>
            </a:endParaRPr>
          </a:p>
          <a:p>
            <a:pPr marL="744220" lvl="1" indent="-274320">
              <a:lnSpc>
                <a:spcPct val="100000"/>
              </a:lnSpc>
              <a:spcBef>
                <a:spcPts val="405"/>
              </a:spcBef>
              <a:buFont typeface="Wingdings"/>
              <a:buChar char=""/>
              <a:tabLst>
                <a:tab pos="744220" algn="l"/>
              </a:tabLst>
            </a:pPr>
            <a:r>
              <a:rPr sz="2600" dirty="0">
                <a:latin typeface="Times New Roman" pitchFamily="18" charset="0"/>
                <a:cs typeface="Times New Roman" pitchFamily="18" charset="0"/>
              </a:rPr>
              <a:t>Miễn phí, mạnh mẽ, tương thích tốt</a:t>
            </a:r>
            <a:endParaRPr sz="2600">
              <a:latin typeface="Times New Roman" pitchFamily="18" charset="0"/>
              <a:cs typeface="Times New Roman" pitchFamily="18" charset="0"/>
            </a:endParaRPr>
          </a:p>
          <a:p>
            <a:pPr marL="744220" lvl="1" indent="-274320">
              <a:lnSpc>
                <a:spcPct val="100000"/>
              </a:lnSpc>
              <a:spcBef>
                <a:spcPts val="395"/>
              </a:spcBef>
              <a:buFont typeface="Wingdings"/>
              <a:buChar char=""/>
              <a:tabLst>
                <a:tab pos="744220" algn="l"/>
              </a:tabLst>
            </a:pPr>
            <a:r>
              <a:rPr sz="2600" dirty="0">
                <a:latin typeface="Times New Roman" pitchFamily="18" charset="0"/>
                <a:cs typeface="Times New Roman" pitchFamily="18" charset="0"/>
              </a:rPr>
              <a:t>Yêu cầu cấu hình cao</a:t>
            </a:r>
            <a:endParaRPr sz="2600">
              <a:latin typeface="Times New Roman" pitchFamily="18" charset="0"/>
              <a:cs typeface="Times New Roman" pitchFamily="18" charset="0"/>
            </a:endParaRPr>
          </a:p>
          <a:p>
            <a:pPr marL="287020" indent="-274320">
              <a:lnSpc>
                <a:spcPct val="100000"/>
              </a:lnSpc>
              <a:spcBef>
                <a:spcPts val="780"/>
              </a:spcBef>
              <a:buClr>
                <a:srgbClr val="FF0000"/>
              </a:buClr>
              <a:buFont typeface="Wingdings"/>
              <a:buChar char=""/>
              <a:tabLst>
                <a:tab pos="287020" algn="l"/>
              </a:tabLst>
            </a:pPr>
            <a:r>
              <a:rPr sz="3000" dirty="0">
                <a:latin typeface="Times New Roman" pitchFamily="18" charset="0"/>
                <a:cs typeface="Times New Roman" pitchFamily="18" charset="0"/>
              </a:rPr>
              <a:t>Một số công cụ khác có thể thử</a:t>
            </a:r>
            <a:endParaRPr sz="3000">
              <a:latin typeface="Times New Roman" pitchFamily="18" charset="0"/>
              <a:cs typeface="Times New Roman" pitchFamily="18" charset="0"/>
            </a:endParaRPr>
          </a:p>
          <a:p>
            <a:pPr marL="744220" lvl="1" indent="-274320">
              <a:lnSpc>
                <a:spcPct val="100000"/>
              </a:lnSpc>
              <a:spcBef>
                <a:spcPts val="425"/>
              </a:spcBef>
              <a:buFont typeface="Wingdings"/>
              <a:buChar char=""/>
              <a:tabLst>
                <a:tab pos="744220" algn="l"/>
              </a:tabLst>
            </a:pPr>
            <a:r>
              <a:rPr sz="2600" dirty="0">
                <a:latin typeface="Times New Roman" pitchFamily="18" charset="0"/>
                <a:cs typeface="Times New Roman" pitchFamily="18" charset="0"/>
              </a:rPr>
              <a:t>Eclipse, NetBeans, Xamarin, Unity,…</a:t>
            </a:r>
            <a:endParaRPr sz="2600">
              <a:latin typeface="Times New Roman" pitchFamily="18" charset="0"/>
              <a:cs typeface="Times New Roman" pitchFamily="18" charset="0"/>
            </a:endParaRPr>
          </a:p>
          <a:p>
            <a:pPr marL="287020" marR="5080" indent="-274320">
              <a:lnSpc>
                <a:spcPct val="100000"/>
              </a:lnSpc>
              <a:spcBef>
                <a:spcPts val="775"/>
              </a:spcBef>
              <a:buClr>
                <a:srgbClr val="FF0000"/>
              </a:buClr>
              <a:buFont typeface="Wingdings"/>
              <a:buChar char=""/>
              <a:tabLst>
                <a:tab pos="287020" algn="l"/>
              </a:tabLst>
            </a:pPr>
            <a:r>
              <a:rPr sz="3000" dirty="0">
                <a:latin typeface="Times New Roman" pitchFamily="18" charset="0"/>
                <a:cs typeface="Times New Roman" pitchFamily="18" charset="0"/>
              </a:rPr>
              <a:t>Tất cả các công cụ trên đều cần bộ phát triển ứng  dụng java: JDK (java development kit)</a:t>
            </a:r>
            <a:endParaRPr sz="3000">
              <a:latin typeface="Times New Roman" pitchFamily="18" charset="0"/>
              <a:cs typeface="Times New Roman" pitchFamily="18" charset="0"/>
            </a:endParaRPr>
          </a:p>
          <a:p>
            <a:pPr marL="744220" lvl="1" indent="-274320">
              <a:lnSpc>
                <a:spcPct val="100000"/>
              </a:lnSpc>
              <a:spcBef>
                <a:spcPts val="425"/>
              </a:spcBef>
              <a:buFont typeface="Wingdings"/>
              <a:buChar char=""/>
              <a:tabLst>
                <a:tab pos="744220" algn="l"/>
              </a:tabLst>
            </a:pPr>
            <a:r>
              <a:rPr sz="2600" dirty="0">
                <a:latin typeface="Times New Roman" pitchFamily="18" charset="0"/>
                <a:cs typeface="Times New Roman" pitchFamily="18" charset="0"/>
              </a:rPr>
              <a:t>Đề xuất sử dụng phiên bản 8, 64 bit</a:t>
            </a:r>
            <a:endParaRPr sz="26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5250" rIns="0" bIns="0" rtlCol="0">
            <a:spAutoFit/>
          </a:bodyPr>
          <a:lstStyle/>
          <a:p>
            <a:pPr marL="12700" marR="5080">
              <a:lnSpc>
                <a:spcPts val="5190"/>
              </a:lnSpc>
              <a:spcBef>
                <a:spcPts val="750"/>
              </a:spcBef>
            </a:pPr>
            <a:r>
              <a:rPr dirty="0"/>
              <a:t>Thiết bị di động </a:t>
            </a:r>
            <a:r>
              <a:rPr spc="-5" dirty="0">
                <a:solidFill>
                  <a:srgbClr val="FF0000"/>
                </a:solidFill>
              </a:rPr>
              <a:t>vs </a:t>
            </a:r>
            <a:r>
              <a:rPr dirty="0"/>
              <a:t>thiết bị</a:t>
            </a:r>
            <a:r>
              <a:rPr spc="-80" dirty="0"/>
              <a:t> </a:t>
            </a:r>
            <a:r>
              <a:rPr dirty="0"/>
              <a:t>cố  định</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11</a:t>
            </a:fld>
            <a:endParaRPr spc="-60" dirty="0"/>
          </a:p>
        </p:txBody>
      </p:sp>
      <p:sp>
        <p:nvSpPr>
          <p:cNvPr id="3" name="object 3"/>
          <p:cNvSpPr txBox="1"/>
          <p:nvPr/>
        </p:nvSpPr>
        <p:spPr>
          <a:xfrm>
            <a:off x="702665" y="3468370"/>
            <a:ext cx="662305"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90" dirty="0">
                <a:solidFill>
                  <a:srgbClr val="888888"/>
                </a:solidFill>
                <a:latin typeface="Arial"/>
                <a:cs typeface="Arial"/>
              </a:rPr>
              <a:t>2</a:t>
            </a:r>
            <a:endParaRPr sz="1800">
              <a:latin typeface="Arial"/>
              <a:cs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4800600" cy="757555"/>
          </a:xfrm>
          <a:prstGeom prst="rect">
            <a:avLst/>
          </a:prstGeom>
        </p:spPr>
        <p:txBody>
          <a:bodyPr vert="horz" wrap="square" lIns="0" tIns="12700" rIns="0" bIns="0" rtlCol="0">
            <a:spAutoFit/>
          </a:bodyPr>
          <a:lstStyle/>
          <a:p>
            <a:pPr marL="12700">
              <a:lnSpc>
                <a:spcPct val="100000"/>
              </a:lnSpc>
              <a:spcBef>
                <a:spcPts val="100"/>
              </a:spcBef>
            </a:pPr>
            <a:r>
              <a:rPr spc="-5" dirty="0"/>
              <a:t>Di </a:t>
            </a:r>
            <a:r>
              <a:rPr dirty="0"/>
              <a:t>động vs Cố</a:t>
            </a:r>
            <a:r>
              <a:rPr spc="-100" dirty="0"/>
              <a:t> </a:t>
            </a:r>
            <a:r>
              <a:rPr dirty="0"/>
              <a:t>định</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12</a:t>
            </a:fld>
            <a:endParaRPr spc="-60" dirty="0"/>
          </a:p>
        </p:txBody>
      </p:sp>
      <p:sp>
        <p:nvSpPr>
          <p:cNvPr id="3" name="object 3"/>
          <p:cNvSpPr txBox="1"/>
          <p:nvPr/>
        </p:nvSpPr>
        <p:spPr>
          <a:xfrm>
            <a:off x="427736" y="1396441"/>
            <a:ext cx="8150859" cy="4732065"/>
          </a:xfrm>
          <a:prstGeom prst="rect">
            <a:avLst/>
          </a:prstGeom>
        </p:spPr>
        <p:txBody>
          <a:bodyPr vert="horz" wrap="square" lIns="0" tIns="12700" rIns="0" bIns="0" rtlCol="0">
            <a:spAutoFit/>
          </a:bodyPr>
          <a:lstStyle/>
          <a:p>
            <a:pPr marL="287020" marR="5080" indent="-274320" algn="just">
              <a:lnSpc>
                <a:spcPct val="100000"/>
              </a:lnSpc>
              <a:spcBef>
                <a:spcPts val="100"/>
              </a:spcBef>
              <a:buClr>
                <a:srgbClr val="FF0000"/>
              </a:buClr>
              <a:buFont typeface="Wingdings"/>
              <a:buChar char=""/>
              <a:tabLst>
                <a:tab pos="287020" algn="l"/>
              </a:tabLst>
            </a:pPr>
            <a:r>
              <a:rPr sz="2800" smtClean="0">
                <a:latin typeface="Times New Roman" pitchFamily="18" charset="0"/>
                <a:cs typeface="Times New Roman" pitchFamily="18" charset="0"/>
              </a:rPr>
              <a:t>Thiết </a:t>
            </a:r>
            <a:r>
              <a:rPr sz="2800" dirty="0">
                <a:latin typeface="Times New Roman" pitchFamily="18" charset="0"/>
                <a:cs typeface="Times New Roman" pitchFamily="18" charset="0"/>
              </a:rPr>
              <a:t>bị di động (với ý nghĩa là giao tiếp không dây)  đã xuất hiện từ rất lâu</a:t>
            </a:r>
            <a:endParaRPr sz="2800">
              <a:latin typeface="Times New Roman" pitchFamily="18" charset="0"/>
              <a:cs typeface="Times New Roman" pitchFamily="18" charset="0"/>
            </a:endParaRPr>
          </a:p>
          <a:p>
            <a:pPr marL="287020" marR="180340" indent="-274320" algn="just">
              <a:lnSpc>
                <a:spcPct val="100000"/>
              </a:lnSpc>
              <a:spcBef>
                <a:spcPts val="805"/>
              </a:spcBef>
              <a:buClr>
                <a:srgbClr val="FF0000"/>
              </a:buClr>
              <a:buFont typeface="Wingdings"/>
              <a:buChar char=""/>
              <a:tabLst>
                <a:tab pos="287020" algn="l"/>
              </a:tabLst>
            </a:pPr>
            <a:r>
              <a:rPr sz="2800" dirty="0">
                <a:latin typeface="Times New Roman" pitchFamily="18" charset="0"/>
                <a:cs typeface="Times New Roman" pitchFamily="18" charset="0"/>
              </a:rPr>
              <a:t>Tăng trưởng mạnh về số lượng khi xuất hiện thiết  bị dành cho cá nhân (nhỏ, gọn, nhiều khách hàng)</a:t>
            </a:r>
            <a:endParaRPr sz="2800">
              <a:latin typeface="Times New Roman" pitchFamily="18" charset="0"/>
              <a:cs typeface="Times New Roman" pitchFamily="18" charset="0"/>
            </a:endParaRPr>
          </a:p>
          <a:p>
            <a:pPr marL="287020" marR="99695" indent="-274320" algn="just">
              <a:lnSpc>
                <a:spcPct val="100000"/>
              </a:lnSpc>
              <a:spcBef>
                <a:spcPts val="795"/>
              </a:spcBef>
              <a:buClr>
                <a:srgbClr val="FF0000"/>
              </a:buClr>
              <a:buFont typeface="Wingdings"/>
              <a:buChar char=""/>
              <a:tabLst>
                <a:tab pos="287020" algn="l"/>
              </a:tabLst>
            </a:pPr>
            <a:r>
              <a:rPr sz="2800" dirty="0">
                <a:latin typeface="Times New Roman" pitchFamily="18" charset="0"/>
                <a:cs typeface="Times New Roman" pitchFamily="18" charset="0"/>
              </a:rPr>
              <a:t>Bùng nổ khi giá thiết bị giảm (nhiều khách hàng có  khả năng mua)</a:t>
            </a:r>
            <a:endParaRPr sz="2800">
              <a:latin typeface="Times New Roman" pitchFamily="18" charset="0"/>
              <a:cs typeface="Times New Roman" pitchFamily="18" charset="0"/>
            </a:endParaRPr>
          </a:p>
          <a:p>
            <a:pPr marL="287020" marR="352425" indent="-274320" algn="just">
              <a:lnSpc>
                <a:spcPct val="100000"/>
              </a:lnSpc>
              <a:spcBef>
                <a:spcPts val="805"/>
              </a:spcBef>
              <a:buClr>
                <a:srgbClr val="FF0000"/>
              </a:buClr>
              <a:buFont typeface="Wingdings"/>
              <a:buChar char=""/>
              <a:tabLst>
                <a:tab pos="287020" algn="l"/>
              </a:tabLst>
            </a:pPr>
            <a:r>
              <a:rPr sz="2800" dirty="0">
                <a:latin typeface="Times New Roman" pitchFamily="18" charset="0"/>
                <a:cs typeface="Times New Roman" pitchFamily="18" charset="0"/>
              </a:rPr>
              <a:t>Thiết bị di động dần thay thế cho thiết bị cố định  do việc mua để thay thế thiết bị cũ</a:t>
            </a:r>
            <a:endParaRPr sz="2800">
              <a:latin typeface="Times New Roman" pitchFamily="18" charset="0"/>
              <a:cs typeface="Times New Roman" pitchFamily="18" charset="0"/>
            </a:endParaRPr>
          </a:p>
          <a:p>
            <a:pPr marL="287020" marR="502920" indent="-274320" algn="just">
              <a:lnSpc>
                <a:spcPct val="100000"/>
              </a:lnSpc>
              <a:spcBef>
                <a:spcPts val="805"/>
              </a:spcBef>
              <a:buClr>
                <a:srgbClr val="FF0000"/>
              </a:buClr>
              <a:buFont typeface="Wingdings"/>
              <a:buChar char=""/>
              <a:tabLst>
                <a:tab pos="287020" algn="l"/>
              </a:tabLst>
            </a:pPr>
            <a:r>
              <a:rPr sz="2800" dirty="0">
                <a:latin typeface="Times New Roman" pitchFamily="18" charset="0"/>
                <a:cs typeface="Times New Roman" pitchFamily="18" charset="0"/>
              </a:rPr>
              <a:t>Xuất hiện những chức năng mới, dịch vụ mới và  cuối cùng là những loại thiết bị mới</a:t>
            </a:r>
            <a:endParaRPr sz="28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3793490" cy="757555"/>
          </a:xfrm>
          <a:prstGeom prst="rect">
            <a:avLst/>
          </a:prstGeom>
        </p:spPr>
        <p:txBody>
          <a:bodyPr vert="horz" wrap="square" lIns="0" tIns="12700" rIns="0" bIns="0" rtlCol="0">
            <a:spAutoFit/>
          </a:bodyPr>
          <a:lstStyle/>
          <a:p>
            <a:pPr marL="12700">
              <a:lnSpc>
                <a:spcPct val="100000"/>
              </a:lnSpc>
              <a:spcBef>
                <a:spcPts val="100"/>
              </a:spcBef>
            </a:pPr>
            <a:r>
              <a:rPr dirty="0"/>
              <a:t>Chức năng</a:t>
            </a:r>
            <a:r>
              <a:rPr spc="-105" dirty="0"/>
              <a:t> </a:t>
            </a:r>
            <a:r>
              <a:rPr dirty="0"/>
              <a:t>mới</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13</a:t>
            </a:fld>
            <a:endParaRPr spc="-60" dirty="0"/>
          </a:p>
        </p:txBody>
      </p:sp>
      <p:sp>
        <p:nvSpPr>
          <p:cNvPr id="3" name="object 3"/>
          <p:cNvSpPr txBox="1"/>
          <p:nvPr/>
        </p:nvSpPr>
        <p:spPr>
          <a:xfrm>
            <a:off x="427736" y="1294966"/>
            <a:ext cx="7992745" cy="4772660"/>
          </a:xfrm>
          <a:prstGeom prst="rect">
            <a:avLst/>
          </a:prstGeom>
        </p:spPr>
        <p:txBody>
          <a:bodyPr vert="horz" wrap="square" lIns="0" tIns="115570" rIns="0" bIns="0" rtlCol="0">
            <a:spAutoFit/>
          </a:bodyPr>
          <a:lstStyle/>
          <a:p>
            <a:pPr marL="287020" indent="-274320" algn="just">
              <a:lnSpc>
                <a:spcPct val="100000"/>
              </a:lnSpc>
              <a:spcBef>
                <a:spcPts val="910"/>
              </a:spcBef>
              <a:buClr>
                <a:srgbClr val="FF0000"/>
              </a:buClr>
              <a:buFont typeface="Wingdings"/>
              <a:buChar char=""/>
              <a:tabLst>
                <a:tab pos="287020" algn="l"/>
              </a:tabLst>
            </a:pPr>
            <a:r>
              <a:rPr sz="2800" dirty="0">
                <a:latin typeface="Times New Roman" pitchFamily="18" charset="0"/>
                <a:cs typeface="Times New Roman" pitchFamily="18" charset="0"/>
              </a:rPr>
              <a:t>Giao tiếp kiểu chạm-vuốt (bàn phím hạn chế)</a:t>
            </a:r>
            <a:endParaRPr sz="2800">
              <a:latin typeface="Times New Roman" pitchFamily="18" charset="0"/>
              <a:cs typeface="Times New Roman" pitchFamily="18" charset="0"/>
            </a:endParaRPr>
          </a:p>
          <a:p>
            <a:pPr marL="287020" marR="35560" indent="-274320" algn="just">
              <a:lnSpc>
                <a:spcPct val="100000"/>
              </a:lnSpc>
              <a:spcBef>
                <a:spcPts val="805"/>
              </a:spcBef>
              <a:buClr>
                <a:srgbClr val="FF0000"/>
              </a:buClr>
              <a:buFont typeface="Wingdings"/>
              <a:buChar char=""/>
              <a:tabLst>
                <a:tab pos="287020" algn="l"/>
              </a:tabLst>
            </a:pPr>
            <a:r>
              <a:rPr sz="2800" dirty="0">
                <a:latin typeface="Times New Roman" pitchFamily="18" charset="0"/>
                <a:cs typeface="Times New Roman" pitchFamily="18" charset="0"/>
              </a:rPr>
              <a:t>Tích hợp chụp ảnh, máy chơi nhạc, máy điện thoại và  thêm nhiều thiết bị nữa trong tương lai</a:t>
            </a:r>
            <a:endParaRPr sz="2800">
              <a:latin typeface="Times New Roman" pitchFamily="18" charset="0"/>
              <a:cs typeface="Times New Roman" pitchFamily="18" charset="0"/>
            </a:endParaRPr>
          </a:p>
          <a:p>
            <a:pPr marL="287020" marR="5080" indent="-274320" algn="just">
              <a:lnSpc>
                <a:spcPct val="100000"/>
              </a:lnSpc>
              <a:spcBef>
                <a:spcPts val="805"/>
              </a:spcBef>
              <a:buClr>
                <a:srgbClr val="FF0000"/>
              </a:buClr>
              <a:buFont typeface="Wingdings"/>
              <a:buChar char=""/>
              <a:tabLst>
                <a:tab pos="287020" algn="l"/>
              </a:tabLst>
            </a:pPr>
            <a:r>
              <a:rPr sz="2800" dirty="0">
                <a:latin typeface="Times New Roman" pitchFamily="18" charset="0"/>
                <a:cs typeface="Times New Roman" pitchFamily="18" charset="0"/>
              </a:rPr>
              <a:t>Tích hợp các cảm biến, thiết bị có khả năng tương tác  tốt hơn do “nhận ra” môi trường xung quanh</a:t>
            </a:r>
            <a:endParaRPr sz="2800">
              <a:latin typeface="Times New Roman" pitchFamily="18" charset="0"/>
              <a:cs typeface="Times New Roman" pitchFamily="18" charset="0"/>
            </a:endParaRPr>
          </a:p>
          <a:p>
            <a:pPr marL="744220" lvl="1" indent="-274320" algn="just">
              <a:lnSpc>
                <a:spcPct val="100000"/>
              </a:lnSpc>
              <a:spcBef>
                <a:spcPts val="425"/>
              </a:spcBef>
              <a:buFont typeface="Wingdings"/>
              <a:buChar char=""/>
              <a:tabLst>
                <a:tab pos="743585" algn="l"/>
                <a:tab pos="744220" algn="l"/>
              </a:tabLst>
            </a:pPr>
            <a:r>
              <a:rPr sz="2400" dirty="0">
                <a:latin typeface="Times New Roman" pitchFamily="18" charset="0"/>
                <a:cs typeface="Times New Roman" pitchFamily="18" charset="0"/>
              </a:rPr>
              <a:t>Ghi nhận được độ nghiêng của thiết bị</a:t>
            </a:r>
            <a:endParaRPr sz="2400">
              <a:latin typeface="Times New Roman" pitchFamily="18" charset="0"/>
              <a:cs typeface="Times New Roman" pitchFamily="18" charset="0"/>
            </a:endParaRPr>
          </a:p>
          <a:p>
            <a:pPr marL="744220" lvl="1" indent="-274320" algn="just">
              <a:lnSpc>
                <a:spcPct val="100000"/>
              </a:lnSpc>
              <a:spcBef>
                <a:spcPts val="395"/>
              </a:spcBef>
              <a:buFont typeface="Wingdings"/>
              <a:buChar char=""/>
              <a:tabLst>
                <a:tab pos="743585" algn="l"/>
                <a:tab pos="744220" algn="l"/>
              </a:tabLst>
            </a:pPr>
            <a:r>
              <a:rPr sz="2400" dirty="0">
                <a:latin typeface="Times New Roman" pitchFamily="18" charset="0"/>
                <a:cs typeface="Times New Roman" pitchFamily="18" charset="0"/>
              </a:rPr>
              <a:t>Ghi nhận được gia tốc và hướng di chuyển của thiết bị</a:t>
            </a:r>
            <a:endParaRPr sz="2400">
              <a:latin typeface="Times New Roman" pitchFamily="18" charset="0"/>
              <a:cs typeface="Times New Roman" pitchFamily="18" charset="0"/>
            </a:endParaRPr>
          </a:p>
          <a:p>
            <a:pPr marL="744220" lvl="1" indent="-274320" algn="just">
              <a:lnSpc>
                <a:spcPct val="100000"/>
              </a:lnSpc>
              <a:spcBef>
                <a:spcPts val="409"/>
              </a:spcBef>
              <a:buFont typeface="Wingdings"/>
              <a:buChar char=""/>
              <a:tabLst>
                <a:tab pos="743585" algn="l"/>
                <a:tab pos="744220" algn="l"/>
              </a:tabLst>
            </a:pPr>
            <a:r>
              <a:rPr sz="2400" dirty="0">
                <a:latin typeface="Times New Roman" pitchFamily="18" charset="0"/>
                <a:cs typeface="Times New Roman" pitchFamily="18" charset="0"/>
              </a:rPr>
              <a:t>Ghi nhận được âm thanh, nhiệt độ, ánh sáng xung quanh</a:t>
            </a:r>
            <a:endParaRPr sz="2400">
              <a:latin typeface="Times New Roman" pitchFamily="18" charset="0"/>
              <a:cs typeface="Times New Roman" pitchFamily="18" charset="0"/>
            </a:endParaRPr>
          </a:p>
          <a:p>
            <a:pPr marL="287020" indent="-274320" algn="just">
              <a:lnSpc>
                <a:spcPct val="100000"/>
              </a:lnSpc>
              <a:spcBef>
                <a:spcPts val="765"/>
              </a:spcBef>
              <a:buClr>
                <a:srgbClr val="FF0000"/>
              </a:buClr>
              <a:buFont typeface="Wingdings"/>
              <a:buChar char=""/>
              <a:tabLst>
                <a:tab pos="287020" algn="l"/>
              </a:tabLst>
            </a:pPr>
            <a:r>
              <a:rPr sz="2800" dirty="0">
                <a:latin typeface="Times New Roman" pitchFamily="18" charset="0"/>
                <a:cs typeface="Times New Roman" pitchFamily="18" charset="0"/>
              </a:rPr>
              <a:t>Nhiều giao tiếp không dây: bluetooth, wifi, nfc,…</a:t>
            </a:r>
            <a:endParaRPr sz="28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2800" dirty="0">
                <a:latin typeface="Times New Roman" pitchFamily="18" charset="0"/>
                <a:cs typeface="Times New Roman" pitchFamily="18" charset="0"/>
              </a:rPr>
              <a:t>Khai thác tốt các dịch vụ online (GPS, OTT,…)</a:t>
            </a:r>
            <a:endParaRPr sz="28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3089910" cy="757555"/>
          </a:xfrm>
          <a:prstGeom prst="rect">
            <a:avLst/>
          </a:prstGeom>
        </p:spPr>
        <p:txBody>
          <a:bodyPr vert="horz" wrap="square" lIns="0" tIns="12700" rIns="0" bIns="0" rtlCol="0">
            <a:spAutoFit/>
          </a:bodyPr>
          <a:lstStyle/>
          <a:p>
            <a:pPr marL="12700">
              <a:lnSpc>
                <a:spcPct val="100000"/>
              </a:lnSpc>
              <a:spcBef>
                <a:spcPts val="100"/>
              </a:spcBef>
            </a:pPr>
            <a:r>
              <a:rPr spc="-5" dirty="0"/>
              <a:t>Dịch </a:t>
            </a:r>
            <a:r>
              <a:rPr dirty="0"/>
              <a:t>vụ</a:t>
            </a:r>
            <a:r>
              <a:rPr spc="-100" dirty="0"/>
              <a:t> </a:t>
            </a:r>
            <a:r>
              <a:rPr dirty="0"/>
              <a:t>mới</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14</a:t>
            </a:fld>
            <a:endParaRPr spc="-60" dirty="0"/>
          </a:p>
        </p:txBody>
      </p:sp>
      <p:sp>
        <p:nvSpPr>
          <p:cNvPr id="3" name="object 3"/>
          <p:cNvSpPr txBox="1"/>
          <p:nvPr/>
        </p:nvSpPr>
        <p:spPr>
          <a:xfrm>
            <a:off x="427736" y="1294058"/>
            <a:ext cx="7428865" cy="4948555"/>
          </a:xfrm>
          <a:prstGeom prst="rect">
            <a:avLst/>
          </a:prstGeom>
        </p:spPr>
        <p:txBody>
          <a:bodyPr vert="horz" wrap="square" lIns="0" tIns="114935" rIns="0" bIns="0" rtlCol="0">
            <a:spAutoFit/>
          </a:bodyPr>
          <a:lstStyle/>
          <a:p>
            <a:pPr marL="287020" indent="-274320" algn="just">
              <a:lnSpc>
                <a:spcPct val="100000"/>
              </a:lnSpc>
              <a:spcBef>
                <a:spcPts val="905"/>
              </a:spcBef>
              <a:buClr>
                <a:srgbClr val="FF0000"/>
              </a:buClr>
              <a:buFont typeface="Wingdings"/>
              <a:buChar char=""/>
              <a:tabLst>
                <a:tab pos="287020" algn="l"/>
              </a:tabLst>
            </a:pPr>
            <a:r>
              <a:rPr sz="3000" dirty="0">
                <a:latin typeface="Times New Roman" pitchFamily="18" charset="0"/>
                <a:cs typeface="Times New Roman" pitchFamily="18" charset="0"/>
              </a:rPr>
              <a:t>Tổng hợp tiếng nói (ví dụ: đọc email ra loa)</a:t>
            </a:r>
            <a:endParaRPr sz="3000">
              <a:latin typeface="Times New Roman" pitchFamily="18" charset="0"/>
              <a:cs typeface="Times New Roman" pitchFamily="18" charset="0"/>
            </a:endParaRPr>
          </a:p>
          <a:p>
            <a:pPr marL="287020" indent="-274320" algn="just">
              <a:lnSpc>
                <a:spcPct val="100000"/>
              </a:lnSpc>
              <a:spcBef>
                <a:spcPts val="810"/>
              </a:spcBef>
              <a:buClr>
                <a:srgbClr val="FF0000"/>
              </a:buClr>
              <a:buFont typeface="Wingdings"/>
              <a:buChar char=""/>
              <a:tabLst>
                <a:tab pos="287020" algn="l"/>
              </a:tabLst>
            </a:pPr>
            <a:r>
              <a:rPr sz="3000" dirty="0">
                <a:latin typeface="Times New Roman" pitchFamily="18" charset="0"/>
                <a:cs typeface="Times New Roman" pitchFamily="18" charset="0"/>
              </a:rPr>
              <a:t>Nhận dạng âm thanh, hình ảnh</a:t>
            </a:r>
            <a:endParaRPr sz="3000">
              <a:latin typeface="Times New Roman" pitchFamily="18" charset="0"/>
              <a:cs typeface="Times New Roman" pitchFamily="18" charset="0"/>
            </a:endParaRPr>
          </a:p>
          <a:p>
            <a:pPr marL="287020" indent="-274320" algn="just">
              <a:lnSpc>
                <a:spcPct val="100000"/>
              </a:lnSpc>
              <a:spcBef>
                <a:spcPts val="790"/>
              </a:spcBef>
              <a:buClr>
                <a:srgbClr val="FF0000"/>
              </a:buClr>
              <a:buFont typeface="Wingdings"/>
              <a:buChar char=""/>
              <a:tabLst>
                <a:tab pos="287020" algn="l"/>
              </a:tabLst>
            </a:pPr>
            <a:r>
              <a:rPr sz="3000" dirty="0">
                <a:latin typeface="Times New Roman" pitchFamily="18" charset="0"/>
                <a:cs typeface="Times New Roman" pitchFamily="18" charset="0"/>
              </a:rPr>
              <a:t>Dịch vụ vị trí, bản đồ và di chuyển</a:t>
            </a:r>
            <a:endParaRPr sz="30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Các dịch vụ sáng tạo trên nền giao thức mạng:</a:t>
            </a:r>
            <a:endParaRPr sz="3000">
              <a:latin typeface="Times New Roman" pitchFamily="18" charset="0"/>
              <a:cs typeface="Times New Roman" pitchFamily="18" charset="0"/>
            </a:endParaRPr>
          </a:p>
          <a:p>
            <a:pPr marL="744220" lvl="1" indent="-274320" algn="just">
              <a:lnSpc>
                <a:spcPct val="100000"/>
              </a:lnSpc>
              <a:spcBef>
                <a:spcPts val="425"/>
              </a:spcBef>
              <a:buFont typeface="Wingdings"/>
              <a:buChar char=""/>
              <a:tabLst>
                <a:tab pos="744220" algn="l"/>
              </a:tabLst>
            </a:pPr>
            <a:r>
              <a:rPr sz="2600" dirty="0">
                <a:latin typeface="Times New Roman" pitchFamily="18" charset="0"/>
                <a:cs typeface="Times New Roman" pitchFamily="18" charset="0"/>
              </a:rPr>
              <a:t>Chat, nhắn tin</a:t>
            </a:r>
            <a:endParaRPr sz="2600">
              <a:latin typeface="Times New Roman" pitchFamily="18" charset="0"/>
              <a:cs typeface="Times New Roman" pitchFamily="18" charset="0"/>
            </a:endParaRPr>
          </a:p>
          <a:p>
            <a:pPr marL="744220" lvl="1" indent="-274320" algn="just">
              <a:lnSpc>
                <a:spcPct val="100000"/>
              </a:lnSpc>
              <a:spcBef>
                <a:spcPts val="409"/>
              </a:spcBef>
              <a:buFont typeface="Wingdings"/>
              <a:buChar char=""/>
              <a:tabLst>
                <a:tab pos="744220" algn="l"/>
              </a:tabLst>
            </a:pPr>
            <a:r>
              <a:rPr sz="2600" dirty="0">
                <a:latin typeface="Times New Roman" pitchFamily="18" charset="0"/>
                <a:cs typeface="Times New Roman" pitchFamily="18" charset="0"/>
              </a:rPr>
              <a:t>Video thoại</a:t>
            </a:r>
            <a:endParaRPr sz="2600">
              <a:latin typeface="Times New Roman" pitchFamily="18" charset="0"/>
              <a:cs typeface="Times New Roman" pitchFamily="18" charset="0"/>
            </a:endParaRPr>
          </a:p>
          <a:p>
            <a:pPr marL="744220" lvl="1" indent="-274320" algn="just">
              <a:lnSpc>
                <a:spcPct val="100000"/>
              </a:lnSpc>
              <a:spcBef>
                <a:spcPts val="395"/>
              </a:spcBef>
              <a:buFont typeface="Wingdings"/>
              <a:buChar char=""/>
              <a:tabLst>
                <a:tab pos="744220" algn="l"/>
              </a:tabLst>
            </a:pPr>
            <a:r>
              <a:rPr sz="2600" dirty="0">
                <a:latin typeface="Times New Roman" pitchFamily="18" charset="0"/>
                <a:cs typeface="Times New Roman" pitchFamily="18" charset="0"/>
              </a:rPr>
              <a:t>Mạng xã hội</a:t>
            </a:r>
            <a:endParaRPr sz="2600">
              <a:latin typeface="Times New Roman" pitchFamily="18" charset="0"/>
              <a:cs typeface="Times New Roman" pitchFamily="18" charset="0"/>
            </a:endParaRPr>
          </a:p>
          <a:p>
            <a:pPr marL="744220" lvl="1" indent="-274320" algn="just">
              <a:lnSpc>
                <a:spcPct val="100000"/>
              </a:lnSpc>
              <a:spcBef>
                <a:spcPts val="400"/>
              </a:spcBef>
              <a:buFont typeface="Wingdings"/>
              <a:buChar char=""/>
              <a:tabLst>
                <a:tab pos="744220" algn="l"/>
              </a:tabLst>
            </a:pPr>
            <a:r>
              <a:rPr sz="2600" dirty="0">
                <a:latin typeface="Times New Roman" pitchFamily="18" charset="0"/>
                <a:cs typeface="Times New Roman" pitchFamily="18" charset="0"/>
              </a:rPr>
              <a:t>Đặt hàng online</a:t>
            </a:r>
            <a:endParaRPr sz="2600">
              <a:latin typeface="Times New Roman" pitchFamily="18" charset="0"/>
              <a:cs typeface="Times New Roman" pitchFamily="18" charset="0"/>
            </a:endParaRPr>
          </a:p>
          <a:p>
            <a:pPr marL="744220" lvl="1" indent="-274320" algn="just">
              <a:lnSpc>
                <a:spcPct val="100000"/>
              </a:lnSpc>
              <a:spcBef>
                <a:spcPts val="405"/>
              </a:spcBef>
              <a:buFont typeface="Wingdings"/>
              <a:buChar char=""/>
              <a:tabLst>
                <a:tab pos="744220" algn="l"/>
              </a:tabLst>
            </a:pPr>
            <a:r>
              <a:rPr sz="2600" dirty="0">
                <a:latin typeface="Times New Roman" pitchFamily="18" charset="0"/>
                <a:cs typeface="Times New Roman" pitchFamily="18" charset="0"/>
              </a:rPr>
              <a:t>Thông tin tức thời</a:t>
            </a:r>
            <a:endParaRPr sz="2600">
              <a:latin typeface="Times New Roman" pitchFamily="18" charset="0"/>
              <a:cs typeface="Times New Roman" pitchFamily="18" charset="0"/>
            </a:endParaRPr>
          </a:p>
          <a:p>
            <a:pPr marL="744220" lvl="1" indent="-274320" algn="just">
              <a:lnSpc>
                <a:spcPct val="100000"/>
              </a:lnSpc>
              <a:spcBef>
                <a:spcPts val="395"/>
              </a:spcBef>
              <a:buFont typeface="Wingdings"/>
              <a:buChar char=""/>
              <a:tabLst>
                <a:tab pos="744220" algn="l"/>
              </a:tabLst>
            </a:pPr>
            <a:r>
              <a:rPr sz="2600" dirty="0">
                <a:latin typeface="Times New Roman" pitchFamily="18" charset="0"/>
                <a:cs typeface="Times New Roman" pitchFamily="18" charset="0"/>
              </a:rPr>
              <a:t>…</a:t>
            </a:r>
            <a:endParaRPr sz="26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p:nvPr/>
        </p:nvSpPr>
        <p:spPr>
          <a:xfrm>
            <a:off x="2638653" y="5256682"/>
            <a:ext cx="2589580" cy="973852"/>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27736" y="257378"/>
            <a:ext cx="4125595" cy="757555"/>
          </a:xfrm>
          <a:prstGeom prst="rect">
            <a:avLst/>
          </a:prstGeom>
        </p:spPr>
        <p:txBody>
          <a:bodyPr vert="horz" wrap="square" lIns="0" tIns="12700" rIns="0" bIns="0" rtlCol="0">
            <a:spAutoFit/>
          </a:bodyPr>
          <a:lstStyle/>
          <a:p>
            <a:pPr marL="12700">
              <a:lnSpc>
                <a:spcPct val="100000"/>
              </a:lnSpc>
              <a:spcBef>
                <a:spcPts val="100"/>
              </a:spcBef>
            </a:pPr>
            <a:r>
              <a:rPr dirty="0"/>
              <a:t>Loại </a:t>
            </a:r>
            <a:r>
              <a:rPr spc="-5" dirty="0"/>
              <a:t>thiết </a:t>
            </a:r>
            <a:r>
              <a:rPr dirty="0"/>
              <a:t>bị</a:t>
            </a:r>
            <a:r>
              <a:rPr spc="-70" dirty="0"/>
              <a:t> </a:t>
            </a:r>
            <a:r>
              <a:rPr dirty="0"/>
              <a:t>mới</a:t>
            </a:r>
          </a:p>
        </p:txBody>
      </p:sp>
      <p:sp>
        <p:nvSpPr>
          <p:cNvPr id="5" name="object 5"/>
          <p:cNvSpPr/>
          <p:nvPr/>
        </p:nvSpPr>
        <p:spPr>
          <a:xfrm>
            <a:off x="398437" y="1611586"/>
            <a:ext cx="2125988" cy="451560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318775" y="4857022"/>
            <a:ext cx="3403044" cy="153763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884932" y="1275588"/>
            <a:ext cx="5390045" cy="3500628"/>
          </a:xfrm>
          <a:prstGeom prst="rect">
            <a:avLst/>
          </a:prstGeom>
          <a:blipFill>
            <a:blip r:embed="rId5" cstate="print"/>
            <a:stretch>
              <a:fillRect/>
            </a:stretch>
          </a:blip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15</a:t>
            </a:fld>
            <a:endParaRPr spc="-6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5250" rIns="0" bIns="0" rtlCol="0">
            <a:spAutoFit/>
          </a:bodyPr>
          <a:lstStyle/>
          <a:p>
            <a:pPr marL="12700" marR="5080">
              <a:lnSpc>
                <a:spcPts val="5190"/>
              </a:lnSpc>
              <a:spcBef>
                <a:spcPts val="750"/>
              </a:spcBef>
            </a:pPr>
            <a:r>
              <a:rPr dirty="0"/>
              <a:t>Thị trường ứng dụng cho</a:t>
            </a:r>
            <a:r>
              <a:rPr spc="-105" dirty="0"/>
              <a:t> </a:t>
            </a:r>
            <a:r>
              <a:rPr dirty="0"/>
              <a:t>di  động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16</a:t>
            </a:fld>
            <a:endParaRPr spc="-60" dirty="0"/>
          </a:p>
        </p:txBody>
      </p:sp>
      <p:sp>
        <p:nvSpPr>
          <p:cNvPr id="3" name="object 3"/>
          <p:cNvSpPr txBox="1"/>
          <p:nvPr/>
        </p:nvSpPr>
        <p:spPr>
          <a:xfrm>
            <a:off x="702665" y="3468370"/>
            <a:ext cx="662305"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90" dirty="0">
                <a:solidFill>
                  <a:srgbClr val="888888"/>
                </a:solidFill>
                <a:latin typeface="Arial"/>
                <a:cs typeface="Arial"/>
              </a:rPr>
              <a:t>3</a:t>
            </a:r>
            <a:endParaRPr sz="1800">
              <a:latin typeface="Arial"/>
              <a:cs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2211070" cy="757555"/>
          </a:xfrm>
          <a:prstGeom prst="rect">
            <a:avLst/>
          </a:prstGeom>
        </p:spPr>
        <p:txBody>
          <a:bodyPr vert="horz" wrap="square" lIns="0" tIns="12700" rIns="0" bIns="0" rtlCol="0">
            <a:spAutoFit/>
          </a:bodyPr>
          <a:lstStyle/>
          <a:p>
            <a:pPr marL="12700">
              <a:lnSpc>
                <a:spcPct val="100000"/>
              </a:lnSpc>
              <a:spcBef>
                <a:spcPts val="100"/>
              </a:spcBef>
            </a:pPr>
            <a:r>
              <a:rPr dirty="0"/>
              <a:t>Bối</a:t>
            </a:r>
            <a:r>
              <a:rPr spc="-85" dirty="0"/>
              <a:t> </a:t>
            </a:r>
            <a:r>
              <a:rPr dirty="0"/>
              <a:t>cảnh</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17</a:t>
            </a:fld>
            <a:endParaRPr spc="-60" dirty="0"/>
          </a:p>
        </p:txBody>
      </p:sp>
      <p:sp>
        <p:nvSpPr>
          <p:cNvPr id="3" name="object 3"/>
          <p:cNvSpPr txBox="1"/>
          <p:nvPr/>
        </p:nvSpPr>
        <p:spPr>
          <a:xfrm>
            <a:off x="427736" y="1294058"/>
            <a:ext cx="7840980" cy="5168900"/>
          </a:xfrm>
          <a:prstGeom prst="rect">
            <a:avLst/>
          </a:prstGeom>
        </p:spPr>
        <p:txBody>
          <a:bodyPr vert="horz" wrap="square" lIns="0" tIns="114935" rIns="0" bIns="0" rtlCol="0">
            <a:spAutoFit/>
          </a:bodyPr>
          <a:lstStyle/>
          <a:p>
            <a:pPr marL="287020" indent="-274320" algn="just">
              <a:lnSpc>
                <a:spcPct val="100000"/>
              </a:lnSpc>
              <a:spcBef>
                <a:spcPts val="905"/>
              </a:spcBef>
              <a:buClr>
                <a:srgbClr val="FF0000"/>
              </a:buClr>
              <a:buFont typeface="Wingdings"/>
              <a:buChar char=""/>
              <a:tabLst>
                <a:tab pos="287020" algn="l"/>
              </a:tabLst>
            </a:pPr>
            <a:r>
              <a:rPr sz="3000" dirty="0">
                <a:latin typeface="Times New Roman" pitchFamily="18" charset="0"/>
                <a:cs typeface="Times New Roman" pitchFamily="18" charset="0"/>
              </a:rPr>
              <a:t>Sự phát triển của các thiết bị di động thông minh</a:t>
            </a:r>
            <a:endParaRPr sz="3000">
              <a:latin typeface="Times New Roman" pitchFamily="18" charset="0"/>
              <a:cs typeface="Times New Roman" pitchFamily="18" charset="0"/>
            </a:endParaRPr>
          </a:p>
          <a:p>
            <a:pPr marL="287020" indent="-274320" algn="just">
              <a:lnSpc>
                <a:spcPct val="100000"/>
              </a:lnSpc>
              <a:spcBef>
                <a:spcPts val="810"/>
              </a:spcBef>
              <a:buClr>
                <a:srgbClr val="FF0000"/>
              </a:buClr>
              <a:buFont typeface="Wingdings"/>
              <a:buChar char=""/>
              <a:tabLst>
                <a:tab pos="287020" algn="l"/>
              </a:tabLst>
            </a:pPr>
            <a:r>
              <a:rPr sz="3000" dirty="0">
                <a:latin typeface="Times New Roman" pitchFamily="18" charset="0"/>
                <a:cs typeface="Times New Roman" pitchFamily="18" charset="0"/>
              </a:rPr>
              <a:t>Nhu cầu giải trí qua thiết bị di động tăng cao</a:t>
            </a:r>
            <a:endParaRPr sz="3000">
              <a:latin typeface="Times New Roman" pitchFamily="18" charset="0"/>
              <a:cs typeface="Times New Roman" pitchFamily="18" charset="0"/>
            </a:endParaRPr>
          </a:p>
          <a:p>
            <a:pPr marL="744220" lvl="1" indent="-274320" algn="just">
              <a:lnSpc>
                <a:spcPct val="100000"/>
              </a:lnSpc>
              <a:spcBef>
                <a:spcPts val="420"/>
              </a:spcBef>
              <a:buFont typeface="Wingdings"/>
              <a:buChar char=""/>
              <a:tabLst>
                <a:tab pos="744220" algn="l"/>
              </a:tabLst>
            </a:pPr>
            <a:r>
              <a:rPr sz="2600" dirty="0">
                <a:latin typeface="Times New Roman" pitchFamily="18" charset="0"/>
                <a:cs typeface="Times New Roman" pitchFamily="18" charset="0"/>
              </a:rPr>
              <a:t>Cần các ứng dụng giải trí cho di động</a:t>
            </a:r>
            <a:endParaRPr sz="2600">
              <a:latin typeface="Times New Roman" pitchFamily="18" charset="0"/>
              <a:cs typeface="Times New Roman" pitchFamily="18" charset="0"/>
            </a:endParaRPr>
          </a:p>
          <a:p>
            <a:pPr marL="744220" lvl="1" indent="-274320" algn="just">
              <a:lnSpc>
                <a:spcPct val="100000"/>
              </a:lnSpc>
              <a:spcBef>
                <a:spcPts val="400"/>
              </a:spcBef>
              <a:buFont typeface="Wingdings"/>
              <a:buChar char=""/>
              <a:tabLst>
                <a:tab pos="744220" algn="l"/>
              </a:tabLst>
            </a:pPr>
            <a:r>
              <a:rPr sz="2600" dirty="0">
                <a:latin typeface="Times New Roman" pitchFamily="18" charset="0"/>
                <a:cs typeface="Times New Roman" pitchFamily="18" charset="0"/>
              </a:rPr>
              <a:t>Cần nhiều dịch vụ giải trí hỗ trợ di động</a:t>
            </a:r>
            <a:endParaRPr sz="2600">
              <a:latin typeface="Times New Roman" pitchFamily="18" charset="0"/>
              <a:cs typeface="Times New Roman" pitchFamily="18" charset="0"/>
            </a:endParaRPr>
          </a:p>
          <a:p>
            <a:pPr marL="287020" indent="-274320" algn="just">
              <a:lnSpc>
                <a:spcPct val="100000"/>
              </a:lnSpc>
              <a:spcBef>
                <a:spcPts val="775"/>
              </a:spcBef>
              <a:buClr>
                <a:srgbClr val="FF0000"/>
              </a:buClr>
              <a:buFont typeface="Wingdings"/>
              <a:buChar char=""/>
              <a:tabLst>
                <a:tab pos="287020" algn="l"/>
              </a:tabLst>
            </a:pPr>
            <a:r>
              <a:rPr sz="3000" dirty="0">
                <a:latin typeface="Times New Roman" pitchFamily="18" charset="0"/>
                <a:cs typeface="Times New Roman" pitchFamily="18" charset="0"/>
              </a:rPr>
              <a:t>Xuất hiện nhu cầu làm việc qua thiết bị di động</a:t>
            </a:r>
            <a:endParaRPr sz="3000">
              <a:latin typeface="Times New Roman" pitchFamily="18" charset="0"/>
              <a:cs typeface="Times New Roman" pitchFamily="18" charset="0"/>
            </a:endParaRPr>
          </a:p>
          <a:p>
            <a:pPr marL="744220" lvl="1" indent="-274320" algn="just">
              <a:lnSpc>
                <a:spcPct val="100000"/>
              </a:lnSpc>
              <a:spcBef>
                <a:spcPts val="425"/>
              </a:spcBef>
              <a:buFont typeface="Wingdings"/>
              <a:buChar char=""/>
              <a:tabLst>
                <a:tab pos="744220" algn="l"/>
              </a:tabLst>
            </a:pPr>
            <a:r>
              <a:rPr sz="2600" dirty="0">
                <a:latin typeface="Times New Roman" pitchFamily="18" charset="0"/>
                <a:cs typeface="Times New Roman" pitchFamily="18" charset="0"/>
              </a:rPr>
              <a:t>Cần các ứng dụng hỗ trợ công việc</a:t>
            </a:r>
            <a:endParaRPr sz="2600">
              <a:latin typeface="Times New Roman" pitchFamily="18" charset="0"/>
              <a:cs typeface="Times New Roman" pitchFamily="18" charset="0"/>
            </a:endParaRPr>
          </a:p>
          <a:p>
            <a:pPr marL="744220" lvl="1" indent="-274320" algn="just">
              <a:lnSpc>
                <a:spcPct val="100000"/>
              </a:lnSpc>
              <a:spcBef>
                <a:spcPts val="409"/>
              </a:spcBef>
              <a:buFont typeface="Wingdings"/>
              <a:buChar char=""/>
              <a:tabLst>
                <a:tab pos="744220" algn="l"/>
              </a:tabLst>
            </a:pPr>
            <a:r>
              <a:rPr sz="2600" dirty="0">
                <a:latin typeface="Times New Roman" pitchFamily="18" charset="0"/>
                <a:cs typeface="Times New Roman" pitchFamily="18" charset="0"/>
              </a:rPr>
              <a:t>Hệ thống hiện tại cần mở rộng để hỗ trợ di động</a:t>
            </a:r>
            <a:endParaRPr sz="2600">
              <a:latin typeface="Times New Roman" pitchFamily="18" charset="0"/>
              <a:cs typeface="Times New Roman" pitchFamily="18" charset="0"/>
            </a:endParaRPr>
          </a:p>
          <a:p>
            <a:pPr marL="287020" indent="-274320" algn="just">
              <a:lnSpc>
                <a:spcPct val="100000"/>
              </a:lnSpc>
              <a:spcBef>
                <a:spcPts val="765"/>
              </a:spcBef>
              <a:buClr>
                <a:srgbClr val="FF0000"/>
              </a:buClr>
              <a:buFont typeface="Wingdings"/>
              <a:buChar char=""/>
              <a:tabLst>
                <a:tab pos="287020" algn="l"/>
              </a:tabLst>
            </a:pPr>
            <a:r>
              <a:rPr sz="3000" dirty="0">
                <a:latin typeface="Times New Roman" pitchFamily="18" charset="0"/>
                <a:cs typeface="Times New Roman" pitchFamily="18" charset="0"/>
              </a:rPr>
              <a:t>Các tương tác kiểu mới xuất hiện</a:t>
            </a:r>
            <a:endParaRPr sz="30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Sự phát triển của kênh phân phối</a:t>
            </a:r>
            <a:endParaRPr sz="30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Sự phát triển của kênh thanh toán</a:t>
            </a:r>
            <a:endParaRPr sz="30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122670" cy="757555"/>
          </a:xfrm>
          <a:prstGeom prst="rect">
            <a:avLst/>
          </a:prstGeom>
        </p:spPr>
        <p:txBody>
          <a:bodyPr vert="horz" wrap="square" lIns="0" tIns="12700" rIns="0" bIns="0" rtlCol="0">
            <a:spAutoFit/>
          </a:bodyPr>
          <a:lstStyle/>
          <a:p>
            <a:pPr marL="12700">
              <a:lnSpc>
                <a:spcPct val="100000"/>
              </a:lnSpc>
              <a:spcBef>
                <a:spcPts val="100"/>
              </a:spcBef>
            </a:pPr>
            <a:r>
              <a:rPr dirty="0"/>
              <a:t>Cơ hội cho </a:t>
            </a:r>
            <a:r>
              <a:rPr spc="-5" dirty="0"/>
              <a:t>lập trình</a:t>
            </a:r>
            <a:r>
              <a:rPr spc="-65" dirty="0"/>
              <a:t> </a:t>
            </a:r>
            <a:r>
              <a:rPr dirty="0"/>
              <a:t>viên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18</a:t>
            </a:fld>
            <a:endParaRPr spc="-60" dirty="0"/>
          </a:p>
        </p:txBody>
      </p:sp>
      <p:sp>
        <p:nvSpPr>
          <p:cNvPr id="3" name="object 3"/>
          <p:cNvSpPr txBox="1"/>
          <p:nvPr/>
        </p:nvSpPr>
        <p:spPr>
          <a:xfrm>
            <a:off x="427736" y="1334718"/>
            <a:ext cx="8218805" cy="4773743"/>
          </a:xfrm>
          <a:prstGeom prst="rect">
            <a:avLst/>
          </a:prstGeom>
        </p:spPr>
        <p:txBody>
          <a:bodyPr vert="horz" wrap="square" lIns="0" tIns="74295" rIns="0" bIns="0" rtlCol="0">
            <a:spAutoFit/>
          </a:bodyPr>
          <a:lstStyle/>
          <a:p>
            <a:pPr marL="287020" indent="-274320">
              <a:lnSpc>
                <a:spcPct val="100000"/>
              </a:lnSpc>
              <a:spcBef>
                <a:spcPts val="585"/>
              </a:spcBef>
              <a:buClr>
                <a:srgbClr val="FF0000"/>
              </a:buClr>
              <a:buFont typeface="Wingdings"/>
              <a:buChar char=""/>
              <a:tabLst>
                <a:tab pos="287020" algn="l"/>
              </a:tabLst>
            </a:pPr>
            <a:r>
              <a:rPr sz="3000" dirty="0">
                <a:latin typeface="Times New Roman" pitchFamily="18" charset="0"/>
                <a:cs typeface="Times New Roman" pitchFamily="18" charset="0"/>
              </a:rPr>
              <a:t>Thị trường ứng dụng cho di động tăng trưởng nóng</a:t>
            </a:r>
            <a:endParaRPr sz="3000">
              <a:latin typeface="Times New Roman" pitchFamily="18" charset="0"/>
              <a:cs typeface="Times New Roman" pitchFamily="18" charset="0"/>
            </a:endParaRPr>
          </a:p>
          <a:p>
            <a:pPr marL="744220" lvl="1" indent="-274320">
              <a:lnSpc>
                <a:spcPct val="100000"/>
              </a:lnSpc>
              <a:spcBef>
                <a:spcPts val="430"/>
              </a:spcBef>
              <a:buFont typeface="Wingdings"/>
              <a:buChar char=""/>
              <a:tabLst>
                <a:tab pos="744220" algn="l"/>
              </a:tabLst>
            </a:pPr>
            <a:r>
              <a:rPr sz="2600" dirty="0">
                <a:latin typeface="Times New Roman" pitchFamily="18" charset="0"/>
                <a:cs typeface="Times New Roman" pitchFamily="18" charset="0"/>
              </a:rPr>
              <a:t>Chuyển đổi các ứng dụng đã có lên di động</a:t>
            </a:r>
            <a:endParaRPr sz="2600">
              <a:latin typeface="Times New Roman" pitchFamily="18" charset="0"/>
              <a:cs typeface="Times New Roman" pitchFamily="18" charset="0"/>
            </a:endParaRPr>
          </a:p>
          <a:p>
            <a:pPr marL="744220" lvl="1" indent="-274320">
              <a:lnSpc>
                <a:spcPct val="100000"/>
              </a:lnSpc>
              <a:spcBef>
                <a:spcPts val="405"/>
              </a:spcBef>
              <a:buFont typeface="Wingdings"/>
              <a:buChar char=""/>
              <a:tabLst>
                <a:tab pos="744220" algn="l"/>
              </a:tabLst>
            </a:pPr>
            <a:r>
              <a:rPr sz="2600" dirty="0">
                <a:latin typeface="Times New Roman" pitchFamily="18" charset="0"/>
                <a:cs typeface="Times New Roman" pitchFamily="18" charset="0"/>
              </a:rPr>
              <a:t>Chuyển đổi các ứng dụng di động sang loại thiết bị mới</a:t>
            </a:r>
            <a:endParaRPr sz="2600">
              <a:latin typeface="Times New Roman" pitchFamily="18" charset="0"/>
              <a:cs typeface="Times New Roman" pitchFamily="18" charset="0"/>
            </a:endParaRPr>
          </a:p>
          <a:p>
            <a:pPr marL="744220" marR="422909" lvl="1" indent="-274320">
              <a:lnSpc>
                <a:spcPct val="100000"/>
              </a:lnSpc>
              <a:spcBef>
                <a:spcPts val="395"/>
              </a:spcBef>
              <a:buFont typeface="Wingdings"/>
              <a:buChar char=""/>
              <a:tabLst>
                <a:tab pos="744220" algn="l"/>
              </a:tabLst>
            </a:pPr>
            <a:r>
              <a:rPr sz="2600" dirty="0">
                <a:latin typeface="Times New Roman" pitchFamily="18" charset="0"/>
                <a:cs typeface="Times New Roman" pitchFamily="18" charset="0"/>
              </a:rPr>
              <a:t>Phát triển những ứng dụng mới hoàn toàn, khai thác  khả năng đặc biệt của di động</a:t>
            </a:r>
            <a:endParaRPr sz="2600">
              <a:latin typeface="Times New Roman" pitchFamily="18" charset="0"/>
              <a:cs typeface="Times New Roman" pitchFamily="18" charset="0"/>
            </a:endParaRPr>
          </a:p>
          <a:p>
            <a:pPr marL="287020" indent="-274320">
              <a:lnSpc>
                <a:spcPct val="100000"/>
              </a:lnSpc>
              <a:spcBef>
                <a:spcPts val="780"/>
              </a:spcBef>
              <a:buClr>
                <a:srgbClr val="FF0000"/>
              </a:buClr>
              <a:buFont typeface="Wingdings"/>
              <a:buChar char=""/>
              <a:tabLst>
                <a:tab pos="287020" algn="l"/>
              </a:tabLst>
            </a:pPr>
            <a:r>
              <a:rPr sz="3000" dirty="0">
                <a:latin typeface="Times New Roman" pitchFamily="18" charset="0"/>
                <a:cs typeface="Times New Roman" pitchFamily="18" charset="0"/>
              </a:rPr>
              <a:t>Nhu cầu nhân lực viết phần mềm cho di động cao</a:t>
            </a:r>
            <a:endParaRPr sz="3000">
              <a:latin typeface="Times New Roman" pitchFamily="18" charset="0"/>
              <a:cs typeface="Times New Roman" pitchFamily="18" charset="0"/>
            </a:endParaRPr>
          </a:p>
          <a:p>
            <a:pPr marL="744220" lvl="1" indent="-274320">
              <a:lnSpc>
                <a:spcPct val="100000"/>
              </a:lnSpc>
              <a:spcBef>
                <a:spcPts val="425"/>
              </a:spcBef>
              <a:buFont typeface="Wingdings"/>
              <a:buChar char=""/>
              <a:tabLst>
                <a:tab pos="744220" algn="l"/>
              </a:tabLst>
            </a:pPr>
            <a:r>
              <a:rPr sz="2600" dirty="0">
                <a:latin typeface="Times New Roman" pitchFamily="18" charset="0"/>
                <a:cs typeface="Times New Roman" pitchFamily="18" charset="0"/>
              </a:rPr>
              <a:t>Tăng trưởng về lương cho người làm di động</a:t>
            </a:r>
            <a:endParaRPr sz="2600">
              <a:latin typeface="Times New Roman" pitchFamily="18" charset="0"/>
              <a:cs typeface="Times New Roman" pitchFamily="18" charset="0"/>
            </a:endParaRPr>
          </a:p>
          <a:p>
            <a:pPr marL="744220" lvl="1" indent="-274320">
              <a:lnSpc>
                <a:spcPct val="100000"/>
              </a:lnSpc>
              <a:spcBef>
                <a:spcPts val="395"/>
              </a:spcBef>
              <a:buFont typeface="Wingdings"/>
              <a:buChar char=""/>
              <a:tabLst>
                <a:tab pos="744220" algn="l"/>
              </a:tabLst>
            </a:pPr>
            <a:r>
              <a:rPr sz="2600" dirty="0">
                <a:latin typeface="Times New Roman" pitchFamily="18" charset="0"/>
                <a:cs typeface="Times New Roman" pitchFamily="18" charset="0"/>
              </a:rPr>
              <a:t>Đỡ nhàm chán vì xuất hiện những công nghệ mới</a:t>
            </a:r>
            <a:endParaRPr sz="2600">
              <a:latin typeface="Times New Roman" pitchFamily="18" charset="0"/>
              <a:cs typeface="Times New Roman" pitchFamily="18" charset="0"/>
            </a:endParaRPr>
          </a:p>
          <a:p>
            <a:pPr marL="287020" indent="-274320">
              <a:lnSpc>
                <a:spcPct val="100000"/>
              </a:lnSpc>
              <a:spcBef>
                <a:spcPts val="780"/>
              </a:spcBef>
              <a:buClr>
                <a:srgbClr val="FF0000"/>
              </a:buClr>
              <a:buFont typeface="Wingdings"/>
              <a:buChar char=""/>
              <a:tabLst>
                <a:tab pos="287020" algn="l"/>
              </a:tabLst>
            </a:pPr>
            <a:r>
              <a:rPr sz="3000" dirty="0">
                <a:latin typeface="Times New Roman" pitchFamily="18" charset="0"/>
                <a:cs typeface="Times New Roman" pitchFamily="18" charset="0"/>
              </a:rPr>
              <a:t>Cơ hội thực hiện các ý tưởng mới</a:t>
            </a:r>
            <a:endParaRPr sz="3000">
              <a:latin typeface="Times New Roman" pitchFamily="18" charset="0"/>
              <a:cs typeface="Times New Roman" pitchFamily="18" charset="0"/>
            </a:endParaRPr>
          </a:p>
          <a:p>
            <a:pPr marL="744220" lvl="1" indent="-274320">
              <a:lnSpc>
                <a:spcPct val="100000"/>
              </a:lnSpc>
              <a:spcBef>
                <a:spcPts val="425"/>
              </a:spcBef>
              <a:buFont typeface="Wingdings"/>
              <a:buChar char=""/>
              <a:tabLst>
                <a:tab pos="744220" algn="l"/>
              </a:tabLst>
            </a:pPr>
            <a:r>
              <a:rPr sz="2600" dirty="0">
                <a:latin typeface="Times New Roman" pitchFamily="18" charset="0"/>
                <a:cs typeface="Times New Roman" pitchFamily="18" charset="0"/>
              </a:rPr>
              <a:t>Tự viết và bán ứng dụng: không còn quá khó như trước</a:t>
            </a:r>
            <a:endParaRPr sz="26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610475" cy="757555"/>
          </a:xfrm>
          <a:prstGeom prst="rect">
            <a:avLst/>
          </a:prstGeom>
        </p:spPr>
        <p:txBody>
          <a:bodyPr vert="horz" wrap="square" lIns="0" tIns="12700" rIns="0" bIns="0" rtlCol="0">
            <a:spAutoFit/>
          </a:bodyPr>
          <a:lstStyle/>
          <a:p>
            <a:pPr marL="12700">
              <a:lnSpc>
                <a:spcPct val="100000"/>
              </a:lnSpc>
              <a:spcBef>
                <a:spcPts val="100"/>
              </a:spcBef>
            </a:pPr>
            <a:r>
              <a:rPr dirty="0"/>
              <a:t>Các nền tảng dùng cho di</a:t>
            </a:r>
            <a:r>
              <a:rPr spc="-114" dirty="0"/>
              <a:t> </a:t>
            </a:r>
            <a:r>
              <a:rPr dirty="0"/>
              <a:t>động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19</a:t>
            </a:fld>
            <a:endParaRPr spc="-60" dirty="0"/>
          </a:p>
        </p:txBody>
      </p:sp>
      <p:sp>
        <p:nvSpPr>
          <p:cNvPr id="3" name="object 3"/>
          <p:cNvSpPr txBox="1">
            <a:spLocks noGrp="1"/>
          </p:cNvSpPr>
          <p:nvPr>
            <p:ph sz="half" idx="2"/>
          </p:nvPr>
        </p:nvSpPr>
        <p:spPr>
          <a:prstGeom prst="rect">
            <a:avLst/>
          </a:prstGeom>
        </p:spPr>
        <p:txBody>
          <a:bodyPr vert="horz" wrap="square" lIns="0" tIns="73025" rIns="0" bIns="0" rtlCol="0">
            <a:spAutoFit/>
          </a:bodyPr>
          <a:lstStyle/>
          <a:p>
            <a:pPr marL="287020" indent="-274320">
              <a:lnSpc>
                <a:spcPct val="100000"/>
              </a:lnSpc>
              <a:spcBef>
                <a:spcPts val="575"/>
              </a:spcBef>
              <a:buClr>
                <a:srgbClr val="FF0000"/>
              </a:buClr>
              <a:buFont typeface="Wingdings"/>
              <a:buChar char=""/>
              <a:tabLst>
                <a:tab pos="287020" algn="l"/>
              </a:tabLst>
            </a:pPr>
            <a:r>
              <a:rPr spc="-125" dirty="0"/>
              <a:t>(1973) </a:t>
            </a:r>
            <a:r>
              <a:rPr spc="-120" dirty="0"/>
              <a:t>embedded</a:t>
            </a:r>
            <a:r>
              <a:rPr spc="-125" dirty="0"/>
              <a:t> </a:t>
            </a:r>
            <a:r>
              <a:rPr spc="-459" dirty="0"/>
              <a:t>OS</a:t>
            </a:r>
          </a:p>
          <a:p>
            <a:pPr marL="287020" indent="-274320">
              <a:lnSpc>
                <a:spcPct val="100000"/>
              </a:lnSpc>
              <a:spcBef>
                <a:spcPts val="470"/>
              </a:spcBef>
              <a:buClr>
                <a:srgbClr val="FF0000"/>
              </a:buClr>
              <a:buFont typeface="Wingdings"/>
              <a:buChar char=""/>
              <a:tabLst>
                <a:tab pos="287020" algn="l"/>
              </a:tabLst>
            </a:pPr>
            <a:r>
              <a:rPr spc="-130" dirty="0"/>
              <a:t>(1996) </a:t>
            </a:r>
            <a:r>
              <a:rPr spc="-200" dirty="0"/>
              <a:t>Palm</a:t>
            </a:r>
            <a:r>
              <a:rPr spc="-130" dirty="0"/>
              <a:t> </a:t>
            </a:r>
            <a:r>
              <a:rPr spc="-459" dirty="0"/>
              <a:t>OS</a:t>
            </a:r>
          </a:p>
          <a:p>
            <a:pPr marL="287020" indent="-274320">
              <a:lnSpc>
                <a:spcPct val="100000"/>
              </a:lnSpc>
              <a:spcBef>
                <a:spcPts val="465"/>
              </a:spcBef>
              <a:buClr>
                <a:srgbClr val="FF0000"/>
              </a:buClr>
              <a:buFont typeface="Wingdings"/>
              <a:buChar char=""/>
              <a:tabLst>
                <a:tab pos="287020" algn="l"/>
              </a:tabLst>
            </a:pPr>
            <a:r>
              <a:rPr spc="-130" dirty="0"/>
              <a:t>(1996) </a:t>
            </a:r>
            <a:r>
              <a:rPr spc="-114" dirty="0"/>
              <a:t>Windows </a:t>
            </a:r>
            <a:r>
              <a:rPr spc="-525" dirty="0"/>
              <a:t>CE</a:t>
            </a:r>
          </a:p>
          <a:p>
            <a:pPr marL="287020" indent="-274320">
              <a:lnSpc>
                <a:spcPct val="100000"/>
              </a:lnSpc>
              <a:spcBef>
                <a:spcPts val="459"/>
              </a:spcBef>
              <a:buClr>
                <a:srgbClr val="FF0000"/>
              </a:buClr>
              <a:buFont typeface="Wingdings"/>
              <a:buChar char=""/>
              <a:tabLst>
                <a:tab pos="287020" algn="l"/>
              </a:tabLst>
            </a:pPr>
            <a:r>
              <a:rPr spc="-125" dirty="0"/>
              <a:t>(1999) </a:t>
            </a:r>
            <a:r>
              <a:rPr spc="-130" dirty="0"/>
              <a:t>Nokia </a:t>
            </a:r>
            <a:r>
              <a:rPr spc="-295" dirty="0"/>
              <a:t>S40</a:t>
            </a:r>
          </a:p>
          <a:p>
            <a:pPr marL="287020" indent="-274320">
              <a:lnSpc>
                <a:spcPct val="100000"/>
              </a:lnSpc>
              <a:spcBef>
                <a:spcPts val="470"/>
              </a:spcBef>
              <a:buClr>
                <a:srgbClr val="FF0000"/>
              </a:buClr>
              <a:buFont typeface="Wingdings"/>
              <a:buChar char=""/>
              <a:tabLst>
                <a:tab pos="287020" algn="l"/>
              </a:tabLst>
            </a:pPr>
            <a:r>
              <a:rPr spc="-130" dirty="0"/>
              <a:t>(2000)</a:t>
            </a:r>
            <a:r>
              <a:rPr spc="-114" dirty="0"/>
              <a:t> </a:t>
            </a:r>
            <a:r>
              <a:rPr spc="-185" dirty="0"/>
              <a:t>Symbian</a:t>
            </a:r>
          </a:p>
          <a:p>
            <a:pPr marL="287020" indent="-274320">
              <a:lnSpc>
                <a:spcPct val="100000"/>
              </a:lnSpc>
              <a:spcBef>
                <a:spcPts val="465"/>
              </a:spcBef>
              <a:buClr>
                <a:srgbClr val="FF0000"/>
              </a:buClr>
              <a:buFont typeface="Wingdings"/>
              <a:buChar char=""/>
              <a:tabLst>
                <a:tab pos="287020" algn="l"/>
              </a:tabLst>
            </a:pPr>
            <a:r>
              <a:rPr spc="-130" dirty="0"/>
              <a:t>(2002)</a:t>
            </a:r>
            <a:r>
              <a:rPr spc="-114" dirty="0"/>
              <a:t> </a:t>
            </a:r>
            <a:r>
              <a:rPr spc="-145" dirty="0"/>
              <a:t>BlackBerry</a:t>
            </a:r>
          </a:p>
          <a:p>
            <a:pPr marL="287020" indent="-274320">
              <a:lnSpc>
                <a:spcPct val="100000"/>
              </a:lnSpc>
              <a:spcBef>
                <a:spcPts val="455"/>
              </a:spcBef>
              <a:buClr>
                <a:srgbClr val="FF0000"/>
              </a:buClr>
              <a:buFont typeface="Wingdings"/>
              <a:buChar char=""/>
              <a:tabLst>
                <a:tab pos="287020" algn="l"/>
              </a:tabLst>
            </a:pPr>
            <a:r>
              <a:rPr spc="-125" dirty="0"/>
              <a:t>(2005) </a:t>
            </a:r>
            <a:r>
              <a:rPr spc="-100" dirty="0"/>
              <a:t>Maemo </a:t>
            </a:r>
            <a:r>
              <a:rPr spc="-459" dirty="0"/>
              <a:t>OS</a:t>
            </a:r>
            <a:r>
              <a:rPr spc="-254" dirty="0"/>
              <a:t> </a:t>
            </a:r>
            <a:r>
              <a:rPr spc="-120" dirty="0"/>
              <a:t>(Nokia)</a:t>
            </a:r>
          </a:p>
          <a:p>
            <a:pPr marL="287020" indent="-274320">
              <a:lnSpc>
                <a:spcPct val="100000"/>
              </a:lnSpc>
              <a:spcBef>
                <a:spcPts val="475"/>
              </a:spcBef>
              <a:buClr>
                <a:srgbClr val="FF0000"/>
              </a:buClr>
              <a:buFont typeface="Wingdings"/>
              <a:buChar char=""/>
              <a:tabLst>
                <a:tab pos="287020" algn="l"/>
              </a:tabLst>
            </a:pPr>
            <a:r>
              <a:rPr spc="-130" dirty="0"/>
              <a:t>(2007)</a:t>
            </a:r>
            <a:r>
              <a:rPr spc="-114" dirty="0"/>
              <a:t> </a:t>
            </a:r>
            <a:r>
              <a:rPr spc="-300" dirty="0"/>
              <a:t>iOS</a:t>
            </a:r>
          </a:p>
          <a:p>
            <a:pPr marL="287020" indent="-274320">
              <a:lnSpc>
                <a:spcPct val="100000"/>
              </a:lnSpc>
              <a:spcBef>
                <a:spcPts val="465"/>
              </a:spcBef>
              <a:buClr>
                <a:srgbClr val="FF0000"/>
              </a:buClr>
              <a:buFont typeface="Wingdings"/>
              <a:buChar char=""/>
              <a:tabLst>
                <a:tab pos="287020" algn="l"/>
              </a:tabLst>
            </a:pPr>
            <a:r>
              <a:rPr spc="-130" dirty="0"/>
              <a:t>(2008)</a:t>
            </a:r>
            <a:r>
              <a:rPr spc="-114" dirty="0"/>
              <a:t> </a:t>
            </a:r>
            <a:r>
              <a:rPr spc="-90" dirty="0"/>
              <a:t>Android</a:t>
            </a:r>
          </a:p>
        </p:txBody>
      </p:sp>
      <p:sp>
        <p:nvSpPr>
          <p:cNvPr id="4" name="object 4"/>
          <p:cNvSpPr txBox="1">
            <a:spLocks noGrp="1"/>
          </p:cNvSpPr>
          <p:nvPr>
            <p:ph sz="half" idx="3"/>
          </p:nvPr>
        </p:nvSpPr>
        <p:spPr>
          <a:prstGeom prst="rect">
            <a:avLst/>
          </a:prstGeom>
        </p:spPr>
        <p:txBody>
          <a:bodyPr vert="horz" wrap="square" lIns="0" tIns="73025" rIns="0" bIns="0" rtlCol="0">
            <a:spAutoFit/>
          </a:bodyPr>
          <a:lstStyle/>
          <a:p>
            <a:pPr marL="287020" indent="-274320">
              <a:lnSpc>
                <a:spcPct val="100000"/>
              </a:lnSpc>
              <a:spcBef>
                <a:spcPts val="575"/>
              </a:spcBef>
              <a:buClr>
                <a:srgbClr val="FF0000"/>
              </a:buClr>
              <a:buFont typeface="Wingdings"/>
              <a:buChar char=""/>
              <a:tabLst>
                <a:tab pos="287020" algn="l"/>
              </a:tabLst>
            </a:pPr>
            <a:r>
              <a:rPr spc="-125" dirty="0"/>
              <a:t>(2009) </a:t>
            </a:r>
            <a:r>
              <a:rPr spc="-245" dirty="0"/>
              <a:t>webOS</a:t>
            </a:r>
            <a:r>
              <a:rPr spc="-130" dirty="0"/>
              <a:t> </a:t>
            </a:r>
            <a:r>
              <a:rPr spc="-160" dirty="0"/>
              <a:t>(Palm)</a:t>
            </a:r>
          </a:p>
          <a:p>
            <a:pPr marL="287020" indent="-274320">
              <a:lnSpc>
                <a:spcPct val="100000"/>
              </a:lnSpc>
              <a:spcBef>
                <a:spcPts val="470"/>
              </a:spcBef>
              <a:buClr>
                <a:srgbClr val="FF0000"/>
              </a:buClr>
              <a:buFont typeface="Wingdings"/>
              <a:buChar char=""/>
              <a:tabLst>
                <a:tab pos="287020" algn="l"/>
              </a:tabLst>
            </a:pPr>
            <a:r>
              <a:rPr spc="-125" dirty="0"/>
              <a:t>(2009) </a:t>
            </a:r>
            <a:r>
              <a:rPr spc="-220" dirty="0"/>
              <a:t>Bada</a:t>
            </a:r>
            <a:r>
              <a:rPr spc="-150" dirty="0"/>
              <a:t> </a:t>
            </a:r>
            <a:r>
              <a:rPr spc="-204" dirty="0"/>
              <a:t>(Samsung)</a:t>
            </a:r>
          </a:p>
          <a:p>
            <a:pPr marL="287020" indent="-274320">
              <a:lnSpc>
                <a:spcPct val="100000"/>
              </a:lnSpc>
              <a:spcBef>
                <a:spcPts val="465"/>
              </a:spcBef>
              <a:buClr>
                <a:srgbClr val="FF0000"/>
              </a:buClr>
              <a:buFont typeface="Wingdings"/>
              <a:buChar char=""/>
              <a:tabLst>
                <a:tab pos="287020" algn="l"/>
              </a:tabLst>
            </a:pPr>
            <a:r>
              <a:rPr spc="-125" dirty="0"/>
              <a:t>(2010) </a:t>
            </a:r>
            <a:r>
              <a:rPr spc="-110" dirty="0"/>
              <a:t>Windows</a:t>
            </a:r>
            <a:r>
              <a:rPr spc="-180" dirty="0"/>
              <a:t> </a:t>
            </a:r>
            <a:r>
              <a:rPr spc="-170" dirty="0"/>
              <a:t>Phone</a:t>
            </a:r>
          </a:p>
          <a:p>
            <a:pPr marL="287020" indent="-274320">
              <a:lnSpc>
                <a:spcPct val="100000"/>
              </a:lnSpc>
              <a:spcBef>
                <a:spcPts val="459"/>
              </a:spcBef>
              <a:buClr>
                <a:srgbClr val="FF0000"/>
              </a:buClr>
              <a:buFont typeface="Wingdings"/>
              <a:buChar char=""/>
              <a:tabLst>
                <a:tab pos="287020" algn="l"/>
              </a:tabLst>
            </a:pPr>
            <a:r>
              <a:rPr spc="-125" dirty="0"/>
              <a:t>(2011)</a:t>
            </a:r>
            <a:r>
              <a:rPr spc="-110" dirty="0"/>
              <a:t> </a:t>
            </a:r>
            <a:r>
              <a:rPr spc="-155" dirty="0"/>
              <a:t>MeeGo</a:t>
            </a:r>
          </a:p>
          <a:p>
            <a:pPr marL="287020" indent="-274320">
              <a:lnSpc>
                <a:spcPct val="100000"/>
              </a:lnSpc>
              <a:spcBef>
                <a:spcPts val="470"/>
              </a:spcBef>
              <a:buClr>
                <a:srgbClr val="FF0000"/>
              </a:buClr>
              <a:buFont typeface="Wingdings"/>
              <a:buChar char=""/>
              <a:tabLst>
                <a:tab pos="287020" algn="l"/>
              </a:tabLst>
            </a:pPr>
            <a:r>
              <a:rPr spc="-125" dirty="0"/>
              <a:t>(2012) </a:t>
            </a:r>
            <a:r>
              <a:rPr spc="-135" dirty="0"/>
              <a:t>Firefox</a:t>
            </a:r>
            <a:r>
              <a:rPr spc="-130" dirty="0"/>
              <a:t> </a:t>
            </a:r>
            <a:r>
              <a:rPr spc="-459" dirty="0"/>
              <a:t>OS</a:t>
            </a:r>
          </a:p>
          <a:p>
            <a:pPr marL="287020" indent="-274320">
              <a:lnSpc>
                <a:spcPct val="100000"/>
              </a:lnSpc>
              <a:spcBef>
                <a:spcPts val="465"/>
              </a:spcBef>
              <a:buClr>
                <a:srgbClr val="FF0000"/>
              </a:buClr>
              <a:buFont typeface="Wingdings"/>
              <a:buChar char=""/>
              <a:tabLst>
                <a:tab pos="287020" algn="l"/>
              </a:tabLst>
            </a:pPr>
            <a:r>
              <a:rPr spc="-125" dirty="0"/>
              <a:t>(2013) </a:t>
            </a:r>
            <a:r>
              <a:rPr spc="-75" dirty="0"/>
              <a:t>Ubuntu</a:t>
            </a:r>
            <a:r>
              <a:rPr spc="-105" dirty="0"/>
              <a:t> </a:t>
            </a:r>
            <a:r>
              <a:rPr spc="-215" dirty="0"/>
              <a:t>Touch</a:t>
            </a:r>
          </a:p>
          <a:p>
            <a:pPr marL="287020" indent="-274320">
              <a:lnSpc>
                <a:spcPct val="100000"/>
              </a:lnSpc>
              <a:spcBef>
                <a:spcPts val="455"/>
              </a:spcBef>
              <a:buClr>
                <a:srgbClr val="FF0000"/>
              </a:buClr>
              <a:buFont typeface="Wingdings"/>
              <a:buChar char=""/>
              <a:tabLst>
                <a:tab pos="287020" algn="l"/>
              </a:tabLst>
            </a:pPr>
            <a:r>
              <a:rPr spc="-125" dirty="0"/>
              <a:t>(2013) </a:t>
            </a:r>
            <a:r>
              <a:rPr spc="-140" dirty="0"/>
              <a:t>Sailfish</a:t>
            </a:r>
            <a:r>
              <a:rPr spc="-135" dirty="0"/>
              <a:t> </a:t>
            </a:r>
            <a:r>
              <a:rPr spc="-459" dirty="0"/>
              <a:t>OS</a:t>
            </a:r>
          </a:p>
          <a:p>
            <a:pPr marL="287020" indent="-274320">
              <a:lnSpc>
                <a:spcPct val="100000"/>
              </a:lnSpc>
              <a:spcBef>
                <a:spcPts val="475"/>
              </a:spcBef>
              <a:buClr>
                <a:srgbClr val="FF0000"/>
              </a:buClr>
              <a:buFont typeface="Wingdings"/>
              <a:buChar char=""/>
              <a:tabLst>
                <a:tab pos="287020" algn="l"/>
              </a:tabLst>
            </a:pPr>
            <a:r>
              <a:rPr spc="-125" dirty="0"/>
              <a:t>(2013)</a:t>
            </a:r>
            <a:r>
              <a:rPr spc="-110" dirty="0"/>
              <a:t> </a:t>
            </a:r>
            <a:r>
              <a:rPr spc="-190" dirty="0"/>
              <a:t>Tizen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2312035" cy="757555"/>
          </a:xfrm>
          <a:prstGeom prst="rect">
            <a:avLst/>
          </a:prstGeom>
        </p:spPr>
        <p:txBody>
          <a:bodyPr vert="horz" wrap="square" lIns="0" tIns="12700" rIns="0" bIns="0" rtlCol="0">
            <a:spAutoFit/>
          </a:bodyPr>
          <a:lstStyle/>
          <a:p>
            <a:pPr marL="12700">
              <a:lnSpc>
                <a:spcPct val="100000"/>
              </a:lnSpc>
              <a:spcBef>
                <a:spcPts val="100"/>
              </a:spcBef>
            </a:pPr>
            <a:r>
              <a:rPr spc="-5" dirty="0"/>
              <a:t>Nội</a:t>
            </a:r>
            <a:r>
              <a:rPr spc="-85" dirty="0"/>
              <a:t> </a:t>
            </a:r>
            <a:r>
              <a:rPr dirty="0"/>
              <a:t>dung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a:t>
            </a:fld>
            <a:endParaRPr spc="-60" dirty="0"/>
          </a:p>
        </p:txBody>
      </p:sp>
      <p:sp>
        <p:nvSpPr>
          <p:cNvPr id="3" name="object 3"/>
          <p:cNvSpPr txBox="1"/>
          <p:nvPr/>
        </p:nvSpPr>
        <p:spPr>
          <a:xfrm>
            <a:off x="427736" y="1294058"/>
            <a:ext cx="5767070" cy="4833620"/>
          </a:xfrm>
          <a:prstGeom prst="rect">
            <a:avLst/>
          </a:prstGeom>
        </p:spPr>
        <p:txBody>
          <a:bodyPr vert="horz" wrap="square" lIns="0" tIns="114935" rIns="0" bIns="0" rtlCol="0">
            <a:spAutoFit/>
          </a:bodyPr>
          <a:lstStyle/>
          <a:p>
            <a:pPr marL="527685" indent="-514984">
              <a:lnSpc>
                <a:spcPct val="100000"/>
              </a:lnSpc>
              <a:spcBef>
                <a:spcPts val="905"/>
              </a:spcBef>
              <a:buClr>
                <a:srgbClr val="FF0000"/>
              </a:buClr>
              <a:buAutoNum type="arabicPeriod"/>
              <a:tabLst>
                <a:tab pos="527685" algn="l"/>
                <a:tab pos="528320" algn="l"/>
              </a:tabLst>
            </a:pPr>
            <a:r>
              <a:rPr sz="3000" spc="-160" dirty="0">
                <a:latin typeface="Arial"/>
                <a:cs typeface="Arial"/>
              </a:rPr>
              <a:t>Giới </a:t>
            </a:r>
            <a:r>
              <a:rPr sz="3000" spc="-40" dirty="0">
                <a:latin typeface="Arial"/>
                <a:cs typeface="Arial"/>
              </a:rPr>
              <a:t>thiệu </a:t>
            </a:r>
            <a:r>
              <a:rPr sz="3000" spc="-95" dirty="0">
                <a:latin typeface="Arial"/>
                <a:cs typeface="Arial"/>
              </a:rPr>
              <a:t>môn</a:t>
            </a:r>
            <a:r>
              <a:rPr sz="3000" spc="-300" dirty="0">
                <a:latin typeface="Arial"/>
                <a:cs typeface="Arial"/>
              </a:rPr>
              <a:t> </a:t>
            </a:r>
            <a:r>
              <a:rPr sz="3000" spc="-145" dirty="0">
                <a:latin typeface="Arial"/>
                <a:cs typeface="Arial"/>
              </a:rPr>
              <a:t>học</a:t>
            </a:r>
            <a:endParaRPr sz="3000">
              <a:latin typeface="Arial"/>
              <a:cs typeface="Arial"/>
            </a:endParaRPr>
          </a:p>
          <a:p>
            <a:pPr marL="527685" indent="-514984">
              <a:lnSpc>
                <a:spcPct val="100000"/>
              </a:lnSpc>
              <a:spcBef>
                <a:spcPts val="810"/>
              </a:spcBef>
              <a:buClr>
                <a:srgbClr val="FF0000"/>
              </a:buClr>
              <a:buAutoNum type="arabicPeriod"/>
              <a:tabLst>
                <a:tab pos="527685" algn="l"/>
                <a:tab pos="528320" algn="l"/>
              </a:tabLst>
            </a:pPr>
            <a:r>
              <a:rPr sz="3000" spc="-100" dirty="0">
                <a:latin typeface="Arial"/>
                <a:cs typeface="Arial"/>
              </a:rPr>
              <a:t>Thiết </a:t>
            </a:r>
            <a:r>
              <a:rPr sz="3000" spc="-40" dirty="0">
                <a:latin typeface="Arial"/>
                <a:cs typeface="Arial"/>
              </a:rPr>
              <a:t>bị di </a:t>
            </a:r>
            <a:r>
              <a:rPr sz="3000" spc="-114" dirty="0">
                <a:latin typeface="Arial"/>
                <a:cs typeface="Arial"/>
              </a:rPr>
              <a:t>động </a:t>
            </a:r>
            <a:r>
              <a:rPr sz="3000" spc="-250" dirty="0">
                <a:latin typeface="Arial"/>
                <a:cs typeface="Arial"/>
              </a:rPr>
              <a:t>vs </a:t>
            </a:r>
            <a:r>
              <a:rPr sz="3000" spc="10" dirty="0">
                <a:latin typeface="Arial"/>
                <a:cs typeface="Arial"/>
              </a:rPr>
              <a:t>thiết</a:t>
            </a:r>
            <a:r>
              <a:rPr sz="3000" spc="-595" dirty="0">
                <a:latin typeface="Arial"/>
                <a:cs typeface="Arial"/>
              </a:rPr>
              <a:t> </a:t>
            </a:r>
            <a:r>
              <a:rPr sz="3000" spc="-40" dirty="0">
                <a:latin typeface="Arial"/>
                <a:cs typeface="Arial"/>
              </a:rPr>
              <a:t>bị </a:t>
            </a:r>
            <a:r>
              <a:rPr sz="3000" spc="-170" dirty="0">
                <a:latin typeface="Arial"/>
                <a:cs typeface="Arial"/>
              </a:rPr>
              <a:t>cố </a:t>
            </a:r>
            <a:r>
              <a:rPr sz="3000" spc="-50" dirty="0">
                <a:latin typeface="Arial"/>
                <a:cs typeface="Arial"/>
              </a:rPr>
              <a:t>định</a:t>
            </a:r>
            <a:endParaRPr sz="3000">
              <a:latin typeface="Arial"/>
              <a:cs typeface="Arial"/>
            </a:endParaRPr>
          </a:p>
          <a:p>
            <a:pPr marL="527685" indent="-514984">
              <a:lnSpc>
                <a:spcPct val="100000"/>
              </a:lnSpc>
              <a:spcBef>
                <a:spcPts val="790"/>
              </a:spcBef>
              <a:buClr>
                <a:srgbClr val="FF0000"/>
              </a:buClr>
              <a:buAutoNum type="arabicPeriod"/>
              <a:tabLst>
                <a:tab pos="527685" algn="l"/>
                <a:tab pos="528320" algn="l"/>
              </a:tabLst>
            </a:pPr>
            <a:r>
              <a:rPr sz="3000" spc="-155" dirty="0">
                <a:latin typeface="Arial"/>
                <a:cs typeface="Arial"/>
              </a:rPr>
              <a:t>Thị </a:t>
            </a:r>
            <a:r>
              <a:rPr sz="3000" spc="-95" dirty="0">
                <a:latin typeface="Arial"/>
                <a:cs typeface="Arial"/>
              </a:rPr>
              <a:t>trường </a:t>
            </a:r>
            <a:r>
              <a:rPr sz="3000" spc="-185" dirty="0">
                <a:latin typeface="Arial"/>
                <a:cs typeface="Arial"/>
              </a:rPr>
              <a:t>ứng </a:t>
            </a:r>
            <a:r>
              <a:rPr sz="3000" spc="-140" dirty="0">
                <a:latin typeface="Arial"/>
                <a:cs typeface="Arial"/>
              </a:rPr>
              <a:t>dụng cho </a:t>
            </a:r>
            <a:r>
              <a:rPr sz="3000" spc="-40" dirty="0">
                <a:latin typeface="Arial"/>
                <a:cs typeface="Arial"/>
              </a:rPr>
              <a:t>di</a:t>
            </a:r>
            <a:r>
              <a:rPr sz="3000" spc="-290" dirty="0">
                <a:latin typeface="Arial"/>
                <a:cs typeface="Arial"/>
              </a:rPr>
              <a:t> </a:t>
            </a:r>
            <a:r>
              <a:rPr sz="3000" spc="-114" dirty="0">
                <a:latin typeface="Arial"/>
                <a:cs typeface="Arial"/>
              </a:rPr>
              <a:t>động</a:t>
            </a:r>
            <a:endParaRPr sz="3000">
              <a:latin typeface="Arial"/>
              <a:cs typeface="Arial"/>
            </a:endParaRPr>
          </a:p>
          <a:p>
            <a:pPr marL="527685" indent="-514984">
              <a:lnSpc>
                <a:spcPct val="100000"/>
              </a:lnSpc>
              <a:spcBef>
                <a:spcPts val="805"/>
              </a:spcBef>
              <a:buClr>
                <a:srgbClr val="FF0000"/>
              </a:buClr>
              <a:buAutoNum type="arabicPeriod"/>
              <a:tabLst>
                <a:tab pos="527685" algn="l"/>
                <a:tab pos="528320" algn="l"/>
              </a:tabLst>
            </a:pPr>
            <a:r>
              <a:rPr sz="3000" spc="-240" dirty="0">
                <a:latin typeface="Arial"/>
                <a:cs typeface="Arial"/>
              </a:rPr>
              <a:t>Hệ </a:t>
            </a:r>
            <a:r>
              <a:rPr sz="3000" spc="-70" dirty="0">
                <a:latin typeface="Arial"/>
                <a:cs typeface="Arial"/>
              </a:rPr>
              <a:t>điều </a:t>
            </a:r>
            <a:r>
              <a:rPr sz="3000" spc="-130" dirty="0">
                <a:latin typeface="Arial"/>
                <a:cs typeface="Arial"/>
              </a:rPr>
              <a:t>hành</a:t>
            </a:r>
            <a:r>
              <a:rPr sz="3000" spc="-270" dirty="0">
                <a:latin typeface="Arial"/>
                <a:cs typeface="Arial"/>
              </a:rPr>
              <a:t> </a:t>
            </a:r>
            <a:r>
              <a:rPr sz="3000" spc="-90" dirty="0">
                <a:latin typeface="Arial"/>
                <a:cs typeface="Arial"/>
              </a:rPr>
              <a:t>Android</a:t>
            </a:r>
            <a:endParaRPr sz="3000">
              <a:latin typeface="Arial"/>
              <a:cs typeface="Arial"/>
            </a:endParaRPr>
          </a:p>
          <a:p>
            <a:pPr marL="527685" indent="-514984">
              <a:lnSpc>
                <a:spcPct val="100000"/>
              </a:lnSpc>
              <a:spcBef>
                <a:spcPts val="805"/>
              </a:spcBef>
              <a:buClr>
                <a:srgbClr val="FF0000"/>
              </a:buClr>
              <a:buAutoNum type="arabicPeriod"/>
              <a:tabLst>
                <a:tab pos="527685" algn="l"/>
                <a:tab pos="528320" algn="l"/>
              </a:tabLst>
            </a:pPr>
            <a:r>
              <a:rPr sz="3000" spc="-250" dirty="0">
                <a:latin typeface="Arial"/>
                <a:cs typeface="Arial"/>
              </a:rPr>
              <a:t>Lập </a:t>
            </a:r>
            <a:r>
              <a:rPr sz="3000" spc="-30" dirty="0">
                <a:latin typeface="Arial"/>
                <a:cs typeface="Arial"/>
              </a:rPr>
              <a:t>trình </a:t>
            </a:r>
            <a:r>
              <a:rPr sz="3000" spc="-25" dirty="0">
                <a:latin typeface="Arial"/>
                <a:cs typeface="Arial"/>
              </a:rPr>
              <a:t>trên</a:t>
            </a:r>
            <a:r>
              <a:rPr sz="3000" spc="-240" dirty="0">
                <a:latin typeface="Arial"/>
                <a:cs typeface="Arial"/>
              </a:rPr>
              <a:t> </a:t>
            </a:r>
            <a:r>
              <a:rPr sz="3000" spc="-90" dirty="0">
                <a:latin typeface="Arial"/>
                <a:cs typeface="Arial"/>
              </a:rPr>
              <a:t>android</a:t>
            </a:r>
            <a:endParaRPr sz="3000">
              <a:latin typeface="Arial"/>
              <a:cs typeface="Arial"/>
            </a:endParaRPr>
          </a:p>
          <a:p>
            <a:pPr marL="527685" indent="-514984">
              <a:lnSpc>
                <a:spcPct val="100000"/>
              </a:lnSpc>
              <a:spcBef>
                <a:spcPts val="790"/>
              </a:spcBef>
              <a:buClr>
                <a:srgbClr val="FF0000"/>
              </a:buClr>
              <a:buAutoNum type="arabicPeriod"/>
              <a:tabLst>
                <a:tab pos="527685" algn="l"/>
                <a:tab pos="528320" algn="l"/>
              </a:tabLst>
            </a:pPr>
            <a:r>
              <a:rPr sz="3000" dirty="0">
                <a:latin typeface="Arial"/>
                <a:cs typeface="Arial"/>
              </a:rPr>
              <a:t>Môi </a:t>
            </a:r>
            <a:r>
              <a:rPr sz="3000" spc="-95" dirty="0">
                <a:latin typeface="Arial"/>
                <a:cs typeface="Arial"/>
              </a:rPr>
              <a:t>trường </a:t>
            </a:r>
            <a:r>
              <a:rPr sz="3000" spc="-105" dirty="0">
                <a:latin typeface="Arial"/>
                <a:cs typeface="Arial"/>
              </a:rPr>
              <a:t>lập</a:t>
            </a:r>
            <a:r>
              <a:rPr sz="3000" spc="-390" dirty="0">
                <a:latin typeface="Arial"/>
                <a:cs typeface="Arial"/>
              </a:rPr>
              <a:t> </a:t>
            </a:r>
            <a:r>
              <a:rPr sz="3000" spc="-30" dirty="0">
                <a:latin typeface="Arial"/>
                <a:cs typeface="Arial"/>
              </a:rPr>
              <a:t>trình</a:t>
            </a:r>
            <a:endParaRPr sz="3000">
              <a:latin typeface="Arial"/>
              <a:cs typeface="Arial"/>
            </a:endParaRPr>
          </a:p>
          <a:p>
            <a:pPr marL="744220" lvl="1" indent="-274320">
              <a:lnSpc>
                <a:spcPct val="100000"/>
              </a:lnSpc>
              <a:spcBef>
                <a:spcPts val="439"/>
              </a:spcBef>
              <a:buFont typeface="Wingdings"/>
              <a:buChar char=""/>
              <a:tabLst>
                <a:tab pos="744220" algn="l"/>
              </a:tabLst>
            </a:pPr>
            <a:r>
              <a:rPr sz="2600" spc="-75" dirty="0">
                <a:latin typeface="Arial"/>
                <a:cs typeface="Arial"/>
              </a:rPr>
              <a:t>Android</a:t>
            </a:r>
            <a:r>
              <a:rPr sz="2600" spc="-175" dirty="0">
                <a:latin typeface="Arial"/>
                <a:cs typeface="Arial"/>
              </a:rPr>
              <a:t> </a:t>
            </a:r>
            <a:r>
              <a:rPr sz="2600" spc="-105" dirty="0">
                <a:latin typeface="Arial"/>
                <a:cs typeface="Arial"/>
              </a:rPr>
              <a:t>Studio</a:t>
            </a:r>
            <a:endParaRPr sz="2600">
              <a:latin typeface="Arial"/>
              <a:cs typeface="Arial"/>
            </a:endParaRPr>
          </a:p>
          <a:p>
            <a:pPr marL="744220" lvl="1" indent="-274320">
              <a:lnSpc>
                <a:spcPct val="100000"/>
              </a:lnSpc>
              <a:spcBef>
                <a:spcPts val="395"/>
              </a:spcBef>
              <a:buFont typeface="Wingdings"/>
              <a:buChar char=""/>
              <a:tabLst>
                <a:tab pos="744220" algn="l"/>
              </a:tabLst>
            </a:pPr>
            <a:r>
              <a:rPr sz="2600" spc="-105" dirty="0">
                <a:latin typeface="Arial"/>
                <a:cs typeface="Arial"/>
              </a:rPr>
              <a:t>Máy </a:t>
            </a:r>
            <a:r>
              <a:rPr sz="2600" spc="-140" dirty="0">
                <a:latin typeface="Arial"/>
                <a:cs typeface="Arial"/>
              </a:rPr>
              <a:t>ảo</a:t>
            </a:r>
            <a:r>
              <a:rPr sz="2600" spc="-180" dirty="0">
                <a:latin typeface="Arial"/>
                <a:cs typeface="Arial"/>
              </a:rPr>
              <a:t> </a:t>
            </a:r>
            <a:r>
              <a:rPr sz="2600" spc="-100" dirty="0">
                <a:latin typeface="Arial"/>
                <a:cs typeface="Arial"/>
              </a:rPr>
              <a:t>Genymotion</a:t>
            </a:r>
            <a:endParaRPr sz="2600">
              <a:latin typeface="Arial"/>
              <a:cs typeface="Arial"/>
            </a:endParaRPr>
          </a:p>
          <a:p>
            <a:pPr marL="527685" indent="-514984">
              <a:lnSpc>
                <a:spcPct val="100000"/>
              </a:lnSpc>
              <a:spcBef>
                <a:spcPts val="780"/>
              </a:spcBef>
              <a:buClr>
                <a:srgbClr val="FF0000"/>
              </a:buClr>
              <a:buAutoNum type="arabicPeriod"/>
              <a:tabLst>
                <a:tab pos="527685" algn="l"/>
                <a:tab pos="528320" algn="l"/>
              </a:tabLst>
            </a:pPr>
            <a:r>
              <a:rPr sz="3000" spc="-245" dirty="0">
                <a:latin typeface="Arial"/>
                <a:cs typeface="Arial"/>
              </a:rPr>
              <a:t>Chương </a:t>
            </a:r>
            <a:r>
              <a:rPr sz="3000" spc="-25" dirty="0">
                <a:latin typeface="Arial"/>
                <a:cs typeface="Arial"/>
              </a:rPr>
              <a:t>trình </a:t>
            </a:r>
            <a:r>
              <a:rPr sz="3000" spc="-114" dirty="0">
                <a:latin typeface="Arial"/>
                <a:cs typeface="Arial"/>
              </a:rPr>
              <a:t>đầu</a:t>
            </a:r>
            <a:r>
              <a:rPr sz="3000" spc="-225" dirty="0">
                <a:latin typeface="Arial"/>
                <a:cs typeface="Arial"/>
              </a:rPr>
              <a:t> </a:t>
            </a:r>
            <a:r>
              <a:rPr sz="3000" spc="-25" dirty="0">
                <a:latin typeface="Arial"/>
                <a:cs typeface="Arial"/>
              </a:rPr>
              <a:t>tiên</a:t>
            </a:r>
            <a:endParaRPr sz="3000">
              <a:latin typeface="Arial"/>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427736" y="257378"/>
            <a:ext cx="7609205" cy="757555"/>
          </a:xfrm>
          <a:prstGeom prst="rect">
            <a:avLst/>
          </a:prstGeom>
        </p:spPr>
        <p:txBody>
          <a:bodyPr vert="horz" wrap="square" lIns="0" tIns="12700" rIns="0" bIns="0" rtlCol="0">
            <a:spAutoFit/>
          </a:bodyPr>
          <a:lstStyle/>
          <a:p>
            <a:pPr marL="12700">
              <a:lnSpc>
                <a:spcPct val="100000"/>
              </a:lnSpc>
              <a:spcBef>
                <a:spcPts val="100"/>
              </a:spcBef>
            </a:pPr>
            <a:r>
              <a:rPr dirty="0"/>
              <a:t>Thị phần các nền tảng toàn</a:t>
            </a:r>
            <a:r>
              <a:rPr spc="-125" dirty="0"/>
              <a:t> </a:t>
            </a:r>
            <a:r>
              <a:rPr dirty="0"/>
              <a:t>cầu</a:t>
            </a:r>
          </a:p>
        </p:txBody>
      </p:sp>
      <p:sp>
        <p:nvSpPr>
          <p:cNvPr id="4" name="object 4"/>
          <p:cNvSpPr/>
          <p:nvPr/>
        </p:nvSpPr>
        <p:spPr>
          <a:xfrm>
            <a:off x="342900" y="1431036"/>
            <a:ext cx="8445326" cy="4751303"/>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20</a:t>
            </a:fld>
            <a:endParaRPr spc="-6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609205" cy="757555"/>
          </a:xfrm>
          <a:prstGeom prst="rect">
            <a:avLst/>
          </a:prstGeom>
        </p:spPr>
        <p:txBody>
          <a:bodyPr vert="horz" wrap="square" lIns="0" tIns="12700" rIns="0" bIns="0" rtlCol="0">
            <a:spAutoFit/>
          </a:bodyPr>
          <a:lstStyle/>
          <a:p>
            <a:pPr marL="12700">
              <a:lnSpc>
                <a:spcPct val="100000"/>
              </a:lnSpc>
              <a:spcBef>
                <a:spcPts val="100"/>
              </a:spcBef>
            </a:pPr>
            <a:r>
              <a:rPr dirty="0"/>
              <a:t>Thị phần các nền tảng toàn</a:t>
            </a:r>
            <a:r>
              <a:rPr spc="-125" dirty="0"/>
              <a:t> </a:t>
            </a:r>
            <a:r>
              <a:rPr dirty="0"/>
              <a:t>cầu</a:t>
            </a:r>
          </a:p>
        </p:txBody>
      </p:sp>
      <p:sp>
        <p:nvSpPr>
          <p:cNvPr id="3" name="object 3"/>
          <p:cNvSpPr txBox="1"/>
          <p:nvPr/>
        </p:nvSpPr>
        <p:spPr>
          <a:xfrm>
            <a:off x="307340" y="3717416"/>
            <a:ext cx="8582516" cy="2248949"/>
          </a:xfrm>
          <a:prstGeom prst="rect">
            <a:avLst/>
          </a:prstGeom>
        </p:spPr>
        <p:txBody>
          <a:bodyPr vert="horz" wrap="square" lIns="0" tIns="69215" rIns="0" bIns="0" rtlCol="0">
            <a:spAutoFit/>
          </a:bodyPr>
          <a:lstStyle/>
          <a:p>
            <a:pPr marL="287020" indent="-274320" algn="just">
              <a:lnSpc>
                <a:spcPct val="100000"/>
              </a:lnSpc>
              <a:spcBef>
                <a:spcPts val="545"/>
              </a:spcBef>
              <a:buClr>
                <a:srgbClr val="FF0000"/>
              </a:buClr>
              <a:buFont typeface="Wingdings"/>
              <a:buChar char=""/>
              <a:tabLst>
                <a:tab pos="287020" algn="l"/>
              </a:tabLst>
            </a:pPr>
            <a:r>
              <a:rPr sz="2800" dirty="0">
                <a:latin typeface="Times New Roman" pitchFamily="18" charset="0"/>
                <a:cs typeface="Times New Roman" pitchFamily="18" charset="0"/>
              </a:rPr>
              <a:t>Nền tảng android thống trị về số lượng</a:t>
            </a:r>
            <a:endParaRPr sz="2800">
              <a:latin typeface="Times New Roman" pitchFamily="18" charset="0"/>
              <a:cs typeface="Times New Roman" pitchFamily="18" charset="0"/>
            </a:endParaRPr>
          </a:p>
          <a:p>
            <a:pPr marL="287020" indent="-274320" algn="just">
              <a:lnSpc>
                <a:spcPct val="100000"/>
              </a:lnSpc>
              <a:spcBef>
                <a:spcPts val="440"/>
              </a:spcBef>
              <a:buClr>
                <a:srgbClr val="FF0000"/>
              </a:buClr>
              <a:buFont typeface="Wingdings"/>
              <a:buChar char=""/>
              <a:tabLst>
                <a:tab pos="287020" algn="l"/>
              </a:tabLst>
            </a:pPr>
            <a:r>
              <a:rPr sz="2800" dirty="0">
                <a:latin typeface="Times New Roman" pitchFamily="18" charset="0"/>
                <a:cs typeface="Times New Roman" pitchFamily="18" charset="0"/>
              </a:rPr>
              <a:t>Nền tảng iOS giảm nhưng chậm</a:t>
            </a:r>
            <a:endParaRPr sz="2800">
              <a:latin typeface="Times New Roman" pitchFamily="18" charset="0"/>
              <a:cs typeface="Times New Roman" pitchFamily="18" charset="0"/>
            </a:endParaRPr>
          </a:p>
          <a:p>
            <a:pPr marL="287020" marR="5080" indent="-274320" algn="just">
              <a:lnSpc>
                <a:spcPct val="90000"/>
              </a:lnSpc>
              <a:spcBef>
                <a:spcPts val="795"/>
              </a:spcBef>
              <a:buClr>
                <a:srgbClr val="FF0000"/>
              </a:buClr>
              <a:buFont typeface="Wingdings"/>
              <a:buChar char=""/>
              <a:tabLst>
                <a:tab pos="287020" algn="l"/>
              </a:tabLst>
            </a:pPr>
            <a:r>
              <a:rPr sz="2800" dirty="0">
                <a:latin typeface="Times New Roman" pitchFamily="18" charset="0"/>
                <a:cs typeface="Times New Roman" pitchFamily="18" charset="0"/>
              </a:rPr>
              <a:t>Không có nhiều cơ hội cho các tay chơi khác ngoại  trừ xuất hiện một loại thiết bị có tính đột phá (như  iPhone trước kia)</a:t>
            </a:r>
            <a:endParaRPr sz="2800">
              <a:latin typeface="Times New Roman" pitchFamily="18" charset="0"/>
              <a:cs typeface="Times New Roman" pitchFamily="18" charset="0"/>
            </a:endParaRPr>
          </a:p>
        </p:txBody>
      </p:sp>
      <p:sp>
        <p:nvSpPr>
          <p:cNvPr id="4" name="object 4"/>
          <p:cNvSpPr/>
          <p:nvPr/>
        </p:nvSpPr>
        <p:spPr>
          <a:xfrm>
            <a:off x="241234" y="1474865"/>
            <a:ext cx="8648622" cy="2194393"/>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21</a:t>
            </a:fld>
            <a:endParaRPr spc="-6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427736" y="257378"/>
            <a:ext cx="7167880" cy="757555"/>
          </a:xfrm>
          <a:prstGeom prst="rect">
            <a:avLst/>
          </a:prstGeom>
        </p:spPr>
        <p:txBody>
          <a:bodyPr vert="horz" wrap="square" lIns="0" tIns="12700" rIns="0" bIns="0" rtlCol="0">
            <a:spAutoFit/>
          </a:bodyPr>
          <a:lstStyle/>
          <a:p>
            <a:pPr marL="12700">
              <a:lnSpc>
                <a:spcPct val="100000"/>
              </a:lnSpc>
              <a:spcBef>
                <a:spcPts val="100"/>
              </a:spcBef>
            </a:pPr>
            <a:r>
              <a:rPr dirty="0"/>
              <a:t>Thị phần các nền tảng </a:t>
            </a:r>
            <a:r>
              <a:rPr spc="-10" dirty="0"/>
              <a:t>tại</a:t>
            </a:r>
            <a:r>
              <a:rPr spc="-105" dirty="0"/>
              <a:t> </a:t>
            </a:r>
            <a:r>
              <a:rPr spc="-5" dirty="0"/>
              <a:t>Mỹ</a:t>
            </a:r>
          </a:p>
        </p:txBody>
      </p:sp>
      <p:sp>
        <p:nvSpPr>
          <p:cNvPr id="4" name="object 4"/>
          <p:cNvSpPr/>
          <p:nvPr/>
        </p:nvSpPr>
        <p:spPr>
          <a:xfrm>
            <a:off x="382524" y="1502265"/>
            <a:ext cx="8285852" cy="4749027"/>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22</a:t>
            </a:fld>
            <a:endParaRPr spc="-6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427736" y="257378"/>
            <a:ext cx="7310120" cy="757555"/>
          </a:xfrm>
          <a:prstGeom prst="rect">
            <a:avLst/>
          </a:prstGeom>
        </p:spPr>
        <p:txBody>
          <a:bodyPr vert="horz" wrap="square" lIns="0" tIns="12700" rIns="0" bIns="0" rtlCol="0">
            <a:spAutoFit/>
          </a:bodyPr>
          <a:lstStyle/>
          <a:p>
            <a:pPr marL="12700">
              <a:lnSpc>
                <a:spcPct val="100000"/>
              </a:lnSpc>
              <a:spcBef>
                <a:spcPts val="100"/>
              </a:spcBef>
            </a:pPr>
            <a:r>
              <a:rPr dirty="0"/>
              <a:t>Thu nhập </a:t>
            </a:r>
            <a:r>
              <a:rPr spc="-5" dirty="0"/>
              <a:t>trên </a:t>
            </a:r>
            <a:r>
              <a:rPr dirty="0"/>
              <a:t>mỗi</a:t>
            </a:r>
            <a:r>
              <a:rPr spc="-65" dirty="0"/>
              <a:t> </a:t>
            </a:r>
            <a:r>
              <a:rPr dirty="0"/>
              <a:t>app/month</a:t>
            </a:r>
          </a:p>
        </p:txBody>
      </p:sp>
      <p:sp>
        <p:nvSpPr>
          <p:cNvPr id="4" name="object 4"/>
          <p:cNvSpPr/>
          <p:nvPr/>
        </p:nvSpPr>
        <p:spPr>
          <a:xfrm>
            <a:off x="265099" y="1840657"/>
            <a:ext cx="8431305" cy="4270694"/>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23</a:t>
            </a:fld>
            <a:endParaRPr spc="-6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p:nvPr/>
        </p:nvSpPr>
        <p:spPr>
          <a:xfrm>
            <a:off x="819533" y="4360791"/>
            <a:ext cx="7763957" cy="202311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27736" y="257378"/>
            <a:ext cx="5908040" cy="757555"/>
          </a:xfrm>
          <a:prstGeom prst="rect">
            <a:avLst/>
          </a:prstGeom>
        </p:spPr>
        <p:txBody>
          <a:bodyPr vert="horz" wrap="square" lIns="0" tIns="12700" rIns="0" bIns="0" rtlCol="0">
            <a:spAutoFit/>
          </a:bodyPr>
          <a:lstStyle/>
          <a:p>
            <a:pPr marL="12700">
              <a:lnSpc>
                <a:spcPct val="100000"/>
              </a:lnSpc>
              <a:spcBef>
                <a:spcPts val="100"/>
              </a:spcBef>
            </a:pPr>
            <a:r>
              <a:rPr spc="-5" dirty="0"/>
              <a:t>So sánh </a:t>
            </a:r>
            <a:r>
              <a:rPr dirty="0"/>
              <a:t>3 chợ ứng</a:t>
            </a:r>
            <a:r>
              <a:rPr spc="-110" dirty="0"/>
              <a:t> </a:t>
            </a:r>
            <a:r>
              <a:rPr dirty="0"/>
              <a:t>dụng</a:t>
            </a:r>
          </a:p>
        </p:txBody>
      </p:sp>
      <p:sp>
        <p:nvSpPr>
          <p:cNvPr id="5" name="object 5"/>
          <p:cNvSpPr/>
          <p:nvPr/>
        </p:nvSpPr>
        <p:spPr>
          <a:xfrm>
            <a:off x="813993" y="1462540"/>
            <a:ext cx="7765311" cy="2790981"/>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24</a:t>
            </a:fld>
            <a:endParaRPr spc="-6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5422900" cy="757555"/>
          </a:xfrm>
          <a:prstGeom prst="rect">
            <a:avLst/>
          </a:prstGeom>
        </p:spPr>
        <p:txBody>
          <a:bodyPr vert="horz" wrap="square" lIns="0" tIns="12700" rIns="0" bIns="0" rtlCol="0">
            <a:spAutoFit/>
          </a:bodyPr>
          <a:lstStyle/>
          <a:p>
            <a:pPr marL="12700">
              <a:lnSpc>
                <a:spcPct val="100000"/>
              </a:lnSpc>
              <a:spcBef>
                <a:spcPts val="100"/>
              </a:spcBef>
            </a:pPr>
            <a:r>
              <a:rPr spc="-5" dirty="0"/>
              <a:t>Hệ </a:t>
            </a:r>
            <a:r>
              <a:rPr dirty="0"/>
              <a:t>điều hành</a:t>
            </a:r>
            <a:r>
              <a:rPr spc="-380" dirty="0"/>
              <a:t> </a:t>
            </a:r>
            <a:r>
              <a:rPr spc="-5" dirty="0"/>
              <a:t>Android</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25</a:t>
            </a:fld>
            <a:endParaRPr spc="-60" dirty="0"/>
          </a:p>
        </p:txBody>
      </p:sp>
      <p:sp>
        <p:nvSpPr>
          <p:cNvPr id="3" name="object 3"/>
          <p:cNvSpPr txBox="1"/>
          <p:nvPr/>
        </p:nvSpPr>
        <p:spPr>
          <a:xfrm>
            <a:off x="702665" y="3468370"/>
            <a:ext cx="662305"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90" dirty="0">
                <a:solidFill>
                  <a:srgbClr val="888888"/>
                </a:solidFill>
                <a:latin typeface="Arial"/>
                <a:cs typeface="Arial"/>
              </a:rPr>
              <a:t>4</a:t>
            </a:r>
            <a:endParaRPr sz="1800">
              <a:latin typeface="Arial"/>
              <a:cs typeface="Aria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2058670" cy="757555"/>
          </a:xfrm>
          <a:prstGeom prst="rect">
            <a:avLst/>
          </a:prstGeom>
        </p:spPr>
        <p:txBody>
          <a:bodyPr vert="horz" wrap="square" lIns="0" tIns="12700" rIns="0" bIns="0" rtlCol="0">
            <a:spAutoFit/>
          </a:bodyPr>
          <a:lstStyle/>
          <a:p>
            <a:pPr marL="12700">
              <a:lnSpc>
                <a:spcPct val="100000"/>
              </a:lnSpc>
              <a:spcBef>
                <a:spcPts val="100"/>
              </a:spcBef>
            </a:pPr>
            <a:r>
              <a:rPr dirty="0"/>
              <a:t>Android</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26</a:t>
            </a:fld>
            <a:endParaRPr spc="-60" dirty="0"/>
          </a:p>
        </p:txBody>
      </p:sp>
      <p:sp>
        <p:nvSpPr>
          <p:cNvPr id="3" name="object 3"/>
          <p:cNvSpPr txBox="1"/>
          <p:nvPr/>
        </p:nvSpPr>
        <p:spPr>
          <a:xfrm>
            <a:off x="427736" y="1396441"/>
            <a:ext cx="8260715" cy="4198585"/>
          </a:xfrm>
          <a:prstGeom prst="rect">
            <a:avLst/>
          </a:prstGeom>
        </p:spPr>
        <p:txBody>
          <a:bodyPr vert="horz" wrap="square" lIns="0" tIns="12700" rIns="0" bIns="0" rtlCol="0">
            <a:spAutoFit/>
          </a:bodyPr>
          <a:lstStyle/>
          <a:p>
            <a:pPr marL="287020" marR="593090" indent="-274320" algn="just">
              <a:lnSpc>
                <a:spcPct val="100000"/>
              </a:lnSpc>
              <a:spcBef>
                <a:spcPts val="100"/>
              </a:spcBef>
              <a:buClr>
                <a:srgbClr val="FF0000"/>
              </a:buClr>
              <a:buFont typeface="Wingdings"/>
              <a:buChar char=""/>
              <a:tabLst>
                <a:tab pos="287020" algn="l"/>
              </a:tabLst>
            </a:pPr>
            <a:r>
              <a:rPr sz="2800" spc="-240" dirty="0">
                <a:latin typeface="Times New Roman" pitchFamily="18" charset="0"/>
                <a:cs typeface="Times New Roman" pitchFamily="18" charset="0"/>
              </a:rPr>
              <a:t>Hệ </a:t>
            </a:r>
            <a:r>
              <a:rPr sz="2800" spc="-70" dirty="0">
                <a:latin typeface="Times New Roman" pitchFamily="18" charset="0"/>
                <a:cs typeface="Times New Roman" pitchFamily="18" charset="0"/>
              </a:rPr>
              <a:t>điều </a:t>
            </a:r>
            <a:r>
              <a:rPr sz="2800" spc="-130" dirty="0">
                <a:latin typeface="Times New Roman" pitchFamily="18" charset="0"/>
                <a:cs typeface="Times New Roman" pitchFamily="18" charset="0"/>
              </a:rPr>
              <a:t>hành </a:t>
            </a:r>
            <a:r>
              <a:rPr sz="2800" spc="25" dirty="0">
                <a:latin typeface="Times New Roman" pitchFamily="18" charset="0"/>
                <a:cs typeface="Times New Roman" pitchFamily="18" charset="0"/>
              </a:rPr>
              <a:t>tối</a:t>
            </a:r>
            <a:r>
              <a:rPr sz="2800" spc="-600" dirty="0">
                <a:latin typeface="Times New Roman" pitchFamily="18" charset="0"/>
                <a:cs typeface="Times New Roman" pitchFamily="18" charset="0"/>
              </a:rPr>
              <a:t> </a:t>
            </a:r>
            <a:r>
              <a:rPr sz="2800" spc="-150" dirty="0">
                <a:latin typeface="Times New Roman" pitchFamily="18" charset="0"/>
                <a:cs typeface="Times New Roman" pitchFamily="18" charset="0"/>
              </a:rPr>
              <a:t>ưu </a:t>
            </a:r>
            <a:r>
              <a:rPr sz="2800" spc="-140" dirty="0">
                <a:latin typeface="Times New Roman" pitchFamily="18" charset="0"/>
                <a:cs typeface="Times New Roman" pitchFamily="18" charset="0"/>
              </a:rPr>
              <a:t>cho </a:t>
            </a:r>
            <a:r>
              <a:rPr sz="2800" spc="-40" dirty="0">
                <a:latin typeface="Times New Roman" pitchFamily="18" charset="0"/>
                <a:cs typeface="Times New Roman" pitchFamily="18" charset="0"/>
              </a:rPr>
              <a:t>di </a:t>
            </a:r>
            <a:r>
              <a:rPr sz="2800" spc="-100" dirty="0">
                <a:latin typeface="Times New Roman" pitchFamily="18" charset="0"/>
                <a:cs typeface="Times New Roman" pitchFamily="18" charset="0"/>
              </a:rPr>
              <a:t>động, </a:t>
            </a:r>
            <a:r>
              <a:rPr sz="2800" spc="-180" dirty="0">
                <a:latin typeface="Times New Roman" pitchFamily="18" charset="0"/>
                <a:cs typeface="Times New Roman" pitchFamily="18" charset="0"/>
              </a:rPr>
              <a:t>dựa </a:t>
            </a:r>
            <a:r>
              <a:rPr sz="2800" spc="-25" dirty="0">
                <a:latin typeface="Times New Roman" pitchFamily="18" charset="0"/>
                <a:cs typeface="Times New Roman" pitchFamily="18" charset="0"/>
              </a:rPr>
              <a:t>trên </a:t>
            </a:r>
            <a:r>
              <a:rPr sz="2800" spc="-135" dirty="0">
                <a:latin typeface="Times New Roman" pitchFamily="18" charset="0"/>
                <a:cs typeface="Times New Roman" pitchFamily="18" charset="0"/>
              </a:rPr>
              <a:t>nhân  </a:t>
            </a:r>
            <a:r>
              <a:rPr sz="2800" spc="-80" dirty="0">
                <a:latin typeface="Times New Roman" pitchFamily="18" charset="0"/>
                <a:cs typeface="Times New Roman" pitchFamily="18" charset="0"/>
              </a:rPr>
              <a:t>linux, </a:t>
            </a:r>
            <a:r>
              <a:rPr sz="2800" spc="-140" dirty="0">
                <a:latin typeface="Times New Roman" pitchFamily="18" charset="0"/>
                <a:cs typeface="Times New Roman" pitchFamily="18" charset="0"/>
              </a:rPr>
              <a:t>dòng </a:t>
            </a:r>
            <a:r>
              <a:rPr sz="2800" spc="-65" dirty="0">
                <a:latin typeface="Times New Roman" pitchFamily="18" charset="0"/>
                <a:cs typeface="Times New Roman" pitchFamily="18" charset="0"/>
              </a:rPr>
              <a:t>vi </a:t>
            </a:r>
            <a:r>
              <a:rPr sz="2800" spc="-220" dirty="0">
                <a:latin typeface="Times New Roman" pitchFamily="18" charset="0"/>
                <a:cs typeface="Times New Roman" pitchFamily="18" charset="0"/>
              </a:rPr>
              <a:t>xử </a:t>
            </a:r>
            <a:r>
              <a:rPr sz="2800" spc="-70" dirty="0">
                <a:latin typeface="Times New Roman" pitchFamily="18" charset="0"/>
                <a:cs typeface="Times New Roman" pitchFamily="18" charset="0"/>
              </a:rPr>
              <a:t>lý</a:t>
            </a:r>
            <a:r>
              <a:rPr sz="2800" spc="-285" dirty="0">
                <a:latin typeface="Times New Roman" pitchFamily="18" charset="0"/>
                <a:cs typeface="Times New Roman" pitchFamily="18" charset="0"/>
              </a:rPr>
              <a:t> </a:t>
            </a:r>
            <a:r>
              <a:rPr sz="2800" spc="-250" dirty="0">
                <a:latin typeface="Times New Roman" pitchFamily="18" charset="0"/>
                <a:cs typeface="Times New Roman" pitchFamily="18" charset="0"/>
              </a:rPr>
              <a:t>ARM</a:t>
            </a:r>
            <a:endParaRPr sz="2800">
              <a:latin typeface="Times New Roman" pitchFamily="18" charset="0"/>
              <a:cs typeface="Times New Roman" pitchFamily="18" charset="0"/>
            </a:endParaRPr>
          </a:p>
          <a:p>
            <a:pPr marL="287020" marR="94615" indent="-274320" algn="just">
              <a:lnSpc>
                <a:spcPct val="100000"/>
              </a:lnSpc>
              <a:spcBef>
                <a:spcPts val="805"/>
              </a:spcBef>
              <a:buClr>
                <a:srgbClr val="FF0000"/>
              </a:buClr>
              <a:buFont typeface="Wingdings"/>
              <a:buChar char=""/>
              <a:tabLst>
                <a:tab pos="287020" algn="l"/>
              </a:tabLst>
            </a:pPr>
            <a:r>
              <a:rPr sz="2800" spc="-330" dirty="0">
                <a:latin typeface="Times New Roman" pitchFamily="18" charset="0"/>
                <a:cs typeface="Times New Roman" pitchFamily="18" charset="0"/>
              </a:rPr>
              <a:t>Có </a:t>
            </a:r>
            <a:r>
              <a:rPr sz="2800" spc="-35" dirty="0">
                <a:latin typeface="Times New Roman" pitchFamily="18" charset="0"/>
                <a:cs typeface="Times New Roman" pitchFamily="18" charset="0"/>
              </a:rPr>
              <a:t>thể </a:t>
            </a:r>
            <a:r>
              <a:rPr sz="2800" spc="-170" dirty="0">
                <a:latin typeface="Times New Roman" pitchFamily="18" charset="0"/>
                <a:cs typeface="Times New Roman" pitchFamily="18" charset="0"/>
              </a:rPr>
              <a:t>được </a:t>
            </a:r>
            <a:r>
              <a:rPr sz="2800" spc="-25" dirty="0">
                <a:latin typeface="Times New Roman" pitchFamily="18" charset="0"/>
                <a:cs typeface="Times New Roman" pitchFamily="18" charset="0"/>
              </a:rPr>
              <a:t>tùy </a:t>
            </a:r>
            <a:r>
              <a:rPr sz="2800" spc="-95" dirty="0">
                <a:latin typeface="Times New Roman" pitchFamily="18" charset="0"/>
                <a:cs typeface="Times New Roman" pitchFamily="18" charset="0"/>
              </a:rPr>
              <a:t>biến </a:t>
            </a:r>
            <a:r>
              <a:rPr sz="2800" spc="-140" dirty="0">
                <a:latin typeface="Times New Roman" pitchFamily="18" charset="0"/>
                <a:cs typeface="Times New Roman" pitchFamily="18" charset="0"/>
              </a:rPr>
              <a:t>cho </a:t>
            </a:r>
            <a:r>
              <a:rPr sz="2800" spc="10" dirty="0">
                <a:latin typeface="Times New Roman" pitchFamily="18" charset="0"/>
                <a:cs typeface="Times New Roman" pitchFamily="18" charset="0"/>
              </a:rPr>
              <a:t>thiết</a:t>
            </a:r>
            <a:r>
              <a:rPr sz="2800" spc="-605" dirty="0">
                <a:latin typeface="Times New Roman" pitchFamily="18" charset="0"/>
                <a:cs typeface="Times New Roman" pitchFamily="18" charset="0"/>
              </a:rPr>
              <a:t> </a:t>
            </a:r>
            <a:r>
              <a:rPr sz="2800" spc="-40" dirty="0">
                <a:latin typeface="Times New Roman" pitchFamily="18" charset="0"/>
                <a:cs typeface="Times New Roman" pitchFamily="18" charset="0"/>
              </a:rPr>
              <a:t>bị di </a:t>
            </a:r>
            <a:r>
              <a:rPr sz="2800" spc="-114" dirty="0">
                <a:latin typeface="Times New Roman" pitchFamily="18" charset="0"/>
                <a:cs typeface="Times New Roman" pitchFamily="18" charset="0"/>
              </a:rPr>
              <a:t>động </a:t>
            </a:r>
            <a:r>
              <a:rPr sz="2800" spc="-215" dirty="0">
                <a:latin typeface="Times New Roman" pitchFamily="18" charset="0"/>
                <a:cs typeface="Times New Roman" pitchFamily="18" charset="0"/>
              </a:rPr>
              <a:t>và </a:t>
            </a:r>
            <a:r>
              <a:rPr sz="2800" spc="-155" dirty="0">
                <a:latin typeface="Times New Roman" pitchFamily="18" charset="0"/>
                <a:cs typeface="Times New Roman" pitchFamily="18" charset="0"/>
              </a:rPr>
              <a:t>những  </a:t>
            </a:r>
            <a:r>
              <a:rPr sz="2800" spc="-140" dirty="0">
                <a:latin typeface="Times New Roman" pitchFamily="18" charset="0"/>
                <a:cs typeface="Times New Roman" pitchFamily="18" charset="0"/>
              </a:rPr>
              <a:t>hệ </a:t>
            </a:r>
            <a:r>
              <a:rPr sz="2800" spc="-75" dirty="0">
                <a:latin typeface="Times New Roman" pitchFamily="18" charset="0"/>
                <a:cs typeface="Times New Roman" pitchFamily="18" charset="0"/>
              </a:rPr>
              <a:t>thống</a:t>
            </a:r>
            <a:r>
              <a:rPr sz="2800" spc="-190" dirty="0">
                <a:latin typeface="Times New Roman" pitchFamily="18" charset="0"/>
                <a:cs typeface="Times New Roman" pitchFamily="18" charset="0"/>
              </a:rPr>
              <a:t> </a:t>
            </a:r>
            <a:r>
              <a:rPr sz="2800" spc="-130" dirty="0">
                <a:latin typeface="Times New Roman" pitchFamily="18" charset="0"/>
                <a:cs typeface="Times New Roman" pitchFamily="18" charset="0"/>
              </a:rPr>
              <a:t>nhúng</a:t>
            </a:r>
            <a:endParaRPr sz="2800">
              <a:latin typeface="Times New Roman" pitchFamily="18" charset="0"/>
              <a:cs typeface="Times New Roman" pitchFamily="18" charset="0"/>
            </a:endParaRPr>
          </a:p>
          <a:p>
            <a:pPr marL="287020" marR="5080" indent="-274320" algn="just">
              <a:lnSpc>
                <a:spcPct val="100000"/>
              </a:lnSpc>
              <a:spcBef>
                <a:spcPts val="795"/>
              </a:spcBef>
              <a:buClr>
                <a:srgbClr val="FF0000"/>
              </a:buClr>
              <a:buFont typeface="Wingdings"/>
              <a:buChar char=""/>
              <a:tabLst>
                <a:tab pos="287020" algn="l"/>
              </a:tabLst>
            </a:pPr>
            <a:r>
              <a:rPr sz="2800" spc="-90" dirty="0">
                <a:latin typeface="Times New Roman" pitchFamily="18" charset="0"/>
                <a:cs typeface="Times New Roman" pitchFamily="18" charset="0"/>
              </a:rPr>
              <a:t>Android </a:t>
            </a:r>
            <a:r>
              <a:rPr sz="2800" spc="-170" dirty="0">
                <a:latin typeface="Times New Roman" pitchFamily="18" charset="0"/>
                <a:cs typeface="Times New Roman" pitchFamily="18" charset="0"/>
              </a:rPr>
              <a:t>được </a:t>
            </a:r>
            <a:r>
              <a:rPr sz="2800" spc="-75" dirty="0">
                <a:latin typeface="Times New Roman" pitchFamily="18" charset="0"/>
                <a:cs typeface="Times New Roman" pitchFamily="18" charset="0"/>
              </a:rPr>
              <a:t>phát </a:t>
            </a:r>
            <a:r>
              <a:rPr sz="2800" spc="-10" dirty="0">
                <a:latin typeface="Times New Roman" pitchFamily="18" charset="0"/>
                <a:cs typeface="Times New Roman" pitchFamily="18" charset="0"/>
              </a:rPr>
              <a:t>triển </a:t>
            </a:r>
            <a:r>
              <a:rPr sz="2800" spc="-215" dirty="0">
                <a:latin typeface="Times New Roman" pitchFamily="18" charset="0"/>
                <a:cs typeface="Times New Roman" pitchFamily="18" charset="0"/>
              </a:rPr>
              <a:t>và </a:t>
            </a:r>
            <a:r>
              <a:rPr sz="2800" spc="-95" dirty="0">
                <a:latin typeface="Times New Roman" pitchFamily="18" charset="0"/>
                <a:cs typeface="Times New Roman" pitchFamily="18" charset="0"/>
              </a:rPr>
              <a:t>hỗ </a:t>
            </a:r>
            <a:r>
              <a:rPr sz="2800" spc="-25" dirty="0">
                <a:latin typeface="Times New Roman" pitchFamily="18" charset="0"/>
                <a:cs typeface="Times New Roman" pitchFamily="18" charset="0"/>
              </a:rPr>
              <a:t>trợ </a:t>
            </a:r>
            <a:r>
              <a:rPr sz="2800" spc="-105" dirty="0">
                <a:latin typeface="Times New Roman" pitchFamily="18" charset="0"/>
                <a:cs typeface="Times New Roman" pitchFamily="18" charset="0"/>
              </a:rPr>
              <a:t>bởi </a:t>
            </a:r>
            <a:r>
              <a:rPr sz="2800" spc="-60" dirty="0">
                <a:latin typeface="Times New Roman" pitchFamily="18" charset="0"/>
                <a:cs typeface="Times New Roman" pitchFamily="18" charset="0"/>
              </a:rPr>
              <a:t>liên </a:t>
            </a:r>
            <a:r>
              <a:rPr sz="2800" spc="-70" dirty="0">
                <a:latin typeface="Times New Roman" pitchFamily="18" charset="0"/>
                <a:cs typeface="Times New Roman" pitchFamily="18" charset="0"/>
              </a:rPr>
              <a:t>minh </a:t>
            </a:r>
            <a:r>
              <a:rPr sz="2800" spc="-70" dirty="0">
                <a:solidFill>
                  <a:srgbClr val="00AF50"/>
                </a:solidFill>
                <a:latin typeface="Times New Roman" pitchFamily="18" charset="0"/>
                <a:cs typeface="Times New Roman" pitchFamily="18" charset="0"/>
              </a:rPr>
              <a:t> </a:t>
            </a:r>
            <a:r>
              <a:rPr sz="2800" spc="-310" dirty="0">
                <a:solidFill>
                  <a:srgbClr val="00AF50"/>
                </a:solidFill>
                <a:latin typeface="Times New Roman" pitchFamily="18" charset="0"/>
                <a:cs typeface="Times New Roman" pitchFamily="18" charset="0"/>
              </a:rPr>
              <a:t>OHA </a:t>
            </a:r>
            <a:r>
              <a:rPr sz="2800" spc="-165" dirty="0">
                <a:latin typeface="Times New Roman" pitchFamily="18" charset="0"/>
                <a:cs typeface="Times New Roman" pitchFamily="18" charset="0"/>
              </a:rPr>
              <a:t>(Open </a:t>
            </a:r>
            <a:r>
              <a:rPr sz="2800" spc="-160" dirty="0">
                <a:latin typeface="Times New Roman" pitchFamily="18" charset="0"/>
                <a:cs typeface="Times New Roman" pitchFamily="18" charset="0"/>
              </a:rPr>
              <a:t>Handset </a:t>
            </a:r>
            <a:r>
              <a:rPr sz="2800" spc="-85" dirty="0">
                <a:latin typeface="Times New Roman" pitchFamily="18" charset="0"/>
                <a:cs typeface="Times New Roman" pitchFamily="18" charset="0"/>
              </a:rPr>
              <a:t>Allien) </a:t>
            </a:r>
            <a:r>
              <a:rPr sz="2800" spc="-160" dirty="0">
                <a:latin typeface="Times New Roman" pitchFamily="18" charset="0"/>
                <a:cs typeface="Times New Roman" pitchFamily="18" charset="0"/>
              </a:rPr>
              <a:t>gồm </a:t>
            </a:r>
            <a:r>
              <a:rPr sz="2800" spc="-95" dirty="0">
                <a:latin typeface="Times New Roman" pitchFamily="18" charset="0"/>
                <a:cs typeface="Times New Roman" pitchFamily="18" charset="0"/>
              </a:rPr>
              <a:t>nhiều </a:t>
            </a:r>
            <a:r>
              <a:rPr sz="2800" spc="-175" dirty="0">
                <a:latin typeface="Times New Roman" pitchFamily="18" charset="0"/>
                <a:cs typeface="Times New Roman" pitchFamily="18" charset="0"/>
              </a:rPr>
              <a:t>công </a:t>
            </a:r>
            <a:r>
              <a:rPr sz="2800" spc="10" dirty="0">
                <a:latin typeface="Times New Roman" pitchFamily="18" charset="0"/>
                <a:cs typeface="Times New Roman" pitchFamily="18" charset="0"/>
              </a:rPr>
              <a:t>ty  </a:t>
            </a:r>
            <a:r>
              <a:rPr sz="2800" spc="-135" dirty="0">
                <a:latin typeface="Times New Roman" pitchFamily="18" charset="0"/>
                <a:cs typeface="Times New Roman" pitchFamily="18" charset="0"/>
              </a:rPr>
              <a:t>phần </a:t>
            </a:r>
            <a:r>
              <a:rPr sz="2800" spc="-170" dirty="0">
                <a:latin typeface="Times New Roman" pitchFamily="18" charset="0"/>
                <a:cs typeface="Times New Roman" pitchFamily="18" charset="0"/>
              </a:rPr>
              <a:t>cứng, </a:t>
            </a:r>
            <a:r>
              <a:rPr sz="2800" spc="-135" dirty="0">
                <a:latin typeface="Times New Roman" pitchFamily="18" charset="0"/>
                <a:cs typeface="Times New Roman" pitchFamily="18" charset="0"/>
              </a:rPr>
              <a:t>phần </a:t>
            </a:r>
            <a:r>
              <a:rPr sz="2800" spc="-130" dirty="0">
                <a:latin typeface="Times New Roman" pitchFamily="18" charset="0"/>
                <a:cs typeface="Times New Roman" pitchFamily="18" charset="0"/>
              </a:rPr>
              <a:t>mềm </a:t>
            </a:r>
            <a:r>
              <a:rPr sz="2800" spc="-215" dirty="0">
                <a:latin typeface="Times New Roman" pitchFamily="18" charset="0"/>
                <a:cs typeface="Times New Roman" pitchFamily="18" charset="0"/>
              </a:rPr>
              <a:t>và </a:t>
            </a:r>
            <a:r>
              <a:rPr sz="2800" spc="-105" dirty="0">
                <a:latin typeface="Times New Roman" pitchFamily="18" charset="0"/>
                <a:cs typeface="Times New Roman" pitchFamily="18" charset="0"/>
              </a:rPr>
              <a:t>dịch </a:t>
            </a:r>
            <a:r>
              <a:rPr sz="2800" spc="-90" dirty="0">
                <a:latin typeface="Times New Roman" pitchFamily="18" charset="0"/>
                <a:cs typeface="Times New Roman" pitchFamily="18" charset="0"/>
              </a:rPr>
              <a:t>vụ: </a:t>
            </a:r>
            <a:r>
              <a:rPr sz="2800" spc="-160" dirty="0">
                <a:latin typeface="Times New Roman" pitchFamily="18" charset="0"/>
                <a:cs typeface="Times New Roman" pitchFamily="18" charset="0"/>
              </a:rPr>
              <a:t>Google, </a:t>
            </a:r>
            <a:r>
              <a:rPr sz="2800" spc="-350" dirty="0">
                <a:latin typeface="Times New Roman" pitchFamily="18" charset="0"/>
                <a:cs typeface="Times New Roman" pitchFamily="18" charset="0"/>
              </a:rPr>
              <a:t>HTC, </a:t>
            </a:r>
            <a:r>
              <a:rPr sz="2800" spc="-340" dirty="0">
                <a:latin typeface="Times New Roman" pitchFamily="18" charset="0"/>
                <a:cs typeface="Times New Roman" pitchFamily="18" charset="0"/>
              </a:rPr>
              <a:t>LG,  </a:t>
            </a:r>
            <a:r>
              <a:rPr sz="2800" spc="-229" dirty="0">
                <a:latin typeface="Times New Roman" pitchFamily="18" charset="0"/>
                <a:cs typeface="Times New Roman" pitchFamily="18" charset="0"/>
              </a:rPr>
              <a:t>Samsung, </a:t>
            </a:r>
            <a:r>
              <a:rPr sz="2800" spc="-40" dirty="0">
                <a:latin typeface="Times New Roman" pitchFamily="18" charset="0"/>
                <a:cs typeface="Times New Roman" pitchFamily="18" charset="0"/>
              </a:rPr>
              <a:t>Motorola, </a:t>
            </a:r>
            <a:r>
              <a:rPr sz="2800" spc="-105" dirty="0">
                <a:latin typeface="Times New Roman" pitchFamily="18" charset="0"/>
                <a:cs typeface="Times New Roman" pitchFamily="18" charset="0"/>
              </a:rPr>
              <a:t>Sprint, </a:t>
            </a:r>
            <a:r>
              <a:rPr sz="2800" spc="-85" dirty="0">
                <a:latin typeface="Times New Roman" pitchFamily="18" charset="0"/>
                <a:cs typeface="Times New Roman" pitchFamily="18" charset="0"/>
              </a:rPr>
              <a:t>T-Mobile, </a:t>
            </a:r>
            <a:r>
              <a:rPr sz="2800" spc="-190" dirty="0">
                <a:latin typeface="Times New Roman" pitchFamily="18" charset="0"/>
                <a:cs typeface="Times New Roman" pitchFamily="18" charset="0"/>
              </a:rPr>
              <a:t>NVIDIA,</a:t>
            </a:r>
            <a:r>
              <a:rPr sz="2800" spc="-385" dirty="0">
                <a:latin typeface="Times New Roman" pitchFamily="18" charset="0"/>
                <a:cs typeface="Times New Roman" pitchFamily="18" charset="0"/>
              </a:rPr>
              <a:t> </a:t>
            </a:r>
            <a:r>
              <a:rPr sz="2800" spc="-55" dirty="0">
                <a:latin typeface="Times New Roman" pitchFamily="18" charset="0"/>
                <a:cs typeface="Times New Roman" pitchFamily="18" charset="0"/>
              </a:rPr>
              <a:t>Intel,  </a:t>
            </a:r>
            <a:r>
              <a:rPr sz="2800" spc="-150" dirty="0">
                <a:latin typeface="Times New Roman" pitchFamily="18" charset="0"/>
                <a:cs typeface="Times New Roman" pitchFamily="18" charset="0"/>
              </a:rPr>
              <a:t>Broadcom,</a:t>
            </a:r>
            <a:r>
              <a:rPr sz="2800" spc="-165" dirty="0">
                <a:latin typeface="Times New Roman" pitchFamily="18" charset="0"/>
                <a:cs typeface="Times New Roman" pitchFamily="18" charset="0"/>
              </a:rPr>
              <a:t> </a:t>
            </a:r>
            <a:r>
              <a:rPr sz="2800" spc="-235" dirty="0">
                <a:latin typeface="Times New Roman" pitchFamily="18" charset="0"/>
                <a:cs typeface="Times New Roman" pitchFamily="18" charset="0"/>
              </a:rPr>
              <a:t>Qualcom,…</a:t>
            </a:r>
            <a:endParaRPr sz="2800">
              <a:latin typeface="Times New Roman" pitchFamily="18" charset="0"/>
              <a:cs typeface="Times New Roman" pitchFamily="18" charset="0"/>
            </a:endParaRPr>
          </a:p>
          <a:p>
            <a:pPr marL="287020" indent="-274320" algn="just">
              <a:lnSpc>
                <a:spcPct val="100000"/>
              </a:lnSpc>
              <a:spcBef>
                <a:spcPts val="810"/>
              </a:spcBef>
              <a:buClr>
                <a:srgbClr val="FF0000"/>
              </a:buClr>
              <a:buFont typeface="Wingdings"/>
              <a:buChar char=""/>
              <a:tabLst>
                <a:tab pos="287020" algn="l"/>
              </a:tabLst>
            </a:pPr>
            <a:r>
              <a:rPr sz="2800" spc="-330" dirty="0">
                <a:latin typeface="Times New Roman" pitchFamily="18" charset="0"/>
                <a:cs typeface="Times New Roman" pitchFamily="18" charset="0"/>
              </a:rPr>
              <a:t>Có </a:t>
            </a:r>
            <a:r>
              <a:rPr sz="2800" spc="-150" dirty="0">
                <a:latin typeface="Times New Roman" pitchFamily="18" charset="0"/>
                <a:cs typeface="Times New Roman" pitchFamily="18" charset="0"/>
              </a:rPr>
              <a:t>2 </a:t>
            </a:r>
            <a:r>
              <a:rPr sz="2800" spc="-95" dirty="0">
                <a:latin typeface="Times New Roman" pitchFamily="18" charset="0"/>
                <a:cs typeface="Times New Roman" pitchFamily="18" charset="0"/>
              </a:rPr>
              <a:t>phiên </a:t>
            </a:r>
            <a:r>
              <a:rPr sz="2800" spc="-145" dirty="0">
                <a:latin typeface="Times New Roman" pitchFamily="18" charset="0"/>
                <a:cs typeface="Times New Roman" pitchFamily="18" charset="0"/>
              </a:rPr>
              <a:t>bản </a:t>
            </a:r>
            <a:r>
              <a:rPr sz="2800" spc="-195" dirty="0">
                <a:latin typeface="Times New Roman" pitchFamily="18" charset="0"/>
                <a:cs typeface="Times New Roman" pitchFamily="18" charset="0"/>
              </a:rPr>
              <a:t>song </a:t>
            </a:r>
            <a:r>
              <a:rPr sz="2800" spc="-165" dirty="0">
                <a:latin typeface="Times New Roman" pitchFamily="18" charset="0"/>
                <a:cs typeface="Times New Roman" pitchFamily="18" charset="0"/>
              </a:rPr>
              <a:t>song: </a:t>
            </a:r>
            <a:r>
              <a:rPr sz="2800" spc="-95" dirty="0">
                <a:latin typeface="Times New Roman" pitchFamily="18" charset="0"/>
                <a:cs typeface="Times New Roman" pitchFamily="18" charset="0"/>
              </a:rPr>
              <a:t>Android </a:t>
            </a:r>
            <a:r>
              <a:rPr sz="2800" spc="45" dirty="0">
                <a:latin typeface="Times New Roman" pitchFamily="18" charset="0"/>
                <a:cs typeface="Times New Roman" pitchFamily="18" charset="0"/>
              </a:rPr>
              <a:t>&amp; </a:t>
            </a:r>
            <a:r>
              <a:rPr sz="2800" spc="-170" dirty="0">
                <a:latin typeface="Times New Roman" pitchFamily="18" charset="0"/>
                <a:cs typeface="Times New Roman" pitchFamily="18" charset="0"/>
              </a:rPr>
              <a:t>Google</a:t>
            </a:r>
            <a:r>
              <a:rPr sz="2800" spc="-325" dirty="0">
                <a:latin typeface="Times New Roman" pitchFamily="18" charset="0"/>
                <a:cs typeface="Times New Roman" pitchFamily="18" charset="0"/>
              </a:rPr>
              <a:t> </a:t>
            </a:r>
            <a:r>
              <a:rPr sz="2800" spc="-265" dirty="0">
                <a:latin typeface="Times New Roman" pitchFamily="18" charset="0"/>
                <a:cs typeface="Times New Roman" pitchFamily="18" charset="0"/>
              </a:rPr>
              <a:t>API</a:t>
            </a:r>
            <a:endParaRPr sz="28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424295" cy="757555"/>
          </a:xfrm>
          <a:prstGeom prst="rect">
            <a:avLst/>
          </a:prstGeom>
        </p:spPr>
        <p:txBody>
          <a:bodyPr vert="horz" wrap="square" lIns="0" tIns="12700" rIns="0" bIns="0" rtlCol="0">
            <a:spAutoFit/>
          </a:bodyPr>
          <a:lstStyle/>
          <a:p>
            <a:pPr marL="12700">
              <a:lnSpc>
                <a:spcPct val="100000"/>
              </a:lnSpc>
              <a:spcBef>
                <a:spcPts val="100"/>
              </a:spcBef>
            </a:pPr>
            <a:r>
              <a:rPr spc="-5" dirty="0"/>
              <a:t>Android: </a:t>
            </a:r>
            <a:r>
              <a:rPr dirty="0"/>
              <a:t>đặc điểm nổi</a:t>
            </a:r>
            <a:r>
              <a:rPr spc="-95" dirty="0"/>
              <a:t> </a:t>
            </a:r>
            <a:r>
              <a:rPr dirty="0"/>
              <a:t>bật</a:t>
            </a:r>
          </a:p>
        </p:txBody>
      </p:sp>
      <p:sp>
        <p:nvSpPr>
          <p:cNvPr id="5" name="object 5"/>
          <p:cNvSpPr txBox="1"/>
          <p:nvPr/>
        </p:nvSpPr>
        <p:spPr>
          <a:xfrm>
            <a:off x="8535161" y="6525259"/>
            <a:ext cx="181610" cy="177800"/>
          </a:xfrm>
          <a:prstGeom prst="rect">
            <a:avLst/>
          </a:prstGeom>
        </p:spPr>
        <p:txBody>
          <a:bodyPr vert="horz" wrap="square" lIns="0" tIns="0" rIns="0" bIns="0" rtlCol="0">
            <a:spAutoFit/>
          </a:bodyPr>
          <a:lstStyle/>
          <a:p>
            <a:pPr marL="12700">
              <a:lnSpc>
                <a:spcPts val="1240"/>
              </a:lnSpc>
            </a:pPr>
            <a:r>
              <a:rPr sz="1200" spc="-55" dirty="0">
                <a:solidFill>
                  <a:srgbClr val="888888"/>
                </a:solidFill>
                <a:latin typeface="Arial"/>
                <a:cs typeface="Arial"/>
              </a:rPr>
              <a:t>27</a:t>
            </a:r>
            <a:endParaRPr sz="1200">
              <a:latin typeface="Arial"/>
              <a:cs typeface="Arial"/>
            </a:endParaRPr>
          </a:p>
        </p:txBody>
      </p:sp>
      <p:sp>
        <p:nvSpPr>
          <p:cNvPr id="3" name="object 3"/>
          <p:cNvSpPr txBox="1"/>
          <p:nvPr/>
        </p:nvSpPr>
        <p:spPr>
          <a:xfrm>
            <a:off x="427736" y="1294058"/>
            <a:ext cx="7160895" cy="5056505"/>
          </a:xfrm>
          <a:prstGeom prst="rect">
            <a:avLst/>
          </a:prstGeom>
        </p:spPr>
        <p:txBody>
          <a:bodyPr vert="horz" wrap="square" lIns="0" tIns="114935" rIns="0" bIns="0" rtlCol="0">
            <a:spAutoFit/>
          </a:bodyPr>
          <a:lstStyle/>
          <a:p>
            <a:pPr marL="287020" indent="-274320">
              <a:lnSpc>
                <a:spcPct val="100000"/>
              </a:lnSpc>
              <a:spcBef>
                <a:spcPts val="905"/>
              </a:spcBef>
              <a:buClr>
                <a:srgbClr val="FF0000"/>
              </a:buClr>
              <a:buFont typeface="Wingdings"/>
              <a:buChar char=""/>
              <a:tabLst>
                <a:tab pos="287020" algn="l"/>
              </a:tabLst>
            </a:pPr>
            <a:r>
              <a:rPr sz="3000" spc="-265" dirty="0">
                <a:latin typeface="Times New Roman" pitchFamily="18" charset="0"/>
                <a:cs typeface="Times New Roman" pitchFamily="18" charset="0"/>
              </a:rPr>
              <a:t>Đa </a:t>
            </a:r>
            <a:r>
              <a:rPr sz="3000" spc="-105" dirty="0">
                <a:latin typeface="Times New Roman" pitchFamily="18" charset="0"/>
                <a:cs typeface="Times New Roman" pitchFamily="18" charset="0"/>
              </a:rPr>
              <a:t>luồng</a:t>
            </a:r>
            <a:r>
              <a:rPr sz="3000" spc="-65" dirty="0">
                <a:latin typeface="Times New Roman" pitchFamily="18" charset="0"/>
                <a:cs typeface="Times New Roman" pitchFamily="18" charset="0"/>
              </a:rPr>
              <a:t> </a:t>
            </a:r>
            <a:r>
              <a:rPr sz="3000" spc="-50" dirty="0">
                <a:latin typeface="Times New Roman" pitchFamily="18" charset="0"/>
                <a:cs typeface="Times New Roman" pitchFamily="18" charset="0"/>
              </a:rPr>
              <a:t>(multithread)</a:t>
            </a:r>
            <a:endParaRPr sz="3000">
              <a:latin typeface="Times New Roman" pitchFamily="18" charset="0"/>
              <a:cs typeface="Times New Roman" pitchFamily="18" charset="0"/>
            </a:endParaRPr>
          </a:p>
          <a:p>
            <a:pPr marL="287020" indent="-274320">
              <a:lnSpc>
                <a:spcPct val="100000"/>
              </a:lnSpc>
              <a:spcBef>
                <a:spcPts val="810"/>
              </a:spcBef>
              <a:buClr>
                <a:srgbClr val="FF0000"/>
              </a:buClr>
              <a:buFont typeface="Wingdings"/>
              <a:buChar char=""/>
              <a:tabLst>
                <a:tab pos="287020" algn="l"/>
              </a:tabLst>
            </a:pPr>
            <a:r>
              <a:rPr sz="3000" spc="-185" dirty="0">
                <a:latin typeface="Times New Roman" pitchFamily="18" charset="0"/>
                <a:cs typeface="Times New Roman" pitchFamily="18" charset="0"/>
              </a:rPr>
              <a:t>Web </a:t>
            </a:r>
            <a:r>
              <a:rPr sz="3000" spc="-130" dirty="0">
                <a:latin typeface="Times New Roman" pitchFamily="18" charset="0"/>
                <a:cs typeface="Times New Roman" pitchFamily="18" charset="0"/>
              </a:rPr>
              <a:t>ready </a:t>
            </a:r>
            <a:r>
              <a:rPr sz="3000" spc="-55" dirty="0">
                <a:latin typeface="Times New Roman" pitchFamily="18" charset="0"/>
                <a:cs typeface="Times New Roman" pitchFamily="18" charset="0"/>
              </a:rPr>
              <a:t>(html5, </a:t>
            </a:r>
            <a:r>
              <a:rPr sz="3000" spc="-225" dirty="0">
                <a:latin typeface="Times New Roman" pitchFamily="18" charset="0"/>
                <a:cs typeface="Times New Roman" pitchFamily="18" charset="0"/>
              </a:rPr>
              <a:t>css3, </a:t>
            </a:r>
            <a:r>
              <a:rPr sz="3000" spc="-110" dirty="0">
                <a:latin typeface="Times New Roman" pitchFamily="18" charset="0"/>
                <a:cs typeface="Times New Roman" pitchFamily="18" charset="0"/>
              </a:rPr>
              <a:t>javascript,</a:t>
            </a:r>
            <a:r>
              <a:rPr sz="3000" spc="-240" dirty="0">
                <a:latin typeface="Times New Roman" pitchFamily="18" charset="0"/>
                <a:cs typeface="Times New Roman" pitchFamily="18" charset="0"/>
              </a:rPr>
              <a:t> </a:t>
            </a:r>
            <a:r>
              <a:rPr sz="3000" spc="-110" dirty="0">
                <a:latin typeface="Times New Roman" pitchFamily="18" charset="0"/>
                <a:cs typeface="Times New Roman" pitchFamily="18" charset="0"/>
              </a:rPr>
              <a:t>flash)</a:t>
            </a:r>
            <a:endParaRPr sz="3000">
              <a:latin typeface="Times New Roman" pitchFamily="18" charset="0"/>
              <a:cs typeface="Times New Roman" pitchFamily="18" charset="0"/>
            </a:endParaRPr>
          </a:p>
          <a:p>
            <a:pPr marL="287020" indent="-274320">
              <a:lnSpc>
                <a:spcPct val="100000"/>
              </a:lnSpc>
              <a:spcBef>
                <a:spcPts val="790"/>
              </a:spcBef>
              <a:buClr>
                <a:srgbClr val="FF0000"/>
              </a:buClr>
              <a:buFont typeface="Wingdings"/>
              <a:buChar char=""/>
              <a:tabLst>
                <a:tab pos="287020" algn="l"/>
              </a:tabLst>
            </a:pPr>
            <a:r>
              <a:rPr sz="3000" spc="-185" dirty="0">
                <a:latin typeface="Times New Roman" pitchFamily="18" charset="0"/>
                <a:cs typeface="Times New Roman" pitchFamily="18" charset="0"/>
              </a:rPr>
              <a:t>Open</a:t>
            </a:r>
            <a:r>
              <a:rPr sz="3000" spc="-175" dirty="0">
                <a:latin typeface="Times New Roman" pitchFamily="18" charset="0"/>
                <a:cs typeface="Times New Roman" pitchFamily="18" charset="0"/>
              </a:rPr>
              <a:t> </a:t>
            </a:r>
            <a:r>
              <a:rPr sz="3000" spc="-425" dirty="0">
                <a:latin typeface="Times New Roman" pitchFamily="18" charset="0"/>
                <a:cs typeface="Times New Roman" pitchFamily="18" charset="0"/>
              </a:rPr>
              <a:t>GL</a:t>
            </a:r>
            <a:endParaRPr sz="3000">
              <a:latin typeface="Times New Roman" pitchFamily="18" charset="0"/>
              <a:cs typeface="Times New Roman" pitchFamily="18" charset="0"/>
            </a:endParaRPr>
          </a:p>
          <a:p>
            <a:pPr marL="287020" indent="-274320">
              <a:lnSpc>
                <a:spcPct val="100000"/>
              </a:lnSpc>
              <a:spcBef>
                <a:spcPts val="805"/>
              </a:spcBef>
              <a:buClr>
                <a:srgbClr val="FF0000"/>
              </a:buClr>
              <a:buFont typeface="Wingdings"/>
              <a:buChar char=""/>
              <a:tabLst>
                <a:tab pos="287020" algn="l"/>
              </a:tabLst>
            </a:pPr>
            <a:r>
              <a:rPr sz="3000" spc="-315" dirty="0">
                <a:latin typeface="Times New Roman" pitchFamily="18" charset="0"/>
                <a:cs typeface="Times New Roman" pitchFamily="18" charset="0"/>
              </a:rPr>
              <a:t>Java</a:t>
            </a:r>
            <a:endParaRPr sz="3000">
              <a:latin typeface="Times New Roman" pitchFamily="18" charset="0"/>
              <a:cs typeface="Times New Roman" pitchFamily="18" charset="0"/>
            </a:endParaRPr>
          </a:p>
          <a:p>
            <a:pPr marL="287020" indent="-274320">
              <a:lnSpc>
                <a:spcPct val="100000"/>
              </a:lnSpc>
              <a:spcBef>
                <a:spcPts val="805"/>
              </a:spcBef>
              <a:buClr>
                <a:srgbClr val="FF0000"/>
              </a:buClr>
              <a:buFont typeface="Wingdings"/>
              <a:buChar char=""/>
              <a:tabLst>
                <a:tab pos="287020" algn="l"/>
              </a:tabLst>
            </a:pPr>
            <a:r>
              <a:rPr sz="3000" spc="-265" dirty="0">
                <a:latin typeface="Times New Roman" pitchFamily="18" charset="0"/>
                <a:cs typeface="Times New Roman" pitchFamily="18" charset="0"/>
              </a:rPr>
              <a:t>Đa </a:t>
            </a:r>
            <a:r>
              <a:rPr sz="3000" spc="-165" dirty="0">
                <a:latin typeface="Times New Roman" pitchFamily="18" charset="0"/>
                <a:cs typeface="Times New Roman" pitchFamily="18" charset="0"/>
              </a:rPr>
              <a:t>chạm</a:t>
            </a:r>
            <a:r>
              <a:rPr sz="3000" spc="-50" dirty="0">
                <a:latin typeface="Times New Roman" pitchFamily="18" charset="0"/>
                <a:cs typeface="Times New Roman" pitchFamily="18" charset="0"/>
              </a:rPr>
              <a:t> (multitouch)</a:t>
            </a:r>
            <a:endParaRPr sz="3000">
              <a:latin typeface="Times New Roman" pitchFamily="18" charset="0"/>
              <a:cs typeface="Times New Roman" pitchFamily="18" charset="0"/>
            </a:endParaRPr>
          </a:p>
          <a:p>
            <a:pPr marL="287020" indent="-274320">
              <a:lnSpc>
                <a:spcPct val="100000"/>
              </a:lnSpc>
              <a:spcBef>
                <a:spcPts val="790"/>
              </a:spcBef>
              <a:buClr>
                <a:srgbClr val="FF0000"/>
              </a:buClr>
              <a:buFont typeface="Wingdings"/>
              <a:buChar char=""/>
              <a:tabLst>
                <a:tab pos="287020" algn="l"/>
              </a:tabLst>
            </a:pPr>
            <a:r>
              <a:rPr sz="3000" spc="-90" dirty="0">
                <a:latin typeface="Times New Roman" pitchFamily="18" charset="0"/>
                <a:cs typeface="Times New Roman" pitchFamily="18" charset="0"/>
              </a:rPr>
              <a:t>Media </a:t>
            </a:r>
            <a:r>
              <a:rPr sz="3000" spc="-20" dirty="0">
                <a:latin typeface="Times New Roman" pitchFamily="18" charset="0"/>
                <a:cs typeface="Times New Roman" pitchFamily="18" charset="0"/>
              </a:rPr>
              <a:t>(full </a:t>
            </a:r>
            <a:r>
              <a:rPr sz="3000" spc="-315" dirty="0">
                <a:latin typeface="Times New Roman" pitchFamily="18" charset="0"/>
                <a:cs typeface="Times New Roman" pitchFamily="18" charset="0"/>
              </a:rPr>
              <a:t>HD </a:t>
            </a:r>
            <a:r>
              <a:rPr sz="3000" spc="-105" dirty="0">
                <a:latin typeface="Times New Roman" pitchFamily="18" charset="0"/>
                <a:cs typeface="Times New Roman" pitchFamily="18" charset="0"/>
              </a:rPr>
              <a:t>video, </a:t>
            </a:r>
            <a:r>
              <a:rPr sz="3000" spc="-145" dirty="0">
                <a:latin typeface="Times New Roman" pitchFamily="18" charset="0"/>
                <a:cs typeface="Times New Roman" pitchFamily="18" charset="0"/>
              </a:rPr>
              <a:t>mpeg4, </a:t>
            </a:r>
            <a:r>
              <a:rPr sz="3000" spc="-155" dirty="0">
                <a:latin typeface="Times New Roman" pitchFamily="18" charset="0"/>
                <a:cs typeface="Times New Roman" pitchFamily="18" charset="0"/>
              </a:rPr>
              <a:t>H.264,</a:t>
            </a:r>
            <a:r>
              <a:rPr sz="3000" spc="-260" dirty="0">
                <a:latin typeface="Times New Roman" pitchFamily="18" charset="0"/>
                <a:cs typeface="Times New Roman" pitchFamily="18" charset="0"/>
              </a:rPr>
              <a:t> </a:t>
            </a:r>
            <a:r>
              <a:rPr sz="3000" spc="-245" dirty="0">
                <a:latin typeface="Times New Roman" pitchFamily="18" charset="0"/>
                <a:cs typeface="Times New Roman" pitchFamily="18" charset="0"/>
              </a:rPr>
              <a:t>mp3,…)</a:t>
            </a:r>
            <a:endParaRPr sz="3000">
              <a:latin typeface="Times New Roman" pitchFamily="18" charset="0"/>
              <a:cs typeface="Times New Roman" pitchFamily="18" charset="0"/>
            </a:endParaRPr>
          </a:p>
          <a:p>
            <a:pPr marL="287020" indent="-274320">
              <a:lnSpc>
                <a:spcPct val="100000"/>
              </a:lnSpc>
              <a:spcBef>
                <a:spcPts val="810"/>
              </a:spcBef>
              <a:buClr>
                <a:srgbClr val="FF0000"/>
              </a:buClr>
              <a:buFont typeface="Wingdings"/>
              <a:buChar char=""/>
              <a:tabLst>
                <a:tab pos="287020" algn="l"/>
              </a:tabLst>
            </a:pPr>
            <a:r>
              <a:rPr sz="3000" spc="-70" dirty="0">
                <a:latin typeface="Times New Roman" pitchFamily="18" charset="0"/>
                <a:cs typeface="Times New Roman" pitchFamily="18" charset="0"/>
              </a:rPr>
              <a:t>Network </a:t>
            </a:r>
            <a:r>
              <a:rPr sz="3000" spc="-130" dirty="0">
                <a:latin typeface="Times New Roman" pitchFamily="18" charset="0"/>
                <a:cs typeface="Times New Roman" pitchFamily="18" charset="0"/>
              </a:rPr>
              <a:t>ready </a:t>
            </a:r>
            <a:r>
              <a:rPr sz="3000" spc="-20" dirty="0">
                <a:latin typeface="Times New Roman" pitchFamily="18" charset="0"/>
                <a:cs typeface="Times New Roman" pitchFamily="18" charset="0"/>
              </a:rPr>
              <a:t>(wifi, </a:t>
            </a:r>
            <a:r>
              <a:rPr sz="3000" spc="-155" dirty="0">
                <a:latin typeface="Times New Roman" pitchFamily="18" charset="0"/>
                <a:cs typeface="Times New Roman" pitchFamily="18" charset="0"/>
              </a:rPr>
              <a:t>3g,</a:t>
            </a:r>
            <a:r>
              <a:rPr sz="3000" spc="-415" dirty="0">
                <a:latin typeface="Times New Roman" pitchFamily="18" charset="0"/>
                <a:cs typeface="Times New Roman" pitchFamily="18" charset="0"/>
              </a:rPr>
              <a:t> </a:t>
            </a:r>
            <a:r>
              <a:rPr sz="3000" spc="-125" dirty="0">
                <a:latin typeface="Times New Roman" pitchFamily="18" charset="0"/>
                <a:cs typeface="Times New Roman" pitchFamily="18" charset="0"/>
              </a:rPr>
              <a:t>bluetooth,…)</a:t>
            </a:r>
            <a:endParaRPr sz="3000">
              <a:latin typeface="Times New Roman" pitchFamily="18" charset="0"/>
              <a:cs typeface="Times New Roman" pitchFamily="18" charset="0"/>
            </a:endParaRPr>
          </a:p>
          <a:p>
            <a:pPr marL="287020" indent="-274320">
              <a:lnSpc>
                <a:spcPct val="100000"/>
              </a:lnSpc>
              <a:spcBef>
                <a:spcPts val="805"/>
              </a:spcBef>
              <a:buClr>
                <a:srgbClr val="FF0000"/>
              </a:buClr>
              <a:buFont typeface="Wingdings"/>
              <a:buChar char=""/>
              <a:tabLst>
                <a:tab pos="287020" algn="l"/>
              </a:tabLst>
            </a:pPr>
            <a:r>
              <a:rPr sz="3000" spc="-505" dirty="0">
                <a:latin typeface="Times New Roman" pitchFamily="18" charset="0"/>
                <a:cs typeface="Times New Roman" pitchFamily="18" charset="0"/>
              </a:rPr>
              <a:t>GPS</a:t>
            </a:r>
            <a:endParaRPr sz="3000">
              <a:latin typeface="Times New Roman" pitchFamily="18" charset="0"/>
              <a:cs typeface="Times New Roman" pitchFamily="18" charset="0"/>
            </a:endParaRPr>
          </a:p>
          <a:p>
            <a:pPr marL="287020" indent="-274320">
              <a:lnSpc>
                <a:spcPct val="100000"/>
              </a:lnSpc>
              <a:spcBef>
                <a:spcPts val="790"/>
              </a:spcBef>
              <a:buClr>
                <a:srgbClr val="FF0000"/>
              </a:buClr>
              <a:buFont typeface="Wingdings"/>
              <a:buChar char=""/>
              <a:tabLst>
                <a:tab pos="287020" algn="l"/>
              </a:tabLst>
            </a:pPr>
            <a:r>
              <a:rPr sz="3000" spc="-240" dirty="0">
                <a:latin typeface="Times New Roman" pitchFamily="18" charset="0"/>
                <a:cs typeface="Times New Roman" pitchFamily="18" charset="0"/>
              </a:rPr>
              <a:t>Sensors</a:t>
            </a:r>
            <a:endParaRPr sz="30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483350" cy="757555"/>
          </a:xfrm>
          <a:prstGeom prst="rect">
            <a:avLst/>
          </a:prstGeom>
        </p:spPr>
        <p:txBody>
          <a:bodyPr vert="horz" wrap="square" lIns="0" tIns="12700" rIns="0" bIns="0" rtlCol="0">
            <a:spAutoFit/>
          </a:bodyPr>
          <a:lstStyle/>
          <a:p>
            <a:pPr marL="12700">
              <a:lnSpc>
                <a:spcPct val="100000"/>
              </a:lnSpc>
              <a:spcBef>
                <a:spcPts val="100"/>
              </a:spcBef>
            </a:pPr>
            <a:r>
              <a:rPr spc="-5" dirty="0"/>
              <a:t>Android: </a:t>
            </a:r>
            <a:r>
              <a:rPr dirty="0"/>
              <a:t>lịch </a:t>
            </a:r>
            <a:r>
              <a:rPr spc="-5" dirty="0"/>
              <a:t>sử phát</a:t>
            </a:r>
            <a:r>
              <a:rPr spc="-55" dirty="0"/>
              <a:t> </a:t>
            </a:r>
            <a:r>
              <a:rPr spc="-5" dirty="0"/>
              <a:t>triển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28</a:t>
            </a:fld>
            <a:endParaRPr spc="-60" dirty="0"/>
          </a:p>
        </p:txBody>
      </p:sp>
      <p:sp>
        <p:nvSpPr>
          <p:cNvPr id="3" name="object 3"/>
          <p:cNvSpPr txBox="1"/>
          <p:nvPr/>
        </p:nvSpPr>
        <p:spPr>
          <a:xfrm>
            <a:off x="427736" y="1294058"/>
            <a:ext cx="8279130" cy="5056505"/>
          </a:xfrm>
          <a:prstGeom prst="rect">
            <a:avLst/>
          </a:prstGeom>
        </p:spPr>
        <p:txBody>
          <a:bodyPr vert="horz" wrap="square" lIns="0" tIns="114935" rIns="0" bIns="0" rtlCol="0">
            <a:spAutoFit/>
          </a:bodyPr>
          <a:lstStyle/>
          <a:p>
            <a:pPr marL="287020" indent="-274320" algn="just">
              <a:lnSpc>
                <a:spcPct val="100000"/>
              </a:lnSpc>
              <a:spcBef>
                <a:spcPts val="905"/>
              </a:spcBef>
              <a:buClr>
                <a:srgbClr val="FF0000"/>
              </a:buClr>
              <a:buFont typeface="Wingdings"/>
              <a:buChar char=""/>
              <a:tabLst>
                <a:tab pos="287020" algn="l"/>
              </a:tabLst>
            </a:pPr>
            <a:r>
              <a:rPr sz="3000" dirty="0">
                <a:latin typeface="Times New Roman" pitchFamily="18" charset="0"/>
                <a:cs typeface="Times New Roman" pitchFamily="18" charset="0"/>
              </a:rPr>
              <a:t>Google mua Android Inc 17-8-2005</a:t>
            </a:r>
            <a:endParaRPr sz="3000">
              <a:latin typeface="Times New Roman" pitchFamily="18" charset="0"/>
              <a:cs typeface="Times New Roman" pitchFamily="18" charset="0"/>
            </a:endParaRPr>
          </a:p>
          <a:p>
            <a:pPr marL="287020" indent="-274320" algn="just">
              <a:lnSpc>
                <a:spcPct val="100000"/>
              </a:lnSpc>
              <a:spcBef>
                <a:spcPts val="810"/>
              </a:spcBef>
              <a:buClr>
                <a:srgbClr val="FF0000"/>
              </a:buClr>
              <a:buFont typeface="Wingdings"/>
              <a:buChar char=""/>
              <a:tabLst>
                <a:tab pos="287020" algn="l"/>
              </a:tabLst>
            </a:pPr>
            <a:r>
              <a:rPr sz="3000" dirty="0">
                <a:latin typeface="Times New Roman" pitchFamily="18" charset="0"/>
                <a:cs typeface="Times New Roman" pitchFamily="18" charset="0"/>
              </a:rPr>
              <a:t>Ra mắt cộng đồng tháng 11-2007, thành lập OHA</a:t>
            </a:r>
            <a:endParaRPr sz="3000">
              <a:latin typeface="Times New Roman" pitchFamily="18" charset="0"/>
              <a:cs typeface="Times New Roman" pitchFamily="18" charset="0"/>
            </a:endParaRPr>
          </a:p>
          <a:p>
            <a:pPr marL="287020" indent="-274320" algn="just">
              <a:lnSpc>
                <a:spcPct val="100000"/>
              </a:lnSpc>
              <a:spcBef>
                <a:spcPts val="790"/>
              </a:spcBef>
              <a:buClr>
                <a:srgbClr val="FF0000"/>
              </a:buClr>
              <a:buFont typeface="Wingdings"/>
              <a:buChar char=""/>
              <a:tabLst>
                <a:tab pos="287020" algn="l"/>
              </a:tabLst>
            </a:pPr>
            <a:r>
              <a:rPr sz="3000" dirty="0">
                <a:latin typeface="Times New Roman" pitchFamily="18" charset="0"/>
                <a:cs typeface="Times New Roman" pitchFamily="18" charset="0"/>
              </a:rPr>
              <a:t>Phiên bản 1.0 ra mắt tháng 9-2008</a:t>
            </a:r>
            <a:endParaRPr sz="30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Phiên bản 1.1 ra mắt tháng 2-2009</a:t>
            </a:r>
            <a:endParaRPr sz="30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Phiên bản 1.5 (Cupcake) ra mắt tháng 4-2009</a:t>
            </a:r>
            <a:endParaRPr sz="3000">
              <a:latin typeface="Times New Roman" pitchFamily="18" charset="0"/>
              <a:cs typeface="Times New Roman" pitchFamily="18" charset="0"/>
            </a:endParaRPr>
          </a:p>
          <a:p>
            <a:pPr marL="287020" indent="-274320" algn="just">
              <a:lnSpc>
                <a:spcPct val="100000"/>
              </a:lnSpc>
              <a:spcBef>
                <a:spcPts val="790"/>
              </a:spcBef>
              <a:buClr>
                <a:srgbClr val="FF0000"/>
              </a:buClr>
              <a:buFont typeface="Wingdings"/>
              <a:buChar char=""/>
              <a:tabLst>
                <a:tab pos="287020" algn="l"/>
              </a:tabLst>
            </a:pPr>
            <a:r>
              <a:rPr sz="3000" dirty="0">
                <a:latin typeface="Times New Roman" pitchFamily="18" charset="0"/>
                <a:cs typeface="Times New Roman" pitchFamily="18" charset="0"/>
              </a:rPr>
              <a:t>…</a:t>
            </a:r>
            <a:endParaRPr sz="3000">
              <a:latin typeface="Times New Roman" pitchFamily="18" charset="0"/>
              <a:cs typeface="Times New Roman" pitchFamily="18" charset="0"/>
            </a:endParaRPr>
          </a:p>
          <a:p>
            <a:pPr marL="287020" indent="-274320" algn="just">
              <a:lnSpc>
                <a:spcPct val="100000"/>
              </a:lnSpc>
              <a:spcBef>
                <a:spcPts val="810"/>
              </a:spcBef>
              <a:buClr>
                <a:srgbClr val="FF0000"/>
              </a:buClr>
              <a:buFont typeface="Wingdings"/>
              <a:buChar char=""/>
              <a:tabLst>
                <a:tab pos="287020" algn="l"/>
              </a:tabLst>
            </a:pPr>
            <a:r>
              <a:rPr sz="3000" dirty="0">
                <a:latin typeface="Times New Roman" pitchFamily="18" charset="0"/>
                <a:cs typeface="Times New Roman" pitchFamily="18" charset="0"/>
              </a:rPr>
              <a:t>Phiên bản 5.0 (Lollipop) ra mắt tháng 10-2014</a:t>
            </a:r>
            <a:endParaRPr sz="30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Phiên bản 6.0 (Marshmallow) ra mắt tháng 11-2015</a:t>
            </a:r>
            <a:endParaRPr sz="3000">
              <a:latin typeface="Times New Roman" pitchFamily="18" charset="0"/>
              <a:cs typeface="Times New Roman" pitchFamily="18" charset="0"/>
            </a:endParaRPr>
          </a:p>
          <a:p>
            <a:pPr marL="287020" indent="-274320" algn="just">
              <a:lnSpc>
                <a:spcPct val="100000"/>
              </a:lnSpc>
              <a:spcBef>
                <a:spcPts val="790"/>
              </a:spcBef>
              <a:buClr>
                <a:srgbClr val="FF0000"/>
              </a:buClr>
              <a:buFont typeface="Wingdings"/>
              <a:buChar char=""/>
              <a:tabLst>
                <a:tab pos="287020" algn="l"/>
              </a:tabLst>
            </a:pPr>
            <a:r>
              <a:rPr sz="3000" dirty="0">
                <a:latin typeface="Times New Roman" pitchFamily="18" charset="0"/>
                <a:cs typeface="Times New Roman" pitchFamily="18" charset="0"/>
              </a:rPr>
              <a:t>Phiên bản 7.0 (Nougat) ra mắt tháng 3-2017</a:t>
            </a:r>
            <a:endParaRPr sz="30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p:nvPr/>
        </p:nvSpPr>
        <p:spPr>
          <a:xfrm>
            <a:off x="370331" y="4908350"/>
            <a:ext cx="4198620" cy="1329875"/>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27736" y="257378"/>
            <a:ext cx="7406640" cy="757555"/>
          </a:xfrm>
          <a:prstGeom prst="rect">
            <a:avLst/>
          </a:prstGeom>
        </p:spPr>
        <p:txBody>
          <a:bodyPr vert="horz" wrap="square" lIns="0" tIns="12700" rIns="0" bIns="0" rtlCol="0">
            <a:spAutoFit/>
          </a:bodyPr>
          <a:lstStyle/>
          <a:p>
            <a:pPr marL="12700">
              <a:lnSpc>
                <a:spcPct val="100000"/>
              </a:lnSpc>
              <a:spcBef>
                <a:spcPts val="100"/>
              </a:spcBef>
            </a:pPr>
            <a:r>
              <a:rPr spc="-5" dirty="0"/>
              <a:t>Android: </a:t>
            </a:r>
            <a:r>
              <a:rPr dirty="0"/>
              <a:t>nâng cấp &amp; mở</a:t>
            </a:r>
            <a:r>
              <a:rPr spc="-105" dirty="0"/>
              <a:t> </a:t>
            </a:r>
            <a:r>
              <a:rPr dirty="0"/>
              <a:t>rộng</a:t>
            </a:r>
          </a:p>
        </p:txBody>
      </p:sp>
      <p:sp>
        <p:nvSpPr>
          <p:cNvPr id="5" name="object 5"/>
          <p:cNvSpPr/>
          <p:nvPr/>
        </p:nvSpPr>
        <p:spPr>
          <a:xfrm>
            <a:off x="178307" y="1248155"/>
            <a:ext cx="4335885" cy="336714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668011" y="1274063"/>
            <a:ext cx="2895599" cy="132587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788904" y="2763218"/>
            <a:ext cx="1728489" cy="2154168"/>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6533388" y="3332988"/>
            <a:ext cx="2506186" cy="1449337"/>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5294376" y="4995671"/>
            <a:ext cx="2900952" cy="1603247"/>
          </a:xfrm>
          <a:prstGeom prst="rect">
            <a:avLst/>
          </a:prstGeom>
          <a:blipFill>
            <a:blip r:embed="rId7" cstate="print"/>
            <a:stretch>
              <a:fillRect/>
            </a:stretch>
          </a:blip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29</a:t>
            </a:fld>
            <a:endParaRPr spc="-6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4768215" cy="757555"/>
          </a:xfrm>
          <a:prstGeom prst="rect">
            <a:avLst/>
          </a:prstGeom>
        </p:spPr>
        <p:txBody>
          <a:bodyPr vert="horz" wrap="square" lIns="0" tIns="12700" rIns="0" bIns="0" rtlCol="0">
            <a:spAutoFit/>
          </a:bodyPr>
          <a:lstStyle/>
          <a:p>
            <a:pPr marL="12700">
              <a:lnSpc>
                <a:spcPct val="100000"/>
              </a:lnSpc>
              <a:spcBef>
                <a:spcPts val="100"/>
              </a:spcBef>
            </a:pPr>
            <a:r>
              <a:rPr spc="-5" dirty="0"/>
              <a:t>Giới </a:t>
            </a:r>
            <a:r>
              <a:rPr dirty="0"/>
              <a:t>thiệu môn</a:t>
            </a:r>
            <a:r>
              <a:rPr spc="-90" dirty="0"/>
              <a:t> </a:t>
            </a:r>
            <a:r>
              <a:rPr spc="-5" dirty="0"/>
              <a:t>học</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a:t>
            </a:fld>
            <a:endParaRPr spc="-60" dirty="0"/>
          </a:p>
        </p:txBody>
      </p:sp>
      <p:sp>
        <p:nvSpPr>
          <p:cNvPr id="3" name="object 3"/>
          <p:cNvSpPr txBox="1"/>
          <p:nvPr/>
        </p:nvSpPr>
        <p:spPr>
          <a:xfrm>
            <a:off x="702665" y="3468370"/>
            <a:ext cx="662305"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90" dirty="0">
                <a:solidFill>
                  <a:srgbClr val="888888"/>
                </a:solidFill>
                <a:latin typeface="Arial"/>
                <a:cs typeface="Arial"/>
              </a:rPr>
              <a:t>1</a:t>
            </a:r>
            <a:endParaRPr sz="1800">
              <a:latin typeface="Arial"/>
              <a:cs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427736" y="257378"/>
            <a:ext cx="7794625" cy="757555"/>
          </a:xfrm>
          <a:prstGeom prst="rect">
            <a:avLst/>
          </a:prstGeom>
        </p:spPr>
        <p:txBody>
          <a:bodyPr vert="horz" wrap="square" lIns="0" tIns="12700" rIns="0" bIns="0" rtlCol="0">
            <a:spAutoFit/>
          </a:bodyPr>
          <a:lstStyle/>
          <a:p>
            <a:pPr marL="12700">
              <a:lnSpc>
                <a:spcPct val="100000"/>
              </a:lnSpc>
              <a:spcBef>
                <a:spcPts val="100"/>
              </a:spcBef>
            </a:pPr>
            <a:r>
              <a:rPr spc="-5" dirty="0"/>
              <a:t>Android: </a:t>
            </a:r>
            <a:r>
              <a:rPr dirty="0"/>
              <a:t>phân mảnh</a:t>
            </a:r>
            <a:r>
              <a:rPr spc="-60" dirty="0"/>
              <a:t> </a:t>
            </a:r>
            <a:r>
              <a:rPr spc="-5" dirty="0"/>
              <a:t>(3/4/2017)</a:t>
            </a:r>
          </a:p>
        </p:txBody>
      </p:sp>
      <p:sp>
        <p:nvSpPr>
          <p:cNvPr id="4" name="object 4"/>
          <p:cNvSpPr/>
          <p:nvPr/>
        </p:nvSpPr>
        <p:spPr>
          <a:xfrm>
            <a:off x="372363" y="1192280"/>
            <a:ext cx="3832352" cy="520038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278865" y="1273170"/>
            <a:ext cx="4691766" cy="2815090"/>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30</a:t>
            </a:fld>
            <a:endParaRPr spc="-6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5394960" cy="757555"/>
          </a:xfrm>
          <a:prstGeom prst="rect">
            <a:avLst/>
          </a:prstGeom>
        </p:spPr>
        <p:txBody>
          <a:bodyPr vert="horz" wrap="square" lIns="0" tIns="12700" rIns="0" bIns="0" rtlCol="0">
            <a:spAutoFit/>
          </a:bodyPr>
          <a:lstStyle/>
          <a:p>
            <a:pPr marL="12700">
              <a:lnSpc>
                <a:spcPct val="100000"/>
              </a:lnSpc>
              <a:spcBef>
                <a:spcPts val="100"/>
              </a:spcBef>
            </a:pPr>
            <a:r>
              <a:rPr dirty="0"/>
              <a:t>Lập </a:t>
            </a:r>
            <a:r>
              <a:rPr spc="-5" dirty="0"/>
              <a:t>trình </a:t>
            </a:r>
            <a:r>
              <a:rPr dirty="0"/>
              <a:t>trên</a:t>
            </a:r>
            <a:r>
              <a:rPr spc="-65" dirty="0"/>
              <a:t> </a:t>
            </a:r>
            <a:r>
              <a:rPr dirty="0"/>
              <a:t>android</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31</a:t>
            </a:fld>
            <a:endParaRPr spc="-60" dirty="0"/>
          </a:p>
        </p:txBody>
      </p:sp>
      <p:sp>
        <p:nvSpPr>
          <p:cNvPr id="3" name="object 3"/>
          <p:cNvSpPr txBox="1"/>
          <p:nvPr/>
        </p:nvSpPr>
        <p:spPr>
          <a:xfrm>
            <a:off x="702665" y="3468370"/>
            <a:ext cx="662305"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90" dirty="0">
                <a:solidFill>
                  <a:srgbClr val="888888"/>
                </a:solidFill>
                <a:latin typeface="Arial"/>
                <a:cs typeface="Arial"/>
              </a:rPr>
              <a:t>5</a:t>
            </a:r>
            <a:endParaRPr sz="1800">
              <a:latin typeface="Arial"/>
              <a:cs typeface="Aria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832090" cy="757555"/>
          </a:xfrm>
          <a:prstGeom prst="rect">
            <a:avLst/>
          </a:prstGeom>
        </p:spPr>
        <p:txBody>
          <a:bodyPr vert="horz" wrap="square" lIns="0" tIns="12700" rIns="0" bIns="0" rtlCol="0">
            <a:spAutoFit/>
          </a:bodyPr>
          <a:lstStyle/>
          <a:p>
            <a:pPr marL="12700">
              <a:lnSpc>
                <a:spcPct val="100000"/>
              </a:lnSpc>
              <a:spcBef>
                <a:spcPts val="100"/>
              </a:spcBef>
            </a:pPr>
            <a:r>
              <a:rPr dirty="0"/>
              <a:t>Lập </a:t>
            </a:r>
            <a:r>
              <a:rPr spc="-5" dirty="0"/>
              <a:t>trình </a:t>
            </a:r>
            <a:r>
              <a:rPr dirty="0"/>
              <a:t>android: </a:t>
            </a:r>
            <a:r>
              <a:rPr spc="-5" dirty="0"/>
              <a:t>Kiến </a:t>
            </a:r>
            <a:r>
              <a:rPr dirty="0"/>
              <a:t>trúc</a:t>
            </a:r>
            <a:r>
              <a:rPr spc="-75" dirty="0"/>
              <a:t> </a:t>
            </a:r>
            <a:r>
              <a:rPr spc="-5" dirty="0"/>
              <a:t>OS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32</a:t>
            </a:fld>
            <a:endParaRPr spc="-60" dirty="0"/>
          </a:p>
        </p:txBody>
      </p:sp>
      <p:sp>
        <p:nvSpPr>
          <p:cNvPr id="3" name="object 3"/>
          <p:cNvSpPr txBox="1"/>
          <p:nvPr/>
        </p:nvSpPr>
        <p:spPr>
          <a:xfrm>
            <a:off x="427736" y="1396441"/>
            <a:ext cx="7884795" cy="5357877"/>
          </a:xfrm>
          <a:prstGeom prst="rect">
            <a:avLst/>
          </a:prstGeom>
        </p:spPr>
        <p:txBody>
          <a:bodyPr vert="horz" wrap="square" lIns="0" tIns="12700" rIns="0" bIns="0" rtlCol="0">
            <a:spAutoFit/>
          </a:bodyPr>
          <a:lstStyle/>
          <a:p>
            <a:pPr marL="287020" marR="5080" indent="-274320" algn="just">
              <a:lnSpc>
                <a:spcPct val="100000"/>
              </a:lnSpc>
              <a:spcBef>
                <a:spcPts val="100"/>
              </a:spcBef>
              <a:buClr>
                <a:srgbClr val="FF0000"/>
              </a:buClr>
              <a:buFont typeface="Wingdings"/>
              <a:buChar char=""/>
              <a:tabLst>
                <a:tab pos="287020" algn="l"/>
              </a:tabLst>
            </a:pPr>
            <a:r>
              <a:rPr sz="3000" dirty="0">
                <a:latin typeface="Times New Roman" pitchFamily="18" charset="0"/>
                <a:cs typeface="Times New Roman" pitchFamily="18" charset="0"/>
              </a:rPr>
              <a:t>Android OS chia thành tầng ứng dụng và các tầng  trung gian để LTV có thể mở rộng hoặc tùy chỉnh  theo mục đích ứng dụng họ viết</a:t>
            </a:r>
            <a:endParaRPr sz="3000">
              <a:latin typeface="Times New Roman" pitchFamily="18" charset="0"/>
              <a:cs typeface="Times New Roman" pitchFamily="18" charset="0"/>
            </a:endParaRPr>
          </a:p>
          <a:p>
            <a:pPr marL="287020" indent="-274320">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Có 4 tầng trong HDH Android gồm:</a:t>
            </a:r>
            <a:endParaRPr sz="3000">
              <a:latin typeface="Times New Roman" pitchFamily="18" charset="0"/>
              <a:cs typeface="Times New Roman" pitchFamily="18" charset="0"/>
            </a:endParaRPr>
          </a:p>
          <a:p>
            <a:pPr marL="744220" lvl="1" indent="-274320">
              <a:lnSpc>
                <a:spcPct val="100000"/>
              </a:lnSpc>
              <a:spcBef>
                <a:spcPts val="430"/>
              </a:spcBef>
              <a:buFont typeface="Wingdings"/>
              <a:buChar char=""/>
              <a:tabLst>
                <a:tab pos="744220" algn="l"/>
              </a:tabLst>
            </a:pPr>
            <a:r>
              <a:rPr sz="2600" dirty="0">
                <a:latin typeface="Times New Roman" pitchFamily="18" charset="0"/>
                <a:cs typeface="Times New Roman" pitchFamily="18" charset="0"/>
              </a:rPr>
              <a:t>Application Framework</a:t>
            </a:r>
            <a:endParaRPr sz="2600">
              <a:latin typeface="Times New Roman" pitchFamily="18" charset="0"/>
              <a:cs typeface="Times New Roman" pitchFamily="18" charset="0"/>
            </a:endParaRPr>
          </a:p>
          <a:p>
            <a:pPr marL="744220" lvl="1" indent="-274320">
              <a:lnSpc>
                <a:spcPct val="100000"/>
              </a:lnSpc>
              <a:spcBef>
                <a:spcPts val="395"/>
              </a:spcBef>
              <a:buFont typeface="Wingdings"/>
              <a:buChar char=""/>
              <a:tabLst>
                <a:tab pos="744220" algn="l"/>
              </a:tabLst>
            </a:pPr>
            <a:r>
              <a:rPr sz="2600" dirty="0">
                <a:latin typeface="Times New Roman" pitchFamily="18" charset="0"/>
                <a:cs typeface="Times New Roman" pitchFamily="18" charset="0"/>
              </a:rPr>
              <a:t>Android Runtime</a:t>
            </a:r>
            <a:endParaRPr sz="2600">
              <a:latin typeface="Times New Roman" pitchFamily="18" charset="0"/>
              <a:cs typeface="Times New Roman" pitchFamily="18" charset="0"/>
            </a:endParaRPr>
          </a:p>
          <a:p>
            <a:pPr marL="744220" lvl="1" indent="-274320">
              <a:lnSpc>
                <a:spcPct val="100000"/>
              </a:lnSpc>
              <a:spcBef>
                <a:spcPts val="405"/>
              </a:spcBef>
              <a:buFont typeface="Wingdings"/>
              <a:buChar char=""/>
              <a:tabLst>
                <a:tab pos="744220" algn="l"/>
              </a:tabLst>
            </a:pPr>
            <a:r>
              <a:rPr sz="2600" dirty="0">
                <a:latin typeface="Times New Roman" pitchFamily="18" charset="0"/>
                <a:cs typeface="Times New Roman" pitchFamily="18" charset="0"/>
              </a:rPr>
              <a:t>Native Libraries</a:t>
            </a:r>
            <a:endParaRPr sz="2600">
              <a:latin typeface="Times New Roman" pitchFamily="18" charset="0"/>
              <a:cs typeface="Times New Roman" pitchFamily="18" charset="0"/>
            </a:endParaRPr>
          </a:p>
          <a:p>
            <a:pPr marL="744220" lvl="1" indent="-274320">
              <a:lnSpc>
                <a:spcPct val="100000"/>
              </a:lnSpc>
              <a:spcBef>
                <a:spcPts val="400"/>
              </a:spcBef>
              <a:buFont typeface="Wingdings"/>
              <a:buChar char=""/>
              <a:tabLst>
                <a:tab pos="744220" algn="l"/>
              </a:tabLst>
            </a:pPr>
            <a:r>
              <a:rPr sz="2600" dirty="0">
                <a:latin typeface="Times New Roman" pitchFamily="18" charset="0"/>
                <a:cs typeface="Times New Roman" pitchFamily="18" charset="0"/>
              </a:rPr>
              <a:t>Linux Kernel</a:t>
            </a:r>
            <a:endParaRPr sz="2600">
              <a:latin typeface="Times New Roman" pitchFamily="18" charset="0"/>
              <a:cs typeface="Times New Roman" pitchFamily="18" charset="0"/>
            </a:endParaRPr>
          </a:p>
          <a:p>
            <a:pPr marL="287020" indent="-274320">
              <a:lnSpc>
                <a:spcPct val="100000"/>
              </a:lnSpc>
              <a:spcBef>
                <a:spcPts val="775"/>
              </a:spcBef>
              <a:buClr>
                <a:srgbClr val="FF0000"/>
              </a:buClr>
              <a:buFont typeface="Wingdings"/>
              <a:buChar char=""/>
              <a:tabLst>
                <a:tab pos="287020" algn="l"/>
              </a:tabLst>
            </a:pPr>
            <a:r>
              <a:rPr sz="3000" dirty="0">
                <a:latin typeface="Times New Roman" pitchFamily="18" charset="0"/>
                <a:cs typeface="Times New Roman" pitchFamily="18" charset="0"/>
              </a:rPr>
              <a:t>Tầng cao hơn sử dụng API của các tầng bên dưới</a:t>
            </a:r>
            <a:endParaRPr sz="3000">
              <a:latin typeface="Times New Roman" pitchFamily="18" charset="0"/>
              <a:cs typeface="Times New Roman" pitchFamily="18" charset="0"/>
            </a:endParaRPr>
          </a:p>
          <a:p>
            <a:pPr marL="287020" indent="-274320">
              <a:lnSpc>
                <a:spcPct val="100000"/>
              </a:lnSpc>
              <a:spcBef>
                <a:spcPts val="795"/>
              </a:spcBef>
              <a:buClr>
                <a:srgbClr val="FF0000"/>
              </a:buClr>
              <a:buFont typeface="Wingdings"/>
              <a:buChar char=""/>
              <a:tabLst>
                <a:tab pos="287020" algn="l"/>
              </a:tabLst>
            </a:pPr>
            <a:r>
              <a:rPr sz="3000" dirty="0">
                <a:latin typeface="Times New Roman" pitchFamily="18" charset="0"/>
                <a:cs typeface="Times New Roman" pitchFamily="18" charset="0"/>
              </a:rPr>
              <a:t>Về lý thuyết thì LTV can thiệp được vào mọi tầng</a:t>
            </a:r>
            <a:endParaRPr sz="30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832090" cy="757555"/>
          </a:xfrm>
          <a:prstGeom prst="rect">
            <a:avLst/>
          </a:prstGeom>
        </p:spPr>
        <p:txBody>
          <a:bodyPr vert="horz" wrap="square" lIns="0" tIns="12700" rIns="0" bIns="0" rtlCol="0">
            <a:spAutoFit/>
          </a:bodyPr>
          <a:lstStyle/>
          <a:p>
            <a:pPr marL="12700">
              <a:lnSpc>
                <a:spcPct val="100000"/>
              </a:lnSpc>
              <a:spcBef>
                <a:spcPts val="100"/>
              </a:spcBef>
            </a:pPr>
            <a:r>
              <a:rPr dirty="0"/>
              <a:t>Lập </a:t>
            </a:r>
            <a:r>
              <a:rPr spc="-5" dirty="0"/>
              <a:t>trình </a:t>
            </a:r>
            <a:r>
              <a:rPr dirty="0"/>
              <a:t>android: </a:t>
            </a:r>
            <a:r>
              <a:rPr spc="-5" dirty="0"/>
              <a:t>Kiến </a:t>
            </a:r>
            <a:r>
              <a:rPr dirty="0"/>
              <a:t>trúc</a:t>
            </a:r>
            <a:r>
              <a:rPr spc="-75" dirty="0"/>
              <a:t> </a:t>
            </a:r>
            <a:r>
              <a:rPr spc="-5" dirty="0"/>
              <a:t>OS</a:t>
            </a:r>
          </a:p>
        </p:txBody>
      </p:sp>
      <p:sp>
        <p:nvSpPr>
          <p:cNvPr id="3" name="object 3"/>
          <p:cNvSpPr/>
          <p:nvPr/>
        </p:nvSpPr>
        <p:spPr>
          <a:xfrm>
            <a:off x="202692" y="1504188"/>
            <a:ext cx="6579108" cy="472287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934200" y="1504188"/>
            <a:ext cx="1981200" cy="782320"/>
          </a:xfrm>
          <a:custGeom>
            <a:avLst/>
            <a:gdLst/>
            <a:ahLst/>
            <a:cxnLst/>
            <a:rect l="l" t="t" r="r" b="b"/>
            <a:pathLst>
              <a:path w="1981200" h="782319">
                <a:moveTo>
                  <a:pt x="0" y="390906"/>
                </a:moveTo>
                <a:lnTo>
                  <a:pt x="195452" y="195452"/>
                </a:lnTo>
                <a:lnTo>
                  <a:pt x="195452" y="293242"/>
                </a:lnTo>
                <a:lnTo>
                  <a:pt x="351027" y="293242"/>
                </a:lnTo>
                <a:lnTo>
                  <a:pt x="351027" y="0"/>
                </a:lnTo>
                <a:lnTo>
                  <a:pt x="1981200" y="0"/>
                </a:lnTo>
                <a:lnTo>
                  <a:pt x="1981200" y="781812"/>
                </a:lnTo>
                <a:lnTo>
                  <a:pt x="351027" y="781812"/>
                </a:lnTo>
                <a:lnTo>
                  <a:pt x="351027" y="488696"/>
                </a:lnTo>
                <a:lnTo>
                  <a:pt x="195452" y="488696"/>
                </a:lnTo>
                <a:lnTo>
                  <a:pt x="195452" y="586359"/>
                </a:lnTo>
                <a:lnTo>
                  <a:pt x="0" y="390906"/>
                </a:lnTo>
                <a:close/>
              </a:path>
            </a:pathLst>
          </a:custGeom>
          <a:ln w="12192">
            <a:solidFill>
              <a:srgbClr val="41709C"/>
            </a:solidFill>
          </a:ln>
        </p:spPr>
        <p:txBody>
          <a:bodyPr wrap="square" lIns="0" tIns="0" rIns="0" bIns="0" rtlCol="0"/>
          <a:lstStyle/>
          <a:p>
            <a:endParaRPr/>
          </a:p>
        </p:txBody>
      </p:sp>
      <p:sp>
        <p:nvSpPr>
          <p:cNvPr id="5" name="object 5"/>
          <p:cNvSpPr/>
          <p:nvPr/>
        </p:nvSpPr>
        <p:spPr>
          <a:xfrm>
            <a:off x="6934200" y="3474720"/>
            <a:ext cx="1981200" cy="2752725"/>
          </a:xfrm>
          <a:custGeom>
            <a:avLst/>
            <a:gdLst/>
            <a:ahLst/>
            <a:cxnLst/>
            <a:rect l="l" t="t" r="r" b="b"/>
            <a:pathLst>
              <a:path w="1981200" h="2752725">
                <a:moveTo>
                  <a:pt x="0" y="1376171"/>
                </a:moveTo>
                <a:lnTo>
                  <a:pt x="165100" y="753871"/>
                </a:lnTo>
                <a:lnTo>
                  <a:pt x="165100" y="1147571"/>
                </a:lnTo>
                <a:lnTo>
                  <a:pt x="355600" y="1147571"/>
                </a:lnTo>
                <a:lnTo>
                  <a:pt x="355600" y="0"/>
                </a:lnTo>
                <a:lnTo>
                  <a:pt x="1981200" y="0"/>
                </a:lnTo>
                <a:lnTo>
                  <a:pt x="1981200" y="2752343"/>
                </a:lnTo>
                <a:lnTo>
                  <a:pt x="355600" y="2752343"/>
                </a:lnTo>
                <a:lnTo>
                  <a:pt x="355600" y="1604771"/>
                </a:lnTo>
                <a:lnTo>
                  <a:pt x="165100" y="1604771"/>
                </a:lnTo>
                <a:lnTo>
                  <a:pt x="165100" y="1998471"/>
                </a:lnTo>
                <a:lnTo>
                  <a:pt x="0" y="1376171"/>
                </a:lnTo>
                <a:close/>
              </a:path>
            </a:pathLst>
          </a:custGeom>
          <a:ln w="12192">
            <a:solidFill>
              <a:srgbClr val="41709C"/>
            </a:solidFill>
          </a:ln>
        </p:spPr>
        <p:txBody>
          <a:bodyPr wrap="square" lIns="0" tIns="0" rIns="0" bIns="0" rtlCol="0"/>
          <a:lstStyle/>
          <a:p>
            <a:endParaRPr/>
          </a:p>
        </p:txBody>
      </p:sp>
      <p:sp>
        <p:nvSpPr>
          <p:cNvPr id="6" name="object 6"/>
          <p:cNvSpPr txBox="1"/>
          <p:nvPr/>
        </p:nvSpPr>
        <p:spPr>
          <a:xfrm>
            <a:off x="7490586" y="4581905"/>
            <a:ext cx="1226185"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C00000"/>
                </a:solidFill>
                <a:latin typeface="Times New Roman"/>
                <a:cs typeface="Times New Roman"/>
              </a:rPr>
              <a:t>G</a:t>
            </a:r>
            <a:r>
              <a:rPr sz="3200" spc="5" dirty="0">
                <a:solidFill>
                  <a:srgbClr val="C00000"/>
                </a:solidFill>
                <a:latin typeface="Times New Roman"/>
                <a:cs typeface="Times New Roman"/>
              </a:rPr>
              <a:t>o</a:t>
            </a:r>
            <a:r>
              <a:rPr sz="3200" dirty="0">
                <a:solidFill>
                  <a:srgbClr val="C00000"/>
                </a:solidFill>
                <a:latin typeface="Times New Roman"/>
                <a:cs typeface="Times New Roman"/>
              </a:rPr>
              <a:t>o</a:t>
            </a:r>
            <a:r>
              <a:rPr sz="3200" spc="10" dirty="0">
                <a:solidFill>
                  <a:srgbClr val="C00000"/>
                </a:solidFill>
                <a:latin typeface="Times New Roman"/>
                <a:cs typeface="Times New Roman"/>
              </a:rPr>
              <a:t>g</a:t>
            </a:r>
            <a:r>
              <a:rPr sz="3200" dirty="0">
                <a:solidFill>
                  <a:srgbClr val="C00000"/>
                </a:solidFill>
                <a:latin typeface="Times New Roman"/>
                <a:cs typeface="Times New Roman"/>
              </a:rPr>
              <a:t>le</a:t>
            </a:r>
            <a:endParaRPr sz="3200">
              <a:latin typeface="Times New Roman"/>
              <a:cs typeface="Times New Roman"/>
            </a:endParaRPr>
          </a:p>
        </p:txBody>
      </p:sp>
      <p:sp>
        <p:nvSpPr>
          <p:cNvPr id="7" name="object 7"/>
          <p:cNvSpPr/>
          <p:nvPr/>
        </p:nvSpPr>
        <p:spPr>
          <a:xfrm>
            <a:off x="6934200" y="2324100"/>
            <a:ext cx="1981200" cy="1104900"/>
          </a:xfrm>
          <a:custGeom>
            <a:avLst/>
            <a:gdLst/>
            <a:ahLst/>
            <a:cxnLst/>
            <a:rect l="l" t="t" r="r" b="b"/>
            <a:pathLst>
              <a:path w="1981200" h="1104900">
                <a:moveTo>
                  <a:pt x="0" y="552450"/>
                </a:moveTo>
                <a:lnTo>
                  <a:pt x="187325" y="276225"/>
                </a:lnTo>
                <a:lnTo>
                  <a:pt x="187325" y="414274"/>
                </a:lnTo>
                <a:lnTo>
                  <a:pt x="351027" y="414274"/>
                </a:lnTo>
                <a:lnTo>
                  <a:pt x="351027" y="0"/>
                </a:lnTo>
                <a:lnTo>
                  <a:pt x="1981200" y="0"/>
                </a:lnTo>
                <a:lnTo>
                  <a:pt x="1981200" y="1104900"/>
                </a:lnTo>
                <a:lnTo>
                  <a:pt x="351027" y="1104900"/>
                </a:lnTo>
                <a:lnTo>
                  <a:pt x="351027" y="690626"/>
                </a:lnTo>
                <a:lnTo>
                  <a:pt x="187325" y="690626"/>
                </a:lnTo>
                <a:lnTo>
                  <a:pt x="187325" y="828675"/>
                </a:lnTo>
                <a:lnTo>
                  <a:pt x="0" y="552450"/>
                </a:lnTo>
                <a:close/>
              </a:path>
            </a:pathLst>
          </a:custGeom>
          <a:ln w="12192">
            <a:solidFill>
              <a:srgbClr val="41709C"/>
            </a:solidFill>
          </a:ln>
        </p:spPr>
        <p:txBody>
          <a:bodyPr wrap="square" lIns="0" tIns="0" rIns="0" bIns="0" rtlCol="0"/>
          <a:lstStyle/>
          <a:p>
            <a:endParaRPr/>
          </a:p>
        </p:txBody>
      </p:sp>
      <p:sp>
        <p:nvSpPr>
          <p:cNvPr id="8" name="object 8"/>
          <p:cNvSpPr txBox="1"/>
          <p:nvPr/>
        </p:nvSpPr>
        <p:spPr>
          <a:xfrm>
            <a:off x="7487539" y="1375748"/>
            <a:ext cx="1224915" cy="1989455"/>
          </a:xfrm>
          <a:prstGeom prst="rect">
            <a:avLst/>
          </a:prstGeom>
        </p:spPr>
        <p:txBody>
          <a:bodyPr vert="horz" wrap="square" lIns="0" tIns="262255" rIns="0" bIns="0" rtlCol="0">
            <a:spAutoFit/>
          </a:bodyPr>
          <a:lstStyle/>
          <a:p>
            <a:pPr marL="53340" indent="219075">
              <a:lnSpc>
                <a:spcPct val="100000"/>
              </a:lnSpc>
              <a:spcBef>
                <a:spcPts val="2065"/>
              </a:spcBef>
            </a:pPr>
            <a:r>
              <a:rPr sz="3200" spc="5" dirty="0">
                <a:solidFill>
                  <a:srgbClr val="C00000"/>
                </a:solidFill>
                <a:latin typeface="Times New Roman"/>
                <a:cs typeface="Times New Roman"/>
              </a:rPr>
              <a:t>Dev</a:t>
            </a:r>
            <a:endParaRPr sz="3200">
              <a:latin typeface="Times New Roman"/>
              <a:cs typeface="Times New Roman"/>
            </a:endParaRPr>
          </a:p>
          <a:p>
            <a:pPr marL="12700" marR="5080" algn="ctr">
              <a:lnSpc>
                <a:spcPct val="100000"/>
              </a:lnSpc>
              <a:spcBef>
                <a:spcPts val="1970"/>
              </a:spcBef>
            </a:pPr>
            <a:r>
              <a:rPr sz="3200" dirty="0">
                <a:solidFill>
                  <a:srgbClr val="C00000"/>
                </a:solidFill>
                <a:latin typeface="Times New Roman"/>
                <a:cs typeface="Times New Roman"/>
              </a:rPr>
              <a:t>Dev or  Go</a:t>
            </a:r>
            <a:r>
              <a:rPr sz="3200" spc="10" dirty="0">
                <a:solidFill>
                  <a:srgbClr val="C00000"/>
                </a:solidFill>
                <a:latin typeface="Times New Roman"/>
                <a:cs typeface="Times New Roman"/>
              </a:rPr>
              <a:t>o</a:t>
            </a:r>
            <a:r>
              <a:rPr sz="3200" dirty="0">
                <a:solidFill>
                  <a:srgbClr val="C00000"/>
                </a:solidFill>
                <a:latin typeface="Times New Roman"/>
                <a:cs typeface="Times New Roman"/>
              </a:rPr>
              <a:t>gle</a:t>
            </a:r>
            <a:endParaRPr sz="3200">
              <a:latin typeface="Times New Roman"/>
              <a:cs typeface="Times New Roman"/>
            </a:endParaRPr>
          </a:p>
        </p:txBody>
      </p:sp>
      <p:sp>
        <p:nvSpPr>
          <p:cNvPr id="9" name="object 9"/>
          <p:cNvSpPr txBox="1">
            <a:spLocks noGrp="1"/>
          </p:cNvSpPr>
          <p:nvPr>
            <p:ph type="ftr" sz="quarter" idx="4294967295"/>
          </p:nvPr>
        </p:nvSpPr>
        <p:spPr>
          <a:xfrm>
            <a:off x="3901566" y="6525259"/>
            <a:ext cx="1339214" cy="177800"/>
          </a:xfrm>
          <a:prstGeom prst="rect">
            <a:avLst/>
          </a:prstGeom>
        </p:spPr>
        <p:txBody>
          <a:bodyPr vert="horz" wrap="square" lIns="0" tIns="0" rIns="0" bIns="0" rtlCol="0">
            <a:spAutoFit/>
          </a:bodyPr>
          <a:lstStyle/>
          <a:p>
            <a:pPr marL="12700">
              <a:lnSpc>
                <a:spcPts val="1240"/>
              </a:lnSpc>
            </a:pPr>
            <a:r>
              <a:rPr spc="-175" dirty="0"/>
              <a:t>TRƯƠNG </a:t>
            </a:r>
            <a:r>
              <a:rPr spc="-130" dirty="0"/>
              <a:t>XUÂN</a:t>
            </a:r>
            <a:r>
              <a:rPr spc="-145" dirty="0"/>
              <a:t> </a:t>
            </a:r>
            <a:r>
              <a:rPr spc="-60" dirty="0"/>
              <a:t>NAM</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33</a:t>
            </a:fld>
            <a:endParaRPr spc="-6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832090" cy="757555"/>
          </a:xfrm>
          <a:prstGeom prst="rect">
            <a:avLst/>
          </a:prstGeom>
        </p:spPr>
        <p:txBody>
          <a:bodyPr vert="horz" wrap="square" lIns="0" tIns="12700" rIns="0" bIns="0" rtlCol="0">
            <a:spAutoFit/>
          </a:bodyPr>
          <a:lstStyle/>
          <a:p>
            <a:pPr marL="12700">
              <a:lnSpc>
                <a:spcPct val="100000"/>
              </a:lnSpc>
              <a:spcBef>
                <a:spcPts val="100"/>
              </a:spcBef>
            </a:pPr>
            <a:r>
              <a:rPr dirty="0"/>
              <a:t>Lập </a:t>
            </a:r>
            <a:r>
              <a:rPr spc="-5" dirty="0"/>
              <a:t>trình </a:t>
            </a:r>
            <a:r>
              <a:rPr dirty="0"/>
              <a:t>android: </a:t>
            </a:r>
            <a:r>
              <a:rPr spc="-5" dirty="0"/>
              <a:t>Kiến </a:t>
            </a:r>
            <a:r>
              <a:rPr dirty="0"/>
              <a:t>trúc</a:t>
            </a:r>
            <a:r>
              <a:rPr spc="-75" dirty="0"/>
              <a:t> </a:t>
            </a:r>
            <a:r>
              <a:rPr spc="-5" dirty="0"/>
              <a:t>OS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34</a:t>
            </a:fld>
            <a:endParaRPr spc="-60" dirty="0"/>
          </a:p>
        </p:txBody>
      </p:sp>
      <p:sp>
        <p:nvSpPr>
          <p:cNvPr id="3" name="object 3"/>
          <p:cNvSpPr txBox="1"/>
          <p:nvPr/>
        </p:nvSpPr>
        <p:spPr>
          <a:xfrm>
            <a:off x="427736" y="1334718"/>
            <a:ext cx="7733665" cy="4712187"/>
          </a:xfrm>
          <a:prstGeom prst="rect">
            <a:avLst/>
          </a:prstGeom>
        </p:spPr>
        <p:txBody>
          <a:bodyPr vert="horz" wrap="square" lIns="0" tIns="74295" rIns="0" bIns="0" rtlCol="0">
            <a:spAutoFit/>
          </a:bodyPr>
          <a:lstStyle/>
          <a:p>
            <a:pPr marL="287020" indent="-274320">
              <a:lnSpc>
                <a:spcPct val="100000"/>
              </a:lnSpc>
              <a:spcBef>
                <a:spcPts val="585"/>
              </a:spcBef>
              <a:buClr>
                <a:srgbClr val="FF0000"/>
              </a:buClr>
              <a:buFont typeface="Wingdings"/>
              <a:buChar char=""/>
              <a:tabLst>
                <a:tab pos="287020" algn="l"/>
              </a:tabLst>
            </a:pPr>
            <a:r>
              <a:rPr sz="2800" dirty="0">
                <a:latin typeface="Arial"/>
                <a:cs typeface="Arial"/>
              </a:rPr>
              <a:t>Linux Kernel: thấp nhất</a:t>
            </a:r>
            <a:endParaRPr sz="2800">
              <a:latin typeface="Arial"/>
              <a:cs typeface="Arial"/>
            </a:endParaRPr>
          </a:p>
          <a:p>
            <a:pPr marL="744220" lvl="1" indent="-274320">
              <a:lnSpc>
                <a:spcPct val="100000"/>
              </a:lnSpc>
              <a:spcBef>
                <a:spcPts val="430"/>
              </a:spcBef>
              <a:buFont typeface="Wingdings"/>
              <a:buChar char=""/>
              <a:tabLst>
                <a:tab pos="744220" algn="l"/>
              </a:tabLst>
            </a:pPr>
            <a:r>
              <a:rPr sz="2400" dirty="0">
                <a:latin typeface="Arial"/>
                <a:cs typeface="Arial"/>
              </a:rPr>
              <a:t>Mọi xử lý của hệ thống đều phải thông qua tầng này</a:t>
            </a:r>
            <a:endParaRPr sz="2400">
              <a:latin typeface="Arial"/>
              <a:cs typeface="Arial"/>
            </a:endParaRPr>
          </a:p>
          <a:p>
            <a:pPr marL="744220" lvl="1" indent="-274320">
              <a:lnSpc>
                <a:spcPct val="100000"/>
              </a:lnSpc>
              <a:spcBef>
                <a:spcPts val="405"/>
              </a:spcBef>
              <a:buFont typeface="Wingdings"/>
              <a:buChar char=""/>
              <a:tabLst>
                <a:tab pos="744220" algn="l"/>
              </a:tabLst>
            </a:pPr>
            <a:r>
              <a:rPr sz="2400" dirty="0">
                <a:latin typeface="Arial"/>
                <a:cs typeface="Arial"/>
              </a:rPr>
              <a:t>Cung cấp các trình điều khiển thiết bị phần cứng</a:t>
            </a:r>
            <a:endParaRPr sz="2400">
              <a:latin typeface="Arial"/>
              <a:cs typeface="Arial"/>
            </a:endParaRPr>
          </a:p>
          <a:p>
            <a:pPr marL="1109980" lvl="2" indent="-170815">
              <a:lnSpc>
                <a:spcPct val="100000"/>
              </a:lnSpc>
              <a:spcBef>
                <a:spcPts val="425"/>
              </a:spcBef>
              <a:buChar char="•"/>
              <a:tabLst>
                <a:tab pos="1110615" algn="l"/>
              </a:tabLst>
            </a:pPr>
            <a:r>
              <a:rPr sz="2000" dirty="0">
                <a:latin typeface="Arial"/>
                <a:cs typeface="Arial"/>
              </a:rPr>
              <a:t>Camera</a:t>
            </a:r>
            <a:endParaRPr sz="2000">
              <a:latin typeface="Arial"/>
              <a:cs typeface="Arial"/>
            </a:endParaRPr>
          </a:p>
          <a:p>
            <a:pPr marL="1109980" lvl="2" indent="-170815">
              <a:lnSpc>
                <a:spcPct val="100000"/>
              </a:lnSpc>
              <a:spcBef>
                <a:spcPts val="395"/>
              </a:spcBef>
              <a:buChar char="•"/>
              <a:tabLst>
                <a:tab pos="1110615" algn="l"/>
              </a:tabLst>
            </a:pPr>
            <a:r>
              <a:rPr sz="2000" dirty="0">
                <a:latin typeface="Arial"/>
                <a:cs typeface="Arial"/>
              </a:rPr>
              <a:t>USB</a:t>
            </a:r>
            <a:endParaRPr sz="2000">
              <a:latin typeface="Arial"/>
              <a:cs typeface="Arial"/>
            </a:endParaRPr>
          </a:p>
          <a:p>
            <a:pPr marL="1109980" lvl="2" indent="-170815">
              <a:lnSpc>
                <a:spcPct val="100000"/>
              </a:lnSpc>
              <a:spcBef>
                <a:spcPts val="400"/>
              </a:spcBef>
              <a:buChar char="•"/>
              <a:tabLst>
                <a:tab pos="1110615" algn="l"/>
              </a:tabLst>
            </a:pPr>
            <a:r>
              <a:rPr sz="2000" dirty="0">
                <a:latin typeface="Arial"/>
                <a:cs typeface="Arial"/>
              </a:rPr>
              <a:t>Wifi / Bluetooth</a:t>
            </a:r>
            <a:endParaRPr sz="2000">
              <a:latin typeface="Arial"/>
              <a:cs typeface="Arial"/>
            </a:endParaRPr>
          </a:p>
          <a:p>
            <a:pPr marL="1109980" lvl="2" indent="-170815">
              <a:lnSpc>
                <a:spcPct val="100000"/>
              </a:lnSpc>
              <a:spcBef>
                <a:spcPts val="405"/>
              </a:spcBef>
              <a:buChar char="•"/>
              <a:tabLst>
                <a:tab pos="1110615" algn="l"/>
              </a:tabLst>
            </a:pPr>
            <a:r>
              <a:rPr sz="2000" dirty="0">
                <a:latin typeface="Arial"/>
                <a:cs typeface="Arial"/>
              </a:rPr>
              <a:t>Display</a:t>
            </a:r>
            <a:endParaRPr sz="2000">
              <a:latin typeface="Arial"/>
              <a:cs typeface="Arial"/>
            </a:endParaRPr>
          </a:p>
          <a:p>
            <a:pPr marL="1109980" lvl="2" indent="-170815">
              <a:lnSpc>
                <a:spcPct val="100000"/>
              </a:lnSpc>
              <a:spcBef>
                <a:spcPts val="400"/>
              </a:spcBef>
              <a:buChar char="•"/>
              <a:tabLst>
                <a:tab pos="1110615" algn="l"/>
              </a:tabLst>
            </a:pPr>
            <a:r>
              <a:rPr sz="2000" dirty="0">
                <a:latin typeface="Arial"/>
                <a:cs typeface="Arial"/>
              </a:rPr>
              <a:t>Power Management</a:t>
            </a:r>
            <a:endParaRPr sz="2000">
              <a:latin typeface="Arial"/>
              <a:cs typeface="Arial"/>
            </a:endParaRPr>
          </a:p>
          <a:p>
            <a:pPr marL="1109980" lvl="2" indent="-170815">
              <a:lnSpc>
                <a:spcPct val="100000"/>
              </a:lnSpc>
              <a:spcBef>
                <a:spcPts val="395"/>
              </a:spcBef>
              <a:buChar char="•"/>
              <a:tabLst>
                <a:tab pos="1110615" algn="l"/>
              </a:tabLst>
            </a:pPr>
            <a:r>
              <a:rPr sz="2000" dirty="0">
                <a:latin typeface="Arial"/>
                <a:cs typeface="Arial"/>
              </a:rPr>
              <a:t>…</a:t>
            </a:r>
            <a:endParaRPr sz="2000">
              <a:latin typeface="Arial"/>
              <a:cs typeface="Arial"/>
            </a:endParaRPr>
          </a:p>
          <a:p>
            <a:pPr marL="744220" lvl="1" indent="-274320">
              <a:lnSpc>
                <a:spcPct val="100000"/>
              </a:lnSpc>
              <a:spcBef>
                <a:spcPts val="380"/>
              </a:spcBef>
              <a:buFont typeface="Wingdings"/>
              <a:buChar char=""/>
              <a:tabLst>
                <a:tab pos="744220" algn="l"/>
              </a:tabLst>
            </a:pPr>
            <a:r>
              <a:rPr sz="2400" dirty="0">
                <a:latin typeface="Arial"/>
                <a:cs typeface="Arial"/>
              </a:rPr>
              <a:t>Quản lý CPU và điều phối hoạt động các tiến trình</a:t>
            </a:r>
            <a:endParaRPr sz="2400">
              <a:latin typeface="Arial"/>
              <a:cs typeface="Arial"/>
            </a:endParaRPr>
          </a:p>
          <a:p>
            <a:pPr marL="744220" lvl="1" indent="-274320">
              <a:lnSpc>
                <a:spcPct val="100000"/>
              </a:lnSpc>
              <a:spcBef>
                <a:spcPts val="400"/>
              </a:spcBef>
              <a:buFont typeface="Wingdings"/>
              <a:buChar char=""/>
              <a:tabLst>
                <a:tab pos="744220" algn="l"/>
              </a:tabLst>
            </a:pPr>
            <a:r>
              <a:rPr sz="2400" dirty="0">
                <a:latin typeface="Arial"/>
                <a:cs typeface="Arial"/>
              </a:rPr>
              <a:t>Quản lý bộ nhớ ở mức vật lý</a:t>
            </a:r>
            <a:endParaRPr sz="2400">
              <a:latin typeface="Arial"/>
              <a:cs typeface="Aria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832090" cy="757555"/>
          </a:xfrm>
          <a:prstGeom prst="rect">
            <a:avLst/>
          </a:prstGeom>
        </p:spPr>
        <p:txBody>
          <a:bodyPr vert="horz" wrap="square" lIns="0" tIns="12700" rIns="0" bIns="0" rtlCol="0">
            <a:spAutoFit/>
          </a:bodyPr>
          <a:lstStyle/>
          <a:p>
            <a:pPr marL="12700">
              <a:lnSpc>
                <a:spcPct val="100000"/>
              </a:lnSpc>
              <a:spcBef>
                <a:spcPts val="100"/>
              </a:spcBef>
            </a:pPr>
            <a:r>
              <a:rPr dirty="0"/>
              <a:t>Lập </a:t>
            </a:r>
            <a:r>
              <a:rPr spc="-5" dirty="0"/>
              <a:t>trình </a:t>
            </a:r>
            <a:r>
              <a:rPr dirty="0"/>
              <a:t>android: </a:t>
            </a:r>
            <a:r>
              <a:rPr spc="-5" dirty="0"/>
              <a:t>Kiến </a:t>
            </a:r>
            <a:r>
              <a:rPr dirty="0"/>
              <a:t>trúc</a:t>
            </a:r>
            <a:r>
              <a:rPr spc="-75" dirty="0"/>
              <a:t> </a:t>
            </a:r>
            <a:r>
              <a:rPr spc="-5" dirty="0"/>
              <a:t>OS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35</a:t>
            </a:fld>
            <a:endParaRPr spc="-60" dirty="0"/>
          </a:p>
        </p:txBody>
      </p:sp>
      <p:sp>
        <p:nvSpPr>
          <p:cNvPr id="3" name="object 3"/>
          <p:cNvSpPr txBox="1"/>
          <p:nvPr/>
        </p:nvSpPr>
        <p:spPr>
          <a:xfrm>
            <a:off x="427736" y="1334718"/>
            <a:ext cx="8088630" cy="4565650"/>
          </a:xfrm>
          <a:prstGeom prst="rect">
            <a:avLst/>
          </a:prstGeom>
        </p:spPr>
        <p:txBody>
          <a:bodyPr vert="horz" wrap="square" lIns="0" tIns="74295" rIns="0" bIns="0" rtlCol="0">
            <a:spAutoFit/>
          </a:bodyPr>
          <a:lstStyle/>
          <a:p>
            <a:pPr marL="287020" indent="-274320" algn="just">
              <a:lnSpc>
                <a:spcPct val="100000"/>
              </a:lnSpc>
              <a:spcBef>
                <a:spcPts val="585"/>
              </a:spcBef>
              <a:buClr>
                <a:srgbClr val="FF0000"/>
              </a:buClr>
              <a:buFont typeface="Wingdings"/>
              <a:buChar char=""/>
              <a:tabLst>
                <a:tab pos="287020" algn="l"/>
              </a:tabLst>
            </a:pPr>
            <a:r>
              <a:rPr sz="3000" dirty="0">
                <a:latin typeface="Times New Roman" pitchFamily="18" charset="0"/>
                <a:cs typeface="Times New Roman" pitchFamily="18" charset="0"/>
              </a:rPr>
              <a:t>Native Libraries: thư viện các hàm lập trình</a:t>
            </a:r>
            <a:endParaRPr sz="3000">
              <a:latin typeface="Times New Roman" pitchFamily="18" charset="0"/>
              <a:cs typeface="Times New Roman" pitchFamily="18" charset="0"/>
            </a:endParaRPr>
          </a:p>
          <a:p>
            <a:pPr marL="744220" lvl="1" indent="-274320" algn="just">
              <a:lnSpc>
                <a:spcPct val="100000"/>
              </a:lnSpc>
              <a:spcBef>
                <a:spcPts val="430"/>
              </a:spcBef>
              <a:buFont typeface="Wingdings"/>
              <a:buChar char=""/>
              <a:tabLst>
                <a:tab pos="744220" algn="l"/>
              </a:tabLst>
            </a:pPr>
            <a:r>
              <a:rPr sz="2600" dirty="0">
                <a:latin typeface="Times New Roman" pitchFamily="18" charset="0"/>
                <a:cs typeface="Times New Roman" pitchFamily="18" charset="0"/>
              </a:rPr>
              <a:t>System C library: có nguồn gốc từ hệ thống thư viện</a:t>
            </a:r>
            <a:endParaRPr sz="2600">
              <a:latin typeface="Times New Roman" pitchFamily="18" charset="0"/>
              <a:cs typeface="Times New Roman" pitchFamily="18" charset="0"/>
            </a:endParaRPr>
          </a:p>
          <a:p>
            <a:pPr marL="744220" algn="just">
              <a:lnSpc>
                <a:spcPct val="100000"/>
              </a:lnSpc>
            </a:pPr>
            <a:r>
              <a:rPr sz="2600" dirty="0">
                <a:latin typeface="Times New Roman" pitchFamily="18" charset="0"/>
                <a:cs typeface="Times New Roman" pitchFamily="18" charset="0"/>
              </a:rPr>
              <a:t>chuẩn C (libc), điều chỉnh các thiết bị nhúng trên Linux</a:t>
            </a:r>
            <a:endParaRPr sz="2600">
              <a:latin typeface="Times New Roman" pitchFamily="18" charset="0"/>
              <a:cs typeface="Times New Roman" pitchFamily="18" charset="0"/>
            </a:endParaRPr>
          </a:p>
          <a:p>
            <a:pPr marL="744220" marR="5080" lvl="1" indent="-274320" algn="just">
              <a:lnSpc>
                <a:spcPct val="100000"/>
              </a:lnSpc>
              <a:spcBef>
                <a:spcPts val="405"/>
              </a:spcBef>
              <a:buFont typeface="Wingdings"/>
              <a:buChar char=""/>
              <a:tabLst>
                <a:tab pos="744220" algn="l"/>
              </a:tabLst>
            </a:pPr>
            <a:r>
              <a:rPr sz="2600" dirty="0">
                <a:latin typeface="Times New Roman" pitchFamily="18" charset="0"/>
                <a:cs typeface="Times New Roman" pitchFamily="18" charset="0"/>
              </a:rPr>
              <a:t>Media Libraries (mở rộng từ PacketVideo's OpenCORE)  thư viện hỗ trợ playback và recording của nhiều định  dạng video, audio và image phổ biến</a:t>
            </a:r>
            <a:endParaRPr sz="2600">
              <a:latin typeface="Times New Roman" pitchFamily="18" charset="0"/>
              <a:cs typeface="Times New Roman" pitchFamily="18" charset="0"/>
            </a:endParaRPr>
          </a:p>
          <a:p>
            <a:pPr marL="1109980" lvl="2" indent="-170815" algn="just">
              <a:lnSpc>
                <a:spcPct val="100000"/>
              </a:lnSpc>
              <a:spcBef>
                <a:spcPts val="425"/>
              </a:spcBef>
              <a:buChar char="•"/>
              <a:tabLst>
                <a:tab pos="1110615" algn="l"/>
              </a:tabLst>
            </a:pPr>
            <a:r>
              <a:rPr sz="2200" dirty="0">
                <a:latin typeface="Times New Roman" pitchFamily="18" charset="0"/>
                <a:cs typeface="Times New Roman" pitchFamily="18" charset="0"/>
              </a:rPr>
              <a:t>MPEG4</a:t>
            </a:r>
            <a:endParaRPr sz="2200">
              <a:latin typeface="Times New Roman" pitchFamily="18" charset="0"/>
              <a:cs typeface="Times New Roman" pitchFamily="18" charset="0"/>
            </a:endParaRPr>
          </a:p>
          <a:p>
            <a:pPr marL="1109980" lvl="2" indent="-170815" algn="just">
              <a:lnSpc>
                <a:spcPct val="100000"/>
              </a:lnSpc>
              <a:spcBef>
                <a:spcPts val="400"/>
              </a:spcBef>
              <a:buChar char="•"/>
              <a:tabLst>
                <a:tab pos="1110615" algn="l"/>
              </a:tabLst>
            </a:pPr>
            <a:r>
              <a:rPr sz="2200" dirty="0">
                <a:latin typeface="Times New Roman" pitchFamily="18" charset="0"/>
                <a:cs typeface="Times New Roman" pitchFamily="18" charset="0"/>
              </a:rPr>
              <a:t>H.264</a:t>
            </a:r>
            <a:endParaRPr sz="2200">
              <a:latin typeface="Times New Roman" pitchFamily="18" charset="0"/>
              <a:cs typeface="Times New Roman" pitchFamily="18" charset="0"/>
            </a:endParaRPr>
          </a:p>
          <a:p>
            <a:pPr marL="1109980" lvl="2" indent="-170815" algn="just">
              <a:lnSpc>
                <a:spcPct val="100000"/>
              </a:lnSpc>
              <a:spcBef>
                <a:spcPts val="395"/>
              </a:spcBef>
              <a:buChar char="•"/>
              <a:tabLst>
                <a:tab pos="1110615" algn="l"/>
              </a:tabLst>
            </a:pPr>
            <a:r>
              <a:rPr sz="2200" dirty="0">
                <a:latin typeface="Times New Roman" pitchFamily="18" charset="0"/>
                <a:cs typeface="Times New Roman" pitchFamily="18" charset="0"/>
              </a:rPr>
              <a:t>MP3</a:t>
            </a:r>
            <a:endParaRPr sz="2200">
              <a:latin typeface="Times New Roman" pitchFamily="18" charset="0"/>
              <a:cs typeface="Times New Roman" pitchFamily="18" charset="0"/>
            </a:endParaRPr>
          </a:p>
          <a:p>
            <a:pPr marL="1109980" lvl="2" indent="-170815" algn="just">
              <a:lnSpc>
                <a:spcPct val="100000"/>
              </a:lnSpc>
              <a:spcBef>
                <a:spcPts val="409"/>
              </a:spcBef>
              <a:buChar char="•"/>
              <a:tabLst>
                <a:tab pos="1110615" algn="l"/>
              </a:tabLst>
            </a:pPr>
            <a:r>
              <a:rPr sz="2200" dirty="0">
                <a:latin typeface="Times New Roman" pitchFamily="18" charset="0"/>
                <a:cs typeface="Times New Roman" pitchFamily="18" charset="0"/>
              </a:rPr>
              <a:t>AAC</a:t>
            </a:r>
            <a:endParaRPr sz="2200">
              <a:latin typeface="Times New Roman" pitchFamily="18" charset="0"/>
              <a:cs typeface="Times New Roman" pitchFamily="18" charset="0"/>
            </a:endParaRPr>
          </a:p>
          <a:p>
            <a:pPr marL="1109980" lvl="2" indent="-170815" algn="just">
              <a:lnSpc>
                <a:spcPct val="100000"/>
              </a:lnSpc>
              <a:spcBef>
                <a:spcPts val="395"/>
              </a:spcBef>
              <a:buChar char="•"/>
              <a:tabLst>
                <a:tab pos="1110615" algn="l"/>
              </a:tabLst>
            </a:pPr>
            <a:r>
              <a:rPr sz="2200" dirty="0">
                <a:latin typeface="Times New Roman" pitchFamily="18" charset="0"/>
                <a:cs typeface="Times New Roman" pitchFamily="18" charset="0"/>
              </a:rPr>
              <a:t>JPG/PNG/GIF</a:t>
            </a:r>
            <a:endParaRPr sz="22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832090" cy="757555"/>
          </a:xfrm>
          <a:prstGeom prst="rect">
            <a:avLst/>
          </a:prstGeom>
        </p:spPr>
        <p:txBody>
          <a:bodyPr vert="horz" wrap="square" lIns="0" tIns="12700" rIns="0" bIns="0" rtlCol="0">
            <a:spAutoFit/>
          </a:bodyPr>
          <a:lstStyle/>
          <a:p>
            <a:pPr marL="12700">
              <a:lnSpc>
                <a:spcPct val="100000"/>
              </a:lnSpc>
              <a:spcBef>
                <a:spcPts val="100"/>
              </a:spcBef>
            </a:pPr>
            <a:r>
              <a:rPr dirty="0"/>
              <a:t>Lập </a:t>
            </a:r>
            <a:r>
              <a:rPr spc="-5" dirty="0"/>
              <a:t>trình </a:t>
            </a:r>
            <a:r>
              <a:rPr dirty="0"/>
              <a:t>android: </a:t>
            </a:r>
            <a:r>
              <a:rPr spc="-5" dirty="0"/>
              <a:t>Kiến </a:t>
            </a:r>
            <a:r>
              <a:rPr dirty="0"/>
              <a:t>trúc</a:t>
            </a:r>
            <a:r>
              <a:rPr spc="-75" dirty="0"/>
              <a:t> </a:t>
            </a:r>
            <a:r>
              <a:rPr spc="-5" dirty="0"/>
              <a:t>OS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36</a:t>
            </a:fld>
            <a:endParaRPr spc="-60" dirty="0"/>
          </a:p>
        </p:txBody>
      </p:sp>
      <p:sp>
        <p:nvSpPr>
          <p:cNvPr id="3" name="object 3"/>
          <p:cNvSpPr txBox="1"/>
          <p:nvPr/>
        </p:nvSpPr>
        <p:spPr>
          <a:xfrm>
            <a:off x="427736" y="1334718"/>
            <a:ext cx="7983855" cy="4470400"/>
          </a:xfrm>
          <a:prstGeom prst="rect">
            <a:avLst/>
          </a:prstGeom>
        </p:spPr>
        <p:txBody>
          <a:bodyPr vert="horz" wrap="square" lIns="0" tIns="74295" rIns="0" bIns="0" rtlCol="0">
            <a:spAutoFit/>
          </a:bodyPr>
          <a:lstStyle/>
          <a:p>
            <a:pPr marL="287020" indent="-274320" algn="just">
              <a:lnSpc>
                <a:spcPct val="100000"/>
              </a:lnSpc>
              <a:spcBef>
                <a:spcPts val="585"/>
              </a:spcBef>
              <a:buClr>
                <a:srgbClr val="FF0000"/>
              </a:buClr>
              <a:buFont typeface="Wingdings"/>
              <a:buChar char=""/>
              <a:tabLst>
                <a:tab pos="287020" algn="l"/>
              </a:tabLst>
            </a:pPr>
            <a:r>
              <a:rPr sz="3000" dirty="0">
                <a:latin typeface="Times New Roman" pitchFamily="18" charset="0"/>
                <a:cs typeface="Times New Roman" pitchFamily="18" charset="0"/>
              </a:rPr>
              <a:t>Native Libraries (tiếp):</a:t>
            </a:r>
            <a:endParaRPr sz="3000">
              <a:latin typeface="Times New Roman" pitchFamily="18" charset="0"/>
              <a:cs typeface="Times New Roman" pitchFamily="18" charset="0"/>
            </a:endParaRPr>
          </a:p>
          <a:p>
            <a:pPr marL="744220" marR="208915" lvl="1" indent="-274320" algn="just">
              <a:lnSpc>
                <a:spcPct val="100000"/>
              </a:lnSpc>
              <a:spcBef>
                <a:spcPts val="430"/>
              </a:spcBef>
              <a:buFont typeface="Wingdings"/>
              <a:buChar char=""/>
              <a:tabLst>
                <a:tab pos="744220" algn="l"/>
              </a:tabLst>
            </a:pPr>
            <a:r>
              <a:rPr sz="2600" dirty="0">
                <a:latin typeface="Times New Roman" pitchFamily="18" charset="0"/>
                <a:cs typeface="Times New Roman" pitchFamily="18" charset="0"/>
              </a:rPr>
              <a:t>Surface Manager: quản lý việc hiển thị và kết hợp đồ  họa 2D và 3D</a:t>
            </a:r>
            <a:endParaRPr sz="2600">
              <a:latin typeface="Times New Roman" pitchFamily="18" charset="0"/>
              <a:cs typeface="Times New Roman" pitchFamily="18" charset="0"/>
            </a:endParaRPr>
          </a:p>
          <a:p>
            <a:pPr marL="744220" lvl="1" indent="-274320" algn="just">
              <a:lnSpc>
                <a:spcPct val="100000"/>
              </a:lnSpc>
              <a:spcBef>
                <a:spcPts val="405"/>
              </a:spcBef>
              <a:buFont typeface="Wingdings"/>
              <a:buChar char=""/>
              <a:tabLst>
                <a:tab pos="744220" algn="l"/>
              </a:tabLst>
            </a:pPr>
            <a:r>
              <a:rPr sz="2600" dirty="0">
                <a:latin typeface="Times New Roman" pitchFamily="18" charset="0"/>
                <a:cs typeface="Times New Roman" pitchFamily="18" charset="0"/>
              </a:rPr>
              <a:t>OpenGL: thư viện đồ họa tiêu chuẩn</a:t>
            </a:r>
            <a:endParaRPr sz="2600">
              <a:latin typeface="Times New Roman" pitchFamily="18" charset="0"/>
              <a:cs typeface="Times New Roman" pitchFamily="18" charset="0"/>
            </a:endParaRPr>
          </a:p>
          <a:p>
            <a:pPr marL="744220" marR="5080" lvl="1" indent="-274320" algn="just">
              <a:lnSpc>
                <a:spcPct val="100000"/>
              </a:lnSpc>
              <a:spcBef>
                <a:spcPts val="395"/>
              </a:spcBef>
              <a:buFont typeface="Wingdings"/>
              <a:buChar char=""/>
              <a:tabLst>
                <a:tab pos="744220" algn="l"/>
              </a:tabLst>
            </a:pPr>
            <a:r>
              <a:rPr sz="2600" dirty="0">
                <a:latin typeface="Times New Roman" pitchFamily="18" charset="0"/>
                <a:cs typeface="Times New Roman" pitchFamily="18" charset="0"/>
              </a:rPr>
              <a:t>3D libraries: thư viện 3D dựa trên OpenGL ES, có nâng  cấp tăng tốc "hardware 3D acceleration“</a:t>
            </a:r>
            <a:endParaRPr sz="2600">
              <a:latin typeface="Times New Roman" pitchFamily="18" charset="0"/>
              <a:cs typeface="Times New Roman" pitchFamily="18" charset="0"/>
            </a:endParaRPr>
          </a:p>
          <a:p>
            <a:pPr marL="744220" lvl="1" indent="-274320" algn="just">
              <a:lnSpc>
                <a:spcPct val="100000"/>
              </a:lnSpc>
              <a:spcBef>
                <a:spcPts val="400"/>
              </a:spcBef>
              <a:buFont typeface="Wingdings"/>
              <a:buChar char=""/>
              <a:tabLst>
                <a:tab pos="744220" algn="l"/>
              </a:tabLst>
            </a:pPr>
            <a:r>
              <a:rPr sz="2600" dirty="0">
                <a:latin typeface="Times New Roman" pitchFamily="18" charset="0"/>
                <a:cs typeface="Times New Roman" pitchFamily="18" charset="0"/>
              </a:rPr>
              <a:t>SSL: thư viện hỗ trợ mã hóa kết nối mạng</a:t>
            </a:r>
            <a:endParaRPr sz="2600">
              <a:latin typeface="Times New Roman" pitchFamily="18" charset="0"/>
              <a:cs typeface="Times New Roman" pitchFamily="18" charset="0"/>
            </a:endParaRPr>
          </a:p>
          <a:p>
            <a:pPr marL="744220" lvl="1" indent="-274320" algn="just">
              <a:lnSpc>
                <a:spcPct val="100000"/>
              </a:lnSpc>
              <a:spcBef>
                <a:spcPts val="409"/>
              </a:spcBef>
              <a:buFont typeface="Wingdings"/>
              <a:buChar char=""/>
              <a:tabLst>
                <a:tab pos="744220" algn="l"/>
              </a:tabLst>
            </a:pPr>
            <a:r>
              <a:rPr sz="2600" dirty="0">
                <a:latin typeface="Times New Roman" pitchFamily="18" charset="0"/>
                <a:cs typeface="Times New Roman" pitchFamily="18" charset="0"/>
              </a:rPr>
              <a:t>SQLite: động cơ cơ sở dữ liệu của ứng dụng</a:t>
            </a:r>
            <a:endParaRPr sz="2600">
              <a:latin typeface="Times New Roman" pitchFamily="18" charset="0"/>
              <a:cs typeface="Times New Roman" pitchFamily="18" charset="0"/>
            </a:endParaRPr>
          </a:p>
          <a:p>
            <a:pPr marL="744220" lvl="1" indent="-274320" algn="just">
              <a:lnSpc>
                <a:spcPct val="100000"/>
              </a:lnSpc>
              <a:spcBef>
                <a:spcPts val="395"/>
              </a:spcBef>
              <a:buFont typeface="Wingdings"/>
              <a:buChar char=""/>
              <a:tabLst>
                <a:tab pos="744220" algn="l"/>
              </a:tabLst>
            </a:pPr>
            <a:r>
              <a:rPr sz="2600" dirty="0">
                <a:latin typeface="Times New Roman" pitchFamily="18" charset="0"/>
                <a:cs typeface="Times New Roman" pitchFamily="18" charset="0"/>
              </a:rPr>
              <a:t>Webkit: bộ diễn dịch HTML, CSS &amp; Javascript</a:t>
            </a:r>
            <a:endParaRPr sz="2600">
              <a:latin typeface="Times New Roman" pitchFamily="18" charset="0"/>
              <a:cs typeface="Times New Roman" pitchFamily="18" charset="0"/>
            </a:endParaRPr>
          </a:p>
          <a:p>
            <a:pPr marL="744220" lvl="1" indent="-274320" algn="just">
              <a:lnSpc>
                <a:spcPct val="100000"/>
              </a:lnSpc>
              <a:spcBef>
                <a:spcPts val="400"/>
              </a:spcBef>
              <a:buFont typeface="Wingdings"/>
              <a:buChar char=""/>
              <a:tabLst>
                <a:tab pos="744220" algn="l"/>
              </a:tabLst>
            </a:pPr>
            <a:r>
              <a:rPr sz="2600" dirty="0">
                <a:latin typeface="Times New Roman" pitchFamily="18" charset="0"/>
                <a:cs typeface="Times New Roman" pitchFamily="18" charset="0"/>
              </a:rPr>
              <a:t>…</a:t>
            </a:r>
            <a:endParaRPr sz="26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832090" cy="757555"/>
          </a:xfrm>
          <a:prstGeom prst="rect">
            <a:avLst/>
          </a:prstGeom>
        </p:spPr>
        <p:txBody>
          <a:bodyPr vert="horz" wrap="square" lIns="0" tIns="12700" rIns="0" bIns="0" rtlCol="0">
            <a:spAutoFit/>
          </a:bodyPr>
          <a:lstStyle/>
          <a:p>
            <a:pPr marL="12700">
              <a:lnSpc>
                <a:spcPct val="100000"/>
              </a:lnSpc>
              <a:spcBef>
                <a:spcPts val="100"/>
              </a:spcBef>
            </a:pPr>
            <a:r>
              <a:rPr dirty="0"/>
              <a:t>Lập </a:t>
            </a:r>
            <a:r>
              <a:rPr spc="-5" dirty="0"/>
              <a:t>trình </a:t>
            </a:r>
            <a:r>
              <a:rPr dirty="0"/>
              <a:t>android: </a:t>
            </a:r>
            <a:r>
              <a:rPr spc="-5" dirty="0"/>
              <a:t>Kiến </a:t>
            </a:r>
            <a:r>
              <a:rPr dirty="0"/>
              <a:t>trúc</a:t>
            </a:r>
            <a:r>
              <a:rPr spc="-75" dirty="0"/>
              <a:t> </a:t>
            </a:r>
            <a:r>
              <a:rPr spc="-5" dirty="0"/>
              <a:t>OS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37</a:t>
            </a:fld>
            <a:endParaRPr spc="-60" dirty="0"/>
          </a:p>
        </p:txBody>
      </p:sp>
      <p:sp>
        <p:nvSpPr>
          <p:cNvPr id="3" name="object 3"/>
          <p:cNvSpPr txBox="1"/>
          <p:nvPr/>
        </p:nvSpPr>
        <p:spPr>
          <a:xfrm>
            <a:off x="427736" y="1334718"/>
            <a:ext cx="8267700" cy="5091779"/>
          </a:xfrm>
          <a:prstGeom prst="rect">
            <a:avLst/>
          </a:prstGeom>
        </p:spPr>
        <p:txBody>
          <a:bodyPr vert="horz" wrap="square" lIns="0" tIns="74295" rIns="0" bIns="0" rtlCol="0">
            <a:spAutoFit/>
          </a:bodyPr>
          <a:lstStyle/>
          <a:p>
            <a:pPr marL="287020" indent="-274320" algn="just">
              <a:lnSpc>
                <a:spcPct val="100000"/>
              </a:lnSpc>
              <a:spcBef>
                <a:spcPts val="585"/>
              </a:spcBef>
              <a:buClr>
                <a:srgbClr val="FF0000"/>
              </a:buClr>
              <a:buFont typeface="Wingdings"/>
              <a:buChar char=""/>
              <a:tabLst>
                <a:tab pos="287020" algn="l"/>
              </a:tabLst>
            </a:pPr>
            <a:r>
              <a:rPr sz="3000" dirty="0">
                <a:latin typeface="Times New Roman" pitchFamily="18" charset="0"/>
                <a:cs typeface="Times New Roman" pitchFamily="18" charset="0"/>
              </a:rPr>
              <a:t>Android Runtime: hỗ trợ việc chạy ứng dụng</a:t>
            </a:r>
            <a:endParaRPr sz="3000">
              <a:latin typeface="Times New Roman" pitchFamily="18" charset="0"/>
              <a:cs typeface="Times New Roman" pitchFamily="18" charset="0"/>
            </a:endParaRPr>
          </a:p>
          <a:p>
            <a:pPr marL="744220" marR="115570" lvl="1" indent="-274320" algn="just">
              <a:lnSpc>
                <a:spcPct val="100000"/>
              </a:lnSpc>
              <a:spcBef>
                <a:spcPts val="430"/>
              </a:spcBef>
              <a:buFont typeface="Wingdings"/>
              <a:buChar char=""/>
              <a:tabLst>
                <a:tab pos="744220" algn="l"/>
              </a:tabLst>
            </a:pPr>
            <a:r>
              <a:rPr sz="2600" dirty="0">
                <a:latin typeface="Times New Roman" pitchFamily="18" charset="0"/>
                <a:cs typeface="Times New Roman" pitchFamily="18" charset="0"/>
              </a:rPr>
              <a:t>Máy ảo Dalvik: giúp thực thi các ứng dụng android, mỗi  ứng dụng chạy trên một tiến trình riêng của Dalvik VM</a:t>
            </a:r>
            <a:endParaRPr sz="2600">
              <a:latin typeface="Times New Roman" pitchFamily="18" charset="0"/>
              <a:cs typeface="Times New Roman" pitchFamily="18" charset="0"/>
            </a:endParaRPr>
          </a:p>
          <a:p>
            <a:pPr marL="744220" marR="163830" lvl="1" indent="-274320" algn="just">
              <a:lnSpc>
                <a:spcPct val="100000"/>
              </a:lnSpc>
              <a:spcBef>
                <a:spcPts val="405"/>
              </a:spcBef>
              <a:buFont typeface="Wingdings"/>
              <a:buChar char=""/>
              <a:tabLst>
                <a:tab pos="744220" algn="l"/>
              </a:tabLst>
            </a:pPr>
            <a:r>
              <a:rPr sz="2600" dirty="0">
                <a:latin typeface="Times New Roman" pitchFamily="18" charset="0"/>
                <a:cs typeface="Times New Roman" pitchFamily="18" charset="0"/>
              </a:rPr>
              <a:t>Máy ảo Dalvik thực thi các file mang định dạng .dex  (Dalvik Excutable), định dạng này là định dạng đã được  tối ưu hóa để chỉ chiếm một vùng nhớ vừa đủ dùng và  nhỏ nhất có thể</a:t>
            </a:r>
            <a:endParaRPr sz="2600">
              <a:latin typeface="Times New Roman" pitchFamily="18" charset="0"/>
              <a:cs typeface="Times New Roman" pitchFamily="18" charset="0"/>
            </a:endParaRPr>
          </a:p>
          <a:p>
            <a:pPr marL="744220" marR="5080" lvl="1" indent="-274320" algn="just">
              <a:lnSpc>
                <a:spcPct val="100000"/>
              </a:lnSpc>
              <a:spcBef>
                <a:spcPts val="400"/>
              </a:spcBef>
              <a:buFont typeface="Wingdings"/>
              <a:buChar char=""/>
              <a:tabLst>
                <a:tab pos="744220" algn="l"/>
              </a:tabLst>
            </a:pPr>
            <a:r>
              <a:rPr sz="2600" dirty="0">
                <a:latin typeface="Times New Roman" pitchFamily="18" charset="0"/>
                <a:cs typeface="Times New Roman" pitchFamily="18" charset="0"/>
              </a:rPr>
              <a:t>Máy ảo ART, xuất hiện trong các phiên bản Android mới,  sử dụng kĩ thuật biên dịch tức thời để có thể giúp ứng  dụng chạy nhanh hơn, không hoàn toàn tương thích với  mọi ứng dụng Android hiện thời</a:t>
            </a:r>
            <a:endParaRPr sz="26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832090" cy="757555"/>
          </a:xfrm>
          <a:prstGeom prst="rect">
            <a:avLst/>
          </a:prstGeom>
        </p:spPr>
        <p:txBody>
          <a:bodyPr vert="horz" wrap="square" lIns="0" tIns="12700" rIns="0" bIns="0" rtlCol="0">
            <a:spAutoFit/>
          </a:bodyPr>
          <a:lstStyle/>
          <a:p>
            <a:pPr marL="12700">
              <a:lnSpc>
                <a:spcPct val="100000"/>
              </a:lnSpc>
              <a:spcBef>
                <a:spcPts val="100"/>
              </a:spcBef>
            </a:pPr>
            <a:r>
              <a:rPr dirty="0"/>
              <a:t>Lập </a:t>
            </a:r>
            <a:r>
              <a:rPr spc="-5" dirty="0"/>
              <a:t>trình </a:t>
            </a:r>
            <a:r>
              <a:rPr dirty="0"/>
              <a:t>android: </a:t>
            </a:r>
            <a:r>
              <a:rPr spc="-5" dirty="0"/>
              <a:t>Kiến </a:t>
            </a:r>
            <a:r>
              <a:rPr dirty="0"/>
              <a:t>trúc</a:t>
            </a:r>
            <a:r>
              <a:rPr spc="-75" dirty="0"/>
              <a:t> </a:t>
            </a:r>
            <a:r>
              <a:rPr spc="-5" dirty="0"/>
              <a:t>OS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38</a:t>
            </a:fld>
            <a:endParaRPr spc="-60" dirty="0"/>
          </a:p>
        </p:txBody>
      </p:sp>
      <p:sp>
        <p:nvSpPr>
          <p:cNvPr id="3" name="object 3"/>
          <p:cNvSpPr txBox="1"/>
          <p:nvPr/>
        </p:nvSpPr>
        <p:spPr>
          <a:xfrm>
            <a:off x="427736" y="1334718"/>
            <a:ext cx="8177530" cy="5143075"/>
          </a:xfrm>
          <a:prstGeom prst="rect">
            <a:avLst/>
          </a:prstGeom>
        </p:spPr>
        <p:txBody>
          <a:bodyPr vert="horz" wrap="square" lIns="0" tIns="74295" rIns="0" bIns="0" rtlCol="0">
            <a:spAutoFit/>
          </a:bodyPr>
          <a:lstStyle/>
          <a:p>
            <a:pPr marL="287020" indent="-274320">
              <a:lnSpc>
                <a:spcPct val="100000"/>
              </a:lnSpc>
              <a:spcBef>
                <a:spcPts val="585"/>
              </a:spcBef>
              <a:buClr>
                <a:srgbClr val="FF0000"/>
              </a:buClr>
              <a:buFont typeface="Wingdings"/>
              <a:buChar char=""/>
              <a:tabLst>
                <a:tab pos="287020" algn="l"/>
              </a:tabLst>
            </a:pPr>
            <a:r>
              <a:rPr sz="3000" dirty="0">
                <a:latin typeface="Times New Roman" pitchFamily="18" charset="0"/>
                <a:cs typeface="Times New Roman" pitchFamily="18" charset="0"/>
              </a:rPr>
              <a:t>Application Framework</a:t>
            </a:r>
            <a:endParaRPr sz="3000">
              <a:latin typeface="Times New Roman" pitchFamily="18" charset="0"/>
              <a:cs typeface="Times New Roman" pitchFamily="18" charset="0"/>
            </a:endParaRPr>
          </a:p>
          <a:p>
            <a:pPr marL="744220" marR="313690" lvl="1" indent="-274320">
              <a:lnSpc>
                <a:spcPct val="100000"/>
              </a:lnSpc>
              <a:spcBef>
                <a:spcPts val="430"/>
              </a:spcBef>
              <a:buFont typeface="Wingdings"/>
              <a:buChar char=""/>
              <a:tabLst>
                <a:tab pos="744220" algn="l"/>
              </a:tabLst>
            </a:pPr>
            <a:r>
              <a:rPr sz="2600" dirty="0">
                <a:latin typeface="Times New Roman" pitchFamily="18" charset="0"/>
                <a:cs typeface="Times New Roman" pitchFamily="18" charset="0"/>
              </a:rPr>
              <a:t>Nơi cung cấp các API có sẵn để sử dụng các tính năng  của phần cứng mà không cần hiểu cấu trúc bên dưới</a:t>
            </a:r>
            <a:endParaRPr sz="2600">
              <a:latin typeface="Times New Roman" pitchFamily="18" charset="0"/>
              <a:cs typeface="Times New Roman" pitchFamily="18" charset="0"/>
            </a:endParaRPr>
          </a:p>
          <a:p>
            <a:pPr marL="744220" marR="364490" lvl="1" indent="-274320" algn="just">
              <a:lnSpc>
                <a:spcPct val="100000"/>
              </a:lnSpc>
              <a:spcBef>
                <a:spcPts val="405"/>
              </a:spcBef>
              <a:buFont typeface="Wingdings"/>
              <a:buChar char=""/>
              <a:tabLst>
                <a:tab pos="744220" algn="l"/>
              </a:tabLst>
            </a:pPr>
            <a:r>
              <a:rPr sz="2600" dirty="0">
                <a:latin typeface="Times New Roman" pitchFamily="18" charset="0"/>
                <a:cs typeface="Times New Roman" pitchFamily="18" charset="0"/>
              </a:rPr>
              <a:t>Các API được chia thành các nhóm: View UI, Content  Providers, Resource Manager, Notification Manager,  Activity Manager,...</a:t>
            </a:r>
            <a:endParaRPr sz="2600">
              <a:latin typeface="Times New Roman" pitchFamily="18" charset="0"/>
              <a:cs typeface="Times New Roman" pitchFamily="18" charset="0"/>
            </a:endParaRPr>
          </a:p>
          <a:p>
            <a:pPr marL="744220" marR="224790" lvl="1" indent="-274320">
              <a:lnSpc>
                <a:spcPct val="100000"/>
              </a:lnSpc>
              <a:spcBef>
                <a:spcPts val="400"/>
              </a:spcBef>
              <a:buFont typeface="Wingdings"/>
              <a:buChar char=""/>
              <a:tabLst>
                <a:tab pos="744220" algn="l"/>
              </a:tabLst>
            </a:pPr>
            <a:r>
              <a:rPr sz="2600" dirty="0">
                <a:latin typeface="Times New Roman" pitchFamily="18" charset="0"/>
                <a:cs typeface="Times New Roman" pitchFamily="18" charset="0"/>
              </a:rPr>
              <a:t>Cung cấp các thành phần cơ bản để tạo nên ứng dụng  Android mà ta thường thấy</a:t>
            </a:r>
            <a:endParaRPr sz="2600">
              <a:latin typeface="Times New Roman" pitchFamily="18" charset="0"/>
              <a:cs typeface="Times New Roman" pitchFamily="18" charset="0"/>
            </a:endParaRPr>
          </a:p>
          <a:p>
            <a:pPr marL="744220" marR="5080" lvl="1" indent="-274320">
              <a:lnSpc>
                <a:spcPct val="100000"/>
              </a:lnSpc>
              <a:spcBef>
                <a:spcPts val="400"/>
              </a:spcBef>
              <a:buFont typeface="Wingdings"/>
              <a:buChar char=""/>
              <a:tabLst>
                <a:tab pos="744220" algn="l"/>
              </a:tabLst>
            </a:pPr>
            <a:r>
              <a:rPr sz="2600" dirty="0">
                <a:latin typeface="Times New Roman" pitchFamily="18" charset="0"/>
                <a:cs typeface="Times New Roman" pitchFamily="18" charset="0"/>
              </a:rPr>
              <a:t>Các thành phần của tầng này gần như tương đương 1-1  với các gói thư viện java trong Android SDK do Google</a:t>
            </a:r>
            <a:endParaRPr sz="2600">
              <a:latin typeface="Times New Roman" pitchFamily="18" charset="0"/>
              <a:cs typeface="Times New Roman" pitchFamily="18" charset="0"/>
            </a:endParaRPr>
          </a:p>
          <a:p>
            <a:pPr marL="744220">
              <a:lnSpc>
                <a:spcPct val="100000"/>
              </a:lnSpc>
            </a:pPr>
            <a:r>
              <a:rPr sz="2600" dirty="0">
                <a:latin typeface="Times New Roman" pitchFamily="18" charset="0"/>
                <a:cs typeface="Times New Roman" pitchFamily="18" charset="0"/>
              </a:rPr>
              <a:t>cung cấp cho các nhà phát triển ứng dụng Android</a:t>
            </a:r>
            <a:endParaRPr sz="260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767195" cy="757555"/>
          </a:xfrm>
          <a:prstGeom prst="rect">
            <a:avLst/>
          </a:prstGeom>
        </p:spPr>
        <p:txBody>
          <a:bodyPr vert="horz" wrap="square" lIns="0" tIns="12700" rIns="0" bIns="0" rtlCol="0">
            <a:spAutoFit/>
          </a:bodyPr>
          <a:lstStyle/>
          <a:p>
            <a:pPr marL="12700">
              <a:lnSpc>
                <a:spcPct val="100000"/>
              </a:lnSpc>
              <a:spcBef>
                <a:spcPts val="100"/>
              </a:spcBef>
            </a:pPr>
            <a:r>
              <a:rPr dirty="0"/>
              <a:t>Lập </a:t>
            </a:r>
            <a:r>
              <a:rPr spc="-5" dirty="0"/>
              <a:t>trình </a:t>
            </a:r>
            <a:r>
              <a:rPr dirty="0"/>
              <a:t>android: Ưu</a:t>
            </a:r>
            <a:r>
              <a:rPr spc="-60" dirty="0"/>
              <a:t> </a:t>
            </a:r>
            <a:r>
              <a:rPr dirty="0"/>
              <a:t>điểm</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39</a:t>
            </a:fld>
            <a:endParaRPr spc="-60" dirty="0"/>
          </a:p>
        </p:txBody>
      </p:sp>
      <p:sp>
        <p:nvSpPr>
          <p:cNvPr id="3" name="object 3"/>
          <p:cNvSpPr txBox="1"/>
          <p:nvPr/>
        </p:nvSpPr>
        <p:spPr>
          <a:xfrm>
            <a:off x="427736" y="1294058"/>
            <a:ext cx="6706234" cy="5056505"/>
          </a:xfrm>
          <a:prstGeom prst="rect">
            <a:avLst/>
          </a:prstGeom>
        </p:spPr>
        <p:txBody>
          <a:bodyPr vert="horz" wrap="square" lIns="0" tIns="114935" rIns="0" bIns="0" rtlCol="0">
            <a:spAutoFit/>
          </a:bodyPr>
          <a:lstStyle/>
          <a:p>
            <a:pPr marL="287020" indent="-274320" algn="just">
              <a:lnSpc>
                <a:spcPct val="100000"/>
              </a:lnSpc>
              <a:spcBef>
                <a:spcPts val="905"/>
              </a:spcBef>
              <a:buClr>
                <a:srgbClr val="FF0000"/>
              </a:buClr>
              <a:buFont typeface="Wingdings"/>
              <a:buChar char=""/>
              <a:tabLst>
                <a:tab pos="287020" algn="l"/>
              </a:tabLst>
            </a:pPr>
            <a:r>
              <a:rPr sz="3000" spc="-85" dirty="0">
                <a:latin typeface="Times New Roman" pitchFamily="18" charset="0"/>
                <a:cs typeface="Times New Roman" pitchFamily="18" charset="0"/>
              </a:rPr>
              <a:t>Mã </a:t>
            </a:r>
            <a:r>
              <a:rPr sz="3000" spc="-130" dirty="0">
                <a:latin typeface="Times New Roman" pitchFamily="18" charset="0"/>
                <a:cs typeface="Times New Roman" pitchFamily="18" charset="0"/>
              </a:rPr>
              <a:t>nguồn</a:t>
            </a:r>
            <a:r>
              <a:rPr sz="3000" spc="-235" dirty="0">
                <a:latin typeface="Times New Roman" pitchFamily="18" charset="0"/>
                <a:cs typeface="Times New Roman" pitchFamily="18" charset="0"/>
              </a:rPr>
              <a:t> </a:t>
            </a:r>
            <a:r>
              <a:rPr sz="3000" spc="-170" dirty="0">
                <a:latin typeface="Times New Roman" pitchFamily="18" charset="0"/>
                <a:cs typeface="Times New Roman" pitchFamily="18" charset="0"/>
              </a:rPr>
              <a:t>mở</a:t>
            </a:r>
            <a:endParaRPr sz="3000">
              <a:latin typeface="Times New Roman" pitchFamily="18" charset="0"/>
              <a:cs typeface="Times New Roman" pitchFamily="18" charset="0"/>
            </a:endParaRPr>
          </a:p>
          <a:p>
            <a:pPr marL="287020" indent="-274320" algn="just">
              <a:lnSpc>
                <a:spcPct val="100000"/>
              </a:lnSpc>
              <a:spcBef>
                <a:spcPts val="810"/>
              </a:spcBef>
              <a:buClr>
                <a:srgbClr val="FF0000"/>
              </a:buClr>
              <a:buFont typeface="Wingdings"/>
              <a:buChar char=""/>
              <a:tabLst>
                <a:tab pos="287020" algn="l"/>
              </a:tabLst>
            </a:pPr>
            <a:r>
              <a:rPr sz="3000" spc="-50" dirty="0">
                <a:latin typeface="Times New Roman" pitchFamily="18" charset="0"/>
                <a:cs typeface="Times New Roman" pitchFamily="18" charset="0"/>
              </a:rPr>
              <a:t>Miễn</a:t>
            </a:r>
            <a:r>
              <a:rPr sz="3000" spc="-245" dirty="0">
                <a:latin typeface="Times New Roman" pitchFamily="18" charset="0"/>
                <a:cs typeface="Times New Roman" pitchFamily="18" charset="0"/>
              </a:rPr>
              <a:t> </a:t>
            </a:r>
            <a:r>
              <a:rPr sz="3000" spc="-120" dirty="0">
                <a:latin typeface="Times New Roman" pitchFamily="18" charset="0"/>
                <a:cs typeface="Times New Roman" pitchFamily="18" charset="0"/>
              </a:rPr>
              <a:t>phí</a:t>
            </a:r>
            <a:endParaRPr sz="3000">
              <a:latin typeface="Times New Roman" pitchFamily="18" charset="0"/>
              <a:cs typeface="Times New Roman" pitchFamily="18" charset="0"/>
            </a:endParaRPr>
          </a:p>
          <a:p>
            <a:pPr marL="287020" indent="-274320" algn="just">
              <a:lnSpc>
                <a:spcPct val="100000"/>
              </a:lnSpc>
              <a:spcBef>
                <a:spcPts val="790"/>
              </a:spcBef>
              <a:buClr>
                <a:srgbClr val="FF0000"/>
              </a:buClr>
              <a:buFont typeface="Wingdings"/>
              <a:buChar char=""/>
              <a:tabLst>
                <a:tab pos="287020" algn="l"/>
              </a:tabLst>
            </a:pPr>
            <a:r>
              <a:rPr sz="3000" spc="-210" dirty="0">
                <a:latin typeface="Times New Roman" pitchFamily="18" charset="0"/>
                <a:cs typeface="Times New Roman" pitchFamily="18" charset="0"/>
              </a:rPr>
              <a:t>Đơn</a:t>
            </a:r>
            <a:r>
              <a:rPr sz="3000" spc="-240" dirty="0">
                <a:latin typeface="Times New Roman" pitchFamily="18" charset="0"/>
                <a:cs typeface="Times New Roman" pitchFamily="18" charset="0"/>
              </a:rPr>
              <a:t> </a:t>
            </a:r>
            <a:r>
              <a:rPr sz="3000" spc="-140" dirty="0">
                <a:latin typeface="Times New Roman" pitchFamily="18" charset="0"/>
                <a:cs typeface="Times New Roman" pitchFamily="18" charset="0"/>
              </a:rPr>
              <a:t>giản</a:t>
            </a:r>
            <a:endParaRPr sz="30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3000" spc="-90" dirty="0">
                <a:latin typeface="Times New Roman" pitchFamily="18" charset="0"/>
                <a:cs typeface="Times New Roman" pitchFamily="18" charset="0"/>
              </a:rPr>
              <a:t>Mạnh</a:t>
            </a:r>
            <a:r>
              <a:rPr sz="3000" spc="-175" dirty="0">
                <a:latin typeface="Times New Roman" pitchFamily="18" charset="0"/>
                <a:cs typeface="Times New Roman" pitchFamily="18" charset="0"/>
              </a:rPr>
              <a:t> </a:t>
            </a:r>
            <a:r>
              <a:rPr sz="3000" spc="-140" dirty="0">
                <a:latin typeface="Times New Roman" pitchFamily="18" charset="0"/>
                <a:cs typeface="Times New Roman" pitchFamily="18" charset="0"/>
              </a:rPr>
              <a:t>mẽ</a:t>
            </a:r>
            <a:endParaRPr sz="30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3000" spc="-210" dirty="0">
                <a:latin typeface="Times New Roman" pitchFamily="18" charset="0"/>
                <a:cs typeface="Times New Roman" pitchFamily="18" charset="0"/>
              </a:rPr>
              <a:t>Phổ </a:t>
            </a:r>
            <a:r>
              <a:rPr sz="3000" spc="-95" dirty="0">
                <a:latin typeface="Times New Roman" pitchFamily="18" charset="0"/>
                <a:cs typeface="Times New Roman" pitchFamily="18" charset="0"/>
              </a:rPr>
              <a:t>biến </a:t>
            </a:r>
            <a:r>
              <a:rPr sz="3000" spc="-45" dirty="0">
                <a:latin typeface="Times New Roman" pitchFamily="18" charset="0"/>
                <a:cs typeface="Times New Roman" pitchFamily="18" charset="0"/>
              </a:rPr>
              <a:t>(tài </a:t>
            </a:r>
            <a:r>
              <a:rPr sz="3000" spc="-70" dirty="0">
                <a:latin typeface="Times New Roman" pitchFamily="18" charset="0"/>
                <a:cs typeface="Times New Roman" pitchFamily="18" charset="0"/>
              </a:rPr>
              <a:t>liệu, </a:t>
            </a:r>
            <a:r>
              <a:rPr sz="3000" spc="-165" dirty="0">
                <a:latin typeface="Times New Roman" pitchFamily="18" charset="0"/>
                <a:cs typeface="Times New Roman" pitchFamily="18" charset="0"/>
              </a:rPr>
              <a:t>mã </a:t>
            </a:r>
            <a:r>
              <a:rPr sz="3000" spc="-70" dirty="0">
                <a:latin typeface="Times New Roman" pitchFamily="18" charset="0"/>
                <a:cs typeface="Times New Roman" pitchFamily="18" charset="0"/>
              </a:rPr>
              <a:t>minh </a:t>
            </a:r>
            <a:r>
              <a:rPr sz="3000" spc="-130" dirty="0">
                <a:latin typeface="Times New Roman" pitchFamily="18" charset="0"/>
                <a:cs typeface="Times New Roman" pitchFamily="18" charset="0"/>
              </a:rPr>
              <a:t>họa, </a:t>
            </a:r>
            <a:r>
              <a:rPr sz="3000" spc="-45" dirty="0">
                <a:latin typeface="Times New Roman" pitchFamily="18" charset="0"/>
                <a:cs typeface="Times New Roman" pitchFamily="18" charset="0"/>
              </a:rPr>
              <a:t>thư</a:t>
            </a:r>
            <a:r>
              <a:rPr sz="3000" spc="-500" dirty="0">
                <a:latin typeface="Times New Roman" pitchFamily="18" charset="0"/>
                <a:cs typeface="Times New Roman" pitchFamily="18" charset="0"/>
              </a:rPr>
              <a:t> </a:t>
            </a:r>
            <a:r>
              <a:rPr sz="3000" spc="-105" dirty="0">
                <a:latin typeface="Times New Roman" pitchFamily="18" charset="0"/>
                <a:cs typeface="Times New Roman" pitchFamily="18" charset="0"/>
              </a:rPr>
              <a:t>viện)</a:t>
            </a:r>
            <a:endParaRPr sz="3000">
              <a:latin typeface="Times New Roman" pitchFamily="18" charset="0"/>
              <a:cs typeface="Times New Roman" pitchFamily="18" charset="0"/>
            </a:endParaRPr>
          </a:p>
          <a:p>
            <a:pPr marL="287020" indent="-274320" algn="just">
              <a:lnSpc>
                <a:spcPct val="100000"/>
              </a:lnSpc>
              <a:spcBef>
                <a:spcPts val="790"/>
              </a:spcBef>
              <a:buClr>
                <a:srgbClr val="FF0000"/>
              </a:buClr>
              <a:buFont typeface="Wingdings"/>
              <a:buChar char=""/>
              <a:tabLst>
                <a:tab pos="287020" algn="l"/>
              </a:tabLst>
            </a:pPr>
            <a:r>
              <a:rPr sz="3000" spc="-415" dirty="0">
                <a:latin typeface="Times New Roman" pitchFamily="18" charset="0"/>
                <a:cs typeface="Times New Roman" pitchFamily="18" charset="0"/>
              </a:rPr>
              <a:t>Sử </a:t>
            </a:r>
            <a:r>
              <a:rPr sz="3000" spc="-140" dirty="0">
                <a:latin typeface="Times New Roman" pitchFamily="18" charset="0"/>
                <a:cs typeface="Times New Roman" pitchFamily="18" charset="0"/>
              </a:rPr>
              <a:t>dụng </a:t>
            </a:r>
            <a:r>
              <a:rPr sz="3000" spc="-425" dirty="0">
                <a:latin typeface="Times New Roman" pitchFamily="18" charset="0"/>
                <a:cs typeface="Times New Roman" pitchFamily="18" charset="0"/>
              </a:rPr>
              <a:t>JAVA </a:t>
            </a:r>
            <a:r>
              <a:rPr sz="3000" spc="-260" dirty="0">
                <a:latin typeface="Times New Roman" pitchFamily="18" charset="0"/>
                <a:cs typeface="Times New Roman" pitchFamily="18" charset="0"/>
              </a:rPr>
              <a:t>+ </a:t>
            </a:r>
            <a:r>
              <a:rPr sz="3000" spc="-270" dirty="0">
                <a:latin typeface="Times New Roman" pitchFamily="18" charset="0"/>
                <a:cs typeface="Times New Roman" pitchFamily="18" charset="0"/>
              </a:rPr>
              <a:t>XML </a:t>
            </a:r>
            <a:r>
              <a:rPr sz="3000" spc="-95" dirty="0">
                <a:latin typeface="Times New Roman" pitchFamily="18" charset="0"/>
                <a:cs typeface="Times New Roman" pitchFamily="18" charset="0"/>
              </a:rPr>
              <a:t>để </a:t>
            </a:r>
            <a:r>
              <a:rPr sz="3000" spc="-40" dirty="0">
                <a:latin typeface="Times New Roman" pitchFamily="18" charset="0"/>
                <a:cs typeface="Times New Roman" pitchFamily="18" charset="0"/>
              </a:rPr>
              <a:t>viết </a:t>
            </a:r>
            <a:r>
              <a:rPr sz="3000" spc="-185" dirty="0">
                <a:latin typeface="Times New Roman" pitchFamily="18" charset="0"/>
                <a:cs typeface="Times New Roman" pitchFamily="18" charset="0"/>
              </a:rPr>
              <a:t>ứng</a:t>
            </a:r>
            <a:r>
              <a:rPr sz="3000" spc="-495" dirty="0">
                <a:latin typeface="Times New Roman" pitchFamily="18" charset="0"/>
                <a:cs typeface="Times New Roman" pitchFamily="18" charset="0"/>
              </a:rPr>
              <a:t> </a:t>
            </a:r>
            <a:r>
              <a:rPr sz="3000" spc="-145" dirty="0">
                <a:latin typeface="Times New Roman" pitchFamily="18" charset="0"/>
                <a:cs typeface="Times New Roman" pitchFamily="18" charset="0"/>
              </a:rPr>
              <a:t>dụng</a:t>
            </a:r>
            <a:endParaRPr sz="3000">
              <a:latin typeface="Times New Roman" pitchFamily="18" charset="0"/>
              <a:cs typeface="Times New Roman" pitchFamily="18" charset="0"/>
            </a:endParaRPr>
          </a:p>
          <a:p>
            <a:pPr marL="287020" indent="-274320" algn="just">
              <a:lnSpc>
                <a:spcPct val="100000"/>
              </a:lnSpc>
              <a:spcBef>
                <a:spcPts val="810"/>
              </a:spcBef>
              <a:buClr>
                <a:srgbClr val="FF0000"/>
              </a:buClr>
              <a:buFont typeface="Wingdings"/>
              <a:buChar char=""/>
              <a:tabLst>
                <a:tab pos="287020" algn="l"/>
              </a:tabLst>
            </a:pPr>
            <a:r>
              <a:rPr sz="3000" spc="-155" dirty="0">
                <a:latin typeface="Times New Roman" pitchFamily="18" charset="0"/>
                <a:cs typeface="Times New Roman" pitchFamily="18" charset="0"/>
              </a:rPr>
              <a:t>Thị </a:t>
            </a:r>
            <a:r>
              <a:rPr sz="3000" spc="-135" dirty="0">
                <a:latin typeface="Times New Roman" pitchFamily="18" charset="0"/>
                <a:cs typeface="Times New Roman" pitchFamily="18" charset="0"/>
              </a:rPr>
              <a:t>phần</a:t>
            </a:r>
            <a:r>
              <a:rPr sz="3000" spc="-180" dirty="0">
                <a:latin typeface="Times New Roman" pitchFamily="18" charset="0"/>
                <a:cs typeface="Times New Roman" pitchFamily="18" charset="0"/>
              </a:rPr>
              <a:t> </a:t>
            </a:r>
            <a:r>
              <a:rPr sz="3000" spc="-105" dirty="0">
                <a:latin typeface="Times New Roman" pitchFamily="18" charset="0"/>
                <a:cs typeface="Times New Roman" pitchFamily="18" charset="0"/>
              </a:rPr>
              <a:t>lớn</a:t>
            </a:r>
            <a:endParaRPr sz="30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3000" spc="-220" dirty="0">
                <a:latin typeface="Times New Roman" pitchFamily="18" charset="0"/>
                <a:cs typeface="Times New Roman" pitchFamily="18" charset="0"/>
              </a:rPr>
              <a:t>Kênh </a:t>
            </a:r>
            <a:r>
              <a:rPr sz="3000" spc="-135" dirty="0">
                <a:latin typeface="Times New Roman" pitchFamily="18" charset="0"/>
                <a:cs typeface="Times New Roman" pitchFamily="18" charset="0"/>
              </a:rPr>
              <a:t>phân </a:t>
            </a:r>
            <a:r>
              <a:rPr sz="3000" spc="-70" dirty="0">
                <a:latin typeface="Times New Roman" pitchFamily="18" charset="0"/>
                <a:cs typeface="Times New Roman" pitchFamily="18" charset="0"/>
              </a:rPr>
              <a:t>phối </a:t>
            </a:r>
            <a:r>
              <a:rPr sz="3000" spc="-225" dirty="0">
                <a:latin typeface="Times New Roman" pitchFamily="18" charset="0"/>
                <a:cs typeface="Times New Roman" pitchFamily="18" charset="0"/>
              </a:rPr>
              <a:t>sẵn</a:t>
            </a:r>
            <a:r>
              <a:rPr sz="3000" spc="-210" dirty="0">
                <a:latin typeface="Times New Roman" pitchFamily="18" charset="0"/>
                <a:cs typeface="Times New Roman" pitchFamily="18" charset="0"/>
              </a:rPr>
              <a:t> </a:t>
            </a:r>
            <a:r>
              <a:rPr sz="3000" spc="-175" dirty="0">
                <a:latin typeface="Times New Roman" pitchFamily="18" charset="0"/>
                <a:cs typeface="Times New Roman" pitchFamily="18" charset="0"/>
              </a:rPr>
              <a:t>có</a:t>
            </a:r>
            <a:endParaRPr sz="3000">
              <a:latin typeface="Times New Roman" pitchFamily="18" charset="0"/>
              <a:cs typeface="Times New Roman" pitchFamily="18" charset="0"/>
            </a:endParaRPr>
          </a:p>
          <a:p>
            <a:pPr marL="287020" indent="-274320" algn="just">
              <a:lnSpc>
                <a:spcPct val="100000"/>
              </a:lnSpc>
              <a:spcBef>
                <a:spcPts val="790"/>
              </a:spcBef>
              <a:buClr>
                <a:srgbClr val="FF0000"/>
              </a:buClr>
              <a:buFont typeface="Wingdings"/>
              <a:buChar char=""/>
              <a:tabLst>
                <a:tab pos="287020" algn="l"/>
              </a:tabLst>
            </a:pPr>
            <a:r>
              <a:rPr sz="3000" spc="-254" dirty="0">
                <a:latin typeface="Times New Roman" pitchFamily="18" charset="0"/>
                <a:cs typeface="Times New Roman" pitchFamily="18" charset="0"/>
              </a:rPr>
              <a:t>Cộng </a:t>
            </a:r>
            <a:r>
              <a:rPr sz="3000" spc="-114" dirty="0">
                <a:latin typeface="Times New Roman" pitchFamily="18" charset="0"/>
                <a:cs typeface="Times New Roman" pitchFamily="18" charset="0"/>
              </a:rPr>
              <a:t>đồng </a:t>
            </a:r>
            <a:r>
              <a:rPr sz="3000" spc="-75" dirty="0">
                <a:latin typeface="Times New Roman" pitchFamily="18" charset="0"/>
                <a:cs typeface="Times New Roman" pitchFamily="18" charset="0"/>
              </a:rPr>
              <a:t>phát </a:t>
            </a:r>
            <a:r>
              <a:rPr sz="3000" spc="-10" dirty="0">
                <a:latin typeface="Times New Roman" pitchFamily="18" charset="0"/>
                <a:cs typeface="Times New Roman" pitchFamily="18" charset="0"/>
              </a:rPr>
              <a:t>triển </a:t>
            </a:r>
            <a:r>
              <a:rPr sz="3000" spc="-114" dirty="0">
                <a:latin typeface="Times New Roman" pitchFamily="18" charset="0"/>
                <a:cs typeface="Times New Roman" pitchFamily="18" charset="0"/>
              </a:rPr>
              <a:t>đông</a:t>
            </a:r>
            <a:r>
              <a:rPr sz="3000" spc="-360" dirty="0">
                <a:latin typeface="Times New Roman" pitchFamily="18" charset="0"/>
                <a:cs typeface="Times New Roman" pitchFamily="18" charset="0"/>
              </a:rPr>
              <a:t> </a:t>
            </a:r>
            <a:r>
              <a:rPr sz="3000" spc="-114" dirty="0">
                <a:latin typeface="Times New Roman" pitchFamily="18" charset="0"/>
                <a:cs typeface="Times New Roman" pitchFamily="18" charset="0"/>
              </a:rPr>
              <a:t>đảo</a:t>
            </a:r>
            <a:endParaRPr sz="300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649464" cy="751488"/>
          </a:xfrm>
          <a:prstGeom prst="rect">
            <a:avLst/>
          </a:prstGeom>
        </p:spPr>
        <p:txBody>
          <a:bodyPr vert="horz" wrap="square" lIns="0" tIns="12700" rIns="0" bIns="0" rtlCol="0">
            <a:spAutoFit/>
          </a:bodyPr>
          <a:lstStyle/>
          <a:p>
            <a:pPr marL="12700">
              <a:lnSpc>
                <a:spcPct val="100000"/>
              </a:lnSpc>
              <a:spcBef>
                <a:spcPts val="100"/>
              </a:spcBef>
            </a:pPr>
            <a:r>
              <a:rPr spc="-5" dirty="0"/>
              <a:t>Môn </a:t>
            </a:r>
            <a:r>
              <a:rPr spc="-5"/>
              <a:t>học </a:t>
            </a:r>
            <a:r>
              <a:rPr smtClean="0"/>
              <a:t>“</a:t>
            </a:r>
            <a:r>
              <a:rPr lang="en-US" smtClean="0"/>
              <a:t>L</a:t>
            </a:r>
            <a:r>
              <a:rPr smtClean="0"/>
              <a:t>ập </a:t>
            </a:r>
            <a:r>
              <a:rPr dirty="0"/>
              <a:t>trình di</a:t>
            </a:r>
            <a:r>
              <a:rPr spc="-85" dirty="0"/>
              <a:t> </a:t>
            </a:r>
            <a:r>
              <a:rPr dirty="0"/>
              <a:t>động”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a:t>
            </a:fld>
            <a:endParaRPr spc="-60" dirty="0"/>
          </a:p>
        </p:txBody>
      </p:sp>
      <p:sp>
        <p:nvSpPr>
          <p:cNvPr id="3" name="object 3"/>
          <p:cNvSpPr txBox="1"/>
          <p:nvPr/>
        </p:nvSpPr>
        <p:spPr>
          <a:xfrm>
            <a:off x="427736" y="1396441"/>
            <a:ext cx="7999095" cy="1603003"/>
          </a:xfrm>
          <a:prstGeom prst="rect">
            <a:avLst/>
          </a:prstGeom>
        </p:spPr>
        <p:txBody>
          <a:bodyPr vert="horz" wrap="square" lIns="0" tIns="12700" rIns="0" bIns="0" rtlCol="0">
            <a:spAutoFit/>
          </a:bodyPr>
          <a:lstStyle/>
          <a:p>
            <a:pPr marL="287020" indent="-274320">
              <a:lnSpc>
                <a:spcPct val="100000"/>
              </a:lnSpc>
              <a:spcBef>
                <a:spcPts val="765"/>
              </a:spcBef>
              <a:buClr>
                <a:srgbClr val="FF0000"/>
              </a:buClr>
              <a:buFont typeface="Wingdings"/>
              <a:buChar char=""/>
              <a:tabLst>
                <a:tab pos="287020" algn="l"/>
              </a:tabLst>
            </a:pPr>
            <a:r>
              <a:rPr sz="3000" spc="-360" smtClean="0">
                <a:latin typeface="Arial"/>
                <a:cs typeface="Arial"/>
              </a:rPr>
              <a:t>Số </a:t>
            </a:r>
            <a:r>
              <a:rPr sz="3000" spc="-25" dirty="0">
                <a:latin typeface="Arial"/>
                <a:cs typeface="Arial"/>
              </a:rPr>
              <a:t>tín </a:t>
            </a:r>
            <a:r>
              <a:rPr sz="3000" spc="-85" dirty="0">
                <a:latin typeface="Arial"/>
                <a:cs typeface="Arial"/>
              </a:rPr>
              <a:t>chỉ: </a:t>
            </a:r>
            <a:r>
              <a:rPr sz="3000" spc="-150" dirty="0">
                <a:latin typeface="Arial"/>
                <a:cs typeface="Arial"/>
              </a:rPr>
              <a:t>3 </a:t>
            </a:r>
            <a:r>
              <a:rPr sz="3000" spc="-125" dirty="0">
                <a:latin typeface="Arial"/>
                <a:cs typeface="Arial"/>
              </a:rPr>
              <a:t>(3 </a:t>
            </a:r>
            <a:r>
              <a:rPr sz="3000" spc="-65" dirty="0">
                <a:latin typeface="Arial"/>
                <a:cs typeface="Arial"/>
              </a:rPr>
              <a:t>lý</a:t>
            </a:r>
            <a:r>
              <a:rPr sz="3000" spc="-225" dirty="0">
                <a:latin typeface="Arial"/>
                <a:cs typeface="Arial"/>
              </a:rPr>
              <a:t> </a:t>
            </a:r>
            <a:r>
              <a:rPr sz="3000" spc="-45" dirty="0">
                <a:latin typeface="Arial"/>
                <a:cs typeface="Arial"/>
              </a:rPr>
              <a:t>thuyết)</a:t>
            </a:r>
            <a:endParaRPr sz="3000">
              <a:latin typeface="Arial"/>
              <a:cs typeface="Arial"/>
            </a:endParaRPr>
          </a:p>
          <a:p>
            <a:pPr marL="287020" indent="-274320">
              <a:lnSpc>
                <a:spcPct val="100000"/>
              </a:lnSpc>
              <a:spcBef>
                <a:spcPts val="770"/>
              </a:spcBef>
              <a:buClr>
                <a:srgbClr val="FF0000"/>
              </a:buClr>
              <a:buFont typeface="Wingdings"/>
              <a:buChar char=""/>
              <a:tabLst>
                <a:tab pos="287020" algn="l"/>
              </a:tabLst>
            </a:pPr>
            <a:r>
              <a:rPr sz="3000" spc="-200" smtClean="0">
                <a:latin typeface="Arial"/>
                <a:cs typeface="Arial"/>
              </a:rPr>
              <a:t>Giảng </a:t>
            </a:r>
            <a:r>
              <a:rPr sz="3000" spc="-90" dirty="0">
                <a:latin typeface="Arial"/>
                <a:cs typeface="Arial"/>
              </a:rPr>
              <a:t>viên</a:t>
            </a:r>
            <a:r>
              <a:rPr sz="3000" spc="-90">
                <a:latin typeface="Arial"/>
                <a:cs typeface="Arial"/>
              </a:rPr>
              <a:t>: </a:t>
            </a:r>
            <a:r>
              <a:rPr lang="en-US" sz="3000" spc="-220" smtClean="0">
                <a:latin typeface="Arial"/>
                <a:cs typeface="Arial"/>
              </a:rPr>
              <a:t>LÊ TRUNG KIÊN</a:t>
            </a:r>
            <a:r>
              <a:rPr sz="3000" spc="-165" smtClean="0">
                <a:latin typeface="Arial"/>
                <a:cs typeface="Arial"/>
              </a:rPr>
              <a:t>, </a:t>
            </a:r>
            <a:r>
              <a:rPr sz="3000" spc="-140" dirty="0">
                <a:latin typeface="Arial"/>
                <a:cs typeface="Arial"/>
              </a:rPr>
              <a:t>khoa</a:t>
            </a:r>
            <a:r>
              <a:rPr sz="3000" spc="-50" dirty="0">
                <a:latin typeface="Arial"/>
                <a:cs typeface="Arial"/>
              </a:rPr>
              <a:t> </a:t>
            </a:r>
            <a:r>
              <a:rPr sz="3000" spc="-385" dirty="0">
                <a:latin typeface="Arial"/>
                <a:cs typeface="Arial"/>
              </a:rPr>
              <a:t>CNTT</a:t>
            </a:r>
            <a:endParaRPr sz="3000">
              <a:latin typeface="Arial"/>
              <a:cs typeface="Arial"/>
            </a:endParaRPr>
          </a:p>
          <a:p>
            <a:pPr marL="287020" indent="-274320">
              <a:lnSpc>
                <a:spcPct val="100000"/>
              </a:lnSpc>
              <a:spcBef>
                <a:spcPts val="805"/>
              </a:spcBef>
              <a:buClr>
                <a:srgbClr val="FF0000"/>
              </a:buClr>
              <a:buFont typeface="Wingdings"/>
              <a:buChar char=""/>
              <a:tabLst>
                <a:tab pos="287020" algn="l"/>
              </a:tabLst>
            </a:pPr>
            <a:r>
              <a:rPr sz="3000" spc="-150" dirty="0">
                <a:latin typeface="Arial"/>
                <a:cs typeface="Arial"/>
              </a:rPr>
              <a:t>Email</a:t>
            </a:r>
            <a:r>
              <a:rPr sz="3000" spc="-150">
                <a:latin typeface="Arial"/>
                <a:cs typeface="Arial"/>
              </a:rPr>
              <a:t>:</a:t>
            </a:r>
            <a:r>
              <a:rPr sz="3000" spc="-160">
                <a:solidFill>
                  <a:srgbClr val="0462C1"/>
                </a:solidFill>
                <a:latin typeface="Arial"/>
                <a:cs typeface="Arial"/>
              </a:rPr>
              <a:t> </a:t>
            </a:r>
            <a:r>
              <a:rPr lang="en-US" sz="3000" u="heavy" spc="-125" smtClean="0">
                <a:solidFill>
                  <a:srgbClr val="0462C1"/>
                </a:solidFill>
                <a:uFill>
                  <a:solidFill>
                    <a:srgbClr val="0462C1"/>
                  </a:solidFill>
                </a:uFill>
                <a:latin typeface="Arial"/>
                <a:cs typeface="Arial"/>
                <a:hlinkClick r:id="rId2"/>
              </a:rPr>
              <a:t>kienletrung1980</a:t>
            </a:r>
            <a:r>
              <a:rPr sz="3000" u="heavy" spc="-125" smtClean="0">
                <a:solidFill>
                  <a:srgbClr val="0462C1"/>
                </a:solidFill>
                <a:uFill>
                  <a:solidFill>
                    <a:srgbClr val="0462C1"/>
                  </a:solidFill>
                </a:uFill>
                <a:latin typeface="Arial"/>
                <a:cs typeface="Arial"/>
                <a:hlinkClick r:id="rId2"/>
              </a:rPr>
              <a:t>@gmail.com</a:t>
            </a:r>
            <a:endParaRPr sz="3000">
              <a:latin typeface="Arial"/>
              <a:cs typeface="Aria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8004175" cy="757555"/>
          </a:xfrm>
          <a:prstGeom prst="rect">
            <a:avLst/>
          </a:prstGeom>
        </p:spPr>
        <p:txBody>
          <a:bodyPr vert="horz" wrap="square" lIns="0" tIns="12700" rIns="0" bIns="0" rtlCol="0">
            <a:spAutoFit/>
          </a:bodyPr>
          <a:lstStyle/>
          <a:p>
            <a:pPr marL="12700">
              <a:lnSpc>
                <a:spcPct val="100000"/>
              </a:lnSpc>
              <a:spcBef>
                <a:spcPts val="100"/>
              </a:spcBef>
            </a:pPr>
            <a:r>
              <a:rPr dirty="0"/>
              <a:t>Lập </a:t>
            </a:r>
            <a:r>
              <a:rPr spc="-5" dirty="0"/>
              <a:t>trình </a:t>
            </a:r>
            <a:r>
              <a:rPr dirty="0"/>
              <a:t>android: </a:t>
            </a:r>
            <a:r>
              <a:rPr spc="-5" dirty="0"/>
              <a:t>SDK </a:t>
            </a:r>
            <a:r>
              <a:rPr dirty="0"/>
              <a:t>vs</a:t>
            </a:r>
            <a:r>
              <a:rPr spc="-55" dirty="0"/>
              <a:t> </a:t>
            </a:r>
            <a:r>
              <a:rPr spc="-5" dirty="0"/>
              <a:t>NDK</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40</a:t>
            </a:fld>
            <a:endParaRPr spc="-60" dirty="0"/>
          </a:p>
        </p:txBody>
      </p:sp>
      <p:sp>
        <p:nvSpPr>
          <p:cNvPr id="3" name="object 3"/>
          <p:cNvSpPr txBox="1"/>
          <p:nvPr/>
        </p:nvSpPr>
        <p:spPr>
          <a:xfrm>
            <a:off x="427736" y="1396441"/>
            <a:ext cx="8175625" cy="4883785"/>
          </a:xfrm>
          <a:prstGeom prst="rect">
            <a:avLst/>
          </a:prstGeom>
        </p:spPr>
        <p:txBody>
          <a:bodyPr vert="horz" wrap="square" lIns="0" tIns="12700" rIns="0" bIns="0" rtlCol="0">
            <a:spAutoFit/>
          </a:bodyPr>
          <a:lstStyle/>
          <a:p>
            <a:pPr marL="287020" marR="5080" indent="-274320" algn="just">
              <a:lnSpc>
                <a:spcPct val="100000"/>
              </a:lnSpc>
              <a:spcBef>
                <a:spcPts val="100"/>
              </a:spcBef>
              <a:buClr>
                <a:srgbClr val="FF0000"/>
              </a:buClr>
              <a:buFont typeface="Wingdings"/>
              <a:buChar char=""/>
              <a:tabLst>
                <a:tab pos="287020" algn="l"/>
              </a:tabLst>
            </a:pPr>
            <a:r>
              <a:rPr sz="3000" dirty="0">
                <a:latin typeface="Times New Roman" pitchFamily="18" charset="0"/>
                <a:cs typeface="Times New Roman" pitchFamily="18" charset="0"/>
              </a:rPr>
              <a:t>Có thể viết ứng dụng android bằng nhiều ngôn ngữ  và nhiều cách khác nhau</a:t>
            </a:r>
            <a:endParaRPr sz="3000">
              <a:latin typeface="Times New Roman" pitchFamily="18" charset="0"/>
              <a:cs typeface="Times New Roman" pitchFamily="18" charset="0"/>
            </a:endParaRPr>
          </a:p>
          <a:p>
            <a:pPr marL="744220" lvl="1" indent="-274320" algn="just">
              <a:lnSpc>
                <a:spcPct val="100000"/>
              </a:lnSpc>
              <a:spcBef>
                <a:spcPts val="425"/>
              </a:spcBef>
              <a:buFont typeface="Wingdings"/>
              <a:buChar char=""/>
              <a:tabLst>
                <a:tab pos="744220" algn="l"/>
              </a:tabLst>
            </a:pPr>
            <a:r>
              <a:rPr sz="2600" dirty="0">
                <a:latin typeface="Times New Roman" pitchFamily="18" charset="0"/>
                <a:cs typeface="Times New Roman" pitchFamily="18" charset="0"/>
              </a:rPr>
              <a:t>Viết bằng Java, chạy trên máy ảo: dùng SDK</a:t>
            </a:r>
            <a:endParaRPr sz="2600">
              <a:latin typeface="Times New Roman" pitchFamily="18" charset="0"/>
              <a:cs typeface="Times New Roman" pitchFamily="18" charset="0"/>
            </a:endParaRPr>
          </a:p>
          <a:p>
            <a:pPr marL="744220" lvl="1" indent="-274320" algn="just">
              <a:lnSpc>
                <a:spcPct val="100000"/>
              </a:lnSpc>
              <a:spcBef>
                <a:spcPts val="409"/>
              </a:spcBef>
              <a:buFont typeface="Wingdings"/>
              <a:buChar char=""/>
              <a:tabLst>
                <a:tab pos="744220" algn="l"/>
              </a:tabLst>
            </a:pPr>
            <a:r>
              <a:rPr sz="2600" dirty="0">
                <a:latin typeface="Times New Roman" pitchFamily="18" charset="0"/>
                <a:cs typeface="Times New Roman" pitchFamily="18" charset="0"/>
              </a:rPr>
              <a:t>Viết bằng C/C++ chạy trực tiếp trên CPU: dùng NDK</a:t>
            </a:r>
            <a:endParaRPr sz="2600">
              <a:latin typeface="Times New Roman" pitchFamily="18" charset="0"/>
              <a:cs typeface="Times New Roman" pitchFamily="18" charset="0"/>
            </a:endParaRPr>
          </a:p>
          <a:p>
            <a:pPr marL="287020" marR="487680" indent="-274320" algn="just">
              <a:lnSpc>
                <a:spcPct val="100000"/>
              </a:lnSpc>
              <a:spcBef>
                <a:spcPts val="765"/>
              </a:spcBef>
              <a:buClr>
                <a:srgbClr val="FF0000"/>
              </a:buClr>
              <a:buFont typeface="Wingdings"/>
              <a:buChar char=""/>
              <a:tabLst>
                <a:tab pos="287020" algn="l"/>
              </a:tabLst>
            </a:pPr>
            <a:r>
              <a:rPr sz="3000" dirty="0">
                <a:latin typeface="Times New Roman" pitchFamily="18" charset="0"/>
                <a:cs typeface="Times New Roman" pitchFamily="18" charset="0"/>
              </a:rPr>
              <a:t>SDK: viết nhanh, chạy chậm, chi phí thấp, tương  thích cao, bảo trì dễ</a:t>
            </a:r>
            <a:endParaRPr sz="3000">
              <a:latin typeface="Times New Roman" pitchFamily="18" charset="0"/>
              <a:cs typeface="Times New Roman" pitchFamily="18" charset="0"/>
            </a:endParaRPr>
          </a:p>
          <a:p>
            <a:pPr marL="287020" marR="104139" indent="-274320" algn="just">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NDK: viết lâu, chạy nhanh, chi phí cao, tương thích  thấp, bảo trì khó</a:t>
            </a:r>
            <a:endParaRPr sz="3000">
              <a:latin typeface="Times New Roman" pitchFamily="18" charset="0"/>
              <a:cs typeface="Times New Roman" pitchFamily="18" charset="0"/>
            </a:endParaRPr>
          </a:p>
          <a:p>
            <a:pPr marL="287020" marR="346075" indent="-274320" algn="just">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Ngoài ra có thể dùng các ngôn ngữ lập trình khác  hoặc các framework của nhà phát triển thứ ba</a:t>
            </a:r>
            <a:endParaRPr sz="300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5031740" cy="757555"/>
          </a:xfrm>
          <a:prstGeom prst="rect">
            <a:avLst/>
          </a:prstGeom>
        </p:spPr>
        <p:txBody>
          <a:bodyPr vert="horz" wrap="square" lIns="0" tIns="12700" rIns="0" bIns="0" rtlCol="0">
            <a:spAutoFit/>
          </a:bodyPr>
          <a:lstStyle/>
          <a:p>
            <a:pPr marL="12700">
              <a:lnSpc>
                <a:spcPct val="100000"/>
              </a:lnSpc>
              <a:spcBef>
                <a:spcPts val="100"/>
              </a:spcBef>
            </a:pPr>
            <a:r>
              <a:rPr spc="-5" dirty="0"/>
              <a:t>Môi </a:t>
            </a:r>
            <a:r>
              <a:rPr dirty="0"/>
              <a:t>trường lập</a:t>
            </a:r>
            <a:r>
              <a:rPr spc="-95" dirty="0"/>
              <a:t> </a:t>
            </a:r>
            <a:r>
              <a:rPr dirty="0"/>
              <a:t>trình</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41</a:t>
            </a:fld>
            <a:endParaRPr spc="-60" dirty="0"/>
          </a:p>
        </p:txBody>
      </p:sp>
      <p:sp>
        <p:nvSpPr>
          <p:cNvPr id="3" name="object 3"/>
          <p:cNvSpPr txBox="1"/>
          <p:nvPr/>
        </p:nvSpPr>
        <p:spPr>
          <a:xfrm>
            <a:off x="702665" y="3468370"/>
            <a:ext cx="662305"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90" dirty="0">
                <a:solidFill>
                  <a:srgbClr val="888888"/>
                </a:solidFill>
                <a:latin typeface="Arial"/>
                <a:cs typeface="Arial"/>
              </a:rPr>
              <a:t>6</a:t>
            </a:r>
            <a:endParaRPr sz="180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5031740" cy="757555"/>
          </a:xfrm>
          <a:prstGeom prst="rect">
            <a:avLst/>
          </a:prstGeom>
        </p:spPr>
        <p:txBody>
          <a:bodyPr vert="horz" wrap="square" lIns="0" tIns="12700" rIns="0" bIns="0" rtlCol="0">
            <a:spAutoFit/>
          </a:bodyPr>
          <a:lstStyle/>
          <a:p>
            <a:pPr marL="12700">
              <a:lnSpc>
                <a:spcPct val="100000"/>
              </a:lnSpc>
              <a:spcBef>
                <a:spcPts val="100"/>
              </a:spcBef>
            </a:pPr>
            <a:r>
              <a:rPr spc="-5" dirty="0"/>
              <a:t>Môi </a:t>
            </a:r>
            <a:r>
              <a:rPr dirty="0"/>
              <a:t>trường lập</a:t>
            </a:r>
            <a:r>
              <a:rPr spc="-95" dirty="0"/>
              <a:t> </a:t>
            </a:r>
            <a:r>
              <a:rPr dirty="0"/>
              <a:t>trình</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42</a:t>
            </a:fld>
            <a:endParaRPr spc="-60" dirty="0"/>
          </a:p>
        </p:txBody>
      </p:sp>
      <p:sp>
        <p:nvSpPr>
          <p:cNvPr id="3" name="object 3"/>
          <p:cNvSpPr txBox="1"/>
          <p:nvPr/>
        </p:nvSpPr>
        <p:spPr>
          <a:xfrm>
            <a:off x="427736" y="1396441"/>
            <a:ext cx="8027670" cy="4632960"/>
          </a:xfrm>
          <a:prstGeom prst="rect">
            <a:avLst/>
          </a:prstGeom>
        </p:spPr>
        <p:txBody>
          <a:bodyPr vert="horz" wrap="square" lIns="0" tIns="12700" rIns="0" bIns="0" rtlCol="0">
            <a:spAutoFit/>
          </a:bodyPr>
          <a:lstStyle/>
          <a:p>
            <a:pPr marL="287020" marR="5080" indent="-274320" algn="just">
              <a:lnSpc>
                <a:spcPct val="100000"/>
              </a:lnSpc>
              <a:spcBef>
                <a:spcPts val="100"/>
              </a:spcBef>
              <a:buClr>
                <a:srgbClr val="FF0000"/>
              </a:buClr>
              <a:buFont typeface="Wingdings"/>
              <a:buChar char=""/>
              <a:tabLst>
                <a:tab pos="287020" algn="l"/>
              </a:tabLst>
            </a:pPr>
            <a:r>
              <a:rPr sz="3000" dirty="0">
                <a:latin typeface="Times New Roman" pitchFamily="18" charset="0"/>
                <a:cs typeface="Times New Roman" pitchFamily="18" charset="0"/>
              </a:rPr>
              <a:t>Android có thể phát triển trên hầu hết các hệ điều  hành phổ biến hiện nay:</a:t>
            </a:r>
            <a:endParaRPr sz="3000">
              <a:latin typeface="Times New Roman" pitchFamily="18" charset="0"/>
              <a:cs typeface="Times New Roman" pitchFamily="18" charset="0"/>
            </a:endParaRPr>
          </a:p>
          <a:p>
            <a:pPr marL="744220" lvl="1" indent="-274320" algn="just">
              <a:lnSpc>
                <a:spcPct val="100000"/>
              </a:lnSpc>
              <a:spcBef>
                <a:spcPts val="425"/>
              </a:spcBef>
              <a:buFont typeface="Wingdings"/>
              <a:buChar char=""/>
              <a:tabLst>
                <a:tab pos="744220" algn="l"/>
              </a:tabLst>
            </a:pPr>
            <a:r>
              <a:rPr sz="2600" dirty="0">
                <a:latin typeface="Times New Roman" pitchFamily="18" charset="0"/>
                <a:cs typeface="Times New Roman" pitchFamily="18" charset="0"/>
              </a:rPr>
              <a:t>Windows 32 bit: từ Windows XP trở lên</a:t>
            </a:r>
            <a:endParaRPr sz="2600">
              <a:latin typeface="Times New Roman" pitchFamily="18" charset="0"/>
              <a:cs typeface="Times New Roman" pitchFamily="18" charset="0"/>
            </a:endParaRPr>
          </a:p>
          <a:p>
            <a:pPr marL="744220" lvl="1" indent="-274320" algn="just">
              <a:lnSpc>
                <a:spcPct val="100000"/>
              </a:lnSpc>
              <a:spcBef>
                <a:spcPts val="409"/>
              </a:spcBef>
              <a:buFont typeface="Wingdings"/>
              <a:buChar char=""/>
              <a:tabLst>
                <a:tab pos="744220" algn="l"/>
              </a:tabLst>
            </a:pPr>
            <a:r>
              <a:rPr sz="2600" dirty="0">
                <a:latin typeface="Times New Roman" pitchFamily="18" charset="0"/>
                <a:cs typeface="Times New Roman" pitchFamily="18" charset="0"/>
              </a:rPr>
              <a:t>Windows 64 bit: từ Windows Vista trở lên</a:t>
            </a:r>
            <a:endParaRPr sz="2600">
              <a:latin typeface="Times New Roman" pitchFamily="18" charset="0"/>
              <a:cs typeface="Times New Roman" pitchFamily="18" charset="0"/>
            </a:endParaRPr>
          </a:p>
          <a:p>
            <a:pPr marL="744220" lvl="1" indent="-274320" algn="just">
              <a:lnSpc>
                <a:spcPct val="100000"/>
              </a:lnSpc>
              <a:spcBef>
                <a:spcPts val="400"/>
              </a:spcBef>
              <a:buFont typeface="Wingdings"/>
              <a:buChar char=""/>
              <a:tabLst>
                <a:tab pos="744220" algn="l"/>
              </a:tabLst>
            </a:pPr>
            <a:r>
              <a:rPr sz="2600" dirty="0">
                <a:latin typeface="Times New Roman" pitchFamily="18" charset="0"/>
                <a:cs typeface="Times New Roman" pitchFamily="18" charset="0"/>
              </a:rPr>
              <a:t>Mac OS X 10.4.8 or later (x86 only)</a:t>
            </a:r>
            <a:endParaRPr sz="2600">
              <a:latin typeface="Times New Roman" pitchFamily="18" charset="0"/>
              <a:cs typeface="Times New Roman" pitchFamily="18" charset="0"/>
            </a:endParaRPr>
          </a:p>
          <a:p>
            <a:pPr marL="744220" lvl="1" indent="-274320" algn="just">
              <a:lnSpc>
                <a:spcPct val="100000"/>
              </a:lnSpc>
              <a:spcBef>
                <a:spcPts val="395"/>
              </a:spcBef>
              <a:buFont typeface="Wingdings"/>
              <a:buChar char=""/>
              <a:tabLst>
                <a:tab pos="744220" algn="l"/>
              </a:tabLst>
            </a:pPr>
            <a:r>
              <a:rPr sz="2600" dirty="0">
                <a:latin typeface="Times New Roman" pitchFamily="18" charset="0"/>
                <a:cs typeface="Times New Roman" pitchFamily="18" charset="0"/>
              </a:rPr>
              <a:t>Ubuntu</a:t>
            </a:r>
            <a:endParaRPr sz="2600">
              <a:latin typeface="Times New Roman" pitchFamily="18" charset="0"/>
              <a:cs typeface="Times New Roman" pitchFamily="18" charset="0"/>
            </a:endParaRPr>
          </a:p>
          <a:p>
            <a:pPr marL="287020" indent="-274320" algn="just">
              <a:lnSpc>
                <a:spcPct val="100000"/>
              </a:lnSpc>
              <a:spcBef>
                <a:spcPts val="775"/>
              </a:spcBef>
              <a:buClr>
                <a:srgbClr val="FF0000"/>
              </a:buClr>
              <a:buFont typeface="Wingdings"/>
              <a:buChar char=""/>
              <a:tabLst>
                <a:tab pos="287020" algn="l"/>
              </a:tabLst>
            </a:pPr>
            <a:r>
              <a:rPr sz="3000" dirty="0">
                <a:latin typeface="Times New Roman" pitchFamily="18" charset="0"/>
                <a:cs typeface="Times New Roman" pitchFamily="18" charset="0"/>
              </a:rPr>
              <a:t>Môi trường phát triển:</a:t>
            </a:r>
            <a:endParaRPr sz="3000">
              <a:latin typeface="Times New Roman" pitchFamily="18" charset="0"/>
              <a:cs typeface="Times New Roman" pitchFamily="18" charset="0"/>
            </a:endParaRPr>
          </a:p>
          <a:p>
            <a:pPr marL="744220" lvl="1" indent="-274320" algn="just">
              <a:lnSpc>
                <a:spcPct val="100000"/>
              </a:lnSpc>
              <a:spcBef>
                <a:spcPts val="425"/>
              </a:spcBef>
              <a:buFont typeface="Wingdings"/>
              <a:buChar char=""/>
              <a:tabLst>
                <a:tab pos="744220" algn="l"/>
              </a:tabLst>
            </a:pPr>
            <a:r>
              <a:rPr sz="2600" dirty="0">
                <a:latin typeface="Times New Roman" pitchFamily="18" charset="0"/>
                <a:cs typeface="Times New Roman" pitchFamily="18" charset="0"/>
              </a:rPr>
              <a:t>JDK (Java Development Kit) 1.6 or higher</a:t>
            </a:r>
            <a:endParaRPr sz="2600">
              <a:latin typeface="Times New Roman" pitchFamily="18" charset="0"/>
              <a:cs typeface="Times New Roman" pitchFamily="18" charset="0"/>
            </a:endParaRPr>
          </a:p>
          <a:p>
            <a:pPr marL="744220" lvl="1" indent="-274320" algn="just">
              <a:lnSpc>
                <a:spcPct val="100000"/>
              </a:lnSpc>
              <a:spcBef>
                <a:spcPts val="409"/>
              </a:spcBef>
              <a:buFont typeface="Wingdings"/>
              <a:buChar char=""/>
              <a:tabLst>
                <a:tab pos="744220" algn="l"/>
              </a:tabLst>
            </a:pPr>
            <a:r>
              <a:rPr sz="2600" dirty="0">
                <a:latin typeface="Times New Roman" pitchFamily="18" charset="0"/>
                <a:cs typeface="Times New Roman" pitchFamily="18" charset="0"/>
              </a:rPr>
              <a:t>Android SDK</a:t>
            </a:r>
            <a:endParaRPr sz="2600">
              <a:latin typeface="Times New Roman" pitchFamily="18" charset="0"/>
              <a:cs typeface="Times New Roman" pitchFamily="18" charset="0"/>
            </a:endParaRPr>
          </a:p>
          <a:p>
            <a:pPr marL="744220" lvl="1" indent="-274320" algn="just">
              <a:lnSpc>
                <a:spcPct val="100000"/>
              </a:lnSpc>
              <a:spcBef>
                <a:spcPts val="395"/>
              </a:spcBef>
              <a:buFont typeface="Wingdings"/>
              <a:buChar char=""/>
              <a:tabLst>
                <a:tab pos="744220" algn="l"/>
              </a:tabLst>
            </a:pPr>
            <a:r>
              <a:rPr sz="2600" dirty="0">
                <a:latin typeface="Times New Roman" pitchFamily="18" charset="0"/>
                <a:cs typeface="Times New Roman" pitchFamily="18" charset="0"/>
              </a:rPr>
              <a:t>IDE (Android Studio, Eclipse, Netbean,…)</a:t>
            </a:r>
            <a:endParaRPr sz="260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5031740" cy="757555"/>
          </a:xfrm>
          <a:prstGeom prst="rect">
            <a:avLst/>
          </a:prstGeom>
        </p:spPr>
        <p:txBody>
          <a:bodyPr vert="horz" wrap="square" lIns="0" tIns="12700" rIns="0" bIns="0" rtlCol="0">
            <a:spAutoFit/>
          </a:bodyPr>
          <a:lstStyle/>
          <a:p>
            <a:pPr marL="12700">
              <a:lnSpc>
                <a:spcPct val="100000"/>
              </a:lnSpc>
              <a:spcBef>
                <a:spcPts val="100"/>
              </a:spcBef>
            </a:pPr>
            <a:r>
              <a:rPr spc="-5" dirty="0"/>
              <a:t>Môi </a:t>
            </a:r>
            <a:r>
              <a:rPr dirty="0"/>
              <a:t>trường lập</a:t>
            </a:r>
            <a:r>
              <a:rPr spc="-95" dirty="0"/>
              <a:t> </a:t>
            </a:r>
            <a:r>
              <a:rPr dirty="0"/>
              <a:t>trình</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43</a:t>
            </a:fld>
            <a:endParaRPr spc="-60" dirty="0"/>
          </a:p>
        </p:txBody>
      </p:sp>
      <p:sp>
        <p:nvSpPr>
          <p:cNvPr id="3" name="object 3"/>
          <p:cNvSpPr txBox="1"/>
          <p:nvPr/>
        </p:nvSpPr>
        <p:spPr>
          <a:xfrm>
            <a:off x="427736" y="1396441"/>
            <a:ext cx="8279130" cy="4691028"/>
          </a:xfrm>
          <a:prstGeom prst="rect">
            <a:avLst/>
          </a:prstGeom>
        </p:spPr>
        <p:txBody>
          <a:bodyPr vert="horz" wrap="square" lIns="0" tIns="12700" rIns="0" bIns="0" rtlCol="0">
            <a:spAutoFit/>
          </a:bodyPr>
          <a:lstStyle/>
          <a:p>
            <a:pPr marL="287020" marR="254635" indent="-274320" algn="just">
              <a:lnSpc>
                <a:spcPct val="100000"/>
              </a:lnSpc>
              <a:spcBef>
                <a:spcPts val="100"/>
              </a:spcBef>
              <a:buClr>
                <a:srgbClr val="FF0000"/>
              </a:buClr>
              <a:buFont typeface="Wingdings"/>
              <a:buChar char=""/>
              <a:tabLst>
                <a:tab pos="287020" algn="l"/>
              </a:tabLst>
            </a:pPr>
            <a:r>
              <a:rPr sz="2800" dirty="0">
                <a:latin typeface="Times New Roman" pitchFamily="18" charset="0"/>
                <a:cs typeface="Times New Roman" pitchFamily="18" charset="0"/>
              </a:rPr>
              <a:t>Android SDK (Android Software Development Kit):  công cụ phát triển ứng dụng cho Android OS, chỉ  gồm tài liệu, máy ảo và các công cụ dịch, không có  giao diện phát triển tích hợp (IDE)</a:t>
            </a:r>
            <a:endParaRPr sz="2800">
              <a:latin typeface="Times New Roman" pitchFamily="18" charset="0"/>
              <a:cs typeface="Times New Roman" pitchFamily="18" charset="0"/>
            </a:endParaRPr>
          </a:p>
          <a:p>
            <a:pPr marL="287020" indent="-274320" algn="just">
              <a:lnSpc>
                <a:spcPct val="100000"/>
              </a:lnSpc>
              <a:spcBef>
                <a:spcPts val="810"/>
              </a:spcBef>
              <a:buClr>
                <a:srgbClr val="FF0000"/>
              </a:buClr>
              <a:buFont typeface="Wingdings"/>
              <a:buChar char=""/>
              <a:tabLst>
                <a:tab pos="287020" algn="l"/>
              </a:tabLst>
            </a:pPr>
            <a:r>
              <a:rPr sz="2800" dirty="0">
                <a:latin typeface="Times New Roman" pitchFamily="18" charset="0"/>
                <a:cs typeface="Times New Roman" pitchFamily="18" charset="0"/>
              </a:rPr>
              <a:t>Các thành phần chính của Android SDK:</a:t>
            </a:r>
            <a:endParaRPr sz="2800">
              <a:latin typeface="Times New Roman" pitchFamily="18" charset="0"/>
              <a:cs typeface="Times New Roman" pitchFamily="18" charset="0"/>
            </a:endParaRPr>
          </a:p>
          <a:p>
            <a:pPr marL="744220" lvl="1" indent="-274320" algn="just">
              <a:lnSpc>
                <a:spcPct val="100000"/>
              </a:lnSpc>
              <a:spcBef>
                <a:spcPts val="425"/>
              </a:spcBef>
              <a:buFont typeface="Wingdings"/>
              <a:buChar char=""/>
              <a:tabLst>
                <a:tab pos="744220" algn="l"/>
              </a:tabLst>
            </a:pPr>
            <a:r>
              <a:rPr sz="2400" dirty="0">
                <a:latin typeface="Times New Roman" pitchFamily="18" charset="0"/>
                <a:cs typeface="Times New Roman" pitchFamily="18" charset="0"/>
              </a:rPr>
              <a:t>Bộ công cụ giúp dịch mã java thành ứng dụng</a:t>
            </a:r>
            <a:endParaRPr sz="2400">
              <a:latin typeface="Times New Roman" pitchFamily="18" charset="0"/>
              <a:cs typeface="Times New Roman" pitchFamily="18" charset="0"/>
            </a:endParaRPr>
          </a:p>
          <a:p>
            <a:pPr marL="744220" marR="5080" lvl="1" indent="-274320" algn="just">
              <a:lnSpc>
                <a:spcPct val="100000"/>
              </a:lnSpc>
              <a:spcBef>
                <a:spcPts val="395"/>
              </a:spcBef>
              <a:buFont typeface="Wingdings"/>
              <a:buChar char=""/>
              <a:tabLst>
                <a:tab pos="744220" algn="l"/>
              </a:tabLst>
            </a:pPr>
            <a:r>
              <a:rPr sz="2400" dirty="0">
                <a:latin typeface="Times New Roman" pitchFamily="18" charset="0"/>
                <a:cs typeface="Times New Roman" pitchFamily="18" charset="0"/>
              </a:rPr>
              <a:t>Các công cụ tiện ích cho lập trình viên để có thể dễ dàng  tìm hiểu và xử lý các vấn đề đặt ra khi viết ứng dụng</a:t>
            </a:r>
            <a:endParaRPr sz="2400">
              <a:latin typeface="Times New Roman" pitchFamily="18" charset="0"/>
              <a:cs typeface="Times New Roman" pitchFamily="18" charset="0"/>
            </a:endParaRPr>
          </a:p>
          <a:p>
            <a:pPr marL="744220" lvl="1" indent="-274320" algn="just">
              <a:lnSpc>
                <a:spcPct val="100000"/>
              </a:lnSpc>
              <a:spcBef>
                <a:spcPts val="409"/>
              </a:spcBef>
              <a:buFont typeface="Wingdings"/>
              <a:buChar char=""/>
              <a:tabLst>
                <a:tab pos="744220" algn="l"/>
              </a:tabLst>
            </a:pPr>
            <a:r>
              <a:rPr sz="2400" dirty="0">
                <a:latin typeface="Times New Roman" pitchFamily="18" charset="0"/>
                <a:cs typeface="Times New Roman" pitchFamily="18" charset="0"/>
              </a:rPr>
              <a:t>Nhóm các tài nguyên ứng với từng bản Android OS</a:t>
            </a:r>
            <a:endParaRPr sz="2400">
              <a:latin typeface="Times New Roman" pitchFamily="18" charset="0"/>
              <a:cs typeface="Times New Roman" pitchFamily="18" charset="0"/>
            </a:endParaRPr>
          </a:p>
          <a:p>
            <a:pPr marL="744220" marR="429259" lvl="1" indent="-274320" algn="just">
              <a:lnSpc>
                <a:spcPct val="100000"/>
              </a:lnSpc>
              <a:spcBef>
                <a:spcPts val="395"/>
              </a:spcBef>
              <a:buFont typeface="Wingdings"/>
              <a:buChar char=""/>
              <a:tabLst>
                <a:tab pos="744220" algn="l"/>
              </a:tabLst>
            </a:pPr>
            <a:r>
              <a:rPr sz="2400" dirty="0">
                <a:latin typeface="Times New Roman" pitchFamily="18" charset="0"/>
                <a:cs typeface="Times New Roman" pitchFamily="18" charset="0"/>
              </a:rPr>
              <a:t>Thư viện bổ sung cho phép LTV dễ dàng khai thác các  dịch vụ của Google (Maps, AdMod, YouTube,…)</a:t>
            </a:r>
            <a:endParaRPr sz="240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5031740" cy="757555"/>
          </a:xfrm>
          <a:prstGeom prst="rect">
            <a:avLst/>
          </a:prstGeom>
        </p:spPr>
        <p:txBody>
          <a:bodyPr vert="horz" wrap="square" lIns="0" tIns="12700" rIns="0" bIns="0" rtlCol="0">
            <a:spAutoFit/>
          </a:bodyPr>
          <a:lstStyle/>
          <a:p>
            <a:pPr marL="12700">
              <a:lnSpc>
                <a:spcPct val="100000"/>
              </a:lnSpc>
              <a:spcBef>
                <a:spcPts val="100"/>
              </a:spcBef>
            </a:pPr>
            <a:r>
              <a:rPr spc="-5" dirty="0"/>
              <a:t>Môi </a:t>
            </a:r>
            <a:r>
              <a:rPr dirty="0"/>
              <a:t>trường lập</a:t>
            </a:r>
            <a:r>
              <a:rPr spc="-95" dirty="0"/>
              <a:t> </a:t>
            </a:r>
            <a:r>
              <a:rPr dirty="0"/>
              <a:t>trình</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44</a:t>
            </a:fld>
            <a:endParaRPr spc="-60" dirty="0"/>
          </a:p>
        </p:txBody>
      </p:sp>
      <p:sp>
        <p:nvSpPr>
          <p:cNvPr id="3" name="object 3"/>
          <p:cNvSpPr txBox="1"/>
          <p:nvPr/>
        </p:nvSpPr>
        <p:spPr>
          <a:xfrm>
            <a:off x="427736" y="1334718"/>
            <a:ext cx="8096250" cy="5081519"/>
          </a:xfrm>
          <a:prstGeom prst="rect">
            <a:avLst/>
          </a:prstGeom>
        </p:spPr>
        <p:txBody>
          <a:bodyPr vert="horz" wrap="square" lIns="0" tIns="74295" rIns="0" bIns="0" rtlCol="0">
            <a:spAutoFit/>
          </a:bodyPr>
          <a:lstStyle/>
          <a:p>
            <a:pPr marL="287020" indent="-274320" algn="just">
              <a:lnSpc>
                <a:spcPct val="100000"/>
              </a:lnSpc>
              <a:spcBef>
                <a:spcPts val="585"/>
              </a:spcBef>
              <a:buClr>
                <a:srgbClr val="FF0000"/>
              </a:buClr>
              <a:buFont typeface="Wingdings"/>
              <a:buChar char=""/>
              <a:tabLst>
                <a:tab pos="287020" algn="l"/>
              </a:tabLst>
            </a:pPr>
            <a:r>
              <a:rPr sz="3000" dirty="0">
                <a:latin typeface="Times New Roman" pitchFamily="18" charset="0"/>
                <a:cs typeface="Times New Roman" pitchFamily="18" charset="0"/>
              </a:rPr>
              <a:t>Với một phiên bản Android OS, SDK cung cấp:</a:t>
            </a:r>
            <a:endParaRPr sz="3000">
              <a:latin typeface="Times New Roman" pitchFamily="18" charset="0"/>
              <a:cs typeface="Times New Roman" pitchFamily="18" charset="0"/>
            </a:endParaRPr>
          </a:p>
          <a:p>
            <a:pPr marL="744220" lvl="1" indent="-274320" algn="just">
              <a:lnSpc>
                <a:spcPct val="100000"/>
              </a:lnSpc>
              <a:spcBef>
                <a:spcPts val="430"/>
              </a:spcBef>
              <a:buFont typeface="Wingdings"/>
              <a:buChar char=""/>
              <a:tabLst>
                <a:tab pos="744220" algn="l"/>
              </a:tabLst>
            </a:pPr>
            <a:r>
              <a:rPr sz="2600" dirty="0">
                <a:latin typeface="Times New Roman" pitchFamily="18" charset="0"/>
                <a:cs typeface="Times New Roman" pitchFamily="18" charset="0"/>
              </a:rPr>
              <a:t>Tài liệu lập trình ứng với phiên bản đó</a:t>
            </a:r>
            <a:endParaRPr sz="2600">
              <a:latin typeface="Times New Roman" pitchFamily="18" charset="0"/>
              <a:cs typeface="Times New Roman" pitchFamily="18" charset="0"/>
            </a:endParaRPr>
          </a:p>
          <a:p>
            <a:pPr marL="744220" lvl="1" indent="-274320" algn="just">
              <a:lnSpc>
                <a:spcPct val="100000"/>
              </a:lnSpc>
              <a:spcBef>
                <a:spcPts val="405"/>
              </a:spcBef>
              <a:buFont typeface="Wingdings"/>
              <a:buChar char=""/>
              <a:tabLst>
                <a:tab pos="744220" algn="l"/>
              </a:tabLst>
            </a:pPr>
            <a:r>
              <a:rPr sz="2600" dirty="0">
                <a:latin typeface="Times New Roman" pitchFamily="18" charset="0"/>
                <a:cs typeface="Times New Roman" pitchFamily="18" charset="0"/>
              </a:rPr>
              <a:t>Thư viện các gói lập trình cơ bản cho phiên bản đó</a:t>
            </a:r>
            <a:endParaRPr sz="2600">
              <a:latin typeface="Times New Roman" pitchFamily="18" charset="0"/>
              <a:cs typeface="Times New Roman" pitchFamily="18" charset="0"/>
            </a:endParaRPr>
          </a:p>
          <a:p>
            <a:pPr marL="744220" marR="5080" lvl="1" indent="-274320" algn="just">
              <a:lnSpc>
                <a:spcPct val="100000"/>
              </a:lnSpc>
              <a:spcBef>
                <a:spcPts val="395"/>
              </a:spcBef>
              <a:buFont typeface="Wingdings"/>
              <a:buChar char=""/>
              <a:tabLst>
                <a:tab pos="744220" algn="l"/>
              </a:tabLst>
            </a:pPr>
            <a:r>
              <a:rPr sz="2600" dirty="0">
                <a:latin typeface="Times New Roman" pitchFamily="18" charset="0"/>
                <a:cs typeface="Times New Roman" pitchFamily="18" charset="0"/>
              </a:rPr>
              <a:t>Thư viện các gói lập trình bổ sung cho phép khai thác  dịch vụ của Google (Google APIs) ứng với phiên bản đó</a:t>
            </a:r>
            <a:endParaRPr sz="2600">
              <a:latin typeface="Times New Roman" pitchFamily="18" charset="0"/>
              <a:cs typeface="Times New Roman" pitchFamily="18" charset="0"/>
            </a:endParaRPr>
          </a:p>
          <a:p>
            <a:pPr marL="744220" lvl="1" indent="-274320" algn="just">
              <a:lnSpc>
                <a:spcPct val="100000"/>
              </a:lnSpc>
              <a:spcBef>
                <a:spcPts val="400"/>
              </a:spcBef>
              <a:buFont typeface="Wingdings"/>
              <a:buChar char=""/>
              <a:tabLst>
                <a:tab pos="744220" algn="l"/>
              </a:tabLst>
            </a:pPr>
            <a:r>
              <a:rPr sz="2600" dirty="0">
                <a:latin typeface="Times New Roman" pitchFamily="18" charset="0"/>
                <a:cs typeface="Times New Roman" pitchFamily="18" charset="0"/>
              </a:rPr>
              <a:t>Các file ảnh để tạo máy ảo cho phiên bản hiện tại</a:t>
            </a:r>
            <a:endParaRPr sz="2600">
              <a:latin typeface="Times New Roman" pitchFamily="18" charset="0"/>
              <a:cs typeface="Times New Roman" pitchFamily="18" charset="0"/>
            </a:endParaRPr>
          </a:p>
          <a:p>
            <a:pPr marL="744220" lvl="1" indent="-274320" algn="just">
              <a:lnSpc>
                <a:spcPct val="100000"/>
              </a:lnSpc>
              <a:spcBef>
                <a:spcPts val="409"/>
              </a:spcBef>
              <a:buFont typeface="Wingdings"/>
              <a:buChar char=""/>
              <a:tabLst>
                <a:tab pos="744220" algn="l"/>
              </a:tabLst>
            </a:pPr>
            <a:r>
              <a:rPr sz="2600" dirty="0">
                <a:latin typeface="Times New Roman" pitchFamily="18" charset="0"/>
                <a:cs typeface="Times New Roman" pitchFamily="18" charset="0"/>
              </a:rPr>
              <a:t>Mã nguồn của phiên bản hiện tại</a:t>
            </a:r>
            <a:endParaRPr sz="2600">
              <a:latin typeface="Times New Roman" pitchFamily="18" charset="0"/>
              <a:cs typeface="Times New Roman" pitchFamily="18" charset="0"/>
            </a:endParaRPr>
          </a:p>
          <a:p>
            <a:pPr marL="287020" marR="210820" indent="-274320" algn="just">
              <a:lnSpc>
                <a:spcPct val="100000"/>
              </a:lnSpc>
              <a:spcBef>
                <a:spcPts val="760"/>
              </a:spcBef>
              <a:buClr>
                <a:srgbClr val="FF0000"/>
              </a:buClr>
              <a:buFont typeface="Wingdings"/>
              <a:buChar char=""/>
              <a:tabLst>
                <a:tab pos="287020" algn="l"/>
              </a:tabLst>
            </a:pPr>
            <a:r>
              <a:rPr sz="3000" dirty="0">
                <a:latin typeface="Times New Roman" pitchFamily="18" charset="0"/>
                <a:cs typeface="Times New Roman" pitchFamily="18" charset="0"/>
              </a:rPr>
              <a:t>Chú ý: Android SDK có thể tải về từng phần liên  quan tới nội dung cần phát triển, bản đầy đủ kích  thước khá lớn (vài chục GB)</a:t>
            </a:r>
            <a:endParaRPr sz="300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p:nvPr/>
        </p:nvSpPr>
        <p:spPr>
          <a:xfrm>
            <a:off x="427736" y="257378"/>
            <a:ext cx="7596505" cy="757555"/>
          </a:xfrm>
          <a:prstGeom prst="rect">
            <a:avLst/>
          </a:prstGeom>
        </p:spPr>
        <p:txBody>
          <a:bodyPr vert="horz" wrap="square" lIns="0" tIns="12700" rIns="0" bIns="0" rtlCol="0">
            <a:spAutoFit/>
          </a:bodyPr>
          <a:lstStyle/>
          <a:p>
            <a:pPr marL="12700">
              <a:lnSpc>
                <a:spcPct val="100000"/>
              </a:lnSpc>
              <a:spcBef>
                <a:spcPts val="100"/>
              </a:spcBef>
            </a:pPr>
            <a:r>
              <a:rPr sz="4800" spc="-5" dirty="0">
                <a:solidFill>
                  <a:srgbClr val="56247C"/>
                </a:solidFill>
                <a:latin typeface="Times New Roman"/>
                <a:cs typeface="Times New Roman"/>
              </a:rPr>
              <a:t>IDE </a:t>
            </a:r>
            <a:r>
              <a:rPr sz="4800" dirty="0">
                <a:solidFill>
                  <a:srgbClr val="56247C"/>
                </a:solidFill>
                <a:latin typeface="Times New Roman"/>
                <a:cs typeface="Times New Roman"/>
              </a:rPr>
              <a:t>cho phát triển android</a:t>
            </a:r>
            <a:r>
              <a:rPr sz="4800" spc="-90" dirty="0">
                <a:solidFill>
                  <a:srgbClr val="56247C"/>
                </a:solidFill>
                <a:latin typeface="Times New Roman"/>
                <a:cs typeface="Times New Roman"/>
              </a:rPr>
              <a:t> </a:t>
            </a:r>
            <a:r>
              <a:rPr sz="4800" dirty="0">
                <a:solidFill>
                  <a:srgbClr val="56247C"/>
                </a:solidFill>
                <a:latin typeface="Times New Roman"/>
                <a:cs typeface="Times New Roman"/>
              </a:rPr>
              <a:t>app</a:t>
            </a:r>
            <a:endParaRPr sz="4800">
              <a:latin typeface="Times New Roman"/>
              <a:cs typeface="Times New Roman"/>
            </a:endParaRPr>
          </a:p>
        </p:txBody>
      </p:sp>
      <p:sp>
        <p:nvSpPr>
          <p:cNvPr id="4" name="object 4"/>
          <p:cNvSpPr/>
          <p:nvPr/>
        </p:nvSpPr>
        <p:spPr>
          <a:xfrm>
            <a:off x="179831" y="1299972"/>
            <a:ext cx="7091172" cy="5116068"/>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7405243" y="1884680"/>
            <a:ext cx="1487170" cy="1001394"/>
          </a:xfrm>
          <a:prstGeom prst="rect">
            <a:avLst/>
          </a:prstGeom>
        </p:spPr>
        <p:txBody>
          <a:bodyPr vert="horz" wrap="square" lIns="0" tIns="13335" rIns="0" bIns="0" rtlCol="0">
            <a:spAutoFit/>
          </a:bodyPr>
          <a:lstStyle/>
          <a:p>
            <a:pPr marL="178435" marR="5080" indent="-166370">
              <a:lnSpc>
                <a:spcPct val="100000"/>
              </a:lnSpc>
              <a:spcBef>
                <a:spcPts val="105"/>
              </a:spcBef>
            </a:pPr>
            <a:r>
              <a:rPr sz="3200" b="1" dirty="0">
                <a:solidFill>
                  <a:srgbClr val="00AF50"/>
                </a:solidFill>
                <a:latin typeface="Times New Roman"/>
                <a:cs typeface="Times New Roman"/>
              </a:rPr>
              <a:t>And</a:t>
            </a:r>
            <a:r>
              <a:rPr sz="3200" b="1" spc="-65" dirty="0">
                <a:solidFill>
                  <a:srgbClr val="00AF50"/>
                </a:solidFill>
                <a:latin typeface="Times New Roman"/>
                <a:cs typeface="Times New Roman"/>
              </a:rPr>
              <a:t>r</a:t>
            </a:r>
            <a:r>
              <a:rPr sz="3200" b="1" dirty="0">
                <a:solidFill>
                  <a:srgbClr val="00AF50"/>
                </a:solidFill>
                <a:latin typeface="Times New Roman"/>
                <a:cs typeface="Times New Roman"/>
              </a:rPr>
              <a:t>oid  </a:t>
            </a:r>
            <a:r>
              <a:rPr sz="3200" b="1" spc="-5" dirty="0">
                <a:solidFill>
                  <a:srgbClr val="00AF50"/>
                </a:solidFill>
                <a:latin typeface="Times New Roman"/>
                <a:cs typeface="Times New Roman"/>
              </a:rPr>
              <a:t>Studio</a:t>
            </a:r>
            <a:endParaRPr sz="320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45</a:t>
            </a:fld>
            <a:endParaRPr spc="-6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18159" y="1309116"/>
            <a:ext cx="8107680" cy="463296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27736" y="257378"/>
            <a:ext cx="7596505" cy="757555"/>
          </a:xfrm>
          <a:prstGeom prst="rect">
            <a:avLst/>
          </a:prstGeom>
        </p:spPr>
        <p:txBody>
          <a:bodyPr vert="horz" wrap="square" lIns="0" tIns="12700" rIns="0" bIns="0" rtlCol="0">
            <a:spAutoFit/>
          </a:bodyPr>
          <a:lstStyle/>
          <a:p>
            <a:pPr marL="12700">
              <a:lnSpc>
                <a:spcPct val="100000"/>
              </a:lnSpc>
              <a:spcBef>
                <a:spcPts val="100"/>
              </a:spcBef>
            </a:pPr>
            <a:r>
              <a:rPr spc="-5" dirty="0"/>
              <a:t>IDE </a:t>
            </a:r>
            <a:r>
              <a:rPr dirty="0"/>
              <a:t>cho phát triển android</a:t>
            </a:r>
            <a:r>
              <a:rPr spc="-90" dirty="0"/>
              <a:t> </a:t>
            </a:r>
            <a:r>
              <a:rPr dirty="0"/>
              <a:t>app</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46</a:t>
            </a:fld>
            <a:endParaRPr spc="-60" dirty="0"/>
          </a:p>
        </p:txBody>
      </p:sp>
      <p:sp>
        <p:nvSpPr>
          <p:cNvPr id="4" name="object 4"/>
          <p:cNvSpPr txBox="1"/>
          <p:nvPr/>
        </p:nvSpPr>
        <p:spPr>
          <a:xfrm>
            <a:off x="2531745" y="5907735"/>
            <a:ext cx="4079240" cy="51371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00AF50"/>
                </a:solidFill>
                <a:latin typeface="Times New Roman"/>
                <a:cs typeface="Times New Roman"/>
              </a:rPr>
              <a:t>Eclipse + </a:t>
            </a:r>
            <a:r>
              <a:rPr sz="3200" b="1" spc="-10" dirty="0">
                <a:solidFill>
                  <a:srgbClr val="00AF50"/>
                </a:solidFill>
                <a:latin typeface="Times New Roman"/>
                <a:cs typeface="Times New Roman"/>
              </a:rPr>
              <a:t>Android</a:t>
            </a:r>
            <a:r>
              <a:rPr sz="3200" b="1" spc="-254" dirty="0">
                <a:solidFill>
                  <a:srgbClr val="00AF50"/>
                </a:solidFill>
                <a:latin typeface="Times New Roman"/>
                <a:cs typeface="Times New Roman"/>
              </a:rPr>
              <a:t> </a:t>
            </a:r>
            <a:r>
              <a:rPr sz="3200" b="1" dirty="0">
                <a:solidFill>
                  <a:srgbClr val="00AF50"/>
                </a:solidFill>
                <a:latin typeface="Times New Roman"/>
                <a:cs typeface="Times New Roman"/>
              </a:rPr>
              <a:t>SDK</a:t>
            </a:r>
            <a:endParaRPr sz="320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596505" cy="757555"/>
          </a:xfrm>
          <a:prstGeom prst="rect">
            <a:avLst/>
          </a:prstGeom>
        </p:spPr>
        <p:txBody>
          <a:bodyPr vert="horz" wrap="square" lIns="0" tIns="12700" rIns="0" bIns="0" rtlCol="0">
            <a:spAutoFit/>
          </a:bodyPr>
          <a:lstStyle/>
          <a:p>
            <a:pPr marL="12700">
              <a:lnSpc>
                <a:spcPct val="100000"/>
              </a:lnSpc>
              <a:spcBef>
                <a:spcPts val="100"/>
              </a:spcBef>
            </a:pPr>
            <a:r>
              <a:rPr spc="-5" dirty="0"/>
              <a:t>IDE </a:t>
            </a:r>
            <a:r>
              <a:rPr dirty="0"/>
              <a:t>cho phát triển android</a:t>
            </a:r>
            <a:r>
              <a:rPr spc="-90" dirty="0"/>
              <a:t> </a:t>
            </a:r>
            <a:r>
              <a:rPr dirty="0"/>
              <a:t>app</a:t>
            </a:r>
          </a:p>
        </p:txBody>
      </p:sp>
      <p:sp>
        <p:nvSpPr>
          <p:cNvPr id="3" name="object 3"/>
          <p:cNvSpPr/>
          <p:nvPr/>
        </p:nvSpPr>
        <p:spPr>
          <a:xfrm>
            <a:off x="348995" y="1271016"/>
            <a:ext cx="7665720" cy="514502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318629" y="2975863"/>
            <a:ext cx="1586230" cy="1489075"/>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00AF50"/>
                </a:solidFill>
                <a:latin typeface="Times New Roman"/>
                <a:cs typeface="Times New Roman"/>
              </a:rPr>
              <a:t>Xam</a:t>
            </a:r>
            <a:r>
              <a:rPr sz="3200" b="1" spc="5" dirty="0">
                <a:solidFill>
                  <a:srgbClr val="00AF50"/>
                </a:solidFill>
                <a:latin typeface="Times New Roman"/>
                <a:cs typeface="Times New Roman"/>
              </a:rPr>
              <a:t>a</a:t>
            </a:r>
            <a:r>
              <a:rPr sz="3200" b="1" dirty="0">
                <a:solidFill>
                  <a:srgbClr val="00AF50"/>
                </a:solidFill>
                <a:latin typeface="Times New Roman"/>
                <a:cs typeface="Times New Roman"/>
              </a:rPr>
              <a:t>rin</a:t>
            </a:r>
            <a:endParaRPr sz="3200">
              <a:latin typeface="Times New Roman"/>
              <a:cs typeface="Times New Roman"/>
            </a:endParaRPr>
          </a:p>
          <a:p>
            <a:pPr marL="83820" marR="74295" algn="ctr">
              <a:lnSpc>
                <a:spcPct val="100000"/>
              </a:lnSpc>
            </a:pPr>
            <a:r>
              <a:rPr sz="3200" b="1" dirty="0">
                <a:solidFill>
                  <a:srgbClr val="00AF50"/>
                </a:solidFill>
                <a:latin typeface="Times New Roman"/>
                <a:cs typeface="Times New Roman"/>
              </a:rPr>
              <a:t>+</a:t>
            </a:r>
            <a:r>
              <a:rPr sz="3200" b="1" spc="-150" dirty="0">
                <a:solidFill>
                  <a:srgbClr val="00AF50"/>
                </a:solidFill>
                <a:latin typeface="Times New Roman"/>
                <a:cs typeface="Times New Roman"/>
              </a:rPr>
              <a:t> </a:t>
            </a:r>
            <a:r>
              <a:rPr sz="3200" b="1" spc="-20" dirty="0">
                <a:solidFill>
                  <a:srgbClr val="00AF50"/>
                </a:solidFill>
                <a:latin typeface="Times New Roman"/>
                <a:cs typeface="Times New Roman"/>
              </a:rPr>
              <a:t>Visual  </a:t>
            </a:r>
            <a:r>
              <a:rPr sz="3200" b="1" spc="-5" dirty="0">
                <a:solidFill>
                  <a:srgbClr val="00AF50"/>
                </a:solidFill>
                <a:latin typeface="Times New Roman"/>
                <a:cs typeface="Times New Roman"/>
              </a:rPr>
              <a:t>Studio</a:t>
            </a:r>
            <a:endParaRPr sz="3200">
              <a:latin typeface="Times New Roman"/>
              <a:cs typeface="Times New Roman"/>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47</a:t>
            </a:fld>
            <a:endParaRPr spc="-6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5664200" cy="757555"/>
          </a:xfrm>
          <a:prstGeom prst="rect">
            <a:avLst/>
          </a:prstGeom>
        </p:spPr>
        <p:txBody>
          <a:bodyPr vert="horz" wrap="square" lIns="0" tIns="12700" rIns="0" bIns="0" rtlCol="0">
            <a:spAutoFit/>
          </a:bodyPr>
          <a:lstStyle/>
          <a:p>
            <a:pPr marL="12700">
              <a:lnSpc>
                <a:spcPct val="100000"/>
              </a:lnSpc>
              <a:spcBef>
                <a:spcPts val="100"/>
              </a:spcBef>
            </a:pPr>
            <a:r>
              <a:rPr dirty="0"/>
              <a:t>Cài đặt Android</a:t>
            </a:r>
            <a:r>
              <a:rPr spc="-345" dirty="0"/>
              <a:t> </a:t>
            </a:r>
            <a:r>
              <a:rPr spc="-5" dirty="0"/>
              <a:t>Studio</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48</a:t>
            </a:fld>
            <a:endParaRPr spc="-60" dirty="0"/>
          </a:p>
        </p:txBody>
      </p:sp>
      <p:sp>
        <p:nvSpPr>
          <p:cNvPr id="3" name="object 3"/>
          <p:cNvSpPr txBox="1"/>
          <p:nvPr/>
        </p:nvSpPr>
        <p:spPr>
          <a:xfrm>
            <a:off x="702665" y="3468370"/>
            <a:ext cx="835660"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75" dirty="0">
                <a:solidFill>
                  <a:srgbClr val="888888"/>
                </a:solidFill>
                <a:latin typeface="Arial"/>
                <a:cs typeface="Arial"/>
              </a:rPr>
              <a:t>6.1</a:t>
            </a:r>
            <a:endParaRPr sz="1800">
              <a:latin typeface="Arial"/>
              <a:cs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5662295" cy="757555"/>
          </a:xfrm>
          <a:prstGeom prst="rect">
            <a:avLst/>
          </a:prstGeom>
        </p:spPr>
        <p:txBody>
          <a:bodyPr vert="horz" wrap="square" lIns="0" tIns="12700" rIns="0" bIns="0" rtlCol="0">
            <a:spAutoFit/>
          </a:bodyPr>
          <a:lstStyle/>
          <a:p>
            <a:pPr marL="12700">
              <a:lnSpc>
                <a:spcPct val="100000"/>
              </a:lnSpc>
              <a:spcBef>
                <a:spcPts val="100"/>
              </a:spcBef>
            </a:pPr>
            <a:r>
              <a:rPr dirty="0"/>
              <a:t>Cài đặt </a:t>
            </a:r>
            <a:r>
              <a:rPr spc="-5" dirty="0"/>
              <a:t>Android</a:t>
            </a:r>
            <a:r>
              <a:rPr spc="-350" dirty="0"/>
              <a:t> </a:t>
            </a:r>
            <a:r>
              <a:rPr spc="-5" dirty="0"/>
              <a:t>Studio</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49</a:t>
            </a:fld>
            <a:endParaRPr spc="-60" dirty="0"/>
          </a:p>
        </p:txBody>
      </p:sp>
      <p:sp>
        <p:nvSpPr>
          <p:cNvPr id="3" name="object 3"/>
          <p:cNvSpPr txBox="1"/>
          <p:nvPr/>
        </p:nvSpPr>
        <p:spPr>
          <a:xfrm>
            <a:off x="427736" y="1396441"/>
            <a:ext cx="8134350" cy="4866005"/>
          </a:xfrm>
          <a:prstGeom prst="rect">
            <a:avLst/>
          </a:prstGeom>
        </p:spPr>
        <p:txBody>
          <a:bodyPr vert="horz" wrap="square" lIns="0" tIns="12700" rIns="0" bIns="0" rtlCol="0">
            <a:spAutoFit/>
          </a:bodyPr>
          <a:lstStyle/>
          <a:p>
            <a:pPr marL="287020" marR="5080" indent="-274320" algn="just">
              <a:lnSpc>
                <a:spcPct val="100000"/>
              </a:lnSpc>
              <a:spcBef>
                <a:spcPts val="100"/>
              </a:spcBef>
              <a:buClr>
                <a:srgbClr val="FF0000"/>
              </a:buClr>
              <a:buFont typeface="Wingdings"/>
              <a:buChar char=""/>
              <a:tabLst>
                <a:tab pos="287020" algn="l"/>
              </a:tabLst>
            </a:pPr>
            <a:r>
              <a:rPr sz="3000" dirty="0">
                <a:latin typeface="Times New Roman" pitchFamily="18" charset="0"/>
                <a:cs typeface="Times New Roman" pitchFamily="18" charset="0"/>
              </a:rPr>
              <a:t>Android Studio là bộ công cụ phát triển riêng cho  android, được google tự xây dựng, giới thiệu chính  thức vào tháng 5/2013</a:t>
            </a:r>
            <a:endParaRPr sz="30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Dựa trên bộ IDE khá nổi tiếng IntelliJ IDEA</a:t>
            </a:r>
            <a:endParaRPr sz="3000">
              <a:latin typeface="Times New Roman" pitchFamily="18" charset="0"/>
              <a:cs typeface="Times New Roman" pitchFamily="18" charset="0"/>
            </a:endParaRPr>
          </a:p>
          <a:p>
            <a:pPr marL="287020" indent="-274320" algn="just">
              <a:lnSpc>
                <a:spcPct val="100000"/>
              </a:lnSpc>
              <a:spcBef>
                <a:spcPts val="795"/>
              </a:spcBef>
              <a:buClr>
                <a:srgbClr val="FF0000"/>
              </a:buClr>
              <a:buFont typeface="Wingdings"/>
              <a:buChar char=""/>
              <a:tabLst>
                <a:tab pos="287020" algn="l"/>
              </a:tabLst>
            </a:pPr>
            <a:r>
              <a:rPr sz="3000" dirty="0">
                <a:latin typeface="Times New Roman" pitchFamily="18" charset="0"/>
                <a:cs typeface="Times New Roman" pitchFamily="18" charset="0"/>
              </a:rPr>
              <a:t>Ưu điểm:</a:t>
            </a:r>
            <a:endParaRPr sz="3000">
              <a:latin typeface="Times New Roman" pitchFamily="18" charset="0"/>
              <a:cs typeface="Times New Roman" pitchFamily="18" charset="0"/>
            </a:endParaRPr>
          </a:p>
          <a:p>
            <a:pPr marL="744220" lvl="1" indent="-274320" algn="just">
              <a:lnSpc>
                <a:spcPct val="100000"/>
              </a:lnSpc>
              <a:spcBef>
                <a:spcPts val="434"/>
              </a:spcBef>
              <a:buFont typeface="Wingdings"/>
              <a:buChar char=""/>
              <a:tabLst>
                <a:tab pos="744220" algn="l"/>
              </a:tabLst>
            </a:pPr>
            <a:r>
              <a:rPr sz="2600" dirty="0">
                <a:latin typeface="Times New Roman" pitchFamily="18" charset="0"/>
                <a:cs typeface="Times New Roman" pitchFamily="18" charset="0"/>
              </a:rPr>
              <a:t>“Hàng chính chủ”</a:t>
            </a:r>
            <a:endParaRPr sz="2600">
              <a:latin typeface="Times New Roman" pitchFamily="18" charset="0"/>
              <a:cs typeface="Times New Roman" pitchFamily="18" charset="0"/>
            </a:endParaRPr>
          </a:p>
          <a:p>
            <a:pPr marL="744220" lvl="1" indent="-274320" algn="just">
              <a:lnSpc>
                <a:spcPct val="100000"/>
              </a:lnSpc>
              <a:spcBef>
                <a:spcPts val="400"/>
              </a:spcBef>
              <a:buFont typeface="Wingdings"/>
              <a:buChar char=""/>
              <a:tabLst>
                <a:tab pos="744220" algn="l"/>
              </a:tabLst>
            </a:pPr>
            <a:r>
              <a:rPr sz="2600" dirty="0">
                <a:latin typeface="Times New Roman" pitchFamily="18" charset="0"/>
                <a:cs typeface="Times New Roman" pitchFamily="18" charset="0"/>
              </a:rPr>
              <a:t>Hỗ trợ android tốt hơn so với Eclipse</a:t>
            </a:r>
            <a:endParaRPr sz="2600">
              <a:latin typeface="Times New Roman" pitchFamily="18" charset="0"/>
              <a:cs typeface="Times New Roman" pitchFamily="18" charset="0"/>
            </a:endParaRPr>
          </a:p>
          <a:p>
            <a:pPr marL="287020" indent="-274320" algn="just">
              <a:lnSpc>
                <a:spcPct val="100000"/>
              </a:lnSpc>
              <a:spcBef>
                <a:spcPts val="775"/>
              </a:spcBef>
              <a:buClr>
                <a:srgbClr val="FF0000"/>
              </a:buClr>
              <a:buFont typeface="Wingdings"/>
              <a:buChar char=""/>
              <a:tabLst>
                <a:tab pos="287020" algn="l"/>
              </a:tabLst>
            </a:pPr>
            <a:r>
              <a:rPr sz="3000" dirty="0">
                <a:latin typeface="Times New Roman" pitchFamily="18" charset="0"/>
                <a:cs typeface="Times New Roman" pitchFamily="18" charset="0"/>
              </a:rPr>
              <a:t>Nhược điểm:</a:t>
            </a:r>
            <a:endParaRPr sz="3000">
              <a:latin typeface="Times New Roman" pitchFamily="18" charset="0"/>
              <a:cs typeface="Times New Roman" pitchFamily="18" charset="0"/>
            </a:endParaRPr>
          </a:p>
          <a:p>
            <a:pPr marL="744220" lvl="1" indent="-274320" algn="just">
              <a:lnSpc>
                <a:spcPct val="100000"/>
              </a:lnSpc>
              <a:spcBef>
                <a:spcPts val="425"/>
              </a:spcBef>
              <a:buFont typeface="Wingdings"/>
              <a:buChar char=""/>
              <a:tabLst>
                <a:tab pos="744220" algn="l"/>
              </a:tabLst>
            </a:pPr>
            <a:r>
              <a:rPr sz="2600" dirty="0">
                <a:latin typeface="Times New Roman" pitchFamily="18" charset="0"/>
                <a:cs typeface="Times New Roman" pitchFamily="18" charset="0"/>
              </a:rPr>
              <a:t>Chạy khá chậm</a:t>
            </a:r>
            <a:endParaRPr sz="2600">
              <a:latin typeface="Times New Roman" pitchFamily="18" charset="0"/>
              <a:cs typeface="Times New Roman" pitchFamily="18" charset="0"/>
            </a:endParaRPr>
          </a:p>
          <a:p>
            <a:pPr marL="744220" lvl="1" indent="-274320" algn="just">
              <a:lnSpc>
                <a:spcPct val="100000"/>
              </a:lnSpc>
              <a:spcBef>
                <a:spcPts val="395"/>
              </a:spcBef>
              <a:buFont typeface="Wingdings"/>
              <a:buChar char=""/>
              <a:tabLst>
                <a:tab pos="744220" algn="l"/>
              </a:tabLst>
            </a:pPr>
            <a:r>
              <a:rPr sz="2600" dirty="0">
                <a:latin typeface="Times New Roman" pitchFamily="18" charset="0"/>
                <a:cs typeface="Times New Roman" pitchFamily="18" charset="0"/>
              </a:rPr>
              <a:t>Không ổn định khi làm việc trên Windows</a:t>
            </a:r>
            <a:endParaRPr sz="260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3834765" cy="757555"/>
          </a:xfrm>
          <a:prstGeom prst="rect">
            <a:avLst/>
          </a:prstGeom>
        </p:spPr>
        <p:txBody>
          <a:bodyPr vert="horz" wrap="square" lIns="0" tIns="12700" rIns="0" bIns="0" rtlCol="0">
            <a:spAutoFit/>
          </a:bodyPr>
          <a:lstStyle/>
          <a:p>
            <a:pPr marL="12700">
              <a:lnSpc>
                <a:spcPct val="100000"/>
              </a:lnSpc>
              <a:spcBef>
                <a:spcPts val="100"/>
              </a:spcBef>
            </a:pPr>
            <a:r>
              <a:rPr dirty="0"/>
              <a:t>Tài liệu học</a:t>
            </a:r>
            <a:r>
              <a:rPr spc="-110" dirty="0"/>
              <a:t> </a:t>
            </a:r>
            <a:r>
              <a:rPr dirty="0"/>
              <a:t>tập</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5</a:t>
            </a:fld>
            <a:endParaRPr spc="-60" dirty="0"/>
          </a:p>
        </p:txBody>
      </p:sp>
      <p:sp>
        <p:nvSpPr>
          <p:cNvPr id="3" name="object 3"/>
          <p:cNvSpPr txBox="1"/>
          <p:nvPr/>
        </p:nvSpPr>
        <p:spPr>
          <a:xfrm>
            <a:off x="427736" y="1294058"/>
            <a:ext cx="8169275" cy="2845010"/>
          </a:xfrm>
          <a:prstGeom prst="rect">
            <a:avLst/>
          </a:prstGeom>
        </p:spPr>
        <p:txBody>
          <a:bodyPr vert="horz" wrap="square" lIns="0" tIns="114935" rIns="0" bIns="0" rtlCol="0">
            <a:spAutoFit/>
          </a:bodyPr>
          <a:lstStyle/>
          <a:p>
            <a:pPr marL="287020" indent="-274320">
              <a:lnSpc>
                <a:spcPct val="100000"/>
              </a:lnSpc>
              <a:spcBef>
                <a:spcPts val="905"/>
              </a:spcBef>
              <a:buClr>
                <a:srgbClr val="FF0000"/>
              </a:buClr>
              <a:buFont typeface="Wingdings"/>
              <a:buChar char=""/>
              <a:tabLst>
                <a:tab pos="287020" algn="l"/>
              </a:tabLst>
            </a:pPr>
            <a:r>
              <a:rPr sz="3000" spc="-195" dirty="0">
                <a:latin typeface="Arial"/>
                <a:cs typeface="Arial"/>
              </a:rPr>
              <a:t>Bài </a:t>
            </a:r>
            <a:r>
              <a:rPr sz="3000" spc="-165" dirty="0">
                <a:latin typeface="Arial"/>
                <a:cs typeface="Arial"/>
              </a:rPr>
              <a:t>giảng </a:t>
            </a:r>
            <a:r>
              <a:rPr sz="3000" spc="-95" dirty="0">
                <a:latin typeface="Arial"/>
                <a:cs typeface="Arial"/>
              </a:rPr>
              <a:t>môn </a:t>
            </a:r>
            <a:r>
              <a:rPr sz="3000" spc="-140" dirty="0">
                <a:latin typeface="Arial"/>
                <a:cs typeface="Arial"/>
              </a:rPr>
              <a:t>học </a:t>
            </a:r>
            <a:r>
              <a:rPr sz="3000" spc="-260" dirty="0">
                <a:latin typeface="Arial"/>
                <a:cs typeface="Arial"/>
              </a:rPr>
              <a:t>+ </a:t>
            </a:r>
            <a:r>
              <a:rPr sz="3000" spc="-120" dirty="0">
                <a:latin typeface="Arial"/>
                <a:cs typeface="Arial"/>
              </a:rPr>
              <a:t>demo </a:t>
            </a:r>
            <a:r>
              <a:rPr sz="3000" spc="-260" dirty="0">
                <a:latin typeface="Arial"/>
                <a:cs typeface="Arial"/>
              </a:rPr>
              <a:t>+ </a:t>
            </a:r>
            <a:r>
              <a:rPr sz="3000" spc="-25" dirty="0">
                <a:latin typeface="Arial"/>
                <a:cs typeface="Arial"/>
              </a:rPr>
              <a:t>tài </a:t>
            </a:r>
            <a:r>
              <a:rPr sz="3000" spc="-60" dirty="0">
                <a:latin typeface="Arial"/>
                <a:cs typeface="Arial"/>
              </a:rPr>
              <a:t>liệu </a:t>
            </a:r>
            <a:r>
              <a:rPr sz="3000" spc="-110" dirty="0">
                <a:latin typeface="Arial"/>
                <a:cs typeface="Arial"/>
              </a:rPr>
              <a:t>đọc</a:t>
            </a:r>
            <a:r>
              <a:rPr sz="3000" spc="-310" dirty="0">
                <a:latin typeface="Arial"/>
                <a:cs typeface="Arial"/>
              </a:rPr>
              <a:t> </a:t>
            </a:r>
            <a:r>
              <a:rPr sz="3000" spc="-55" dirty="0">
                <a:latin typeface="Arial"/>
                <a:cs typeface="Arial"/>
              </a:rPr>
              <a:t>thêm</a:t>
            </a:r>
            <a:endParaRPr sz="3000">
              <a:latin typeface="Arial"/>
              <a:cs typeface="Arial"/>
            </a:endParaRPr>
          </a:p>
          <a:p>
            <a:pPr marL="287020" indent="-274320">
              <a:lnSpc>
                <a:spcPct val="100000"/>
              </a:lnSpc>
              <a:spcBef>
                <a:spcPts val="810"/>
              </a:spcBef>
              <a:buClr>
                <a:srgbClr val="FF0000"/>
              </a:buClr>
              <a:buFont typeface="Wingdings"/>
              <a:buChar char=""/>
              <a:tabLst>
                <a:tab pos="287020" algn="l"/>
              </a:tabLst>
            </a:pPr>
            <a:r>
              <a:rPr sz="3000" spc="-275" dirty="0">
                <a:latin typeface="Arial"/>
                <a:cs typeface="Arial"/>
              </a:rPr>
              <a:t>Tài </a:t>
            </a:r>
            <a:r>
              <a:rPr sz="3000" spc="-60" dirty="0">
                <a:latin typeface="Arial"/>
                <a:cs typeface="Arial"/>
              </a:rPr>
              <a:t>liệu </a:t>
            </a:r>
            <a:r>
              <a:rPr sz="3000" spc="-65" dirty="0">
                <a:latin typeface="Arial"/>
                <a:cs typeface="Arial"/>
              </a:rPr>
              <a:t>tham</a:t>
            </a:r>
            <a:r>
              <a:rPr sz="3000" spc="-160" dirty="0">
                <a:latin typeface="Arial"/>
                <a:cs typeface="Arial"/>
              </a:rPr>
              <a:t> </a:t>
            </a:r>
            <a:r>
              <a:rPr sz="3000" spc="-120">
                <a:latin typeface="Arial"/>
                <a:cs typeface="Arial"/>
              </a:rPr>
              <a:t>khảo</a:t>
            </a:r>
            <a:r>
              <a:rPr sz="3000" spc="-120" smtClean="0">
                <a:latin typeface="Arial"/>
                <a:cs typeface="Arial"/>
              </a:rPr>
              <a:t>:</a:t>
            </a:r>
            <a:endParaRPr lang="en-US" sz="3000" spc="-120" smtClean="0">
              <a:latin typeface="Arial"/>
              <a:cs typeface="Arial"/>
            </a:endParaRPr>
          </a:p>
          <a:p>
            <a:pPr marL="744220" marR="41275" lvl="1" indent="-274320">
              <a:lnSpc>
                <a:spcPct val="100000"/>
              </a:lnSpc>
              <a:spcBef>
                <a:spcPts val="420"/>
              </a:spcBef>
              <a:buFont typeface="Wingdings"/>
              <a:buChar char=""/>
              <a:tabLst>
                <a:tab pos="744220" algn="l"/>
              </a:tabLst>
            </a:pPr>
            <a:r>
              <a:rPr lang="en-US" sz="2600" spc="-170" smtClean="0">
                <a:latin typeface="Arial"/>
                <a:cs typeface="Arial"/>
              </a:rPr>
              <a:t>Lập trình di động trên môi trường Android, Lê Văn Hạnh, 2014</a:t>
            </a:r>
            <a:endParaRPr sz="2600">
              <a:latin typeface="Arial"/>
              <a:cs typeface="Arial"/>
            </a:endParaRPr>
          </a:p>
          <a:p>
            <a:pPr marL="744220" marR="681355" lvl="1" indent="-274320">
              <a:lnSpc>
                <a:spcPct val="100000"/>
              </a:lnSpc>
              <a:spcBef>
                <a:spcPts val="400"/>
              </a:spcBef>
              <a:buFont typeface="Wingdings"/>
              <a:buChar char=""/>
              <a:tabLst>
                <a:tab pos="744220" algn="l"/>
              </a:tabLst>
            </a:pPr>
            <a:r>
              <a:rPr sz="2600" spc="-210" dirty="0">
                <a:latin typeface="Arial"/>
                <a:cs typeface="Arial"/>
              </a:rPr>
              <a:t>Dave </a:t>
            </a:r>
            <a:r>
              <a:rPr sz="2600" spc="-155" dirty="0">
                <a:latin typeface="Arial"/>
                <a:cs typeface="Arial"/>
              </a:rPr>
              <a:t>MacLean, </a:t>
            </a:r>
            <a:r>
              <a:rPr sz="2600" spc="-195" dirty="0">
                <a:latin typeface="Arial"/>
                <a:cs typeface="Arial"/>
              </a:rPr>
              <a:t>Satya </a:t>
            </a:r>
            <a:r>
              <a:rPr sz="2600" spc="-95" dirty="0">
                <a:latin typeface="Arial"/>
                <a:cs typeface="Arial"/>
              </a:rPr>
              <a:t>Komatineni, </a:t>
            </a:r>
            <a:r>
              <a:rPr sz="2600" spc="-110" dirty="0">
                <a:latin typeface="Arial"/>
                <a:cs typeface="Arial"/>
              </a:rPr>
              <a:t>Grant </a:t>
            </a:r>
            <a:r>
              <a:rPr sz="2600" spc="-85" dirty="0">
                <a:latin typeface="Arial"/>
                <a:cs typeface="Arial"/>
              </a:rPr>
              <a:t>Allen. </a:t>
            </a:r>
            <a:r>
              <a:rPr sz="2600" b="1" i="1" spc="-225" dirty="0">
                <a:latin typeface="Arial"/>
                <a:cs typeface="Arial"/>
              </a:rPr>
              <a:t>Pro  </a:t>
            </a:r>
            <a:r>
              <a:rPr sz="2600" b="1" i="1" spc="-195" dirty="0">
                <a:latin typeface="Arial"/>
                <a:cs typeface="Arial"/>
              </a:rPr>
              <a:t>Android </a:t>
            </a:r>
            <a:r>
              <a:rPr sz="2600" b="1" i="1" spc="-100" dirty="0">
                <a:latin typeface="Arial"/>
                <a:cs typeface="Arial"/>
              </a:rPr>
              <a:t>5</a:t>
            </a:r>
            <a:r>
              <a:rPr sz="2600" spc="-100" dirty="0">
                <a:latin typeface="Arial"/>
                <a:cs typeface="Arial"/>
              </a:rPr>
              <a:t>. </a:t>
            </a:r>
            <a:r>
              <a:rPr sz="2600" spc="-155" dirty="0">
                <a:latin typeface="Arial"/>
                <a:cs typeface="Arial"/>
              </a:rPr>
              <a:t>Apress</a:t>
            </a:r>
            <a:r>
              <a:rPr sz="2600" spc="-155">
                <a:latin typeface="Arial"/>
                <a:cs typeface="Arial"/>
              </a:rPr>
              <a:t>,</a:t>
            </a:r>
            <a:r>
              <a:rPr sz="2600" spc="-165">
                <a:latin typeface="Arial"/>
                <a:cs typeface="Arial"/>
              </a:rPr>
              <a:t> </a:t>
            </a:r>
            <a:r>
              <a:rPr sz="2600" spc="-130" smtClean="0">
                <a:latin typeface="Arial"/>
                <a:cs typeface="Arial"/>
              </a:rPr>
              <a:t>2015</a:t>
            </a:r>
            <a:endParaRPr sz="2600">
              <a:latin typeface="Arial"/>
              <a:cs typeface="Aria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5662295" cy="757555"/>
          </a:xfrm>
          <a:prstGeom prst="rect">
            <a:avLst/>
          </a:prstGeom>
        </p:spPr>
        <p:txBody>
          <a:bodyPr vert="horz" wrap="square" lIns="0" tIns="12700" rIns="0" bIns="0" rtlCol="0">
            <a:spAutoFit/>
          </a:bodyPr>
          <a:lstStyle/>
          <a:p>
            <a:pPr marL="12700">
              <a:lnSpc>
                <a:spcPct val="100000"/>
              </a:lnSpc>
              <a:spcBef>
                <a:spcPts val="100"/>
              </a:spcBef>
            </a:pPr>
            <a:r>
              <a:rPr dirty="0"/>
              <a:t>Cài đặt </a:t>
            </a:r>
            <a:r>
              <a:rPr spc="-5" dirty="0"/>
              <a:t>Android</a:t>
            </a:r>
            <a:r>
              <a:rPr spc="-350" dirty="0"/>
              <a:t> </a:t>
            </a:r>
            <a:r>
              <a:rPr spc="-5" dirty="0"/>
              <a:t>Studio</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50</a:t>
            </a:fld>
            <a:endParaRPr spc="-60" dirty="0"/>
          </a:p>
        </p:txBody>
      </p:sp>
      <p:sp>
        <p:nvSpPr>
          <p:cNvPr id="3" name="object 3"/>
          <p:cNvSpPr txBox="1"/>
          <p:nvPr/>
        </p:nvSpPr>
        <p:spPr>
          <a:xfrm>
            <a:off x="427736" y="1334718"/>
            <a:ext cx="8233409" cy="4168449"/>
          </a:xfrm>
          <a:prstGeom prst="rect">
            <a:avLst/>
          </a:prstGeom>
        </p:spPr>
        <p:txBody>
          <a:bodyPr vert="horz" wrap="square" lIns="0" tIns="74295" rIns="0" bIns="0" rtlCol="0">
            <a:spAutoFit/>
          </a:bodyPr>
          <a:lstStyle/>
          <a:p>
            <a:pPr marL="287020" indent="-274320" algn="just">
              <a:lnSpc>
                <a:spcPct val="100000"/>
              </a:lnSpc>
              <a:spcBef>
                <a:spcPts val="585"/>
              </a:spcBef>
              <a:buClr>
                <a:srgbClr val="FF0000"/>
              </a:buClr>
              <a:buFont typeface="Wingdings"/>
              <a:buChar char=""/>
              <a:tabLst>
                <a:tab pos="287020" algn="l"/>
              </a:tabLst>
            </a:pPr>
            <a:r>
              <a:rPr sz="3000" dirty="0">
                <a:latin typeface="Times New Roman" pitchFamily="18" charset="0"/>
                <a:cs typeface="Times New Roman" pitchFamily="18" charset="0"/>
              </a:rPr>
              <a:t>Cài đặt theo hướng dẫn trên trang chủ</a:t>
            </a:r>
            <a:endParaRPr sz="3000">
              <a:latin typeface="Times New Roman" pitchFamily="18" charset="0"/>
              <a:cs typeface="Times New Roman" pitchFamily="18" charset="0"/>
            </a:endParaRPr>
          </a:p>
          <a:p>
            <a:pPr marL="744220" lvl="1" indent="-274320" algn="just">
              <a:lnSpc>
                <a:spcPct val="100000"/>
              </a:lnSpc>
              <a:spcBef>
                <a:spcPts val="430"/>
              </a:spcBef>
              <a:buClr>
                <a:srgbClr val="000000"/>
              </a:buClr>
              <a:buFont typeface="Wingdings"/>
              <a:buChar char=""/>
              <a:tabLst>
                <a:tab pos="744220" algn="l"/>
              </a:tabLst>
            </a:pPr>
            <a:r>
              <a:rPr sz="2600" u="heavy" dirty="0">
                <a:solidFill>
                  <a:srgbClr val="0462C1"/>
                </a:solidFill>
                <a:uFill>
                  <a:solidFill>
                    <a:srgbClr val="0462C1"/>
                  </a:solidFill>
                </a:uFill>
                <a:latin typeface="Times New Roman" pitchFamily="18" charset="0"/>
                <a:cs typeface="Times New Roman" pitchFamily="18" charset="0"/>
                <a:hlinkClick r:id="rId2"/>
              </a:rPr>
              <a:t>http://developer.android.com/sdk/index.html</a:t>
            </a:r>
            <a:endParaRPr sz="2600">
              <a:latin typeface="Times New Roman" pitchFamily="18" charset="0"/>
              <a:cs typeface="Times New Roman" pitchFamily="18" charset="0"/>
            </a:endParaRPr>
          </a:p>
          <a:p>
            <a:pPr marL="287020" indent="-274320" algn="just">
              <a:lnSpc>
                <a:spcPct val="100000"/>
              </a:lnSpc>
              <a:spcBef>
                <a:spcPts val="775"/>
              </a:spcBef>
              <a:buClr>
                <a:srgbClr val="FF0000"/>
              </a:buClr>
              <a:buFont typeface="Wingdings"/>
              <a:buChar char=""/>
              <a:tabLst>
                <a:tab pos="287020" algn="l"/>
              </a:tabLst>
            </a:pPr>
            <a:r>
              <a:rPr sz="3000" dirty="0">
                <a:latin typeface="Times New Roman" pitchFamily="18" charset="0"/>
                <a:cs typeface="Times New Roman" pitchFamily="18" charset="0"/>
              </a:rPr>
              <a:t>Hỗ trợ cả Windows, Mac OS và Linux</a:t>
            </a:r>
            <a:endParaRPr sz="30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Yêu cầu phải có Java SDK  cài đặt sẵn từ trước</a:t>
            </a:r>
            <a:endParaRPr sz="3000">
              <a:latin typeface="Times New Roman" pitchFamily="18" charset="0"/>
              <a:cs typeface="Times New Roman" pitchFamily="18" charset="0"/>
            </a:endParaRPr>
          </a:p>
          <a:p>
            <a:pPr marL="287020" indent="-274320" algn="just">
              <a:lnSpc>
                <a:spcPct val="100000"/>
              </a:lnSpc>
              <a:spcBef>
                <a:spcPts val="790"/>
              </a:spcBef>
              <a:buClr>
                <a:srgbClr val="FF0000"/>
              </a:buClr>
              <a:buFont typeface="Wingdings"/>
              <a:buChar char=""/>
              <a:tabLst>
                <a:tab pos="287020" algn="l"/>
              </a:tabLst>
            </a:pPr>
            <a:r>
              <a:rPr sz="3000" dirty="0">
                <a:latin typeface="Times New Roman" pitchFamily="18" charset="0"/>
                <a:cs typeface="Times New Roman" pitchFamily="18" charset="0"/>
              </a:rPr>
              <a:t>Bản thông dụng đã tích hợp sẵn Android SDK</a:t>
            </a:r>
            <a:endParaRPr sz="3000">
              <a:latin typeface="Times New Roman" pitchFamily="18" charset="0"/>
              <a:cs typeface="Times New Roman" pitchFamily="18" charset="0"/>
            </a:endParaRPr>
          </a:p>
          <a:p>
            <a:pPr marL="287020" marR="5080" indent="-274320" algn="just">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Vẫn có thể sử dụng lại Android SDK từ trước (chẳng  hạn như tình huống dùng chung Android </a:t>
            </a:r>
            <a:r>
              <a:rPr sz="3000">
                <a:latin typeface="Times New Roman" pitchFamily="18" charset="0"/>
                <a:cs typeface="Times New Roman" pitchFamily="18" charset="0"/>
              </a:rPr>
              <a:t>SDK </a:t>
            </a:r>
            <a:r>
              <a:rPr sz="3000" smtClean="0">
                <a:latin typeface="Times New Roman" pitchFamily="18" charset="0"/>
                <a:cs typeface="Times New Roman" pitchFamily="18" charset="0"/>
              </a:rPr>
              <a:t>với</a:t>
            </a:r>
            <a:r>
              <a:rPr lang="en-US" sz="3000">
                <a:latin typeface="Times New Roman" pitchFamily="18" charset="0"/>
                <a:cs typeface="Times New Roman" pitchFamily="18" charset="0"/>
              </a:rPr>
              <a:t> </a:t>
            </a:r>
            <a:r>
              <a:rPr sz="3000" smtClean="0">
                <a:latin typeface="Times New Roman" pitchFamily="18" charset="0"/>
                <a:cs typeface="Times New Roman" pitchFamily="18" charset="0"/>
              </a:rPr>
              <a:t>eclipse </a:t>
            </a:r>
            <a:r>
              <a:rPr sz="3000" dirty="0">
                <a:latin typeface="Times New Roman" pitchFamily="18" charset="0"/>
                <a:cs typeface="Times New Roman" pitchFamily="18" charset="0"/>
              </a:rPr>
              <a:t>hoặc IDE khác)</a:t>
            </a:r>
            <a:endParaRPr sz="300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4" y="3754577"/>
            <a:ext cx="5469535" cy="751488"/>
          </a:xfrm>
          <a:prstGeom prst="rect">
            <a:avLst/>
          </a:prstGeom>
        </p:spPr>
        <p:txBody>
          <a:bodyPr vert="horz" wrap="square" lIns="0" tIns="12700" rIns="0" bIns="0" rtlCol="0">
            <a:spAutoFit/>
          </a:bodyPr>
          <a:lstStyle/>
          <a:p>
            <a:pPr marL="12700">
              <a:lnSpc>
                <a:spcPct val="100000"/>
              </a:lnSpc>
              <a:spcBef>
                <a:spcPts val="100"/>
              </a:spcBef>
            </a:pPr>
            <a:r>
              <a:rPr spc="-5"/>
              <a:t>Máy </a:t>
            </a:r>
            <a:r>
              <a:rPr smtClean="0"/>
              <a:t>ảo</a:t>
            </a:r>
            <a:r>
              <a:rPr lang="en-US" spc="-60"/>
              <a:t> </a:t>
            </a:r>
            <a:r>
              <a:rPr lang="en-US" spc="-5" smtClean="0"/>
              <a:t>G</a:t>
            </a:r>
            <a:r>
              <a:rPr spc="-5" smtClean="0"/>
              <a:t>enymotion</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51</a:t>
            </a:fld>
            <a:endParaRPr spc="-60" dirty="0"/>
          </a:p>
        </p:txBody>
      </p:sp>
      <p:sp>
        <p:nvSpPr>
          <p:cNvPr id="3" name="object 3"/>
          <p:cNvSpPr txBox="1"/>
          <p:nvPr/>
        </p:nvSpPr>
        <p:spPr>
          <a:xfrm>
            <a:off x="702665" y="3468370"/>
            <a:ext cx="835660"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75" dirty="0">
                <a:solidFill>
                  <a:srgbClr val="888888"/>
                </a:solidFill>
                <a:latin typeface="Arial"/>
                <a:cs typeface="Arial"/>
              </a:rPr>
              <a:t>6.2</a:t>
            </a:r>
            <a:endParaRPr sz="1800">
              <a:latin typeface="Arial"/>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4933950" cy="757555"/>
          </a:xfrm>
          <a:prstGeom prst="rect">
            <a:avLst/>
          </a:prstGeom>
        </p:spPr>
        <p:txBody>
          <a:bodyPr vert="horz" wrap="square" lIns="0" tIns="12700" rIns="0" bIns="0" rtlCol="0">
            <a:spAutoFit/>
          </a:bodyPr>
          <a:lstStyle/>
          <a:p>
            <a:pPr marL="12700">
              <a:lnSpc>
                <a:spcPct val="100000"/>
              </a:lnSpc>
              <a:spcBef>
                <a:spcPts val="100"/>
              </a:spcBef>
            </a:pPr>
            <a:r>
              <a:rPr spc="-5" dirty="0"/>
              <a:t>Máy </a:t>
            </a:r>
            <a:r>
              <a:rPr dirty="0"/>
              <a:t>ảo</a:t>
            </a:r>
            <a:r>
              <a:rPr spc="-60" dirty="0"/>
              <a:t> </a:t>
            </a:r>
            <a:r>
              <a:rPr spc="-5" dirty="0"/>
              <a:t>genymotion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52</a:t>
            </a:fld>
            <a:endParaRPr spc="-60" dirty="0"/>
          </a:p>
        </p:txBody>
      </p:sp>
      <p:sp>
        <p:nvSpPr>
          <p:cNvPr id="3" name="object 3"/>
          <p:cNvSpPr txBox="1"/>
          <p:nvPr/>
        </p:nvSpPr>
        <p:spPr>
          <a:xfrm>
            <a:off x="427736" y="1396441"/>
            <a:ext cx="8172450" cy="4866005"/>
          </a:xfrm>
          <a:prstGeom prst="rect">
            <a:avLst/>
          </a:prstGeom>
        </p:spPr>
        <p:txBody>
          <a:bodyPr vert="horz" wrap="square" lIns="0" tIns="12700" rIns="0" bIns="0" rtlCol="0">
            <a:spAutoFit/>
          </a:bodyPr>
          <a:lstStyle/>
          <a:p>
            <a:pPr marL="287020" marR="5080" indent="-274320" algn="just">
              <a:lnSpc>
                <a:spcPct val="100000"/>
              </a:lnSpc>
              <a:spcBef>
                <a:spcPts val="100"/>
              </a:spcBef>
              <a:buClr>
                <a:srgbClr val="FF0000"/>
              </a:buClr>
              <a:buFont typeface="Wingdings"/>
              <a:buChar char=""/>
              <a:tabLst>
                <a:tab pos="287020" algn="l"/>
              </a:tabLst>
            </a:pPr>
            <a:r>
              <a:rPr sz="3000" dirty="0">
                <a:latin typeface="Times New Roman" pitchFamily="18" charset="0"/>
                <a:cs typeface="Times New Roman" pitchFamily="18" charset="0"/>
              </a:rPr>
              <a:t>Một trong những công đoạn quan trọng trong phát  triển phần mềm là chạy thử sản phẩm</a:t>
            </a:r>
            <a:endParaRPr sz="30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Sử dụng thiết bị thật:</a:t>
            </a:r>
            <a:endParaRPr sz="3000">
              <a:latin typeface="Times New Roman" pitchFamily="18" charset="0"/>
              <a:cs typeface="Times New Roman" pitchFamily="18" charset="0"/>
            </a:endParaRPr>
          </a:p>
          <a:p>
            <a:pPr marL="744220" lvl="1" indent="-274320" algn="just">
              <a:lnSpc>
                <a:spcPct val="100000"/>
              </a:lnSpc>
              <a:spcBef>
                <a:spcPts val="425"/>
              </a:spcBef>
              <a:buFont typeface="Wingdings"/>
              <a:buChar char=""/>
              <a:tabLst>
                <a:tab pos="744220" algn="l"/>
              </a:tabLst>
            </a:pPr>
            <a:r>
              <a:rPr sz="2600" dirty="0">
                <a:latin typeface="Times New Roman" pitchFamily="18" charset="0"/>
                <a:cs typeface="Times New Roman" pitchFamily="18" charset="0"/>
              </a:rPr>
              <a:t>Bật chế độ usb debug</a:t>
            </a:r>
            <a:endParaRPr sz="2600">
              <a:latin typeface="Times New Roman" pitchFamily="18" charset="0"/>
              <a:cs typeface="Times New Roman" pitchFamily="18" charset="0"/>
            </a:endParaRPr>
          </a:p>
          <a:p>
            <a:pPr marL="744220" lvl="1" indent="-274320" algn="just">
              <a:lnSpc>
                <a:spcPct val="100000"/>
              </a:lnSpc>
              <a:spcBef>
                <a:spcPts val="400"/>
              </a:spcBef>
              <a:buFont typeface="Wingdings"/>
              <a:buChar char=""/>
              <a:tabLst>
                <a:tab pos="744220" algn="l"/>
              </a:tabLst>
            </a:pPr>
            <a:r>
              <a:rPr sz="2600" dirty="0">
                <a:latin typeface="Times New Roman" pitchFamily="18" charset="0"/>
                <a:cs typeface="Times New Roman" pitchFamily="18" charset="0"/>
              </a:rPr>
              <a:t>Bật chế độ developer</a:t>
            </a:r>
            <a:endParaRPr sz="2600">
              <a:latin typeface="Times New Roman" pitchFamily="18" charset="0"/>
              <a:cs typeface="Times New Roman" pitchFamily="18" charset="0"/>
            </a:endParaRPr>
          </a:p>
          <a:p>
            <a:pPr marL="744220" lvl="1" indent="-274320" algn="just">
              <a:lnSpc>
                <a:spcPct val="100000"/>
              </a:lnSpc>
              <a:spcBef>
                <a:spcPts val="405"/>
              </a:spcBef>
              <a:buFont typeface="Wingdings"/>
              <a:buChar char=""/>
              <a:tabLst>
                <a:tab pos="744220" algn="l"/>
              </a:tabLst>
            </a:pPr>
            <a:r>
              <a:rPr sz="2600" dirty="0">
                <a:latin typeface="Times New Roman" pitchFamily="18" charset="0"/>
                <a:cs typeface="Times New Roman" pitchFamily="18" charset="0"/>
              </a:rPr>
              <a:t>Cho phép sử dụng app từ “unknown source”</a:t>
            </a:r>
            <a:endParaRPr sz="2600">
              <a:latin typeface="Times New Roman" pitchFamily="18" charset="0"/>
              <a:cs typeface="Times New Roman" pitchFamily="18" charset="0"/>
            </a:endParaRPr>
          </a:p>
          <a:p>
            <a:pPr marL="287020" marR="214629" indent="-274320" algn="just">
              <a:lnSpc>
                <a:spcPct val="100000"/>
              </a:lnSpc>
              <a:spcBef>
                <a:spcPts val="765"/>
              </a:spcBef>
              <a:buClr>
                <a:srgbClr val="FF0000"/>
              </a:buClr>
              <a:buFont typeface="Wingdings"/>
              <a:buChar char=""/>
              <a:tabLst>
                <a:tab pos="287020" algn="l"/>
              </a:tabLst>
            </a:pPr>
            <a:r>
              <a:rPr sz="3000" dirty="0">
                <a:latin typeface="Times New Roman" pitchFamily="18" charset="0"/>
                <a:cs typeface="Times New Roman" pitchFamily="18" charset="0"/>
              </a:rPr>
              <a:t>Sử dụng thiết bị ảo: chạy giả lập trên máy tính, hỗ  trợ hạn chế, chậm, chi phí thấp</a:t>
            </a:r>
            <a:endParaRPr sz="3000">
              <a:latin typeface="Times New Roman" pitchFamily="18" charset="0"/>
              <a:cs typeface="Times New Roman" pitchFamily="18" charset="0"/>
            </a:endParaRPr>
          </a:p>
          <a:p>
            <a:pPr marL="287020" indent="-274320" algn="just">
              <a:lnSpc>
                <a:spcPct val="100000"/>
              </a:lnSpc>
              <a:spcBef>
                <a:spcPts val="810"/>
              </a:spcBef>
              <a:buClr>
                <a:srgbClr val="FF0000"/>
              </a:buClr>
              <a:buFont typeface="Wingdings"/>
              <a:buChar char=""/>
              <a:tabLst>
                <a:tab pos="287020" algn="l"/>
              </a:tabLst>
            </a:pPr>
            <a:r>
              <a:rPr sz="3000" dirty="0">
                <a:latin typeface="Times New Roman" pitchFamily="18" charset="0"/>
                <a:cs typeface="Times New Roman" pitchFamily="18" charset="0"/>
              </a:rPr>
              <a:t>Máy ảo genymotion: nhanh, giống với máy thật</a:t>
            </a:r>
            <a:endParaRPr sz="3000">
              <a:latin typeface="Times New Roman" pitchFamily="18" charset="0"/>
              <a:cs typeface="Times New Roman" pitchFamily="18" charset="0"/>
            </a:endParaRPr>
          </a:p>
          <a:p>
            <a:pPr marL="744220" lvl="1" indent="-274320" algn="just">
              <a:lnSpc>
                <a:spcPct val="100000"/>
              </a:lnSpc>
              <a:spcBef>
                <a:spcPts val="420"/>
              </a:spcBef>
              <a:buFont typeface="Wingdings"/>
              <a:buChar char=""/>
              <a:tabLst>
                <a:tab pos="744220" algn="l"/>
              </a:tabLst>
            </a:pPr>
            <a:r>
              <a:rPr sz="2600" dirty="0">
                <a:latin typeface="Times New Roman" pitchFamily="18" charset="0"/>
                <a:cs typeface="Times New Roman" pitchFamily="18" charset="0"/>
                <a:hlinkClick r:id="rId2"/>
              </a:rPr>
              <a:t>http://www.genymotion.com</a:t>
            </a:r>
            <a:endParaRPr sz="2600">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5402580" cy="757555"/>
          </a:xfrm>
          <a:prstGeom prst="rect">
            <a:avLst/>
          </a:prstGeom>
        </p:spPr>
        <p:txBody>
          <a:bodyPr vert="horz" wrap="square" lIns="0" tIns="12700" rIns="0" bIns="0" rtlCol="0">
            <a:spAutoFit/>
          </a:bodyPr>
          <a:lstStyle/>
          <a:p>
            <a:pPr marL="12700">
              <a:lnSpc>
                <a:spcPct val="100000"/>
              </a:lnSpc>
              <a:spcBef>
                <a:spcPts val="100"/>
              </a:spcBef>
            </a:pPr>
            <a:r>
              <a:rPr dirty="0"/>
              <a:t>Chương </a:t>
            </a:r>
            <a:r>
              <a:rPr spc="-5" dirty="0"/>
              <a:t>trình </a:t>
            </a:r>
            <a:r>
              <a:rPr dirty="0"/>
              <a:t>đầu</a:t>
            </a:r>
            <a:r>
              <a:rPr spc="-60" dirty="0"/>
              <a:t> </a:t>
            </a:r>
            <a:r>
              <a:rPr spc="-5" dirty="0"/>
              <a:t>tiên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53</a:t>
            </a:fld>
            <a:endParaRPr spc="-60" dirty="0"/>
          </a:p>
        </p:txBody>
      </p:sp>
      <p:sp>
        <p:nvSpPr>
          <p:cNvPr id="3" name="object 3"/>
          <p:cNvSpPr txBox="1"/>
          <p:nvPr/>
        </p:nvSpPr>
        <p:spPr>
          <a:xfrm>
            <a:off x="702665" y="3468370"/>
            <a:ext cx="662305"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90" dirty="0">
                <a:solidFill>
                  <a:srgbClr val="888888"/>
                </a:solidFill>
                <a:latin typeface="Arial"/>
                <a:cs typeface="Arial"/>
              </a:rPr>
              <a:t>7</a:t>
            </a:r>
            <a:endParaRPr sz="1800">
              <a:latin typeface="Arial"/>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427736" y="257378"/>
            <a:ext cx="6527165" cy="757555"/>
          </a:xfrm>
          <a:prstGeom prst="rect">
            <a:avLst/>
          </a:prstGeom>
        </p:spPr>
        <p:txBody>
          <a:bodyPr vert="horz" wrap="square" lIns="0" tIns="12700" rIns="0" bIns="0" rtlCol="0">
            <a:spAutoFit/>
          </a:bodyPr>
          <a:lstStyle/>
          <a:p>
            <a:pPr marL="12700">
              <a:lnSpc>
                <a:spcPct val="100000"/>
              </a:lnSpc>
              <a:spcBef>
                <a:spcPts val="100"/>
              </a:spcBef>
            </a:pPr>
            <a:r>
              <a:rPr spc="-5" dirty="0"/>
              <a:t>Khởi động Android</a:t>
            </a:r>
            <a:r>
              <a:rPr spc="-330" dirty="0"/>
              <a:t> </a:t>
            </a:r>
            <a:r>
              <a:rPr spc="-5" dirty="0"/>
              <a:t>Studio</a:t>
            </a:r>
          </a:p>
        </p:txBody>
      </p:sp>
      <p:sp>
        <p:nvSpPr>
          <p:cNvPr id="4" name="object 4"/>
          <p:cNvSpPr/>
          <p:nvPr/>
        </p:nvSpPr>
        <p:spPr>
          <a:xfrm>
            <a:off x="890016" y="1670304"/>
            <a:ext cx="7363968" cy="436321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260341" y="3923538"/>
            <a:ext cx="3392804" cy="312420"/>
          </a:xfrm>
          <a:custGeom>
            <a:avLst/>
            <a:gdLst/>
            <a:ahLst/>
            <a:cxnLst/>
            <a:rect l="l" t="t" r="r" b="b"/>
            <a:pathLst>
              <a:path w="3392804" h="312420">
                <a:moveTo>
                  <a:pt x="0" y="312419"/>
                </a:moveTo>
                <a:lnTo>
                  <a:pt x="3392423" y="312419"/>
                </a:lnTo>
                <a:lnTo>
                  <a:pt x="3392423" y="0"/>
                </a:lnTo>
                <a:lnTo>
                  <a:pt x="0" y="0"/>
                </a:lnTo>
                <a:lnTo>
                  <a:pt x="0" y="312419"/>
                </a:lnTo>
                <a:close/>
              </a:path>
            </a:pathLst>
          </a:custGeom>
          <a:ln w="38099">
            <a:solidFill>
              <a:srgbClr val="FF0000"/>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54</a:t>
            </a:fld>
            <a:endParaRPr spc="-6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427736" y="257378"/>
            <a:ext cx="8229600" cy="757555"/>
          </a:xfrm>
          <a:prstGeom prst="rect">
            <a:avLst/>
          </a:prstGeom>
        </p:spPr>
        <p:txBody>
          <a:bodyPr vert="horz" wrap="square" lIns="0" tIns="12700" rIns="0" bIns="0" rtlCol="0">
            <a:spAutoFit/>
          </a:bodyPr>
          <a:lstStyle/>
          <a:p>
            <a:pPr marL="12700">
              <a:lnSpc>
                <a:spcPct val="100000"/>
              </a:lnSpc>
              <a:spcBef>
                <a:spcPts val="100"/>
              </a:spcBef>
            </a:pPr>
            <a:r>
              <a:rPr spc="-5" dirty="0"/>
              <a:t>Đặt </a:t>
            </a:r>
            <a:r>
              <a:rPr dirty="0"/>
              <a:t>tên ứng dụng, tên</a:t>
            </a:r>
            <a:r>
              <a:rPr spc="-90" dirty="0"/>
              <a:t> </a:t>
            </a:r>
            <a:r>
              <a:rPr dirty="0"/>
              <a:t>package,…</a:t>
            </a:r>
          </a:p>
        </p:txBody>
      </p:sp>
      <p:sp>
        <p:nvSpPr>
          <p:cNvPr id="4" name="object 4"/>
          <p:cNvSpPr/>
          <p:nvPr/>
        </p:nvSpPr>
        <p:spPr>
          <a:xfrm>
            <a:off x="1248155" y="1386839"/>
            <a:ext cx="6647688" cy="493014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55</a:t>
            </a:fld>
            <a:endParaRPr spc="-6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427736" y="257378"/>
            <a:ext cx="7152005" cy="757555"/>
          </a:xfrm>
          <a:prstGeom prst="rect">
            <a:avLst/>
          </a:prstGeom>
        </p:spPr>
        <p:txBody>
          <a:bodyPr vert="horz" wrap="square" lIns="0" tIns="12700" rIns="0" bIns="0" rtlCol="0">
            <a:spAutoFit/>
          </a:bodyPr>
          <a:lstStyle/>
          <a:p>
            <a:pPr marL="12700">
              <a:lnSpc>
                <a:spcPct val="100000"/>
              </a:lnSpc>
              <a:spcBef>
                <a:spcPts val="100"/>
              </a:spcBef>
            </a:pPr>
            <a:r>
              <a:rPr dirty="0"/>
              <a:t>Chọn phiên bản hệ điều</a:t>
            </a:r>
            <a:r>
              <a:rPr spc="-114" dirty="0"/>
              <a:t> </a:t>
            </a:r>
            <a:r>
              <a:rPr dirty="0"/>
              <a:t>hành</a:t>
            </a:r>
          </a:p>
        </p:txBody>
      </p:sp>
      <p:sp>
        <p:nvSpPr>
          <p:cNvPr id="4" name="object 4"/>
          <p:cNvSpPr/>
          <p:nvPr/>
        </p:nvSpPr>
        <p:spPr>
          <a:xfrm>
            <a:off x="1248155" y="1386839"/>
            <a:ext cx="6647688" cy="493014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56</a:t>
            </a:fld>
            <a:endParaRPr spc="-6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427736" y="257378"/>
            <a:ext cx="5814695" cy="757555"/>
          </a:xfrm>
          <a:prstGeom prst="rect">
            <a:avLst/>
          </a:prstGeom>
        </p:spPr>
        <p:txBody>
          <a:bodyPr vert="horz" wrap="square" lIns="0" tIns="12700" rIns="0" bIns="0" rtlCol="0">
            <a:spAutoFit/>
          </a:bodyPr>
          <a:lstStyle/>
          <a:p>
            <a:pPr marL="12700">
              <a:lnSpc>
                <a:spcPct val="100000"/>
              </a:lnSpc>
              <a:spcBef>
                <a:spcPts val="100"/>
              </a:spcBef>
            </a:pPr>
            <a:r>
              <a:rPr dirty="0"/>
              <a:t>Chọn giao diện ban</a:t>
            </a:r>
            <a:r>
              <a:rPr spc="-100" dirty="0"/>
              <a:t> </a:t>
            </a:r>
            <a:r>
              <a:rPr spc="-5" dirty="0"/>
              <a:t>đầu</a:t>
            </a:r>
          </a:p>
        </p:txBody>
      </p:sp>
      <p:sp>
        <p:nvSpPr>
          <p:cNvPr id="4" name="object 4"/>
          <p:cNvSpPr/>
          <p:nvPr/>
        </p:nvSpPr>
        <p:spPr>
          <a:xfrm>
            <a:off x="1248155" y="1386839"/>
            <a:ext cx="6647688" cy="493014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57</a:t>
            </a:fld>
            <a:endParaRPr spc="-6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427736" y="257378"/>
            <a:ext cx="5238115" cy="757555"/>
          </a:xfrm>
          <a:prstGeom prst="rect">
            <a:avLst/>
          </a:prstGeom>
        </p:spPr>
        <p:txBody>
          <a:bodyPr vert="horz" wrap="square" lIns="0" tIns="12700" rIns="0" bIns="0" rtlCol="0">
            <a:spAutoFit/>
          </a:bodyPr>
          <a:lstStyle/>
          <a:p>
            <a:pPr marL="12700">
              <a:lnSpc>
                <a:spcPct val="100000"/>
              </a:lnSpc>
              <a:spcBef>
                <a:spcPts val="100"/>
              </a:spcBef>
            </a:pPr>
            <a:r>
              <a:rPr spc="-5" dirty="0"/>
              <a:t>Đặt </a:t>
            </a:r>
            <a:r>
              <a:rPr dirty="0"/>
              <a:t>tên cho giao</a:t>
            </a:r>
            <a:r>
              <a:rPr spc="-95" dirty="0"/>
              <a:t> </a:t>
            </a:r>
            <a:r>
              <a:rPr spc="-5" dirty="0"/>
              <a:t>diện</a:t>
            </a:r>
          </a:p>
        </p:txBody>
      </p:sp>
      <p:sp>
        <p:nvSpPr>
          <p:cNvPr id="4" name="object 4"/>
          <p:cNvSpPr/>
          <p:nvPr/>
        </p:nvSpPr>
        <p:spPr>
          <a:xfrm>
            <a:off x="1248155" y="1386839"/>
            <a:ext cx="6647688" cy="493014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58</a:t>
            </a:fld>
            <a:endParaRPr spc="-6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427736" y="257378"/>
            <a:ext cx="7781290" cy="757555"/>
          </a:xfrm>
          <a:prstGeom prst="rect">
            <a:avLst/>
          </a:prstGeom>
        </p:spPr>
        <p:txBody>
          <a:bodyPr vert="horz" wrap="square" lIns="0" tIns="12700" rIns="0" bIns="0" rtlCol="0">
            <a:spAutoFit/>
          </a:bodyPr>
          <a:lstStyle/>
          <a:p>
            <a:pPr marL="12700">
              <a:lnSpc>
                <a:spcPct val="100000"/>
              </a:lnSpc>
              <a:spcBef>
                <a:spcPts val="100"/>
              </a:spcBef>
            </a:pPr>
            <a:r>
              <a:rPr spc="-5" dirty="0"/>
              <a:t>Android Studio </a:t>
            </a:r>
            <a:r>
              <a:rPr dirty="0"/>
              <a:t>thiết đặt</a:t>
            </a:r>
            <a:r>
              <a:rPr spc="-25" dirty="0"/>
              <a:t> </a:t>
            </a:r>
            <a:r>
              <a:rPr spc="-5" dirty="0"/>
              <a:t>project</a:t>
            </a:r>
          </a:p>
        </p:txBody>
      </p:sp>
      <p:sp>
        <p:nvSpPr>
          <p:cNvPr id="4" name="object 4"/>
          <p:cNvSpPr/>
          <p:nvPr/>
        </p:nvSpPr>
        <p:spPr>
          <a:xfrm>
            <a:off x="890016" y="1670304"/>
            <a:ext cx="7363968" cy="436321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59</a:t>
            </a:fld>
            <a:endParaRPr spc="-6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886575" cy="757555"/>
          </a:xfrm>
          <a:prstGeom prst="rect">
            <a:avLst/>
          </a:prstGeom>
        </p:spPr>
        <p:txBody>
          <a:bodyPr vert="horz" wrap="square" lIns="0" tIns="12700" rIns="0" bIns="0" rtlCol="0">
            <a:spAutoFit/>
          </a:bodyPr>
          <a:lstStyle/>
          <a:p>
            <a:pPr marL="12700">
              <a:lnSpc>
                <a:spcPct val="100000"/>
              </a:lnSpc>
              <a:spcBef>
                <a:spcPts val="100"/>
              </a:spcBef>
            </a:pPr>
            <a:r>
              <a:rPr spc="-5" dirty="0"/>
              <a:t>Kiến thức </a:t>
            </a:r>
            <a:r>
              <a:rPr dirty="0"/>
              <a:t>yêu cầu / nên</a:t>
            </a:r>
            <a:r>
              <a:rPr spc="-105" dirty="0"/>
              <a:t> </a:t>
            </a:r>
            <a:r>
              <a:rPr dirty="0"/>
              <a:t>biết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6</a:t>
            </a:fld>
            <a:endParaRPr spc="-60" dirty="0"/>
          </a:p>
        </p:txBody>
      </p:sp>
      <p:sp>
        <p:nvSpPr>
          <p:cNvPr id="3" name="object 3"/>
          <p:cNvSpPr txBox="1"/>
          <p:nvPr/>
        </p:nvSpPr>
        <p:spPr>
          <a:xfrm>
            <a:off x="427736" y="1294058"/>
            <a:ext cx="7713980" cy="4609595"/>
          </a:xfrm>
          <a:prstGeom prst="rect">
            <a:avLst/>
          </a:prstGeom>
        </p:spPr>
        <p:txBody>
          <a:bodyPr vert="horz" wrap="square" lIns="0" tIns="114935" rIns="0" bIns="0" rtlCol="0">
            <a:spAutoFit/>
          </a:bodyPr>
          <a:lstStyle/>
          <a:p>
            <a:pPr marL="287020" indent="-274320">
              <a:lnSpc>
                <a:spcPct val="100000"/>
              </a:lnSpc>
              <a:spcBef>
                <a:spcPts val="905"/>
              </a:spcBef>
              <a:buClr>
                <a:srgbClr val="FF0000"/>
              </a:buClr>
              <a:buFont typeface="Wingdings"/>
              <a:buChar char=""/>
              <a:tabLst>
                <a:tab pos="287020" algn="l"/>
              </a:tabLst>
            </a:pPr>
            <a:r>
              <a:rPr sz="2800" dirty="0">
                <a:latin typeface="Arial"/>
                <a:cs typeface="Arial"/>
              </a:rPr>
              <a:t>Kiến thức về ngôn ngữ lập trình java</a:t>
            </a:r>
            <a:endParaRPr sz="2800">
              <a:latin typeface="Arial"/>
              <a:cs typeface="Arial"/>
            </a:endParaRPr>
          </a:p>
          <a:p>
            <a:pPr marL="287020" indent="-274320">
              <a:lnSpc>
                <a:spcPct val="100000"/>
              </a:lnSpc>
              <a:spcBef>
                <a:spcPts val="810"/>
              </a:spcBef>
              <a:buClr>
                <a:srgbClr val="FF0000"/>
              </a:buClr>
              <a:buFont typeface="Wingdings"/>
              <a:buChar char=""/>
              <a:tabLst>
                <a:tab pos="287020" algn="l"/>
              </a:tabLst>
            </a:pPr>
            <a:r>
              <a:rPr sz="2800" dirty="0">
                <a:latin typeface="Arial"/>
                <a:cs typeface="Arial"/>
              </a:rPr>
              <a:t>Kiến thức về lập trình hướng đối tượng (cơ bản)</a:t>
            </a:r>
            <a:endParaRPr sz="2800">
              <a:latin typeface="Arial"/>
              <a:cs typeface="Arial"/>
            </a:endParaRPr>
          </a:p>
          <a:p>
            <a:pPr marL="287020" indent="-274320">
              <a:lnSpc>
                <a:spcPct val="100000"/>
              </a:lnSpc>
              <a:spcBef>
                <a:spcPts val="790"/>
              </a:spcBef>
              <a:buClr>
                <a:srgbClr val="FF0000"/>
              </a:buClr>
              <a:buFont typeface="Wingdings"/>
              <a:buChar char=""/>
              <a:tabLst>
                <a:tab pos="287020" algn="l"/>
              </a:tabLst>
            </a:pPr>
            <a:r>
              <a:rPr sz="2800" dirty="0">
                <a:latin typeface="Arial"/>
                <a:cs typeface="Arial"/>
              </a:rPr>
              <a:t>Kiến thức về SQL (cơ bản)</a:t>
            </a:r>
            <a:endParaRPr sz="2800">
              <a:latin typeface="Arial"/>
              <a:cs typeface="Arial"/>
            </a:endParaRPr>
          </a:p>
          <a:p>
            <a:pPr marL="287020" indent="-274320">
              <a:lnSpc>
                <a:spcPct val="100000"/>
              </a:lnSpc>
              <a:spcBef>
                <a:spcPts val="805"/>
              </a:spcBef>
              <a:buClr>
                <a:srgbClr val="FF0000"/>
              </a:buClr>
              <a:buFont typeface="Wingdings"/>
              <a:buChar char=""/>
              <a:tabLst>
                <a:tab pos="287020" algn="l"/>
              </a:tabLst>
            </a:pPr>
            <a:r>
              <a:rPr sz="2800" dirty="0">
                <a:latin typeface="Arial"/>
                <a:cs typeface="Arial"/>
              </a:rPr>
              <a:t>Kiến thức về XML (cơ bản)</a:t>
            </a:r>
            <a:endParaRPr sz="2800">
              <a:latin typeface="Arial"/>
              <a:cs typeface="Arial"/>
            </a:endParaRPr>
          </a:p>
          <a:p>
            <a:pPr marL="287020" marR="191770" indent="-274320">
              <a:lnSpc>
                <a:spcPct val="100000"/>
              </a:lnSpc>
              <a:spcBef>
                <a:spcPts val="805"/>
              </a:spcBef>
              <a:buClr>
                <a:srgbClr val="FF0000"/>
              </a:buClr>
              <a:buFont typeface="Wingdings"/>
              <a:buChar char=""/>
              <a:tabLst>
                <a:tab pos="287020" algn="l"/>
              </a:tabLst>
            </a:pPr>
            <a:r>
              <a:rPr sz="2800" dirty="0">
                <a:latin typeface="Arial"/>
                <a:cs typeface="Arial"/>
              </a:rPr>
              <a:t>Kiến thức về kiến trúc máy tính (đặc biệt là của  thiết bị di động)</a:t>
            </a:r>
            <a:endParaRPr sz="2800">
              <a:latin typeface="Arial"/>
              <a:cs typeface="Arial"/>
            </a:endParaRPr>
          </a:p>
          <a:p>
            <a:pPr marL="287020" indent="-274320">
              <a:lnSpc>
                <a:spcPct val="100000"/>
              </a:lnSpc>
              <a:spcBef>
                <a:spcPts val="790"/>
              </a:spcBef>
              <a:buClr>
                <a:srgbClr val="FF0000"/>
              </a:buClr>
              <a:buFont typeface="Wingdings"/>
              <a:buChar char=""/>
              <a:tabLst>
                <a:tab pos="287020" algn="l"/>
              </a:tabLst>
            </a:pPr>
            <a:r>
              <a:rPr sz="2800" dirty="0">
                <a:latin typeface="Arial"/>
                <a:cs typeface="Arial"/>
              </a:rPr>
              <a:t>Kiến thức về hệ điều hành</a:t>
            </a:r>
            <a:endParaRPr sz="2800">
              <a:latin typeface="Arial"/>
              <a:cs typeface="Arial"/>
            </a:endParaRPr>
          </a:p>
          <a:p>
            <a:pPr marL="287020" indent="-274320">
              <a:lnSpc>
                <a:spcPct val="100000"/>
              </a:lnSpc>
              <a:spcBef>
                <a:spcPts val="810"/>
              </a:spcBef>
              <a:buClr>
                <a:srgbClr val="FF0000"/>
              </a:buClr>
              <a:buFont typeface="Wingdings"/>
              <a:buChar char=""/>
              <a:tabLst>
                <a:tab pos="287020" algn="l"/>
              </a:tabLst>
            </a:pPr>
            <a:r>
              <a:rPr sz="2800" dirty="0">
                <a:latin typeface="Arial"/>
                <a:cs typeface="Arial"/>
              </a:rPr>
              <a:t>Đã từng sử dụng một thiết bị di động nào đó</a:t>
            </a:r>
            <a:endParaRPr sz="2800">
              <a:latin typeface="Arial"/>
              <a:cs typeface="Aria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427736" y="257378"/>
            <a:ext cx="7303134" cy="757555"/>
          </a:xfrm>
          <a:prstGeom prst="rect">
            <a:avLst/>
          </a:prstGeom>
        </p:spPr>
        <p:txBody>
          <a:bodyPr vert="horz" wrap="square" lIns="0" tIns="12700" rIns="0" bIns="0" rtlCol="0">
            <a:spAutoFit/>
          </a:bodyPr>
          <a:lstStyle/>
          <a:p>
            <a:pPr marL="12700">
              <a:lnSpc>
                <a:spcPct val="100000"/>
              </a:lnSpc>
              <a:spcBef>
                <a:spcPts val="100"/>
              </a:spcBef>
            </a:pPr>
            <a:r>
              <a:rPr spc="-5" dirty="0"/>
              <a:t>Giao diện </a:t>
            </a:r>
            <a:r>
              <a:rPr dirty="0"/>
              <a:t>của </a:t>
            </a:r>
            <a:r>
              <a:rPr spc="-5" dirty="0"/>
              <a:t>Android</a:t>
            </a:r>
            <a:r>
              <a:rPr spc="-330" dirty="0"/>
              <a:t> </a:t>
            </a:r>
            <a:r>
              <a:rPr spc="-5" dirty="0"/>
              <a:t>Studio</a:t>
            </a:r>
          </a:p>
        </p:txBody>
      </p:sp>
      <p:sp>
        <p:nvSpPr>
          <p:cNvPr id="4" name="object 4"/>
          <p:cNvSpPr/>
          <p:nvPr/>
        </p:nvSpPr>
        <p:spPr>
          <a:xfrm>
            <a:off x="348995" y="1478280"/>
            <a:ext cx="8446008" cy="474726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60</a:t>
            </a:fld>
            <a:endParaRPr spc="-6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427736" y="257378"/>
            <a:ext cx="5469890" cy="757555"/>
          </a:xfrm>
          <a:prstGeom prst="rect">
            <a:avLst/>
          </a:prstGeom>
        </p:spPr>
        <p:txBody>
          <a:bodyPr vert="horz" wrap="square" lIns="0" tIns="12700" rIns="0" bIns="0" rtlCol="0">
            <a:spAutoFit/>
          </a:bodyPr>
          <a:lstStyle/>
          <a:p>
            <a:pPr marL="12700">
              <a:lnSpc>
                <a:spcPct val="100000"/>
              </a:lnSpc>
              <a:spcBef>
                <a:spcPts val="100"/>
              </a:spcBef>
            </a:pPr>
            <a:r>
              <a:rPr dirty="0"/>
              <a:t>Chọn thiết bị chạy</a:t>
            </a:r>
            <a:r>
              <a:rPr spc="-110" dirty="0"/>
              <a:t> </a:t>
            </a:r>
            <a:r>
              <a:rPr dirty="0"/>
              <a:t>thử</a:t>
            </a:r>
          </a:p>
        </p:txBody>
      </p:sp>
      <p:sp>
        <p:nvSpPr>
          <p:cNvPr id="4" name="object 4"/>
          <p:cNvSpPr/>
          <p:nvPr/>
        </p:nvSpPr>
        <p:spPr>
          <a:xfrm>
            <a:off x="348995" y="1496823"/>
            <a:ext cx="8446008" cy="4728716"/>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61</a:t>
            </a:fld>
            <a:endParaRPr spc="-6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427736" y="257378"/>
            <a:ext cx="4195445" cy="757555"/>
          </a:xfrm>
          <a:prstGeom prst="rect">
            <a:avLst/>
          </a:prstGeom>
        </p:spPr>
        <p:txBody>
          <a:bodyPr vert="horz" wrap="square" lIns="0" tIns="12700" rIns="0" bIns="0" rtlCol="0">
            <a:spAutoFit/>
          </a:bodyPr>
          <a:lstStyle/>
          <a:p>
            <a:pPr marL="12700">
              <a:lnSpc>
                <a:spcPct val="100000"/>
              </a:lnSpc>
              <a:spcBef>
                <a:spcPts val="100"/>
              </a:spcBef>
            </a:pPr>
            <a:r>
              <a:rPr spc="-5" dirty="0"/>
              <a:t>Kết </a:t>
            </a:r>
            <a:r>
              <a:rPr dirty="0"/>
              <a:t>quả chạy</a:t>
            </a:r>
            <a:r>
              <a:rPr spc="-125" dirty="0"/>
              <a:t> </a:t>
            </a:r>
            <a:r>
              <a:rPr dirty="0"/>
              <a:t>thử</a:t>
            </a:r>
          </a:p>
        </p:txBody>
      </p:sp>
      <p:sp>
        <p:nvSpPr>
          <p:cNvPr id="4" name="object 4"/>
          <p:cNvSpPr/>
          <p:nvPr/>
        </p:nvSpPr>
        <p:spPr>
          <a:xfrm>
            <a:off x="2638044" y="1386839"/>
            <a:ext cx="3867911" cy="493014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62</a:t>
            </a:fld>
            <a:endParaRPr spc="-6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427736" y="257378"/>
            <a:ext cx="7475855" cy="757555"/>
          </a:xfrm>
          <a:prstGeom prst="rect">
            <a:avLst/>
          </a:prstGeom>
        </p:spPr>
        <p:txBody>
          <a:bodyPr vert="horz" wrap="square" lIns="0" tIns="12700" rIns="0" bIns="0" rtlCol="0">
            <a:spAutoFit/>
          </a:bodyPr>
          <a:lstStyle/>
          <a:p>
            <a:pPr marL="12700">
              <a:lnSpc>
                <a:spcPct val="100000"/>
              </a:lnSpc>
              <a:spcBef>
                <a:spcPts val="100"/>
              </a:spcBef>
            </a:pPr>
            <a:r>
              <a:rPr dirty="0"/>
              <a:t>Thêm 2 nút bấm vào </a:t>
            </a:r>
            <a:r>
              <a:rPr spc="-5" dirty="0"/>
              <a:t>giao</a:t>
            </a:r>
            <a:r>
              <a:rPr spc="-85" dirty="0"/>
              <a:t> </a:t>
            </a:r>
            <a:r>
              <a:rPr dirty="0"/>
              <a:t>diện</a:t>
            </a:r>
          </a:p>
        </p:txBody>
      </p:sp>
      <p:sp>
        <p:nvSpPr>
          <p:cNvPr id="4" name="object 4"/>
          <p:cNvSpPr/>
          <p:nvPr/>
        </p:nvSpPr>
        <p:spPr>
          <a:xfrm>
            <a:off x="348995" y="1478280"/>
            <a:ext cx="8446008" cy="474726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63</a:t>
            </a:fld>
            <a:endParaRPr spc="-6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427736" y="257378"/>
            <a:ext cx="5272405" cy="757555"/>
          </a:xfrm>
          <a:prstGeom prst="rect">
            <a:avLst/>
          </a:prstGeom>
        </p:spPr>
        <p:txBody>
          <a:bodyPr vert="horz" wrap="square" lIns="0" tIns="12700" rIns="0" bIns="0" rtlCol="0">
            <a:spAutoFit/>
          </a:bodyPr>
          <a:lstStyle/>
          <a:p>
            <a:pPr marL="12700">
              <a:lnSpc>
                <a:spcPct val="100000"/>
              </a:lnSpc>
              <a:spcBef>
                <a:spcPts val="100"/>
              </a:spcBef>
            </a:pPr>
            <a:r>
              <a:rPr spc="-75" dirty="0"/>
              <a:t>Viết </a:t>
            </a:r>
            <a:r>
              <a:rPr dirty="0"/>
              <a:t>mã xử lý </a:t>
            </a:r>
            <a:r>
              <a:rPr spc="-5" dirty="0"/>
              <a:t>sự</a:t>
            </a:r>
            <a:r>
              <a:rPr spc="-10" dirty="0"/>
              <a:t> </a:t>
            </a:r>
            <a:r>
              <a:rPr spc="-5" dirty="0"/>
              <a:t>kiện</a:t>
            </a:r>
          </a:p>
        </p:txBody>
      </p:sp>
      <p:sp>
        <p:nvSpPr>
          <p:cNvPr id="4" name="object 4"/>
          <p:cNvSpPr/>
          <p:nvPr/>
        </p:nvSpPr>
        <p:spPr>
          <a:xfrm>
            <a:off x="348995" y="1478280"/>
            <a:ext cx="8446008" cy="474726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64</a:t>
            </a:fld>
            <a:endParaRPr spc="-6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427736" y="257378"/>
            <a:ext cx="6488430" cy="757555"/>
          </a:xfrm>
          <a:prstGeom prst="rect">
            <a:avLst/>
          </a:prstGeom>
        </p:spPr>
        <p:txBody>
          <a:bodyPr vert="horz" wrap="square" lIns="0" tIns="12700" rIns="0" bIns="0" rtlCol="0">
            <a:spAutoFit/>
          </a:bodyPr>
          <a:lstStyle/>
          <a:p>
            <a:pPr marL="12700">
              <a:lnSpc>
                <a:spcPct val="100000"/>
              </a:lnSpc>
              <a:spcBef>
                <a:spcPts val="100"/>
              </a:spcBef>
            </a:pPr>
            <a:r>
              <a:rPr dirty="0"/>
              <a:t>Chạy lại chương trình</a:t>
            </a:r>
            <a:r>
              <a:rPr spc="-110" dirty="0"/>
              <a:t> </a:t>
            </a:r>
            <a:r>
              <a:rPr dirty="0"/>
              <a:t>mới</a:t>
            </a:r>
          </a:p>
        </p:txBody>
      </p:sp>
      <p:sp>
        <p:nvSpPr>
          <p:cNvPr id="4" name="object 4"/>
          <p:cNvSpPr/>
          <p:nvPr/>
        </p:nvSpPr>
        <p:spPr>
          <a:xfrm>
            <a:off x="2991611" y="1386839"/>
            <a:ext cx="3160776" cy="493014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65</a:t>
            </a:fld>
            <a:endParaRPr spc="-6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4172585" cy="757555"/>
          </a:xfrm>
          <a:prstGeom prst="rect">
            <a:avLst/>
          </a:prstGeom>
        </p:spPr>
        <p:txBody>
          <a:bodyPr vert="horz" wrap="square" lIns="0" tIns="12700" rIns="0" bIns="0" rtlCol="0">
            <a:spAutoFit/>
          </a:bodyPr>
          <a:lstStyle/>
          <a:p>
            <a:pPr marL="12700">
              <a:lnSpc>
                <a:spcPct val="100000"/>
              </a:lnSpc>
              <a:spcBef>
                <a:spcPts val="100"/>
              </a:spcBef>
            </a:pPr>
            <a:r>
              <a:rPr spc="-5" dirty="0"/>
              <a:t>Đánh giá </a:t>
            </a:r>
            <a:r>
              <a:rPr dirty="0"/>
              <a:t>kết</a:t>
            </a:r>
            <a:r>
              <a:rPr spc="-75" dirty="0"/>
              <a:t> </a:t>
            </a:r>
            <a:r>
              <a:rPr dirty="0"/>
              <a:t>quả</a:t>
            </a:r>
          </a:p>
        </p:txBody>
      </p:sp>
      <p:sp>
        <p:nvSpPr>
          <p:cNvPr id="3" name="object 3"/>
          <p:cNvSpPr txBox="1"/>
          <p:nvPr/>
        </p:nvSpPr>
        <p:spPr>
          <a:xfrm>
            <a:off x="427736" y="1294058"/>
            <a:ext cx="6771005" cy="4389755"/>
          </a:xfrm>
          <a:prstGeom prst="rect">
            <a:avLst/>
          </a:prstGeom>
        </p:spPr>
        <p:txBody>
          <a:bodyPr vert="horz" wrap="square" lIns="0" tIns="114935" rIns="0" bIns="0" rtlCol="0">
            <a:spAutoFit/>
          </a:bodyPr>
          <a:lstStyle/>
          <a:p>
            <a:pPr marL="287020" indent="-274320">
              <a:lnSpc>
                <a:spcPct val="100000"/>
              </a:lnSpc>
              <a:spcBef>
                <a:spcPts val="905"/>
              </a:spcBef>
              <a:buClr>
                <a:srgbClr val="FF0000"/>
              </a:buClr>
              <a:buFont typeface="Wingdings"/>
              <a:buChar char=""/>
              <a:tabLst>
                <a:tab pos="287020" algn="l"/>
              </a:tabLst>
            </a:pPr>
            <a:r>
              <a:rPr sz="3000" spc="-140" dirty="0">
                <a:latin typeface="Arial"/>
                <a:cs typeface="Arial"/>
              </a:rPr>
              <a:t>Điểm </a:t>
            </a:r>
            <a:r>
              <a:rPr sz="3000" spc="-95" dirty="0">
                <a:latin typeface="Arial"/>
                <a:cs typeface="Arial"/>
              </a:rPr>
              <a:t>môn </a:t>
            </a:r>
            <a:r>
              <a:rPr sz="3000" spc="-140" dirty="0">
                <a:latin typeface="Arial"/>
                <a:cs typeface="Arial"/>
              </a:rPr>
              <a:t>học </a:t>
            </a:r>
            <a:r>
              <a:rPr sz="3000" spc="-260" dirty="0">
                <a:latin typeface="Arial"/>
                <a:cs typeface="Arial"/>
              </a:rPr>
              <a:t>= </a:t>
            </a:r>
            <a:r>
              <a:rPr sz="3000" spc="-355" dirty="0">
                <a:latin typeface="Arial"/>
                <a:cs typeface="Arial"/>
              </a:rPr>
              <a:t>ĐQT </a:t>
            </a:r>
            <a:r>
              <a:rPr sz="3000" spc="-200">
                <a:latin typeface="Arial"/>
                <a:cs typeface="Arial"/>
              </a:rPr>
              <a:t>x </a:t>
            </a:r>
            <a:r>
              <a:rPr lang="en-US" sz="3000" b="1" spc="-114" smtClean="0">
                <a:latin typeface="Trebuchet MS"/>
                <a:cs typeface="Trebuchet MS"/>
              </a:rPr>
              <a:t>3</a:t>
            </a:r>
            <a:r>
              <a:rPr sz="3000" b="1" spc="-114" smtClean="0">
                <a:latin typeface="Trebuchet MS"/>
                <a:cs typeface="Trebuchet MS"/>
              </a:rPr>
              <a:t>0</a:t>
            </a:r>
            <a:r>
              <a:rPr sz="3000" b="1" spc="-114" dirty="0">
                <a:latin typeface="Trebuchet MS"/>
                <a:cs typeface="Trebuchet MS"/>
              </a:rPr>
              <a:t>% </a:t>
            </a:r>
            <a:r>
              <a:rPr sz="3000" spc="-260" dirty="0">
                <a:latin typeface="Arial"/>
                <a:cs typeface="Arial"/>
              </a:rPr>
              <a:t>+ </a:t>
            </a:r>
            <a:r>
              <a:rPr sz="3000" spc="-445" dirty="0">
                <a:latin typeface="Arial"/>
                <a:cs typeface="Arial"/>
              </a:rPr>
              <a:t>ĐTCK </a:t>
            </a:r>
            <a:r>
              <a:rPr sz="3000" spc="-200">
                <a:latin typeface="Arial"/>
                <a:cs typeface="Arial"/>
              </a:rPr>
              <a:t>x</a:t>
            </a:r>
            <a:r>
              <a:rPr sz="3000" spc="-565">
                <a:latin typeface="Arial"/>
                <a:cs typeface="Arial"/>
              </a:rPr>
              <a:t> </a:t>
            </a:r>
            <a:r>
              <a:rPr lang="en-US" sz="3000" b="1" spc="-114" dirty="0">
                <a:latin typeface="Trebuchet MS"/>
                <a:cs typeface="Arial"/>
              </a:rPr>
              <a:t>7</a:t>
            </a:r>
            <a:r>
              <a:rPr sz="3000" b="1" spc="-114" smtClean="0">
                <a:latin typeface="Trebuchet MS"/>
                <a:cs typeface="Trebuchet MS"/>
              </a:rPr>
              <a:t>0</a:t>
            </a:r>
            <a:r>
              <a:rPr sz="3000" b="1" spc="-114" dirty="0">
                <a:latin typeface="Trebuchet MS"/>
                <a:cs typeface="Trebuchet MS"/>
              </a:rPr>
              <a:t>%</a:t>
            </a:r>
            <a:endParaRPr sz="3000">
              <a:latin typeface="Trebuchet MS"/>
              <a:cs typeface="Trebuchet MS"/>
            </a:endParaRPr>
          </a:p>
          <a:p>
            <a:pPr marL="287020" indent="-274320">
              <a:lnSpc>
                <a:spcPct val="100000"/>
              </a:lnSpc>
              <a:spcBef>
                <a:spcPts val="810"/>
              </a:spcBef>
              <a:buClr>
                <a:srgbClr val="FF0000"/>
              </a:buClr>
              <a:buFont typeface="Wingdings"/>
              <a:buChar char=""/>
              <a:tabLst>
                <a:tab pos="287020" algn="l"/>
              </a:tabLst>
            </a:pPr>
            <a:r>
              <a:rPr sz="3000" spc="-140" dirty="0">
                <a:latin typeface="Arial"/>
                <a:cs typeface="Arial"/>
              </a:rPr>
              <a:t>Điểm </a:t>
            </a:r>
            <a:r>
              <a:rPr sz="3000" spc="-145" dirty="0">
                <a:latin typeface="Arial"/>
                <a:cs typeface="Arial"/>
              </a:rPr>
              <a:t>quá</a:t>
            </a:r>
            <a:r>
              <a:rPr sz="3000" spc="-180" dirty="0">
                <a:latin typeface="Arial"/>
                <a:cs typeface="Arial"/>
              </a:rPr>
              <a:t> </a:t>
            </a:r>
            <a:r>
              <a:rPr sz="3000" spc="-30" dirty="0">
                <a:latin typeface="Arial"/>
                <a:cs typeface="Arial"/>
              </a:rPr>
              <a:t>trình:</a:t>
            </a:r>
            <a:endParaRPr sz="3000">
              <a:latin typeface="Arial"/>
              <a:cs typeface="Arial"/>
            </a:endParaRPr>
          </a:p>
          <a:p>
            <a:pPr marL="744220" lvl="1" indent="-274320">
              <a:lnSpc>
                <a:spcPct val="100000"/>
              </a:lnSpc>
              <a:spcBef>
                <a:spcPts val="420"/>
              </a:spcBef>
              <a:buFont typeface="Wingdings"/>
              <a:buChar char=""/>
              <a:tabLst>
                <a:tab pos="744220" algn="l"/>
              </a:tabLst>
            </a:pPr>
            <a:r>
              <a:rPr sz="2600" spc="-120" dirty="0">
                <a:latin typeface="Arial"/>
                <a:cs typeface="Arial"/>
              </a:rPr>
              <a:t>Điểm</a:t>
            </a:r>
            <a:r>
              <a:rPr sz="2600" spc="-150" dirty="0">
                <a:latin typeface="Arial"/>
                <a:cs typeface="Arial"/>
              </a:rPr>
              <a:t> </a:t>
            </a:r>
            <a:r>
              <a:rPr sz="2600" spc="-114" dirty="0">
                <a:latin typeface="Arial"/>
                <a:cs typeface="Arial"/>
              </a:rPr>
              <a:t>danh</a:t>
            </a:r>
            <a:endParaRPr sz="2600">
              <a:latin typeface="Arial"/>
              <a:cs typeface="Arial"/>
            </a:endParaRPr>
          </a:p>
          <a:p>
            <a:pPr marL="744220" lvl="1" indent="-274320">
              <a:lnSpc>
                <a:spcPct val="100000"/>
              </a:lnSpc>
              <a:spcBef>
                <a:spcPts val="400"/>
              </a:spcBef>
              <a:buFont typeface="Wingdings"/>
              <a:buChar char=""/>
              <a:tabLst>
                <a:tab pos="744220" algn="l"/>
              </a:tabLst>
            </a:pPr>
            <a:r>
              <a:rPr sz="2600" spc="-175" dirty="0">
                <a:latin typeface="Arial"/>
                <a:cs typeface="Arial"/>
              </a:rPr>
              <a:t>Thảo</a:t>
            </a:r>
            <a:r>
              <a:rPr sz="2600" spc="-155" dirty="0">
                <a:latin typeface="Arial"/>
                <a:cs typeface="Arial"/>
              </a:rPr>
              <a:t> </a:t>
            </a:r>
            <a:r>
              <a:rPr sz="2600" spc="-85" dirty="0">
                <a:latin typeface="Arial"/>
                <a:cs typeface="Arial"/>
              </a:rPr>
              <a:t>luận</a:t>
            </a:r>
            <a:endParaRPr sz="2600">
              <a:latin typeface="Arial"/>
              <a:cs typeface="Arial"/>
            </a:endParaRPr>
          </a:p>
          <a:p>
            <a:pPr marL="744220" lvl="1" indent="-274320">
              <a:lnSpc>
                <a:spcPct val="100000"/>
              </a:lnSpc>
              <a:spcBef>
                <a:spcPts val="409"/>
              </a:spcBef>
              <a:buFont typeface="Wingdings"/>
              <a:buChar char=""/>
              <a:tabLst>
                <a:tab pos="744220" algn="l"/>
              </a:tabLst>
            </a:pPr>
            <a:r>
              <a:rPr sz="2600" spc="-170" dirty="0">
                <a:latin typeface="Arial"/>
                <a:cs typeface="Arial"/>
              </a:rPr>
              <a:t>Bài</a:t>
            </a:r>
            <a:r>
              <a:rPr sz="2600" spc="-140" dirty="0">
                <a:latin typeface="Arial"/>
                <a:cs typeface="Arial"/>
              </a:rPr>
              <a:t> </a:t>
            </a:r>
            <a:r>
              <a:rPr sz="2600" spc="-55" dirty="0">
                <a:latin typeface="Arial"/>
                <a:cs typeface="Arial"/>
              </a:rPr>
              <a:t>tập</a:t>
            </a:r>
            <a:endParaRPr sz="2600">
              <a:latin typeface="Arial"/>
              <a:cs typeface="Arial"/>
            </a:endParaRPr>
          </a:p>
          <a:p>
            <a:pPr marL="744220" lvl="1" indent="-274320">
              <a:lnSpc>
                <a:spcPct val="100000"/>
              </a:lnSpc>
              <a:spcBef>
                <a:spcPts val="395"/>
              </a:spcBef>
              <a:buFont typeface="Wingdings"/>
              <a:buChar char=""/>
              <a:tabLst>
                <a:tab pos="744220" algn="l"/>
              </a:tabLst>
            </a:pPr>
            <a:r>
              <a:rPr sz="2600" spc="5" dirty="0">
                <a:latin typeface="Arial"/>
                <a:cs typeface="Arial"/>
              </a:rPr>
              <a:t>Mini</a:t>
            </a:r>
            <a:r>
              <a:rPr sz="2600" spc="-150" dirty="0">
                <a:latin typeface="Arial"/>
                <a:cs typeface="Arial"/>
              </a:rPr>
              <a:t> </a:t>
            </a:r>
            <a:r>
              <a:rPr sz="2600" spc="-50" dirty="0">
                <a:latin typeface="Arial"/>
                <a:cs typeface="Arial"/>
              </a:rPr>
              <a:t>project</a:t>
            </a:r>
            <a:endParaRPr sz="2600">
              <a:latin typeface="Arial"/>
              <a:cs typeface="Arial"/>
            </a:endParaRPr>
          </a:p>
          <a:p>
            <a:pPr marL="287020" indent="-274320">
              <a:lnSpc>
                <a:spcPct val="100000"/>
              </a:lnSpc>
              <a:spcBef>
                <a:spcPts val="775"/>
              </a:spcBef>
              <a:buClr>
                <a:srgbClr val="FF0000"/>
              </a:buClr>
              <a:buFont typeface="Wingdings"/>
              <a:buChar char=""/>
              <a:tabLst>
                <a:tab pos="287020" algn="l"/>
              </a:tabLst>
            </a:pPr>
            <a:r>
              <a:rPr sz="3000" spc="-140" dirty="0">
                <a:latin typeface="Arial"/>
                <a:cs typeface="Arial"/>
              </a:rPr>
              <a:t>Điểm </a:t>
            </a:r>
            <a:r>
              <a:rPr sz="3000" spc="30" dirty="0">
                <a:latin typeface="Arial"/>
                <a:cs typeface="Arial"/>
              </a:rPr>
              <a:t>thi </a:t>
            </a:r>
            <a:r>
              <a:rPr sz="3000" spc="-100" dirty="0">
                <a:latin typeface="Arial"/>
                <a:cs typeface="Arial"/>
              </a:rPr>
              <a:t>cuối</a:t>
            </a:r>
            <a:r>
              <a:rPr sz="3000" spc="-370" dirty="0">
                <a:latin typeface="Arial"/>
                <a:cs typeface="Arial"/>
              </a:rPr>
              <a:t> </a:t>
            </a:r>
            <a:r>
              <a:rPr sz="3000" spc="-110" dirty="0">
                <a:latin typeface="Arial"/>
                <a:cs typeface="Arial"/>
              </a:rPr>
              <a:t>kỳ:</a:t>
            </a:r>
            <a:endParaRPr sz="3000">
              <a:latin typeface="Arial"/>
              <a:cs typeface="Arial"/>
            </a:endParaRPr>
          </a:p>
          <a:p>
            <a:pPr marL="744220" lvl="1" indent="-274320">
              <a:lnSpc>
                <a:spcPct val="100000"/>
              </a:lnSpc>
              <a:spcBef>
                <a:spcPts val="425"/>
              </a:spcBef>
              <a:buFont typeface="Wingdings"/>
              <a:buChar char=""/>
              <a:tabLst>
                <a:tab pos="744220" algn="l"/>
              </a:tabLst>
            </a:pPr>
            <a:r>
              <a:rPr sz="2600" spc="-229" dirty="0">
                <a:latin typeface="Arial"/>
                <a:cs typeface="Arial"/>
              </a:rPr>
              <a:t>Vấn </a:t>
            </a:r>
            <a:r>
              <a:rPr sz="2600" spc="-100" dirty="0">
                <a:latin typeface="Arial"/>
                <a:cs typeface="Arial"/>
              </a:rPr>
              <a:t>đáp </a:t>
            </a:r>
            <a:r>
              <a:rPr sz="2600" spc="-145" dirty="0">
                <a:latin typeface="Arial"/>
                <a:cs typeface="Arial"/>
              </a:rPr>
              <a:t>hoặc </a:t>
            </a:r>
            <a:r>
              <a:rPr sz="2600" spc="-65" dirty="0">
                <a:latin typeface="Arial"/>
                <a:cs typeface="Arial"/>
              </a:rPr>
              <a:t>trắc</a:t>
            </a:r>
            <a:r>
              <a:rPr sz="2600" spc="-80" dirty="0">
                <a:latin typeface="Arial"/>
                <a:cs typeface="Arial"/>
              </a:rPr>
              <a:t> </a:t>
            </a:r>
            <a:r>
              <a:rPr sz="2600" spc="-105" dirty="0">
                <a:latin typeface="Arial"/>
                <a:cs typeface="Arial"/>
              </a:rPr>
              <a:t>nghiệm</a:t>
            </a:r>
            <a:endParaRPr sz="2600">
              <a:latin typeface="Arial"/>
              <a:cs typeface="Arial"/>
            </a:endParaRPr>
          </a:p>
          <a:p>
            <a:pPr marL="744220" lvl="1" indent="-274320">
              <a:lnSpc>
                <a:spcPct val="100000"/>
              </a:lnSpc>
              <a:spcBef>
                <a:spcPts val="400"/>
              </a:spcBef>
              <a:buFont typeface="Wingdings"/>
              <a:buChar char=""/>
              <a:tabLst>
                <a:tab pos="744220" algn="l"/>
              </a:tabLst>
            </a:pPr>
            <a:r>
              <a:rPr sz="2600" spc="-170" dirty="0">
                <a:latin typeface="Arial"/>
                <a:cs typeface="Arial"/>
              </a:rPr>
              <a:t>Không </a:t>
            </a:r>
            <a:r>
              <a:rPr sz="2600" spc="-150" dirty="0">
                <a:latin typeface="Arial"/>
                <a:cs typeface="Arial"/>
              </a:rPr>
              <a:t>có </a:t>
            </a:r>
            <a:r>
              <a:rPr sz="2600" spc="-95" dirty="0">
                <a:latin typeface="Arial"/>
                <a:cs typeface="Arial"/>
              </a:rPr>
              <a:t>giới </a:t>
            </a:r>
            <a:r>
              <a:rPr sz="2600" spc="-125" dirty="0">
                <a:latin typeface="Arial"/>
                <a:cs typeface="Arial"/>
              </a:rPr>
              <a:t>hạn </a:t>
            </a:r>
            <a:r>
              <a:rPr sz="2600" spc="-50" dirty="0">
                <a:latin typeface="Arial"/>
                <a:cs typeface="Arial"/>
              </a:rPr>
              <a:t>nội </a:t>
            </a:r>
            <a:r>
              <a:rPr sz="2600" spc="-120" dirty="0">
                <a:latin typeface="Arial"/>
                <a:cs typeface="Arial"/>
              </a:rPr>
              <a:t>dung</a:t>
            </a:r>
            <a:r>
              <a:rPr sz="2600" spc="-285" dirty="0">
                <a:latin typeface="Arial"/>
                <a:cs typeface="Arial"/>
              </a:rPr>
              <a:t> </a:t>
            </a:r>
            <a:r>
              <a:rPr sz="2600" spc="30" dirty="0">
                <a:latin typeface="Arial"/>
                <a:cs typeface="Arial"/>
              </a:rPr>
              <a:t>thi</a:t>
            </a:r>
            <a:endParaRPr sz="2600">
              <a:latin typeface="Arial"/>
              <a:cs typeface="Arial"/>
            </a:endParaRPr>
          </a:p>
        </p:txBody>
      </p:sp>
      <p:sp>
        <p:nvSpPr>
          <p:cNvPr id="4" name="object 4"/>
          <p:cNvSpPr/>
          <p:nvPr/>
        </p:nvSpPr>
        <p:spPr>
          <a:xfrm>
            <a:off x="6115811" y="2197607"/>
            <a:ext cx="2679192" cy="331012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111240" y="2193035"/>
            <a:ext cx="2688590" cy="3319779"/>
          </a:xfrm>
          <a:custGeom>
            <a:avLst/>
            <a:gdLst/>
            <a:ahLst/>
            <a:cxnLst/>
            <a:rect l="l" t="t" r="r" b="b"/>
            <a:pathLst>
              <a:path w="2688590" h="3319779">
                <a:moveTo>
                  <a:pt x="0" y="3319272"/>
                </a:moveTo>
                <a:lnTo>
                  <a:pt x="2688336" y="3319272"/>
                </a:lnTo>
                <a:lnTo>
                  <a:pt x="2688336" y="0"/>
                </a:lnTo>
                <a:lnTo>
                  <a:pt x="0" y="0"/>
                </a:lnTo>
                <a:lnTo>
                  <a:pt x="0" y="3319272"/>
                </a:lnTo>
                <a:close/>
              </a:path>
            </a:pathLst>
          </a:custGeom>
          <a:ln w="9144">
            <a:solidFill>
              <a:srgbClr val="5B9BD4"/>
            </a:solidFill>
          </a:ln>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7</a:t>
            </a:fld>
            <a:endParaRPr spc="-6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5746750" cy="757555"/>
          </a:xfrm>
          <a:prstGeom prst="rect">
            <a:avLst/>
          </a:prstGeom>
        </p:spPr>
        <p:txBody>
          <a:bodyPr vert="horz" wrap="square" lIns="0" tIns="12700" rIns="0" bIns="0" rtlCol="0">
            <a:spAutoFit/>
          </a:bodyPr>
          <a:lstStyle/>
          <a:p>
            <a:pPr marL="12700">
              <a:lnSpc>
                <a:spcPct val="100000"/>
              </a:lnSpc>
              <a:spcBef>
                <a:spcPts val="100"/>
              </a:spcBef>
            </a:pPr>
            <a:r>
              <a:rPr spc="-5" dirty="0"/>
              <a:t>Học môn </a:t>
            </a:r>
            <a:r>
              <a:rPr dirty="0"/>
              <a:t>này có lợi</a:t>
            </a:r>
            <a:r>
              <a:rPr spc="-95" dirty="0"/>
              <a:t> </a:t>
            </a:r>
            <a:r>
              <a:rPr dirty="0"/>
              <a:t>gì?</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8</a:t>
            </a:fld>
            <a:endParaRPr spc="-60" dirty="0"/>
          </a:p>
        </p:txBody>
      </p:sp>
      <p:sp>
        <p:nvSpPr>
          <p:cNvPr id="3" name="object 3"/>
          <p:cNvSpPr txBox="1"/>
          <p:nvPr/>
        </p:nvSpPr>
        <p:spPr>
          <a:xfrm>
            <a:off x="427736" y="1294058"/>
            <a:ext cx="8195945" cy="4193540"/>
          </a:xfrm>
          <a:prstGeom prst="rect">
            <a:avLst/>
          </a:prstGeom>
        </p:spPr>
        <p:txBody>
          <a:bodyPr vert="horz" wrap="square" lIns="0" tIns="114935" rIns="0" bIns="0" rtlCol="0">
            <a:spAutoFit/>
          </a:bodyPr>
          <a:lstStyle/>
          <a:p>
            <a:pPr marL="287020" indent="-274320" algn="just">
              <a:lnSpc>
                <a:spcPct val="100000"/>
              </a:lnSpc>
              <a:spcBef>
                <a:spcPts val="905"/>
              </a:spcBef>
              <a:buClr>
                <a:srgbClr val="FF0000"/>
              </a:buClr>
              <a:buFont typeface="Wingdings"/>
              <a:buChar char=""/>
              <a:tabLst>
                <a:tab pos="287020" algn="l"/>
              </a:tabLst>
            </a:pPr>
            <a:r>
              <a:rPr sz="3000" dirty="0">
                <a:latin typeface="Times New Roman" pitchFamily="18" charset="0"/>
                <a:cs typeface="Times New Roman" pitchFamily="18" charset="0"/>
              </a:rPr>
              <a:t>Có kiến thức về lập trình cho thiết bị di động</a:t>
            </a:r>
            <a:endParaRPr sz="3000">
              <a:latin typeface="Times New Roman" pitchFamily="18" charset="0"/>
              <a:cs typeface="Times New Roman" pitchFamily="18" charset="0"/>
            </a:endParaRPr>
          </a:p>
          <a:p>
            <a:pPr marL="287020" marR="5080" indent="-274320" algn="just">
              <a:lnSpc>
                <a:spcPct val="100000"/>
              </a:lnSpc>
              <a:spcBef>
                <a:spcPts val="810"/>
              </a:spcBef>
              <a:buClr>
                <a:srgbClr val="FF0000"/>
              </a:buClr>
              <a:buFont typeface="Wingdings"/>
              <a:buChar char=""/>
              <a:tabLst>
                <a:tab pos="287020" algn="l"/>
              </a:tabLst>
            </a:pPr>
            <a:r>
              <a:rPr sz="3000" dirty="0">
                <a:latin typeface="Times New Roman" pitchFamily="18" charset="0"/>
                <a:cs typeface="Times New Roman" pitchFamily="18" charset="0"/>
              </a:rPr>
              <a:t>Có hiểu biết sâu sắc hơn về hoạt động của các thiết  bị di động và phần mềm trên các thiết bị đó, khai</a:t>
            </a:r>
            <a:endParaRPr sz="3000">
              <a:latin typeface="Times New Roman" pitchFamily="18" charset="0"/>
              <a:cs typeface="Times New Roman" pitchFamily="18" charset="0"/>
            </a:endParaRPr>
          </a:p>
          <a:p>
            <a:pPr marL="287020" algn="just">
              <a:lnSpc>
                <a:spcPct val="100000"/>
              </a:lnSpc>
            </a:pPr>
            <a:r>
              <a:rPr sz="3000" dirty="0">
                <a:latin typeface="Times New Roman" pitchFamily="18" charset="0"/>
                <a:cs typeface="Times New Roman" pitchFamily="18" charset="0"/>
              </a:rPr>
              <a:t>thác tốt hơn các thiết bị đó</a:t>
            </a:r>
            <a:endParaRPr sz="3000">
              <a:latin typeface="Times New Roman" pitchFamily="18" charset="0"/>
              <a:cs typeface="Times New Roman" pitchFamily="18" charset="0"/>
            </a:endParaRPr>
          </a:p>
          <a:p>
            <a:pPr marL="287020" marR="552450" indent="-274320" algn="just">
              <a:lnSpc>
                <a:spcPct val="100000"/>
              </a:lnSpc>
              <a:spcBef>
                <a:spcPts val="790"/>
              </a:spcBef>
              <a:buClr>
                <a:srgbClr val="FF0000"/>
              </a:buClr>
              <a:buFont typeface="Wingdings"/>
              <a:buChar char=""/>
              <a:tabLst>
                <a:tab pos="287020" algn="l"/>
              </a:tabLst>
            </a:pPr>
            <a:r>
              <a:rPr sz="3000" dirty="0">
                <a:latin typeface="Times New Roman" pitchFamily="18" charset="0"/>
                <a:cs typeface="Times New Roman" pitchFamily="18" charset="0"/>
              </a:rPr>
              <a:t>Có khả năng viết chương trình đơn giản cho các  thiết bị di động</a:t>
            </a:r>
            <a:endParaRPr sz="30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Có thêm lựa chọn cho đề tài làm tốt nghiệp</a:t>
            </a:r>
            <a:endParaRPr sz="3000">
              <a:latin typeface="Times New Roman" pitchFamily="18" charset="0"/>
              <a:cs typeface="Times New Roman" pitchFamily="18" charset="0"/>
            </a:endParaRPr>
          </a:p>
          <a:p>
            <a:pPr marL="287020" indent="-274320" algn="just">
              <a:lnSpc>
                <a:spcPct val="100000"/>
              </a:lnSpc>
              <a:spcBef>
                <a:spcPts val="810"/>
              </a:spcBef>
              <a:buClr>
                <a:srgbClr val="FF0000"/>
              </a:buClr>
              <a:buFont typeface="Wingdings"/>
              <a:buChar char=""/>
              <a:tabLst>
                <a:tab pos="287020" algn="l"/>
              </a:tabLst>
            </a:pPr>
            <a:r>
              <a:rPr sz="3000" dirty="0">
                <a:latin typeface="Times New Roman" pitchFamily="18" charset="0"/>
                <a:cs typeface="Times New Roman" pitchFamily="18" charset="0"/>
              </a:rPr>
              <a:t>Có điểm môn học và được ra trường</a:t>
            </a:r>
            <a:endParaRPr sz="30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4580255" cy="757555"/>
          </a:xfrm>
          <a:prstGeom prst="rect">
            <a:avLst/>
          </a:prstGeom>
        </p:spPr>
        <p:txBody>
          <a:bodyPr vert="horz" wrap="square" lIns="0" tIns="12700" rIns="0" bIns="0" rtlCol="0">
            <a:spAutoFit/>
          </a:bodyPr>
          <a:lstStyle/>
          <a:p>
            <a:pPr marL="12700">
              <a:lnSpc>
                <a:spcPct val="100000"/>
              </a:lnSpc>
              <a:spcBef>
                <a:spcPts val="100"/>
              </a:spcBef>
            </a:pPr>
            <a:r>
              <a:rPr spc="-5" dirty="0"/>
              <a:t>Nội </a:t>
            </a:r>
            <a:r>
              <a:rPr dirty="0"/>
              <a:t>dung </a:t>
            </a:r>
            <a:r>
              <a:rPr spc="-5" dirty="0"/>
              <a:t>môn</a:t>
            </a:r>
            <a:r>
              <a:rPr spc="-80" dirty="0"/>
              <a:t> </a:t>
            </a:r>
            <a:r>
              <a:rPr dirty="0"/>
              <a:t>học</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9</a:t>
            </a:fld>
            <a:endParaRPr spc="-60" dirty="0"/>
          </a:p>
        </p:txBody>
      </p:sp>
      <p:sp>
        <p:nvSpPr>
          <p:cNvPr id="3" name="object 3"/>
          <p:cNvSpPr txBox="1"/>
          <p:nvPr/>
        </p:nvSpPr>
        <p:spPr>
          <a:xfrm>
            <a:off x="427736" y="1294674"/>
            <a:ext cx="7117715" cy="4280017"/>
          </a:xfrm>
          <a:prstGeom prst="rect">
            <a:avLst/>
          </a:prstGeom>
        </p:spPr>
        <p:txBody>
          <a:bodyPr vert="horz" wrap="square" lIns="0" tIns="113664" rIns="0" bIns="0" rtlCol="0">
            <a:spAutoFit/>
          </a:bodyPr>
          <a:lstStyle/>
          <a:p>
            <a:pPr marL="287020" indent="-274320">
              <a:lnSpc>
                <a:spcPct val="100000"/>
              </a:lnSpc>
              <a:spcBef>
                <a:spcPts val="894"/>
              </a:spcBef>
              <a:buClr>
                <a:srgbClr val="FF0000"/>
              </a:buClr>
              <a:buFont typeface="Wingdings"/>
              <a:buChar char=""/>
              <a:tabLst>
                <a:tab pos="287020" algn="l"/>
              </a:tabLst>
            </a:pPr>
            <a:r>
              <a:rPr sz="2800" dirty="0">
                <a:latin typeface="Times New Roman" pitchFamily="18" charset="0"/>
                <a:cs typeface="Times New Roman" pitchFamily="18" charset="0"/>
              </a:rPr>
              <a:t>Giới thiệu về lập trình di động và Android</a:t>
            </a:r>
            <a:endParaRPr sz="2800">
              <a:latin typeface="Times New Roman" pitchFamily="18" charset="0"/>
              <a:cs typeface="Times New Roman" pitchFamily="18" charset="0"/>
            </a:endParaRPr>
          </a:p>
          <a:p>
            <a:pPr marL="287020" indent="-274320">
              <a:lnSpc>
                <a:spcPct val="100000"/>
              </a:lnSpc>
              <a:spcBef>
                <a:spcPts val="795"/>
              </a:spcBef>
              <a:buClr>
                <a:srgbClr val="FF0000"/>
              </a:buClr>
              <a:buFont typeface="Wingdings"/>
              <a:buChar char=""/>
              <a:tabLst>
                <a:tab pos="287020" algn="l"/>
              </a:tabLst>
            </a:pPr>
            <a:r>
              <a:rPr sz="2800" dirty="0">
                <a:latin typeface="Times New Roman" pitchFamily="18" charset="0"/>
                <a:cs typeface="Times New Roman" pitchFamily="18" charset="0"/>
              </a:rPr>
              <a:t>Activity, layout và các điều khiển cơ bản</a:t>
            </a:r>
            <a:endParaRPr sz="2800">
              <a:latin typeface="Times New Roman" pitchFamily="18" charset="0"/>
              <a:cs typeface="Times New Roman" pitchFamily="18" charset="0"/>
            </a:endParaRPr>
          </a:p>
          <a:p>
            <a:pPr marL="287020" indent="-274320">
              <a:lnSpc>
                <a:spcPct val="100000"/>
              </a:lnSpc>
              <a:spcBef>
                <a:spcPts val="800"/>
              </a:spcBef>
              <a:buClr>
                <a:srgbClr val="FF0000"/>
              </a:buClr>
              <a:buFont typeface="Wingdings"/>
              <a:buChar char=""/>
              <a:tabLst>
                <a:tab pos="287020" algn="l"/>
              </a:tabLst>
            </a:pPr>
            <a:r>
              <a:rPr sz="2800" dirty="0">
                <a:latin typeface="Times New Roman" pitchFamily="18" charset="0"/>
                <a:cs typeface="Times New Roman" pitchFamily="18" charset="0"/>
              </a:rPr>
              <a:t>Xử lý sự kiện</a:t>
            </a:r>
            <a:endParaRPr sz="2800">
              <a:latin typeface="Times New Roman" pitchFamily="18" charset="0"/>
              <a:cs typeface="Times New Roman" pitchFamily="18" charset="0"/>
            </a:endParaRPr>
          </a:p>
          <a:p>
            <a:pPr marL="287020" indent="-274320">
              <a:lnSpc>
                <a:spcPct val="100000"/>
              </a:lnSpc>
              <a:spcBef>
                <a:spcPts val="805"/>
              </a:spcBef>
              <a:buClr>
                <a:srgbClr val="FF0000"/>
              </a:buClr>
              <a:buFont typeface="Wingdings"/>
              <a:buChar char=""/>
              <a:tabLst>
                <a:tab pos="287020" algn="l"/>
              </a:tabLst>
            </a:pPr>
            <a:r>
              <a:rPr sz="2800" dirty="0">
                <a:latin typeface="Times New Roman" pitchFamily="18" charset="0"/>
                <a:cs typeface="Times New Roman" pitchFamily="18" charset="0"/>
              </a:rPr>
              <a:t>Intent, Notification và Menu</a:t>
            </a:r>
            <a:endParaRPr sz="2800">
              <a:latin typeface="Times New Roman" pitchFamily="18" charset="0"/>
              <a:cs typeface="Times New Roman" pitchFamily="18" charset="0"/>
            </a:endParaRPr>
          </a:p>
          <a:p>
            <a:pPr marL="287020" indent="-274320">
              <a:lnSpc>
                <a:spcPct val="100000"/>
              </a:lnSpc>
              <a:spcBef>
                <a:spcPts val="795"/>
              </a:spcBef>
              <a:buClr>
                <a:srgbClr val="FF0000"/>
              </a:buClr>
              <a:buFont typeface="Wingdings"/>
              <a:buChar char=""/>
              <a:tabLst>
                <a:tab pos="287020" algn="l"/>
              </a:tabLst>
            </a:pPr>
            <a:r>
              <a:rPr sz="2800" dirty="0">
                <a:latin typeface="Times New Roman" pitchFamily="18" charset="0"/>
                <a:cs typeface="Times New Roman" pitchFamily="18" charset="0"/>
              </a:rPr>
              <a:t>Lưu trữ, SQLite và content provider</a:t>
            </a:r>
            <a:endParaRPr sz="2800">
              <a:latin typeface="Times New Roman" pitchFamily="18" charset="0"/>
              <a:cs typeface="Times New Roman" pitchFamily="18" charset="0"/>
            </a:endParaRPr>
          </a:p>
          <a:p>
            <a:pPr marL="287020" indent="-274320">
              <a:lnSpc>
                <a:spcPct val="100000"/>
              </a:lnSpc>
              <a:spcBef>
                <a:spcPts val="805"/>
              </a:spcBef>
              <a:buClr>
                <a:srgbClr val="FF0000"/>
              </a:buClr>
              <a:buFont typeface="Wingdings"/>
              <a:buChar char=""/>
              <a:tabLst>
                <a:tab pos="287020" algn="l"/>
              </a:tabLst>
            </a:pPr>
            <a:r>
              <a:rPr sz="2800" dirty="0">
                <a:latin typeface="Times New Roman" pitchFamily="18" charset="0"/>
                <a:cs typeface="Times New Roman" pitchFamily="18" charset="0"/>
              </a:rPr>
              <a:t>Dịch vụ và Broadcast Receiver</a:t>
            </a:r>
            <a:endParaRPr sz="2800">
              <a:latin typeface="Times New Roman" pitchFamily="18" charset="0"/>
              <a:cs typeface="Times New Roman" pitchFamily="18" charset="0"/>
            </a:endParaRPr>
          </a:p>
          <a:p>
            <a:pPr marL="287020" indent="-274320">
              <a:lnSpc>
                <a:spcPct val="100000"/>
              </a:lnSpc>
              <a:spcBef>
                <a:spcPts val="805"/>
              </a:spcBef>
              <a:buClr>
                <a:srgbClr val="FF0000"/>
              </a:buClr>
              <a:buFont typeface="Wingdings"/>
              <a:buChar char=""/>
              <a:tabLst>
                <a:tab pos="287020" algn="l"/>
              </a:tabLst>
            </a:pPr>
            <a:r>
              <a:rPr sz="2800" dirty="0">
                <a:latin typeface="Times New Roman" pitchFamily="18" charset="0"/>
                <a:cs typeface="Times New Roman" pitchFamily="18" charset="0"/>
              </a:rPr>
              <a:t>Khai thác các dịch vụ di động</a:t>
            </a:r>
            <a:endParaRPr sz="2800">
              <a:latin typeface="Times New Roman" pitchFamily="18" charset="0"/>
              <a:cs typeface="Times New Roman" pitchFamily="18" charset="0"/>
            </a:endParaRPr>
          </a:p>
          <a:p>
            <a:pPr marL="287020" indent="-274320">
              <a:lnSpc>
                <a:spcPct val="100000"/>
              </a:lnSpc>
              <a:spcBef>
                <a:spcPts val="795"/>
              </a:spcBef>
              <a:buClr>
                <a:srgbClr val="FF0000"/>
              </a:buClr>
              <a:buFont typeface="Wingdings"/>
              <a:buChar char=""/>
              <a:tabLst>
                <a:tab pos="287020" algn="l"/>
              </a:tabLst>
            </a:pPr>
            <a:r>
              <a:rPr sz="2800" dirty="0">
                <a:latin typeface="Times New Roman" pitchFamily="18" charset="0"/>
                <a:cs typeface="Times New Roman" pitchFamily="18" charset="0"/>
              </a:rPr>
              <a:t>Các chủ đề nâng cao</a:t>
            </a:r>
            <a:endParaRPr sz="28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2816</Words>
  <Application>Microsoft Office PowerPoint</Application>
  <PresentationFormat>On-screen Show (4:3)</PresentationFormat>
  <Paragraphs>390</Paragraphs>
  <Slides>65</Slides>
  <Notes>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LẬP TRÌNH DI ĐỘNG</vt:lpstr>
      <vt:lpstr>Nội dung</vt:lpstr>
      <vt:lpstr>Giới thiệu môn học</vt:lpstr>
      <vt:lpstr>Môn học “Lập trình di động”</vt:lpstr>
      <vt:lpstr>Tài liệu học tập</vt:lpstr>
      <vt:lpstr>Kiến thức yêu cầu / nên biết</vt:lpstr>
      <vt:lpstr>Đánh giá kết quả</vt:lpstr>
      <vt:lpstr>Học môn này có lợi gì?</vt:lpstr>
      <vt:lpstr>Nội dung môn học</vt:lpstr>
      <vt:lpstr>Công cụ học tập</vt:lpstr>
      <vt:lpstr>Thiết bị di động vs thiết bị cố  định</vt:lpstr>
      <vt:lpstr>Di động vs Cố định</vt:lpstr>
      <vt:lpstr>Chức năng mới</vt:lpstr>
      <vt:lpstr>Dịch vụ mới</vt:lpstr>
      <vt:lpstr>Loại thiết bị mới</vt:lpstr>
      <vt:lpstr>Thị trường ứng dụng cho di  động</vt:lpstr>
      <vt:lpstr>Bối cảnh</vt:lpstr>
      <vt:lpstr>Cơ hội cho lập trình viên</vt:lpstr>
      <vt:lpstr>Các nền tảng dùng cho di động</vt:lpstr>
      <vt:lpstr>Thị phần các nền tảng toàn cầu</vt:lpstr>
      <vt:lpstr>Thị phần các nền tảng toàn cầu</vt:lpstr>
      <vt:lpstr>Thị phần các nền tảng tại Mỹ</vt:lpstr>
      <vt:lpstr>Thu nhập trên mỗi app/month</vt:lpstr>
      <vt:lpstr>So sánh 3 chợ ứng dụng</vt:lpstr>
      <vt:lpstr>Hệ điều hành Android</vt:lpstr>
      <vt:lpstr>Android</vt:lpstr>
      <vt:lpstr>Android: đặc điểm nổi bật</vt:lpstr>
      <vt:lpstr>Android: lịch sử phát triển</vt:lpstr>
      <vt:lpstr>Android: nâng cấp &amp; mở rộng</vt:lpstr>
      <vt:lpstr>Android: phân mảnh (3/4/2017)</vt:lpstr>
      <vt:lpstr>Lập trình trên android</vt:lpstr>
      <vt:lpstr>Lập trình android: Kiến trúc OS</vt:lpstr>
      <vt:lpstr>Lập trình android: Kiến trúc OS</vt:lpstr>
      <vt:lpstr>Lập trình android: Kiến trúc OS</vt:lpstr>
      <vt:lpstr>Lập trình android: Kiến trúc OS</vt:lpstr>
      <vt:lpstr>Lập trình android: Kiến trúc OS</vt:lpstr>
      <vt:lpstr>Lập trình android: Kiến trúc OS</vt:lpstr>
      <vt:lpstr>Lập trình android: Kiến trúc OS</vt:lpstr>
      <vt:lpstr>Lập trình android: Ưu điểm</vt:lpstr>
      <vt:lpstr>Lập trình android: SDK vs NDK</vt:lpstr>
      <vt:lpstr>Môi trường lập trình</vt:lpstr>
      <vt:lpstr>Môi trường lập trình</vt:lpstr>
      <vt:lpstr>Môi trường lập trình</vt:lpstr>
      <vt:lpstr>Môi trường lập trình</vt:lpstr>
      <vt:lpstr>PowerPoint Presentation</vt:lpstr>
      <vt:lpstr>IDE cho phát triển android app</vt:lpstr>
      <vt:lpstr>IDE cho phát triển android app</vt:lpstr>
      <vt:lpstr>Cài đặt Android Studio</vt:lpstr>
      <vt:lpstr>Cài đặt Android Studio</vt:lpstr>
      <vt:lpstr>Cài đặt Android Studio</vt:lpstr>
      <vt:lpstr>Máy ảo Genymotion</vt:lpstr>
      <vt:lpstr>Máy ảo genymotion</vt:lpstr>
      <vt:lpstr>Chương trình đầu tiên</vt:lpstr>
      <vt:lpstr>Khởi động Android Studio</vt:lpstr>
      <vt:lpstr>Đặt tên ứng dụng, tên package,…</vt:lpstr>
      <vt:lpstr>Chọn phiên bản hệ điều hành</vt:lpstr>
      <vt:lpstr>Chọn giao diện ban đầu</vt:lpstr>
      <vt:lpstr>Đặt tên cho giao diện</vt:lpstr>
      <vt:lpstr>Android Studio thiết đặt project</vt:lpstr>
      <vt:lpstr>Giao diện của Android Studio</vt:lpstr>
      <vt:lpstr>Chọn thiết bị chạy thử</vt:lpstr>
      <vt:lpstr>Kết quả chạy thử</vt:lpstr>
      <vt:lpstr>Thêm 2 nút bấm vào giao diện</vt:lpstr>
      <vt:lpstr>Viết mã xử lý sự kiện</vt:lpstr>
      <vt:lpstr>Chạy lại chương trình mới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trình dịch</dc:title>
  <dc:creator>Xuan Nam Truong</dc:creator>
  <cp:lastModifiedBy>MinhQuynh</cp:lastModifiedBy>
  <cp:revision>12</cp:revision>
  <dcterms:created xsi:type="dcterms:W3CDTF">2018-02-21T13:22:56Z</dcterms:created>
  <dcterms:modified xsi:type="dcterms:W3CDTF">2018-02-25T08:24:30Z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2017-04-18T00:00:00Z</vt:filetime>
  </property>
  <property fmtid="{D5CDD505-2E9C-101B-9397-08002B2CF9AE}" pid="3" name="Creator">
    <vt:lpwstr>Microsoft® PowerPoint® 2013</vt:lpwstr>
  </property>
  <property fmtid="{D5CDD505-2E9C-101B-9397-08002B2CF9AE}" pid="4" name="LastSaved">
    <vt:filetime>2018-02-21T00:00:00Z</vt:filetime>
  </property>
</Properties>
</file>