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918"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282064" y="3746754"/>
            <a:ext cx="6579870" cy="1123314"/>
          </a:xfrm>
          <a:prstGeom prst="rect">
            <a:avLst/>
          </a:prstGeom>
        </p:spPr>
        <p:txBody>
          <a:bodyPr wrap="square" lIns="0" tIns="0" rIns="0" bIns="0">
            <a:spAutoFit/>
          </a:bodyPr>
          <a:lstStyle>
            <a:lvl1pPr>
              <a:defRPr sz="3600" b="0" i="0">
                <a:solidFill>
                  <a:srgbClr val="C55A1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7366000" cy="1416050"/>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557403" y="1459738"/>
            <a:ext cx="8029193" cy="4192270"/>
          </a:xfrm>
          <a:prstGeom prst="rect">
            <a:avLst/>
          </a:prstGeom>
        </p:spPr>
        <p:txBody>
          <a:bodyPr wrap="square" lIns="0" tIns="0" rIns="0" bIns="0">
            <a:spAutoFit/>
          </a:bodyPr>
          <a:lstStyle>
            <a:lvl1pPr>
              <a:defRPr sz="2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developer.android.com/guide/appendix/m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hemas.android.com/tools" TargetMode="External"/><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3" name="object 3"/>
          <p:cNvSpPr txBox="1">
            <a:spLocks noGrp="1"/>
          </p:cNvSpPr>
          <p:nvPr>
            <p:ph type="subTitle" idx="4"/>
          </p:nvPr>
        </p:nvSpPr>
        <p:spPr>
          <a:prstGeom prst="rect">
            <a:avLst/>
          </a:prstGeom>
        </p:spPr>
        <p:txBody>
          <a:bodyPr vert="horz" wrap="square" lIns="0" tIns="12700" rIns="0" bIns="0" rtlCol="0">
            <a:spAutoFit/>
          </a:bodyPr>
          <a:lstStyle/>
          <a:p>
            <a:pPr marL="2569845" marR="5080" indent="-2556510">
              <a:lnSpc>
                <a:spcPct val="100000"/>
              </a:lnSpc>
              <a:spcBef>
                <a:spcPts val="100"/>
              </a:spcBef>
            </a:pPr>
            <a:r>
              <a:rPr spc="-235" dirty="0"/>
              <a:t>Bài </a:t>
            </a:r>
            <a:r>
              <a:rPr spc="-135" dirty="0"/>
              <a:t>10: </a:t>
            </a:r>
            <a:r>
              <a:rPr spc="-125" dirty="0"/>
              <a:t>dịch </a:t>
            </a:r>
            <a:r>
              <a:rPr spc="-145" dirty="0"/>
              <a:t>vụ </a:t>
            </a:r>
            <a:r>
              <a:rPr spc="-150" dirty="0"/>
              <a:t>đa </a:t>
            </a:r>
            <a:r>
              <a:rPr spc="-195" dirty="0"/>
              <a:t>phương </a:t>
            </a:r>
            <a:r>
              <a:rPr spc="-25" dirty="0"/>
              <a:t>tiện</a:t>
            </a:r>
            <a:r>
              <a:rPr spc="-400" dirty="0"/>
              <a:t> </a:t>
            </a:r>
            <a:r>
              <a:rPr spc="-30" dirty="0"/>
              <a:t>trên  </a:t>
            </a:r>
            <a:r>
              <a:rPr spc="-100" dirty="0"/>
              <a:t>android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870835" cy="757555"/>
          </a:xfrm>
          <a:prstGeom prst="rect">
            <a:avLst/>
          </a:prstGeom>
        </p:spPr>
        <p:txBody>
          <a:bodyPr vert="horz" wrap="square" lIns="0" tIns="12700" rIns="0" bIns="0" rtlCol="0">
            <a:spAutoFit/>
          </a:bodyPr>
          <a:lstStyle/>
          <a:p>
            <a:pPr marL="12700">
              <a:lnSpc>
                <a:spcPct val="100000"/>
              </a:lnSpc>
              <a:spcBef>
                <a:spcPts val="100"/>
              </a:spcBef>
            </a:pPr>
            <a:r>
              <a:rPr dirty="0"/>
              <a:t>MediaStore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427736" y="1407413"/>
            <a:ext cx="8033384" cy="4331442"/>
          </a:xfrm>
          <a:prstGeom prst="rect">
            <a:avLst/>
          </a:prstGeom>
        </p:spPr>
        <p:txBody>
          <a:bodyPr vert="horz" wrap="square" lIns="0" tIns="12065" rIns="0" bIns="0" rtlCol="0">
            <a:spAutoFit/>
          </a:bodyPr>
          <a:lstStyle/>
          <a:p>
            <a:pPr marL="12700" algn="just">
              <a:lnSpc>
                <a:spcPct val="100000"/>
              </a:lnSpc>
              <a:spcBef>
                <a:spcPts val="95"/>
              </a:spcBef>
            </a:pPr>
            <a:r>
              <a:rPr dirty="0">
                <a:latin typeface="Times New Roman" pitchFamily="18" charset="0"/>
                <a:cs typeface="Times New Roman" pitchFamily="18" charset="0"/>
              </a:rPr>
              <a:t>Có thể xem cấu trúc của MediaStore bằng cách xem file CSDL sau</a:t>
            </a:r>
            <a:endParaRPr>
              <a:latin typeface="Times New Roman" pitchFamily="18" charset="0"/>
              <a:cs typeface="Times New Roman" pitchFamily="18" charset="0"/>
            </a:endParaRPr>
          </a:p>
          <a:p>
            <a:pPr marL="12700" algn="just">
              <a:lnSpc>
                <a:spcPct val="100000"/>
              </a:lnSpc>
            </a:pPr>
            <a:r>
              <a:rPr dirty="0">
                <a:solidFill>
                  <a:srgbClr val="00AFEF"/>
                </a:solidFill>
                <a:latin typeface="Times New Roman" pitchFamily="18" charset="0"/>
                <a:cs typeface="Times New Roman" pitchFamily="18" charset="0"/>
              </a:rPr>
              <a:t>/data/data/com.android.providers.media/databases/internal.db</a:t>
            </a:r>
            <a:endParaRPr>
              <a:latin typeface="Times New Roman" pitchFamily="18" charset="0"/>
              <a:cs typeface="Times New Roman" pitchFamily="18" charset="0"/>
            </a:endParaRPr>
          </a:p>
          <a:p>
            <a:pPr algn="just">
              <a:lnSpc>
                <a:spcPct val="100000"/>
              </a:lnSpc>
            </a:pPr>
            <a:endParaRPr>
              <a:latin typeface="Times New Roman" pitchFamily="18" charset="0"/>
              <a:cs typeface="Times New Roman" pitchFamily="18" charset="0"/>
            </a:endParaRPr>
          </a:p>
          <a:p>
            <a:pPr marL="12700" algn="just">
              <a:lnSpc>
                <a:spcPct val="100000"/>
              </a:lnSpc>
              <a:spcBef>
                <a:spcPts val="1705"/>
              </a:spcBef>
            </a:pPr>
            <a:r>
              <a:rPr dirty="0">
                <a:solidFill>
                  <a:srgbClr val="EC7C30"/>
                </a:solidFill>
                <a:latin typeface="Times New Roman" pitchFamily="18" charset="0"/>
                <a:cs typeface="Times New Roman" pitchFamily="18" charset="0"/>
              </a:rPr>
              <a:t>// Muốn   mở         các  video thì dùng  Uri chuẩn EXTERNAL_CONTENT_URI</a:t>
            </a:r>
            <a:endParaRPr>
              <a:latin typeface="Times New Roman" pitchFamily="18" charset="0"/>
              <a:cs typeface="Times New Roman" pitchFamily="18" charset="0"/>
            </a:endParaRPr>
          </a:p>
          <a:p>
            <a:pPr marL="12700" algn="just">
              <a:lnSpc>
                <a:spcPct val="100000"/>
              </a:lnSpc>
              <a:spcBef>
                <a:spcPts val="790"/>
              </a:spcBef>
            </a:pPr>
            <a:r>
              <a:rPr dirty="0">
                <a:solidFill>
                  <a:srgbClr val="006FC0"/>
                </a:solidFill>
                <a:latin typeface="Times New Roman" pitchFamily="18" charset="0"/>
                <a:cs typeface="Times New Roman" pitchFamily="18" charset="0"/>
              </a:rPr>
              <a:t>Uri </a:t>
            </a:r>
            <a:r>
              <a:rPr dirty="0">
                <a:latin typeface="Times New Roman" pitchFamily="18" charset="0"/>
                <a:cs typeface="Times New Roman" pitchFamily="18" charset="0"/>
              </a:rPr>
              <a:t>p = android.provider.MediaStore.Images.Media.EXTERNAL_CONTENT_URI;</a:t>
            </a:r>
            <a:endParaRPr>
              <a:latin typeface="Times New Roman" pitchFamily="18" charset="0"/>
              <a:cs typeface="Times New Roman" pitchFamily="18" charset="0"/>
            </a:endParaRPr>
          </a:p>
          <a:p>
            <a:pPr marL="12700" algn="just">
              <a:lnSpc>
                <a:spcPct val="100000"/>
              </a:lnSpc>
              <a:spcBef>
                <a:spcPts val="805"/>
              </a:spcBef>
            </a:pPr>
            <a:r>
              <a:rPr dirty="0">
                <a:solidFill>
                  <a:srgbClr val="006FC0"/>
                </a:solidFill>
                <a:latin typeface="Times New Roman" pitchFamily="18" charset="0"/>
                <a:cs typeface="Times New Roman" pitchFamily="18" charset="0"/>
              </a:rPr>
              <a:t>Intent </a:t>
            </a:r>
            <a:r>
              <a:rPr dirty="0">
                <a:latin typeface="Times New Roman" pitchFamily="18" charset="0"/>
                <a:cs typeface="Times New Roman" pitchFamily="18" charset="0"/>
              </a:rPr>
              <a:t>myIntent = </a:t>
            </a:r>
            <a:r>
              <a:rPr dirty="0">
                <a:solidFill>
                  <a:srgbClr val="006FC0"/>
                </a:solidFill>
                <a:latin typeface="Times New Roman" pitchFamily="18" charset="0"/>
                <a:cs typeface="Times New Roman" pitchFamily="18" charset="0"/>
              </a:rPr>
              <a:t>new </a:t>
            </a:r>
            <a:r>
              <a:rPr dirty="0">
                <a:latin typeface="Times New Roman" pitchFamily="18" charset="0"/>
                <a:cs typeface="Times New Roman" pitchFamily="18" charset="0"/>
              </a:rPr>
              <a:t>Intent(Intent.ACTION_VIEW, p);</a:t>
            </a:r>
            <a:endParaRPr>
              <a:latin typeface="Times New Roman" pitchFamily="18" charset="0"/>
              <a:cs typeface="Times New Roman" pitchFamily="18" charset="0"/>
            </a:endParaRPr>
          </a:p>
          <a:p>
            <a:pPr marL="12700" algn="just">
              <a:lnSpc>
                <a:spcPct val="100000"/>
              </a:lnSpc>
              <a:spcBef>
                <a:spcPts val="805"/>
              </a:spcBef>
            </a:pPr>
            <a:r>
              <a:rPr dirty="0">
                <a:solidFill>
                  <a:srgbClr val="00AF50"/>
                </a:solidFill>
                <a:latin typeface="Times New Roman" pitchFamily="18" charset="0"/>
                <a:cs typeface="Times New Roman" pitchFamily="18" charset="0"/>
              </a:rPr>
              <a:t>startActivity</a:t>
            </a:r>
            <a:r>
              <a:rPr dirty="0">
                <a:latin typeface="Times New Roman" pitchFamily="18" charset="0"/>
                <a:cs typeface="Times New Roman" pitchFamily="18" charset="0"/>
              </a:rPr>
              <a:t>(myIntent);</a:t>
            </a:r>
            <a:endParaRPr>
              <a:latin typeface="Times New Roman" pitchFamily="18" charset="0"/>
              <a:cs typeface="Times New Roman" pitchFamily="18" charset="0"/>
            </a:endParaRPr>
          </a:p>
          <a:p>
            <a:pPr algn="just">
              <a:lnSpc>
                <a:spcPct val="100000"/>
              </a:lnSpc>
            </a:pPr>
            <a:endParaRPr>
              <a:latin typeface="Times New Roman" pitchFamily="18" charset="0"/>
              <a:cs typeface="Times New Roman" pitchFamily="18" charset="0"/>
            </a:endParaRPr>
          </a:p>
          <a:p>
            <a:pPr marL="12700" algn="just">
              <a:lnSpc>
                <a:spcPct val="100000"/>
              </a:lnSpc>
              <a:spcBef>
                <a:spcPts val="1695"/>
              </a:spcBef>
            </a:pPr>
            <a:r>
              <a:rPr dirty="0">
                <a:solidFill>
                  <a:srgbClr val="EC7C30"/>
                </a:solidFill>
                <a:latin typeface="Times New Roman" pitchFamily="18" charset="0"/>
                <a:cs typeface="Times New Roman" pitchFamily="18" charset="0"/>
              </a:rPr>
              <a:t>// Trường hợp muốn mở để chọn media thì sử dụng ACTION_PICK</a:t>
            </a:r>
            <a:endParaRPr>
              <a:latin typeface="Times New Roman" pitchFamily="18" charset="0"/>
              <a:cs typeface="Times New Roman" pitchFamily="18" charset="0"/>
            </a:endParaRPr>
          </a:p>
          <a:p>
            <a:pPr marL="12700" marR="124460" algn="just">
              <a:lnSpc>
                <a:spcPct val="135100"/>
              </a:lnSpc>
            </a:pPr>
            <a:r>
              <a:rPr dirty="0">
                <a:solidFill>
                  <a:srgbClr val="006FC0"/>
                </a:solidFill>
                <a:latin typeface="Times New Roman" pitchFamily="18" charset="0"/>
                <a:cs typeface="Times New Roman" pitchFamily="18" charset="0"/>
              </a:rPr>
              <a:t>Uri </a:t>
            </a:r>
            <a:r>
              <a:rPr dirty="0">
                <a:latin typeface="Times New Roman" pitchFamily="18" charset="0"/>
                <a:cs typeface="Times New Roman" pitchFamily="18" charset="0"/>
              </a:rPr>
              <a:t>x = android.provider.MediaStore.Audio.Media.EXTERNAL_CONTENT_URI;  </a:t>
            </a:r>
            <a:r>
              <a:rPr dirty="0">
                <a:solidFill>
                  <a:srgbClr val="006FC0"/>
                </a:solidFill>
                <a:latin typeface="Times New Roman" pitchFamily="18" charset="0"/>
                <a:cs typeface="Times New Roman" pitchFamily="18" charset="0"/>
              </a:rPr>
              <a:t>Intent </a:t>
            </a:r>
            <a:r>
              <a:rPr dirty="0">
                <a:latin typeface="Times New Roman" pitchFamily="18" charset="0"/>
                <a:cs typeface="Times New Roman" pitchFamily="18" charset="0"/>
              </a:rPr>
              <a:t>myIntent = </a:t>
            </a:r>
            <a:r>
              <a:rPr dirty="0">
                <a:solidFill>
                  <a:srgbClr val="006FC0"/>
                </a:solidFill>
                <a:latin typeface="Times New Roman" pitchFamily="18" charset="0"/>
                <a:cs typeface="Times New Roman" pitchFamily="18" charset="0"/>
              </a:rPr>
              <a:t>new </a:t>
            </a:r>
            <a:r>
              <a:rPr dirty="0">
                <a:latin typeface="Times New Roman" pitchFamily="18" charset="0"/>
                <a:cs typeface="Times New Roman" pitchFamily="18" charset="0"/>
              </a:rPr>
              <a:t>Intent(Intent.ACTION_PICK, x);  </a:t>
            </a:r>
            <a:r>
              <a:rPr dirty="0">
                <a:solidFill>
                  <a:srgbClr val="00AF50"/>
                </a:solidFill>
                <a:latin typeface="Times New Roman" pitchFamily="18" charset="0"/>
                <a:cs typeface="Times New Roman" pitchFamily="18" charset="0"/>
              </a:rPr>
              <a:t>startActivityForResult</a:t>
            </a:r>
            <a:r>
              <a:rPr dirty="0">
                <a:latin typeface="Times New Roman" pitchFamily="18" charset="0"/>
                <a:cs typeface="Times New Roman" pitchFamily="18" charset="0"/>
              </a:rPr>
              <a:t>(myIntent);</a:t>
            </a:r>
            <a:endParaRPr>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476821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a:t>
            </a:r>
            <a:r>
              <a:rPr spc="-85" dirty="0"/>
              <a:t> </a:t>
            </a:r>
            <a:r>
              <a:rPr dirty="0"/>
              <a:t>audio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709534" cy="757555"/>
          </a:xfrm>
          <a:prstGeom prst="rect">
            <a:avLst/>
          </a:prstGeom>
        </p:spPr>
        <p:txBody>
          <a:bodyPr vert="horz" wrap="square" lIns="0" tIns="12700" rIns="0" bIns="0" rtlCol="0">
            <a:spAutoFit/>
          </a:bodyPr>
          <a:lstStyle/>
          <a:p>
            <a:pPr marL="12700">
              <a:lnSpc>
                <a:spcPct val="100000"/>
              </a:lnSpc>
              <a:spcBef>
                <a:spcPts val="100"/>
              </a:spcBef>
            </a:pPr>
            <a:r>
              <a:rPr dirty="0"/>
              <a:t>MediaPlayer &amp;</a:t>
            </a:r>
            <a:r>
              <a:rPr spc="-50" dirty="0"/>
              <a:t> </a:t>
            </a:r>
            <a:r>
              <a:rPr spc="-5" dirty="0"/>
              <a:t>MediaRecorder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96441"/>
            <a:ext cx="8208009" cy="4455066"/>
          </a:xfrm>
          <a:prstGeom prst="rect">
            <a:avLst/>
          </a:prstGeom>
        </p:spPr>
        <p:txBody>
          <a:bodyPr vert="horz" wrap="square" lIns="0" tIns="12700" rIns="0" bIns="0" rtlCol="0">
            <a:spAutoFit/>
          </a:bodyPr>
          <a:lstStyle/>
          <a:p>
            <a:pPr marL="287020" marR="2476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Lớp MediaPlayer hỗ trợ việc playback các file audio  và video</a:t>
            </a:r>
            <a:endParaRPr sz="28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Lớp MediaRecorder hỗ trợ việc ghi âm (ghi hình) và  chuyển thành các file audio (video)</a:t>
            </a:r>
            <a:endParaRPr sz="2800">
              <a:latin typeface="Times New Roman" pitchFamily="18" charset="0"/>
              <a:cs typeface="Times New Roman" pitchFamily="18" charset="0"/>
            </a:endParaRPr>
          </a:p>
          <a:p>
            <a:pPr marL="744220" marR="193040" lvl="1" indent="-274320" algn="just">
              <a:lnSpc>
                <a:spcPct val="100000"/>
              </a:lnSpc>
              <a:spcBef>
                <a:spcPts val="430"/>
              </a:spcBef>
              <a:buFont typeface="Wingdings"/>
              <a:buChar char=""/>
              <a:tabLst>
                <a:tab pos="744220" algn="l"/>
              </a:tabLst>
            </a:pPr>
            <a:r>
              <a:rPr sz="2400" dirty="0">
                <a:latin typeface="Times New Roman" pitchFamily="18" charset="0"/>
                <a:cs typeface="Times New Roman" pitchFamily="18" charset="0"/>
              </a:rPr>
              <a:t>Chú ý: việc record phụ thuộc vào việc phần cứng được  hỗ trợ hay không</a:t>
            </a:r>
            <a:endParaRPr sz="2400">
              <a:latin typeface="Times New Roman" pitchFamily="18" charset="0"/>
              <a:cs typeface="Times New Roman" pitchFamily="18" charset="0"/>
            </a:endParaRPr>
          </a:p>
          <a:p>
            <a:pPr marL="287020" marR="159385" indent="-274320" algn="just">
              <a:lnSpc>
                <a:spcPct val="100000"/>
              </a:lnSpc>
              <a:spcBef>
                <a:spcPts val="775"/>
              </a:spcBef>
              <a:buClr>
                <a:srgbClr val="FF0000"/>
              </a:buClr>
              <a:buFont typeface="Wingdings"/>
              <a:buChar char=""/>
              <a:tabLst>
                <a:tab pos="287020" algn="l"/>
              </a:tabLst>
            </a:pPr>
            <a:r>
              <a:rPr sz="2800" dirty="0">
                <a:latin typeface="Times New Roman" pitchFamily="18" charset="0"/>
                <a:cs typeface="Times New Roman" pitchFamily="18" charset="0"/>
              </a:rPr>
              <a:t>Android OS chưa có cơ chế cài đặt thêm các codec  mới cho audio và video, trường hợp ứng dụng</a:t>
            </a:r>
            <a:endParaRPr sz="2800">
              <a:latin typeface="Times New Roman" pitchFamily="18" charset="0"/>
              <a:cs typeface="Times New Roman" pitchFamily="18" charset="0"/>
            </a:endParaRPr>
          </a:p>
          <a:p>
            <a:pPr marL="287020" marR="372110" algn="just">
              <a:lnSpc>
                <a:spcPct val="100000"/>
              </a:lnSpc>
            </a:pPr>
            <a:r>
              <a:rPr sz="2800" dirty="0">
                <a:latin typeface="Times New Roman" pitchFamily="18" charset="0"/>
                <a:cs typeface="Times New Roman" pitchFamily="18" charset="0"/>
              </a:rPr>
              <a:t>muốn chạy format mới thì cần tự làm việc với i/o  stream, surface view và audio stream</a:t>
            </a:r>
            <a:endParaRPr sz="28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141980" cy="757555"/>
          </a:xfrm>
          <a:prstGeom prst="rect">
            <a:avLst/>
          </a:prstGeom>
        </p:spPr>
        <p:txBody>
          <a:bodyPr vert="horz" wrap="square" lIns="0" tIns="12700" rIns="0" bIns="0" rtlCol="0">
            <a:spAutoFit/>
          </a:bodyPr>
          <a:lstStyle/>
          <a:p>
            <a:pPr marL="12700">
              <a:lnSpc>
                <a:spcPct val="100000"/>
              </a:lnSpc>
              <a:spcBef>
                <a:spcPts val="100"/>
              </a:spcBef>
            </a:pPr>
            <a:r>
              <a:rPr dirty="0"/>
              <a:t>MediaPlayer</a:t>
            </a:r>
          </a:p>
        </p:txBody>
      </p:sp>
      <p:sp>
        <p:nvSpPr>
          <p:cNvPr id="3" name="object 3"/>
          <p:cNvSpPr txBox="1"/>
          <p:nvPr/>
        </p:nvSpPr>
        <p:spPr>
          <a:xfrm>
            <a:off x="427736" y="1396441"/>
            <a:ext cx="8112759" cy="4526880"/>
          </a:xfrm>
          <a:prstGeom prst="rect">
            <a:avLst/>
          </a:prstGeom>
        </p:spPr>
        <p:txBody>
          <a:bodyPr vert="horz" wrap="square" lIns="0" tIns="12700" rIns="0" bIns="0" rtlCol="0">
            <a:spAutoFit/>
          </a:bodyPr>
          <a:lstStyle/>
          <a:p>
            <a:pPr marL="287020" marR="154749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MediaPlayer được sử dụng cho việc chơi  lại (playback) các file audio,</a:t>
            </a:r>
            <a:endParaRPr sz="2800">
              <a:latin typeface="Times New Roman" pitchFamily="18" charset="0"/>
              <a:cs typeface="Times New Roman" pitchFamily="18" charset="0"/>
            </a:endParaRPr>
          </a:p>
          <a:p>
            <a:pPr marL="287020" algn="just">
              <a:lnSpc>
                <a:spcPct val="100000"/>
              </a:lnSpc>
              <a:spcBef>
                <a:spcPts val="5"/>
              </a:spcBef>
            </a:pPr>
            <a:r>
              <a:rPr sz="2800" dirty="0">
                <a:latin typeface="Times New Roman" pitchFamily="18" charset="0"/>
                <a:cs typeface="Times New Roman" pitchFamily="18" charset="0"/>
              </a:rPr>
              <a:t>video và stream</a:t>
            </a:r>
            <a:endParaRPr sz="2800">
              <a:latin typeface="Times New Roman" pitchFamily="18" charset="0"/>
              <a:cs typeface="Times New Roman" pitchFamily="18" charset="0"/>
            </a:endParaRPr>
          </a:p>
          <a:p>
            <a:pPr marL="287020" marR="4097654" indent="-274320" algn="just">
              <a:lnSpc>
                <a:spcPct val="100000"/>
              </a:lnSpc>
              <a:spcBef>
                <a:spcPts val="800"/>
              </a:spcBef>
              <a:buClr>
                <a:srgbClr val="FF0000"/>
              </a:buClr>
              <a:buFont typeface="Wingdings"/>
              <a:buChar char=""/>
              <a:tabLst>
                <a:tab pos="287020" algn="l"/>
              </a:tabLst>
            </a:pPr>
            <a:r>
              <a:rPr sz="2800" dirty="0">
                <a:latin typeface="Times New Roman" pitchFamily="18" charset="0"/>
                <a:cs typeface="Times New Roman" pitchFamily="18" charset="0"/>
              </a:rPr>
              <a:t>MediaPlayer hiểu cả các  giao thức video internet</a:t>
            </a:r>
            <a:endParaRPr sz="2800">
              <a:latin typeface="Times New Roman" pitchFamily="18" charset="0"/>
              <a:cs typeface="Times New Roman" pitchFamily="18" charset="0"/>
            </a:endParaRPr>
          </a:p>
          <a:p>
            <a:pPr marL="287020"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Có thể xem các protocol</a:t>
            </a:r>
            <a:endParaRPr sz="2800">
              <a:latin typeface="Times New Roman" pitchFamily="18" charset="0"/>
              <a:cs typeface="Times New Roman" pitchFamily="18" charset="0"/>
            </a:endParaRPr>
          </a:p>
          <a:p>
            <a:pPr marL="287020" marR="3338195" algn="just">
              <a:lnSpc>
                <a:spcPct val="100000"/>
              </a:lnSpc>
            </a:pPr>
            <a:r>
              <a:rPr sz="2800" dirty="0">
                <a:latin typeface="Times New Roman" pitchFamily="18" charset="0"/>
                <a:cs typeface="Times New Roman" pitchFamily="18" charset="0"/>
              </a:rPr>
              <a:t>được hỗ trợ bởi MediaPlayer  trong link sau:</a:t>
            </a:r>
            <a:endParaRPr sz="2800">
              <a:latin typeface="Times New Roman" pitchFamily="18" charset="0"/>
              <a:cs typeface="Times New Roman" pitchFamily="18" charset="0"/>
            </a:endParaRPr>
          </a:p>
          <a:p>
            <a:pPr marL="287020" marR="5080" algn="just">
              <a:lnSpc>
                <a:spcPct val="100000"/>
              </a:lnSpc>
              <a:spcBef>
                <a:spcPts val="5"/>
              </a:spcBef>
            </a:pPr>
            <a:r>
              <a:rPr sz="2800" dirty="0">
                <a:solidFill>
                  <a:srgbClr val="006FC0"/>
                </a:solidFill>
                <a:latin typeface="Times New Roman" pitchFamily="18" charset="0"/>
                <a:cs typeface="Times New Roman" pitchFamily="18" charset="0"/>
                <a:hlinkClick r:id="rId2"/>
              </a:rPr>
              <a:t>http://developer.android.com/guide/appendix/me </a:t>
            </a:r>
            <a:r>
              <a:rPr sz="2800" dirty="0">
                <a:solidFill>
                  <a:srgbClr val="006FC0"/>
                </a:solidFill>
                <a:latin typeface="Times New Roman" pitchFamily="18" charset="0"/>
                <a:cs typeface="Times New Roman" pitchFamily="18" charset="0"/>
              </a:rPr>
              <a:t> dia-formats.html</a:t>
            </a:r>
            <a:endParaRPr sz="2800">
              <a:latin typeface="Times New Roman" pitchFamily="18" charset="0"/>
              <a:cs typeface="Times New Roman" pitchFamily="18" charset="0"/>
            </a:endParaRPr>
          </a:p>
        </p:txBody>
      </p:sp>
      <p:sp>
        <p:nvSpPr>
          <p:cNvPr id="4" name="object 4"/>
          <p:cNvSpPr/>
          <p:nvPr/>
        </p:nvSpPr>
        <p:spPr>
          <a:xfrm>
            <a:off x="5085588" y="2132076"/>
            <a:ext cx="3709416" cy="2110716"/>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59370" cy="757555"/>
          </a:xfrm>
          <a:prstGeom prst="rect">
            <a:avLst/>
          </a:prstGeom>
        </p:spPr>
        <p:txBody>
          <a:bodyPr vert="horz" wrap="square" lIns="0" tIns="12700" rIns="0" bIns="0" rtlCol="0">
            <a:spAutoFit/>
          </a:bodyPr>
          <a:lstStyle/>
          <a:p>
            <a:pPr marL="12700">
              <a:lnSpc>
                <a:spcPct val="100000"/>
              </a:lnSpc>
              <a:spcBef>
                <a:spcPts val="100"/>
              </a:spcBef>
            </a:pPr>
            <a:r>
              <a:rPr dirty="0"/>
              <a:t>MediaPlayer – Useful</a:t>
            </a:r>
            <a:r>
              <a:rPr spc="-120" dirty="0"/>
              <a:t> </a:t>
            </a:r>
            <a:r>
              <a:rPr dirty="0"/>
              <a:t>Methods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graphicFrame>
        <p:nvGraphicFramePr>
          <p:cNvPr id="3" name="object 3"/>
          <p:cNvGraphicFramePr>
            <a:graphicFrameLocks noGrp="1"/>
          </p:cNvGraphicFramePr>
          <p:nvPr/>
        </p:nvGraphicFramePr>
        <p:xfrm>
          <a:off x="270370" y="1365250"/>
          <a:ext cx="8590279" cy="4906010"/>
        </p:xfrm>
        <a:graphic>
          <a:graphicData uri="http://schemas.openxmlformats.org/drawingml/2006/table">
            <a:tbl>
              <a:tblPr firstRow="1" bandRow="1">
                <a:tableStyleId>{2D5ABB26-0587-4C30-8999-92F81FD0307C}</a:tableStyleId>
              </a:tblPr>
              <a:tblGrid>
                <a:gridCol w="1818639"/>
                <a:gridCol w="6771640"/>
              </a:tblGrid>
              <a:tr h="426720">
                <a:tc gridSpan="2">
                  <a:txBody>
                    <a:bodyPr/>
                    <a:lstStyle/>
                    <a:p>
                      <a:pPr marL="97790">
                        <a:lnSpc>
                          <a:spcPct val="100000"/>
                        </a:lnSpc>
                        <a:spcBef>
                          <a:spcPts val="225"/>
                        </a:spcBef>
                      </a:pPr>
                      <a:r>
                        <a:rPr sz="2200" spc="-65" dirty="0">
                          <a:latin typeface="Arial"/>
                          <a:cs typeface="Arial"/>
                        </a:rPr>
                        <a:t>public</a:t>
                      </a:r>
                      <a:r>
                        <a:rPr sz="2200" spc="-130" dirty="0">
                          <a:latin typeface="Arial"/>
                          <a:cs typeface="Arial"/>
                        </a:rPr>
                        <a:t> </a:t>
                      </a:r>
                      <a:r>
                        <a:rPr sz="2200" spc="-80" dirty="0">
                          <a:latin typeface="Arial"/>
                          <a:cs typeface="Arial"/>
                        </a:rPr>
                        <a:t>methods</a:t>
                      </a:r>
                      <a:endParaRPr sz="2200">
                        <a:latin typeface="Arial"/>
                        <a:cs typeface="Arial"/>
                      </a:endParaRPr>
                    </a:p>
                  </a:txBody>
                  <a:tcPr marL="0" marR="0" marT="2857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hMerge="1">
                  <a:txBody>
                    <a:bodyPr/>
                    <a:lstStyle/>
                    <a:p>
                      <a:endParaRPr/>
                    </a:p>
                  </a:txBody>
                  <a:tcPr marL="0" marR="0" marT="0" marB="0"/>
                </a:tc>
              </a:tr>
              <a:tr h="1096645">
                <a:tc>
                  <a:txBody>
                    <a:bodyPr/>
                    <a:lstStyle/>
                    <a:p>
                      <a:pPr marL="97790">
                        <a:lnSpc>
                          <a:spcPct val="100000"/>
                        </a:lnSpc>
                        <a:spcBef>
                          <a:spcPts val="1545"/>
                        </a:spcBef>
                      </a:pPr>
                      <a:r>
                        <a:rPr sz="2200" spc="-65" dirty="0">
                          <a:latin typeface="Arial"/>
                          <a:cs typeface="Arial"/>
                        </a:rPr>
                        <a:t>static</a:t>
                      </a:r>
                      <a:endParaRPr sz="2200">
                        <a:latin typeface="Arial"/>
                        <a:cs typeface="Arial"/>
                      </a:endParaRPr>
                    </a:p>
                    <a:p>
                      <a:pPr marL="205740">
                        <a:lnSpc>
                          <a:spcPct val="100000"/>
                        </a:lnSpc>
                      </a:pPr>
                      <a:r>
                        <a:rPr sz="2200" spc="-100" dirty="0">
                          <a:latin typeface="Arial"/>
                          <a:cs typeface="Arial"/>
                        </a:rPr>
                        <a:t>MediaPlayer</a:t>
                      </a:r>
                      <a:endParaRPr sz="2200">
                        <a:latin typeface="Arial"/>
                        <a:cs typeface="Arial"/>
                      </a:endParaRPr>
                    </a:p>
                  </a:txBody>
                  <a:tcPr marL="0" marR="0" marT="19621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97790">
                        <a:lnSpc>
                          <a:spcPct val="100000"/>
                        </a:lnSpc>
                        <a:spcBef>
                          <a:spcPts val="225"/>
                        </a:spcBef>
                      </a:pPr>
                      <a:r>
                        <a:rPr sz="2200" spc="-95" dirty="0">
                          <a:solidFill>
                            <a:srgbClr val="006FC0"/>
                          </a:solidFill>
                          <a:latin typeface="Arial"/>
                          <a:cs typeface="Arial"/>
                        </a:rPr>
                        <a:t>create</a:t>
                      </a:r>
                      <a:r>
                        <a:rPr sz="2200" spc="-95" dirty="0">
                          <a:latin typeface="Arial"/>
                          <a:cs typeface="Arial"/>
                        </a:rPr>
                        <a:t>(Context </a:t>
                      </a:r>
                      <a:r>
                        <a:rPr sz="2200" spc="-65" dirty="0">
                          <a:latin typeface="Arial"/>
                          <a:cs typeface="Arial"/>
                        </a:rPr>
                        <a:t>context, </a:t>
                      </a:r>
                      <a:r>
                        <a:rPr sz="2200" spc="-45" dirty="0">
                          <a:latin typeface="Arial"/>
                          <a:cs typeface="Arial"/>
                        </a:rPr>
                        <a:t>Uri</a:t>
                      </a:r>
                      <a:r>
                        <a:rPr sz="2200" spc="-170" dirty="0">
                          <a:latin typeface="Arial"/>
                          <a:cs typeface="Arial"/>
                        </a:rPr>
                        <a:t> </a:t>
                      </a:r>
                      <a:r>
                        <a:rPr sz="2200" spc="-25" dirty="0">
                          <a:latin typeface="Arial"/>
                          <a:cs typeface="Arial"/>
                        </a:rPr>
                        <a:t>uri)</a:t>
                      </a:r>
                      <a:endParaRPr sz="2200">
                        <a:latin typeface="Arial"/>
                        <a:cs typeface="Arial"/>
                      </a:endParaRPr>
                    </a:p>
                    <a:p>
                      <a:pPr marL="97790" marR="280035">
                        <a:lnSpc>
                          <a:spcPct val="100000"/>
                        </a:lnSpc>
                        <a:spcBef>
                          <a:spcPts val="5"/>
                        </a:spcBef>
                      </a:pPr>
                      <a:r>
                        <a:rPr sz="2200" spc="-110" dirty="0">
                          <a:latin typeface="Arial"/>
                          <a:cs typeface="Arial"/>
                        </a:rPr>
                        <a:t>convenience </a:t>
                      </a:r>
                      <a:r>
                        <a:rPr sz="2200" spc="-55" dirty="0">
                          <a:latin typeface="Arial"/>
                          <a:cs typeface="Arial"/>
                        </a:rPr>
                        <a:t>method </a:t>
                      </a:r>
                      <a:r>
                        <a:rPr sz="2200" spc="10" dirty="0">
                          <a:latin typeface="Arial"/>
                          <a:cs typeface="Arial"/>
                        </a:rPr>
                        <a:t>to </a:t>
                      </a:r>
                      <a:r>
                        <a:rPr sz="2200" spc="-90" dirty="0">
                          <a:latin typeface="Arial"/>
                          <a:cs typeface="Arial"/>
                        </a:rPr>
                        <a:t>create </a:t>
                      </a:r>
                      <a:r>
                        <a:rPr sz="2200" spc="-175" dirty="0">
                          <a:latin typeface="Arial"/>
                          <a:cs typeface="Arial"/>
                        </a:rPr>
                        <a:t>a </a:t>
                      </a:r>
                      <a:r>
                        <a:rPr sz="2200" spc="-100" dirty="0">
                          <a:latin typeface="Arial"/>
                          <a:cs typeface="Arial"/>
                        </a:rPr>
                        <a:t>MediaPlayer </a:t>
                      </a:r>
                      <a:r>
                        <a:rPr sz="2200" spc="-10" dirty="0">
                          <a:latin typeface="Arial"/>
                          <a:cs typeface="Arial"/>
                        </a:rPr>
                        <a:t>for </a:t>
                      </a:r>
                      <a:r>
                        <a:rPr sz="2200" spc="-175" dirty="0">
                          <a:latin typeface="Arial"/>
                          <a:cs typeface="Arial"/>
                        </a:rPr>
                        <a:t>a</a:t>
                      </a:r>
                      <a:r>
                        <a:rPr sz="2200" spc="-345" dirty="0">
                          <a:latin typeface="Arial"/>
                          <a:cs typeface="Arial"/>
                        </a:rPr>
                        <a:t> </a:t>
                      </a:r>
                      <a:r>
                        <a:rPr sz="2200" spc="-105" dirty="0">
                          <a:latin typeface="Arial"/>
                          <a:cs typeface="Arial"/>
                        </a:rPr>
                        <a:t>given  </a:t>
                      </a:r>
                      <a:r>
                        <a:rPr sz="2200" spc="-45" dirty="0">
                          <a:latin typeface="Arial"/>
                          <a:cs typeface="Arial"/>
                        </a:rPr>
                        <a:t>Uri</a:t>
                      </a:r>
                      <a:endParaRPr sz="2200">
                        <a:latin typeface="Arial"/>
                        <a:cs typeface="Arial"/>
                      </a:endParaRPr>
                    </a:p>
                  </a:txBody>
                  <a:tcPr marL="0" marR="0" marT="2857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r>
              <a:tr h="1097280">
                <a:tc>
                  <a:txBody>
                    <a:bodyPr/>
                    <a:lstStyle/>
                    <a:p>
                      <a:pPr marL="97790">
                        <a:lnSpc>
                          <a:spcPct val="100000"/>
                        </a:lnSpc>
                        <a:spcBef>
                          <a:spcPts val="1545"/>
                        </a:spcBef>
                      </a:pPr>
                      <a:r>
                        <a:rPr sz="2200" spc="-65" dirty="0">
                          <a:latin typeface="Arial"/>
                          <a:cs typeface="Arial"/>
                        </a:rPr>
                        <a:t>static</a:t>
                      </a:r>
                      <a:endParaRPr sz="2200">
                        <a:latin typeface="Arial"/>
                        <a:cs typeface="Arial"/>
                      </a:endParaRPr>
                    </a:p>
                    <a:p>
                      <a:pPr marL="205740">
                        <a:lnSpc>
                          <a:spcPct val="100000"/>
                        </a:lnSpc>
                      </a:pPr>
                      <a:r>
                        <a:rPr sz="2200" spc="-100" dirty="0">
                          <a:latin typeface="Arial"/>
                          <a:cs typeface="Arial"/>
                        </a:rPr>
                        <a:t>MediaPlayer</a:t>
                      </a:r>
                      <a:endParaRPr sz="2200">
                        <a:latin typeface="Arial"/>
                        <a:cs typeface="Arial"/>
                      </a:endParaRPr>
                    </a:p>
                  </a:txBody>
                  <a:tcPr marL="0" marR="0" marT="19621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97790">
                        <a:lnSpc>
                          <a:spcPct val="100000"/>
                        </a:lnSpc>
                        <a:spcBef>
                          <a:spcPts val="229"/>
                        </a:spcBef>
                      </a:pPr>
                      <a:r>
                        <a:rPr sz="2200" spc="-95" dirty="0">
                          <a:solidFill>
                            <a:srgbClr val="006FC0"/>
                          </a:solidFill>
                          <a:latin typeface="Arial"/>
                          <a:cs typeface="Arial"/>
                        </a:rPr>
                        <a:t>create</a:t>
                      </a:r>
                      <a:r>
                        <a:rPr sz="2200" spc="-95" dirty="0">
                          <a:latin typeface="Arial"/>
                          <a:cs typeface="Arial"/>
                        </a:rPr>
                        <a:t>(Context </a:t>
                      </a:r>
                      <a:r>
                        <a:rPr sz="2200" spc="-70" dirty="0">
                          <a:latin typeface="Arial"/>
                          <a:cs typeface="Arial"/>
                        </a:rPr>
                        <a:t>context, </a:t>
                      </a:r>
                      <a:r>
                        <a:rPr sz="2200" spc="10" dirty="0">
                          <a:latin typeface="Arial"/>
                          <a:cs typeface="Arial"/>
                        </a:rPr>
                        <a:t>int</a:t>
                      </a:r>
                      <a:r>
                        <a:rPr sz="2200" spc="-120" dirty="0">
                          <a:latin typeface="Arial"/>
                          <a:cs typeface="Arial"/>
                        </a:rPr>
                        <a:t> </a:t>
                      </a:r>
                      <a:r>
                        <a:rPr sz="2200" spc="-85" dirty="0">
                          <a:latin typeface="Arial"/>
                          <a:cs typeface="Arial"/>
                        </a:rPr>
                        <a:t>resid)</a:t>
                      </a:r>
                      <a:endParaRPr sz="2200">
                        <a:latin typeface="Arial"/>
                        <a:cs typeface="Arial"/>
                      </a:endParaRPr>
                    </a:p>
                    <a:p>
                      <a:pPr marL="97790" marR="217804">
                        <a:lnSpc>
                          <a:spcPct val="100000"/>
                        </a:lnSpc>
                      </a:pPr>
                      <a:r>
                        <a:rPr sz="2200" spc="-110" dirty="0">
                          <a:latin typeface="Arial"/>
                          <a:cs typeface="Arial"/>
                        </a:rPr>
                        <a:t>convenience </a:t>
                      </a:r>
                      <a:r>
                        <a:rPr sz="2200" spc="-55" dirty="0">
                          <a:latin typeface="Arial"/>
                          <a:cs typeface="Arial"/>
                        </a:rPr>
                        <a:t>method </a:t>
                      </a:r>
                      <a:r>
                        <a:rPr sz="2200" spc="10" dirty="0">
                          <a:latin typeface="Arial"/>
                          <a:cs typeface="Arial"/>
                        </a:rPr>
                        <a:t>to </a:t>
                      </a:r>
                      <a:r>
                        <a:rPr sz="2200" spc="-90" dirty="0">
                          <a:latin typeface="Arial"/>
                          <a:cs typeface="Arial"/>
                        </a:rPr>
                        <a:t>create </a:t>
                      </a:r>
                      <a:r>
                        <a:rPr sz="2200" spc="-175" dirty="0">
                          <a:latin typeface="Arial"/>
                          <a:cs typeface="Arial"/>
                        </a:rPr>
                        <a:t>a </a:t>
                      </a:r>
                      <a:r>
                        <a:rPr sz="2200" spc="-70" dirty="0">
                          <a:latin typeface="Arial"/>
                          <a:cs typeface="Arial"/>
                        </a:rPr>
                        <a:t>Media </a:t>
                      </a:r>
                      <a:r>
                        <a:rPr sz="2200" spc="-125" dirty="0">
                          <a:latin typeface="Arial"/>
                          <a:cs typeface="Arial"/>
                        </a:rPr>
                        <a:t>Player </a:t>
                      </a:r>
                      <a:r>
                        <a:rPr sz="2200" spc="-10" dirty="0">
                          <a:latin typeface="Arial"/>
                          <a:cs typeface="Arial"/>
                        </a:rPr>
                        <a:t>for </a:t>
                      </a:r>
                      <a:r>
                        <a:rPr sz="2200" spc="-175" dirty="0">
                          <a:latin typeface="Arial"/>
                          <a:cs typeface="Arial"/>
                        </a:rPr>
                        <a:t>a</a:t>
                      </a:r>
                      <a:r>
                        <a:rPr sz="2200" spc="-360" dirty="0">
                          <a:latin typeface="Arial"/>
                          <a:cs typeface="Arial"/>
                        </a:rPr>
                        <a:t> </a:t>
                      </a:r>
                      <a:r>
                        <a:rPr sz="2200" spc="-105" dirty="0">
                          <a:latin typeface="Arial"/>
                          <a:cs typeface="Arial"/>
                        </a:rPr>
                        <a:t>given  resource</a:t>
                      </a:r>
                      <a:r>
                        <a:rPr sz="2200" spc="-120" dirty="0">
                          <a:latin typeface="Arial"/>
                          <a:cs typeface="Arial"/>
                        </a:rPr>
                        <a:t> </a:t>
                      </a:r>
                      <a:r>
                        <a:rPr sz="2200" spc="-30" dirty="0">
                          <a:latin typeface="Arial"/>
                          <a:cs typeface="Arial"/>
                        </a:rPr>
                        <a:t>id</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r>
              <a:tr h="762000">
                <a:tc>
                  <a:txBody>
                    <a:bodyPr/>
                    <a:lstStyle/>
                    <a:p>
                      <a:pPr marL="97790">
                        <a:lnSpc>
                          <a:spcPct val="100000"/>
                        </a:lnSpc>
                        <a:spcBef>
                          <a:spcPts val="229"/>
                        </a:spcBef>
                      </a:pPr>
                      <a:r>
                        <a:rPr sz="2200" spc="-80" dirty="0">
                          <a:latin typeface="Arial"/>
                          <a:cs typeface="Arial"/>
                        </a:rPr>
                        <a:t>boolean</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97790">
                        <a:lnSpc>
                          <a:spcPct val="100000"/>
                        </a:lnSpc>
                        <a:spcBef>
                          <a:spcPts val="229"/>
                        </a:spcBef>
                      </a:pPr>
                      <a:r>
                        <a:rPr sz="2200" spc="-114" dirty="0">
                          <a:solidFill>
                            <a:srgbClr val="006FC0"/>
                          </a:solidFill>
                          <a:latin typeface="Arial"/>
                          <a:cs typeface="Arial"/>
                        </a:rPr>
                        <a:t>isPlaying</a:t>
                      </a:r>
                      <a:r>
                        <a:rPr sz="2200" spc="-114" dirty="0">
                          <a:latin typeface="Arial"/>
                          <a:cs typeface="Arial"/>
                        </a:rPr>
                        <a:t>()</a:t>
                      </a:r>
                      <a:endParaRPr sz="2200">
                        <a:latin typeface="Arial"/>
                        <a:cs typeface="Arial"/>
                      </a:endParaRPr>
                    </a:p>
                    <a:p>
                      <a:pPr marL="97790">
                        <a:lnSpc>
                          <a:spcPct val="100000"/>
                        </a:lnSpc>
                      </a:pPr>
                      <a:r>
                        <a:rPr sz="2200" spc="-160" dirty="0">
                          <a:latin typeface="Arial"/>
                          <a:cs typeface="Arial"/>
                        </a:rPr>
                        <a:t>checks </a:t>
                      </a:r>
                      <a:r>
                        <a:rPr sz="2200" spc="-45" dirty="0">
                          <a:latin typeface="Arial"/>
                          <a:cs typeface="Arial"/>
                        </a:rPr>
                        <a:t>whether </a:t>
                      </a:r>
                      <a:r>
                        <a:rPr sz="2200" spc="-30" dirty="0">
                          <a:latin typeface="Arial"/>
                          <a:cs typeface="Arial"/>
                        </a:rPr>
                        <a:t>the </a:t>
                      </a:r>
                      <a:r>
                        <a:rPr sz="2200" spc="-65" dirty="0">
                          <a:latin typeface="Arial"/>
                          <a:cs typeface="Arial"/>
                        </a:rPr>
                        <a:t>Media </a:t>
                      </a:r>
                      <a:r>
                        <a:rPr sz="2200" spc="-125" dirty="0">
                          <a:latin typeface="Arial"/>
                          <a:cs typeface="Arial"/>
                        </a:rPr>
                        <a:t>Player </a:t>
                      </a:r>
                      <a:r>
                        <a:rPr sz="2200" spc="-114" dirty="0">
                          <a:latin typeface="Arial"/>
                          <a:cs typeface="Arial"/>
                        </a:rPr>
                        <a:t>is</a:t>
                      </a:r>
                      <a:r>
                        <a:rPr sz="2200" spc="-240" dirty="0">
                          <a:latin typeface="Arial"/>
                          <a:cs typeface="Arial"/>
                        </a:rPr>
                        <a:t> </a:t>
                      </a:r>
                      <a:r>
                        <a:rPr sz="2200" spc="-90" dirty="0">
                          <a:latin typeface="Arial"/>
                          <a:cs typeface="Arial"/>
                        </a:rPr>
                        <a:t>playing</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r>
              <a:tr h="762000">
                <a:tc>
                  <a:txBody>
                    <a:bodyPr/>
                    <a:lstStyle/>
                    <a:p>
                      <a:pPr marL="97790">
                        <a:lnSpc>
                          <a:spcPct val="100000"/>
                        </a:lnSpc>
                        <a:spcBef>
                          <a:spcPts val="229"/>
                        </a:spcBef>
                      </a:pPr>
                      <a:r>
                        <a:rPr sz="2200" spc="-65" dirty="0">
                          <a:latin typeface="Arial"/>
                          <a:cs typeface="Arial"/>
                        </a:rPr>
                        <a:t>void</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97790">
                        <a:lnSpc>
                          <a:spcPct val="100000"/>
                        </a:lnSpc>
                        <a:spcBef>
                          <a:spcPts val="229"/>
                        </a:spcBef>
                      </a:pPr>
                      <a:r>
                        <a:rPr sz="2200" spc="-125" dirty="0">
                          <a:solidFill>
                            <a:srgbClr val="006FC0"/>
                          </a:solidFill>
                          <a:latin typeface="Arial"/>
                          <a:cs typeface="Arial"/>
                        </a:rPr>
                        <a:t>pause</a:t>
                      </a:r>
                      <a:r>
                        <a:rPr sz="2200" spc="-125" dirty="0">
                          <a:latin typeface="Arial"/>
                          <a:cs typeface="Arial"/>
                        </a:rPr>
                        <a:t>()</a:t>
                      </a:r>
                      <a:endParaRPr sz="2200">
                        <a:latin typeface="Arial"/>
                        <a:cs typeface="Arial"/>
                      </a:endParaRPr>
                    </a:p>
                    <a:p>
                      <a:pPr marL="97790">
                        <a:lnSpc>
                          <a:spcPct val="100000"/>
                        </a:lnSpc>
                      </a:pPr>
                      <a:r>
                        <a:rPr sz="2200" spc="-155" dirty="0">
                          <a:latin typeface="Arial"/>
                          <a:cs typeface="Arial"/>
                        </a:rPr>
                        <a:t>pauses </a:t>
                      </a:r>
                      <a:r>
                        <a:rPr sz="2200" spc="-100" dirty="0">
                          <a:latin typeface="Arial"/>
                          <a:cs typeface="Arial"/>
                        </a:rPr>
                        <a:t>play</a:t>
                      </a:r>
                      <a:r>
                        <a:rPr sz="2200" spc="-80" dirty="0">
                          <a:latin typeface="Arial"/>
                          <a:cs typeface="Arial"/>
                        </a:rPr>
                        <a:t> </a:t>
                      </a:r>
                      <a:r>
                        <a:rPr sz="2200" spc="-135" dirty="0">
                          <a:latin typeface="Arial"/>
                          <a:cs typeface="Arial"/>
                        </a:rPr>
                        <a:t>back</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r>
              <a:tr h="761365">
                <a:tc>
                  <a:txBody>
                    <a:bodyPr/>
                    <a:lstStyle/>
                    <a:p>
                      <a:pPr marL="97790">
                        <a:lnSpc>
                          <a:spcPct val="100000"/>
                        </a:lnSpc>
                        <a:spcBef>
                          <a:spcPts val="229"/>
                        </a:spcBef>
                      </a:pPr>
                      <a:r>
                        <a:rPr sz="2200" spc="-65" dirty="0">
                          <a:latin typeface="Arial"/>
                          <a:cs typeface="Arial"/>
                        </a:rPr>
                        <a:t>void</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97790">
                        <a:lnSpc>
                          <a:spcPct val="100000"/>
                        </a:lnSpc>
                        <a:spcBef>
                          <a:spcPts val="229"/>
                        </a:spcBef>
                      </a:pPr>
                      <a:r>
                        <a:rPr sz="2200" spc="-80" dirty="0">
                          <a:solidFill>
                            <a:srgbClr val="006FC0"/>
                          </a:solidFill>
                          <a:latin typeface="Arial"/>
                          <a:cs typeface="Arial"/>
                        </a:rPr>
                        <a:t>prepare</a:t>
                      </a:r>
                      <a:r>
                        <a:rPr sz="2200" spc="-80" dirty="0">
                          <a:latin typeface="Arial"/>
                          <a:cs typeface="Arial"/>
                        </a:rPr>
                        <a:t>()</a:t>
                      </a:r>
                      <a:endParaRPr sz="2200">
                        <a:latin typeface="Arial"/>
                        <a:cs typeface="Arial"/>
                      </a:endParaRPr>
                    </a:p>
                    <a:p>
                      <a:pPr marL="97790">
                        <a:lnSpc>
                          <a:spcPct val="100000"/>
                        </a:lnSpc>
                      </a:pPr>
                      <a:r>
                        <a:rPr sz="2200" spc="-100" dirty="0">
                          <a:latin typeface="Arial"/>
                          <a:cs typeface="Arial"/>
                        </a:rPr>
                        <a:t>prepares </a:t>
                      </a:r>
                      <a:r>
                        <a:rPr sz="2200" spc="-30" dirty="0">
                          <a:latin typeface="Arial"/>
                          <a:cs typeface="Arial"/>
                        </a:rPr>
                        <a:t>the </a:t>
                      </a:r>
                      <a:r>
                        <a:rPr sz="2200" spc="-85" dirty="0">
                          <a:latin typeface="Arial"/>
                          <a:cs typeface="Arial"/>
                        </a:rPr>
                        <a:t>player </a:t>
                      </a:r>
                      <a:r>
                        <a:rPr sz="2200" spc="-10" dirty="0">
                          <a:latin typeface="Arial"/>
                          <a:cs typeface="Arial"/>
                        </a:rPr>
                        <a:t>for </a:t>
                      </a:r>
                      <a:r>
                        <a:rPr sz="2200" spc="-95" dirty="0">
                          <a:latin typeface="Arial"/>
                          <a:cs typeface="Arial"/>
                        </a:rPr>
                        <a:t>play </a:t>
                      </a:r>
                      <a:r>
                        <a:rPr sz="2200" spc="-125" dirty="0">
                          <a:latin typeface="Arial"/>
                          <a:cs typeface="Arial"/>
                        </a:rPr>
                        <a:t>back,</a:t>
                      </a:r>
                      <a:r>
                        <a:rPr sz="2200" spc="-385" dirty="0">
                          <a:latin typeface="Arial"/>
                          <a:cs typeface="Arial"/>
                        </a:rPr>
                        <a:t> </a:t>
                      </a:r>
                      <a:r>
                        <a:rPr sz="2200" spc="-105" dirty="0">
                          <a:latin typeface="Arial"/>
                          <a:cs typeface="Arial"/>
                        </a:rPr>
                        <a:t>synchronously</a:t>
                      </a:r>
                      <a:endParaRPr sz="2200">
                        <a:latin typeface="Arial"/>
                        <a:cs typeface="Arial"/>
                      </a:endParaRPr>
                    </a:p>
                  </a:txBody>
                  <a:tcPr marL="0" marR="0" marT="29209"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59370" cy="757555"/>
          </a:xfrm>
          <a:prstGeom prst="rect">
            <a:avLst/>
          </a:prstGeom>
        </p:spPr>
        <p:txBody>
          <a:bodyPr vert="horz" wrap="square" lIns="0" tIns="12700" rIns="0" bIns="0" rtlCol="0">
            <a:spAutoFit/>
          </a:bodyPr>
          <a:lstStyle/>
          <a:p>
            <a:pPr marL="12700">
              <a:lnSpc>
                <a:spcPct val="100000"/>
              </a:lnSpc>
              <a:spcBef>
                <a:spcPts val="100"/>
              </a:spcBef>
            </a:pPr>
            <a:r>
              <a:rPr dirty="0"/>
              <a:t>MediaPlayer – Useful</a:t>
            </a:r>
            <a:r>
              <a:rPr spc="-120" dirty="0"/>
              <a:t> </a:t>
            </a:r>
            <a:r>
              <a:rPr dirty="0"/>
              <a:t>Methods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graphicFrame>
        <p:nvGraphicFramePr>
          <p:cNvPr id="3" name="object 3"/>
          <p:cNvGraphicFramePr>
            <a:graphicFrameLocks noGrp="1"/>
          </p:cNvGraphicFramePr>
          <p:nvPr/>
        </p:nvGraphicFramePr>
        <p:xfrm>
          <a:off x="270370" y="1353185"/>
          <a:ext cx="8590280" cy="3568064"/>
        </p:xfrm>
        <a:graphic>
          <a:graphicData uri="http://schemas.openxmlformats.org/drawingml/2006/table">
            <a:tbl>
              <a:tblPr firstRow="1" bandRow="1">
                <a:tableStyleId>{2D5ABB26-0587-4C30-8999-92F81FD0307C}</a:tableStyleId>
              </a:tblPr>
              <a:tblGrid>
                <a:gridCol w="1657985"/>
                <a:gridCol w="6932295"/>
              </a:tblGrid>
              <a:tr h="426084">
                <a:tc gridSpan="2">
                  <a:txBody>
                    <a:bodyPr/>
                    <a:lstStyle/>
                    <a:p>
                      <a:pPr marL="97790">
                        <a:lnSpc>
                          <a:spcPct val="100000"/>
                        </a:lnSpc>
                        <a:spcBef>
                          <a:spcPts val="225"/>
                        </a:spcBef>
                      </a:pPr>
                      <a:r>
                        <a:rPr sz="2200" spc="-65" dirty="0">
                          <a:latin typeface="Arial"/>
                          <a:cs typeface="Arial"/>
                        </a:rPr>
                        <a:t>public</a:t>
                      </a:r>
                      <a:r>
                        <a:rPr sz="2200" spc="-130" dirty="0">
                          <a:latin typeface="Arial"/>
                          <a:cs typeface="Arial"/>
                        </a:rPr>
                        <a:t> </a:t>
                      </a:r>
                      <a:r>
                        <a:rPr sz="2200" spc="-80" dirty="0">
                          <a:latin typeface="Arial"/>
                          <a:cs typeface="Arial"/>
                        </a:rPr>
                        <a:t>methods</a:t>
                      </a:r>
                      <a:endParaRPr sz="2200">
                        <a:latin typeface="Arial"/>
                        <a:cs typeface="Arial"/>
                      </a:endParaRPr>
                    </a:p>
                  </a:txBody>
                  <a:tcPr marL="0" marR="0" marT="28575"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c hMerge="1">
                  <a:txBody>
                    <a:bodyPr/>
                    <a:lstStyle/>
                    <a:p>
                      <a:endParaRPr/>
                    </a:p>
                  </a:txBody>
                  <a:tcPr marL="0" marR="0" marT="0" marB="0"/>
                </a:tc>
              </a:tr>
              <a:tr h="762000">
                <a:tc>
                  <a:txBody>
                    <a:bodyPr/>
                    <a:lstStyle/>
                    <a:p>
                      <a:pPr marL="97790">
                        <a:lnSpc>
                          <a:spcPct val="100000"/>
                        </a:lnSpc>
                        <a:spcBef>
                          <a:spcPts val="225"/>
                        </a:spcBef>
                      </a:pPr>
                      <a:r>
                        <a:rPr sz="2200" spc="-65" dirty="0">
                          <a:latin typeface="Arial"/>
                          <a:cs typeface="Arial"/>
                        </a:rPr>
                        <a:t>void</a:t>
                      </a:r>
                      <a:endParaRPr sz="2200">
                        <a:latin typeface="Arial"/>
                        <a:cs typeface="Arial"/>
                      </a:endParaRPr>
                    </a:p>
                  </a:txBody>
                  <a:tcPr marL="0" marR="0" marT="28575"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c>
                  <a:txBody>
                    <a:bodyPr/>
                    <a:lstStyle/>
                    <a:p>
                      <a:pPr marL="97790">
                        <a:lnSpc>
                          <a:spcPct val="100000"/>
                        </a:lnSpc>
                        <a:spcBef>
                          <a:spcPts val="225"/>
                        </a:spcBef>
                      </a:pPr>
                      <a:r>
                        <a:rPr sz="2200" spc="-95" dirty="0">
                          <a:solidFill>
                            <a:srgbClr val="006FC0"/>
                          </a:solidFill>
                          <a:latin typeface="Arial"/>
                          <a:cs typeface="Arial"/>
                        </a:rPr>
                        <a:t>setLooping</a:t>
                      </a:r>
                      <a:r>
                        <a:rPr sz="2200" spc="-95" dirty="0">
                          <a:latin typeface="Arial"/>
                          <a:cs typeface="Arial"/>
                        </a:rPr>
                        <a:t>(boolean</a:t>
                      </a:r>
                      <a:r>
                        <a:rPr sz="2200" spc="-114" dirty="0">
                          <a:latin typeface="Arial"/>
                          <a:cs typeface="Arial"/>
                        </a:rPr>
                        <a:t> </a:t>
                      </a:r>
                      <a:r>
                        <a:rPr sz="2200" spc="-65" dirty="0">
                          <a:latin typeface="Arial"/>
                          <a:cs typeface="Arial"/>
                        </a:rPr>
                        <a:t>looping)</a:t>
                      </a:r>
                      <a:endParaRPr sz="2200">
                        <a:latin typeface="Arial"/>
                        <a:cs typeface="Arial"/>
                      </a:endParaRPr>
                    </a:p>
                    <a:p>
                      <a:pPr marL="97790">
                        <a:lnSpc>
                          <a:spcPct val="100000"/>
                        </a:lnSpc>
                      </a:pPr>
                      <a:r>
                        <a:rPr sz="2200" spc="-125" dirty="0">
                          <a:latin typeface="Arial"/>
                          <a:cs typeface="Arial"/>
                        </a:rPr>
                        <a:t>sets </a:t>
                      </a:r>
                      <a:r>
                        <a:rPr sz="2200" spc="-30" dirty="0">
                          <a:latin typeface="Arial"/>
                          <a:cs typeface="Arial"/>
                        </a:rPr>
                        <a:t>the </a:t>
                      </a:r>
                      <a:r>
                        <a:rPr sz="2200" spc="-85" dirty="0">
                          <a:latin typeface="Arial"/>
                          <a:cs typeface="Arial"/>
                        </a:rPr>
                        <a:t>player </a:t>
                      </a:r>
                      <a:r>
                        <a:rPr sz="2200" spc="10" dirty="0">
                          <a:latin typeface="Arial"/>
                          <a:cs typeface="Arial"/>
                        </a:rPr>
                        <a:t>to </a:t>
                      </a:r>
                      <a:r>
                        <a:rPr sz="2200" spc="-105" dirty="0">
                          <a:latin typeface="Arial"/>
                          <a:cs typeface="Arial"/>
                        </a:rPr>
                        <a:t>be </a:t>
                      </a:r>
                      <a:r>
                        <a:rPr sz="2200" spc="-65" dirty="0">
                          <a:latin typeface="Arial"/>
                          <a:cs typeface="Arial"/>
                        </a:rPr>
                        <a:t>looping </a:t>
                      </a:r>
                      <a:r>
                        <a:rPr sz="2200" spc="-20" dirty="0">
                          <a:latin typeface="Arial"/>
                          <a:cs typeface="Arial"/>
                        </a:rPr>
                        <a:t>or</a:t>
                      </a:r>
                      <a:r>
                        <a:rPr sz="2200" spc="-385" dirty="0">
                          <a:latin typeface="Arial"/>
                          <a:cs typeface="Arial"/>
                        </a:rPr>
                        <a:t> </a:t>
                      </a:r>
                      <a:r>
                        <a:rPr sz="2200" spc="-65" dirty="0">
                          <a:latin typeface="Arial"/>
                          <a:cs typeface="Arial"/>
                        </a:rPr>
                        <a:t>non-looping</a:t>
                      </a:r>
                      <a:endParaRPr sz="2200">
                        <a:latin typeface="Arial"/>
                        <a:cs typeface="Arial"/>
                      </a:endParaRPr>
                    </a:p>
                  </a:txBody>
                  <a:tcPr marL="0" marR="0" marT="28575"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r>
              <a:tr h="762000">
                <a:tc>
                  <a:txBody>
                    <a:bodyPr/>
                    <a:lstStyle/>
                    <a:p>
                      <a:pPr marL="97790">
                        <a:lnSpc>
                          <a:spcPct val="100000"/>
                        </a:lnSpc>
                        <a:spcBef>
                          <a:spcPts val="225"/>
                        </a:spcBef>
                      </a:pPr>
                      <a:r>
                        <a:rPr sz="2200" spc="-70" dirty="0">
                          <a:latin typeface="Arial"/>
                          <a:cs typeface="Arial"/>
                        </a:rPr>
                        <a:t>void</a:t>
                      </a:r>
                      <a:endParaRPr sz="2200">
                        <a:latin typeface="Arial"/>
                        <a:cs typeface="Arial"/>
                      </a:endParaRPr>
                    </a:p>
                  </a:txBody>
                  <a:tcPr marL="0" marR="0" marT="28575"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c>
                  <a:txBody>
                    <a:bodyPr/>
                    <a:lstStyle/>
                    <a:p>
                      <a:pPr marL="97790">
                        <a:lnSpc>
                          <a:spcPct val="100000"/>
                        </a:lnSpc>
                        <a:spcBef>
                          <a:spcPts val="225"/>
                        </a:spcBef>
                      </a:pPr>
                      <a:r>
                        <a:rPr sz="2200" spc="-75" dirty="0">
                          <a:solidFill>
                            <a:srgbClr val="006FC0"/>
                          </a:solidFill>
                          <a:latin typeface="Arial"/>
                          <a:cs typeface="Arial"/>
                        </a:rPr>
                        <a:t>setVolume</a:t>
                      </a:r>
                      <a:r>
                        <a:rPr sz="2200" spc="-75" dirty="0">
                          <a:latin typeface="Arial"/>
                          <a:cs typeface="Arial"/>
                        </a:rPr>
                        <a:t>(float </a:t>
                      </a:r>
                      <a:r>
                        <a:rPr sz="2200" spc="-65" dirty="0">
                          <a:latin typeface="Arial"/>
                          <a:cs typeface="Arial"/>
                        </a:rPr>
                        <a:t>leftVolume, </a:t>
                      </a:r>
                      <a:r>
                        <a:rPr sz="2200" spc="-15" dirty="0">
                          <a:latin typeface="Arial"/>
                          <a:cs typeface="Arial"/>
                        </a:rPr>
                        <a:t>float</a:t>
                      </a:r>
                      <a:r>
                        <a:rPr sz="2200" spc="-135" dirty="0">
                          <a:latin typeface="Arial"/>
                          <a:cs typeface="Arial"/>
                        </a:rPr>
                        <a:t> </a:t>
                      </a:r>
                      <a:r>
                        <a:rPr sz="2200" spc="-75" dirty="0">
                          <a:latin typeface="Arial"/>
                          <a:cs typeface="Arial"/>
                        </a:rPr>
                        <a:t>rightVolume)</a:t>
                      </a:r>
                      <a:endParaRPr sz="2200">
                        <a:latin typeface="Arial"/>
                        <a:cs typeface="Arial"/>
                      </a:endParaRPr>
                    </a:p>
                    <a:p>
                      <a:pPr marL="97790">
                        <a:lnSpc>
                          <a:spcPct val="100000"/>
                        </a:lnSpc>
                        <a:spcBef>
                          <a:spcPts val="5"/>
                        </a:spcBef>
                      </a:pPr>
                      <a:r>
                        <a:rPr sz="2200" spc="-130" dirty="0">
                          <a:latin typeface="Arial"/>
                          <a:cs typeface="Arial"/>
                        </a:rPr>
                        <a:t>sets </a:t>
                      </a:r>
                      <a:r>
                        <a:rPr sz="2200" spc="-30" dirty="0">
                          <a:latin typeface="Arial"/>
                          <a:cs typeface="Arial"/>
                        </a:rPr>
                        <a:t>the </a:t>
                      </a:r>
                      <a:r>
                        <a:rPr sz="2200" spc="-80" dirty="0">
                          <a:latin typeface="Arial"/>
                          <a:cs typeface="Arial"/>
                        </a:rPr>
                        <a:t>volume </a:t>
                      </a:r>
                      <a:r>
                        <a:rPr sz="2200" spc="-70" dirty="0">
                          <a:latin typeface="Arial"/>
                          <a:cs typeface="Arial"/>
                        </a:rPr>
                        <a:t>on </a:t>
                      </a:r>
                      <a:r>
                        <a:rPr sz="2200" spc="-45" dirty="0">
                          <a:latin typeface="Arial"/>
                          <a:cs typeface="Arial"/>
                        </a:rPr>
                        <a:t>this</a:t>
                      </a:r>
                      <a:r>
                        <a:rPr sz="2200" spc="-245" dirty="0">
                          <a:latin typeface="Arial"/>
                          <a:cs typeface="Arial"/>
                        </a:rPr>
                        <a:t> </a:t>
                      </a:r>
                      <a:r>
                        <a:rPr sz="2200" spc="-85" dirty="0">
                          <a:latin typeface="Arial"/>
                          <a:cs typeface="Arial"/>
                        </a:rPr>
                        <a:t>player</a:t>
                      </a:r>
                      <a:endParaRPr sz="2200">
                        <a:latin typeface="Arial"/>
                        <a:cs typeface="Arial"/>
                      </a:endParaRPr>
                    </a:p>
                  </a:txBody>
                  <a:tcPr marL="0" marR="0" marT="28575"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r>
              <a:tr h="762000">
                <a:tc>
                  <a:txBody>
                    <a:bodyPr/>
                    <a:lstStyle/>
                    <a:p>
                      <a:pPr marL="97790">
                        <a:lnSpc>
                          <a:spcPct val="100000"/>
                        </a:lnSpc>
                        <a:spcBef>
                          <a:spcPts val="229"/>
                        </a:spcBef>
                      </a:pPr>
                      <a:r>
                        <a:rPr sz="2200" spc="-65" dirty="0">
                          <a:latin typeface="Arial"/>
                          <a:cs typeface="Arial"/>
                        </a:rPr>
                        <a:t>void</a:t>
                      </a:r>
                      <a:endParaRPr sz="2200">
                        <a:latin typeface="Arial"/>
                        <a:cs typeface="Arial"/>
                      </a:endParaRPr>
                    </a:p>
                  </a:txBody>
                  <a:tcPr marL="0" marR="0" marT="29209"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c>
                  <a:txBody>
                    <a:bodyPr/>
                    <a:lstStyle/>
                    <a:p>
                      <a:pPr marL="97790">
                        <a:lnSpc>
                          <a:spcPct val="100000"/>
                        </a:lnSpc>
                        <a:spcBef>
                          <a:spcPts val="229"/>
                        </a:spcBef>
                      </a:pPr>
                      <a:r>
                        <a:rPr sz="2200" spc="-50" dirty="0">
                          <a:solidFill>
                            <a:srgbClr val="006FC0"/>
                          </a:solidFill>
                          <a:latin typeface="Arial"/>
                          <a:cs typeface="Arial"/>
                        </a:rPr>
                        <a:t>start</a:t>
                      </a:r>
                      <a:r>
                        <a:rPr sz="2200" spc="-50" dirty="0">
                          <a:latin typeface="Arial"/>
                          <a:cs typeface="Arial"/>
                        </a:rPr>
                        <a:t>()</a:t>
                      </a:r>
                      <a:endParaRPr sz="2200">
                        <a:latin typeface="Arial"/>
                        <a:cs typeface="Arial"/>
                      </a:endParaRPr>
                    </a:p>
                    <a:p>
                      <a:pPr marL="97790">
                        <a:lnSpc>
                          <a:spcPct val="100000"/>
                        </a:lnSpc>
                      </a:pPr>
                      <a:r>
                        <a:rPr sz="2200" spc="-75" dirty="0">
                          <a:latin typeface="Arial"/>
                          <a:cs typeface="Arial"/>
                        </a:rPr>
                        <a:t>starts </a:t>
                      </a:r>
                      <a:r>
                        <a:rPr sz="2200" spc="-20" dirty="0">
                          <a:latin typeface="Arial"/>
                          <a:cs typeface="Arial"/>
                        </a:rPr>
                        <a:t>or </a:t>
                      </a:r>
                      <a:r>
                        <a:rPr sz="2200" spc="-130" dirty="0">
                          <a:latin typeface="Arial"/>
                          <a:cs typeface="Arial"/>
                        </a:rPr>
                        <a:t>resumes </a:t>
                      </a:r>
                      <a:r>
                        <a:rPr sz="2200" spc="-95" dirty="0">
                          <a:latin typeface="Arial"/>
                          <a:cs typeface="Arial"/>
                        </a:rPr>
                        <a:t>play</a:t>
                      </a:r>
                      <a:r>
                        <a:rPr sz="2200" spc="-240" dirty="0">
                          <a:latin typeface="Arial"/>
                          <a:cs typeface="Arial"/>
                        </a:rPr>
                        <a:t> </a:t>
                      </a:r>
                      <a:r>
                        <a:rPr sz="2200" spc="-135" dirty="0">
                          <a:latin typeface="Arial"/>
                          <a:cs typeface="Arial"/>
                        </a:rPr>
                        <a:t>back</a:t>
                      </a:r>
                      <a:endParaRPr sz="2200">
                        <a:latin typeface="Arial"/>
                        <a:cs typeface="Arial"/>
                      </a:endParaRPr>
                    </a:p>
                  </a:txBody>
                  <a:tcPr marL="0" marR="0" marT="29209"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r>
              <a:tr h="855980">
                <a:tc>
                  <a:txBody>
                    <a:bodyPr/>
                    <a:lstStyle/>
                    <a:p>
                      <a:pPr marL="97790">
                        <a:lnSpc>
                          <a:spcPct val="100000"/>
                        </a:lnSpc>
                        <a:spcBef>
                          <a:spcPts val="229"/>
                        </a:spcBef>
                      </a:pPr>
                      <a:r>
                        <a:rPr sz="2200" spc="-70" dirty="0">
                          <a:latin typeface="Arial"/>
                          <a:cs typeface="Arial"/>
                        </a:rPr>
                        <a:t>void</a:t>
                      </a:r>
                      <a:endParaRPr sz="2200">
                        <a:latin typeface="Arial"/>
                        <a:cs typeface="Arial"/>
                      </a:endParaRPr>
                    </a:p>
                  </a:txBody>
                  <a:tcPr marL="0" marR="0" marT="29209"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c>
                  <a:txBody>
                    <a:bodyPr/>
                    <a:lstStyle/>
                    <a:p>
                      <a:pPr marL="97790">
                        <a:lnSpc>
                          <a:spcPct val="100000"/>
                        </a:lnSpc>
                        <a:spcBef>
                          <a:spcPts val="229"/>
                        </a:spcBef>
                      </a:pPr>
                      <a:r>
                        <a:rPr sz="2200" spc="-80" dirty="0">
                          <a:solidFill>
                            <a:srgbClr val="006FC0"/>
                          </a:solidFill>
                          <a:latin typeface="Arial"/>
                          <a:cs typeface="Arial"/>
                        </a:rPr>
                        <a:t>stop</a:t>
                      </a:r>
                      <a:r>
                        <a:rPr sz="2200" spc="-80" dirty="0">
                          <a:latin typeface="Arial"/>
                          <a:cs typeface="Arial"/>
                        </a:rPr>
                        <a:t>()</a:t>
                      </a:r>
                      <a:endParaRPr sz="2200">
                        <a:latin typeface="Arial"/>
                        <a:cs typeface="Arial"/>
                      </a:endParaRPr>
                    </a:p>
                    <a:p>
                      <a:pPr marL="97790">
                        <a:lnSpc>
                          <a:spcPct val="100000"/>
                        </a:lnSpc>
                      </a:pPr>
                      <a:r>
                        <a:rPr sz="2200" spc="-114" dirty="0">
                          <a:latin typeface="Arial"/>
                          <a:cs typeface="Arial"/>
                        </a:rPr>
                        <a:t>stops </a:t>
                      </a:r>
                      <a:r>
                        <a:rPr sz="2200" spc="-95" dirty="0">
                          <a:latin typeface="Arial"/>
                          <a:cs typeface="Arial"/>
                        </a:rPr>
                        <a:t>play </a:t>
                      </a:r>
                      <a:r>
                        <a:rPr sz="2200" spc="-135" dirty="0">
                          <a:latin typeface="Arial"/>
                          <a:cs typeface="Arial"/>
                        </a:rPr>
                        <a:t>back </a:t>
                      </a:r>
                      <a:r>
                        <a:rPr sz="2200" spc="-25" dirty="0">
                          <a:latin typeface="Arial"/>
                          <a:cs typeface="Arial"/>
                        </a:rPr>
                        <a:t>after </a:t>
                      </a:r>
                      <a:r>
                        <a:rPr sz="2200" spc="-114" dirty="0">
                          <a:latin typeface="Arial"/>
                          <a:cs typeface="Arial"/>
                        </a:rPr>
                        <a:t>playback </a:t>
                      </a:r>
                      <a:r>
                        <a:rPr sz="2200" spc="-165" dirty="0">
                          <a:latin typeface="Arial"/>
                          <a:cs typeface="Arial"/>
                        </a:rPr>
                        <a:t>has </a:t>
                      </a:r>
                      <a:r>
                        <a:rPr sz="2200" spc="-105" dirty="0">
                          <a:latin typeface="Arial"/>
                          <a:cs typeface="Arial"/>
                        </a:rPr>
                        <a:t>been </a:t>
                      </a:r>
                      <a:r>
                        <a:rPr sz="2200" spc="-85" dirty="0">
                          <a:latin typeface="Arial"/>
                          <a:cs typeface="Arial"/>
                        </a:rPr>
                        <a:t>stopped </a:t>
                      </a:r>
                      <a:r>
                        <a:rPr sz="2200" spc="-15" dirty="0">
                          <a:latin typeface="Arial"/>
                          <a:cs typeface="Arial"/>
                        </a:rPr>
                        <a:t>or</a:t>
                      </a:r>
                      <a:r>
                        <a:rPr sz="2200" spc="-190" dirty="0">
                          <a:latin typeface="Arial"/>
                          <a:cs typeface="Arial"/>
                        </a:rPr>
                        <a:t> </a:t>
                      </a:r>
                      <a:r>
                        <a:rPr sz="2200" spc="-135" dirty="0">
                          <a:latin typeface="Arial"/>
                          <a:cs typeface="Arial"/>
                        </a:rPr>
                        <a:t>paused</a:t>
                      </a:r>
                      <a:endParaRPr sz="2200">
                        <a:latin typeface="Arial"/>
                        <a:cs typeface="Arial"/>
                      </a:endParaRPr>
                    </a:p>
                  </a:txBody>
                  <a:tcPr marL="0" marR="0" marT="29209" marB="0">
                    <a:lnL w="12700">
                      <a:solidFill>
                        <a:srgbClr val="5B9BD4"/>
                      </a:solidFill>
                      <a:prstDash val="solid"/>
                    </a:lnL>
                    <a:lnR w="12700">
                      <a:solidFill>
                        <a:srgbClr val="5B9BD4"/>
                      </a:solidFill>
                      <a:prstDash val="solid"/>
                    </a:lnR>
                    <a:lnT w="12700">
                      <a:solidFill>
                        <a:srgbClr val="5B9BD4"/>
                      </a:solidFill>
                      <a:prstDash val="solid"/>
                    </a:lnT>
                    <a:lnB w="12700">
                      <a:solidFill>
                        <a:srgbClr val="5B9BD4"/>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64781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 </a:t>
            </a:r>
            <a:r>
              <a:rPr dirty="0"/>
              <a:t>audio:</a:t>
            </a:r>
            <a:r>
              <a:rPr spc="-70" dirty="0"/>
              <a:t> </a:t>
            </a:r>
            <a:r>
              <a:rPr dirty="0"/>
              <a:t>record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3.1</a:t>
            </a:r>
            <a:endParaRPr sz="18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3413" y="2205227"/>
            <a:ext cx="2610550" cy="32857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27736" y="257378"/>
            <a:ext cx="4243705" cy="757555"/>
          </a:xfrm>
          <a:prstGeom prst="rect">
            <a:avLst/>
          </a:prstGeom>
        </p:spPr>
        <p:txBody>
          <a:bodyPr vert="horz" wrap="square" lIns="0" tIns="12700" rIns="0" bIns="0" rtlCol="0">
            <a:spAutoFit/>
          </a:bodyPr>
          <a:lstStyle/>
          <a:p>
            <a:pPr marL="12700">
              <a:lnSpc>
                <a:spcPct val="100000"/>
              </a:lnSpc>
              <a:spcBef>
                <a:spcPts val="100"/>
              </a:spcBef>
            </a:pPr>
            <a:r>
              <a:rPr dirty="0"/>
              <a:t>Audio</a:t>
            </a:r>
            <a:r>
              <a:rPr spc="-80" dirty="0"/>
              <a:t> </a:t>
            </a:r>
            <a:r>
              <a:rPr dirty="0"/>
              <a:t>Recording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4" name="object 4"/>
          <p:cNvSpPr txBox="1"/>
          <p:nvPr/>
        </p:nvSpPr>
        <p:spPr>
          <a:xfrm>
            <a:off x="2593594" y="1394799"/>
            <a:ext cx="6217920" cy="4035079"/>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2800" dirty="0">
                <a:latin typeface="Times New Roman" pitchFamily="18" charset="0"/>
                <a:cs typeface="Times New Roman" pitchFamily="18" charset="0"/>
              </a:rPr>
              <a:t>Để ghi âm, sử dụng MediaRecorder</a:t>
            </a:r>
            <a:endParaRPr sz="2800">
              <a:latin typeface="Times New Roman" pitchFamily="18" charset="0"/>
              <a:cs typeface="Times New Roman" pitchFamily="18" charset="0"/>
            </a:endParaRPr>
          </a:p>
          <a:p>
            <a:pPr marL="984885" marR="17780" lvl="1" indent="-514984" algn="just">
              <a:lnSpc>
                <a:spcPct val="100000"/>
              </a:lnSpc>
              <a:spcBef>
                <a:spcPts val="430"/>
              </a:spcBef>
              <a:buAutoNum type="arabicPeriod"/>
              <a:tabLst>
                <a:tab pos="984885" algn="l"/>
                <a:tab pos="985519" algn="l"/>
              </a:tabLst>
            </a:pPr>
            <a:r>
              <a:rPr sz="2400" dirty="0">
                <a:solidFill>
                  <a:srgbClr val="006FC0"/>
                </a:solidFill>
                <a:latin typeface="Times New Roman" pitchFamily="18" charset="0"/>
                <a:cs typeface="Times New Roman" pitchFamily="18" charset="0"/>
              </a:rPr>
              <a:t>Khởi tạo đối tượng recorder </a:t>
            </a:r>
            <a:r>
              <a:rPr sz="2400" dirty="0">
                <a:latin typeface="Times New Roman" pitchFamily="18" charset="0"/>
                <a:cs typeface="Times New Roman" pitchFamily="18" charset="0"/>
              </a:rPr>
              <a:t>thông qua  hàm khởi tạo</a:t>
            </a:r>
            <a:endParaRPr sz="2400">
              <a:latin typeface="Times New Roman" pitchFamily="18" charset="0"/>
              <a:cs typeface="Times New Roman" pitchFamily="18" charset="0"/>
            </a:endParaRPr>
          </a:p>
          <a:p>
            <a:pPr marL="984885" marR="5080" lvl="1" indent="-514984" algn="just">
              <a:lnSpc>
                <a:spcPct val="100000"/>
              </a:lnSpc>
              <a:spcBef>
                <a:spcPts val="405"/>
              </a:spcBef>
              <a:buAutoNum type="arabicPeriod"/>
              <a:tabLst>
                <a:tab pos="984885" algn="l"/>
                <a:tab pos="985519" algn="l"/>
              </a:tabLst>
            </a:pPr>
            <a:r>
              <a:rPr sz="2400" dirty="0">
                <a:solidFill>
                  <a:srgbClr val="006FC0"/>
                </a:solidFill>
                <a:latin typeface="Times New Roman" pitchFamily="18" charset="0"/>
                <a:cs typeface="Times New Roman" pitchFamily="18" charset="0"/>
              </a:rPr>
              <a:t>Khởi tạo đối tượng  android.content.ContentValues</a:t>
            </a:r>
            <a:r>
              <a:rPr sz="2400" dirty="0">
                <a:latin typeface="Times New Roman" pitchFamily="18" charset="0"/>
                <a:cs typeface="Times New Roman" pitchFamily="18" charset="0"/>
              </a:rPr>
              <a:t>, truyền  các giá trị TITLE, TIMESTAMP và</a:t>
            </a:r>
            <a:endParaRPr sz="2400">
              <a:latin typeface="Times New Roman" pitchFamily="18" charset="0"/>
              <a:cs typeface="Times New Roman" pitchFamily="18" charset="0"/>
            </a:endParaRPr>
          </a:p>
          <a:p>
            <a:pPr marL="984885" algn="just">
              <a:lnSpc>
                <a:spcPct val="100000"/>
              </a:lnSpc>
              <a:spcBef>
                <a:spcPts val="5"/>
              </a:spcBef>
            </a:pPr>
            <a:r>
              <a:rPr sz="2400" dirty="0">
                <a:latin typeface="Times New Roman" pitchFamily="18" charset="0"/>
                <a:cs typeface="Times New Roman" pitchFamily="18" charset="0"/>
              </a:rPr>
              <a:t>MIME_TYPE để lưu trữ</a:t>
            </a:r>
            <a:endParaRPr sz="2400">
              <a:latin typeface="Times New Roman" pitchFamily="18" charset="0"/>
              <a:cs typeface="Times New Roman" pitchFamily="18" charset="0"/>
            </a:endParaRPr>
          </a:p>
          <a:p>
            <a:pPr marL="984885" lvl="1" indent="-514984" algn="just">
              <a:lnSpc>
                <a:spcPct val="100000"/>
              </a:lnSpc>
              <a:spcBef>
                <a:spcPts val="395"/>
              </a:spcBef>
              <a:buAutoNum type="arabicPeriod" startAt="3"/>
              <a:tabLst>
                <a:tab pos="984885" algn="l"/>
                <a:tab pos="985519" algn="l"/>
              </a:tabLst>
            </a:pPr>
            <a:r>
              <a:rPr sz="2400" dirty="0">
                <a:solidFill>
                  <a:srgbClr val="006FC0"/>
                </a:solidFill>
                <a:latin typeface="Times New Roman" pitchFamily="18" charset="0"/>
                <a:cs typeface="Times New Roman" pitchFamily="18" charset="0"/>
              </a:rPr>
              <a:t>Tạo đường dẫn đến file lưu trữ</a:t>
            </a:r>
            <a:endParaRPr sz="2400">
              <a:latin typeface="Times New Roman" pitchFamily="18" charset="0"/>
              <a:cs typeface="Times New Roman" pitchFamily="18" charset="0"/>
            </a:endParaRPr>
          </a:p>
          <a:p>
            <a:pPr marL="984885" marR="799465" lvl="1" indent="-514984" algn="just">
              <a:lnSpc>
                <a:spcPct val="100000"/>
              </a:lnSpc>
              <a:spcBef>
                <a:spcPts val="395"/>
              </a:spcBef>
              <a:buAutoNum type="arabicPeriod" startAt="3"/>
              <a:tabLst>
                <a:tab pos="984885" algn="l"/>
                <a:tab pos="985519" algn="l"/>
              </a:tabLst>
            </a:pPr>
            <a:r>
              <a:rPr sz="2400" dirty="0">
                <a:solidFill>
                  <a:srgbClr val="006FC0"/>
                </a:solidFill>
                <a:latin typeface="Times New Roman" pitchFamily="18" charset="0"/>
                <a:cs typeface="Times New Roman" pitchFamily="18" charset="0"/>
              </a:rPr>
              <a:t>Thiết lập audio source </a:t>
            </a:r>
            <a:r>
              <a:rPr sz="2400" dirty="0">
                <a:latin typeface="Times New Roman" pitchFamily="18" charset="0"/>
                <a:cs typeface="Times New Roman" pitchFamily="18" charset="0"/>
              </a:rPr>
              <a:t>với  MediaRecorder.setAudioSource()</a:t>
            </a:r>
            <a:endParaRPr sz="24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243705" cy="757555"/>
          </a:xfrm>
          <a:prstGeom prst="rect">
            <a:avLst/>
          </a:prstGeom>
        </p:spPr>
        <p:txBody>
          <a:bodyPr vert="horz" wrap="square" lIns="0" tIns="12700" rIns="0" bIns="0" rtlCol="0">
            <a:spAutoFit/>
          </a:bodyPr>
          <a:lstStyle/>
          <a:p>
            <a:pPr marL="12700">
              <a:lnSpc>
                <a:spcPct val="100000"/>
              </a:lnSpc>
              <a:spcBef>
                <a:spcPts val="100"/>
              </a:spcBef>
            </a:pPr>
            <a:r>
              <a:rPr dirty="0"/>
              <a:t>Audio</a:t>
            </a:r>
            <a:r>
              <a:rPr spc="-80" dirty="0"/>
              <a:t> </a:t>
            </a:r>
            <a:r>
              <a:rPr dirty="0"/>
              <a:t>Recording</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343910" marR="24765" indent="-513080">
              <a:lnSpc>
                <a:spcPct val="100000"/>
              </a:lnSpc>
              <a:spcBef>
                <a:spcPts val="105"/>
              </a:spcBef>
              <a:buAutoNum type="arabicPeriod" startAt="5"/>
              <a:tabLst>
                <a:tab pos="3343910" algn="l"/>
                <a:tab pos="3344545" algn="l"/>
              </a:tabLst>
            </a:pPr>
            <a:r>
              <a:rPr spc="-260" dirty="0">
                <a:solidFill>
                  <a:srgbClr val="006FC0"/>
                </a:solidFill>
              </a:rPr>
              <a:t>Cấu </a:t>
            </a:r>
            <a:r>
              <a:rPr spc="-95" dirty="0">
                <a:solidFill>
                  <a:srgbClr val="006FC0"/>
                </a:solidFill>
              </a:rPr>
              <a:t>hình </a:t>
            </a:r>
            <a:r>
              <a:rPr spc="-85" dirty="0">
                <a:solidFill>
                  <a:srgbClr val="006FC0"/>
                </a:solidFill>
              </a:rPr>
              <a:t>kiểu </a:t>
            </a:r>
            <a:r>
              <a:rPr spc="-35" dirty="0">
                <a:solidFill>
                  <a:srgbClr val="006FC0"/>
                </a:solidFill>
              </a:rPr>
              <a:t>format </a:t>
            </a:r>
            <a:r>
              <a:rPr spc="-35" dirty="0"/>
              <a:t> </a:t>
            </a:r>
            <a:r>
              <a:rPr spc="-105" dirty="0"/>
              <a:t>MediaRecorder.setOutputFormat()</a:t>
            </a:r>
          </a:p>
          <a:p>
            <a:pPr marL="3343910" marR="69215" indent="-513080">
              <a:lnSpc>
                <a:spcPct val="100000"/>
              </a:lnSpc>
              <a:spcBef>
                <a:spcPts val="395"/>
              </a:spcBef>
              <a:buAutoNum type="arabicPeriod" startAt="5"/>
              <a:tabLst>
                <a:tab pos="3343910" algn="l"/>
                <a:tab pos="3344545" algn="l"/>
              </a:tabLst>
            </a:pPr>
            <a:r>
              <a:rPr spc="-185" dirty="0">
                <a:solidFill>
                  <a:srgbClr val="006FC0"/>
                </a:solidFill>
              </a:rPr>
              <a:t>Chọn </a:t>
            </a:r>
            <a:r>
              <a:rPr spc="-85" dirty="0">
                <a:solidFill>
                  <a:srgbClr val="006FC0"/>
                </a:solidFill>
              </a:rPr>
              <a:t>kiểu </a:t>
            </a:r>
            <a:r>
              <a:rPr spc="-145" dirty="0">
                <a:solidFill>
                  <a:srgbClr val="006FC0"/>
                </a:solidFill>
              </a:rPr>
              <a:t>mã </a:t>
            </a:r>
            <a:r>
              <a:rPr spc="-125" dirty="0">
                <a:solidFill>
                  <a:srgbClr val="006FC0"/>
                </a:solidFill>
              </a:rPr>
              <a:t>hóa </a:t>
            </a:r>
            <a:r>
              <a:rPr spc="-125" dirty="0"/>
              <a:t> MediaRecorder.setAudioEncoder()</a:t>
            </a:r>
          </a:p>
          <a:p>
            <a:pPr marL="3343910" marR="281940" indent="-513080">
              <a:lnSpc>
                <a:spcPct val="100000"/>
              </a:lnSpc>
              <a:spcBef>
                <a:spcPts val="409"/>
              </a:spcBef>
              <a:buAutoNum type="arabicPeriod" startAt="5"/>
              <a:tabLst>
                <a:tab pos="3343910" algn="l"/>
                <a:tab pos="3344545" algn="l"/>
              </a:tabLst>
            </a:pPr>
            <a:r>
              <a:rPr spc="-190" dirty="0">
                <a:solidFill>
                  <a:srgbClr val="006FC0"/>
                </a:solidFill>
              </a:rPr>
              <a:t>Chuẩn </a:t>
            </a:r>
            <a:r>
              <a:rPr spc="-35" dirty="0">
                <a:solidFill>
                  <a:srgbClr val="006FC0"/>
                </a:solidFill>
              </a:rPr>
              <a:t>bị </a:t>
            </a:r>
            <a:r>
              <a:rPr spc="-150" dirty="0">
                <a:solidFill>
                  <a:srgbClr val="006FC0"/>
                </a:solidFill>
              </a:rPr>
              <a:t>codec </a:t>
            </a:r>
            <a:r>
              <a:rPr spc="-150" dirty="0"/>
              <a:t>bằng </a:t>
            </a:r>
            <a:r>
              <a:rPr spc="-100" dirty="0"/>
              <a:t>gọi</a:t>
            </a:r>
            <a:r>
              <a:rPr spc="-225" dirty="0"/>
              <a:t> </a:t>
            </a:r>
            <a:r>
              <a:rPr spc="-145" dirty="0"/>
              <a:t>phương  </a:t>
            </a:r>
            <a:r>
              <a:rPr spc="-75" dirty="0"/>
              <a:t>thức</a:t>
            </a:r>
            <a:r>
              <a:rPr spc="-160" dirty="0"/>
              <a:t> </a:t>
            </a:r>
            <a:r>
              <a:rPr spc="-90" dirty="0"/>
              <a:t>prepare()</a:t>
            </a:r>
          </a:p>
          <a:p>
            <a:pPr marL="3343910" marR="341630" indent="-513080">
              <a:lnSpc>
                <a:spcPct val="100000"/>
              </a:lnSpc>
              <a:spcBef>
                <a:spcPts val="395"/>
              </a:spcBef>
              <a:buAutoNum type="arabicPeriod" startAt="5"/>
              <a:tabLst>
                <a:tab pos="3343910" algn="l"/>
                <a:tab pos="3344545" algn="l"/>
              </a:tabLst>
            </a:pPr>
            <a:r>
              <a:rPr spc="-135" dirty="0">
                <a:solidFill>
                  <a:srgbClr val="006FC0"/>
                </a:solidFill>
              </a:rPr>
              <a:t>Bắt </a:t>
            </a:r>
            <a:r>
              <a:rPr spc="-100" dirty="0">
                <a:solidFill>
                  <a:srgbClr val="006FC0"/>
                </a:solidFill>
              </a:rPr>
              <a:t>đầu </a:t>
            </a:r>
            <a:r>
              <a:rPr spc="-95" dirty="0">
                <a:solidFill>
                  <a:srgbClr val="006FC0"/>
                </a:solidFill>
              </a:rPr>
              <a:t>ghi </a:t>
            </a:r>
            <a:r>
              <a:rPr spc="-145" dirty="0">
                <a:solidFill>
                  <a:srgbClr val="006FC0"/>
                </a:solidFill>
              </a:rPr>
              <a:t>âm </a:t>
            </a:r>
            <a:r>
              <a:rPr spc="-114" dirty="0"/>
              <a:t>với </a:t>
            </a:r>
            <a:r>
              <a:rPr spc="-145" dirty="0"/>
              <a:t>phương</a:t>
            </a:r>
            <a:r>
              <a:rPr spc="-310" dirty="0"/>
              <a:t> </a:t>
            </a:r>
            <a:r>
              <a:rPr spc="-75" dirty="0"/>
              <a:t>thức  </a:t>
            </a:r>
            <a:r>
              <a:rPr spc="-50" dirty="0"/>
              <a:t>start() </a:t>
            </a:r>
            <a:r>
              <a:rPr spc="-185" dirty="0"/>
              <a:t>và </a:t>
            </a:r>
            <a:r>
              <a:rPr spc="-145" dirty="0"/>
              <a:t>dừng </a:t>
            </a:r>
            <a:r>
              <a:rPr spc="-114" dirty="0"/>
              <a:t>với</a:t>
            </a:r>
            <a:r>
              <a:rPr spc="-220" dirty="0"/>
              <a:t> </a:t>
            </a:r>
            <a:r>
              <a:rPr spc="-85" dirty="0"/>
              <a:t>stop()</a:t>
            </a:r>
          </a:p>
          <a:p>
            <a:pPr marL="3343910" marR="5080" indent="-513080">
              <a:lnSpc>
                <a:spcPct val="100000"/>
              </a:lnSpc>
              <a:spcBef>
                <a:spcPts val="400"/>
              </a:spcBef>
              <a:buAutoNum type="arabicPeriod" startAt="5"/>
              <a:tabLst>
                <a:tab pos="3343910" algn="l"/>
                <a:tab pos="3344545" algn="l"/>
              </a:tabLst>
            </a:pPr>
            <a:r>
              <a:rPr spc="-135" dirty="0">
                <a:solidFill>
                  <a:srgbClr val="006FC0"/>
                </a:solidFill>
              </a:rPr>
              <a:t>Giải </a:t>
            </a:r>
            <a:r>
              <a:rPr spc="-110" dirty="0">
                <a:solidFill>
                  <a:srgbClr val="006FC0"/>
                </a:solidFill>
              </a:rPr>
              <a:t>phóng </a:t>
            </a:r>
            <a:r>
              <a:rPr spc="-80" dirty="0">
                <a:solidFill>
                  <a:srgbClr val="006FC0"/>
                </a:solidFill>
              </a:rPr>
              <a:t>bộ </a:t>
            </a:r>
            <a:r>
              <a:rPr spc="-125" dirty="0">
                <a:solidFill>
                  <a:srgbClr val="006FC0"/>
                </a:solidFill>
              </a:rPr>
              <a:t>nhớ </a:t>
            </a:r>
            <a:r>
              <a:rPr spc="-60" dirty="0">
                <a:solidFill>
                  <a:srgbClr val="006FC0"/>
                </a:solidFill>
              </a:rPr>
              <a:t>khi </a:t>
            </a:r>
            <a:r>
              <a:rPr spc="-70" dirty="0">
                <a:solidFill>
                  <a:srgbClr val="006FC0"/>
                </a:solidFill>
              </a:rPr>
              <a:t>kết </a:t>
            </a:r>
            <a:r>
              <a:rPr spc="-55" dirty="0">
                <a:solidFill>
                  <a:srgbClr val="006FC0"/>
                </a:solidFill>
              </a:rPr>
              <a:t>thúc</a:t>
            </a:r>
            <a:r>
              <a:rPr spc="-55" dirty="0"/>
              <a:t>,</a:t>
            </a:r>
            <a:r>
              <a:rPr spc="-505" dirty="0"/>
              <a:t> </a:t>
            </a:r>
            <a:r>
              <a:rPr spc="-100" dirty="0"/>
              <a:t>gọi  </a:t>
            </a:r>
            <a:r>
              <a:rPr spc="-120" dirty="0"/>
              <a:t>release()</a:t>
            </a:r>
          </a:p>
        </p:txBody>
      </p:sp>
      <p:sp>
        <p:nvSpPr>
          <p:cNvPr id="4" name="object 4"/>
          <p:cNvSpPr/>
          <p:nvPr/>
        </p:nvSpPr>
        <p:spPr>
          <a:xfrm>
            <a:off x="333413" y="2205227"/>
            <a:ext cx="2610550" cy="328574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4243705" cy="757555"/>
          </a:xfrm>
          <a:prstGeom prst="rect">
            <a:avLst/>
          </a:prstGeom>
        </p:spPr>
        <p:txBody>
          <a:bodyPr vert="horz" wrap="square" lIns="0" tIns="12700" rIns="0" bIns="0" rtlCol="0">
            <a:spAutoFit/>
          </a:bodyPr>
          <a:lstStyle/>
          <a:p>
            <a:pPr marL="12700">
              <a:lnSpc>
                <a:spcPct val="100000"/>
              </a:lnSpc>
              <a:spcBef>
                <a:spcPts val="100"/>
              </a:spcBef>
            </a:pPr>
            <a:r>
              <a:rPr dirty="0"/>
              <a:t>Audio</a:t>
            </a:r>
            <a:r>
              <a:rPr spc="-80" dirty="0"/>
              <a:t> </a:t>
            </a:r>
            <a:r>
              <a:rPr dirty="0"/>
              <a:t>Recording</a:t>
            </a:r>
          </a:p>
        </p:txBody>
      </p:sp>
      <p:sp>
        <p:nvSpPr>
          <p:cNvPr id="4" name="object 4"/>
          <p:cNvSpPr/>
          <p:nvPr/>
        </p:nvSpPr>
        <p:spPr>
          <a:xfrm>
            <a:off x="348995" y="1287780"/>
            <a:ext cx="8446008" cy="4965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721475"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nội dung bài</a:t>
            </a:r>
            <a:r>
              <a:rPr spc="-110"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396441"/>
            <a:ext cx="8202930" cy="4588436"/>
          </a:xfrm>
          <a:prstGeom prst="rect">
            <a:avLst/>
          </a:prstGeom>
        </p:spPr>
        <p:txBody>
          <a:bodyPr vert="horz" wrap="square" lIns="0" tIns="12700" rIns="0" bIns="0" rtlCol="0">
            <a:spAutoFit/>
          </a:bodyPr>
          <a:lstStyle/>
          <a:p>
            <a:pPr marL="287020" marR="359410"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Khái niệm, ưu điểm và nhược điểm của khả năng  làm việc đa luồng (multithread)</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Tiếp cận của android trong lập trình đa luồng</a:t>
            </a:r>
            <a:endParaRPr sz="2800">
              <a:latin typeface="Times New Roman" pitchFamily="18" charset="0"/>
              <a:cs typeface="Times New Roman" pitchFamily="18" charset="0"/>
            </a:endParaRPr>
          </a:p>
          <a:p>
            <a:pPr marL="744220" marR="5080" lvl="1" indent="-274320"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Duy trì một luồng chính phụ trách giao diện (UI thread),  kiểm soát nghiêm ngặt việc tương tác với UI thread</a:t>
            </a:r>
            <a:endParaRPr sz="2400">
              <a:latin typeface="Times New Roman" pitchFamily="18" charset="0"/>
              <a:cs typeface="Times New Roman" pitchFamily="18" charset="0"/>
            </a:endParaRPr>
          </a:p>
          <a:p>
            <a:pPr marL="744220" marR="819150" lvl="1" indent="-274320" algn="just">
              <a:lnSpc>
                <a:spcPct val="100000"/>
              </a:lnSpc>
              <a:spcBef>
                <a:spcPts val="400"/>
              </a:spcBef>
              <a:buFont typeface="Wingdings"/>
              <a:buChar char=""/>
              <a:tabLst>
                <a:tab pos="744220" algn="l"/>
              </a:tabLst>
            </a:pPr>
            <a:r>
              <a:rPr sz="2400" dirty="0">
                <a:latin typeface="Times New Roman" pitchFamily="18" charset="0"/>
                <a:cs typeface="Times New Roman" pitchFamily="18" charset="0"/>
              </a:rPr>
              <a:t>Các API hỗ trợ, cho phép thực hiện các tác vụ nền  (background works) một cách đơn giản</a:t>
            </a:r>
            <a:endParaRPr sz="24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2800" dirty="0">
                <a:latin typeface="Times New Roman" pitchFamily="18" charset="0"/>
                <a:cs typeface="Times New Roman" pitchFamily="18" charset="0"/>
              </a:rPr>
              <a:t>Sử dụng handler: cơ chế giao tiếp kiểu ủy thác</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Sử dụng AsyncTask: thực hiện việc theo mẫu</a:t>
            </a:r>
            <a:endParaRPr sz="2800">
              <a:latin typeface="Times New Roman" pitchFamily="18" charset="0"/>
              <a:cs typeface="Times New Roman" pitchFamily="18" charset="0"/>
            </a:endParaRPr>
          </a:p>
          <a:p>
            <a:pPr marL="287020"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Các kĩ thuật kinh điển của java: Timer và Thread</a:t>
            </a:r>
            <a:endParaRPr sz="280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4" name="object 4"/>
          <p:cNvSpPr/>
          <p:nvPr/>
        </p:nvSpPr>
        <p:spPr>
          <a:xfrm>
            <a:off x="1691639" y="1243583"/>
            <a:ext cx="5749992" cy="524706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427736" y="1349501"/>
            <a:ext cx="7157084" cy="4668073"/>
          </a:xfrm>
          <a:prstGeom prst="rect">
            <a:avLst/>
          </a:prstGeom>
        </p:spPr>
        <p:txBody>
          <a:bodyPr vert="horz" wrap="square" lIns="0" tIns="13335" rIns="0" bIns="0" rtlCol="0">
            <a:spAutoFit/>
          </a:bodyPr>
          <a:lstStyle/>
          <a:p>
            <a:pPr marL="12700" algn="just">
              <a:lnSpc>
                <a:spcPts val="2160"/>
              </a:lnSpc>
              <a:spcBef>
                <a:spcPts val="105"/>
              </a:spcBef>
            </a:pPr>
            <a:r>
              <a:rPr sz="2000" dirty="0">
                <a:latin typeface="Times New Roman" pitchFamily="18" charset="0"/>
                <a:cs typeface="Times New Roman" pitchFamily="18" charset="0"/>
              </a:rPr>
              <a:t>public class MyAudioRecorder extends Activity {</a:t>
            </a:r>
            <a:endParaRPr sz="2000">
              <a:latin typeface="Times New Roman" pitchFamily="18" charset="0"/>
              <a:cs typeface="Times New Roman" pitchFamily="18" charset="0"/>
            </a:endParaRPr>
          </a:p>
          <a:p>
            <a:pPr marL="373380" algn="just">
              <a:lnSpc>
                <a:spcPts val="2160"/>
              </a:lnSpc>
            </a:pPr>
            <a:r>
              <a:rPr sz="2000" dirty="0">
                <a:latin typeface="Times New Roman" pitchFamily="18" charset="0"/>
                <a:cs typeface="Times New Roman" pitchFamily="18" charset="0"/>
              </a:rPr>
              <a:t>MediaRecorder myRecorder;</a:t>
            </a:r>
            <a:endParaRPr sz="2000">
              <a:latin typeface="Times New Roman" pitchFamily="18" charset="0"/>
              <a:cs typeface="Times New Roman" pitchFamily="18" charset="0"/>
            </a:endParaRPr>
          </a:p>
          <a:p>
            <a:pPr marL="373380" marR="3855085" algn="just">
              <a:lnSpc>
                <a:spcPct val="112999"/>
              </a:lnSpc>
              <a:spcBef>
                <a:spcPts val="10"/>
              </a:spcBef>
            </a:pPr>
            <a:r>
              <a:rPr sz="2000" dirty="0">
                <a:latin typeface="Times New Roman" pitchFamily="18" charset="0"/>
                <a:cs typeface="Times New Roman" pitchFamily="18" charset="0"/>
              </a:rPr>
              <a:t>File mSampleFile = null;  TextView txtMsg;</a:t>
            </a:r>
            <a:endParaRPr sz="2000">
              <a:latin typeface="Times New Roman" pitchFamily="18" charset="0"/>
              <a:cs typeface="Times New Roman" pitchFamily="18" charset="0"/>
            </a:endParaRPr>
          </a:p>
          <a:p>
            <a:pPr marL="373380" marR="964565" algn="just">
              <a:lnSpc>
                <a:spcPct val="113500"/>
              </a:lnSpc>
            </a:pPr>
            <a:r>
              <a:rPr sz="2000" dirty="0">
                <a:latin typeface="Times New Roman" pitchFamily="18" charset="0"/>
                <a:cs typeface="Times New Roman" pitchFamily="18" charset="0"/>
              </a:rPr>
              <a:t>static final String SAMPLE_PREFIX = "Recording";  static final String SAMPLE_EXTENSION = ".mp3";</a:t>
            </a:r>
            <a:endParaRPr sz="2000">
              <a:latin typeface="Times New Roman" pitchFamily="18" charset="0"/>
              <a:cs typeface="Times New Roman" pitchFamily="18" charset="0"/>
            </a:endParaRPr>
          </a:p>
          <a:p>
            <a:pPr marL="373380" algn="just">
              <a:lnSpc>
                <a:spcPct val="100000"/>
              </a:lnSpc>
              <a:spcBef>
                <a:spcPts val="315"/>
              </a:spcBef>
            </a:pPr>
            <a:r>
              <a:rPr sz="2000" dirty="0">
                <a:latin typeface="Times New Roman" pitchFamily="18" charset="0"/>
                <a:cs typeface="Times New Roman" pitchFamily="18" charset="0"/>
              </a:rPr>
              <a:t>private static final String TAG = "&lt;&lt;MyAudioRecorder&gt;&gt;";</a:t>
            </a:r>
            <a:endParaRPr sz="2000">
              <a:latin typeface="Times New Roman" pitchFamily="18" charset="0"/>
              <a:cs typeface="Times New Roman" pitchFamily="18" charset="0"/>
            </a:endParaRPr>
          </a:p>
          <a:p>
            <a:pPr algn="just">
              <a:lnSpc>
                <a:spcPct val="100000"/>
              </a:lnSpc>
            </a:pPr>
            <a:endParaRPr sz="1950">
              <a:latin typeface="Times New Roman" pitchFamily="18" charset="0"/>
              <a:cs typeface="Times New Roman" pitchFamily="18" charset="0"/>
            </a:endParaRPr>
          </a:p>
          <a:p>
            <a:pPr marL="373380" algn="just">
              <a:lnSpc>
                <a:spcPct val="100000"/>
              </a:lnSpc>
            </a:pPr>
            <a:r>
              <a:rPr sz="2000" dirty="0">
                <a:latin typeface="Times New Roman" pitchFamily="18" charset="0"/>
                <a:cs typeface="Times New Roman" pitchFamily="18" charset="0"/>
              </a:rPr>
              <a:t>@Override</a:t>
            </a:r>
            <a:endParaRPr sz="2000">
              <a:latin typeface="Times New Roman" pitchFamily="18" charset="0"/>
              <a:cs typeface="Times New Roman" pitchFamily="18" charset="0"/>
            </a:endParaRPr>
          </a:p>
          <a:p>
            <a:pPr marL="734695" marR="843915" indent="-361315" algn="just">
              <a:lnSpc>
                <a:spcPct val="113300"/>
              </a:lnSpc>
              <a:spcBef>
                <a:spcPts val="5"/>
              </a:spcBef>
            </a:pPr>
            <a:r>
              <a:rPr sz="2000" dirty="0">
                <a:latin typeface="Times New Roman" pitchFamily="18" charset="0"/>
                <a:cs typeface="Times New Roman" pitchFamily="18" charset="0"/>
              </a:rPr>
              <a:t>public void onCreate(Bundle savedInstanceState) {  super.onCreate(savedInstanceState);  setContentView(R.layout.main);</a:t>
            </a:r>
            <a:endParaRPr sz="2000">
              <a:latin typeface="Times New Roman" pitchFamily="18" charset="0"/>
              <a:cs typeface="Times New Roman" pitchFamily="18" charset="0"/>
            </a:endParaRPr>
          </a:p>
          <a:p>
            <a:pPr marL="734695" marR="983615" algn="just">
              <a:lnSpc>
                <a:spcPct val="112999"/>
              </a:lnSpc>
              <a:spcBef>
                <a:spcPts val="15"/>
              </a:spcBef>
            </a:pPr>
            <a:r>
              <a:rPr sz="2000" dirty="0">
                <a:latin typeface="Times New Roman" pitchFamily="18" charset="0"/>
                <a:cs typeface="Times New Roman" pitchFamily="18" charset="0"/>
              </a:rPr>
              <a:t>txtMsg = (TextView)findViewById(R.id.txtMsg);  myRecorder = new MediaRecorder();</a:t>
            </a:r>
            <a:endParaRPr sz="20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
        <p:nvSpPr>
          <p:cNvPr id="3" name="object 3"/>
          <p:cNvSpPr txBox="1"/>
          <p:nvPr/>
        </p:nvSpPr>
        <p:spPr>
          <a:xfrm>
            <a:off x="1029716" y="1309316"/>
            <a:ext cx="7031990" cy="4863465"/>
          </a:xfrm>
          <a:prstGeom prst="rect">
            <a:avLst/>
          </a:prstGeom>
        </p:spPr>
        <p:txBody>
          <a:bodyPr vert="horz" wrap="square" lIns="0" tIns="53340" rIns="0" bIns="0" rtlCol="0">
            <a:spAutoFit/>
          </a:bodyPr>
          <a:lstStyle/>
          <a:p>
            <a:pPr marL="12700" algn="just">
              <a:lnSpc>
                <a:spcPct val="100000"/>
              </a:lnSpc>
              <a:spcBef>
                <a:spcPts val="420"/>
              </a:spcBef>
            </a:pPr>
            <a:r>
              <a:rPr sz="2000" dirty="0">
                <a:latin typeface="Times New Roman" pitchFamily="18" charset="0"/>
                <a:cs typeface="Times New Roman" pitchFamily="18" charset="0"/>
              </a:rPr>
              <a:t>Button start = (Button) findViewById(R.id.startRecording);</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start.setOnClickListener(new View.OnClickListener() {</a:t>
            </a:r>
            <a:endParaRPr sz="2000">
              <a:latin typeface="Times New Roman" pitchFamily="18" charset="0"/>
              <a:cs typeface="Times New Roman" pitchFamily="18" charset="0"/>
            </a:endParaRPr>
          </a:p>
          <a:p>
            <a:pPr marL="736600" marR="3129915" indent="-363220" algn="just">
              <a:lnSpc>
                <a:spcPts val="2720"/>
              </a:lnSpc>
              <a:spcBef>
                <a:spcPts val="135"/>
              </a:spcBef>
            </a:pPr>
            <a:r>
              <a:rPr sz="2000" dirty="0">
                <a:latin typeface="Times New Roman" pitchFamily="18" charset="0"/>
                <a:cs typeface="Times New Roman" pitchFamily="18" charset="0"/>
              </a:rPr>
              <a:t>public void onClick(View v) {  startRecording();</a:t>
            </a:r>
            <a:endParaRPr sz="2000">
              <a:latin typeface="Times New Roman" pitchFamily="18" charset="0"/>
              <a:cs typeface="Times New Roman" pitchFamily="18" charset="0"/>
            </a:endParaRPr>
          </a:p>
          <a:p>
            <a:pPr marL="373380" algn="just">
              <a:lnSpc>
                <a:spcPct val="100000"/>
              </a:lnSpc>
              <a:spcBef>
                <a:spcPts val="18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31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algn="just">
              <a:lnSpc>
                <a:spcPct val="100000"/>
              </a:lnSpc>
              <a:spcBef>
                <a:spcPts val="35"/>
              </a:spcBef>
            </a:pPr>
            <a:endParaRPr sz="2350">
              <a:latin typeface="Times New Roman" pitchFamily="18" charset="0"/>
              <a:cs typeface="Times New Roman" pitchFamily="18" charset="0"/>
            </a:endParaRPr>
          </a:p>
          <a:p>
            <a:pPr marL="12700" marR="250825" algn="just">
              <a:lnSpc>
                <a:spcPct val="112999"/>
              </a:lnSpc>
              <a:spcBef>
                <a:spcPts val="5"/>
              </a:spcBef>
            </a:pPr>
            <a:r>
              <a:rPr sz="2000" dirty="0">
                <a:latin typeface="Times New Roman" pitchFamily="18" charset="0"/>
                <a:cs typeface="Times New Roman" pitchFamily="18" charset="0"/>
              </a:rPr>
              <a:t>Button stop = (Button) findViewById(R.id.stopRecording);  stop.setOnClickListener(new View.OnClickListener() {</a:t>
            </a:r>
            <a:endParaRPr sz="2000">
              <a:latin typeface="Times New Roman" pitchFamily="18" charset="0"/>
              <a:cs typeface="Times New Roman" pitchFamily="18" charset="0"/>
            </a:endParaRPr>
          </a:p>
          <a:p>
            <a:pPr marL="736600" marR="3129915" indent="-363220" algn="just">
              <a:lnSpc>
                <a:spcPct val="113300"/>
              </a:lnSpc>
            </a:pPr>
            <a:r>
              <a:rPr sz="2000" dirty="0">
                <a:latin typeface="Times New Roman" pitchFamily="18" charset="0"/>
                <a:cs typeface="Times New Roman" pitchFamily="18" charset="0"/>
              </a:rPr>
              <a:t>public void onClick(View v) {  stopRecording();  addToMediaStoreDB();</a:t>
            </a:r>
            <a:endParaRPr sz="2000">
              <a:latin typeface="Times New Roman" pitchFamily="18" charset="0"/>
              <a:cs typeface="Times New Roman" pitchFamily="18" charset="0"/>
            </a:endParaRPr>
          </a:p>
          <a:p>
            <a:pPr marL="373380" algn="just">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
        <p:nvSpPr>
          <p:cNvPr id="3" name="object 3"/>
          <p:cNvSpPr txBox="1"/>
          <p:nvPr/>
        </p:nvSpPr>
        <p:spPr>
          <a:xfrm>
            <a:off x="427736" y="1309316"/>
            <a:ext cx="7162165" cy="4863465"/>
          </a:xfrm>
          <a:prstGeom prst="rect">
            <a:avLst/>
          </a:prstGeom>
        </p:spPr>
        <p:txBody>
          <a:bodyPr vert="horz" wrap="square" lIns="0" tIns="53340" rIns="0" bIns="0" rtlCol="0">
            <a:spAutoFit/>
          </a:bodyPr>
          <a:lstStyle/>
          <a:p>
            <a:pPr marL="373380" algn="just">
              <a:lnSpc>
                <a:spcPct val="100000"/>
              </a:lnSpc>
              <a:spcBef>
                <a:spcPts val="420"/>
              </a:spcBef>
            </a:pPr>
            <a:r>
              <a:rPr sz="2000" spc="5" dirty="0">
                <a:latin typeface="Times New Roman" pitchFamily="18" charset="0"/>
                <a:cs typeface="Times New Roman" pitchFamily="18" charset="0"/>
              </a:rPr>
              <a:t>Button </a:t>
            </a:r>
            <a:r>
              <a:rPr sz="2000" spc="70" dirty="0">
                <a:latin typeface="Times New Roman" pitchFamily="18" charset="0"/>
                <a:cs typeface="Times New Roman" pitchFamily="18" charset="0"/>
              </a:rPr>
              <a:t>play </a:t>
            </a:r>
            <a:r>
              <a:rPr sz="2000" spc="-70" dirty="0">
                <a:latin typeface="Times New Roman" pitchFamily="18" charset="0"/>
                <a:cs typeface="Times New Roman" pitchFamily="18" charset="0"/>
              </a:rPr>
              <a:t>= </a:t>
            </a:r>
            <a:r>
              <a:rPr sz="2000" spc="75" dirty="0">
                <a:latin typeface="Times New Roman" pitchFamily="18" charset="0"/>
                <a:cs typeface="Times New Roman" pitchFamily="18" charset="0"/>
              </a:rPr>
              <a:t>(Button)</a:t>
            </a:r>
            <a:r>
              <a:rPr sz="2000" spc="-20" dirty="0">
                <a:latin typeface="Times New Roman" pitchFamily="18" charset="0"/>
                <a:cs typeface="Times New Roman" pitchFamily="18" charset="0"/>
              </a:rPr>
              <a:t> </a:t>
            </a:r>
            <a:r>
              <a:rPr sz="2000" spc="30" dirty="0">
                <a:latin typeface="Times New Roman" pitchFamily="18" charset="0"/>
                <a:cs typeface="Times New Roman" pitchFamily="18" charset="0"/>
              </a:rPr>
              <a:t>findViewById(R.id.playRecording);</a:t>
            </a:r>
            <a:endParaRPr sz="2000">
              <a:latin typeface="Times New Roman" pitchFamily="18" charset="0"/>
              <a:cs typeface="Times New Roman" pitchFamily="18" charset="0"/>
            </a:endParaRPr>
          </a:p>
          <a:p>
            <a:pPr marL="373380" algn="just">
              <a:lnSpc>
                <a:spcPct val="100000"/>
              </a:lnSpc>
              <a:spcBef>
                <a:spcPts val="325"/>
              </a:spcBef>
            </a:pPr>
            <a:r>
              <a:rPr sz="2000" spc="10" dirty="0">
                <a:latin typeface="Times New Roman" pitchFamily="18" charset="0"/>
                <a:cs typeface="Times New Roman" pitchFamily="18" charset="0"/>
              </a:rPr>
              <a:t>play.setOnClickListener(new </a:t>
            </a:r>
            <a:r>
              <a:rPr sz="2000" spc="25" dirty="0">
                <a:latin typeface="Times New Roman" pitchFamily="18" charset="0"/>
                <a:cs typeface="Times New Roman" pitchFamily="18" charset="0"/>
              </a:rPr>
              <a:t>View.OnClickListener()</a:t>
            </a:r>
            <a:r>
              <a:rPr sz="2000" spc="-65" dirty="0">
                <a:latin typeface="Times New Roman" pitchFamily="18" charset="0"/>
                <a:cs typeface="Times New Roman" pitchFamily="18" charset="0"/>
              </a:rPr>
              <a:t> </a:t>
            </a:r>
            <a:r>
              <a:rPr sz="2000" spc="434" dirty="0">
                <a:latin typeface="Times New Roman" pitchFamily="18" charset="0"/>
                <a:cs typeface="Times New Roman" pitchFamily="18" charset="0"/>
              </a:rPr>
              <a:t>{</a:t>
            </a:r>
            <a:endParaRPr sz="2000">
              <a:latin typeface="Times New Roman" pitchFamily="18" charset="0"/>
              <a:cs typeface="Times New Roman" pitchFamily="18" charset="0"/>
            </a:endParaRPr>
          </a:p>
          <a:p>
            <a:pPr marL="1097915" marR="2899410" indent="-363220" algn="just">
              <a:lnSpc>
                <a:spcPts val="2720"/>
              </a:lnSpc>
              <a:spcBef>
                <a:spcPts val="135"/>
              </a:spcBef>
            </a:pPr>
            <a:r>
              <a:rPr sz="2000" spc="100" dirty="0">
                <a:latin typeface="Times New Roman" pitchFamily="18" charset="0"/>
                <a:cs typeface="Times New Roman" pitchFamily="18" charset="0"/>
              </a:rPr>
              <a:t>public </a:t>
            </a:r>
            <a:r>
              <a:rPr sz="2000" spc="65" dirty="0">
                <a:latin typeface="Times New Roman" pitchFamily="18" charset="0"/>
                <a:cs typeface="Times New Roman" pitchFamily="18" charset="0"/>
              </a:rPr>
              <a:t>void </a:t>
            </a:r>
            <a:r>
              <a:rPr sz="2000" spc="-5" dirty="0">
                <a:latin typeface="Times New Roman" pitchFamily="18" charset="0"/>
                <a:cs typeface="Times New Roman" pitchFamily="18" charset="0"/>
              </a:rPr>
              <a:t>onClick(View </a:t>
            </a:r>
            <a:r>
              <a:rPr sz="2000" spc="190" dirty="0">
                <a:latin typeface="Times New Roman" pitchFamily="18" charset="0"/>
                <a:cs typeface="Times New Roman" pitchFamily="18" charset="0"/>
              </a:rPr>
              <a:t>v) </a:t>
            </a:r>
            <a:r>
              <a:rPr sz="2000" spc="430" dirty="0">
                <a:latin typeface="Times New Roman" pitchFamily="18" charset="0"/>
                <a:cs typeface="Times New Roman" pitchFamily="18" charset="0"/>
              </a:rPr>
              <a:t>{  </a:t>
            </a:r>
            <a:r>
              <a:rPr sz="2000" spc="254" dirty="0">
                <a:latin typeface="Times New Roman" pitchFamily="18" charset="0"/>
                <a:cs typeface="Times New Roman" pitchFamily="18" charset="0"/>
              </a:rPr>
              <a:t>try</a:t>
            </a:r>
            <a:r>
              <a:rPr sz="2000" spc="245" dirty="0">
                <a:latin typeface="Times New Roman" pitchFamily="18" charset="0"/>
                <a:cs typeface="Times New Roman" pitchFamily="18" charset="0"/>
              </a:rPr>
              <a:t> </a:t>
            </a:r>
            <a:r>
              <a:rPr sz="2000" spc="430" dirty="0">
                <a:latin typeface="Times New Roman" pitchFamily="18" charset="0"/>
                <a:cs typeface="Times New Roman" pitchFamily="18" charset="0"/>
              </a:rPr>
              <a:t>{</a:t>
            </a:r>
            <a:endParaRPr sz="2000">
              <a:latin typeface="Times New Roman" pitchFamily="18" charset="0"/>
              <a:cs typeface="Times New Roman" pitchFamily="18" charset="0"/>
            </a:endParaRPr>
          </a:p>
          <a:p>
            <a:pPr marL="1460500" algn="just">
              <a:lnSpc>
                <a:spcPct val="100000"/>
              </a:lnSpc>
              <a:spcBef>
                <a:spcPts val="185"/>
              </a:spcBef>
            </a:pPr>
            <a:r>
              <a:rPr sz="2000" spc="100" dirty="0">
                <a:latin typeface="Times New Roman" pitchFamily="18" charset="0"/>
                <a:cs typeface="Times New Roman" pitchFamily="18" charset="0"/>
              </a:rPr>
              <a:t>String </a:t>
            </a:r>
            <a:r>
              <a:rPr sz="2000" spc="-265" dirty="0">
                <a:latin typeface="Times New Roman" pitchFamily="18" charset="0"/>
                <a:cs typeface="Times New Roman" pitchFamily="18" charset="0"/>
              </a:rPr>
              <a:t>name </a:t>
            </a:r>
            <a:r>
              <a:rPr sz="2000" spc="-70" dirty="0">
                <a:latin typeface="Times New Roman" pitchFamily="18" charset="0"/>
                <a:cs typeface="Times New Roman" pitchFamily="18" charset="0"/>
              </a:rPr>
              <a:t>=</a:t>
            </a:r>
            <a:r>
              <a:rPr sz="2000" spc="310" dirty="0">
                <a:latin typeface="Times New Roman" pitchFamily="18" charset="0"/>
                <a:cs typeface="Times New Roman" pitchFamily="18" charset="0"/>
              </a:rPr>
              <a:t> </a:t>
            </a:r>
            <a:r>
              <a:rPr sz="2000" spc="-15" dirty="0">
                <a:latin typeface="Times New Roman" pitchFamily="18" charset="0"/>
                <a:cs typeface="Times New Roman" pitchFamily="18" charset="0"/>
              </a:rPr>
              <a:t>mSampleFile.getAbsolutePath();</a:t>
            </a:r>
            <a:endParaRPr sz="2000">
              <a:latin typeface="Times New Roman" pitchFamily="18" charset="0"/>
              <a:cs typeface="Times New Roman" pitchFamily="18" charset="0"/>
            </a:endParaRPr>
          </a:p>
          <a:p>
            <a:pPr marL="1460500" marR="728980" algn="just">
              <a:lnSpc>
                <a:spcPts val="2730"/>
              </a:lnSpc>
              <a:spcBef>
                <a:spcPts val="130"/>
              </a:spcBef>
            </a:pPr>
            <a:r>
              <a:rPr sz="2000" spc="-15" dirty="0">
                <a:latin typeface="Times New Roman" pitchFamily="18" charset="0"/>
                <a:cs typeface="Times New Roman" pitchFamily="18" charset="0"/>
              </a:rPr>
              <a:t>txtMsg.setText("Now </a:t>
            </a:r>
            <a:r>
              <a:rPr sz="2000" spc="105" dirty="0">
                <a:latin typeface="Times New Roman" pitchFamily="18" charset="0"/>
                <a:cs typeface="Times New Roman" pitchFamily="18" charset="0"/>
              </a:rPr>
              <a:t>playing:\n </a:t>
            </a:r>
            <a:r>
              <a:rPr sz="2000" spc="390" dirty="0">
                <a:latin typeface="Times New Roman" pitchFamily="18" charset="0"/>
                <a:cs typeface="Times New Roman" pitchFamily="18" charset="0"/>
              </a:rPr>
              <a:t>" </a:t>
            </a:r>
            <a:r>
              <a:rPr sz="2000" spc="-65" dirty="0">
                <a:latin typeface="Times New Roman" pitchFamily="18" charset="0"/>
                <a:cs typeface="Times New Roman" pitchFamily="18" charset="0"/>
              </a:rPr>
              <a:t>+ </a:t>
            </a:r>
            <a:r>
              <a:rPr sz="2000" spc="-70" dirty="0">
                <a:latin typeface="Times New Roman" pitchFamily="18" charset="0"/>
                <a:cs typeface="Times New Roman" pitchFamily="18" charset="0"/>
              </a:rPr>
              <a:t>name);  </a:t>
            </a:r>
            <a:r>
              <a:rPr sz="2000" spc="-50" dirty="0">
                <a:latin typeface="Times New Roman" pitchFamily="18" charset="0"/>
                <a:cs typeface="Times New Roman" pitchFamily="18" charset="0"/>
              </a:rPr>
              <a:t>MediaPlayer </a:t>
            </a:r>
            <a:r>
              <a:rPr sz="2000" spc="-365" dirty="0">
                <a:latin typeface="Times New Roman" pitchFamily="18" charset="0"/>
                <a:cs typeface="Times New Roman" pitchFamily="18" charset="0"/>
              </a:rPr>
              <a:t>mp </a:t>
            </a:r>
            <a:r>
              <a:rPr sz="2000" spc="-70" dirty="0">
                <a:latin typeface="Times New Roman" pitchFamily="18" charset="0"/>
                <a:cs typeface="Times New Roman" pitchFamily="18" charset="0"/>
              </a:rPr>
              <a:t>= </a:t>
            </a:r>
            <a:r>
              <a:rPr sz="2000" spc="-225" dirty="0">
                <a:latin typeface="Times New Roman" pitchFamily="18" charset="0"/>
                <a:cs typeface="Times New Roman" pitchFamily="18" charset="0"/>
              </a:rPr>
              <a:t>new </a:t>
            </a:r>
            <a:r>
              <a:rPr sz="2000" spc="15" dirty="0">
                <a:latin typeface="Times New Roman" pitchFamily="18" charset="0"/>
                <a:cs typeface="Times New Roman" pitchFamily="18" charset="0"/>
              </a:rPr>
              <a:t>MediaPlayer();  </a:t>
            </a:r>
            <a:r>
              <a:rPr sz="2000" spc="-75" dirty="0">
                <a:latin typeface="Times New Roman" pitchFamily="18" charset="0"/>
                <a:cs typeface="Times New Roman" pitchFamily="18" charset="0"/>
              </a:rPr>
              <a:t>mp.setDataSource(name);</a:t>
            </a:r>
            <a:endParaRPr sz="2000">
              <a:latin typeface="Times New Roman" pitchFamily="18" charset="0"/>
              <a:cs typeface="Times New Roman" pitchFamily="18" charset="0"/>
            </a:endParaRPr>
          </a:p>
          <a:p>
            <a:pPr marL="1460500" algn="just">
              <a:lnSpc>
                <a:spcPct val="100000"/>
              </a:lnSpc>
              <a:spcBef>
                <a:spcPts val="155"/>
              </a:spcBef>
            </a:pPr>
            <a:r>
              <a:rPr sz="2000" spc="25" dirty="0">
                <a:latin typeface="Times New Roman" pitchFamily="18" charset="0"/>
                <a:cs typeface="Times New Roman" pitchFamily="18" charset="0"/>
              </a:rPr>
              <a:t>mp.prepare();</a:t>
            </a:r>
            <a:endParaRPr sz="2000">
              <a:latin typeface="Times New Roman" pitchFamily="18" charset="0"/>
              <a:cs typeface="Times New Roman" pitchFamily="18" charset="0"/>
            </a:endParaRPr>
          </a:p>
          <a:p>
            <a:pPr marL="1460500" algn="just">
              <a:lnSpc>
                <a:spcPct val="100000"/>
              </a:lnSpc>
              <a:spcBef>
                <a:spcPts val="325"/>
              </a:spcBef>
            </a:pPr>
            <a:r>
              <a:rPr sz="2000" spc="130" dirty="0">
                <a:latin typeface="Times New Roman" pitchFamily="18" charset="0"/>
                <a:cs typeface="Times New Roman" pitchFamily="18" charset="0"/>
              </a:rPr>
              <a:t>mp.start();</a:t>
            </a:r>
            <a:endParaRPr sz="2000">
              <a:latin typeface="Times New Roman" pitchFamily="18" charset="0"/>
              <a:cs typeface="Times New Roman" pitchFamily="18" charset="0"/>
            </a:endParaRPr>
          </a:p>
          <a:p>
            <a:pPr marL="1097915" algn="just">
              <a:lnSpc>
                <a:spcPct val="100000"/>
              </a:lnSpc>
              <a:spcBef>
                <a:spcPts val="320"/>
              </a:spcBef>
            </a:pPr>
            <a:r>
              <a:rPr sz="2000" spc="434" dirty="0">
                <a:latin typeface="Times New Roman" pitchFamily="18" charset="0"/>
                <a:cs typeface="Times New Roman" pitchFamily="18" charset="0"/>
              </a:rPr>
              <a:t>} </a:t>
            </a:r>
            <a:r>
              <a:rPr sz="2000" spc="20" dirty="0">
                <a:latin typeface="Times New Roman" pitchFamily="18" charset="0"/>
                <a:cs typeface="Times New Roman" pitchFamily="18" charset="0"/>
              </a:rPr>
              <a:t>catch </a:t>
            </a:r>
            <a:r>
              <a:rPr sz="2000" spc="15" dirty="0">
                <a:latin typeface="Times New Roman" pitchFamily="18" charset="0"/>
                <a:cs typeface="Times New Roman" pitchFamily="18" charset="0"/>
              </a:rPr>
              <a:t>(Exception </a:t>
            </a:r>
            <a:r>
              <a:rPr sz="2000" spc="130" dirty="0">
                <a:latin typeface="Times New Roman" pitchFamily="18" charset="0"/>
                <a:cs typeface="Times New Roman" pitchFamily="18" charset="0"/>
              </a:rPr>
              <a:t>e)</a:t>
            </a:r>
            <a:r>
              <a:rPr sz="2000" spc="459" dirty="0">
                <a:latin typeface="Times New Roman" pitchFamily="18" charset="0"/>
                <a:cs typeface="Times New Roman" pitchFamily="18" charset="0"/>
              </a:rPr>
              <a:t> </a:t>
            </a:r>
            <a:r>
              <a:rPr sz="2000" spc="355" dirty="0">
                <a:latin typeface="Times New Roman" pitchFamily="18" charset="0"/>
                <a:cs typeface="Times New Roman" pitchFamily="18" charset="0"/>
              </a:rPr>
              <a:t>{}</a:t>
            </a:r>
            <a:endParaRPr sz="2000">
              <a:latin typeface="Times New Roman" pitchFamily="18" charset="0"/>
              <a:cs typeface="Times New Roman" pitchFamily="18" charset="0"/>
            </a:endParaRPr>
          </a:p>
          <a:p>
            <a:pPr marL="734695" algn="just">
              <a:lnSpc>
                <a:spcPct val="100000"/>
              </a:lnSpc>
              <a:spcBef>
                <a:spcPts val="315"/>
              </a:spcBef>
            </a:pPr>
            <a:r>
              <a:rPr sz="2000" spc="430" dirty="0">
                <a:latin typeface="Times New Roman" pitchFamily="18" charset="0"/>
                <a:cs typeface="Times New Roman" pitchFamily="18" charset="0"/>
              </a:rPr>
              <a:t>}</a:t>
            </a:r>
            <a:endParaRPr sz="2000">
              <a:latin typeface="Times New Roman" pitchFamily="18" charset="0"/>
              <a:cs typeface="Times New Roman" pitchFamily="18" charset="0"/>
            </a:endParaRPr>
          </a:p>
          <a:p>
            <a:pPr marL="373380" algn="just">
              <a:lnSpc>
                <a:spcPct val="100000"/>
              </a:lnSpc>
              <a:spcBef>
                <a:spcPts val="325"/>
              </a:spcBef>
            </a:pPr>
            <a:r>
              <a:rPr sz="2000" spc="430" dirty="0">
                <a:latin typeface="Times New Roman" pitchFamily="18" charset="0"/>
                <a:cs typeface="Times New Roman" pitchFamily="18" charset="0"/>
              </a:rPr>
              <a:t>}</a:t>
            </a:r>
            <a:endParaRPr sz="2000">
              <a:latin typeface="Times New Roman" pitchFamily="18" charset="0"/>
              <a:cs typeface="Times New Roman" pitchFamily="18" charset="0"/>
            </a:endParaRPr>
          </a:p>
          <a:p>
            <a:pPr marR="5541010" algn="just">
              <a:lnSpc>
                <a:spcPct val="100000"/>
              </a:lnSpc>
              <a:spcBef>
                <a:spcPts val="325"/>
              </a:spcBef>
            </a:pPr>
            <a:r>
              <a:rPr sz="2000" spc="430" dirty="0">
                <a:latin typeface="Times New Roman" pitchFamily="18" charset="0"/>
                <a:cs typeface="Times New Roman" pitchFamily="18" charset="0"/>
              </a:rPr>
              <a:t>} </a:t>
            </a:r>
            <a:r>
              <a:rPr sz="2000" spc="465" dirty="0">
                <a:solidFill>
                  <a:srgbClr val="EC7C30"/>
                </a:solidFill>
                <a:latin typeface="Times New Roman" pitchFamily="18" charset="0"/>
                <a:cs typeface="Times New Roman" pitchFamily="18" charset="0"/>
              </a:rPr>
              <a:t>//</a:t>
            </a:r>
            <a:r>
              <a:rPr sz="2000" spc="-45" dirty="0">
                <a:solidFill>
                  <a:srgbClr val="EC7C30"/>
                </a:solidFill>
                <a:latin typeface="Times New Roman" pitchFamily="18" charset="0"/>
                <a:cs typeface="Times New Roman" pitchFamily="18" charset="0"/>
              </a:rPr>
              <a:t> </a:t>
            </a:r>
            <a:r>
              <a:rPr sz="2000" spc="-60" dirty="0">
                <a:solidFill>
                  <a:srgbClr val="EC7C30"/>
                </a:solidFill>
                <a:latin typeface="Times New Roman" pitchFamily="18" charset="0"/>
                <a:cs typeface="Times New Roman" pitchFamily="18" charset="0"/>
              </a:rPr>
              <a:t>onCreate</a:t>
            </a:r>
            <a:endParaRPr sz="200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
        <p:nvSpPr>
          <p:cNvPr id="3" name="object 3"/>
          <p:cNvSpPr txBox="1"/>
          <p:nvPr/>
        </p:nvSpPr>
        <p:spPr>
          <a:xfrm>
            <a:off x="427736" y="1309316"/>
            <a:ext cx="7524750" cy="4863465"/>
          </a:xfrm>
          <a:prstGeom prst="rect">
            <a:avLst/>
          </a:prstGeom>
        </p:spPr>
        <p:txBody>
          <a:bodyPr vert="horz" wrap="square" lIns="0" tIns="53340" rIns="0" bIns="0" rtlCol="0">
            <a:spAutoFit/>
          </a:bodyPr>
          <a:lstStyle/>
          <a:p>
            <a:pPr marL="12700" algn="just">
              <a:lnSpc>
                <a:spcPct val="100000"/>
              </a:lnSpc>
              <a:spcBef>
                <a:spcPts val="420"/>
              </a:spcBef>
            </a:pPr>
            <a:r>
              <a:rPr sz="2000" smtClean="0">
                <a:latin typeface="Times New Roman" pitchFamily="18" charset="0"/>
                <a:cs typeface="Times New Roman" pitchFamily="18" charset="0"/>
              </a:rPr>
              <a:t>protected void startRecording() {</a:t>
            </a:r>
          </a:p>
          <a:p>
            <a:pPr marL="373380" algn="just">
              <a:lnSpc>
                <a:spcPct val="100000"/>
              </a:lnSpc>
              <a:spcBef>
                <a:spcPts val="325"/>
              </a:spcBef>
            </a:pPr>
            <a:r>
              <a:rPr sz="2000" smtClean="0">
                <a:latin typeface="Times New Roman" pitchFamily="18" charset="0"/>
                <a:cs typeface="Times New Roman" pitchFamily="18" charset="0"/>
              </a:rPr>
              <a:t>try {</a:t>
            </a:r>
          </a:p>
          <a:p>
            <a:pPr marL="734695" algn="just">
              <a:lnSpc>
                <a:spcPct val="100000"/>
              </a:lnSpc>
              <a:spcBef>
                <a:spcPts val="310"/>
              </a:spcBef>
            </a:pPr>
            <a:r>
              <a:rPr sz="2000" smtClean="0">
                <a:latin typeface="Times New Roman" pitchFamily="18" charset="0"/>
                <a:cs typeface="Times New Roman" pitchFamily="18" charset="0"/>
              </a:rPr>
              <a:t>if (this.mSampleFile == null) {</a:t>
            </a:r>
          </a:p>
          <a:p>
            <a:pPr marL="1097915" marR="5080" algn="just">
              <a:lnSpc>
                <a:spcPct val="113500"/>
              </a:lnSpc>
            </a:pPr>
            <a:r>
              <a:rPr sz="2000" smtClean="0">
                <a:latin typeface="Times New Roman" pitchFamily="18" charset="0"/>
                <a:cs typeface="Times New Roman" pitchFamily="18" charset="0"/>
              </a:rPr>
              <a:t>File dir = Environment.getExternalStorageDirectory();  try {</a:t>
            </a:r>
          </a:p>
          <a:p>
            <a:pPr marL="2786380" marR="22860" indent="-1325880" algn="just">
              <a:lnSpc>
                <a:spcPts val="2730"/>
              </a:lnSpc>
              <a:spcBef>
                <a:spcPts val="130"/>
              </a:spcBef>
            </a:pPr>
            <a:r>
              <a:rPr sz="2000" smtClean="0">
                <a:latin typeface="Times New Roman" pitchFamily="18" charset="0"/>
                <a:cs typeface="Times New Roman" pitchFamily="18" charset="0"/>
              </a:rPr>
              <a:t>this.mSampleFile = File.createTempFile(  MyAudioRecorder.SAMPLE_PREFIX,  MyAudioRecorder.SAMPLE_EXTENSION, dir);</a:t>
            </a:r>
          </a:p>
          <a:p>
            <a:pPr marL="1097915" algn="just">
              <a:lnSpc>
                <a:spcPct val="100000"/>
              </a:lnSpc>
              <a:spcBef>
                <a:spcPts val="155"/>
              </a:spcBef>
            </a:pPr>
            <a:r>
              <a:rPr sz="2000" smtClean="0">
                <a:latin typeface="Times New Roman" pitchFamily="18" charset="0"/>
                <a:cs typeface="Times New Roman" pitchFamily="18" charset="0"/>
              </a:rPr>
              <a:t>} catch (IOException e) {</a:t>
            </a:r>
          </a:p>
          <a:p>
            <a:pPr marL="1460500" algn="just">
              <a:lnSpc>
                <a:spcPct val="100000"/>
              </a:lnSpc>
              <a:spcBef>
                <a:spcPts val="325"/>
              </a:spcBef>
            </a:pPr>
            <a:r>
              <a:rPr sz="2000" smtClean="0">
                <a:latin typeface="Times New Roman" pitchFamily="18" charset="0"/>
                <a:cs typeface="Times New Roman" pitchFamily="18" charset="0"/>
              </a:rPr>
              <a:t>return;</a:t>
            </a:r>
          </a:p>
          <a:p>
            <a:pPr marL="1097915" algn="just">
              <a:lnSpc>
                <a:spcPct val="100000"/>
              </a:lnSpc>
              <a:spcBef>
                <a:spcPts val="325"/>
              </a:spcBef>
            </a:pPr>
            <a:r>
              <a:rPr sz="2000" smtClean="0">
                <a:latin typeface="Times New Roman" pitchFamily="18" charset="0"/>
                <a:cs typeface="Times New Roman" pitchFamily="18" charset="0"/>
              </a:rPr>
              <a:t>}</a:t>
            </a:r>
          </a:p>
          <a:p>
            <a:pPr marL="734695" algn="just">
              <a:lnSpc>
                <a:spcPct val="100000"/>
              </a:lnSpc>
              <a:spcBef>
                <a:spcPts val="315"/>
              </a:spcBef>
            </a:pPr>
            <a:r>
              <a:rPr sz="2000" smtClean="0">
                <a:latin typeface="Times New Roman" pitchFamily="18" charset="0"/>
                <a:cs typeface="Times New Roman" pitchFamily="18" charset="0"/>
              </a:rPr>
              <a:t>}</a:t>
            </a:r>
          </a:p>
          <a:p>
            <a:pPr marL="734695" algn="just">
              <a:lnSpc>
                <a:spcPct val="100000"/>
              </a:lnSpc>
              <a:spcBef>
                <a:spcPts val="325"/>
              </a:spcBef>
            </a:pPr>
            <a:r>
              <a:rPr sz="2000" smtClean="0">
                <a:latin typeface="Times New Roman" pitchFamily="18" charset="0"/>
                <a:cs typeface="Times New Roman" pitchFamily="18" charset="0"/>
              </a:rPr>
              <a:t>txtMsg.setText("Recording: \n" +</a:t>
            </a:r>
          </a:p>
          <a:p>
            <a:pPr marL="3269615" algn="just">
              <a:lnSpc>
                <a:spcPct val="100000"/>
              </a:lnSpc>
              <a:spcBef>
                <a:spcPts val="320"/>
              </a:spcBef>
            </a:pPr>
            <a:r>
              <a:rPr sz="2000" smtClean="0">
                <a:latin typeface="Times New Roman" pitchFamily="18" charset="0"/>
                <a:cs typeface="Times New Roman" pitchFamily="18" charset="0"/>
              </a:rPr>
              <a:t>mSampleFile.getCanonicalPath());</a:t>
            </a:r>
            <a:endParaRPr sz="20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427736" y="1309316"/>
            <a:ext cx="7647305" cy="4171315"/>
          </a:xfrm>
          <a:prstGeom prst="rect">
            <a:avLst/>
          </a:prstGeom>
        </p:spPr>
        <p:txBody>
          <a:bodyPr vert="horz" wrap="square" lIns="0" tIns="12700" rIns="0" bIns="0" rtlCol="0">
            <a:spAutoFit/>
          </a:bodyPr>
          <a:lstStyle/>
          <a:p>
            <a:pPr marL="734695" marR="24765" algn="just">
              <a:lnSpc>
                <a:spcPct val="113300"/>
              </a:lnSpc>
              <a:spcBef>
                <a:spcPts val="100"/>
              </a:spcBef>
            </a:pPr>
            <a:r>
              <a:rPr sz="2000" dirty="0">
                <a:latin typeface="Times New Roman" pitchFamily="18" charset="0"/>
                <a:cs typeface="Times New Roman" pitchFamily="18" charset="0"/>
              </a:rPr>
              <a:t>myRecorder = new MediaRecorder();  myRecorder.setAudioSource(MediaRecorder.AudioSource.MIC);  myRecorder.setOutputFormat(MediaRecorder.OutputFormat.</a:t>
            </a:r>
            <a:endParaRPr sz="2000">
              <a:latin typeface="Times New Roman" pitchFamily="18" charset="0"/>
              <a:cs typeface="Times New Roman" pitchFamily="18" charset="0"/>
            </a:endParaRPr>
          </a:p>
          <a:p>
            <a:pPr marR="24765" algn="just">
              <a:lnSpc>
                <a:spcPct val="100000"/>
              </a:lnSpc>
              <a:spcBef>
                <a:spcPts val="325"/>
              </a:spcBef>
            </a:pPr>
            <a:r>
              <a:rPr sz="2000" dirty="0">
                <a:latin typeface="Times New Roman" pitchFamily="18" charset="0"/>
                <a:cs typeface="Times New Roman" pitchFamily="18" charset="0"/>
              </a:rPr>
              <a:t>THREE_GPP);</a:t>
            </a:r>
            <a:endParaRPr sz="2000">
              <a:latin typeface="Times New Roman" pitchFamily="18" charset="0"/>
              <a:cs typeface="Times New Roman" pitchFamily="18" charset="0"/>
            </a:endParaRPr>
          </a:p>
          <a:p>
            <a:pPr marL="734695" algn="just">
              <a:lnSpc>
                <a:spcPct val="100000"/>
              </a:lnSpc>
              <a:spcBef>
                <a:spcPts val="325"/>
              </a:spcBef>
            </a:pPr>
            <a:r>
              <a:rPr sz="2000" dirty="0">
                <a:latin typeface="Times New Roman" pitchFamily="18" charset="0"/>
                <a:cs typeface="Times New Roman" pitchFamily="18" charset="0"/>
              </a:rPr>
              <a:t>myRecorder.setAudioEncoder(MediaRecorder.AudioEncoder.</a:t>
            </a:r>
            <a:endParaRPr sz="2000">
              <a:latin typeface="Times New Roman" pitchFamily="18" charset="0"/>
              <a:cs typeface="Times New Roman" pitchFamily="18" charset="0"/>
            </a:endParaRPr>
          </a:p>
          <a:p>
            <a:pPr marR="24765" algn="just">
              <a:lnSpc>
                <a:spcPct val="100000"/>
              </a:lnSpc>
              <a:spcBef>
                <a:spcPts val="310"/>
              </a:spcBef>
            </a:pPr>
            <a:r>
              <a:rPr sz="2000" dirty="0">
                <a:latin typeface="Times New Roman" pitchFamily="18" charset="0"/>
                <a:cs typeface="Times New Roman" pitchFamily="18" charset="0"/>
              </a:rPr>
              <a:t>AMR_NB);</a:t>
            </a:r>
            <a:endParaRPr sz="2000">
              <a:latin typeface="Times New Roman" pitchFamily="18" charset="0"/>
              <a:cs typeface="Times New Roman" pitchFamily="18" charset="0"/>
            </a:endParaRPr>
          </a:p>
          <a:p>
            <a:pPr marL="734695" algn="just">
              <a:lnSpc>
                <a:spcPct val="100000"/>
              </a:lnSpc>
              <a:spcBef>
                <a:spcPts val="325"/>
              </a:spcBef>
            </a:pPr>
            <a:r>
              <a:rPr sz="2000" dirty="0">
                <a:latin typeface="Times New Roman" pitchFamily="18" charset="0"/>
                <a:cs typeface="Times New Roman" pitchFamily="18" charset="0"/>
              </a:rPr>
              <a:t>myRecorder.setOutputFile(this.mSampleFile.</a:t>
            </a:r>
            <a:endParaRPr sz="2000">
              <a:latin typeface="Times New Roman" pitchFamily="18" charset="0"/>
              <a:cs typeface="Times New Roman" pitchFamily="18" charset="0"/>
            </a:endParaRPr>
          </a:p>
          <a:p>
            <a:pPr marR="5080" algn="just">
              <a:lnSpc>
                <a:spcPct val="100000"/>
              </a:lnSpc>
              <a:spcBef>
                <a:spcPts val="325"/>
              </a:spcBef>
            </a:pPr>
            <a:r>
              <a:rPr sz="2000" dirty="0">
                <a:latin typeface="Times New Roman" pitchFamily="18" charset="0"/>
                <a:cs typeface="Times New Roman" pitchFamily="18" charset="0"/>
              </a:rPr>
              <a:t>getAbsolutePath());</a:t>
            </a:r>
            <a:endParaRPr sz="2000">
              <a:latin typeface="Times New Roman" pitchFamily="18" charset="0"/>
              <a:cs typeface="Times New Roman" pitchFamily="18" charset="0"/>
            </a:endParaRPr>
          </a:p>
          <a:p>
            <a:pPr marL="734695" marR="4368800" algn="just">
              <a:lnSpc>
                <a:spcPts val="2720"/>
              </a:lnSpc>
              <a:spcBef>
                <a:spcPts val="135"/>
              </a:spcBef>
            </a:pPr>
            <a:r>
              <a:rPr sz="2000" dirty="0">
                <a:latin typeface="Times New Roman" pitchFamily="18" charset="0"/>
                <a:cs typeface="Times New Roman" pitchFamily="18" charset="0"/>
              </a:rPr>
              <a:t>myRecorder.prepare();  myRecorder.start();</a:t>
            </a:r>
            <a:endParaRPr sz="2000">
              <a:latin typeface="Times New Roman" pitchFamily="18" charset="0"/>
              <a:cs typeface="Times New Roman" pitchFamily="18" charset="0"/>
            </a:endParaRPr>
          </a:p>
          <a:p>
            <a:pPr marL="373380" algn="just">
              <a:lnSpc>
                <a:spcPct val="100000"/>
              </a:lnSpc>
              <a:spcBef>
                <a:spcPts val="185"/>
              </a:spcBef>
            </a:pPr>
            <a:r>
              <a:rPr sz="2000" dirty="0">
                <a:latin typeface="Times New Roman" pitchFamily="18" charset="0"/>
                <a:cs typeface="Times New Roman" pitchFamily="18" charset="0"/>
              </a:rPr>
              <a:t>} catch (Exception e) { }</a:t>
            </a:r>
            <a:endParaRPr sz="2000">
              <a:latin typeface="Times New Roman" pitchFamily="18" charset="0"/>
              <a:cs typeface="Times New Roman" pitchFamily="18" charset="0"/>
            </a:endParaRPr>
          </a:p>
          <a:p>
            <a:pPr marL="12700" algn="just">
              <a:lnSpc>
                <a:spcPct val="100000"/>
              </a:lnSpc>
              <a:spcBef>
                <a:spcPts val="315"/>
              </a:spcBef>
            </a:pPr>
            <a:r>
              <a:rPr sz="2000" dirty="0">
                <a:latin typeface="Times New Roman" pitchFamily="18" charset="0"/>
                <a:cs typeface="Times New Roman" pitchFamily="18" charset="0"/>
              </a:rPr>
              <a:t>} </a:t>
            </a:r>
            <a:r>
              <a:rPr sz="2000" dirty="0">
                <a:solidFill>
                  <a:srgbClr val="EC7C30"/>
                </a:solidFill>
                <a:latin typeface="Times New Roman" pitchFamily="18" charset="0"/>
                <a:cs typeface="Times New Roman" pitchFamily="18" charset="0"/>
              </a:rPr>
              <a:t>// startRecording</a:t>
            </a:r>
            <a:endParaRPr sz="20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
        <p:nvSpPr>
          <p:cNvPr id="3" name="object 3"/>
          <p:cNvSpPr txBox="1"/>
          <p:nvPr/>
        </p:nvSpPr>
        <p:spPr>
          <a:xfrm>
            <a:off x="427736" y="1304137"/>
            <a:ext cx="7647305" cy="4903470"/>
          </a:xfrm>
          <a:prstGeom prst="rect">
            <a:avLst/>
          </a:prstGeom>
        </p:spPr>
        <p:txBody>
          <a:bodyPr vert="horz" wrap="square" lIns="0" tIns="12065" rIns="0" bIns="0" rtlCol="0">
            <a:spAutoFit/>
          </a:bodyPr>
          <a:lstStyle/>
          <a:p>
            <a:pPr marL="373380" marR="3747770" indent="-361315" algn="just">
              <a:lnSpc>
                <a:spcPct val="133600"/>
              </a:lnSpc>
              <a:spcBef>
                <a:spcPts val="95"/>
              </a:spcBef>
            </a:pPr>
            <a:r>
              <a:rPr sz="2000" dirty="0">
                <a:latin typeface="Times New Roman" pitchFamily="18" charset="0"/>
                <a:cs typeface="Times New Roman" pitchFamily="18" charset="0"/>
              </a:rPr>
              <a:t>protected void stopRecording() {  try {</a:t>
            </a:r>
            <a:endParaRPr sz="2000">
              <a:latin typeface="Times New Roman" pitchFamily="18" charset="0"/>
              <a:cs typeface="Times New Roman" pitchFamily="18" charset="0"/>
            </a:endParaRPr>
          </a:p>
          <a:p>
            <a:pPr marL="734695" marR="4368800" algn="just">
              <a:lnSpc>
                <a:spcPts val="3200"/>
              </a:lnSpc>
              <a:spcBef>
                <a:spcPts val="235"/>
              </a:spcBef>
            </a:pPr>
            <a:r>
              <a:rPr sz="2000" dirty="0">
                <a:latin typeface="Times New Roman" pitchFamily="18" charset="0"/>
                <a:cs typeface="Times New Roman" pitchFamily="18" charset="0"/>
              </a:rPr>
              <a:t>myRecorder.stop();  myRecorder.release();</a:t>
            </a:r>
            <a:endParaRPr sz="2000">
              <a:latin typeface="Times New Roman" pitchFamily="18" charset="0"/>
              <a:cs typeface="Times New Roman" pitchFamily="18" charset="0"/>
            </a:endParaRPr>
          </a:p>
          <a:p>
            <a:pPr marL="373380" algn="just">
              <a:lnSpc>
                <a:spcPct val="100000"/>
              </a:lnSpc>
              <a:spcBef>
                <a:spcPts val="565"/>
              </a:spcBef>
            </a:pPr>
            <a:r>
              <a:rPr sz="2000" dirty="0">
                <a:latin typeface="Times New Roman" pitchFamily="18" charset="0"/>
                <a:cs typeface="Times New Roman" pitchFamily="18" charset="0"/>
              </a:rPr>
              <a:t>} catch (IllegalStateException e) {}</a:t>
            </a:r>
            <a:endParaRPr sz="2000">
              <a:latin typeface="Times New Roman" pitchFamily="18" charset="0"/>
              <a:cs typeface="Times New Roman" pitchFamily="18" charset="0"/>
            </a:endParaRPr>
          </a:p>
          <a:p>
            <a:pPr marL="12700" algn="just">
              <a:lnSpc>
                <a:spcPct val="100000"/>
              </a:lnSpc>
              <a:spcBef>
                <a:spcPts val="79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373380" marR="3264535" indent="-361315" algn="just">
              <a:lnSpc>
                <a:spcPct val="133500"/>
              </a:lnSpc>
            </a:pPr>
            <a:r>
              <a:rPr sz="2000" dirty="0">
                <a:latin typeface="Times New Roman" pitchFamily="18" charset="0"/>
                <a:cs typeface="Times New Roman" pitchFamily="18" charset="0"/>
              </a:rPr>
              <a:t>protected void addToMediaStoreDB() {  try {</a:t>
            </a:r>
            <a:endParaRPr sz="2000">
              <a:latin typeface="Times New Roman" pitchFamily="18" charset="0"/>
              <a:cs typeface="Times New Roman" pitchFamily="18" charset="0"/>
            </a:endParaRPr>
          </a:p>
          <a:p>
            <a:pPr marL="734695" algn="just">
              <a:lnSpc>
                <a:spcPct val="100000"/>
              </a:lnSpc>
              <a:spcBef>
                <a:spcPts val="795"/>
              </a:spcBef>
            </a:pPr>
            <a:r>
              <a:rPr sz="2000" dirty="0">
                <a:latin typeface="Times New Roman" pitchFamily="18" charset="0"/>
                <a:cs typeface="Times New Roman" pitchFamily="18" charset="0"/>
              </a:rPr>
              <a:t>int now = (int) (System.currentTimeMillis() / 1000);</a:t>
            </a:r>
            <a:endParaRPr sz="2000">
              <a:latin typeface="Times New Roman" pitchFamily="18" charset="0"/>
              <a:cs typeface="Times New Roman" pitchFamily="18" charset="0"/>
            </a:endParaRPr>
          </a:p>
          <a:p>
            <a:pPr marL="734695" marR="5080" algn="just">
              <a:lnSpc>
                <a:spcPct val="133200"/>
              </a:lnSpc>
              <a:spcBef>
                <a:spcPts val="10"/>
              </a:spcBef>
            </a:pPr>
            <a:r>
              <a:rPr sz="2000" dirty="0">
                <a:latin typeface="Times New Roman" pitchFamily="18" charset="0"/>
                <a:cs typeface="Times New Roman" pitchFamily="18" charset="0"/>
              </a:rPr>
              <a:t>ContentValues newValues = new ContentValues(6);  newValues.put(MediaColumns.TITLE, mSampleFile.getName());  newValues.put(MediaColumns.DATE_ADDED, now);</a:t>
            </a:r>
            <a:endParaRPr sz="200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17690" cy="757555"/>
          </a:xfrm>
          <a:prstGeom prst="rect">
            <a:avLst/>
          </a:prstGeom>
        </p:spPr>
        <p:txBody>
          <a:bodyPr vert="horz" wrap="square" lIns="0" tIns="12700" rIns="0" bIns="0" rtlCol="0">
            <a:spAutoFit/>
          </a:bodyPr>
          <a:lstStyle/>
          <a:p>
            <a:pPr marL="12700">
              <a:lnSpc>
                <a:spcPct val="100000"/>
              </a:lnSpc>
              <a:spcBef>
                <a:spcPts val="100"/>
              </a:spcBef>
            </a:pPr>
            <a:r>
              <a:rPr dirty="0"/>
              <a:t>Audio Recording –</a:t>
            </a:r>
            <a:r>
              <a:rPr spc="-95"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27</a:t>
            </a:fld>
            <a:endParaRPr spc="-60" dirty="0"/>
          </a:p>
        </p:txBody>
      </p:sp>
      <p:sp>
        <p:nvSpPr>
          <p:cNvPr id="3" name="object 3"/>
          <p:cNvSpPr txBox="1"/>
          <p:nvPr/>
        </p:nvSpPr>
        <p:spPr>
          <a:xfrm>
            <a:off x="427736" y="1304137"/>
            <a:ext cx="7633970" cy="4518673"/>
          </a:xfrm>
          <a:prstGeom prst="rect">
            <a:avLst/>
          </a:prstGeom>
        </p:spPr>
        <p:txBody>
          <a:bodyPr vert="horz" wrap="square" lIns="0" tIns="12700" rIns="0" bIns="0" rtlCol="0">
            <a:spAutoFit/>
          </a:bodyPr>
          <a:lstStyle/>
          <a:p>
            <a:pPr marL="12700" marR="596265">
              <a:lnSpc>
                <a:spcPct val="133400"/>
              </a:lnSpc>
              <a:spcBef>
                <a:spcPts val="100"/>
              </a:spcBef>
            </a:pPr>
            <a:r>
              <a:rPr sz="2000" dirty="0">
                <a:latin typeface="Times New Roman" pitchFamily="18" charset="0"/>
                <a:cs typeface="Times New Roman" pitchFamily="18" charset="0"/>
              </a:rPr>
              <a:t>newValues.put(MediaColumns.MIME_TYPE, "audio/mpeg");  newValues.put(AudioColumns.IS_MUSIC, true);  newValues.put(AudioColumns.ARTIST, "myself");  newValues.put(MediaColumns.DATA,</a:t>
            </a:r>
            <a:endParaRPr sz="2000">
              <a:latin typeface="Times New Roman" pitchFamily="18" charset="0"/>
              <a:cs typeface="Times New Roman" pitchFamily="18" charset="0"/>
            </a:endParaRPr>
          </a:p>
          <a:p>
            <a:pPr marL="12700" marR="113030">
              <a:lnSpc>
                <a:spcPct val="133300"/>
              </a:lnSpc>
              <a:spcBef>
                <a:spcPts val="5"/>
              </a:spcBef>
            </a:pPr>
            <a:r>
              <a:rPr sz="2000" dirty="0">
                <a:latin typeface="Times New Roman" pitchFamily="18" charset="0"/>
                <a:cs typeface="Times New Roman" pitchFamily="18" charset="0"/>
              </a:rPr>
              <a:t>mSampleFile.getAbsolutePath());  ContentResolver contentResolver = getContentResolver</a:t>
            </a:r>
            <a:r>
              <a:rPr sz="2000">
                <a:latin typeface="Times New Roman" pitchFamily="18" charset="0"/>
                <a:cs typeface="Times New Roman" pitchFamily="18" charset="0"/>
              </a:rPr>
              <a:t>();  </a:t>
            </a:r>
            <a:endParaRPr lang="en-US" sz="2000">
              <a:latin typeface="Times New Roman" pitchFamily="18" charset="0"/>
              <a:cs typeface="Times New Roman" pitchFamily="18" charset="0"/>
            </a:endParaRPr>
          </a:p>
          <a:p>
            <a:pPr marL="12700" marR="113030">
              <a:lnSpc>
                <a:spcPct val="133300"/>
              </a:lnSpc>
              <a:spcBef>
                <a:spcPts val="5"/>
              </a:spcBef>
            </a:pPr>
            <a:r>
              <a:rPr sz="2000" smtClean="0">
                <a:latin typeface="Times New Roman" pitchFamily="18" charset="0"/>
                <a:cs typeface="Times New Roman" pitchFamily="18" charset="0"/>
              </a:rPr>
              <a:t>Uri </a:t>
            </a:r>
            <a:r>
              <a:rPr sz="2000">
                <a:latin typeface="Times New Roman" pitchFamily="18" charset="0"/>
                <a:cs typeface="Times New Roman" pitchFamily="18" charset="0"/>
              </a:rPr>
              <a:t>base </a:t>
            </a:r>
            <a:r>
              <a:rPr sz="2000" smtClean="0">
                <a:latin typeface="Times New Roman" pitchFamily="18" charset="0"/>
                <a:cs typeface="Times New Roman" pitchFamily="18" charset="0"/>
              </a:rPr>
              <a:t>=</a:t>
            </a:r>
            <a:r>
              <a:rPr lang="en-US" sz="2000" smtClean="0">
                <a:latin typeface="Times New Roman" pitchFamily="18" charset="0"/>
                <a:cs typeface="Times New Roman" pitchFamily="18" charset="0"/>
              </a:rPr>
              <a:t> </a:t>
            </a:r>
            <a:r>
              <a:rPr sz="2000" smtClean="0">
                <a:latin typeface="Times New Roman" pitchFamily="18" charset="0"/>
                <a:cs typeface="Times New Roman" pitchFamily="18" charset="0"/>
              </a:rPr>
              <a:t>MediaStore.Audio.Media.EXTERNAL_CONTENT_URI</a:t>
            </a:r>
            <a:r>
              <a:rPr sz="2000" dirty="0">
                <a:latin typeface="Times New Roman" pitchFamily="18" charset="0"/>
                <a:cs typeface="Times New Roman" pitchFamily="18" charset="0"/>
              </a:rPr>
              <a:t>;  Uri nUri = contentResolver.insert(base, newValues);  sendBroadcast(new</a:t>
            </a:r>
            <a:endParaRPr sz="2000">
              <a:latin typeface="Times New Roman" pitchFamily="18" charset="0"/>
              <a:cs typeface="Times New Roman" pitchFamily="18" charset="0"/>
            </a:endParaRPr>
          </a:p>
          <a:p>
            <a:pPr marL="12700">
              <a:lnSpc>
                <a:spcPct val="100000"/>
              </a:lnSpc>
              <a:spcBef>
                <a:spcPts val="810"/>
              </a:spcBef>
            </a:pPr>
            <a:r>
              <a:rPr sz="2000" dirty="0">
                <a:latin typeface="Times New Roman" pitchFamily="18" charset="0"/>
                <a:cs typeface="Times New Roman" pitchFamily="18" charset="0"/>
              </a:rPr>
              <a:t>Intent(Intent.ACTION_MEDIA_SCANNER_SCAN_FILE, nUri));</a:t>
            </a:r>
            <a:endParaRPr sz="2000">
              <a:latin typeface="Times New Roman" pitchFamily="18" charset="0"/>
              <a:cs typeface="Times New Roman" pitchFamily="18" charset="0"/>
            </a:endParaRPr>
          </a:p>
          <a:p>
            <a:pPr marL="12700">
              <a:lnSpc>
                <a:spcPct val="100000"/>
              </a:lnSpc>
              <a:spcBef>
                <a:spcPts val="805"/>
              </a:spcBef>
            </a:pPr>
            <a:r>
              <a:rPr sz="2000" dirty="0">
                <a:latin typeface="Times New Roman" pitchFamily="18" charset="0"/>
                <a:cs typeface="Times New Roman" pitchFamily="18" charset="0"/>
              </a:rPr>
              <a:t>} catch (Exception e) { }</a:t>
            </a:r>
            <a:endParaRPr sz="2000">
              <a:latin typeface="Times New Roman" pitchFamily="18" charset="0"/>
              <a:cs typeface="Times New Roman" pitchFamily="18" charset="0"/>
            </a:endParaRPr>
          </a:p>
          <a:p>
            <a:pPr marL="12700">
              <a:lnSpc>
                <a:spcPct val="100000"/>
              </a:lnSpc>
              <a:spcBef>
                <a:spcPts val="790"/>
              </a:spcBef>
            </a:pPr>
            <a:r>
              <a:rPr sz="2000" dirty="0">
                <a:latin typeface="Times New Roman" pitchFamily="18" charset="0"/>
                <a:cs typeface="Times New Roman" pitchFamily="18" charset="0"/>
              </a:rPr>
              <a:t>} </a:t>
            </a:r>
            <a:r>
              <a:rPr sz="2000" dirty="0">
                <a:solidFill>
                  <a:srgbClr val="EC7C30"/>
                </a:solidFill>
                <a:latin typeface="Times New Roman" pitchFamily="18" charset="0"/>
                <a:cs typeface="Times New Roman" pitchFamily="18" charset="0"/>
              </a:rPr>
              <a:t>// addToMediaStoreDB</a:t>
            </a:r>
            <a:endParaRPr sz="20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729170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 </a:t>
            </a:r>
            <a:r>
              <a:rPr dirty="0"/>
              <a:t>audio:</a:t>
            </a:r>
            <a:r>
              <a:rPr spc="-70" dirty="0"/>
              <a:t> </a:t>
            </a:r>
            <a:r>
              <a:rPr dirty="0"/>
              <a:t>playback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3.2</a:t>
            </a:r>
            <a:endParaRPr sz="18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607050" cy="757555"/>
          </a:xfrm>
          <a:prstGeom prst="rect">
            <a:avLst/>
          </a:prstGeom>
        </p:spPr>
        <p:txBody>
          <a:bodyPr vert="horz" wrap="square" lIns="0" tIns="12700" rIns="0" bIns="0" rtlCol="0">
            <a:spAutoFit/>
          </a:bodyPr>
          <a:lstStyle/>
          <a:p>
            <a:pPr marL="12700">
              <a:lnSpc>
                <a:spcPct val="100000"/>
              </a:lnSpc>
              <a:spcBef>
                <a:spcPts val="100"/>
              </a:spcBef>
            </a:pPr>
            <a:r>
              <a:rPr dirty="0"/>
              <a:t>Chơi audio từ</a:t>
            </a:r>
            <a:r>
              <a:rPr spc="-95" dirty="0"/>
              <a:t> </a:t>
            </a:r>
            <a:r>
              <a:rPr dirty="0"/>
              <a:t>resource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
        <p:nvSpPr>
          <p:cNvPr id="3" name="object 3"/>
          <p:cNvSpPr txBox="1"/>
          <p:nvPr/>
        </p:nvSpPr>
        <p:spPr>
          <a:xfrm>
            <a:off x="427736" y="1294095"/>
            <a:ext cx="8107680" cy="3208020"/>
          </a:xfrm>
          <a:prstGeom prst="rect">
            <a:avLst/>
          </a:prstGeom>
        </p:spPr>
        <p:txBody>
          <a:bodyPr vert="horz" wrap="square" lIns="0" tIns="69215" rIns="0" bIns="0" rtlCol="0">
            <a:spAutoFit/>
          </a:bodyPr>
          <a:lstStyle/>
          <a:p>
            <a:pPr marL="527685" indent="-514984" algn="just">
              <a:lnSpc>
                <a:spcPct val="100000"/>
              </a:lnSpc>
              <a:spcBef>
                <a:spcPts val="545"/>
              </a:spcBef>
              <a:buClr>
                <a:srgbClr val="FF0000"/>
              </a:buClr>
              <a:buAutoNum type="arabicPeriod"/>
              <a:tabLst>
                <a:tab pos="527685" algn="l"/>
                <a:tab pos="528320" algn="l"/>
              </a:tabLst>
            </a:pPr>
            <a:r>
              <a:rPr sz="3000" dirty="0">
                <a:latin typeface="Times New Roman" pitchFamily="18" charset="0"/>
                <a:cs typeface="Times New Roman" pitchFamily="18" charset="0"/>
              </a:rPr>
              <a:t>Đặt file nhạc trong thư mục res/raw của dự án</a:t>
            </a:r>
            <a:endParaRPr sz="3000">
              <a:latin typeface="Times New Roman" pitchFamily="18" charset="0"/>
              <a:cs typeface="Times New Roman" pitchFamily="18" charset="0"/>
            </a:endParaRPr>
          </a:p>
          <a:p>
            <a:pPr marL="527685" marR="211454" indent="-514984" algn="just">
              <a:lnSpc>
                <a:spcPts val="3240"/>
              </a:lnSpc>
              <a:spcBef>
                <a:spcPts val="855"/>
              </a:spcBef>
              <a:buClr>
                <a:srgbClr val="FF0000"/>
              </a:buClr>
              <a:buAutoNum type="arabicPeriod"/>
              <a:tabLst>
                <a:tab pos="527685" algn="l"/>
                <a:tab pos="528320" algn="l"/>
              </a:tabLst>
            </a:pPr>
            <a:r>
              <a:rPr sz="3000" dirty="0">
                <a:latin typeface="Times New Roman" pitchFamily="18" charset="0"/>
                <a:cs typeface="Times New Roman" pitchFamily="18" charset="0"/>
              </a:rPr>
              <a:t>Tạo đối tượng MediaPlayer để chơi nhạc (thông  qua hàm static create)</a:t>
            </a:r>
            <a:endParaRPr sz="3000">
              <a:latin typeface="Times New Roman" pitchFamily="18" charset="0"/>
              <a:cs typeface="Times New Roman" pitchFamily="18" charset="0"/>
            </a:endParaRPr>
          </a:p>
          <a:p>
            <a:pPr marL="527685" marR="5080" indent="-514984" algn="just">
              <a:lnSpc>
                <a:spcPts val="3240"/>
              </a:lnSpc>
              <a:spcBef>
                <a:spcPts val="795"/>
              </a:spcBef>
              <a:buClr>
                <a:srgbClr val="FF0000"/>
              </a:buClr>
              <a:buAutoNum type="arabicPeriod"/>
              <a:tabLst>
                <a:tab pos="527685" algn="l"/>
                <a:tab pos="528320" algn="l"/>
              </a:tabLst>
            </a:pPr>
            <a:r>
              <a:rPr sz="3000" dirty="0">
                <a:latin typeface="Times New Roman" pitchFamily="18" charset="0"/>
                <a:cs typeface="Times New Roman" pitchFamily="18" charset="0"/>
              </a:rPr>
              <a:t>Gọi prepare để khởi tạo các thông số cần thiết và  bắt đầu chơi nhạc bằng phương thức start()</a:t>
            </a:r>
            <a:endParaRPr sz="3000">
              <a:latin typeface="Times New Roman" pitchFamily="18" charset="0"/>
              <a:cs typeface="Times New Roman" pitchFamily="18" charset="0"/>
            </a:endParaRPr>
          </a:p>
          <a:p>
            <a:pPr marL="744220" lvl="1" indent="-274320" algn="just">
              <a:lnSpc>
                <a:spcPct val="100000"/>
              </a:lnSpc>
              <a:spcBef>
                <a:spcPts val="75"/>
              </a:spcBef>
              <a:buFont typeface="Wingdings"/>
              <a:buChar char=""/>
              <a:tabLst>
                <a:tab pos="744220" algn="l"/>
              </a:tabLst>
            </a:pPr>
            <a:r>
              <a:rPr sz="2600" dirty="0">
                <a:latin typeface="Times New Roman" pitchFamily="18" charset="0"/>
                <a:cs typeface="Times New Roman" pitchFamily="18" charset="0"/>
              </a:rPr>
              <a:t>Muốn dừng chơi: gọi phương thức stop()</a:t>
            </a:r>
            <a:endParaRPr sz="2600">
              <a:latin typeface="Times New Roman" pitchFamily="18" charset="0"/>
              <a:cs typeface="Times New Roman" pitchFamily="18" charset="0"/>
            </a:endParaRPr>
          </a:p>
          <a:p>
            <a:pPr marL="744220" lvl="1" indent="-274320" algn="just">
              <a:lnSpc>
                <a:spcPct val="100000"/>
              </a:lnSpc>
              <a:spcBef>
                <a:spcPts val="85"/>
              </a:spcBef>
              <a:buFont typeface="Wingdings"/>
              <a:buChar char=""/>
              <a:tabLst>
                <a:tab pos="744220" algn="l"/>
              </a:tabLst>
            </a:pPr>
            <a:r>
              <a:rPr sz="2600" dirty="0">
                <a:latin typeface="Times New Roman" pitchFamily="18" charset="0"/>
                <a:cs typeface="Times New Roman" pitchFamily="18" charset="0"/>
              </a:rPr>
              <a:t>Muốn tạm dừng: sử dụng phương thức pause()</a:t>
            </a:r>
            <a:endParaRPr sz="2600">
              <a:latin typeface="Times New Roman" pitchFamily="18" charset="0"/>
              <a:cs typeface="Times New Roman" pitchFamily="18" charset="0"/>
            </a:endParaRPr>
          </a:p>
        </p:txBody>
      </p:sp>
      <p:sp>
        <p:nvSpPr>
          <p:cNvPr id="4" name="object 4"/>
          <p:cNvSpPr txBox="1"/>
          <p:nvPr/>
        </p:nvSpPr>
        <p:spPr>
          <a:xfrm>
            <a:off x="427736" y="4998262"/>
            <a:ext cx="8018780" cy="1110615"/>
          </a:xfrm>
          <a:prstGeom prst="rect">
            <a:avLst/>
          </a:prstGeom>
        </p:spPr>
        <p:txBody>
          <a:bodyPr vert="horz" wrap="square" lIns="0" tIns="12700" rIns="0" bIns="0" rtlCol="0">
            <a:spAutoFit/>
          </a:bodyPr>
          <a:lstStyle/>
          <a:p>
            <a:pPr marL="12700" marR="5080" algn="just">
              <a:lnSpc>
                <a:spcPct val="124700"/>
              </a:lnSpc>
              <a:spcBef>
                <a:spcPts val="100"/>
              </a:spcBef>
              <a:tabLst>
                <a:tab pos="1610995" algn="l"/>
                <a:tab pos="2010410" algn="l"/>
                <a:tab pos="2277110" algn="l"/>
                <a:tab pos="6009005" algn="l"/>
              </a:tabLst>
            </a:pPr>
            <a:r>
              <a:rPr sz="1900" spc="-204" dirty="0">
                <a:solidFill>
                  <a:srgbClr val="006FC0"/>
                </a:solidFill>
                <a:latin typeface="Times New Roman" pitchFamily="18" charset="0"/>
                <a:cs typeface="Times New Roman" pitchFamily="18" charset="0"/>
              </a:rPr>
              <a:t>Me</a:t>
            </a:r>
            <a:r>
              <a:rPr sz="1900" spc="-155" dirty="0">
                <a:solidFill>
                  <a:srgbClr val="006FC0"/>
                </a:solidFill>
                <a:latin typeface="Times New Roman" pitchFamily="18" charset="0"/>
                <a:cs typeface="Times New Roman" pitchFamily="18" charset="0"/>
              </a:rPr>
              <a:t>d</a:t>
            </a:r>
            <a:r>
              <a:rPr sz="1900" spc="170" dirty="0">
                <a:solidFill>
                  <a:srgbClr val="006FC0"/>
                </a:solidFill>
                <a:latin typeface="Times New Roman" pitchFamily="18" charset="0"/>
                <a:cs typeface="Times New Roman" pitchFamily="18" charset="0"/>
              </a:rPr>
              <a:t>i</a:t>
            </a:r>
            <a:r>
              <a:rPr sz="1900" spc="440" dirty="0">
                <a:solidFill>
                  <a:srgbClr val="006FC0"/>
                </a:solidFill>
                <a:latin typeface="Times New Roman" pitchFamily="18" charset="0"/>
                <a:cs typeface="Times New Roman" pitchFamily="18" charset="0"/>
              </a:rPr>
              <a:t>a</a:t>
            </a:r>
            <a:r>
              <a:rPr sz="1900" spc="295" dirty="0">
                <a:solidFill>
                  <a:srgbClr val="006FC0"/>
                </a:solidFill>
                <a:latin typeface="Times New Roman" pitchFamily="18" charset="0"/>
                <a:cs typeface="Times New Roman" pitchFamily="18" charset="0"/>
              </a:rPr>
              <a:t>P</a:t>
            </a:r>
            <a:r>
              <a:rPr sz="1900" spc="105" dirty="0">
                <a:solidFill>
                  <a:srgbClr val="006FC0"/>
                </a:solidFill>
                <a:latin typeface="Times New Roman" pitchFamily="18" charset="0"/>
                <a:cs typeface="Times New Roman" pitchFamily="18" charset="0"/>
              </a:rPr>
              <a:t>l</a:t>
            </a:r>
            <a:r>
              <a:rPr sz="1900" spc="40" dirty="0">
                <a:solidFill>
                  <a:srgbClr val="006FC0"/>
                </a:solidFill>
                <a:latin typeface="Times New Roman" pitchFamily="18" charset="0"/>
                <a:cs typeface="Times New Roman" pitchFamily="18" charset="0"/>
              </a:rPr>
              <a:t>a</a:t>
            </a:r>
            <a:r>
              <a:rPr sz="1900" spc="45" dirty="0">
                <a:solidFill>
                  <a:srgbClr val="006FC0"/>
                </a:solidFill>
                <a:latin typeface="Times New Roman" pitchFamily="18" charset="0"/>
                <a:cs typeface="Times New Roman" pitchFamily="18" charset="0"/>
              </a:rPr>
              <a:t>y</a:t>
            </a:r>
            <a:r>
              <a:rPr sz="1900" spc="195" dirty="0">
                <a:solidFill>
                  <a:srgbClr val="006FC0"/>
                </a:solidFill>
                <a:latin typeface="Times New Roman" pitchFamily="18" charset="0"/>
                <a:cs typeface="Times New Roman" pitchFamily="18" charset="0"/>
              </a:rPr>
              <a:t>er</a:t>
            </a:r>
            <a:r>
              <a:rPr sz="1900" dirty="0">
                <a:solidFill>
                  <a:srgbClr val="006FC0"/>
                </a:solidFill>
                <a:latin typeface="Times New Roman" pitchFamily="18" charset="0"/>
                <a:cs typeface="Times New Roman" pitchFamily="18" charset="0"/>
              </a:rPr>
              <a:t>	</a:t>
            </a:r>
            <a:r>
              <a:rPr sz="1900" spc="-280" dirty="0">
                <a:latin typeface="Times New Roman" pitchFamily="18" charset="0"/>
                <a:cs typeface="Times New Roman" pitchFamily="18" charset="0"/>
              </a:rPr>
              <a:t>mp</a:t>
            </a:r>
            <a:r>
              <a:rPr sz="1900" dirty="0">
                <a:latin typeface="Times New Roman" pitchFamily="18" charset="0"/>
                <a:cs typeface="Times New Roman" pitchFamily="18" charset="0"/>
              </a:rPr>
              <a:t>	</a:t>
            </a:r>
            <a:r>
              <a:rPr sz="1900" spc="-70" dirty="0">
                <a:latin typeface="Times New Roman" pitchFamily="18" charset="0"/>
                <a:cs typeface="Times New Roman" pitchFamily="18" charset="0"/>
              </a:rPr>
              <a:t>=</a:t>
            </a:r>
            <a:r>
              <a:rPr sz="1900" dirty="0">
                <a:latin typeface="Times New Roman" pitchFamily="18" charset="0"/>
                <a:cs typeface="Times New Roman" pitchFamily="18" charset="0"/>
              </a:rPr>
              <a:t>	</a:t>
            </a:r>
            <a:r>
              <a:rPr sz="1900" spc="-535" dirty="0">
                <a:solidFill>
                  <a:srgbClr val="006FC0"/>
                </a:solidFill>
                <a:latin typeface="Times New Roman" pitchFamily="18" charset="0"/>
                <a:cs typeface="Times New Roman" pitchFamily="18" charset="0"/>
              </a:rPr>
              <a:t>M</a:t>
            </a:r>
            <a:r>
              <a:rPr sz="1900" spc="-15" dirty="0">
                <a:solidFill>
                  <a:srgbClr val="006FC0"/>
                </a:solidFill>
                <a:latin typeface="Times New Roman" pitchFamily="18" charset="0"/>
                <a:cs typeface="Times New Roman" pitchFamily="18" charset="0"/>
              </a:rPr>
              <a:t>e</a:t>
            </a:r>
            <a:r>
              <a:rPr sz="1900" spc="-5" dirty="0">
                <a:solidFill>
                  <a:srgbClr val="006FC0"/>
                </a:solidFill>
                <a:latin typeface="Times New Roman" pitchFamily="18" charset="0"/>
                <a:cs typeface="Times New Roman" pitchFamily="18" charset="0"/>
              </a:rPr>
              <a:t>d</a:t>
            </a:r>
            <a:r>
              <a:rPr sz="1900" spc="170" dirty="0">
                <a:solidFill>
                  <a:srgbClr val="006FC0"/>
                </a:solidFill>
                <a:latin typeface="Times New Roman" pitchFamily="18" charset="0"/>
                <a:cs typeface="Times New Roman" pitchFamily="18" charset="0"/>
              </a:rPr>
              <a:t>i</a:t>
            </a:r>
            <a:r>
              <a:rPr sz="1900" spc="440" dirty="0">
                <a:solidFill>
                  <a:srgbClr val="006FC0"/>
                </a:solidFill>
                <a:latin typeface="Times New Roman" pitchFamily="18" charset="0"/>
                <a:cs typeface="Times New Roman" pitchFamily="18" charset="0"/>
              </a:rPr>
              <a:t>a</a:t>
            </a:r>
            <a:r>
              <a:rPr sz="1900" spc="114" dirty="0">
                <a:solidFill>
                  <a:srgbClr val="006FC0"/>
                </a:solidFill>
                <a:latin typeface="Times New Roman" pitchFamily="18" charset="0"/>
                <a:cs typeface="Times New Roman" pitchFamily="18" charset="0"/>
              </a:rPr>
              <a:t>Pl</a:t>
            </a:r>
            <a:r>
              <a:rPr sz="1900" spc="155" dirty="0">
                <a:solidFill>
                  <a:srgbClr val="006FC0"/>
                </a:solidFill>
                <a:latin typeface="Times New Roman" pitchFamily="18" charset="0"/>
                <a:cs typeface="Times New Roman" pitchFamily="18" charset="0"/>
              </a:rPr>
              <a:t>a</a:t>
            </a:r>
            <a:r>
              <a:rPr sz="1900" spc="35" dirty="0">
                <a:solidFill>
                  <a:srgbClr val="006FC0"/>
                </a:solidFill>
                <a:latin typeface="Times New Roman" pitchFamily="18" charset="0"/>
                <a:cs typeface="Times New Roman" pitchFamily="18" charset="0"/>
              </a:rPr>
              <a:t>y</a:t>
            </a:r>
            <a:r>
              <a:rPr sz="1900" spc="50" dirty="0">
                <a:solidFill>
                  <a:srgbClr val="006FC0"/>
                </a:solidFill>
                <a:latin typeface="Times New Roman" pitchFamily="18" charset="0"/>
                <a:cs typeface="Times New Roman" pitchFamily="18" charset="0"/>
              </a:rPr>
              <a:t>e</a:t>
            </a:r>
            <a:r>
              <a:rPr sz="1900" spc="415" dirty="0">
                <a:solidFill>
                  <a:srgbClr val="006FC0"/>
                </a:solidFill>
                <a:latin typeface="Times New Roman" pitchFamily="18" charset="0"/>
                <a:cs typeface="Times New Roman" pitchFamily="18" charset="0"/>
              </a:rPr>
              <a:t>r</a:t>
            </a:r>
            <a:r>
              <a:rPr sz="1900" spc="520" dirty="0">
                <a:latin typeface="Times New Roman" pitchFamily="18" charset="0"/>
                <a:cs typeface="Times New Roman" pitchFamily="18" charset="0"/>
              </a:rPr>
              <a:t>.</a:t>
            </a:r>
            <a:r>
              <a:rPr sz="1900" spc="300" dirty="0">
                <a:solidFill>
                  <a:srgbClr val="00AF50"/>
                </a:solidFill>
                <a:latin typeface="Times New Roman" pitchFamily="18" charset="0"/>
                <a:cs typeface="Times New Roman" pitchFamily="18" charset="0"/>
              </a:rPr>
              <a:t>c</a:t>
            </a:r>
            <a:r>
              <a:rPr sz="1900" spc="210" dirty="0">
                <a:solidFill>
                  <a:srgbClr val="00AF50"/>
                </a:solidFill>
                <a:latin typeface="Times New Roman" pitchFamily="18" charset="0"/>
                <a:cs typeface="Times New Roman" pitchFamily="18" charset="0"/>
              </a:rPr>
              <a:t>r</a:t>
            </a:r>
            <a:r>
              <a:rPr sz="1900" spc="-15" dirty="0">
                <a:solidFill>
                  <a:srgbClr val="00AF50"/>
                </a:solidFill>
                <a:latin typeface="Times New Roman" pitchFamily="18" charset="0"/>
                <a:cs typeface="Times New Roman" pitchFamily="18" charset="0"/>
              </a:rPr>
              <a:t>e</a:t>
            </a:r>
            <a:r>
              <a:rPr sz="1900" spc="-5" dirty="0">
                <a:solidFill>
                  <a:srgbClr val="00AF50"/>
                </a:solidFill>
                <a:latin typeface="Times New Roman" pitchFamily="18" charset="0"/>
                <a:cs typeface="Times New Roman" pitchFamily="18" charset="0"/>
              </a:rPr>
              <a:t>a</a:t>
            </a:r>
            <a:r>
              <a:rPr sz="1900" spc="165" dirty="0">
                <a:solidFill>
                  <a:srgbClr val="00AF50"/>
                </a:solidFill>
                <a:latin typeface="Times New Roman" pitchFamily="18" charset="0"/>
                <a:cs typeface="Times New Roman" pitchFamily="18" charset="0"/>
              </a:rPr>
              <a:t>t</a:t>
            </a:r>
            <a:r>
              <a:rPr sz="1900" spc="335" dirty="0">
                <a:solidFill>
                  <a:srgbClr val="00AF50"/>
                </a:solidFill>
                <a:latin typeface="Times New Roman" pitchFamily="18" charset="0"/>
                <a:cs typeface="Times New Roman" pitchFamily="18" charset="0"/>
              </a:rPr>
              <a:t>e</a:t>
            </a:r>
            <a:r>
              <a:rPr sz="1900" spc="415" dirty="0">
                <a:latin typeface="Times New Roman" pitchFamily="18" charset="0"/>
                <a:cs typeface="Times New Roman" pitchFamily="18" charset="0"/>
              </a:rPr>
              <a:t>(</a:t>
            </a:r>
            <a:r>
              <a:rPr sz="1900" spc="35" dirty="0">
                <a:latin typeface="Times New Roman" pitchFamily="18" charset="0"/>
                <a:cs typeface="Times New Roman" pitchFamily="18" charset="0"/>
              </a:rPr>
              <a:t>c</a:t>
            </a:r>
            <a:r>
              <a:rPr sz="1900" spc="50" dirty="0">
                <a:latin typeface="Times New Roman" pitchFamily="18" charset="0"/>
                <a:cs typeface="Times New Roman" pitchFamily="18" charset="0"/>
              </a:rPr>
              <a:t>o</a:t>
            </a:r>
            <a:r>
              <a:rPr sz="1900" spc="330" dirty="0">
                <a:latin typeface="Times New Roman" pitchFamily="18" charset="0"/>
                <a:cs typeface="Times New Roman" pitchFamily="18" charset="0"/>
              </a:rPr>
              <a:t>n</a:t>
            </a:r>
            <a:r>
              <a:rPr sz="1900" spc="175" dirty="0">
                <a:latin typeface="Times New Roman" pitchFamily="18" charset="0"/>
                <a:cs typeface="Times New Roman" pitchFamily="18" charset="0"/>
              </a:rPr>
              <a:t>t</a:t>
            </a:r>
            <a:r>
              <a:rPr sz="1900" spc="40" dirty="0">
                <a:latin typeface="Times New Roman" pitchFamily="18" charset="0"/>
                <a:cs typeface="Times New Roman" pitchFamily="18" charset="0"/>
              </a:rPr>
              <a:t>e</a:t>
            </a:r>
            <a:r>
              <a:rPr sz="1900" spc="45" dirty="0">
                <a:latin typeface="Times New Roman" pitchFamily="18" charset="0"/>
                <a:cs typeface="Times New Roman" pitchFamily="18" charset="0"/>
              </a:rPr>
              <a:t>x</a:t>
            </a:r>
            <a:r>
              <a:rPr sz="1900" spc="509" dirty="0">
                <a:latin typeface="Times New Roman" pitchFamily="18" charset="0"/>
                <a:cs typeface="Times New Roman" pitchFamily="18" charset="0"/>
              </a:rPr>
              <a:t>t,</a:t>
            </a:r>
            <a:r>
              <a:rPr sz="1900" dirty="0">
                <a:latin typeface="Times New Roman" pitchFamily="18" charset="0"/>
                <a:cs typeface="Times New Roman" pitchFamily="18" charset="0"/>
              </a:rPr>
              <a:t>	</a:t>
            </a:r>
            <a:r>
              <a:rPr sz="1900" spc="130" dirty="0">
                <a:latin typeface="Times New Roman" pitchFamily="18" charset="0"/>
                <a:cs typeface="Times New Roman" pitchFamily="18" charset="0"/>
              </a:rPr>
              <a:t>R</a:t>
            </a:r>
            <a:r>
              <a:rPr sz="1900" spc="60" dirty="0">
                <a:latin typeface="Times New Roman" pitchFamily="18" charset="0"/>
                <a:cs typeface="Times New Roman" pitchFamily="18" charset="0"/>
              </a:rPr>
              <a:t>.</a:t>
            </a:r>
            <a:r>
              <a:rPr sz="1900" spc="145" dirty="0">
                <a:latin typeface="Times New Roman" pitchFamily="18" charset="0"/>
                <a:cs typeface="Times New Roman" pitchFamily="18" charset="0"/>
              </a:rPr>
              <a:t>r</a:t>
            </a:r>
            <a:r>
              <a:rPr sz="1900" spc="254" dirty="0">
                <a:latin typeface="Times New Roman" pitchFamily="18" charset="0"/>
                <a:cs typeface="Times New Roman" pitchFamily="18" charset="0"/>
              </a:rPr>
              <a:t>a</a:t>
            </a:r>
            <a:r>
              <a:rPr sz="1900" spc="130" dirty="0">
                <a:latin typeface="Times New Roman" pitchFamily="18" charset="0"/>
                <a:cs typeface="Times New Roman" pitchFamily="18" charset="0"/>
              </a:rPr>
              <a:t>w</a:t>
            </a:r>
            <a:r>
              <a:rPr sz="1900" spc="60" dirty="0">
                <a:latin typeface="Times New Roman" pitchFamily="18" charset="0"/>
                <a:cs typeface="Times New Roman" pitchFamily="18" charset="0"/>
              </a:rPr>
              <a:t>.</a:t>
            </a:r>
            <a:r>
              <a:rPr sz="1900" spc="35" dirty="0">
                <a:latin typeface="Times New Roman" pitchFamily="18" charset="0"/>
                <a:cs typeface="Times New Roman" pitchFamily="18" charset="0"/>
              </a:rPr>
              <a:t>s</a:t>
            </a:r>
            <a:r>
              <a:rPr sz="1900" spc="50" dirty="0">
                <a:latin typeface="Times New Roman" pitchFamily="18" charset="0"/>
                <a:cs typeface="Times New Roman" pitchFamily="18" charset="0"/>
              </a:rPr>
              <a:t>o</a:t>
            </a:r>
            <a:r>
              <a:rPr sz="1900" spc="-15" dirty="0">
                <a:latin typeface="Times New Roman" pitchFamily="18" charset="0"/>
                <a:cs typeface="Times New Roman" pitchFamily="18" charset="0"/>
              </a:rPr>
              <a:t>u</a:t>
            </a:r>
            <a:r>
              <a:rPr sz="1900" spc="-5" dirty="0">
                <a:latin typeface="Times New Roman" pitchFamily="18" charset="0"/>
                <a:cs typeface="Times New Roman" pitchFamily="18" charset="0"/>
              </a:rPr>
              <a:t>n</a:t>
            </a:r>
            <a:r>
              <a:rPr sz="1900" spc="-15" dirty="0">
                <a:latin typeface="Times New Roman" pitchFamily="18" charset="0"/>
                <a:cs typeface="Times New Roman" pitchFamily="18" charset="0"/>
              </a:rPr>
              <a:t>d_</a:t>
            </a:r>
            <a:r>
              <a:rPr sz="1900" spc="-5" dirty="0">
                <a:latin typeface="Times New Roman" pitchFamily="18" charset="0"/>
                <a:cs typeface="Times New Roman" pitchFamily="18" charset="0"/>
              </a:rPr>
              <a:t>1</a:t>
            </a:r>
            <a:r>
              <a:rPr sz="1900" spc="440" dirty="0">
                <a:latin typeface="Times New Roman" pitchFamily="18" charset="0"/>
                <a:cs typeface="Times New Roman" pitchFamily="18" charset="0"/>
              </a:rPr>
              <a:t>);  </a:t>
            </a:r>
            <a:r>
              <a:rPr sz="1900" spc="160" dirty="0">
                <a:latin typeface="Times New Roman" pitchFamily="18" charset="0"/>
                <a:cs typeface="Times New Roman" pitchFamily="18" charset="0"/>
              </a:rPr>
              <a:t>mp.</a:t>
            </a:r>
            <a:r>
              <a:rPr sz="1900" spc="160" dirty="0">
                <a:solidFill>
                  <a:srgbClr val="00AF50"/>
                </a:solidFill>
                <a:latin typeface="Times New Roman" pitchFamily="18" charset="0"/>
                <a:cs typeface="Times New Roman" pitchFamily="18" charset="0"/>
              </a:rPr>
              <a:t>prepare</a:t>
            </a:r>
            <a:r>
              <a:rPr sz="1900" spc="160" dirty="0">
                <a:latin typeface="Times New Roman" pitchFamily="18" charset="0"/>
                <a:cs typeface="Times New Roman" pitchFamily="18" charset="0"/>
              </a:rPr>
              <a:t>();</a:t>
            </a:r>
            <a:endParaRPr sz="1900">
              <a:latin typeface="Times New Roman" pitchFamily="18" charset="0"/>
              <a:cs typeface="Times New Roman" pitchFamily="18" charset="0"/>
            </a:endParaRPr>
          </a:p>
          <a:p>
            <a:pPr marL="12700" algn="just">
              <a:lnSpc>
                <a:spcPct val="100000"/>
              </a:lnSpc>
              <a:spcBef>
                <a:spcPts val="575"/>
              </a:spcBef>
            </a:pPr>
            <a:r>
              <a:rPr sz="1900" spc="254" dirty="0">
                <a:latin typeface="Times New Roman" pitchFamily="18" charset="0"/>
                <a:cs typeface="Times New Roman" pitchFamily="18" charset="0"/>
              </a:rPr>
              <a:t>mp.</a:t>
            </a:r>
            <a:r>
              <a:rPr sz="1900" spc="254" dirty="0">
                <a:solidFill>
                  <a:srgbClr val="00AF50"/>
                </a:solidFill>
                <a:latin typeface="Times New Roman" pitchFamily="18" charset="0"/>
                <a:cs typeface="Times New Roman" pitchFamily="18" charset="0"/>
              </a:rPr>
              <a:t>start</a:t>
            </a:r>
            <a:r>
              <a:rPr sz="1900" spc="254" dirty="0">
                <a:latin typeface="Times New Roman" pitchFamily="18" charset="0"/>
                <a:cs typeface="Times New Roman" pitchFamily="18" charset="0"/>
              </a:rPr>
              <a:t>();</a:t>
            </a:r>
            <a:endParaRPr sz="19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427736" y="1294058"/>
            <a:ext cx="7766050" cy="4274820"/>
          </a:xfrm>
          <a:prstGeom prst="rect">
            <a:avLst/>
          </a:prstGeom>
        </p:spPr>
        <p:txBody>
          <a:bodyPr vert="horz" wrap="square" lIns="0" tIns="114935" rIns="0" bIns="0" rtlCol="0">
            <a:spAutoFit/>
          </a:bodyPr>
          <a:lstStyle/>
          <a:p>
            <a:pPr marL="527685" indent="-514984" algn="just">
              <a:lnSpc>
                <a:spcPct val="100000"/>
              </a:lnSpc>
              <a:spcBef>
                <a:spcPts val="905"/>
              </a:spcBef>
              <a:buClr>
                <a:srgbClr val="FF0000"/>
              </a:buClr>
              <a:buAutoNum type="arabicPeriod"/>
              <a:tabLst>
                <a:tab pos="527685" algn="l"/>
                <a:tab pos="528320" algn="l"/>
              </a:tabLst>
            </a:pPr>
            <a:r>
              <a:rPr sz="3000" dirty="0">
                <a:latin typeface="Times New Roman" pitchFamily="18" charset="0"/>
                <a:cs typeface="Times New Roman" pitchFamily="18" charset="0"/>
              </a:rPr>
              <a:t>Giao diện lập trình đa phương tiện (media API)</a:t>
            </a:r>
            <a:endParaRPr sz="3000">
              <a:latin typeface="Times New Roman" pitchFamily="18" charset="0"/>
              <a:cs typeface="Times New Roman" pitchFamily="18" charset="0"/>
            </a:endParaRPr>
          </a:p>
          <a:p>
            <a:pPr marL="527685" indent="-514984" algn="just">
              <a:lnSpc>
                <a:spcPct val="100000"/>
              </a:lnSpc>
              <a:spcBef>
                <a:spcPts val="810"/>
              </a:spcBef>
              <a:buClr>
                <a:srgbClr val="FF0000"/>
              </a:buClr>
              <a:buAutoNum type="arabicPeriod"/>
              <a:tabLst>
                <a:tab pos="527685" algn="l"/>
                <a:tab pos="528320" algn="l"/>
              </a:tabLst>
            </a:pPr>
            <a:r>
              <a:rPr sz="3000" dirty="0">
                <a:latin typeface="Times New Roman" pitchFamily="18" charset="0"/>
                <a:cs typeface="Times New Roman" pitchFamily="18" charset="0"/>
              </a:rPr>
              <a:t>Cơ sở dữ liệu đa phương tiện (MediaStore)</a:t>
            </a:r>
            <a:endParaRPr sz="3000">
              <a:latin typeface="Times New Roman" pitchFamily="18" charset="0"/>
              <a:cs typeface="Times New Roman" pitchFamily="18" charset="0"/>
            </a:endParaRPr>
          </a:p>
          <a:p>
            <a:pPr marL="527685" indent="-514984" algn="just">
              <a:lnSpc>
                <a:spcPct val="100000"/>
              </a:lnSpc>
              <a:spcBef>
                <a:spcPts val="790"/>
              </a:spcBef>
              <a:buClr>
                <a:srgbClr val="FF0000"/>
              </a:buClr>
              <a:buAutoNum type="arabicPeriod"/>
              <a:tabLst>
                <a:tab pos="527685" algn="l"/>
                <a:tab pos="528320" algn="l"/>
              </a:tabLst>
            </a:pPr>
            <a:r>
              <a:rPr sz="3000" dirty="0">
                <a:latin typeface="Times New Roman" pitchFamily="18" charset="0"/>
                <a:cs typeface="Times New Roman" pitchFamily="18" charset="0"/>
              </a:rPr>
              <a:t>Làm việc với audio</a:t>
            </a:r>
            <a:endParaRPr sz="3000">
              <a:latin typeface="Times New Roman" pitchFamily="18" charset="0"/>
              <a:cs typeface="Times New Roman" pitchFamily="18" charset="0"/>
            </a:endParaRPr>
          </a:p>
          <a:p>
            <a:pPr marL="984885" lvl="1" indent="-514984" algn="just">
              <a:lnSpc>
                <a:spcPct val="100000"/>
              </a:lnSpc>
              <a:spcBef>
                <a:spcPts val="434"/>
              </a:spcBef>
              <a:buAutoNum type="arabicPeriod"/>
              <a:tabLst>
                <a:tab pos="984885" algn="l"/>
                <a:tab pos="985519" algn="l"/>
              </a:tabLst>
            </a:pPr>
            <a:r>
              <a:rPr sz="2600" dirty="0">
                <a:latin typeface="Times New Roman" pitchFamily="18" charset="0"/>
                <a:cs typeface="Times New Roman" pitchFamily="18" charset="0"/>
              </a:rPr>
              <a:t>Record</a:t>
            </a:r>
            <a:endParaRPr sz="2600">
              <a:latin typeface="Times New Roman" pitchFamily="18" charset="0"/>
              <a:cs typeface="Times New Roman" pitchFamily="18" charset="0"/>
            </a:endParaRPr>
          </a:p>
          <a:p>
            <a:pPr marL="984885" lvl="1" indent="-514984" algn="just">
              <a:lnSpc>
                <a:spcPct val="100000"/>
              </a:lnSpc>
              <a:spcBef>
                <a:spcPts val="400"/>
              </a:spcBef>
              <a:buAutoNum type="arabicPeriod"/>
              <a:tabLst>
                <a:tab pos="984885" algn="l"/>
                <a:tab pos="985519" algn="l"/>
              </a:tabLst>
            </a:pPr>
            <a:r>
              <a:rPr sz="2600" dirty="0">
                <a:latin typeface="Times New Roman" pitchFamily="18" charset="0"/>
                <a:cs typeface="Times New Roman" pitchFamily="18" charset="0"/>
              </a:rPr>
              <a:t>Playback</a:t>
            </a:r>
            <a:endParaRPr sz="2600">
              <a:latin typeface="Times New Roman" pitchFamily="18" charset="0"/>
              <a:cs typeface="Times New Roman" pitchFamily="18" charset="0"/>
            </a:endParaRPr>
          </a:p>
          <a:p>
            <a:pPr marL="527685" indent="-514984" algn="just">
              <a:lnSpc>
                <a:spcPct val="100000"/>
              </a:lnSpc>
              <a:spcBef>
                <a:spcPts val="775"/>
              </a:spcBef>
              <a:buClr>
                <a:srgbClr val="FF0000"/>
              </a:buClr>
              <a:buAutoNum type="arabicPeriod"/>
              <a:tabLst>
                <a:tab pos="527685" algn="l"/>
                <a:tab pos="528320" algn="l"/>
              </a:tabLst>
            </a:pPr>
            <a:r>
              <a:rPr sz="3000" dirty="0">
                <a:latin typeface="Times New Roman" pitchFamily="18" charset="0"/>
                <a:cs typeface="Times New Roman" pitchFamily="18" charset="0"/>
              </a:rPr>
              <a:t>Tổng hợp tiếng nói (text-to-speech)</a:t>
            </a:r>
            <a:endParaRPr sz="3000">
              <a:latin typeface="Times New Roman" pitchFamily="18" charset="0"/>
              <a:cs typeface="Times New Roman" pitchFamily="18" charset="0"/>
            </a:endParaRPr>
          </a:p>
          <a:p>
            <a:pPr marL="527685" indent="-514984" algn="just">
              <a:lnSpc>
                <a:spcPct val="100000"/>
              </a:lnSpc>
              <a:spcBef>
                <a:spcPts val="790"/>
              </a:spcBef>
              <a:buClr>
                <a:srgbClr val="FF0000"/>
              </a:buClr>
              <a:buAutoNum type="arabicPeriod"/>
              <a:tabLst>
                <a:tab pos="527685" algn="l"/>
                <a:tab pos="528320" algn="l"/>
              </a:tabLst>
            </a:pPr>
            <a:r>
              <a:rPr sz="3000" dirty="0">
                <a:latin typeface="Times New Roman" pitchFamily="18" charset="0"/>
                <a:cs typeface="Times New Roman" pitchFamily="18" charset="0"/>
              </a:rPr>
              <a:t>Làm việc với video</a:t>
            </a:r>
            <a:endParaRPr sz="3000">
              <a:latin typeface="Times New Roman" pitchFamily="18" charset="0"/>
              <a:cs typeface="Times New Roman" pitchFamily="18" charset="0"/>
            </a:endParaRPr>
          </a:p>
          <a:p>
            <a:pPr marL="527685" indent="-514984" algn="just">
              <a:lnSpc>
                <a:spcPct val="100000"/>
              </a:lnSpc>
              <a:spcBef>
                <a:spcPts val="810"/>
              </a:spcBef>
              <a:buClr>
                <a:srgbClr val="FF0000"/>
              </a:buClr>
              <a:buAutoNum type="arabicPeriod"/>
              <a:tabLst>
                <a:tab pos="527685" algn="l"/>
                <a:tab pos="528320" algn="l"/>
              </a:tabLst>
            </a:pPr>
            <a:r>
              <a:rPr sz="3000" dirty="0">
                <a:latin typeface="Times New Roman" pitchFamily="18" charset="0"/>
                <a:cs typeface="Times New Roman" pitchFamily="18" charset="0"/>
              </a:rPr>
              <a:t>Làm việc với camera</a:t>
            </a:r>
            <a:endParaRPr sz="300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567336" y="1458633"/>
            <a:ext cx="2210161" cy="484244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19427" y="1443227"/>
            <a:ext cx="2295525" cy="4906010"/>
          </a:xfrm>
          <a:custGeom>
            <a:avLst/>
            <a:gdLst/>
            <a:ahLst/>
            <a:cxnLst/>
            <a:rect l="l" t="t" r="r" b="b"/>
            <a:pathLst>
              <a:path w="2295525" h="4906010">
                <a:moveTo>
                  <a:pt x="0" y="4905756"/>
                </a:moveTo>
                <a:lnTo>
                  <a:pt x="2295144" y="4905756"/>
                </a:lnTo>
                <a:lnTo>
                  <a:pt x="2295144" y="0"/>
                </a:lnTo>
                <a:lnTo>
                  <a:pt x="0" y="0"/>
                </a:lnTo>
                <a:lnTo>
                  <a:pt x="0" y="4905756"/>
                </a:lnTo>
                <a:close/>
              </a:path>
            </a:pathLst>
          </a:custGeom>
          <a:ln w="9144">
            <a:solidFill>
              <a:srgbClr val="000000"/>
            </a:solidFill>
          </a:ln>
        </p:spPr>
        <p:txBody>
          <a:bodyPr wrap="square" lIns="0" tIns="0" rIns="0" bIns="0" rtlCol="0"/>
          <a:lstStyle/>
          <a:p>
            <a:endParaRPr/>
          </a:p>
        </p:txBody>
      </p:sp>
      <p:sp>
        <p:nvSpPr>
          <p:cNvPr id="5" name="object 5"/>
          <p:cNvSpPr/>
          <p:nvPr/>
        </p:nvSpPr>
        <p:spPr>
          <a:xfrm>
            <a:off x="4343400" y="1447800"/>
            <a:ext cx="3019044" cy="245766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338828" y="1443227"/>
            <a:ext cx="3028315" cy="4457700"/>
          </a:xfrm>
          <a:custGeom>
            <a:avLst/>
            <a:gdLst/>
            <a:ahLst/>
            <a:cxnLst/>
            <a:rect l="l" t="t" r="r" b="b"/>
            <a:pathLst>
              <a:path w="3028315" h="4457700">
                <a:moveTo>
                  <a:pt x="0" y="4457700"/>
                </a:moveTo>
                <a:lnTo>
                  <a:pt x="3028187" y="4457700"/>
                </a:lnTo>
                <a:lnTo>
                  <a:pt x="3028187" y="0"/>
                </a:lnTo>
                <a:lnTo>
                  <a:pt x="0" y="0"/>
                </a:lnTo>
                <a:lnTo>
                  <a:pt x="0" y="4457700"/>
                </a:lnTo>
                <a:close/>
              </a:path>
            </a:pathLst>
          </a:custGeom>
          <a:ln w="9144">
            <a:solidFill>
              <a:srgbClr val="FFC000"/>
            </a:solidFill>
          </a:ln>
        </p:spPr>
        <p:txBody>
          <a:bodyPr wrap="square" lIns="0" tIns="0" rIns="0" bIns="0" rtlCol="0"/>
          <a:lstStyle/>
          <a:p>
            <a:endParaRPr/>
          </a:p>
        </p:txBody>
      </p:sp>
      <p:sp>
        <p:nvSpPr>
          <p:cNvPr id="7" name="object 7"/>
          <p:cNvSpPr txBox="1">
            <a:spLocks noGrp="1"/>
          </p:cNvSpPr>
          <p:nvPr>
            <p:ph type="title"/>
          </p:nvPr>
        </p:nvSpPr>
        <p:spPr>
          <a:xfrm>
            <a:off x="427736" y="257378"/>
            <a:ext cx="5815965"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100" dirty="0"/>
              <a:t> </a:t>
            </a:r>
            <a:r>
              <a:rPr dirty="0"/>
              <a:t>example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15965"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100"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sp>
        <p:nvSpPr>
          <p:cNvPr id="3" name="object 3"/>
          <p:cNvSpPr txBox="1"/>
          <p:nvPr/>
        </p:nvSpPr>
        <p:spPr>
          <a:xfrm>
            <a:off x="427736" y="1309316"/>
            <a:ext cx="8030464" cy="4173450"/>
          </a:xfrm>
          <a:prstGeom prst="rect">
            <a:avLst/>
          </a:prstGeom>
        </p:spPr>
        <p:txBody>
          <a:bodyPr vert="horz" wrap="square" lIns="0" tIns="53340" rIns="0" bIns="0" rtlCol="0">
            <a:spAutoFit/>
          </a:bodyPr>
          <a:lstStyle/>
          <a:p>
            <a:pPr marL="252413">
              <a:lnSpc>
                <a:spcPct val="100000"/>
              </a:lnSpc>
              <a:spcBef>
                <a:spcPts val="420"/>
              </a:spcBef>
            </a:pPr>
            <a:r>
              <a:rPr sz="2000" dirty="0">
                <a:latin typeface="Times New Roman" pitchFamily="18" charset="0"/>
                <a:cs typeface="Times New Roman" pitchFamily="18" charset="0"/>
              </a:rPr>
              <a:t>public class MyPlayer extends Activity {</a:t>
            </a:r>
            <a:endParaRPr sz="2000">
              <a:latin typeface="Times New Roman" pitchFamily="18" charset="0"/>
              <a:cs typeface="Times New Roman" pitchFamily="18" charset="0"/>
            </a:endParaRPr>
          </a:p>
          <a:p>
            <a:pPr marL="252413">
              <a:lnSpc>
                <a:spcPct val="100000"/>
              </a:lnSpc>
              <a:spcBef>
                <a:spcPts val="325"/>
              </a:spcBef>
            </a:pPr>
            <a:r>
              <a:rPr sz="2000" dirty="0">
                <a:latin typeface="Times New Roman" pitchFamily="18" charset="0"/>
                <a:cs typeface="Times New Roman" pitchFamily="18" charset="0"/>
              </a:rPr>
              <a:t>MediaPlayer mp = null;</a:t>
            </a:r>
            <a:endParaRPr sz="2000">
              <a:latin typeface="Times New Roman" pitchFamily="18" charset="0"/>
              <a:cs typeface="Times New Roman" pitchFamily="18" charset="0"/>
            </a:endParaRPr>
          </a:p>
          <a:p>
            <a:pPr marL="252413" marR="5080">
              <a:lnSpc>
                <a:spcPts val="2720"/>
              </a:lnSpc>
              <a:spcBef>
                <a:spcPts val="135"/>
              </a:spcBef>
            </a:pPr>
            <a:r>
              <a:rPr sz="2000" dirty="0">
                <a:latin typeface="Times New Roman" pitchFamily="18" charset="0"/>
                <a:cs typeface="Times New Roman" pitchFamily="18" charset="0"/>
              </a:rPr>
              <a:t>public void </a:t>
            </a:r>
            <a:r>
              <a:rPr sz="2000" dirty="0">
                <a:solidFill>
                  <a:srgbClr val="00AF50"/>
                </a:solidFill>
                <a:latin typeface="Times New Roman" pitchFamily="18" charset="0"/>
                <a:cs typeface="Times New Roman" pitchFamily="18" charset="0"/>
              </a:rPr>
              <a:t>onCreate</a:t>
            </a:r>
            <a:r>
              <a:rPr sz="2000" dirty="0">
                <a:latin typeface="Times New Roman" pitchFamily="18" charset="0"/>
                <a:cs typeface="Times New Roman" pitchFamily="18" charset="0"/>
              </a:rPr>
              <a:t>(Bundle icicle) {  super.onCreate(icicle);  setContentView(R.layout.main);</a:t>
            </a:r>
            <a:endParaRPr sz="2000">
              <a:latin typeface="Times New Roman" pitchFamily="18" charset="0"/>
              <a:cs typeface="Times New Roman" pitchFamily="18" charset="0"/>
            </a:endParaRPr>
          </a:p>
          <a:p>
            <a:pPr marL="252413">
              <a:lnSpc>
                <a:spcPct val="100000"/>
              </a:lnSpc>
              <a:spcBef>
                <a:spcPts val="17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252413">
              <a:lnSpc>
                <a:spcPct val="100000"/>
              </a:lnSpc>
              <a:spcBef>
                <a:spcPts val="330"/>
              </a:spcBef>
            </a:pPr>
            <a:r>
              <a:rPr sz="2000" dirty="0">
                <a:solidFill>
                  <a:srgbClr val="EC7C30"/>
                </a:solidFill>
                <a:latin typeface="Times New Roman" pitchFamily="18" charset="0"/>
                <a:cs typeface="Times New Roman" pitchFamily="18" charset="0"/>
              </a:rPr>
              <a:t>// xử lý button STOP</a:t>
            </a:r>
            <a:endParaRPr sz="2000">
              <a:latin typeface="Times New Roman" pitchFamily="18" charset="0"/>
              <a:cs typeface="Times New Roman" pitchFamily="18" charset="0"/>
            </a:endParaRPr>
          </a:p>
          <a:p>
            <a:pPr marL="252413" marR="970280">
              <a:lnSpc>
                <a:spcPct val="113300"/>
              </a:lnSpc>
              <a:spcBef>
                <a:spcPts val="5"/>
              </a:spcBef>
            </a:pPr>
            <a:r>
              <a:rPr sz="2000" dirty="0">
                <a:latin typeface="Times New Roman" pitchFamily="18" charset="0"/>
                <a:cs typeface="Times New Roman" pitchFamily="18" charset="0"/>
              </a:rPr>
              <a:t>public void </a:t>
            </a:r>
            <a:r>
              <a:rPr sz="2000" dirty="0">
                <a:solidFill>
                  <a:srgbClr val="00AF50"/>
                </a:solidFill>
                <a:latin typeface="Times New Roman" pitchFamily="18" charset="0"/>
                <a:cs typeface="Times New Roman" pitchFamily="18" charset="0"/>
              </a:rPr>
              <a:t>btnStop</a:t>
            </a:r>
            <a:r>
              <a:rPr sz="2000" dirty="0">
                <a:latin typeface="Times New Roman" pitchFamily="18" charset="0"/>
                <a:cs typeface="Times New Roman" pitchFamily="18" charset="0"/>
              </a:rPr>
              <a:t>(View v) {  if (null == mp) return;  if (mp.isPlaying()) {</a:t>
            </a:r>
            <a:endParaRPr sz="2000">
              <a:latin typeface="Times New Roman" pitchFamily="18" charset="0"/>
              <a:cs typeface="Times New Roman" pitchFamily="18" charset="0"/>
            </a:endParaRPr>
          </a:p>
          <a:p>
            <a:pPr marL="252413" marR="1442085">
              <a:lnSpc>
                <a:spcPct val="100000"/>
              </a:lnSpc>
              <a:spcBef>
                <a:spcPts val="320"/>
              </a:spcBef>
            </a:pPr>
            <a:r>
              <a:rPr sz="2000" dirty="0">
                <a:latin typeface="Times New Roman" pitchFamily="18" charset="0"/>
                <a:cs typeface="Times New Roman" pitchFamily="18" charset="0"/>
              </a:rPr>
              <a:t>mp.stop();</a:t>
            </a:r>
            <a:endParaRPr sz="2000">
              <a:latin typeface="Times New Roman" pitchFamily="18" charset="0"/>
              <a:cs typeface="Times New Roman" pitchFamily="18" charset="0"/>
            </a:endParaRPr>
          </a:p>
          <a:p>
            <a:pPr marL="252413" marR="1440815">
              <a:lnSpc>
                <a:spcPct val="100000"/>
              </a:lnSpc>
              <a:spcBef>
                <a:spcPts val="315"/>
              </a:spcBef>
            </a:pPr>
            <a:r>
              <a:rPr sz="2000" dirty="0">
                <a:latin typeface="Times New Roman" pitchFamily="18" charset="0"/>
                <a:cs typeface="Times New Roman" pitchFamily="18" charset="0"/>
              </a:rPr>
              <a:t>mp    = null;</a:t>
            </a:r>
            <a:endParaRPr sz="2000">
              <a:latin typeface="Times New Roman" pitchFamily="18" charset="0"/>
              <a:cs typeface="Times New Roman" pitchFamily="18" charset="0"/>
            </a:endParaRPr>
          </a:p>
          <a:p>
            <a:pPr marL="252413">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252413">
              <a:lnSpc>
                <a:spcPct val="100000"/>
              </a:lnSpc>
              <a:spcBef>
                <a:spcPts val="32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15965"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100"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
        <p:nvSpPr>
          <p:cNvPr id="3" name="object 3"/>
          <p:cNvSpPr txBox="1"/>
          <p:nvPr/>
        </p:nvSpPr>
        <p:spPr>
          <a:xfrm>
            <a:off x="427736" y="1305094"/>
            <a:ext cx="7918450" cy="4443524"/>
          </a:xfrm>
          <a:prstGeom prst="rect">
            <a:avLst/>
          </a:prstGeom>
        </p:spPr>
        <p:txBody>
          <a:bodyPr vert="horz" wrap="square" lIns="0" tIns="85090" rIns="0" bIns="0" rtlCol="0">
            <a:spAutoFit/>
          </a:bodyPr>
          <a:lstStyle/>
          <a:p>
            <a:pPr marL="12700" algn="just">
              <a:lnSpc>
                <a:spcPct val="100000"/>
              </a:lnSpc>
              <a:spcBef>
                <a:spcPts val="670"/>
              </a:spcBef>
            </a:pPr>
            <a:r>
              <a:rPr sz="1900" dirty="0">
                <a:solidFill>
                  <a:srgbClr val="EC7C30"/>
                </a:solidFill>
                <a:latin typeface="Arial"/>
                <a:cs typeface="Arial"/>
              </a:rPr>
              <a:t>// xử lý button PLAY</a:t>
            </a:r>
            <a:endParaRPr sz="1900">
              <a:latin typeface="Arial"/>
              <a:cs typeface="Arial"/>
            </a:endParaRPr>
          </a:p>
          <a:p>
            <a:pPr marL="12700" algn="just">
              <a:lnSpc>
                <a:spcPct val="100000"/>
              </a:lnSpc>
              <a:spcBef>
                <a:spcPts val="580"/>
              </a:spcBef>
            </a:pPr>
            <a:r>
              <a:rPr sz="1900" dirty="0">
                <a:latin typeface="Arial"/>
                <a:cs typeface="Arial"/>
              </a:rPr>
              <a:t>public void </a:t>
            </a:r>
            <a:r>
              <a:rPr sz="1900" dirty="0">
                <a:solidFill>
                  <a:srgbClr val="00AF50"/>
                </a:solidFill>
                <a:latin typeface="Arial"/>
                <a:cs typeface="Arial"/>
              </a:rPr>
              <a:t>btnPlay</a:t>
            </a:r>
            <a:r>
              <a:rPr sz="1900" dirty="0">
                <a:latin typeface="Arial"/>
                <a:cs typeface="Arial"/>
              </a:rPr>
              <a:t>(View v) {</a:t>
            </a:r>
            <a:endParaRPr sz="1900">
              <a:latin typeface="Arial"/>
              <a:cs typeface="Arial"/>
            </a:endParaRPr>
          </a:p>
          <a:p>
            <a:pPr marL="12700" algn="just">
              <a:lnSpc>
                <a:spcPct val="100000"/>
              </a:lnSpc>
              <a:spcBef>
                <a:spcPts val="575"/>
              </a:spcBef>
            </a:pPr>
            <a:r>
              <a:rPr sz="1900" dirty="0">
                <a:latin typeface="Arial"/>
                <a:cs typeface="Arial"/>
              </a:rPr>
              <a:t>try {</a:t>
            </a:r>
            <a:endParaRPr sz="1900">
              <a:latin typeface="Arial"/>
              <a:cs typeface="Arial"/>
            </a:endParaRPr>
          </a:p>
          <a:p>
            <a:pPr marL="12700" marR="10160" algn="just">
              <a:lnSpc>
                <a:spcPts val="2860"/>
              </a:lnSpc>
              <a:spcBef>
                <a:spcPts val="175"/>
              </a:spcBef>
            </a:pPr>
            <a:r>
              <a:rPr sz="1900" dirty="0">
                <a:latin typeface="Arial"/>
                <a:cs typeface="Arial"/>
              </a:rPr>
              <a:t>mp = MediaPlayer.create(MyPlayer.this, R.raw.kiss_the_rain);  mp.start();</a:t>
            </a:r>
            <a:endParaRPr sz="1900">
              <a:latin typeface="Arial"/>
              <a:cs typeface="Arial"/>
            </a:endParaRPr>
          </a:p>
          <a:p>
            <a:pPr marL="12700" algn="just">
              <a:lnSpc>
                <a:spcPct val="100000"/>
              </a:lnSpc>
              <a:spcBef>
                <a:spcPts val="380"/>
              </a:spcBef>
            </a:pPr>
            <a:r>
              <a:rPr sz="1900" dirty="0">
                <a:latin typeface="Arial"/>
                <a:cs typeface="Arial"/>
              </a:rPr>
              <a:t>mp.setOnCompletionListener(new OnCompletionListener() {</a:t>
            </a:r>
            <a:endParaRPr sz="1900">
              <a:latin typeface="Arial"/>
              <a:cs typeface="Arial"/>
            </a:endParaRPr>
          </a:p>
          <a:p>
            <a:pPr marL="12700" algn="just">
              <a:lnSpc>
                <a:spcPct val="100000"/>
              </a:lnSpc>
              <a:spcBef>
                <a:spcPts val="570"/>
              </a:spcBef>
            </a:pPr>
            <a:r>
              <a:rPr sz="1900" dirty="0">
                <a:latin typeface="Arial"/>
                <a:cs typeface="Arial"/>
              </a:rPr>
              <a:t>public void onCompletion(MediaPlayer arg0) {</a:t>
            </a:r>
            <a:endParaRPr sz="1900">
              <a:latin typeface="Arial"/>
              <a:cs typeface="Arial"/>
            </a:endParaRPr>
          </a:p>
          <a:p>
            <a:pPr marL="12700" algn="just">
              <a:lnSpc>
                <a:spcPct val="100000"/>
              </a:lnSpc>
              <a:spcBef>
                <a:spcPts val="575"/>
              </a:spcBef>
            </a:pPr>
            <a:r>
              <a:rPr sz="1900" dirty="0">
                <a:solidFill>
                  <a:srgbClr val="EC7C30"/>
                </a:solidFill>
                <a:latin typeface="Arial"/>
                <a:cs typeface="Arial"/>
              </a:rPr>
              <a:t>// xử lý khi đã chơi xong</a:t>
            </a:r>
            <a:endParaRPr sz="1900">
              <a:latin typeface="Arial"/>
              <a:cs typeface="Arial"/>
            </a:endParaRPr>
          </a:p>
          <a:p>
            <a:pPr marL="12700" algn="just">
              <a:lnSpc>
                <a:spcPct val="100000"/>
              </a:lnSpc>
              <a:spcBef>
                <a:spcPts val="575"/>
              </a:spcBef>
            </a:pPr>
            <a:r>
              <a:rPr sz="1900" dirty="0">
                <a:latin typeface="Arial"/>
                <a:cs typeface="Arial"/>
              </a:rPr>
              <a:t>}</a:t>
            </a:r>
            <a:endParaRPr sz="1900">
              <a:latin typeface="Arial"/>
              <a:cs typeface="Arial"/>
            </a:endParaRPr>
          </a:p>
          <a:p>
            <a:pPr marL="12700" algn="just">
              <a:lnSpc>
                <a:spcPct val="100000"/>
              </a:lnSpc>
              <a:spcBef>
                <a:spcPts val="565"/>
              </a:spcBef>
            </a:pPr>
            <a:r>
              <a:rPr sz="1900" dirty="0">
                <a:latin typeface="Arial"/>
                <a:cs typeface="Arial"/>
              </a:rPr>
              <a:t>});</a:t>
            </a:r>
            <a:endParaRPr sz="1900">
              <a:latin typeface="Arial"/>
              <a:cs typeface="Arial"/>
            </a:endParaRPr>
          </a:p>
          <a:p>
            <a:pPr marL="12700" algn="just">
              <a:lnSpc>
                <a:spcPct val="100000"/>
              </a:lnSpc>
              <a:spcBef>
                <a:spcPts val="580"/>
              </a:spcBef>
            </a:pPr>
            <a:r>
              <a:rPr sz="1900" dirty="0">
                <a:latin typeface="Arial"/>
                <a:cs typeface="Arial"/>
              </a:rPr>
              <a:t>} catch (Exception e) { }</a:t>
            </a:r>
            <a:endParaRPr sz="1900">
              <a:latin typeface="Arial"/>
              <a:cs typeface="Arial"/>
            </a:endParaRPr>
          </a:p>
          <a:p>
            <a:pPr marL="12700" algn="just">
              <a:lnSpc>
                <a:spcPct val="100000"/>
              </a:lnSpc>
              <a:spcBef>
                <a:spcPts val="575"/>
              </a:spcBef>
            </a:pPr>
            <a:r>
              <a:rPr sz="1900" dirty="0">
                <a:latin typeface="Arial"/>
                <a:cs typeface="Arial"/>
              </a:rPr>
              <a:t>}</a:t>
            </a:r>
            <a:endParaRPr sz="1900">
              <a:latin typeface="Arial"/>
              <a:cs typeface="Arial"/>
            </a:endParaRPr>
          </a:p>
          <a:p>
            <a:pPr marL="12700" algn="just">
              <a:lnSpc>
                <a:spcPct val="100000"/>
              </a:lnSpc>
              <a:spcBef>
                <a:spcPts val="565"/>
              </a:spcBef>
            </a:pPr>
            <a:r>
              <a:rPr sz="1900" dirty="0">
                <a:latin typeface="Arial"/>
                <a:cs typeface="Arial"/>
              </a:rPr>
              <a:t>}</a:t>
            </a:r>
            <a:endParaRPr sz="19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86195" cy="757555"/>
          </a:xfrm>
          <a:prstGeom prst="rect">
            <a:avLst/>
          </a:prstGeom>
        </p:spPr>
        <p:txBody>
          <a:bodyPr vert="horz" wrap="square" lIns="0" tIns="12700" rIns="0" bIns="0" rtlCol="0">
            <a:spAutoFit/>
          </a:bodyPr>
          <a:lstStyle/>
          <a:p>
            <a:pPr marL="12700">
              <a:lnSpc>
                <a:spcPct val="100000"/>
              </a:lnSpc>
              <a:spcBef>
                <a:spcPts val="100"/>
              </a:spcBef>
            </a:pPr>
            <a:r>
              <a:rPr dirty="0"/>
              <a:t>Chơi audio từ</a:t>
            </a:r>
            <a:r>
              <a:rPr spc="-65" dirty="0"/>
              <a:t> </a:t>
            </a:r>
            <a:r>
              <a:rPr spc="-5" dirty="0"/>
              <a:t>File/Stream</a:t>
            </a:r>
          </a:p>
        </p:txBody>
      </p:sp>
      <p:sp>
        <p:nvSpPr>
          <p:cNvPr id="3" name="object 3"/>
          <p:cNvSpPr txBox="1"/>
          <p:nvPr/>
        </p:nvSpPr>
        <p:spPr>
          <a:xfrm>
            <a:off x="427736" y="1294058"/>
            <a:ext cx="8014970" cy="3542636"/>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2800" dirty="0">
                <a:latin typeface="Times New Roman" pitchFamily="18" charset="0"/>
                <a:cs typeface="Times New Roman" pitchFamily="18" charset="0"/>
              </a:rPr>
              <a:t>Khởi tạo MediaPlayer thông qua hàm khởi tạo</a:t>
            </a:r>
            <a:endParaRPr sz="2800">
              <a:latin typeface="Times New Roman" pitchFamily="18" charset="0"/>
              <a:cs typeface="Times New Roman" pitchFamily="18" charset="0"/>
            </a:endParaRPr>
          </a:p>
          <a:p>
            <a:pPr marL="287020" marR="7620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Gọi phương thức setDataSource(string url) với url  là địa chỉ file hay đường dẫn trên internet</a:t>
            </a:r>
            <a:endParaRPr sz="28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2800" dirty="0">
                <a:latin typeface="Times New Roman" pitchFamily="18" charset="0"/>
                <a:cs typeface="Times New Roman" pitchFamily="18" charset="0"/>
              </a:rPr>
              <a:t>Gọi prepare() để khởi tạo codec phù hợp</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Gọi start() để bắt đầu chơi</a:t>
            </a:r>
            <a:endParaRPr sz="28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Khi muốn tạm dừng hay dừng hẳn gọi các phương  thức pause() hay stop()</a:t>
            </a:r>
            <a:endParaRPr sz="2800">
              <a:latin typeface="Times New Roman" pitchFamily="18" charset="0"/>
              <a:cs typeface="Times New Roman" pitchFamily="18" charset="0"/>
            </a:endParaRPr>
          </a:p>
        </p:txBody>
      </p:sp>
      <p:sp>
        <p:nvSpPr>
          <p:cNvPr id="4" name="object 4"/>
          <p:cNvSpPr/>
          <p:nvPr/>
        </p:nvSpPr>
        <p:spPr>
          <a:xfrm>
            <a:off x="1416591" y="5192848"/>
            <a:ext cx="6301092" cy="126412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815965"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100" dirty="0"/>
              <a:t> </a:t>
            </a:r>
            <a:r>
              <a:rPr dirty="0"/>
              <a:t>example</a:t>
            </a:r>
          </a:p>
        </p:txBody>
      </p:sp>
      <p:sp>
        <p:nvSpPr>
          <p:cNvPr id="4" name="object 4"/>
          <p:cNvSpPr/>
          <p:nvPr/>
        </p:nvSpPr>
        <p:spPr>
          <a:xfrm>
            <a:off x="257848" y="1838227"/>
            <a:ext cx="8628302" cy="378595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510020" cy="757555"/>
          </a:xfrm>
          <a:prstGeom prst="rect">
            <a:avLst/>
          </a:prstGeom>
        </p:spPr>
        <p:txBody>
          <a:bodyPr vert="horz" wrap="square" lIns="0" tIns="12700" rIns="0" bIns="0" rtlCol="0">
            <a:spAutoFit/>
          </a:bodyPr>
          <a:lstStyle/>
          <a:p>
            <a:pPr marL="12700">
              <a:lnSpc>
                <a:spcPct val="100000"/>
              </a:lnSpc>
              <a:spcBef>
                <a:spcPts val="100"/>
              </a:spcBef>
            </a:pPr>
            <a:r>
              <a:rPr spc="-5" dirty="0"/>
              <a:t>Một số </a:t>
            </a:r>
            <a:r>
              <a:rPr dirty="0"/>
              <a:t>chú ý khi</a:t>
            </a:r>
            <a:r>
              <a:rPr spc="-95" dirty="0"/>
              <a:t> </a:t>
            </a:r>
            <a:r>
              <a:rPr dirty="0"/>
              <a:t>playback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
        <p:nvSpPr>
          <p:cNvPr id="3" name="object 3"/>
          <p:cNvSpPr txBox="1"/>
          <p:nvPr/>
        </p:nvSpPr>
        <p:spPr>
          <a:xfrm>
            <a:off x="427736" y="1350721"/>
            <a:ext cx="8041640" cy="5190202"/>
          </a:xfrm>
          <a:prstGeom prst="rect">
            <a:avLst/>
          </a:prstGeom>
        </p:spPr>
        <p:txBody>
          <a:bodyPr vert="horz" wrap="square" lIns="0" tIns="64769" rIns="0" bIns="0" rtlCol="0">
            <a:spAutoFit/>
          </a:bodyPr>
          <a:lstStyle/>
          <a:p>
            <a:pPr marL="287020" marR="182245" indent="-274320" algn="just">
              <a:lnSpc>
                <a:spcPct val="150000"/>
              </a:lnSpc>
              <a:spcBef>
                <a:spcPts val="509"/>
              </a:spcBef>
              <a:buClr>
                <a:srgbClr val="FF0000"/>
              </a:buClr>
              <a:buFont typeface="Wingdings"/>
              <a:buChar char=""/>
              <a:tabLst>
                <a:tab pos="287020" algn="l"/>
              </a:tabLst>
            </a:pPr>
            <a:r>
              <a:rPr sz="2400" dirty="0">
                <a:latin typeface="Times New Roman" pitchFamily="18" charset="0"/>
                <a:cs typeface="Times New Roman" pitchFamily="18" charset="0"/>
              </a:rPr>
              <a:t>MediaPlayer cần được </a:t>
            </a:r>
            <a:r>
              <a:rPr sz="2400" dirty="0">
                <a:solidFill>
                  <a:srgbClr val="FF0000"/>
                </a:solidFill>
                <a:latin typeface="Times New Roman" pitchFamily="18" charset="0"/>
                <a:cs typeface="Times New Roman" pitchFamily="18" charset="0"/>
              </a:rPr>
              <a:t>reset </a:t>
            </a:r>
            <a:r>
              <a:rPr sz="2400" dirty="0">
                <a:latin typeface="Times New Roman" pitchFamily="18" charset="0"/>
                <a:cs typeface="Times New Roman" pitchFamily="18" charset="0"/>
              </a:rPr>
              <a:t>hoặc </a:t>
            </a:r>
            <a:r>
              <a:rPr sz="2400" dirty="0">
                <a:solidFill>
                  <a:srgbClr val="FF0000"/>
                </a:solidFill>
                <a:latin typeface="Times New Roman" pitchFamily="18" charset="0"/>
                <a:cs typeface="Times New Roman" pitchFamily="18" charset="0"/>
              </a:rPr>
              <a:t>release </a:t>
            </a:r>
            <a:r>
              <a:rPr sz="2400" dirty="0">
                <a:latin typeface="Times New Roman" pitchFamily="18" charset="0"/>
                <a:cs typeface="Times New Roman" pitchFamily="18" charset="0"/>
              </a:rPr>
              <a:t>rồi mới  được chơi lại nếu trước đó bạn </a:t>
            </a:r>
            <a:r>
              <a:rPr sz="2400" dirty="0">
                <a:solidFill>
                  <a:srgbClr val="FF0000"/>
                </a:solidFill>
                <a:latin typeface="Times New Roman" pitchFamily="18" charset="0"/>
                <a:cs typeface="Times New Roman" pitchFamily="18" charset="0"/>
              </a:rPr>
              <a:t>stop</a:t>
            </a:r>
            <a:endParaRPr sz="2400">
              <a:latin typeface="Times New Roman" pitchFamily="18" charset="0"/>
              <a:cs typeface="Times New Roman" pitchFamily="18" charset="0"/>
            </a:endParaRPr>
          </a:p>
          <a:p>
            <a:pPr marL="287020" marR="5080" indent="-274320" algn="just">
              <a:lnSpc>
                <a:spcPct val="150000"/>
              </a:lnSpc>
              <a:spcBef>
                <a:spcPts val="755"/>
              </a:spcBef>
              <a:buClr>
                <a:srgbClr val="FF0000"/>
              </a:buClr>
              <a:buFont typeface="Wingdings"/>
              <a:buChar char=""/>
              <a:tabLst>
                <a:tab pos="287020" algn="l"/>
              </a:tabLst>
            </a:pPr>
            <a:r>
              <a:rPr sz="2400" dirty="0">
                <a:latin typeface="Times New Roman" pitchFamily="18" charset="0"/>
                <a:cs typeface="Times New Roman" pitchFamily="18" charset="0"/>
              </a:rPr>
              <a:t>MediaPlayer chạy ngầm, vì thế nếu bạn đóng  activity (</a:t>
            </a:r>
            <a:r>
              <a:rPr sz="2400" dirty="0">
                <a:solidFill>
                  <a:srgbClr val="00AF50"/>
                </a:solidFill>
                <a:latin typeface="Times New Roman" pitchFamily="18" charset="0"/>
                <a:cs typeface="Times New Roman" pitchFamily="18" charset="0"/>
              </a:rPr>
              <a:t>finish</a:t>
            </a:r>
            <a:r>
              <a:rPr sz="2400" dirty="0">
                <a:latin typeface="Times New Roman" pitchFamily="18" charset="0"/>
                <a:cs typeface="Times New Roman" pitchFamily="18" charset="0"/>
              </a:rPr>
              <a:t>) thì audio vẫn chạy ngầm (và không  có cách nào dừng nó), vì thế nên dùng </a:t>
            </a:r>
            <a:r>
              <a:rPr sz="2400" dirty="0">
                <a:solidFill>
                  <a:srgbClr val="00AF50"/>
                </a:solidFill>
                <a:latin typeface="Times New Roman" pitchFamily="18" charset="0"/>
                <a:cs typeface="Times New Roman" pitchFamily="18" charset="0"/>
              </a:rPr>
              <a:t>System.exit </a:t>
            </a:r>
            <a:r>
              <a:rPr sz="2400" dirty="0">
                <a:latin typeface="Times New Roman" pitchFamily="18" charset="0"/>
                <a:cs typeface="Times New Roman" pitchFamily="18" charset="0"/>
              </a:rPr>
              <a:t> để kết thúc ứng dụng</a:t>
            </a:r>
            <a:endParaRPr sz="2400">
              <a:latin typeface="Times New Roman" pitchFamily="18" charset="0"/>
              <a:cs typeface="Times New Roman" pitchFamily="18" charset="0"/>
            </a:endParaRPr>
          </a:p>
          <a:p>
            <a:pPr marL="287020" marR="57785" indent="-274320" algn="just">
              <a:lnSpc>
                <a:spcPct val="150000"/>
              </a:lnSpc>
              <a:spcBef>
                <a:spcPts val="795"/>
              </a:spcBef>
              <a:buClr>
                <a:srgbClr val="FF0000"/>
              </a:buClr>
              <a:buFont typeface="Wingdings"/>
              <a:buChar char=""/>
              <a:tabLst>
                <a:tab pos="287020" algn="l"/>
              </a:tabLst>
            </a:pPr>
            <a:r>
              <a:rPr sz="2400" dirty="0">
                <a:latin typeface="Times New Roman" pitchFamily="18" charset="0"/>
                <a:cs typeface="Times New Roman" pitchFamily="18" charset="0"/>
              </a:rPr>
              <a:t>Có thể chơi cùng lúc nhiều MediaPlayer và có thể  thiết lập các mức volume khác nhau cũng như các  nguồn ra khác nhau cho từng MediaPlayer (ví dụ  chơi 2 file audio và mỗi file đổ âm thanh ra một  phía của tai nghe)</a:t>
            </a:r>
            <a:endParaRPr sz="240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510020" cy="757555"/>
          </a:xfrm>
          <a:prstGeom prst="rect">
            <a:avLst/>
          </a:prstGeom>
        </p:spPr>
        <p:txBody>
          <a:bodyPr vert="horz" wrap="square" lIns="0" tIns="12700" rIns="0" bIns="0" rtlCol="0">
            <a:spAutoFit/>
          </a:bodyPr>
          <a:lstStyle/>
          <a:p>
            <a:pPr marL="12700">
              <a:lnSpc>
                <a:spcPct val="100000"/>
              </a:lnSpc>
              <a:spcBef>
                <a:spcPts val="100"/>
              </a:spcBef>
            </a:pPr>
            <a:r>
              <a:rPr spc="-5" dirty="0"/>
              <a:t>Một số </a:t>
            </a:r>
            <a:r>
              <a:rPr dirty="0"/>
              <a:t>chú ý khi</a:t>
            </a:r>
            <a:r>
              <a:rPr spc="-95" dirty="0"/>
              <a:t> </a:t>
            </a:r>
            <a:r>
              <a:rPr dirty="0"/>
              <a:t>playback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
        <p:nvSpPr>
          <p:cNvPr id="3" name="object 3"/>
          <p:cNvSpPr txBox="1"/>
          <p:nvPr/>
        </p:nvSpPr>
        <p:spPr>
          <a:xfrm>
            <a:off x="427736" y="1396441"/>
            <a:ext cx="8248015" cy="4891083"/>
          </a:xfrm>
          <a:prstGeom prst="rect">
            <a:avLst/>
          </a:prstGeom>
        </p:spPr>
        <p:txBody>
          <a:bodyPr vert="horz" wrap="square" lIns="0" tIns="12700" rIns="0" bIns="0" rtlCol="0">
            <a:spAutoFit/>
          </a:bodyPr>
          <a:lstStyle/>
          <a:p>
            <a:pPr marL="287020" marR="151765" indent="-274320" algn="just">
              <a:lnSpc>
                <a:spcPct val="150000"/>
              </a:lnSpc>
              <a:spcBef>
                <a:spcPts val="100"/>
              </a:spcBef>
              <a:buClr>
                <a:srgbClr val="FF0000"/>
              </a:buClr>
              <a:buFont typeface="Wingdings"/>
              <a:buChar char=""/>
              <a:tabLst>
                <a:tab pos="287020" algn="l"/>
              </a:tabLst>
            </a:pPr>
            <a:r>
              <a:rPr sz="2000" dirty="0">
                <a:latin typeface="Times New Roman" pitchFamily="18" charset="0"/>
                <a:cs typeface="Times New Roman" pitchFamily="18" charset="0"/>
              </a:rPr>
              <a:t>Muốn ứng dụng chạy ngầm và sau khi ứng dụng  quay trở lại vẫn tiếp tục điều khiển được Audio cũ,  ta nên sử dụng service</a:t>
            </a:r>
            <a:endParaRPr sz="2000">
              <a:latin typeface="Times New Roman" pitchFamily="18" charset="0"/>
              <a:cs typeface="Times New Roman" pitchFamily="18" charset="0"/>
            </a:endParaRPr>
          </a:p>
          <a:p>
            <a:pPr marL="287020"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Muốn tương tác với phím điều khiển âm lượng:</a:t>
            </a:r>
            <a:endParaRPr sz="2000">
              <a:latin typeface="Times New Roman" pitchFamily="18" charset="0"/>
              <a:cs typeface="Times New Roman" pitchFamily="18" charset="0"/>
            </a:endParaRPr>
          </a:p>
          <a:p>
            <a:pPr marL="744220" marR="2344420" lvl="1" indent="-274320" algn="just">
              <a:lnSpc>
                <a:spcPct val="150000"/>
              </a:lnSpc>
              <a:spcBef>
                <a:spcPts val="430"/>
              </a:spcBef>
              <a:buFont typeface="Wingdings"/>
              <a:buChar char=""/>
              <a:tabLst>
                <a:tab pos="744220" algn="l"/>
              </a:tabLst>
            </a:pPr>
            <a:r>
              <a:rPr dirty="0">
                <a:latin typeface="Times New Roman" pitchFamily="18" charset="0"/>
                <a:cs typeface="Times New Roman" pitchFamily="18" charset="0"/>
              </a:rPr>
              <a:t>Đăng kí broadcast receiver: </a:t>
            </a:r>
            <a:r>
              <a:rPr dirty="0">
                <a:solidFill>
                  <a:srgbClr val="00AFEF"/>
                </a:solidFill>
                <a:latin typeface="Times New Roman" pitchFamily="18" charset="0"/>
                <a:cs typeface="Times New Roman" pitchFamily="18" charset="0"/>
              </a:rPr>
              <a:t> android.intent.action.MEDIA_BUTTON</a:t>
            </a:r>
            <a:endParaRPr>
              <a:latin typeface="Times New Roman" pitchFamily="18" charset="0"/>
              <a:cs typeface="Times New Roman" pitchFamily="18" charset="0"/>
            </a:endParaRPr>
          </a:p>
          <a:p>
            <a:pPr marL="744220" marR="5080" lvl="1" indent="-274320" algn="just">
              <a:lnSpc>
                <a:spcPct val="150000"/>
              </a:lnSpc>
              <a:spcBef>
                <a:spcPts val="395"/>
              </a:spcBef>
              <a:buFont typeface="Wingdings"/>
              <a:buChar char=""/>
              <a:tabLst>
                <a:tab pos="744220" algn="l"/>
              </a:tabLst>
            </a:pPr>
            <a:r>
              <a:rPr dirty="0">
                <a:latin typeface="Times New Roman" pitchFamily="18" charset="0"/>
                <a:cs typeface="Times New Roman" pitchFamily="18" charset="0"/>
              </a:rPr>
              <a:t>Điều chỉnh âm thanh bằng phương thức setVolume(left,  right), trong đó giá trị left/right là số thực nằm trong</a:t>
            </a:r>
            <a:endParaRPr>
              <a:latin typeface="Times New Roman" pitchFamily="18" charset="0"/>
              <a:cs typeface="Times New Roman" pitchFamily="18" charset="0"/>
            </a:endParaRPr>
          </a:p>
          <a:p>
            <a:pPr marL="744220" algn="just">
              <a:lnSpc>
                <a:spcPct val="150000"/>
              </a:lnSpc>
            </a:pPr>
            <a:r>
              <a:rPr dirty="0">
                <a:latin typeface="Times New Roman" pitchFamily="18" charset="0"/>
                <a:cs typeface="Times New Roman" pitchFamily="18" charset="0"/>
              </a:rPr>
              <a:t>khoảng từ 0.0f đến 1.0f</a:t>
            </a:r>
            <a:endParaRPr>
              <a:latin typeface="Times New Roman" pitchFamily="18" charset="0"/>
              <a:cs typeface="Times New Roman" pitchFamily="18" charset="0"/>
            </a:endParaRPr>
          </a:p>
          <a:p>
            <a:pPr marL="287020" marR="504825" indent="-274320" algn="just">
              <a:lnSpc>
                <a:spcPct val="150000"/>
              </a:lnSpc>
              <a:spcBef>
                <a:spcPts val="780"/>
              </a:spcBef>
              <a:buClr>
                <a:srgbClr val="FF0000"/>
              </a:buClr>
              <a:buFont typeface="Wingdings"/>
              <a:buChar char=""/>
              <a:tabLst>
                <a:tab pos="287020" algn="l"/>
              </a:tabLst>
            </a:pPr>
            <a:r>
              <a:rPr sz="2000" dirty="0">
                <a:latin typeface="Times New Roman" pitchFamily="18" charset="0"/>
                <a:cs typeface="Times New Roman" pitchFamily="18" charset="0"/>
              </a:rPr>
              <a:t>Sử dụng AudioManager trong trường hợp muốn  tương tác nhiều hơn với phần cứng audio</a:t>
            </a:r>
            <a:endParaRPr sz="200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dirty="0"/>
              <a:t>Tổng hợp </a:t>
            </a:r>
            <a:r>
              <a:rPr spc="-5" dirty="0"/>
              <a:t>tiếng </a:t>
            </a:r>
            <a:r>
              <a:rPr dirty="0"/>
              <a:t>nói</a:t>
            </a:r>
            <a:r>
              <a:rPr spc="-35" dirty="0"/>
              <a:t> </a:t>
            </a:r>
            <a:r>
              <a:rPr spc="-5" dirty="0"/>
              <a:t>(text-to-  speech)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540760" cy="757555"/>
          </a:xfrm>
          <a:prstGeom prst="rect">
            <a:avLst/>
          </a:prstGeom>
        </p:spPr>
        <p:txBody>
          <a:bodyPr vert="horz" wrap="square" lIns="0" tIns="12700" rIns="0" bIns="0" rtlCol="0">
            <a:spAutoFit/>
          </a:bodyPr>
          <a:lstStyle/>
          <a:p>
            <a:pPr marL="12700">
              <a:lnSpc>
                <a:spcPct val="100000"/>
              </a:lnSpc>
              <a:spcBef>
                <a:spcPts val="100"/>
              </a:spcBef>
            </a:pPr>
            <a:r>
              <a:rPr spc="-90" dirty="0"/>
              <a:t>Text </a:t>
            </a:r>
            <a:r>
              <a:rPr dirty="0"/>
              <a:t>to</a:t>
            </a:r>
            <a:r>
              <a:rPr spc="20" dirty="0"/>
              <a:t> </a:t>
            </a:r>
            <a:r>
              <a:rPr dirty="0"/>
              <a:t>speech</a:t>
            </a:r>
          </a:p>
        </p:txBody>
      </p:sp>
      <p:sp>
        <p:nvSpPr>
          <p:cNvPr id="3" name="object 3"/>
          <p:cNvSpPr txBox="1"/>
          <p:nvPr/>
        </p:nvSpPr>
        <p:spPr>
          <a:xfrm>
            <a:off x="427736" y="1294058"/>
            <a:ext cx="7680325" cy="4626075"/>
          </a:xfrm>
          <a:prstGeom prst="rect">
            <a:avLst/>
          </a:prstGeom>
        </p:spPr>
        <p:txBody>
          <a:bodyPr vert="horz" wrap="square" lIns="0" tIns="114935" rIns="0" bIns="0" rtlCol="0">
            <a:spAutoFit/>
          </a:bodyPr>
          <a:lstStyle/>
          <a:p>
            <a:pPr marL="287020" indent="-274320" algn="just">
              <a:lnSpc>
                <a:spcPct val="150000"/>
              </a:lnSpc>
              <a:spcBef>
                <a:spcPts val="905"/>
              </a:spcBef>
              <a:buClr>
                <a:srgbClr val="FF0000"/>
              </a:buClr>
              <a:buFont typeface="Wingdings"/>
              <a:buChar char=""/>
              <a:tabLst>
                <a:tab pos="287020" algn="l"/>
              </a:tabLst>
            </a:pPr>
            <a:r>
              <a:rPr sz="2000" dirty="0">
                <a:latin typeface="Times New Roman" pitchFamily="18" charset="0"/>
                <a:cs typeface="Times New Roman" pitchFamily="18" charset="0"/>
              </a:rPr>
              <a:t>Cho phép chuyển đổi từ văn bản sang âm thanh</a:t>
            </a:r>
            <a:endParaRPr sz="2000">
              <a:latin typeface="Times New Roman" pitchFamily="18" charset="0"/>
              <a:cs typeface="Times New Roman" pitchFamily="18" charset="0"/>
            </a:endParaRPr>
          </a:p>
          <a:p>
            <a:pPr marL="287020" marR="1993264" indent="-274320" algn="just">
              <a:lnSpc>
                <a:spcPct val="150000"/>
              </a:lnSpc>
              <a:spcBef>
                <a:spcPts val="810"/>
              </a:spcBef>
              <a:buClr>
                <a:srgbClr val="FF0000"/>
              </a:buClr>
              <a:buFont typeface="Wingdings"/>
              <a:buChar char=""/>
              <a:tabLst>
                <a:tab pos="287020" algn="l"/>
              </a:tabLst>
            </a:pPr>
            <a:r>
              <a:rPr sz="2000" dirty="0">
                <a:latin typeface="Times New Roman" pitchFamily="18" charset="0"/>
                <a:cs typeface="Times New Roman" pitchFamily="18" charset="0"/>
              </a:rPr>
              <a:t>Hỗ trợ một số ngôn ngữ (tùy thuộc  vào engine trên thiết bị)</a:t>
            </a:r>
            <a:endParaRPr sz="2000">
              <a:latin typeface="Times New Roman" pitchFamily="18" charset="0"/>
              <a:cs typeface="Times New Roman" pitchFamily="18" charset="0"/>
            </a:endParaRPr>
          </a:p>
          <a:p>
            <a:pPr marL="287020" marR="2075180" indent="-274320" algn="just">
              <a:lnSpc>
                <a:spcPct val="150000"/>
              </a:lnSpc>
              <a:spcBef>
                <a:spcPts val="790"/>
              </a:spcBef>
              <a:buClr>
                <a:srgbClr val="FF0000"/>
              </a:buClr>
              <a:buFont typeface="Wingdings"/>
              <a:buChar char=""/>
              <a:tabLst>
                <a:tab pos="287020" algn="l"/>
              </a:tabLst>
            </a:pPr>
            <a:r>
              <a:rPr sz="2000" dirty="0">
                <a:latin typeface="Times New Roman" pitchFamily="18" charset="0"/>
                <a:cs typeface="Times New Roman" pitchFamily="18" charset="0"/>
              </a:rPr>
              <a:t>Có một số engine hỗ trợ tiếng Việt  tạm ổn như vnSpeak TTS</a:t>
            </a:r>
            <a:endParaRPr sz="2000">
              <a:latin typeface="Times New Roman" pitchFamily="18" charset="0"/>
              <a:cs typeface="Times New Roman" pitchFamily="18" charset="0"/>
            </a:endParaRPr>
          </a:p>
          <a:p>
            <a:pPr marL="287020" marR="2184400"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Thông thường trên các máy sẽ cài  Pico TTS hoặc Google TTS Engine</a:t>
            </a:r>
            <a:endParaRPr sz="2000">
              <a:latin typeface="Times New Roman" pitchFamily="18" charset="0"/>
              <a:cs typeface="Times New Roman" pitchFamily="18" charset="0"/>
            </a:endParaRPr>
          </a:p>
          <a:p>
            <a:pPr marL="287020" marR="1915795" indent="-274320" algn="just">
              <a:lnSpc>
                <a:spcPct val="150000"/>
              </a:lnSpc>
              <a:spcBef>
                <a:spcPts val="810"/>
              </a:spcBef>
              <a:buClr>
                <a:srgbClr val="FF0000"/>
              </a:buClr>
              <a:buFont typeface="Wingdings"/>
              <a:buChar char=""/>
              <a:tabLst>
                <a:tab pos="287020" algn="l"/>
              </a:tabLst>
            </a:pPr>
            <a:r>
              <a:rPr sz="2000" dirty="0">
                <a:latin typeface="Times New Roman" pitchFamily="18" charset="0"/>
                <a:cs typeface="Times New Roman" pitchFamily="18" charset="0"/>
              </a:rPr>
              <a:t>TTS rất hữu ích với các ứng dụng có  nhu cầu dùng tiếng nói đơn giản và  không quan trọng ngữ điệu</a:t>
            </a:r>
            <a:endParaRPr sz="2000">
              <a:latin typeface="Times New Roman" pitchFamily="18" charset="0"/>
              <a:cs typeface="Times New Roman" pitchFamily="18" charset="0"/>
            </a:endParaRPr>
          </a:p>
        </p:txBody>
      </p:sp>
      <p:sp>
        <p:nvSpPr>
          <p:cNvPr id="4" name="object 4"/>
          <p:cNvSpPr/>
          <p:nvPr/>
        </p:nvSpPr>
        <p:spPr>
          <a:xfrm>
            <a:off x="6332220" y="2177795"/>
            <a:ext cx="2462783" cy="380237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540760" cy="757555"/>
          </a:xfrm>
          <a:prstGeom prst="rect">
            <a:avLst/>
          </a:prstGeom>
        </p:spPr>
        <p:txBody>
          <a:bodyPr vert="horz" wrap="square" lIns="0" tIns="12700" rIns="0" bIns="0" rtlCol="0">
            <a:spAutoFit/>
          </a:bodyPr>
          <a:lstStyle/>
          <a:p>
            <a:pPr marL="12700">
              <a:lnSpc>
                <a:spcPct val="100000"/>
              </a:lnSpc>
              <a:spcBef>
                <a:spcPts val="100"/>
              </a:spcBef>
            </a:pPr>
            <a:r>
              <a:rPr spc="-90" dirty="0"/>
              <a:t>Text </a:t>
            </a:r>
            <a:r>
              <a:rPr dirty="0"/>
              <a:t>to</a:t>
            </a:r>
            <a:r>
              <a:rPr spc="20" dirty="0"/>
              <a:t> </a:t>
            </a:r>
            <a:r>
              <a:rPr dirty="0"/>
              <a:t>speech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
        <p:nvSpPr>
          <p:cNvPr id="3" name="object 3"/>
          <p:cNvSpPr txBox="1"/>
          <p:nvPr/>
        </p:nvSpPr>
        <p:spPr>
          <a:xfrm>
            <a:off x="427736" y="1334718"/>
            <a:ext cx="7937500" cy="4814780"/>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2800" dirty="0">
                <a:latin typeface="Times New Roman" pitchFamily="18" charset="0"/>
                <a:cs typeface="Times New Roman" pitchFamily="18" charset="0"/>
              </a:rPr>
              <a:t>Một số chú ý khi làm việc với TTS</a:t>
            </a:r>
            <a:endParaRPr sz="28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400" dirty="0">
                <a:latin typeface="Times New Roman" pitchFamily="18" charset="0"/>
                <a:cs typeface="Times New Roman" pitchFamily="18" charset="0"/>
              </a:rPr>
              <a:t>Cần kiểm tra xem thiết bị có TTS hay không?</a:t>
            </a:r>
            <a:endParaRPr sz="2400">
              <a:latin typeface="Times New Roman" pitchFamily="18" charset="0"/>
              <a:cs typeface="Times New Roman" pitchFamily="18" charset="0"/>
            </a:endParaRPr>
          </a:p>
          <a:p>
            <a:pPr marL="744220" marR="90805" lvl="1" indent="-274320" algn="just">
              <a:lnSpc>
                <a:spcPct val="100000"/>
              </a:lnSpc>
              <a:spcBef>
                <a:spcPts val="405"/>
              </a:spcBef>
              <a:buFont typeface="Wingdings"/>
              <a:buChar char=""/>
              <a:tabLst>
                <a:tab pos="744220" algn="l"/>
              </a:tabLst>
            </a:pPr>
            <a:r>
              <a:rPr sz="2400" dirty="0">
                <a:latin typeface="Times New Roman" pitchFamily="18" charset="0"/>
                <a:cs typeface="Times New Roman" pitchFamily="18" charset="0"/>
              </a:rPr>
              <a:t>Nếu có thì khởi tạo thành công hay không? TTS có hỗ  trợ ngôn ngữ và quốc gia bạn muốn hay không?</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400" dirty="0">
                <a:latin typeface="Times New Roman" pitchFamily="18" charset="0"/>
                <a:cs typeface="Times New Roman" pitchFamily="18" charset="0"/>
              </a:rPr>
              <a:t>Hiệu chỉnh âm lượng, tốc độ phát âm</a:t>
            </a:r>
            <a:endParaRPr sz="24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400" dirty="0">
                <a:latin typeface="Times New Roman" pitchFamily="18" charset="0"/>
                <a:cs typeface="Times New Roman" pitchFamily="18" charset="0"/>
              </a:rPr>
              <a:t>Có thể chuyển hướng phát âm ra luồng khác hoặc file</a:t>
            </a:r>
            <a:endParaRPr sz="2400">
              <a:latin typeface="Times New Roman" pitchFamily="18" charset="0"/>
              <a:cs typeface="Times New Roman" pitchFamily="18" charset="0"/>
            </a:endParaRPr>
          </a:p>
          <a:p>
            <a:pPr marL="744220" marR="5080" lvl="1" indent="-274320" algn="just">
              <a:lnSpc>
                <a:spcPct val="100000"/>
              </a:lnSpc>
              <a:spcBef>
                <a:spcPts val="409"/>
              </a:spcBef>
              <a:buFont typeface="Wingdings"/>
              <a:buChar char=""/>
              <a:tabLst>
                <a:tab pos="744220" algn="l"/>
              </a:tabLst>
            </a:pPr>
            <a:r>
              <a:rPr sz="2400" dirty="0">
                <a:latin typeface="Times New Roman" pitchFamily="18" charset="0"/>
                <a:cs typeface="Times New Roman" pitchFamily="18" charset="0"/>
              </a:rPr>
              <a:t>Có thể tùy biến âm địa phương hoặc khai thác một số  API ẩn của engine</a:t>
            </a:r>
            <a:endParaRPr sz="24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2800" dirty="0">
                <a:latin typeface="Times New Roman" pitchFamily="18" charset="0"/>
                <a:cs typeface="Times New Roman" pitchFamily="18" charset="0"/>
              </a:rPr>
              <a:t>Hai class hữu ích:</a:t>
            </a:r>
            <a:endParaRPr sz="2800">
              <a:latin typeface="Times New Roman" pitchFamily="18" charset="0"/>
              <a:cs typeface="Times New Roman" pitchFamily="18" charset="0"/>
            </a:endParaRPr>
          </a:p>
          <a:p>
            <a:pPr marL="744220" lvl="1" indent="-274320" algn="just">
              <a:lnSpc>
                <a:spcPct val="100000"/>
              </a:lnSpc>
              <a:spcBef>
                <a:spcPts val="434"/>
              </a:spcBef>
              <a:buFont typeface="Wingdings"/>
              <a:buChar char=""/>
              <a:tabLst>
                <a:tab pos="744220" algn="l"/>
              </a:tabLst>
            </a:pPr>
            <a:r>
              <a:rPr sz="2400" dirty="0">
                <a:solidFill>
                  <a:srgbClr val="006FC0"/>
                </a:solidFill>
                <a:latin typeface="Times New Roman" pitchFamily="18" charset="0"/>
                <a:cs typeface="Times New Roman" pitchFamily="18" charset="0"/>
              </a:rPr>
              <a:t>TextToSpeech</a:t>
            </a:r>
            <a:r>
              <a:rPr sz="2400" dirty="0">
                <a:latin typeface="Times New Roman" pitchFamily="18" charset="0"/>
                <a:cs typeface="Times New Roman" pitchFamily="18" charset="0"/>
              </a:rPr>
              <a:t>: phát âm</a:t>
            </a:r>
            <a:endParaRPr sz="24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400" dirty="0">
                <a:solidFill>
                  <a:srgbClr val="006FC0"/>
                </a:solidFill>
                <a:latin typeface="Times New Roman" pitchFamily="18" charset="0"/>
                <a:cs typeface="Times New Roman" pitchFamily="18" charset="0"/>
              </a:rPr>
              <a:t>TextToSpeechService</a:t>
            </a:r>
            <a:r>
              <a:rPr sz="2400" dirty="0">
                <a:latin typeface="Times New Roman" pitchFamily="18" charset="0"/>
                <a:cs typeface="Times New Roman" pitchFamily="18" charset="0"/>
              </a:rPr>
              <a:t>: customize engine</a:t>
            </a:r>
            <a:endParaRPr sz="24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spc="-5" dirty="0"/>
              <a:t>Giao diện </a:t>
            </a:r>
            <a:r>
              <a:rPr dirty="0"/>
              <a:t>lập </a:t>
            </a:r>
            <a:r>
              <a:rPr spc="-5" dirty="0"/>
              <a:t>trình </a:t>
            </a:r>
            <a:r>
              <a:rPr dirty="0"/>
              <a:t>đa</a:t>
            </a:r>
            <a:r>
              <a:rPr spc="-50" dirty="0"/>
              <a:t> </a:t>
            </a:r>
            <a:r>
              <a:rPr dirty="0"/>
              <a:t>phương  tiện </a:t>
            </a:r>
            <a:r>
              <a:rPr spc="-5" dirty="0"/>
              <a:t>(media</a:t>
            </a:r>
            <a:r>
              <a:rPr spc="-280" dirty="0"/>
              <a:t> </a:t>
            </a:r>
            <a:r>
              <a:rPr spc="-5" dirty="0"/>
              <a:t>API)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540760" cy="757555"/>
          </a:xfrm>
          <a:prstGeom prst="rect">
            <a:avLst/>
          </a:prstGeom>
        </p:spPr>
        <p:txBody>
          <a:bodyPr vert="horz" wrap="square" lIns="0" tIns="12700" rIns="0" bIns="0" rtlCol="0">
            <a:spAutoFit/>
          </a:bodyPr>
          <a:lstStyle/>
          <a:p>
            <a:pPr marL="12700">
              <a:lnSpc>
                <a:spcPct val="100000"/>
              </a:lnSpc>
              <a:spcBef>
                <a:spcPts val="100"/>
              </a:spcBef>
            </a:pPr>
            <a:r>
              <a:rPr spc="-90" dirty="0"/>
              <a:t>Text </a:t>
            </a:r>
            <a:r>
              <a:rPr dirty="0"/>
              <a:t>to</a:t>
            </a:r>
            <a:r>
              <a:rPr spc="20" dirty="0"/>
              <a:t> </a:t>
            </a:r>
            <a:r>
              <a:rPr dirty="0"/>
              <a:t>speech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
        <p:nvSpPr>
          <p:cNvPr id="3" name="object 3"/>
          <p:cNvSpPr txBox="1"/>
          <p:nvPr/>
        </p:nvSpPr>
        <p:spPr>
          <a:xfrm>
            <a:off x="427736" y="1305094"/>
            <a:ext cx="8046084" cy="5075107"/>
          </a:xfrm>
          <a:prstGeom prst="rect">
            <a:avLst/>
          </a:prstGeom>
        </p:spPr>
        <p:txBody>
          <a:bodyPr vert="horz" wrap="square" lIns="0" tIns="12065" rIns="0" bIns="0" rtlCol="0">
            <a:spAutoFit/>
          </a:bodyPr>
          <a:lstStyle/>
          <a:p>
            <a:pPr marL="12700" marR="1166495" algn="just">
              <a:lnSpc>
                <a:spcPct val="150000"/>
              </a:lnSpc>
              <a:spcBef>
                <a:spcPts val="95"/>
              </a:spcBef>
            </a:pPr>
            <a:r>
              <a:rPr sz="1600" dirty="0">
                <a:solidFill>
                  <a:srgbClr val="EC7C30"/>
                </a:solidFill>
                <a:latin typeface="Times New Roman" pitchFamily="18" charset="0"/>
                <a:cs typeface="Times New Roman" pitchFamily="18" charset="0"/>
              </a:rPr>
              <a:t>// gọi activity mặc định để kiểm tra có dữ liệu cho TTS chưa  </a:t>
            </a:r>
            <a:r>
              <a:rPr sz="1600" dirty="0">
                <a:solidFill>
                  <a:srgbClr val="006FC0"/>
                </a:solidFill>
                <a:latin typeface="Times New Roman" pitchFamily="18" charset="0"/>
                <a:cs typeface="Times New Roman" pitchFamily="18" charset="0"/>
              </a:rPr>
              <a:t>Intent </a:t>
            </a:r>
            <a:r>
              <a:rPr sz="1600" dirty="0">
                <a:latin typeface="Times New Roman" pitchFamily="18" charset="0"/>
                <a:cs typeface="Times New Roman" pitchFamily="18" charset="0"/>
              </a:rPr>
              <a:t>intent = </a:t>
            </a:r>
            <a:r>
              <a:rPr sz="1600" dirty="0">
                <a:solidFill>
                  <a:srgbClr val="006FC0"/>
                </a:solidFill>
                <a:latin typeface="Times New Roman" pitchFamily="18" charset="0"/>
                <a:cs typeface="Times New Roman" pitchFamily="18" charset="0"/>
              </a:rPr>
              <a:t>new Intent</a:t>
            </a:r>
            <a:r>
              <a:rPr sz="1600" dirty="0">
                <a:latin typeface="Times New Roman" pitchFamily="18" charset="0"/>
                <a:cs typeface="Times New Roman" pitchFamily="18" charset="0"/>
              </a:rPr>
              <a:t>(Engine.ACTION_CHECK_TTS_DATA);  </a:t>
            </a:r>
            <a:r>
              <a:rPr sz="1600" dirty="0">
                <a:solidFill>
                  <a:srgbClr val="00AF50"/>
                </a:solidFill>
                <a:latin typeface="Times New Roman" pitchFamily="18" charset="0"/>
                <a:cs typeface="Times New Roman" pitchFamily="18" charset="0"/>
              </a:rPr>
              <a:t>startActivityForResult</a:t>
            </a:r>
            <a:r>
              <a:rPr sz="1600" dirty="0">
                <a:latin typeface="Times New Roman" pitchFamily="18" charset="0"/>
                <a:cs typeface="Times New Roman" pitchFamily="18" charset="0"/>
              </a:rPr>
              <a:t>(intent, CODE);</a:t>
            </a:r>
            <a:endParaRPr sz="1600">
              <a:latin typeface="Times New Roman" pitchFamily="18" charset="0"/>
              <a:cs typeface="Times New Roman" pitchFamily="18" charset="0"/>
            </a:endParaRPr>
          </a:p>
          <a:p>
            <a:pPr algn="just">
              <a:lnSpc>
                <a:spcPct val="150000"/>
              </a:lnSpc>
            </a:pPr>
            <a:endParaRPr sz="1600">
              <a:latin typeface="Times New Roman" pitchFamily="18" charset="0"/>
              <a:cs typeface="Times New Roman" pitchFamily="18" charset="0"/>
            </a:endParaRPr>
          </a:p>
          <a:p>
            <a:pPr marL="12700" algn="just">
              <a:lnSpc>
                <a:spcPct val="150000"/>
              </a:lnSpc>
              <a:spcBef>
                <a:spcPts val="1235"/>
              </a:spcBef>
            </a:pPr>
            <a:r>
              <a:rPr sz="1600" dirty="0">
                <a:solidFill>
                  <a:srgbClr val="EC7C30"/>
                </a:solidFill>
                <a:latin typeface="Times New Roman" pitchFamily="18" charset="0"/>
                <a:cs typeface="Times New Roman" pitchFamily="18" charset="0"/>
              </a:rPr>
              <a:t>// xử lý dữ liệu do activity trả về</a:t>
            </a:r>
            <a:endParaRPr sz="1600">
              <a:latin typeface="Times New Roman" pitchFamily="18" charset="0"/>
              <a:cs typeface="Times New Roman" pitchFamily="18" charset="0"/>
            </a:endParaRPr>
          </a:p>
          <a:p>
            <a:pPr marL="12700" algn="just">
              <a:lnSpc>
                <a:spcPct val="150000"/>
              </a:lnSpc>
              <a:spcBef>
                <a:spcPts val="575"/>
              </a:spcBef>
            </a:pPr>
            <a:r>
              <a:rPr sz="1600" dirty="0">
                <a:latin typeface="Times New Roman" pitchFamily="18" charset="0"/>
                <a:cs typeface="Times New Roman" pitchFamily="18" charset="0"/>
              </a:rPr>
              <a:t>protected void </a:t>
            </a:r>
            <a:r>
              <a:rPr sz="1600" dirty="0">
                <a:solidFill>
                  <a:srgbClr val="00AF50"/>
                </a:solidFill>
                <a:latin typeface="Times New Roman" pitchFamily="18" charset="0"/>
                <a:cs typeface="Times New Roman" pitchFamily="18" charset="0"/>
              </a:rPr>
              <a:t>onActivityResult</a:t>
            </a:r>
            <a:r>
              <a:rPr sz="1600" dirty="0">
                <a:latin typeface="Times New Roman" pitchFamily="18" charset="0"/>
                <a:cs typeface="Times New Roman" pitchFamily="18" charset="0"/>
              </a:rPr>
              <a:t>(</a:t>
            </a:r>
            <a:r>
              <a:rPr sz="1600" dirty="0">
                <a:solidFill>
                  <a:srgbClr val="006FC0"/>
                </a:solidFill>
                <a:latin typeface="Times New Roman" pitchFamily="18" charset="0"/>
                <a:cs typeface="Times New Roman" pitchFamily="18" charset="0"/>
              </a:rPr>
              <a:t>int </a:t>
            </a:r>
            <a:r>
              <a:rPr sz="1600" dirty="0">
                <a:latin typeface="Times New Roman" pitchFamily="18" charset="0"/>
                <a:cs typeface="Times New Roman" pitchFamily="18" charset="0"/>
              </a:rPr>
              <a:t>req, </a:t>
            </a:r>
            <a:r>
              <a:rPr sz="1600" dirty="0">
                <a:solidFill>
                  <a:srgbClr val="006FC0"/>
                </a:solidFill>
                <a:latin typeface="Times New Roman" pitchFamily="18" charset="0"/>
                <a:cs typeface="Times New Roman" pitchFamily="18" charset="0"/>
              </a:rPr>
              <a:t>int </a:t>
            </a:r>
            <a:r>
              <a:rPr sz="1600" dirty="0">
                <a:latin typeface="Times New Roman" pitchFamily="18" charset="0"/>
                <a:cs typeface="Times New Roman" pitchFamily="18" charset="0"/>
              </a:rPr>
              <a:t>result, </a:t>
            </a:r>
            <a:r>
              <a:rPr sz="1600" dirty="0">
                <a:solidFill>
                  <a:srgbClr val="006FC0"/>
                </a:solidFill>
                <a:latin typeface="Times New Roman" pitchFamily="18" charset="0"/>
                <a:cs typeface="Times New Roman" pitchFamily="18" charset="0"/>
              </a:rPr>
              <a:t>Intent </a:t>
            </a:r>
            <a:r>
              <a:rPr sz="1600" dirty="0">
                <a:latin typeface="Times New Roman" pitchFamily="18" charset="0"/>
                <a:cs typeface="Times New Roman" pitchFamily="18" charset="0"/>
              </a:rPr>
              <a:t>data) {</a:t>
            </a:r>
            <a:endParaRPr sz="1600">
              <a:latin typeface="Times New Roman" pitchFamily="18" charset="0"/>
              <a:cs typeface="Times New Roman" pitchFamily="18" charset="0"/>
            </a:endParaRPr>
          </a:p>
          <a:p>
            <a:pPr marL="469900" algn="just">
              <a:lnSpc>
                <a:spcPct val="150000"/>
              </a:lnSpc>
              <a:spcBef>
                <a:spcPts val="570"/>
              </a:spcBef>
            </a:pPr>
            <a:r>
              <a:rPr sz="1600" dirty="0">
                <a:solidFill>
                  <a:srgbClr val="006FC0"/>
                </a:solidFill>
                <a:latin typeface="Times New Roman" pitchFamily="18" charset="0"/>
                <a:cs typeface="Times New Roman" pitchFamily="18" charset="0"/>
              </a:rPr>
              <a:t>if </a:t>
            </a:r>
            <a:r>
              <a:rPr sz="1600" dirty="0">
                <a:latin typeface="Times New Roman" pitchFamily="18" charset="0"/>
                <a:cs typeface="Times New Roman" pitchFamily="18" charset="0"/>
              </a:rPr>
              <a:t>(req == CODE)</a:t>
            </a:r>
            <a:endParaRPr sz="1600">
              <a:latin typeface="Times New Roman" pitchFamily="18" charset="0"/>
              <a:cs typeface="Times New Roman" pitchFamily="18" charset="0"/>
            </a:endParaRPr>
          </a:p>
          <a:p>
            <a:pPr marL="927100" algn="just">
              <a:lnSpc>
                <a:spcPct val="150000"/>
              </a:lnSpc>
              <a:spcBef>
                <a:spcPts val="575"/>
              </a:spcBef>
            </a:pPr>
            <a:r>
              <a:rPr sz="1600" dirty="0">
                <a:solidFill>
                  <a:srgbClr val="006FC0"/>
                </a:solidFill>
                <a:latin typeface="Times New Roman" pitchFamily="18" charset="0"/>
                <a:cs typeface="Times New Roman" pitchFamily="18" charset="0"/>
              </a:rPr>
              <a:t>if </a:t>
            </a:r>
            <a:r>
              <a:rPr sz="1600" dirty="0">
                <a:latin typeface="Times New Roman" pitchFamily="18" charset="0"/>
                <a:cs typeface="Times New Roman" pitchFamily="18" charset="0"/>
              </a:rPr>
              <a:t>(result != Engine.CHECK_VOICE_DATA_PASS)</a:t>
            </a:r>
            <a:endParaRPr sz="1600">
              <a:latin typeface="Times New Roman" pitchFamily="18" charset="0"/>
              <a:cs typeface="Times New Roman" pitchFamily="18" charset="0"/>
            </a:endParaRPr>
          </a:p>
          <a:p>
            <a:pPr marL="927100" marR="5080" indent="457200" algn="just">
              <a:lnSpc>
                <a:spcPct val="150000"/>
              </a:lnSpc>
              <a:spcBef>
                <a:spcPts val="10"/>
              </a:spcBef>
            </a:pPr>
            <a:r>
              <a:rPr sz="1600" dirty="0">
                <a:solidFill>
                  <a:srgbClr val="00AF50"/>
                </a:solidFill>
                <a:latin typeface="Times New Roman" pitchFamily="18" charset="0"/>
                <a:cs typeface="Times New Roman" pitchFamily="18" charset="0"/>
              </a:rPr>
              <a:t>startActivity</a:t>
            </a:r>
            <a:r>
              <a:rPr sz="1600" dirty="0">
                <a:latin typeface="Times New Roman" pitchFamily="18" charset="0"/>
                <a:cs typeface="Times New Roman" pitchFamily="18" charset="0"/>
              </a:rPr>
              <a:t>(new </a:t>
            </a:r>
            <a:r>
              <a:rPr sz="1600" dirty="0">
                <a:solidFill>
                  <a:srgbClr val="006FC0"/>
                </a:solidFill>
                <a:latin typeface="Times New Roman" pitchFamily="18" charset="0"/>
                <a:cs typeface="Times New Roman" pitchFamily="18" charset="0"/>
              </a:rPr>
              <a:t>Intent</a:t>
            </a:r>
            <a:r>
              <a:rPr sz="1600" dirty="0">
                <a:latin typeface="Times New Roman" pitchFamily="18" charset="0"/>
                <a:cs typeface="Times New Roman" pitchFamily="18" charset="0"/>
              </a:rPr>
              <a:t>(Engine.ACTION_INSTALL_TTS_DATA));  </a:t>
            </a:r>
            <a:r>
              <a:rPr sz="1600" dirty="0">
                <a:solidFill>
                  <a:srgbClr val="006FC0"/>
                </a:solidFill>
                <a:latin typeface="Times New Roman" pitchFamily="18" charset="0"/>
                <a:cs typeface="Times New Roman" pitchFamily="18" charset="0"/>
              </a:rPr>
              <a:t>else </a:t>
            </a: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1384300" algn="just">
              <a:lnSpc>
                <a:spcPct val="150000"/>
              </a:lnSpc>
              <a:spcBef>
                <a:spcPts val="580"/>
              </a:spcBef>
            </a:pPr>
            <a:r>
              <a:rPr sz="1600" dirty="0">
                <a:solidFill>
                  <a:srgbClr val="EC7C30"/>
                </a:solidFill>
                <a:latin typeface="Times New Roman" pitchFamily="18" charset="0"/>
                <a:cs typeface="Times New Roman" pitchFamily="18" charset="0"/>
              </a:rPr>
              <a:t>// dữ liệu đã có, tạo đối tượng TTS mặc định</a:t>
            </a:r>
            <a:endParaRPr sz="1600">
              <a:latin typeface="Times New Roman" pitchFamily="18" charset="0"/>
              <a:cs typeface="Times New Roman" pitchFamily="18" charset="0"/>
            </a:endParaRPr>
          </a:p>
          <a:p>
            <a:pPr marL="927100" algn="just">
              <a:lnSpc>
                <a:spcPct val="150000"/>
              </a:lnSpc>
              <a:spcBef>
                <a:spcPts val="57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12700">
              <a:lnSpc>
                <a:spcPct val="100000"/>
              </a:lnSpc>
              <a:spcBef>
                <a:spcPts val="565"/>
              </a:spcBef>
            </a:pPr>
            <a:r>
              <a:rPr sz="1900" spc="405" dirty="0">
                <a:latin typeface="Arial"/>
                <a:cs typeface="Arial"/>
              </a:rPr>
              <a:t>}</a:t>
            </a:r>
            <a:endParaRPr sz="19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540760" cy="757555"/>
          </a:xfrm>
          <a:prstGeom prst="rect">
            <a:avLst/>
          </a:prstGeom>
        </p:spPr>
        <p:txBody>
          <a:bodyPr vert="horz" wrap="square" lIns="0" tIns="12700" rIns="0" bIns="0" rtlCol="0">
            <a:spAutoFit/>
          </a:bodyPr>
          <a:lstStyle/>
          <a:p>
            <a:pPr marL="12700">
              <a:lnSpc>
                <a:spcPct val="100000"/>
              </a:lnSpc>
              <a:spcBef>
                <a:spcPts val="100"/>
              </a:spcBef>
            </a:pPr>
            <a:r>
              <a:rPr spc="-90" dirty="0"/>
              <a:t>Text </a:t>
            </a:r>
            <a:r>
              <a:rPr dirty="0"/>
              <a:t>to</a:t>
            </a:r>
            <a:r>
              <a:rPr spc="20" dirty="0"/>
              <a:t> </a:t>
            </a:r>
            <a:r>
              <a:rPr dirty="0"/>
              <a:t>speech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41</a:t>
            </a:fld>
            <a:endParaRPr spc="-60" dirty="0"/>
          </a:p>
        </p:txBody>
      </p:sp>
      <p:sp>
        <p:nvSpPr>
          <p:cNvPr id="3" name="object 3"/>
          <p:cNvSpPr txBox="1"/>
          <p:nvPr/>
        </p:nvSpPr>
        <p:spPr>
          <a:xfrm>
            <a:off x="427736" y="1309316"/>
            <a:ext cx="8128634" cy="5297861"/>
          </a:xfrm>
          <a:prstGeom prst="rect">
            <a:avLst/>
          </a:prstGeom>
        </p:spPr>
        <p:txBody>
          <a:bodyPr vert="horz" wrap="square" lIns="0" tIns="53340" rIns="0" bIns="0" rtlCol="0">
            <a:spAutoFit/>
          </a:bodyPr>
          <a:lstStyle/>
          <a:p>
            <a:pPr marL="12700" algn="just">
              <a:lnSpc>
                <a:spcPct val="150000"/>
              </a:lnSpc>
              <a:spcBef>
                <a:spcPts val="420"/>
              </a:spcBef>
            </a:pPr>
            <a:r>
              <a:rPr dirty="0">
                <a:solidFill>
                  <a:srgbClr val="006FC0"/>
                </a:solidFill>
                <a:latin typeface="Times New Roman" pitchFamily="18" charset="0"/>
                <a:cs typeface="Times New Roman" pitchFamily="18" charset="0"/>
              </a:rPr>
              <a:t>TextToSpeech </a:t>
            </a:r>
            <a:r>
              <a:rPr dirty="0">
                <a:latin typeface="Times New Roman" pitchFamily="18" charset="0"/>
                <a:cs typeface="Times New Roman" pitchFamily="18" charset="0"/>
              </a:rPr>
              <a:t>talker = </a:t>
            </a:r>
            <a:r>
              <a:rPr dirty="0">
                <a:solidFill>
                  <a:srgbClr val="006FC0"/>
                </a:solidFill>
                <a:latin typeface="Times New Roman" pitchFamily="18" charset="0"/>
                <a:cs typeface="Times New Roman" pitchFamily="18" charset="0"/>
              </a:rPr>
              <a:t>new TextToSpeech</a:t>
            </a:r>
            <a:r>
              <a:rPr dirty="0">
                <a:latin typeface="Times New Roman" pitchFamily="18" charset="0"/>
                <a:cs typeface="Times New Roman" pitchFamily="18" charset="0"/>
              </a:rPr>
              <a:t>(this, new </a:t>
            </a:r>
            <a:r>
              <a:rPr dirty="0">
                <a:solidFill>
                  <a:srgbClr val="006FC0"/>
                </a:solidFill>
                <a:latin typeface="Times New Roman" pitchFamily="18" charset="0"/>
                <a:cs typeface="Times New Roman" pitchFamily="18" charset="0"/>
              </a:rPr>
              <a:t>OnInitListener</a:t>
            </a:r>
            <a:r>
              <a:rPr dirty="0">
                <a:latin typeface="Times New Roman" pitchFamily="18" charset="0"/>
                <a:cs typeface="Times New Roman" pitchFamily="18" charset="0"/>
              </a:rPr>
              <a:t>() {</a:t>
            </a:r>
            <a:endParaRPr>
              <a:latin typeface="Times New Roman" pitchFamily="18" charset="0"/>
              <a:cs typeface="Times New Roman" pitchFamily="18" charset="0"/>
            </a:endParaRPr>
          </a:p>
          <a:p>
            <a:pPr marL="494030" algn="just">
              <a:lnSpc>
                <a:spcPct val="150000"/>
              </a:lnSpc>
              <a:spcBef>
                <a:spcPts val="325"/>
              </a:spcBef>
            </a:pPr>
            <a:r>
              <a:rPr dirty="0">
                <a:solidFill>
                  <a:srgbClr val="006FC0"/>
                </a:solidFill>
                <a:latin typeface="Times New Roman" pitchFamily="18" charset="0"/>
                <a:cs typeface="Times New Roman" pitchFamily="18" charset="0"/>
              </a:rPr>
              <a:t>public void </a:t>
            </a:r>
            <a:r>
              <a:rPr dirty="0">
                <a:solidFill>
                  <a:srgbClr val="00AF50"/>
                </a:solidFill>
                <a:latin typeface="Times New Roman" pitchFamily="18" charset="0"/>
                <a:cs typeface="Times New Roman" pitchFamily="18" charset="0"/>
              </a:rPr>
              <a:t>onInit</a:t>
            </a:r>
            <a:r>
              <a:rPr dirty="0">
                <a:latin typeface="Times New Roman" pitchFamily="18" charset="0"/>
                <a:cs typeface="Times New Roman" pitchFamily="18" charset="0"/>
              </a:rPr>
              <a:t>(</a:t>
            </a:r>
            <a:r>
              <a:rPr dirty="0">
                <a:solidFill>
                  <a:srgbClr val="006FC0"/>
                </a:solidFill>
                <a:latin typeface="Times New Roman" pitchFamily="18" charset="0"/>
                <a:cs typeface="Times New Roman" pitchFamily="18" charset="0"/>
              </a:rPr>
              <a:t>int </a:t>
            </a:r>
            <a:r>
              <a:rPr dirty="0">
                <a:latin typeface="Times New Roman" pitchFamily="18" charset="0"/>
                <a:cs typeface="Times New Roman" pitchFamily="18" charset="0"/>
              </a:rPr>
              <a:t>status) {</a:t>
            </a:r>
            <a:endParaRPr>
              <a:latin typeface="Times New Roman" pitchFamily="18" charset="0"/>
              <a:cs typeface="Times New Roman" pitchFamily="18" charset="0"/>
            </a:endParaRPr>
          </a:p>
          <a:p>
            <a:pPr marL="975360" algn="just">
              <a:lnSpc>
                <a:spcPct val="150000"/>
              </a:lnSpc>
              <a:spcBef>
                <a:spcPts val="310"/>
              </a:spcBef>
            </a:pPr>
            <a:r>
              <a:rPr dirty="0">
                <a:latin typeface="Times New Roman" pitchFamily="18" charset="0"/>
                <a:cs typeface="Times New Roman" pitchFamily="18" charset="0"/>
              </a:rPr>
              <a:t>talker.</a:t>
            </a:r>
            <a:r>
              <a:rPr dirty="0">
                <a:solidFill>
                  <a:srgbClr val="00AF50"/>
                </a:solidFill>
                <a:latin typeface="Times New Roman" pitchFamily="18" charset="0"/>
                <a:cs typeface="Times New Roman" pitchFamily="18" charset="0"/>
              </a:rPr>
              <a:t>speak</a:t>
            </a:r>
            <a:r>
              <a:rPr dirty="0">
                <a:latin typeface="Times New Roman" pitchFamily="18" charset="0"/>
                <a:cs typeface="Times New Roman" pitchFamily="18" charset="0"/>
              </a:rPr>
              <a:t>("Hi! There!", TextToSpeech.QUEUE_FLUSH, null);</a:t>
            </a:r>
            <a:endParaRPr>
              <a:latin typeface="Times New Roman" pitchFamily="18" charset="0"/>
              <a:cs typeface="Times New Roman" pitchFamily="18" charset="0"/>
            </a:endParaRPr>
          </a:p>
          <a:p>
            <a:pPr marL="494030" algn="just">
              <a:lnSpc>
                <a:spcPct val="150000"/>
              </a:lnSpc>
              <a:spcBef>
                <a:spcPts val="325"/>
              </a:spcBef>
            </a:pPr>
            <a:r>
              <a:rPr dirty="0">
                <a:latin typeface="Times New Roman" pitchFamily="18" charset="0"/>
                <a:cs typeface="Times New Roman" pitchFamily="18" charset="0"/>
              </a:rPr>
              <a:t>}</a:t>
            </a:r>
            <a:endParaRPr>
              <a:latin typeface="Times New Roman" pitchFamily="18" charset="0"/>
              <a:cs typeface="Times New Roman" pitchFamily="18" charset="0"/>
            </a:endParaRPr>
          </a:p>
          <a:p>
            <a:pPr marL="12700" algn="just">
              <a:lnSpc>
                <a:spcPct val="150000"/>
              </a:lnSpc>
              <a:spcBef>
                <a:spcPts val="325"/>
              </a:spcBef>
            </a:pPr>
            <a:r>
              <a:rPr dirty="0">
                <a:latin typeface="Times New Roman" pitchFamily="18" charset="0"/>
                <a:cs typeface="Times New Roman" pitchFamily="18" charset="0"/>
              </a:rPr>
              <a:t>}</a:t>
            </a:r>
            <a:endParaRPr>
              <a:latin typeface="Times New Roman" pitchFamily="18" charset="0"/>
              <a:cs typeface="Times New Roman" pitchFamily="18" charset="0"/>
            </a:endParaRPr>
          </a:p>
          <a:p>
            <a:pPr marL="12700" algn="just">
              <a:lnSpc>
                <a:spcPct val="150000"/>
              </a:lnSpc>
              <a:spcBef>
                <a:spcPts val="310"/>
              </a:spcBef>
            </a:pPr>
            <a:r>
              <a:rPr dirty="0">
                <a:solidFill>
                  <a:srgbClr val="006FC0"/>
                </a:solidFill>
                <a:latin typeface="Times New Roman" pitchFamily="18" charset="0"/>
                <a:cs typeface="Times New Roman" pitchFamily="18" charset="0"/>
              </a:rPr>
              <a:t>TextToSpeech </a:t>
            </a:r>
            <a:r>
              <a:rPr dirty="0">
                <a:latin typeface="Times New Roman" pitchFamily="18" charset="0"/>
                <a:cs typeface="Times New Roman" pitchFamily="18" charset="0"/>
              </a:rPr>
              <a:t>tts = </a:t>
            </a:r>
            <a:r>
              <a:rPr dirty="0">
                <a:solidFill>
                  <a:srgbClr val="006FC0"/>
                </a:solidFill>
                <a:latin typeface="Times New Roman" pitchFamily="18" charset="0"/>
                <a:cs typeface="Times New Roman" pitchFamily="18" charset="0"/>
              </a:rPr>
              <a:t>new TextToSpeech</a:t>
            </a:r>
            <a:r>
              <a:rPr dirty="0">
                <a:latin typeface="Times New Roman" pitchFamily="18" charset="0"/>
                <a:cs typeface="Times New Roman" pitchFamily="18" charset="0"/>
              </a:rPr>
              <a:t>(this, </a:t>
            </a:r>
            <a:r>
              <a:rPr dirty="0">
                <a:solidFill>
                  <a:srgbClr val="006FC0"/>
                </a:solidFill>
                <a:latin typeface="Times New Roman" pitchFamily="18" charset="0"/>
                <a:cs typeface="Times New Roman" pitchFamily="18" charset="0"/>
              </a:rPr>
              <a:t>new OnInitListener</a:t>
            </a:r>
            <a:r>
              <a:rPr dirty="0">
                <a:latin typeface="Times New Roman" pitchFamily="18" charset="0"/>
                <a:cs typeface="Times New Roman" pitchFamily="18" charset="0"/>
              </a:rPr>
              <a:t>() {</a:t>
            </a:r>
            <a:endParaRPr>
              <a:latin typeface="Times New Roman" pitchFamily="18" charset="0"/>
              <a:cs typeface="Times New Roman" pitchFamily="18" charset="0"/>
            </a:endParaRPr>
          </a:p>
          <a:p>
            <a:pPr marL="494030" algn="just">
              <a:lnSpc>
                <a:spcPct val="150000"/>
              </a:lnSpc>
              <a:spcBef>
                <a:spcPts val="330"/>
              </a:spcBef>
            </a:pPr>
            <a:r>
              <a:rPr dirty="0">
                <a:solidFill>
                  <a:srgbClr val="006FC0"/>
                </a:solidFill>
                <a:latin typeface="Times New Roman" pitchFamily="18" charset="0"/>
                <a:cs typeface="Times New Roman" pitchFamily="18" charset="0"/>
              </a:rPr>
              <a:t>public void </a:t>
            </a:r>
            <a:r>
              <a:rPr dirty="0">
                <a:solidFill>
                  <a:srgbClr val="00AF50"/>
                </a:solidFill>
                <a:latin typeface="Times New Roman" pitchFamily="18" charset="0"/>
                <a:cs typeface="Times New Roman" pitchFamily="18" charset="0"/>
              </a:rPr>
              <a:t>onInit</a:t>
            </a:r>
            <a:r>
              <a:rPr dirty="0">
                <a:latin typeface="Times New Roman" pitchFamily="18" charset="0"/>
                <a:cs typeface="Times New Roman" pitchFamily="18" charset="0"/>
              </a:rPr>
              <a:t>(</a:t>
            </a:r>
            <a:r>
              <a:rPr dirty="0">
                <a:solidFill>
                  <a:srgbClr val="006FC0"/>
                </a:solidFill>
                <a:latin typeface="Times New Roman" pitchFamily="18" charset="0"/>
                <a:cs typeface="Times New Roman" pitchFamily="18" charset="0"/>
              </a:rPr>
              <a:t>int </a:t>
            </a:r>
            <a:r>
              <a:rPr dirty="0">
                <a:latin typeface="Times New Roman" pitchFamily="18" charset="0"/>
                <a:cs typeface="Times New Roman" pitchFamily="18" charset="0"/>
              </a:rPr>
              <a:t>status) {</a:t>
            </a:r>
            <a:endParaRPr>
              <a:latin typeface="Times New Roman" pitchFamily="18" charset="0"/>
              <a:cs typeface="Times New Roman" pitchFamily="18" charset="0"/>
            </a:endParaRPr>
          </a:p>
          <a:p>
            <a:pPr marL="975360" marR="1936114" algn="just">
              <a:lnSpc>
                <a:spcPct val="150000"/>
              </a:lnSpc>
              <a:spcBef>
                <a:spcPts val="5"/>
              </a:spcBef>
            </a:pPr>
            <a:r>
              <a:rPr dirty="0">
                <a:solidFill>
                  <a:srgbClr val="006FC0"/>
                </a:solidFill>
                <a:latin typeface="Times New Roman" pitchFamily="18" charset="0"/>
                <a:cs typeface="Times New Roman" pitchFamily="18" charset="0"/>
              </a:rPr>
              <a:t>if </a:t>
            </a:r>
            <a:r>
              <a:rPr dirty="0">
                <a:latin typeface="Times New Roman" pitchFamily="18" charset="0"/>
                <a:cs typeface="Times New Roman" pitchFamily="18" charset="0"/>
              </a:rPr>
              <a:t>(status != TextToSpeech.SUCCESS) return;  tts.</a:t>
            </a:r>
            <a:r>
              <a:rPr dirty="0">
                <a:solidFill>
                  <a:srgbClr val="00AF50"/>
                </a:solidFill>
                <a:latin typeface="Times New Roman" pitchFamily="18" charset="0"/>
                <a:cs typeface="Times New Roman" pitchFamily="18" charset="0"/>
              </a:rPr>
              <a:t>setLanguage</a:t>
            </a:r>
            <a:r>
              <a:rPr dirty="0">
                <a:latin typeface="Times New Roman" pitchFamily="18" charset="0"/>
                <a:cs typeface="Times New Roman" pitchFamily="18" charset="0"/>
              </a:rPr>
              <a:t>(Locale.ENGLISH);  tts.</a:t>
            </a:r>
            <a:r>
              <a:rPr dirty="0">
                <a:solidFill>
                  <a:srgbClr val="00AF50"/>
                </a:solidFill>
                <a:latin typeface="Times New Roman" pitchFamily="18" charset="0"/>
                <a:cs typeface="Times New Roman" pitchFamily="18" charset="0"/>
              </a:rPr>
              <a:t>setPitch</a:t>
            </a:r>
            <a:r>
              <a:rPr dirty="0">
                <a:latin typeface="Times New Roman" pitchFamily="18" charset="0"/>
                <a:cs typeface="Times New Roman" pitchFamily="18" charset="0"/>
              </a:rPr>
              <a:t>(0.8f);  tts.</a:t>
            </a:r>
            <a:r>
              <a:rPr dirty="0">
                <a:solidFill>
                  <a:srgbClr val="00AF50"/>
                </a:solidFill>
                <a:latin typeface="Times New Roman" pitchFamily="18" charset="0"/>
                <a:cs typeface="Times New Roman" pitchFamily="18" charset="0"/>
              </a:rPr>
              <a:t>setSpeechRate</a:t>
            </a:r>
            <a:r>
              <a:rPr dirty="0">
                <a:latin typeface="Times New Roman" pitchFamily="18" charset="0"/>
                <a:cs typeface="Times New Roman" pitchFamily="18" charset="0"/>
              </a:rPr>
              <a:t>(1.0f);</a:t>
            </a:r>
            <a:endParaRPr>
              <a:latin typeface="Times New Roman" pitchFamily="18" charset="0"/>
              <a:cs typeface="Times New Roman" pitchFamily="18" charset="0"/>
            </a:endParaRPr>
          </a:p>
          <a:p>
            <a:pPr marL="494030" algn="just">
              <a:lnSpc>
                <a:spcPct val="150000"/>
              </a:lnSpc>
              <a:spcBef>
                <a:spcPts val="315"/>
              </a:spcBef>
            </a:pPr>
            <a:r>
              <a:rPr dirty="0">
                <a:latin typeface="Times New Roman" pitchFamily="18" charset="0"/>
                <a:cs typeface="Times New Roman" pitchFamily="18" charset="0"/>
              </a:rPr>
              <a:t>}</a:t>
            </a:r>
            <a:endParaRPr>
              <a:latin typeface="Times New Roman" pitchFamily="18" charset="0"/>
              <a:cs typeface="Times New Roman" pitchFamily="18" charset="0"/>
            </a:endParaRPr>
          </a:p>
          <a:p>
            <a:pPr marL="12700" algn="just">
              <a:lnSpc>
                <a:spcPct val="150000"/>
              </a:lnSpc>
              <a:spcBef>
                <a:spcPts val="320"/>
              </a:spcBef>
            </a:pPr>
            <a:r>
              <a:rPr dirty="0">
                <a:latin typeface="Times New Roman" pitchFamily="18" charset="0"/>
                <a:cs typeface="Times New Roman" pitchFamily="18" charset="0"/>
              </a:rPr>
              <a:t>});</a:t>
            </a:r>
            <a:endParaRPr>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4767580"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a:t>
            </a:r>
            <a:r>
              <a:rPr spc="-85" dirty="0"/>
              <a:t> </a:t>
            </a:r>
            <a:r>
              <a:rPr dirty="0"/>
              <a:t>video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42</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5</a:t>
            </a:r>
            <a:endParaRPr sz="18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832225" cy="757555"/>
          </a:xfrm>
          <a:prstGeom prst="rect">
            <a:avLst/>
          </a:prstGeom>
        </p:spPr>
        <p:txBody>
          <a:bodyPr vert="horz" wrap="square" lIns="0" tIns="12700" rIns="0" bIns="0" rtlCol="0">
            <a:spAutoFit/>
          </a:bodyPr>
          <a:lstStyle/>
          <a:p>
            <a:pPr marL="12700">
              <a:lnSpc>
                <a:spcPct val="100000"/>
              </a:lnSpc>
              <a:spcBef>
                <a:spcPts val="100"/>
              </a:spcBef>
            </a:pPr>
            <a:r>
              <a:rPr spc="-60" dirty="0"/>
              <a:t>Video</a:t>
            </a:r>
            <a:r>
              <a:rPr spc="-50" dirty="0"/>
              <a:t> </a:t>
            </a:r>
            <a:r>
              <a:rPr spc="-5" dirty="0"/>
              <a:t>playback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43</a:t>
            </a:fld>
            <a:endParaRPr spc="-60" dirty="0"/>
          </a:p>
        </p:txBody>
      </p:sp>
      <p:sp>
        <p:nvSpPr>
          <p:cNvPr id="3" name="object 3"/>
          <p:cNvSpPr txBox="1"/>
          <p:nvPr/>
        </p:nvSpPr>
        <p:spPr>
          <a:xfrm>
            <a:off x="427736" y="1334718"/>
            <a:ext cx="8254365" cy="4445448"/>
          </a:xfrm>
          <a:prstGeom prst="rect">
            <a:avLst/>
          </a:prstGeom>
        </p:spPr>
        <p:txBody>
          <a:bodyPr vert="horz" wrap="square" lIns="0" tIns="74295" rIns="0" bIns="0" rtlCol="0">
            <a:spAutoFit/>
          </a:bodyPr>
          <a:lstStyle/>
          <a:p>
            <a:pPr marL="287020" indent="-274320" algn="just">
              <a:lnSpc>
                <a:spcPct val="150000"/>
              </a:lnSpc>
              <a:spcBef>
                <a:spcPts val="585"/>
              </a:spcBef>
              <a:buClr>
                <a:srgbClr val="FF0000"/>
              </a:buClr>
              <a:buFont typeface="Wingdings"/>
              <a:buChar char=""/>
              <a:tabLst>
                <a:tab pos="287020" algn="l"/>
              </a:tabLst>
            </a:pPr>
            <a:r>
              <a:rPr sz="2000" dirty="0">
                <a:latin typeface="Times New Roman" pitchFamily="18" charset="0"/>
                <a:cs typeface="Times New Roman" pitchFamily="18" charset="0"/>
              </a:rPr>
              <a:t>Android OS có 2 cách để chơi lại các tập tin video</a:t>
            </a:r>
            <a:endParaRPr sz="2000">
              <a:latin typeface="Times New Roman" pitchFamily="18" charset="0"/>
              <a:cs typeface="Times New Roman" pitchFamily="18" charset="0"/>
            </a:endParaRPr>
          </a:p>
          <a:p>
            <a:pPr marL="744220" lvl="1" indent="-274320" algn="just">
              <a:lnSpc>
                <a:spcPct val="150000"/>
              </a:lnSpc>
              <a:spcBef>
                <a:spcPts val="430"/>
              </a:spcBef>
              <a:buFont typeface="Wingdings"/>
              <a:buChar char=""/>
              <a:tabLst>
                <a:tab pos="744220" algn="l"/>
              </a:tabLst>
            </a:pPr>
            <a:r>
              <a:rPr dirty="0">
                <a:latin typeface="Times New Roman" pitchFamily="18" charset="0"/>
                <a:cs typeface="Times New Roman" pitchFamily="18" charset="0"/>
              </a:rPr>
              <a:t>Sử dụng </a:t>
            </a:r>
            <a:r>
              <a:rPr dirty="0">
                <a:solidFill>
                  <a:srgbClr val="00AFEF"/>
                </a:solidFill>
                <a:latin typeface="Times New Roman" pitchFamily="18" charset="0"/>
                <a:cs typeface="Times New Roman" pitchFamily="18" charset="0"/>
              </a:rPr>
              <a:t>VideoView </a:t>
            </a:r>
            <a:r>
              <a:rPr dirty="0">
                <a:latin typeface="Times New Roman" pitchFamily="18" charset="0"/>
                <a:cs typeface="Times New Roman" pitchFamily="18" charset="0"/>
              </a:rPr>
              <a:t>kết hợp với </a:t>
            </a:r>
            <a:r>
              <a:rPr dirty="0">
                <a:solidFill>
                  <a:srgbClr val="00AFEF"/>
                </a:solidFill>
                <a:latin typeface="Times New Roman" pitchFamily="18" charset="0"/>
                <a:cs typeface="Times New Roman" pitchFamily="18" charset="0"/>
              </a:rPr>
              <a:t>MediaController</a:t>
            </a:r>
            <a:endParaRPr>
              <a:latin typeface="Times New Roman" pitchFamily="18" charset="0"/>
              <a:cs typeface="Times New Roman" pitchFamily="18" charset="0"/>
            </a:endParaRPr>
          </a:p>
          <a:p>
            <a:pPr marL="744220" lvl="1" indent="-274320" algn="just">
              <a:lnSpc>
                <a:spcPct val="150000"/>
              </a:lnSpc>
              <a:spcBef>
                <a:spcPts val="405"/>
              </a:spcBef>
              <a:buFont typeface="Wingdings"/>
              <a:buChar char=""/>
              <a:tabLst>
                <a:tab pos="744220" algn="l"/>
              </a:tabLst>
            </a:pPr>
            <a:r>
              <a:rPr dirty="0">
                <a:latin typeface="Times New Roman" pitchFamily="18" charset="0"/>
                <a:cs typeface="Times New Roman" pitchFamily="18" charset="0"/>
              </a:rPr>
              <a:t>Sử dụng </a:t>
            </a:r>
            <a:r>
              <a:rPr dirty="0">
                <a:solidFill>
                  <a:srgbClr val="00AFEF"/>
                </a:solidFill>
                <a:latin typeface="Times New Roman" pitchFamily="18" charset="0"/>
                <a:cs typeface="Times New Roman" pitchFamily="18" charset="0"/>
              </a:rPr>
              <a:t>MediaPlayer </a:t>
            </a:r>
            <a:r>
              <a:rPr dirty="0">
                <a:latin typeface="Times New Roman" pitchFamily="18" charset="0"/>
                <a:cs typeface="Times New Roman" pitchFamily="18" charset="0"/>
              </a:rPr>
              <a:t>và </a:t>
            </a:r>
            <a:r>
              <a:rPr dirty="0">
                <a:solidFill>
                  <a:srgbClr val="00AFEF"/>
                </a:solidFill>
                <a:latin typeface="Times New Roman" pitchFamily="18" charset="0"/>
                <a:cs typeface="Times New Roman" pitchFamily="18" charset="0"/>
              </a:rPr>
              <a:t>SurfaceView</a:t>
            </a:r>
            <a:endParaRPr>
              <a:latin typeface="Times New Roman" pitchFamily="18" charset="0"/>
              <a:cs typeface="Times New Roman" pitchFamily="18" charset="0"/>
            </a:endParaRPr>
          </a:p>
          <a:p>
            <a:pPr marL="287020" marR="53975" indent="-274320" algn="just">
              <a:lnSpc>
                <a:spcPct val="150000"/>
              </a:lnSpc>
              <a:spcBef>
                <a:spcPts val="765"/>
              </a:spcBef>
              <a:buClr>
                <a:srgbClr val="FF0000"/>
              </a:buClr>
              <a:buFont typeface="Wingdings"/>
              <a:buChar char=""/>
              <a:tabLst>
                <a:tab pos="287020" algn="l"/>
              </a:tabLst>
            </a:pPr>
            <a:r>
              <a:rPr sz="2000" dirty="0">
                <a:latin typeface="Times New Roman" pitchFamily="18" charset="0"/>
                <a:cs typeface="Times New Roman" pitchFamily="18" charset="0"/>
              </a:rPr>
              <a:t>Chơi lại video không yêu cầu quyền gì đặc biệt,  nhưng nếu file video ở ngoài internet, thì ứng dụng  cần có quyền truy cập internet</a:t>
            </a:r>
            <a:endParaRPr sz="2000">
              <a:latin typeface="Times New Roman" pitchFamily="18" charset="0"/>
              <a:cs typeface="Times New Roman" pitchFamily="18" charset="0"/>
            </a:endParaRPr>
          </a:p>
          <a:p>
            <a:pPr marL="287020" marR="478790" indent="-274320" algn="just">
              <a:lnSpc>
                <a:spcPct val="150000"/>
              </a:lnSpc>
              <a:spcBef>
                <a:spcPts val="805"/>
              </a:spcBef>
              <a:buClr>
                <a:srgbClr val="FF0000"/>
              </a:buClr>
              <a:buFont typeface="Wingdings"/>
              <a:buChar char=""/>
              <a:tabLst>
                <a:tab pos="287020" algn="l"/>
              </a:tabLst>
            </a:pPr>
            <a:r>
              <a:rPr sz="2000" dirty="0">
                <a:latin typeface="Times New Roman" pitchFamily="18" charset="0"/>
                <a:cs typeface="Times New Roman" pitchFamily="18" charset="0"/>
              </a:rPr>
              <a:t>Phương pháp thứ 2 cho phép lập trình viên thiết  lập các bộ filter cho hình ảnh phát ra thông qua</a:t>
            </a:r>
            <a:endParaRPr sz="2000">
              <a:latin typeface="Times New Roman" pitchFamily="18" charset="0"/>
              <a:cs typeface="Times New Roman" pitchFamily="18" charset="0"/>
            </a:endParaRPr>
          </a:p>
          <a:p>
            <a:pPr marL="287020" marR="5080" algn="just">
              <a:lnSpc>
                <a:spcPct val="150000"/>
              </a:lnSpc>
              <a:spcBef>
                <a:spcPts val="5"/>
              </a:spcBef>
            </a:pPr>
            <a:r>
              <a:rPr sz="2000" dirty="0">
                <a:latin typeface="Times New Roman" pitchFamily="18" charset="0"/>
                <a:cs typeface="Times New Roman" pitchFamily="18" charset="0"/>
              </a:rPr>
              <a:t>hàm </a:t>
            </a:r>
            <a:r>
              <a:rPr sz="2000" dirty="0">
                <a:solidFill>
                  <a:srgbClr val="00AF50"/>
                </a:solidFill>
                <a:latin typeface="Times New Roman" pitchFamily="18" charset="0"/>
                <a:cs typeface="Times New Roman" pitchFamily="18" charset="0"/>
              </a:rPr>
              <a:t>setPreviewCallback</a:t>
            </a:r>
            <a:r>
              <a:rPr sz="2000" dirty="0">
                <a:latin typeface="Times New Roman" pitchFamily="18" charset="0"/>
                <a:cs typeface="Times New Roman" pitchFamily="18" charset="0"/>
              </a:rPr>
              <a:t>(filter), cần có kiến thức tốt  về video nếu muốn viết filter</a:t>
            </a:r>
            <a:endParaRPr sz="200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475220" cy="757555"/>
          </a:xfrm>
          <a:prstGeom prst="rect">
            <a:avLst/>
          </a:prstGeom>
        </p:spPr>
        <p:txBody>
          <a:bodyPr vert="horz" wrap="square" lIns="0" tIns="12700" rIns="0" bIns="0" rtlCol="0">
            <a:spAutoFit/>
          </a:bodyPr>
          <a:lstStyle/>
          <a:p>
            <a:pPr marL="12700">
              <a:lnSpc>
                <a:spcPct val="100000"/>
              </a:lnSpc>
              <a:spcBef>
                <a:spcPts val="100"/>
              </a:spcBef>
            </a:pPr>
            <a:r>
              <a:rPr spc="-65" dirty="0"/>
              <a:t>VideoView </a:t>
            </a:r>
            <a:r>
              <a:rPr dirty="0"/>
              <a:t>+</a:t>
            </a:r>
            <a:r>
              <a:rPr spc="-30" dirty="0"/>
              <a:t> </a:t>
            </a:r>
            <a:r>
              <a:rPr dirty="0"/>
              <a:t>MediaController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44</a:t>
            </a:fld>
            <a:endParaRPr spc="-60" dirty="0"/>
          </a:p>
        </p:txBody>
      </p:sp>
      <p:sp>
        <p:nvSpPr>
          <p:cNvPr id="3" name="object 3"/>
          <p:cNvSpPr txBox="1"/>
          <p:nvPr/>
        </p:nvSpPr>
        <p:spPr>
          <a:xfrm>
            <a:off x="427736" y="1294058"/>
            <a:ext cx="8091805" cy="4117153"/>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2400" dirty="0">
                <a:latin typeface="Times New Roman" pitchFamily="18" charset="0"/>
                <a:cs typeface="Times New Roman" pitchFamily="18" charset="0"/>
              </a:rPr>
              <a:t>VideoView là view dùng để hiển thị dữ liệu video</a:t>
            </a:r>
            <a:endParaRPr sz="2400">
              <a:latin typeface="Times New Roman" pitchFamily="18" charset="0"/>
              <a:cs typeface="Times New Roman" pitchFamily="18" charset="0"/>
            </a:endParaRPr>
          </a:p>
          <a:p>
            <a:pPr marL="287020" marR="455295" indent="-274320" algn="just">
              <a:lnSpc>
                <a:spcPct val="100000"/>
              </a:lnSpc>
              <a:spcBef>
                <a:spcPts val="810"/>
              </a:spcBef>
              <a:buClr>
                <a:srgbClr val="FF0000"/>
              </a:buClr>
              <a:buFont typeface="Wingdings"/>
              <a:buChar char=""/>
              <a:tabLst>
                <a:tab pos="287020" algn="l"/>
              </a:tabLst>
            </a:pPr>
            <a:r>
              <a:rPr sz="2400" dirty="0">
                <a:latin typeface="Times New Roman" pitchFamily="18" charset="0"/>
                <a:cs typeface="Times New Roman" pitchFamily="18" charset="0"/>
              </a:rPr>
              <a:t>VideoView cung cấp các hàm để điều khiển quá  trình chơi video: </a:t>
            </a:r>
            <a:r>
              <a:rPr sz="2400" dirty="0">
                <a:solidFill>
                  <a:srgbClr val="00AF50"/>
                </a:solidFill>
                <a:latin typeface="Times New Roman" pitchFamily="18" charset="0"/>
                <a:cs typeface="Times New Roman" pitchFamily="18" charset="0"/>
              </a:rPr>
              <a:t>start</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pause</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suspend</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resume</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 stopPlayback</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seekTo</a:t>
            </a:r>
            <a:r>
              <a:rPr sz="2400" dirty="0">
                <a:latin typeface="Times New Roman" pitchFamily="18" charset="0"/>
                <a:cs typeface="Times New Roman" pitchFamily="18" charset="0"/>
              </a:rPr>
              <a:t>(millis)</a:t>
            </a:r>
            <a:endParaRPr sz="2400">
              <a:latin typeface="Times New Roman" pitchFamily="18" charset="0"/>
              <a:cs typeface="Times New Roman" pitchFamily="18" charset="0"/>
            </a:endParaRPr>
          </a:p>
          <a:p>
            <a:pPr marL="287020" marR="24130" indent="-274320" algn="just">
              <a:lnSpc>
                <a:spcPct val="100000"/>
              </a:lnSpc>
              <a:spcBef>
                <a:spcPts val="790"/>
              </a:spcBef>
              <a:buClr>
                <a:srgbClr val="FF0000"/>
              </a:buClr>
              <a:buFont typeface="Wingdings"/>
              <a:buChar char=""/>
              <a:tabLst>
                <a:tab pos="287020" algn="l"/>
              </a:tabLst>
            </a:pPr>
            <a:r>
              <a:rPr sz="2400" dirty="0">
                <a:latin typeface="Times New Roman" pitchFamily="18" charset="0"/>
                <a:cs typeface="Times New Roman" pitchFamily="18" charset="0"/>
              </a:rPr>
              <a:t>MediaController là widget cung cấp các điều khiển  cơ bản cho video, ngoài ra cũng cho lập trình viên  tùy biến điều khiển các nút </a:t>
            </a:r>
            <a:r>
              <a:rPr sz="2400" dirty="0">
                <a:solidFill>
                  <a:srgbClr val="00AFEF"/>
                </a:solidFill>
                <a:latin typeface="Times New Roman" pitchFamily="18" charset="0"/>
                <a:cs typeface="Times New Roman" pitchFamily="18" charset="0"/>
              </a:rPr>
              <a:t>next </a:t>
            </a:r>
            <a:r>
              <a:rPr sz="2400" dirty="0">
                <a:latin typeface="Times New Roman" pitchFamily="18" charset="0"/>
                <a:cs typeface="Times New Roman" pitchFamily="18" charset="0"/>
              </a:rPr>
              <a:t>và </a:t>
            </a:r>
            <a:r>
              <a:rPr sz="2400" dirty="0">
                <a:solidFill>
                  <a:srgbClr val="00AFEF"/>
                </a:solidFill>
                <a:latin typeface="Times New Roman" pitchFamily="18" charset="0"/>
                <a:cs typeface="Times New Roman" pitchFamily="18" charset="0"/>
              </a:rPr>
              <a:t>prev</a:t>
            </a:r>
            <a:endParaRPr sz="2400">
              <a:latin typeface="Times New Roman" pitchFamily="18" charset="0"/>
              <a:cs typeface="Times New Roman" pitchFamily="18" charset="0"/>
            </a:endParaRPr>
          </a:p>
          <a:p>
            <a:pPr marL="287020" marR="442595" indent="-274320" algn="just">
              <a:lnSpc>
                <a:spcPct val="100000"/>
              </a:lnSpc>
              <a:spcBef>
                <a:spcPts val="810"/>
              </a:spcBef>
              <a:buClr>
                <a:srgbClr val="FF0000"/>
              </a:buClr>
              <a:buFont typeface="Wingdings"/>
              <a:buChar char=""/>
              <a:tabLst>
                <a:tab pos="287020" algn="l"/>
              </a:tabLst>
            </a:pPr>
            <a:r>
              <a:rPr sz="2400" dirty="0">
                <a:latin typeface="Times New Roman" pitchFamily="18" charset="0"/>
                <a:cs typeface="Times New Roman" pitchFamily="18" charset="0"/>
              </a:rPr>
              <a:t>VideoView và MediaController được thiết kế để  làm việc với nhau và cùng đáp ứng trải nghiệm</a:t>
            </a:r>
            <a:endParaRPr sz="2400">
              <a:latin typeface="Times New Roman" pitchFamily="18" charset="0"/>
              <a:cs typeface="Times New Roman" pitchFamily="18" charset="0"/>
            </a:endParaRPr>
          </a:p>
          <a:p>
            <a:pPr marL="287020" algn="just">
              <a:lnSpc>
                <a:spcPct val="100000"/>
              </a:lnSpc>
            </a:pPr>
            <a:r>
              <a:rPr sz="2400" dirty="0">
                <a:latin typeface="Times New Roman" pitchFamily="18" charset="0"/>
                <a:cs typeface="Times New Roman" pitchFamily="18" charset="0"/>
              </a:rPr>
              <a:t>người dùng khi chơi video (xử lý các sự kiện chạm)</a:t>
            </a:r>
            <a:endParaRPr sz="240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475220" cy="757555"/>
          </a:xfrm>
          <a:prstGeom prst="rect">
            <a:avLst/>
          </a:prstGeom>
        </p:spPr>
        <p:txBody>
          <a:bodyPr vert="horz" wrap="square" lIns="0" tIns="12700" rIns="0" bIns="0" rtlCol="0">
            <a:spAutoFit/>
          </a:bodyPr>
          <a:lstStyle/>
          <a:p>
            <a:pPr marL="12700">
              <a:lnSpc>
                <a:spcPct val="100000"/>
              </a:lnSpc>
              <a:spcBef>
                <a:spcPts val="100"/>
              </a:spcBef>
            </a:pPr>
            <a:r>
              <a:rPr spc="-65" dirty="0"/>
              <a:t>VideoView </a:t>
            </a:r>
            <a:r>
              <a:rPr dirty="0"/>
              <a:t>+</a:t>
            </a:r>
            <a:r>
              <a:rPr spc="-30" dirty="0"/>
              <a:t> </a:t>
            </a:r>
            <a:r>
              <a:rPr dirty="0"/>
              <a:t>MediaController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45</a:t>
            </a:fld>
            <a:endParaRPr spc="-60" dirty="0"/>
          </a:p>
        </p:txBody>
      </p:sp>
      <p:sp>
        <p:nvSpPr>
          <p:cNvPr id="3" name="object 3"/>
          <p:cNvSpPr txBox="1"/>
          <p:nvPr/>
        </p:nvSpPr>
        <p:spPr>
          <a:xfrm>
            <a:off x="427736" y="1310245"/>
            <a:ext cx="6638290" cy="4841875"/>
          </a:xfrm>
          <a:prstGeom prst="rect">
            <a:avLst/>
          </a:prstGeom>
        </p:spPr>
        <p:txBody>
          <a:bodyPr vert="horz" wrap="square" lIns="0" tIns="12700" rIns="0" bIns="0" rtlCol="0">
            <a:spAutoFit/>
          </a:bodyPr>
          <a:lstStyle/>
          <a:p>
            <a:pPr marL="437515" marR="5080" indent="-425450" algn="just">
              <a:lnSpc>
                <a:spcPct val="117000"/>
              </a:lnSpc>
              <a:spcBef>
                <a:spcPts val="100"/>
              </a:spcBef>
            </a:pPr>
            <a:r>
              <a:rPr sz="1800" dirty="0">
                <a:latin typeface="Times New Roman" pitchFamily="18" charset="0"/>
                <a:cs typeface="Times New Roman" pitchFamily="18" charset="0"/>
              </a:rPr>
              <a:t>&lt;RelativeLayout  xmlns:android=</a:t>
            </a:r>
            <a:r>
              <a:rPr sz="1800" i="1" dirty="0">
                <a:latin typeface="Times New Roman" pitchFamily="18" charset="0"/>
                <a:cs typeface="Times New Roman" pitchFamily="18" charset="0"/>
              </a:rPr>
              <a:t>"</a:t>
            </a:r>
            <a:r>
              <a:rPr sz="1800" i="1" dirty="0">
                <a:latin typeface="Times New Roman" pitchFamily="18" charset="0"/>
                <a:cs typeface="Times New Roman" pitchFamily="18" charset="0"/>
                <a:hlinkClick r:id="rId2"/>
              </a:rPr>
              <a:t>http://schemas.android.com/apk/res/android</a:t>
            </a:r>
            <a:r>
              <a:rPr sz="1800" i="1" dirty="0">
                <a:latin typeface="Times New Roman" pitchFamily="18" charset="0"/>
                <a:cs typeface="Times New Roman" pitchFamily="18" charset="0"/>
              </a:rPr>
              <a:t>"  </a:t>
            </a:r>
            <a:r>
              <a:rPr sz="1800" dirty="0">
                <a:latin typeface="Times New Roman" pitchFamily="18" charset="0"/>
                <a:cs typeface="Times New Roman" pitchFamily="18" charset="0"/>
              </a:rPr>
              <a:t>xmlns:tools=</a:t>
            </a:r>
            <a:r>
              <a:rPr sz="1800" i="1" dirty="0">
                <a:latin typeface="Times New Roman" pitchFamily="18" charset="0"/>
                <a:cs typeface="Times New Roman" pitchFamily="18" charset="0"/>
              </a:rPr>
              <a:t>"</a:t>
            </a:r>
            <a:r>
              <a:rPr sz="1800" i="1" dirty="0">
                <a:latin typeface="Times New Roman" pitchFamily="18" charset="0"/>
                <a:cs typeface="Times New Roman" pitchFamily="18" charset="0"/>
                <a:hlinkClick r:id="rId3"/>
              </a:rPr>
              <a:t>http://schemas.android.com/tools</a:t>
            </a:r>
            <a:r>
              <a:rPr sz="1800" i="1" dirty="0">
                <a:latin typeface="Times New Roman" pitchFamily="18" charset="0"/>
                <a:cs typeface="Times New Roman" pitchFamily="18" charset="0"/>
              </a:rPr>
              <a:t>"  </a:t>
            </a:r>
            <a:r>
              <a:rPr sz="1800" dirty="0">
                <a:latin typeface="Times New Roman" pitchFamily="18" charset="0"/>
                <a:cs typeface="Times New Roman" pitchFamily="18" charset="0"/>
              </a:rPr>
              <a:t>android:layout_width=</a:t>
            </a:r>
            <a:r>
              <a:rPr sz="1800" i="1" dirty="0">
                <a:latin typeface="Times New Roman" pitchFamily="18" charset="0"/>
                <a:cs typeface="Times New Roman" pitchFamily="18" charset="0"/>
              </a:rPr>
              <a:t>"match_parent"  </a:t>
            </a:r>
            <a:r>
              <a:rPr sz="1800" dirty="0">
                <a:latin typeface="Times New Roman" pitchFamily="18" charset="0"/>
                <a:cs typeface="Times New Roman" pitchFamily="18" charset="0"/>
              </a:rPr>
              <a:t>android:layout_height=</a:t>
            </a:r>
            <a:r>
              <a:rPr sz="1800" i="1" dirty="0">
                <a:latin typeface="Times New Roman" pitchFamily="18" charset="0"/>
                <a:cs typeface="Times New Roman" pitchFamily="18" charset="0"/>
              </a:rPr>
              <a:t>"match_parent"  </a:t>
            </a:r>
            <a:r>
              <a:rPr sz="1800" dirty="0">
                <a:latin typeface="Times New Roman" pitchFamily="18" charset="0"/>
                <a:cs typeface="Times New Roman" pitchFamily="18" charset="0"/>
              </a:rPr>
              <a:t>tools:context=</a:t>
            </a:r>
            <a:r>
              <a:rPr sz="1800" i="1" dirty="0">
                <a:latin typeface="Times New Roman" pitchFamily="18" charset="0"/>
                <a:cs typeface="Times New Roman" pitchFamily="18" charset="0"/>
              </a:rPr>
              <a:t>"${packageName}.${activityClass}" &gt;</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&lt;VideoView</a:t>
            </a:r>
            <a:endParaRPr sz="1800">
              <a:latin typeface="Times New Roman" pitchFamily="18" charset="0"/>
              <a:cs typeface="Times New Roman" pitchFamily="18" charset="0"/>
            </a:endParaRPr>
          </a:p>
          <a:p>
            <a:pPr marL="862965" marR="1598930" algn="just">
              <a:lnSpc>
                <a:spcPct val="117100"/>
              </a:lnSpc>
              <a:spcBef>
                <a:spcPts val="5"/>
              </a:spcBef>
            </a:pPr>
            <a:r>
              <a:rPr sz="1800" dirty="0">
                <a:latin typeface="Times New Roman" pitchFamily="18" charset="0"/>
                <a:cs typeface="Times New Roman" pitchFamily="18" charset="0"/>
              </a:rPr>
              <a:t>android:id=</a:t>
            </a:r>
            <a:r>
              <a:rPr sz="1800" i="1" dirty="0">
                <a:latin typeface="Times New Roman" pitchFamily="18" charset="0"/>
                <a:cs typeface="Times New Roman" pitchFamily="18" charset="0"/>
              </a:rPr>
              <a:t>"@+id/videoView1"  </a:t>
            </a:r>
            <a:r>
              <a:rPr sz="1800" dirty="0">
                <a:latin typeface="Times New Roman" pitchFamily="18" charset="0"/>
                <a:cs typeface="Times New Roman" pitchFamily="18" charset="0"/>
              </a:rPr>
              <a:t>android:layout_width=</a:t>
            </a:r>
            <a:r>
              <a:rPr sz="1800" i="1" dirty="0">
                <a:latin typeface="Times New Roman" pitchFamily="18" charset="0"/>
                <a:cs typeface="Times New Roman" pitchFamily="18" charset="0"/>
              </a:rPr>
              <a:t>"fill_parent"  </a:t>
            </a:r>
            <a:r>
              <a:rPr sz="1800" dirty="0">
                <a:latin typeface="Times New Roman" pitchFamily="18" charset="0"/>
                <a:cs typeface="Times New Roman" pitchFamily="18" charset="0"/>
              </a:rPr>
              <a:t>android:layout_height=</a:t>
            </a:r>
            <a:r>
              <a:rPr sz="1800" i="1" dirty="0">
                <a:latin typeface="Times New Roman" pitchFamily="18" charset="0"/>
                <a:cs typeface="Times New Roman" pitchFamily="18" charset="0"/>
              </a:rPr>
              <a:t>"match_parent"  </a:t>
            </a:r>
            <a:r>
              <a:rPr sz="1800" dirty="0">
                <a:latin typeface="Times New Roman" pitchFamily="18" charset="0"/>
                <a:cs typeface="Times New Roman" pitchFamily="18" charset="0"/>
              </a:rPr>
              <a:t>android:layout_alignParentBottom=</a:t>
            </a:r>
            <a:r>
              <a:rPr sz="1800" i="1" dirty="0">
                <a:latin typeface="Times New Roman" pitchFamily="18" charset="0"/>
                <a:cs typeface="Times New Roman" pitchFamily="18" charset="0"/>
              </a:rPr>
              <a:t>"true"  </a:t>
            </a:r>
            <a:r>
              <a:rPr sz="1800" dirty="0">
                <a:latin typeface="Times New Roman" pitchFamily="18" charset="0"/>
                <a:cs typeface="Times New Roman" pitchFamily="18" charset="0"/>
              </a:rPr>
              <a:t>android:layout_alignParentLeft=</a:t>
            </a:r>
            <a:r>
              <a:rPr sz="1800" i="1" dirty="0">
                <a:latin typeface="Times New Roman" pitchFamily="18" charset="0"/>
                <a:cs typeface="Times New Roman" pitchFamily="18" charset="0"/>
              </a:rPr>
              <a:t>"true"  </a:t>
            </a:r>
            <a:r>
              <a:rPr sz="1800" dirty="0">
                <a:latin typeface="Times New Roman" pitchFamily="18" charset="0"/>
                <a:cs typeface="Times New Roman" pitchFamily="18" charset="0"/>
              </a:rPr>
              <a:t>android:layout_alignParentRight=</a:t>
            </a:r>
            <a:r>
              <a:rPr sz="1800" i="1" dirty="0">
                <a:latin typeface="Times New Roman" pitchFamily="18" charset="0"/>
                <a:cs typeface="Times New Roman" pitchFamily="18" charset="0"/>
              </a:rPr>
              <a:t>"true"  </a:t>
            </a:r>
            <a:r>
              <a:rPr sz="1800" dirty="0">
                <a:latin typeface="Times New Roman" pitchFamily="18" charset="0"/>
                <a:cs typeface="Times New Roman" pitchFamily="18" charset="0"/>
              </a:rPr>
              <a:t>android:layout_alignParentTop=</a:t>
            </a:r>
            <a:r>
              <a:rPr sz="1800" i="1" dirty="0">
                <a:latin typeface="Times New Roman" pitchFamily="18" charset="0"/>
                <a:cs typeface="Times New Roman" pitchFamily="18" charset="0"/>
              </a:rPr>
              <a:t>"true" /&gt;</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&lt;/RelativeLayout&gt;</a:t>
            </a:r>
            <a:endParaRPr sz="180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475220" cy="757555"/>
          </a:xfrm>
          <a:prstGeom prst="rect">
            <a:avLst/>
          </a:prstGeom>
        </p:spPr>
        <p:txBody>
          <a:bodyPr vert="horz" wrap="square" lIns="0" tIns="12700" rIns="0" bIns="0" rtlCol="0">
            <a:spAutoFit/>
          </a:bodyPr>
          <a:lstStyle/>
          <a:p>
            <a:pPr marL="12700">
              <a:lnSpc>
                <a:spcPct val="100000"/>
              </a:lnSpc>
              <a:spcBef>
                <a:spcPts val="100"/>
              </a:spcBef>
            </a:pPr>
            <a:r>
              <a:rPr spc="-65" dirty="0"/>
              <a:t>VideoView </a:t>
            </a:r>
            <a:r>
              <a:rPr dirty="0"/>
              <a:t>+</a:t>
            </a:r>
            <a:r>
              <a:rPr spc="-30" dirty="0"/>
              <a:t> </a:t>
            </a:r>
            <a:r>
              <a:rPr dirty="0"/>
              <a:t>MediaController</a:t>
            </a:r>
          </a:p>
        </p:txBody>
      </p:sp>
      <p:sp>
        <p:nvSpPr>
          <p:cNvPr id="3" name="object 3"/>
          <p:cNvSpPr txBox="1"/>
          <p:nvPr/>
        </p:nvSpPr>
        <p:spPr>
          <a:xfrm>
            <a:off x="427736" y="1304137"/>
            <a:ext cx="8246745" cy="3805785"/>
          </a:xfrm>
          <a:prstGeom prst="rect">
            <a:avLst/>
          </a:prstGeom>
        </p:spPr>
        <p:txBody>
          <a:bodyPr vert="horz" wrap="square" lIns="0" tIns="13335" rIns="0" bIns="0" rtlCol="0">
            <a:spAutoFit/>
          </a:bodyPr>
          <a:lstStyle/>
          <a:p>
            <a:pPr marL="494030" marR="1934210" indent="-481965" algn="just">
              <a:lnSpc>
                <a:spcPct val="150000"/>
              </a:lnSpc>
              <a:spcBef>
                <a:spcPts val="105"/>
              </a:spcBef>
            </a:pPr>
            <a:r>
              <a:rPr dirty="0">
                <a:latin typeface="Times New Roman" pitchFamily="18" charset="0"/>
                <a:cs typeface="Times New Roman" pitchFamily="18" charset="0"/>
              </a:rPr>
              <a:t>protected void onCreate(Bundle savedInstanceState) {  super.onCreate(savedInstanceState);  setContentView(R.layout.</a:t>
            </a:r>
            <a:r>
              <a:rPr i="1" dirty="0">
                <a:latin typeface="Times New Roman" pitchFamily="18" charset="0"/>
                <a:cs typeface="Times New Roman" pitchFamily="18" charset="0"/>
              </a:rPr>
              <a:t>activity_main);</a:t>
            </a:r>
            <a:endParaRPr>
              <a:latin typeface="Times New Roman" pitchFamily="18" charset="0"/>
              <a:cs typeface="Times New Roman" pitchFamily="18" charset="0"/>
            </a:endParaRPr>
          </a:p>
          <a:p>
            <a:pPr marL="494030" marR="5080" algn="just">
              <a:lnSpc>
                <a:spcPct val="150000"/>
              </a:lnSpc>
              <a:spcBef>
                <a:spcPts val="5"/>
              </a:spcBef>
            </a:pPr>
            <a:r>
              <a:rPr dirty="0">
                <a:latin typeface="Times New Roman" pitchFamily="18" charset="0"/>
                <a:cs typeface="Times New Roman" pitchFamily="18" charset="0"/>
              </a:rPr>
              <a:t>VideoView videoView = (VideoView) findViewById(R.id.videoView1);  videoView.setMediaController(new MediaController(this));  videoView.setVideoURI(Uri.parse("android.resource://" +</a:t>
            </a:r>
            <a:endParaRPr>
              <a:latin typeface="Times New Roman" pitchFamily="18" charset="0"/>
              <a:cs typeface="Times New Roman" pitchFamily="18" charset="0"/>
            </a:endParaRPr>
          </a:p>
          <a:p>
            <a:pPr marL="494030" marR="2174875" indent="481330" algn="just">
              <a:lnSpc>
                <a:spcPct val="150000"/>
              </a:lnSpc>
            </a:pPr>
            <a:r>
              <a:rPr dirty="0">
                <a:latin typeface="Times New Roman" pitchFamily="18" charset="0"/>
                <a:cs typeface="Times New Roman" pitchFamily="18" charset="0"/>
              </a:rPr>
              <a:t>getPackageName() + "/" + R.raw.teamwork));  videoView.start();</a:t>
            </a:r>
            <a:endParaRPr>
              <a:latin typeface="Times New Roman" pitchFamily="18" charset="0"/>
              <a:cs typeface="Times New Roman" pitchFamily="18" charset="0"/>
            </a:endParaRPr>
          </a:p>
          <a:p>
            <a:pPr marL="12700" algn="just">
              <a:lnSpc>
                <a:spcPct val="150000"/>
              </a:lnSpc>
              <a:spcBef>
                <a:spcPts val="790"/>
              </a:spcBef>
            </a:pPr>
            <a:r>
              <a:rPr dirty="0">
                <a:latin typeface="Times New Roman" pitchFamily="18" charset="0"/>
                <a:cs typeface="Times New Roman" pitchFamily="18" charset="0"/>
              </a:rPr>
              <a:t>}</a:t>
            </a:r>
            <a:endParaRPr>
              <a:latin typeface="Times New Roman" pitchFamily="18" charset="0"/>
              <a:cs typeface="Times New Roman" pitchFamily="18" charset="0"/>
            </a:endParaRPr>
          </a:p>
        </p:txBody>
      </p:sp>
      <p:sp>
        <p:nvSpPr>
          <p:cNvPr id="4" name="object 4"/>
          <p:cNvSpPr/>
          <p:nvPr/>
        </p:nvSpPr>
        <p:spPr>
          <a:xfrm>
            <a:off x="4724400" y="4478660"/>
            <a:ext cx="3636264" cy="219303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46</a:t>
            </a:fld>
            <a:endParaRPr spc="-6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475220" cy="757555"/>
          </a:xfrm>
          <a:prstGeom prst="rect">
            <a:avLst/>
          </a:prstGeom>
        </p:spPr>
        <p:txBody>
          <a:bodyPr vert="horz" wrap="square" lIns="0" tIns="12700" rIns="0" bIns="0" rtlCol="0">
            <a:spAutoFit/>
          </a:bodyPr>
          <a:lstStyle/>
          <a:p>
            <a:pPr marL="12700">
              <a:lnSpc>
                <a:spcPct val="100000"/>
              </a:lnSpc>
              <a:spcBef>
                <a:spcPts val="100"/>
              </a:spcBef>
            </a:pPr>
            <a:r>
              <a:rPr spc="-65" dirty="0"/>
              <a:t>VideoView </a:t>
            </a:r>
            <a:r>
              <a:rPr dirty="0"/>
              <a:t>+</a:t>
            </a:r>
            <a:r>
              <a:rPr spc="-30" dirty="0"/>
              <a:t> </a:t>
            </a:r>
            <a:r>
              <a:rPr dirty="0"/>
              <a:t>MediaController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47</a:t>
            </a:fld>
            <a:endParaRPr spc="-60" dirty="0"/>
          </a:p>
        </p:txBody>
      </p:sp>
      <p:sp>
        <p:nvSpPr>
          <p:cNvPr id="3" name="object 3"/>
          <p:cNvSpPr txBox="1"/>
          <p:nvPr/>
        </p:nvSpPr>
        <p:spPr>
          <a:xfrm>
            <a:off x="427736" y="1355293"/>
            <a:ext cx="7986395" cy="4468339"/>
          </a:xfrm>
          <a:prstGeom prst="rect">
            <a:avLst/>
          </a:prstGeom>
        </p:spPr>
        <p:txBody>
          <a:bodyPr vert="horz" wrap="square" lIns="0" tIns="60325" rIns="0" bIns="0" rtlCol="0">
            <a:spAutoFit/>
          </a:bodyPr>
          <a:lstStyle/>
          <a:p>
            <a:pPr marL="287020" marR="74930" indent="-274320" algn="just">
              <a:lnSpc>
                <a:spcPct val="150000"/>
              </a:lnSpc>
              <a:spcBef>
                <a:spcPts val="475"/>
              </a:spcBef>
              <a:buClr>
                <a:srgbClr val="FF0000"/>
              </a:buClr>
              <a:buFont typeface="Wingdings"/>
              <a:buChar char=""/>
              <a:tabLst>
                <a:tab pos="287020" algn="l"/>
              </a:tabLst>
            </a:pPr>
            <a:r>
              <a:rPr sz="2000" dirty="0">
                <a:latin typeface="Times New Roman" pitchFamily="18" charset="0"/>
                <a:cs typeface="Times New Roman" pitchFamily="18" charset="0"/>
              </a:rPr>
              <a:t>MediaController được mặc định là ẩn, không cần đặt  lên layout khi thiết kế</a:t>
            </a:r>
            <a:endParaRPr sz="2000">
              <a:latin typeface="Times New Roman" pitchFamily="18" charset="0"/>
              <a:cs typeface="Times New Roman" pitchFamily="18" charset="0"/>
            </a:endParaRPr>
          </a:p>
          <a:p>
            <a:pPr marL="287020" marR="5080" indent="-274320" algn="just">
              <a:lnSpc>
                <a:spcPct val="150000"/>
              </a:lnSpc>
              <a:spcBef>
                <a:spcPts val="800"/>
              </a:spcBef>
              <a:buClr>
                <a:srgbClr val="FF0000"/>
              </a:buClr>
              <a:buFont typeface="Wingdings"/>
              <a:buChar char=""/>
              <a:tabLst>
                <a:tab pos="287020" algn="l"/>
              </a:tabLst>
            </a:pPr>
            <a:r>
              <a:rPr sz="2000" dirty="0">
                <a:latin typeface="Times New Roman" pitchFamily="18" charset="0"/>
                <a:cs typeface="Times New Roman" pitchFamily="18" charset="0"/>
              </a:rPr>
              <a:t>MediaController dùng hàm </a:t>
            </a:r>
            <a:r>
              <a:rPr sz="2000" dirty="0">
                <a:solidFill>
                  <a:srgbClr val="00AF50"/>
                </a:solidFill>
                <a:latin typeface="Times New Roman" pitchFamily="18" charset="0"/>
                <a:cs typeface="Times New Roman" pitchFamily="18" charset="0"/>
              </a:rPr>
              <a:t>setAnchorView</a:t>
            </a:r>
            <a:r>
              <a:rPr sz="2000" dirty="0">
                <a:latin typeface="Times New Roman" pitchFamily="18" charset="0"/>
                <a:cs typeface="Times New Roman" pitchFamily="18" charset="0"/>
              </a:rPr>
              <a:t>(v) để xác  định nó sẽ được gắn vào view nào khi xuất hiện, view  mặc định chính là VideoView mà nó điều khiển</a:t>
            </a:r>
            <a:endParaRPr sz="2000">
              <a:latin typeface="Times New Roman" pitchFamily="18" charset="0"/>
              <a:cs typeface="Times New Roman" pitchFamily="18" charset="0"/>
            </a:endParaRPr>
          </a:p>
          <a:p>
            <a:pPr marL="287020" marR="165735" indent="-274320" algn="just">
              <a:lnSpc>
                <a:spcPct val="150000"/>
              </a:lnSpc>
              <a:spcBef>
                <a:spcPts val="820"/>
              </a:spcBef>
              <a:buClr>
                <a:srgbClr val="FF0000"/>
              </a:buClr>
              <a:buFont typeface="Wingdings"/>
              <a:buChar char=""/>
              <a:tabLst>
                <a:tab pos="287020" algn="l"/>
              </a:tabLst>
            </a:pPr>
            <a:r>
              <a:rPr sz="2000" dirty="0">
                <a:latin typeface="Times New Roman" pitchFamily="18" charset="0"/>
                <a:cs typeface="Times New Roman" pitchFamily="18" charset="0"/>
              </a:rPr>
              <a:t>MediaController được ẩn đi sau 5s nếu không có tác  động, nếu cần thay đổi những mặc định này thì nên  viết lại class MediaController</a:t>
            </a:r>
            <a:endParaRPr sz="2000">
              <a:latin typeface="Times New Roman" pitchFamily="18" charset="0"/>
              <a:cs typeface="Times New Roman" pitchFamily="18" charset="0"/>
            </a:endParaRPr>
          </a:p>
          <a:p>
            <a:pPr marL="287020" marR="142875" indent="-274320" algn="just">
              <a:lnSpc>
                <a:spcPct val="150000"/>
              </a:lnSpc>
              <a:spcBef>
                <a:spcPts val="755"/>
              </a:spcBef>
              <a:buClr>
                <a:srgbClr val="FF0000"/>
              </a:buClr>
              <a:buFont typeface="Wingdings"/>
              <a:buChar char=""/>
              <a:tabLst>
                <a:tab pos="287020" algn="l"/>
              </a:tabLst>
            </a:pPr>
            <a:r>
              <a:rPr sz="2000" dirty="0">
                <a:latin typeface="Times New Roman" pitchFamily="18" charset="0"/>
                <a:cs typeface="Times New Roman" pitchFamily="18" charset="0"/>
              </a:rPr>
              <a:t>VideoView mặc định giữ nguyên tỉ lệ khung hình của  video mà nó chạy; muốn thiết lập tỉ lệ khác, chỉ cần  điều chỉnh kích thước của VideoView</a:t>
            </a:r>
            <a:endParaRPr sz="200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36105"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55" dirty="0"/>
              <a:t> </a:t>
            </a:r>
            <a:r>
              <a:rPr spc="-30" dirty="0"/>
              <a:t>SurfaceView</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48</a:t>
            </a:fld>
            <a:endParaRPr spc="-60" dirty="0"/>
          </a:p>
        </p:txBody>
      </p:sp>
      <p:sp>
        <p:nvSpPr>
          <p:cNvPr id="3" name="object 3"/>
          <p:cNvSpPr txBox="1"/>
          <p:nvPr/>
        </p:nvSpPr>
        <p:spPr>
          <a:xfrm>
            <a:off x="427736" y="1355293"/>
            <a:ext cx="8217534" cy="5421356"/>
          </a:xfrm>
          <a:prstGeom prst="rect">
            <a:avLst/>
          </a:prstGeom>
        </p:spPr>
        <p:txBody>
          <a:bodyPr vert="horz" wrap="square" lIns="0" tIns="60325" rIns="0" bIns="0" rtlCol="0">
            <a:spAutoFit/>
          </a:bodyPr>
          <a:lstStyle/>
          <a:p>
            <a:pPr marL="287020" marR="713105" indent="-274320" algn="just">
              <a:lnSpc>
                <a:spcPct val="150000"/>
              </a:lnSpc>
              <a:spcBef>
                <a:spcPts val="475"/>
              </a:spcBef>
              <a:buClr>
                <a:srgbClr val="FF0000"/>
              </a:buClr>
              <a:buFont typeface="Wingdings"/>
              <a:buChar char=""/>
              <a:tabLst>
                <a:tab pos="287020" algn="l"/>
              </a:tabLst>
            </a:pPr>
            <a:r>
              <a:rPr sz="2000" dirty="0">
                <a:latin typeface="Times New Roman" pitchFamily="18" charset="0"/>
                <a:cs typeface="Times New Roman" pitchFamily="18" charset="0"/>
              </a:rPr>
              <a:t>MediaPlayer là bộ giải mã, luôn chạy ngầm, hỗ trợ  nhiều chuẩn và giao thức video, audio, mạng</a:t>
            </a:r>
            <a:endParaRPr sz="2000">
              <a:latin typeface="Times New Roman" pitchFamily="18" charset="0"/>
              <a:cs typeface="Times New Roman" pitchFamily="18" charset="0"/>
            </a:endParaRPr>
          </a:p>
          <a:p>
            <a:pPr marL="287020" marR="74930" indent="-274320" algn="just">
              <a:lnSpc>
                <a:spcPct val="150000"/>
              </a:lnSpc>
              <a:spcBef>
                <a:spcPts val="750"/>
              </a:spcBef>
              <a:buClr>
                <a:srgbClr val="FF0000"/>
              </a:buClr>
              <a:buFont typeface="Wingdings"/>
              <a:buChar char=""/>
              <a:tabLst>
                <a:tab pos="287020" algn="l"/>
              </a:tabLst>
            </a:pPr>
            <a:r>
              <a:rPr sz="2000" dirty="0">
                <a:latin typeface="Times New Roman" pitchFamily="18" charset="0"/>
                <a:cs typeface="Times New Roman" pitchFamily="18" charset="0"/>
              </a:rPr>
              <a:t>SurfaceView là view được thiết kế với mục đích để thể  hiện các hình ảnh cần có tốc độ cập nhật cao, đặc biệt  thích hợp với việc thể hiện dữ liệu từ video, camera và  hoạt hình</a:t>
            </a:r>
            <a:endParaRPr sz="2000">
              <a:latin typeface="Times New Roman" pitchFamily="18" charset="0"/>
              <a:cs typeface="Times New Roman" pitchFamily="18" charset="0"/>
            </a:endParaRPr>
          </a:p>
          <a:p>
            <a:pPr marL="287020" marR="747395" indent="-274320" algn="just">
              <a:lnSpc>
                <a:spcPct val="150000"/>
              </a:lnSpc>
              <a:spcBef>
                <a:spcPts val="855"/>
              </a:spcBef>
              <a:buClr>
                <a:srgbClr val="FF0000"/>
              </a:buClr>
              <a:buFont typeface="Wingdings"/>
              <a:buChar char=""/>
              <a:tabLst>
                <a:tab pos="287020" algn="l"/>
              </a:tabLst>
            </a:pPr>
            <a:r>
              <a:rPr sz="2000" dirty="0">
                <a:latin typeface="Times New Roman" pitchFamily="18" charset="0"/>
                <a:cs typeface="Times New Roman" pitchFamily="18" charset="0"/>
              </a:rPr>
              <a:t>SurfaceView loại bỏ các chi tiết phức tạp của view  nhưng cũng có những hạn chế nhất định</a:t>
            </a:r>
            <a:endParaRPr sz="2000">
              <a:latin typeface="Times New Roman" pitchFamily="18" charset="0"/>
              <a:cs typeface="Times New Roman" pitchFamily="18" charset="0"/>
            </a:endParaRPr>
          </a:p>
          <a:p>
            <a:pPr marL="744220" lvl="1" indent="-274320" algn="just">
              <a:lnSpc>
                <a:spcPct val="150000"/>
              </a:lnSpc>
              <a:spcBef>
                <a:spcPts val="95"/>
              </a:spcBef>
              <a:buFont typeface="Wingdings"/>
              <a:buChar char=""/>
              <a:tabLst>
                <a:tab pos="743585" algn="l"/>
                <a:tab pos="744220" algn="l"/>
              </a:tabLst>
            </a:pPr>
            <a:r>
              <a:rPr dirty="0">
                <a:latin typeface="Times New Roman" pitchFamily="18" charset="0"/>
                <a:cs typeface="Times New Roman" pitchFamily="18" charset="0"/>
              </a:rPr>
              <a:t>Thread có cơ chế cập nhật thẳng vào SurfaceView không cần</a:t>
            </a:r>
            <a:endParaRPr>
              <a:latin typeface="Times New Roman" pitchFamily="18" charset="0"/>
              <a:cs typeface="Times New Roman" pitchFamily="18" charset="0"/>
            </a:endParaRPr>
          </a:p>
          <a:p>
            <a:pPr marL="744220" algn="just">
              <a:lnSpc>
                <a:spcPct val="150000"/>
              </a:lnSpc>
            </a:pPr>
            <a:r>
              <a:rPr dirty="0">
                <a:latin typeface="Times New Roman" pitchFamily="18" charset="0"/>
                <a:cs typeface="Times New Roman" pitchFamily="18" charset="0"/>
              </a:rPr>
              <a:t>qua đồng bộ</a:t>
            </a:r>
            <a:endParaRPr>
              <a:latin typeface="Times New Roman" pitchFamily="18" charset="0"/>
              <a:cs typeface="Times New Roman" pitchFamily="18" charset="0"/>
            </a:endParaRPr>
          </a:p>
          <a:p>
            <a:pPr marL="744220" marR="53340" lvl="1" indent="-274320" algn="just">
              <a:lnSpc>
                <a:spcPct val="150000"/>
              </a:lnSpc>
              <a:spcBef>
                <a:spcPts val="434"/>
              </a:spcBef>
              <a:buFont typeface="Wingdings"/>
              <a:buChar char=""/>
              <a:tabLst>
                <a:tab pos="743585" algn="l"/>
                <a:tab pos="744220" algn="l"/>
              </a:tabLst>
            </a:pPr>
            <a:r>
              <a:rPr dirty="0">
                <a:latin typeface="Times New Roman" pitchFamily="18" charset="0"/>
                <a:cs typeface="Times New Roman" pitchFamily="18" charset="0"/>
              </a:rPr>
              <a:t>SurfaceView luôn chiếm một vùng màn hình và không thể bị  che hoặc có bóng mờ</a:t>
            </a:r>
            <a:endParaRPr>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34200"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65" dirty="0"/>
              <a:t> </a:t>
            </a:r>
            <a:r>
              <a:rPr spc="-30" dirty="0"/>
              <a:t>SurfaceView</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49</a:t>
            </a:fld>
            <a:endParaRPr spc="-60" dirty="0"/>
          </a:p>
        </p:txBody>
      </p:sp>
      <p:sp>
        <p:nvSpPr>
          <p:cNvPr id="3" name="object 3"/>
          <p:cNvSpPr txBox="1"/>
          <p:nvPr/>
        </p:nvSpPr>
        <p:spPr>
          <a:xfrm>
            <a:off x="427736" y="1310245"/>
            <a:ext cx="7490459" cy="4926733"/>
          </a:xfrm>
          <a:prstGeom prst="rect">
            <a:avLst/>
          </a:prstGeom>
        </p:spPr>
        <p:txBody>
          <a:bodyPr vert="horz" wrap="square" lIns="0" tIns="59690" rIns="0" bIns="0" rtlCol="0">
            <a:spAutoFit/>
          </a:bodyPr>
          <a:lstStyle/>
          <a:p>
            <a:pPr marL="12700" algn="just">
              <a:lnSpc>
                <a:spcPct val="100000"/>
              </a:lnSpc>
              <a:spcBef>
                <a:spcPts val="470"/>
              </a:spcBef>
            </a:pPr>
            <a:r>
              <a:rPr sz="1800" dirty="0">
                <a:latin typeface="Times New Roman" pitchFamily="18" charset="0"/>
                <a:cs typeface="Times New Roman" pitchFamily="18" charset="0"/>
              </a:rPr>
              <a:t>public class MainActivity extends Activity</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implements SurfaceHolder.Callback, OnPreparedListener {</a:t>
            </a:r>
            <a:endParaRPr sz="1800">
              <a:latin typeface="Times New Roman" pitchFamily="18" charset="0"/>
              <a:cs typeface="Times New Roman" pitchFamily="18" charset="0"/>
            </a:endParaRPr>
          </a:p>
          <a:p>
            <a:pPr algn="just">
              <a:lnSpc>
                <a:spcPct val="100000"/>
              </a:lnSpc>
              <a:spcBef>
                <a:spcPts val="20"/>
              </a:spcBef>
            </a:pPr>
            <a:endParaRPr sz="2500">
              <a:latin typeface="Times New Roman" pitchFamily="18" charset="0"/>
              <a:cs typeface="Times New Roman" pitchFamily="18" charset="0"/>
            </a:endParaRPr>
          </a:p>
          <a:p>
            <a:pPr marL="437515" algn="just">
              <a:lnSpc>
                <a:spcPct val="100000"/>
              </a:lnSpc>
            </a:pPr>
            <a:r>
              <a:rPr sz="1800" dirty="0">
                <a:latin typeface="Times New Roman" pitchFamily="18" charset="0"/>
                <a:cs typeface="Times New Roman" pitchFamily="18" charset="0"/>
              </a:rPr>
              <a:t>private MediaPlayer mediaPlayer;</a:t>
            </a:r>
            <a:endParaRPr sz="1800">
              <a:latin typeface="Times New Roman" pitchFamily="18" charset="0"/>
              <a:cs typeface="Times New Roman" pitchFamily="18" charset="0"/>
            </a:endParaRPr>
          </a:p>
          <a:p>
            <a:pPr algn="just">
              <a:lnSpc>
                <a:spcPct val="100000"/>
              </a:lnSpc>
              <a:spcBef>
                <a:spcPts val="15"/>
              </a:spcBef>
            </a:pPr>
            <a:endParaRPr sz="2500">
              <a:latin typeface="Times New Roman" pitchFamily="18" charset="0"/>
              <a:cs typeface="Times New Roman" pitchFamily="18" charset="0"/>
            </a:endParaRPr>
          </a:p>
          <a:p>
            <a:pPr marL="437515" algn="just">
              <a:lnSpc>
                <a:spcPct val="100000"/>
              </a:lnSpc>
            </a:pPr>
            <a:r>
              <a:rPr sz="1800" dirty="0">
                <a:latin typeface="Times New Roman" pitchFamily="18" charset="0"/>
                <a:cs typeface="Times New Roman" pitchFamily="18" charset="0"/>
              </a:rPr>
              <a:t>protected void onCreate(Bundle savedInstanceState) {</a:t>
            </a:r>
            <a:endParaRPr sz="1800">
              <a:latin typeface="Times New Roman" pitchFamily="18" charset="0"/>
              <a:cs typeface="Times New Roman" pitchFamily="18" charset="0"/>
            </a:endParaRPr>
          </a:p>
          <a:p>
            <a:pPr marL="862965" marR="1598930" algn="just">
              <a:lnSpc>
                <a:spcPct val="117100"/>
              </a:lnSpc>
              <a:spcBef>
                <a:spcPts val="5"/>
              </a:spcBef>
            </a:pPr>
            <a:r>
              <a:rPr sz="1800" dirty="0">
                <a:latin typeface="Times New Roman" pitchFamily="18" charset="0"/>
                <a:cs typeface="Times New Roman" pitchFamily="18" charset="0"/>
              </a:rPr>
              <a:t>super.onCreate(savedInstanceState);  SurfaceView vidSurface = new SurfaceView(this);  vidSurface.getHolder().addCallback(this);  setContentView(vidSurface);</a:t>
            </a:r>
            <a:endParaRPr sz="1800">
              <a:latin typeface="Times New Roman" pitchFamily="18" charset="0"/>
              <a:cs typeface="Times New Roman" pitchFamily="18" charset="0"/>
            </a:endParaRPr>
          </a:p>
          <a:p>
            <a:pPr marL="437515" algn="just">
              <a:lnSpc>
                <a:spcPct val="100000"/>
              </a:lnSpc>
              <a:spcBef>
                <a:spcPts val="37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437515" algn="just">
              <a:lnSpc>
                <a:spcPct val="100000"/>
              </a:lnSpc>
              <a:spcBef>
                <a:spcPts val="360"/>
              </a:spcBef>
            </a:pPr>
            <a:r>
              <a:rPr sz="1800" dirty="0">
                <a:latin typeface="Times New Roman" pitchFamily="18" charset="0"/>
                <a:cs typeface="Times New Roman" pitchFamily="18" charset="0"/>
              </a:rPr>
              <a:t>public void surfaceChanged(SurfaceHolder s, int a, int b, int c) {</a:t>
            </a:r>
            <a:endParaRPr sz="1800">
              <a:latin typeface="Times New Roman" pitchFamily="18" charset="0"/>
              <a:cs typeface="Times New Roman" pitchFamily="18" charset="0"/>
            </a:endParaRPr>
          </a:p>
          <a:p>
            <a:pPr marL="437515" algn="just">
              <a:lnSpc>
                <a:spcPct val="100000"/>
              </a:lnSpc>
              <a:spcBef>
                <a:spcPts val="375"/>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marL="437515" algn="just">
              <a:lnSpc>
                <a:spcPct val="100000"/>
              </a:lnSpc>
              <a:spcBef>
                <a:spcPts val="375"/>
              </a:spcBef>
            </a:pPr>
            <a:r>
              <a:rPr sz="1800" dirty="0">
                <a:latin typeface="Times New Roman" pitchFamily="18" charset="0"/>
                <a:cs typeface="Times New Roman" pitchFamily="18" charset="0"/>
              </a:rPr>
              <a:t>public void surfaceDestroyed(SurfaceHolder arg0) {</a:t>
            </a:r>
            <a:endParaRPr sz="1800">
              <a:latin typeface="Times New Roman" pitchFamily="18" charset="0"/>
              <a:cs typeface="Times New Roman" pitchFamily="18" charset="0"/>
            </a:endParaRPr>
          </a:p>
          <a:p>
            <a:pPr marL="437515" algn="just">
              <a:lnSpc>
                <a:spcPct val="100000"/>
              </a:lnSpc>
              <a:spcBef>
                <a:spcPts val="359"/>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682875" cy="757555"/>
          </a:xfrm>
          <a:prstGeom prst="rect">
            <a:avLst/>
          </a:prstGeom>
        </p:spPr>
        <p:txBody>
          <a:bodyPr vert="horz" wrap="square" lIns="0" tIns="12700" rIns="0" bIns="0" rtlCol="0">
            <a:spAutoFit/>
          </a:bodyPr>
          <a:lstStyle/>
          <a:p>
            <a:pPr marL="12700">
              <a:lnSpc>
                <a:spcPct val="100000"/>
              </a:lnSpc>
              <a:spcBef>
                <a:spcPts val="100"/>
              </a:spcBef>
            </a:pPr>
            <a:r>
              <a:rPr dirty="0"/>
              <a:t>Media</a:t>
            </a:r>
            <a:r>
              <a:rPr spc="-370" dirty="0"/>
              <a:t> </a:t>
            </a:r>
            <a:r>
              <a:rPr dirty="0"/>
              <a:t>API</a:t>
            </a:r>
          </a:p>
        </p:txBody>
      </p:sp>
      <p:sp>
        <p:nvSpPr>
          <p:cNvPr id="3" name="object 3"/>
          <p:cNvSpPr txBox="1"/>
          <p:nvPr/>
        </p:nvSpPr>
        <p:spPr>
          <a:xfrm>
            <a:off x="427736" y="1396441"/>
            <a:ext cx="4946650" cy="4526880"/>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Android cung cấp nhiều class  hỗ trợ tập media phong phú,  gồm cả âm thanh, hình ảnh và  video</a:t>
            </a:r>
            <a:endParaRPr sz="2800">
              <a:latin typeface="Times New Roman" pitchFamily="18" charset="0"/>
              <a:cs typeface="Times New Roman" pitchFamily="18" charset="0"/>
            </a:endParaRPr>
          </a:p>
          <a:p>
            <a:pPr marL="287020" marR="20066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Chia làm 2 nhóm recorder và  playback</a:t>
            </a:r>
            <a:endParaRPr sz="2800">
              <a:latin typeface="Times New Roman" pitchFamily="18" charset="0"/>
              <a:cs typeface="Times New Roman" pitchFamily="18" charset="0"/>
            </a:endParaRPr>
          </a:p>
          <a:p>
            <a:pPr marL="287020" marR="26034" indent="-274320" algn="just">
              <a:lnSpc>
                <a:spcPct val="100000"/>
              </a:lnSpc>
              <a:spcBef>
                <a:spcPts val="790"/>
              </a:spcBef>
              <a:buClr>
                <a:srgbClr val="FF0000"/>
              </a:buClr>
              <a:buFont typeface="Wingdings"/>
              <a:buChar char=""/>
              <a:tabLst>
                <a:tab pos="287020" algn="l"/>
              </a:tabLst>
            </a:pPr>
            <a:r>
              <a:rPr sz="2800" dirty="0">
                <a:latin typeface="Times New Roman" pitchFamily="18" charset="0"/>
                <a:cs typeface="Times New Roman" pitchFamily="18" charset="0"/>
              </a:rPr>
              <a:t>Các lớp thư viện này đều dễ  dàng sử dụng trong phát triển  ứng dụng và hoàn toàn miễn  phí (rất quan trọng)</a:t>
            </a:r>
            <a:endParaRPr sz="2800">
              <a:latin typeface="Times New Roman" pitchFamily="18" charset="0"/>
              <a:cs typeface="Times New Roman" pitchFamily="18" charset="0"/>
            </a:endParaRPr>
          </a:p>
        </p:txBody>
      </p:sp>
      <p:sp>
        <p:nvSpPr>
          <p:cNvPr id="4" name="object 4"/>
          <p:cNvSpPr/>
          <p:nvPr/>
        </p:nvSpPr>
        <p:spPr>
          <a:xfrm>
            <a:off x="5353811" y="1534667"/>
            <a:ext cx="3636264" cy="425653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934200" cy="757555"/>
          </a:xfrm>
          <a:prstGeom prst="rect">
            <a:avLst/>
          </a:prstGeom>
        </p:spPr>
        <p:txBody>
          <a:bodyPr vert="horz" wrap="square" lIns="0" tIns="12700" rIns="0" bIns="0" rtlCol="0">
            <a:spAutoFit/>
          </a:bodyPr>
          <a:lstStyle/>
          <a:p>
            <a:pPr marL="12700">
              <a:lnSpc>
                <a:spcPct val="100000"/>
              </a:lnSpc>
              <a:spcBef>
                <a:spcPts val="100"/>
              </a:spcBef>
            </a:pPr>
            <a:r>
              <a:rPr dirty="0"/>
              <a:t>MediaPlayer +</a:t>
            </a:r>
            <a:r>
              <a:rPr spc="-65" dirty="0"/>
              <a:t> </a:t>
            </a:r>
            <a:r>
              <a:rPr spc="-30" dirty="0"/>
              <a:t>SurfaceView</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50</a:t>
            </a:fld>
            <a:endParaRPr spc="-60" dirty="0"/>
          </a:p>
        </p:txBody>
      </p:sp>
      <p:sp>
        <p:nvSpPr>
          <p:cNvPr id="3" name="object 3"/>
          <p:cNvSpPr txBox="1"/>
          <p:nvPr/>
        </p:nvSpPr>
        <p:spPr>
          <a:xfrm>
            <a:off x="427736" y="1310245"/>
            <a:ext cx="7493000" cy="4885696"/>
          </a:xfrm>
          <a:prstGeom prst="rect">
            <a:avLst/>
          </a:prstGeom>
        </p:spPr>
        <p:txBody>
          <a:bodyPr vert="horz" wrap="square" lIns="0" tIns="59690" rIns="0" bIns="0" rtlCol="0">
            <a:spAutoFit/>
          </a:bodyPr>
          <a:lstStyle/>
          <a:p>
            <a:pPr marL="437515" algn="just">
              <a:lnSpc>
                <a:spcPct val="100000"/>
              </a:lnSpc>
              <a:spcBef>
                <a:spcPts val="470"/>
              </a:spcBef>
            </a:pPr>
            <a:r>
              <a:rPr sz="1800" dirty="0">
                <a:latin typeface="Times New Roman" pitchFamily="18" charset="0"/>
                <a:cs typeface="Times New Roman" pitchFamily="18" charset="0"/>
              </a:rPr>
              <a:t>public void surfaceCreated(SurfaceHolder arg0) {</a:t>
            </a:r>
            <a:endParaRPr sz="1800">
              <a:latin typeface="Times New Roman" pitchFamily="18" charset="0"/>
              <a:cs typeface="Times New Roman" pitchFamily="18" charset="0"/>
            </a:endParaRPr>
          </a:p>
          <a:p>
            <a:pPr marL="862965" algn="just">
              <a:lnSpc>
                <a:spcPct val="100000"/>
              </a:lnSpc>
              <a:spcBef>
                <a:spcPts val="370"/>
              </a:spcBef>
            </a:pPr>
            <a:r>
              <a:rPr sz="1800" dirty="0">
                <a:latin typeface="Times New Roman" pitchFamily="18" charset="0"/>
                <a:cs typeface="Times New Roman" pitchFamily="18" charset="0"/>
              </a:rPr>
              <a:t>try {</a:t>
            </a:r>
            <a:endParaRPr sz="1800">
              <a:latin typeface="Times New Roman" pitchFamily="18" charset="0"/>
              <a:cs typeface="Times New Roman" pitchFamily="18" charset="0"/>
            </a:endParaRPr>
          </a:p>
          <a:p>
            <a:pPr marL="1288415" marR="2771140" algn="just">
              <a:lnSpc>
                <a:spcPts val="2530"/>
              </a:lnSpc>
              <a:spcBef>
                <a:spcPts val="140"/>
              </a:spcBef>
            </a:pPr>
            <a:r>
              <a:rPr sz="1800" dirty="0">
                <a:latin typeface="Times New Roman" pitchFamily="18" charset="0"/>
                <a:cs typeface="Times New Roman" pitchFamily="18" charset="0"/>
              </a:rPr>
              <a:t>mediaPlayer = new MediaPlayer();  mediaPlayer.setDisplay(arg0);  mediaPlayer.setDataSource(this,</a:t>
            </a:r>
            <a:endParaRPr sz="1800">
              <a:latin typeface="Times New Roman" pitchFamily="18" charset="0"/>
              <a:cs typeface="Times New Roman" pitchFamily="18" charset="0"/>
            </a:endParaRPr>
          </a:p>
          <a:p>
            <a:pPr marL="1713230" algn="just">
              <a:lnSpc>
                <a:spcPct val="100000"/>
              </a:lnSpc>
              <a:spcBef>
                <a:spcPts val="215"/>
              </a:spcBef>
            </a:pPr>
            <a:r>
              <a:rPr sz="1800" dirty="0">
                <a:latin typeface="Times New Roman" pitchFamily="18" charset="0"/>
                <a:cs typeface="Times New Roman" pitchFamily="18" charset="0"/>
              </a:rPr>
              <a:t>Uri.parse("android.resource://" +</a:t>
            </a:r>
            <a:endParaRPr sz="1800">
              <a:latin typeface="Times New Roman" pitchFamily="18" charset="0"/>
              <a:cs typeface="Times New Roman" pitchFamily="18" charset="0"/>
            </a:endParaRPr>
          </a:p>
          <a:p>
            <a:pPr marL="1288415" marR="5080" indent="851535" algn="just">
              <a:lnSpc>
                <a:spcPct val="117100"/>
              </a:lnSpc>
              <a:spcBef>
                <a:spcPts val="5"/>
              </a:spcBef>
            </a:pPr>
            <a:r>
              <a:rPr sz="1800" dirty="0">
                <a:latin typeface="Times New Roman" pitchFamily="18" charset="0"/>
                <a:cs typeface="Times New Roman" pitchFamily="18" charset="0"/>
              </a:rPr>
              <a:t>getPackageName() + "/" + R.raw.teamwork));  mediaPlayer.prepare();  mediaPlayer.setOnPreparedListener(this);  mediaPlayer.setAudioStreamType(AudioManager.STREAM_MUSIC);</a:t>
            </a:r>
            <a:endParaRPr sz="1800">
              <a:latin typeface="Times New Roman" pitchFamily="18" charset="0"/>
              <a:cs typeface="Times New Roman" pitchFamily="18" charset="0"/>
            </a:endParaRPr>
          </a:p>
          <a:p>
            <a:pPr marL="862965" algn="just">
              <a:lnSpc>
                <a:spcPct val="100000"/>
              </a:lnSpc>
              <a:spcBef>
                <a:spcPts val="370"/>
              </a:spcBef>
            </a:pPr>
            <a:r>
              <a:rPr sz="1800" dirty="0">
                <a:latin typeface="Times New Roman" pitchFamily="18" charset="0"/>
                <a:cs typeface="Times New Roman" pitchFamily="18" charset="0"/>
              </a:rPr>
              <a:t>} catch (Exception e) { }</a:t>
            </a:r>
            <a:endParaRPr sz="1800">
              <a:latin typeface="Times New Roman" pitchFamily="18" charset="0"/>
              <a:cs typeface="Times New Roman" pitchFamily="18" charset="0"/>
            </a:endParaRPr>
          </a:p>
          <a:p>
            <a:pPr marL="437515" algn="just">
              <a:lnSpc>
                <a:spcPct val="100000"/>
              </a:lnSpc>
              <a:spcBef>
                <a:spcPts val="36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a:p>
            <a:pPr algn="just">
              <a:lnSpc>
                <a:spcPct val="100000"/>
              </a:lnSpc>
              <a:spcBef>
                <a:spcPts val="30"/>
              </a:spcBef>
            </a:pPr>
            <a:endParaRPr sz="2500">
              <a:latin typeface="Times New Roman" pitchFamily="18" charset="0"/>
              <a:cs typeface="Times New Roman" pitchFamily="18" charset="0"/>
            </a:endParaRPr>
          </a:p>
          <a:p>
            <a:pPr marL="437515" algn="just">
              <a:lnSpc>
                <a:spcPct val="100000"/>
              </a:lnSpc>
            </a:pPr>
            <a:r>
              <a:rPr sz="1800" dirty="0">
                <a:latin typeface="Times New Roman" pitchFamily="18" charset="0"/>
                <a:cs typeface="Times New Roman" pitchFamily="18" charset="0"/>
              </a:rPr>
              <a:t>public void onPrepared(MediaPlayer mp) { mediaPlayer.start(); }</a:t>
            </a:r>
            <a:endParaRPr sz="1800">
              <a:latin typeface="Times New Roman" pitchFamily="18" charset="0"/>
              <a:cs typeface="Times New Roman" pitchFamily="18" charset="0"/>
            </a:endParaRPr>
          </a:p>
          <a:p>
            <a:pPr marL="12700" algn="just">
              <a:lnSpc>
                <a:spcPct val="100000"/>
              </a:lnSpc>
              <a:spcBef>
                <a:spcPts val="360"/>
              </a:spcBef>
            </a:pPr>
            <a:r>
              <a:rPr sz="1800" dirty="0">
                <a:latin typeface="Times New Roman" pitchFamily="18" charset="0"/>
                <a:cs typeface="Times New Roman" pitchFamily="18" charset="0"/>
              </a:rPr>
              <a:t>}</a:t>
            </a:r>
            <a:endParaRPr sz="180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17334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a:t>
            </a:r>
            <a:r>
              <a:rPr spc="-80" dirty="0"/>
              <a:t> </a:t>
            </a:r>
            <a:r>
              <a:rPr dirty="0"/>
              <a:t>camera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51</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6</a:t>
            </a:r>
            <a:endParaRPr sz="180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3211" y="1725167"/>
            <a:ext cx="3241548" cy="21610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53212" y="4171188"/>
            <a:ext cx="3241548" cy="2161032"/>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85724" y="1397253"/>
            <a:ext cx="13481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1.</a:t>
            </a:r>
            <a:r>
              <a:rPr sz="1800" b="1" spc="-80" dirty="0">
                <a:latin typeface="Times New Roman"/>
                <a:cs typeface="Times New Roman"/>
              </a:rPr>
              <a:t> </a:t>
            </a:r>
            <a:r>
              <a:rPr sz="1800" b="1" dirty="0">
                <a:latin typeface="Times New Roman"/>
                <a:cs typeface="Times New Roman"/>
              </a:rPr>
              <a:t>Previewing</a:t>
            </a:r>
            <a:endParaRPr sz="1800">
              <a:latin typeface="Times New Roman"/>
              <a:cs typeface="Times New Roman"/>
            </a:endParaRPr>
          </a:p>
        </p:txBody>
      </p:sp>
      <p:sp>
        <p:nvSpPr>
          <p:cNvPr id="5" name="object 5"/>
          <p:cNvSpPr txBox="1"/>
          <p:nvPr/>
        </p:nvSpPr>
        <p:spPr>
          <a:xfrm>
            <a:off x="185724" y="3875658"/>
            <a:ext cx="25126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2. After </a:t>
            </a:r>
            <a:r>
              <a:rPr sz="1800" b="1" spc="-5" dirty="0">
                <a:latin typeface="Times New Roman"/>
                <a:cs typeface="Times New Roman"/>
              </a:rPr>
              <a:t>shutter is</a:t>
            </a:r>
            <a:r>
              <a:rPr sz="1800" b="1" spc="-200" dirty="0">
                <a:latin typeface="Times New Roman"/>
                <a:cs typeface="Times New Roman"/>
              </a:rPr>
              <a:t> </a:t>
            </a:r>
            <a:r>
              <a:rPr sz="1800" b="1" spc="-5" dirty="0">
                <a:latin typeface="Times New Roman"/>
                <a:cs typeface="Times New Roman"/>
              </a:rPr>
              <a:t>pressed</a:t>
            </a:r>
            <a:endParaRPr sz="1800">
              <a:latin typeface="Times New Roman"/>
              <a:cs typeface="Times New Roman"/>
            </a:endParaRPr>
          </a:p>
        </p:txBody>
      </p:sp>
      <p:sp>
        <p:nvSpPr>
          <p:cNvPr id="6" name="object 6"/>
          <p:cNvSpPr/>
          <p:nvPr/>
        </p:nvSpPr>
        <p:spPr>
          <a:xfrm>
            <a:off x="3950050" y="1439136"/>
            <a:ext cx="1754589" cy="3901547"/>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019800" y="1650492"/>
            <a:ext cx="2709672" cy="4064508"/>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023228" y="5794959"/>
            <a:ext cx="2569845" cy="574675"/>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3. Image </a:t>
            </a:r>
            <a:r>
              <a:rPr sz="1800" b="1" spc="-5" dirty="0">
                <a:latin typeface="Times New Roman"/>
                <a:cs typeface="Times New Roman"/>
              </a:rPr>
              <a:t>transferred</a:t>
            </a:r>
            <a:r>
              <a:rPr sz="1800" b="1" spc="-80" dirty="0">
                <a:latin typeface="Times New Roman"/>
                <a:cs typeface="Times New Roman"/>
              </a:rPr>
              <a:t> </a:t>
            </a:r>
            <a:r>
              <a:rPr sz="1800" b="1" spc="-10" dirty="0">
                <a:latin typeface="Times New Roman"/>
                <a:cs typeface="Times New Roman"/>
              </a:rPr>
              <a:t>from</a:t>
            </a:r>
            <a:endParaRPr sz="1800">
              <a:latin typeface="Times New Roman"/>
              <a:cs typeface="Times New Roman"/>
            </a:endParaRPr>
          </a:p>
          <a:p>
            <a:pPr marL="12700">
              <a:lnSpc>
                <a:spcPct val="100000"/>
              </a:lnSpc>
            </a:pPr>
            <a:r>
              <a:rPr sz="1800" b="1" spc="-5" dirty="0">
                <a:latin typeface="Times New Roman"/>
                <a:cs typeface="Times New Roman"/>
              </a:rPr>
              <a:t>CAMERA </a:t>
            </a:r>
            <a:r>
              <a:rPr sz="1800" b="1" dirty="0">
                <a:latin typeface="Times New Roman"/>
                <a:cs typeface="Times New Roman"/>
              </a:rPr>
              <a:t>to</a:t>
            </a:r>
            <a:r>
              <a:rPr sz="1800" b="1" spc="-110" dirty="0">
                <a:latin typeface="Times New Roman"/>
                <a:cs typeface="Times New Roman"/>
              </a:rPr>
              <a:t> </a:t>
            </a:r>
            <a:r>
              <a:rPr sz="1800" b="1" spc="-5" dirty="0">
                <a:latin typeface="Times New Roman"/>
                <a:cs typeface="Times New Roman"/>
              </a:rPr>
              <a:t>the</a:t>
            </a:r>
            <a:endParaRPr sz="1800">
              <a:latin typeface="Times New Roman"/>
              <a:cs typeface="Times New Roman"/>
            </a:endParaRPr>
          </a:p>
        </p:txBody>
      </p:sp>
      <p:sp>
        <p:nvSpPr>
          <p:cNvPr id="9" name="object 9"/>
          <p:cNvSpPr txBox="1"/>
          <p:nvPr/>
        </p:nvSpPr>
        <p:spPr>
          <a:xfrm>
            <a:off x="6023228" y="6343903"/>
            <a:ext cx="111823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application</a:t>
            </a:r>
            <a:endParaRPr sz="1800">
              <a:latin typeface="Times New Roman"/>
              <a:cs typeface="Times New Roman"/>
            </a:endParaRPr>
          </a:p>
        </p:txBody>
      </p:sp>
      <p:sp>
        <p:nvSpPr>
          <p:cNvPr id="10" name="object 10"/>
          <p:cNvSpPr txBox="1">
            <a:spLocks noGrp="1"/>
          </p:cNvSpPr>
          <p:nvPr>
            <p:ph type="title"/>
          </p:nvPr>
        </p:nvSpPr>
        <p:spPr>
          <a:xfrm>
            <a:off x="427736" y="257378"/>
            <a:ext cx="7607934" cy="757555"/>
          </a:xfrm>
          <a:prstGeom prst="rect">
            <a:avLst/>
          </a:prstGeom>
        </p:spPr>
        <p:txBody>
          <a:bodyPr vert="horz" wrap="square" lIns="0" tIns="12700" rIns="0" bIns="0" rtlCol="0">
            <a:spAutoFit/>
          </a:bodyPr>
          <a:lstStyle/>
          <a:p>
            <a:pPr marL="12700">
              <a:lnSpc>
                <a:spcPct val="100000"/>
              </a:lnSpc>
              <a:spcBef>
                <a:spcPts val="100"/>
              </a:spcBef>
            </a:pPr>
            <a:r>
              <a:rPr dirty="0"/>
              <a:t>Chụp ảnh bằng camera</a:t>
            </a:r>
            <a:r>
              <a:rPr spc="-135" dirty="0"/>
              <a:t> </a:t>
            </a:r>
            <a:r>
              <a:rPr dirty="0"/>
              <a:t>activity</a:t>
            </a:r>
          </a:p>
        </p:txBody>
      </p:sp>
      <p:sp>
        <p:nvSpPr>
          <p:cNvPr id="12" name="object 12"/>
          <p:cNvSpPr txBox="1"/>
          <p:nvPr/>
        </p:nvSpPr>
        <p:spPr>
          <a:xfrm>
            <a:off x="8535161" y="6487159"/>
            <a:ext cx="181610" cy="208279"/>
          </a:xfrm>
          <a:prstGeom prst="rect">
            <a:avLst/>
          </a:prstGeom>
        </p:spPr>
        <p:txBody>
          <a:bodyPr vert="horz" wrap="square" lIns="0" tIns="12700" rIns="0" bIns="0" rtlCol="0">
            <a:spAutoFit/>
          </a:bodyPr>
          <a:lstStyle/>
          <a:p>
            <a:pPr marL="12700">
              <a:lnSpc>
                <a:spcPct val="100000"/>
              </a:lnSpc>
              <a:spcBef>
                <a:spcPts val="100"/>
              </a:spcBef>
            </a:pPr>
            <a:r>
              <a:rPr sz="1200" spc="-55" dirty="0">
                <a:solidFill>
                  <a:srgbClr val="888888"/>
                </a:solidFill>
                <a:latin typeface="Arial"/>
                <a:cs typeface="Arial"/>
              </a:rPr>
              <a:t>52</a:t>
            </a:r>
            <a:endParaRPr sz="12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07934" cy="757555"/>
          </a:xfrm>
          <a:prstGeom prst="rect">
            <a:avLst/>
          </a:prstGeom>
        </p:spPr>
        <p:txBody>
          <a:bodyPr vert="horz" wrap="square" lIns="0" tIns="12700" rIns="0" bIns="0" rtlCol="0">
            <a:spAutoFit/>
          </a:bodyPr>
          <a:lstStyle/>
          <a:p>
            <a:pPr marL="12700">
              <a:lnSpc>
                <a:spcPct val="100000"/>
              </a:lnSpc>
              <a:spcBef>
                <a:spcPts val="100"/>
              </a:spcBef>
            </a:pPr>
            <a:r>
              <a:rPr dirty="0"/>
              <a:t>Chụp ảnh bằng camera</a:t>
            </a:r>
            <a:r>
              <a:rPr spc="-135" dirty="0"/>
              <a:t> </a:t>
            </a:r>
            <a:r>
              <a:rPr dirty="0"/>
              <a:t>activity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53</a:t>
            </a:fld>
            <a:endParaRPr spc="-60" dirty="0"/>
          </a:p>
        </p:txBody>
      </p:sp>
      <p:sp>
        <p:nvSpPr>
          <p:cNvPr id="3" name="object 3"/>
          <p:cNvSpPr txBox="1"/>
          <p:nvPr/>
        </p:nvSpPr>
        <p:spPr>
          <a:xfrm>
            <a:off x="427736" y="1304780"/>
            <a:ext cx="7633970" cy="5406608"/>
          </a:xfrm>
          <a:prstGeom prst="rect">
            <a:avLst/>
          </a:prstGeom>
        </p:spPr>
        <p:txBody>
          <a:bodyPr vert="horz" wrap="square" lIns="0" tIns="83820" rIns="0" bIns="0" rtlCol="0">
            <a:spAutoFit/>
          </a:bodyPr>
          <a:lstStyle/>
          <a:p>
            <a:pPr marL="12700" algn="just">
              <a:lnSpc>
                <a:spcPct val="150000"/>
              </a:lnSpc>
              <a:spcBef>
                <a:spcPts val="660"/>
              </a:spcBef>
            </a:pPr>
            <a:r>
              <a:rPr sz="1600" dirty="0">
                <a:latin typeface="Times New Roman" pitchFamily="18" charset="0"/>
                <a:cs typeface="Times New Roman" pitchFamily="18" charset="0"/>
              </a:rPr>
              <a:t>public class CameraDemo extends Activity {</a:t>
            </a:r>
            <a:endParaRPr sz="1600">
              <a:latin typeface="Times New Roman" pitchFamily="18" charset="0"/>
              <a:cs typeface="Times New Roman" pitchFamily="18" charset="0"/>
            </a:endParaRPr>
          </a:p>
          <a:p>
            <a:pPr marL="494030" algn="just">
              <a:lnSpc>
                <a:spcPct val="150000"/>
              </a:lnSpc>
              <a:spcBef>
                <a:spcPts val="565"/>
              </a:spcBef>
            </a:pPr>
            <a:r>
              <a:rPr sz="1600" dirty="0">
                <a:latin typeface="Times New Roman" pitchFamily="18" charset="0"/>
                <a:cs typeface="Times New Roman" pitchFamily="18" charset="0"/>
              </a:rPr>
              <a:t>ImageView mImageView;</a:t>
            </a:r>
            <a:endParaRPr sz="1600">
              <a:latin typeface="Times New Roman" pitchFamily="18" charset="0"/>
              <a:cs typeface="Times New Roman" pitchFamily="18" charset="0"/>
            </a:endParaRPr>
          </a:p>
          <a:p>
            <a:pPr marL="975360" marR="1200785" indent="-481965" algn="just">
              <a:lnSpc>
                <a:spcPct val="150000"/>
              </a:lnSpc>
              <a:spcBef>
                <a:spcPts val="185"/>
              </a:spcBef>
            </a:pPr>
            <a:r>
              <a:rPr sz="1600" dirty="0">
                <a:latin typeface="Times New Roman" pitchFamily="18" charset="0"/>
                <a:cs typeface="Times New Roman" pitchFamily="18" charset="0"/>
              </a:rPr>
              <a:t>public void onCreate(Bundle savedInstanceState) {  super.onCreate(savedInstanceState);  setContentView(R.layout.main);</a:t>
            </a:r>
            <a:endParaRPr sz="1600">
              <a:latin typeface="Times New Roman" pitchFamily="18" charset="0"/>
              <a:cs typeface="Times New Roman" pitchFamily="18" charset="0"/>
            </a:endParaRPr>
          </a:p>
          <a:p>
            <a:pPr marL="975360" algn="just">
              <a:lnSpc>
                <a:spcPct val="150000"/>
              </a:lnSpc>
              <a:spcBef>
                <a:spcPts val="365"/>
              </a:spcBef>
            </a:pPr>
            <a:r>
              <a:rPr sz="1600" dirty="0">
                <a:latin typeface="Times New Roman" pitchFamily="18" charset="0"/>
                <a:cs typeface="Times New Roman" pitchFamily="18" charset="0"/>
              </a:rPr>
              <a:t>mImageView = (ImageView) findViewById(R.id.mImageView);</a:t>
            </a:r>
            <a:endParaRPr sz="1600">
              <a:latin typeface="Times New Roman" pitchFamily="18" charset="0"/>
              <a:cs typeface="Times New Roman" pitchFamily="18" charset="0"/>
            </a:endParaRPr>
          </a:p>
          <a:p>
            <a:pPr marL="12700" marR="2788920" indent="962660" algn="just">
              <a:lnSpc>
                <a:spcPct val="150000"/>
              </a:lnSpc>
              <a:spcBef>
                <a:spcPts val="840"/>
              </a:spcBef>
            </a:pPr>
            <a:r>
              <a:rPr sz="1600" dirty="0">
                <a:latin typeface="Times New Roman" pitchFamily="18" charset="0"/>
                <a:cs typeface="Times New Roman" pitchFamily="18" charset="0"/>
              </a:rPr>
              <a:t>Intent mIntent = new  Intent(MediaStore.ACTION_IMAGE_CAPTURE);</a:t>
            </a:r>
            <a:endParaRPr sz="1600">
              <a:latin typeface="Times New Roman" pitchFamily="18" charset="0"/>
              <a:cs typeface="Times New Roman" pitchFamily="18" charset="0"/>
            </a:endParaRPr>
          </a:p>
          <a:p>
            <a:pPr marL="975360" algn="just">
              <a:lnSpc>
                <a:spcPct val="150000"/>
              </a:lnSpc>
              <a:spcBef>
                <a:spcPts val="530"/>
              </a:spcBef>
            </a:pPr>
            <a:r>
              <a:rPr sz="1600" dirty="0">
                <a:latin typeface="Times New Roman" pitchFamily="18" charset="0"/>
                <a:cs typeface="Times New Roman" pitchFamily="18" charset="0"/>
              </a:rPr>
              <a:t>startActivityForResult(mIntent, 101);</a:t>
            </a:r>
            <a:endParaRPr sz="1600">
              <a:latin typeface="Times New Roman" pitchFamily="18" charset="0"/>
              <a:cs typeface="Times New Roman" pitchFamily="18" charset="0"/>
            </a:endParaRPr>
          </a:p>
          <a:p>
            <a:pPr marL="494030" algn="just">
              <a:lnSpc>
                <a:spcPct val="150000"/>
              </a:lnSpc>
              <a:spcBef>
                <a:spcPts val="55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a:p>
            <a:pPr marL="975360" marR="597535" indent="-481965" algn="just">
              <a:lnSpc>
                <a:spcPct val="150000"/>
              </a:lnSpc>
            </a:pPr>
            <a:r>
              <a:rPr sz="1600" dirty="0">
                <a:latin typeface="Times New Roman" pitchFamily="18" charset="0"/>
                <a:cs typeface="Times New Roman" pitchFamily="18" charset="0"/>
              </a:rPr>
              <a:t>private void showToast(Context context, String text) {  Toast.makeText(context, text, 1).show();</a:t>
            </a:r>
            <a:endParaRPr sz="1600">
              <a:latin typeface="Times New Roman" pitchFamily="18" charset="0"/>
              <a:cs typeface="Times New Roman" pitchFamily="18" charset="0"/>
            </a:endParaRPr>
          </a:p>
          <a:p>
            <a:pPr marL="494030" algn="just">
              <a:lnSpc>
                <a:spcPct val="150000"/>
              </a:lnSpc>
              <a:spcBef>
                <a:spcPts val="555"/>
              </a:spcBef>
            </a:pPr>
            <a:r>
              <a:rPr sz="1600" dirty="0">
                <a:latin typeface="Times New Roman" pitchFamily="18" charset="0"/>
                <a:cs typeface="Times New Roman" pitchFamily="18" charset="0"/>
              </a:rPr>
              <a:t>}</a:t>
            </a:r>
            <a:endParaRPr sz="160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07934" cy="757555"/>
          </a:xfrm>
          <a:prstGeom prst="rect">
            <a:avLst/>
          </a:prstGeom>
        </p:spPr>
        <p:txBody>
          <a:bodyPr vert="horz" wrap="square" lIns="0" tIns="12700" rIns="0" bIns="0" rtlCol="0">
            <a:spAutoFit/>
          </a:bodyPr>
          <a:lstStyle/>
          <a:p>
            <a:pPr marL="12700">
              <a:lnSpc>
                <a:spcPct val="100000"/>
              </a:lnSpc>
              <a:spcBef>
                <a:spcPts val="100"/>
              </a:spcBef>
            </a:pPr>
            <a:r>
              <a:rPr dirty="0"/>
              <a:t>Chụp ảnh bằng camera</a:t>
            </a:r>
            <a:r>
              <a:rPr spc="-135" dirty="0"/>
              <a:t> </a:t>
            </a:r>
            <a:r>
              <a:rPr dirty="0"/>
              <a:t>activity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54</a:t>
            </a:fld>
            <a:endParaRPr spc="-60" dirty="0"/>
          </a:p>
        </p:txBody>
      </p:sp>
      <p:sp>
        <p:nvSpPr>
          <p:cNvPr id="3" name="object 3"/>
          <p:cNvSpPr txBox="1"/>
          <p:nvPr/>
        </p:nvSpPr>
        <p:spPr>
          <a:xfrm>
            <a:off x="427736" y="1304137"/>
            <a:ext cx="7887334" cy="4091304"/>
          </a:xfrm>
          <a:prstGeom prst="rect">
            <a:avLst/>
          </a:prstGeom>
        </p:spPr>
        <p:txBody>
          <a:bodyPr vert="horz" wrap="square" lIns="0" tIns="12065" rIns="0" bIns="0" rtlCol="0">
            <a:spAutoFit/>
          </a:bodyPr>
          <a:lstStyle/>
          <a:p>
            <a:pPr marL="975360" marR="5080" indent="-481965" algn="just">
              <a:lnSpc>
                <a:spcPct val="133600"/>
              </a:lnSpc>
              <a:spcBef>
                <a:spcPts val="95"/>
              </a:spcBef>
            </a:pPr>
            <a:r>
              <a:rPr sz="2000" dirty="0">
                <a:latin typeface="Times New Roman" pitchFamily="18" charset="0"/>
                <a:cs typeface="Times New Roman" pitchFamily="18" charset="0"/>
              </a:rPr>
              <a:t>protected void onActivityResult(int req, int res, Intent i) {  super.onActivityResult(req, res, i);</a:t>
            </a:r>
            <a:endParaRPr sz="2000">
              <a:latin typeface="Times New Roman" pitchFamily="18" charset="0"/>
              <a:cs typeface="Times New Roman" pitchFamily="18" charset="0"/>
            </a:endParaRPr>
          </a:p>
          <a:p>
            <a:pPr marL="975360" marR="2660650" algn="just">
              <a:lnSpc>
                <a:spcPts val="3200"/>
              </a:lnSpc>
              <a:spcBef>
                <a:spcPts val="235"/>
              </a:spcBef>
            </a:pPr>
            <a:r>
              <a:rPr sz="2000" dirty="0">
                <a:latin typeface="Times New Roman" pitchFamily="18" charset="0"/>
                <a:cs typeface="Times New Roman" pitchFamily="18" charset="0"/>
              </a:rPr>
              <a:t>if (res == RESULT_CANCELED) return;  if (req == 101) {</a:t>
            </a:r>
            <a:endParaRPr sz="2000">
              <a:latin typeface="Times New Roman" pitchFamily="18" charset="0"/>
              <a:cs typeface="Times New Roman" pitchFamily="18" charset="0"/>
            </a:endParaRPr>
          </a:p>
          <a:p>
            <a:pPr marL="1460500" algn="just">
              <a:lnSpc>
                <a:spcPct val="100000"/>
              </a:lnSpc>
              <a:spcBef>
                <a:spcPts val="565"/>
              </a:spcBef>
            </a:pPr>
            <a:r>
              <a:rPr sz="2000" dirty="0">
                <a:latin typeface="Times New Roman" pitchFamily="18" charset="0"/>
                <a:cs typeface="Times New Roman" pitchFamily="18" charset="0"/>
              </a:rPr>
              <a:t>Bundle b = i.getExtras();</a:t>
            </a:r>
            <a:endParaRPr sz="2000">
              <a:latin typeface="Times New Roman" pitchFamily="18" charset="0"/>
              <a:cs typeface="Times New Roman" pitchFamily="18" charset="0"/>
            </a:endParaRPr>
          </a:p>
          <a:p>
            <a:pPr marL="1460500" marR="2178050" algn="just">
              <a:lnSpc>
                <a:spcPts val="3200"/>
              </a:lnSpc>
              <a:spcBef>
                <a:spcPts val="235"/>
              </a:spcBef>
            </a:pPr>
            <a:r>
              <a:rPr sz="2000" dirty="0">
                <a:latin typeface="Times New Roman" pitchFamily="18" charset="0"/>
                <a:cs typeface="Times New Roman" pitchFamily="18" charset="0"/>
              </a:rPr>
              <a:t>Bitmap bm = (Bitmap) b.get("data");  mImageView.setImageBitmap(bm);</a:t>
            </a:r>
            <a:endParaRPr sz="2000">
              <a:latin typeface="Times New Roman" pitchFamily="18" charset="0"/>
              <a:cs typeface="Times New Roman" pitchFamily="18" charset="0"/>
            </a:endParaRPr>
          </a:p>
          <a:p>
            <a:pPr marL="975360" algn="just">
              <a:lnSpc>
                <a:spcPct val="100000"/>
              </a:lnSpc>
              <a:spcBef>
                <a:spcPts val="57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4030" algn="just">
              <a:lnSpc>
                <a:spcPct val="100000"/>
              </a:lnSpc>
              <a:spcBef>
                <a:spcPts val="79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81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922145" cy="757555"/>
          </a:xfrm>
          <a:prstGeom prst="rect">
            <a:avLst/>
          </a:prstGeom>
        </p:spPr>
        <p:txBody>
          <a:bodyPr vert="horz" wrap="square" lIns="0" tIns="12700" rIns="0" bIns="0" rtlCol="0">
            <a:spAutoFit/>
          </a:bodyPr>
          <a:lstStyle/>
          <a:p>
            <a:pPr marL="12700">
              <a:lnSpc>
                <a:spcPct val="100000"/>
              </a:lnSpc>
              <a:spcBef>
                <a:spcPts val="100"/>
              </a:spcBef>
            </a:pPr>
            <a:r>
              <a:rPr dirty="0"/>
              <a:t>Camera</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55</a:t>
            </a:fld>
            <a:endParaRPr spc="-60" dirty="0"/>
          </a:p>
        </p:txBody>
      </p:sp>
      <p:sp>
        <p:nvSpPr>
          <p:cNvPr id="3" name="object 3"/>
          <p:cNvSpPr txBox="1"/>
          <p:nvPr/>
        </p:nvSpPr>
        <p:spPr>
          <a:xfrm>
            <a:off x="427736" y="1396441"/>
            <a:ext cx="8128634" cy="4488408"/>
          </a:xfrm>
          <a:prstGeom prst="rect">
            <a:avLst/>
          </a:prstGeom>
        </p:spPr>
        <p:txBody>
          <a:bodyPr vert="horz" wrap="square" lIns="0" tIns="12700" rIns="0" bIns="0" rtlCol="0">
            <a:spAutoFit/>
          </a:bodyPr>
          <a:lstStyle/>
          <a:p>
            <a:pPr marL="287020" marR="10604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Lớp Camera hỗ trợ kết nối và ngắt kết nối tới dịch  vụ camera, để cho phép bạn có thể: chụp, quay và  sử dụng các tiện ích camera cung cấp</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Dùng hàm open() để lấy về một đối tượng Camera</a:t>
            </a:r>
            <a:endParaRPr sz="2800">
              <a:latin typeface="Times New Roman" pitchFamily="18" charset="0"/>
              <a:cs typeface="Times New Roman" pitchFamily="18" charset="0"/>
            </a:endParaRPr>
          </a:p>
          <a:p>
            <a:pPr marL="287020" marR="5080"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Cần khai báo trong Android Manifest để cấp quyền  và các tính năng sử dụng Camera</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Xem demo ứng dụng chụp ảnh để hiểu rõ hơn</a:t>
            </a:r>
            <a:endParaRPr sz="2800">
              <a:latin typeface="Times New Roman" pitchFamily="18" charset="0"/>
              <a:cs typeface="Times New Roman" pitchFamily="18" charset="0"/>
            </a:endParaRPr>
          </a:p>
          <a:p>
            <a:pPr marL="12700" algn="just">
              <a:lnSpc>
                <a:spcPct val="100000"/>
              </a:lnSpc>
              <a:spcBef>
                <a:spcPts val="885"/>
              </a:spcBef>
            </a:pPr>
            <a:r>
              <a:rPr dirty="0">
                <a:latin typeface="Times New Roman" pitchFamily="18" charset="0"/>
                <a:cs typeface="Times New Roman" pitchFamily="18" charset="0"/>
              </a:rPr>
              <a:t>&lt;uses-permission android:name="</a:t>
            </a:r>
            <a:r>
              <a:rPr dirty="0">
                <a:solidFill>
                  <a:srgbClr val="00AFEF"/>
                </a:solidFill>
                <a:latin typeface="Times New Roman" pitchFamily="18" charset="0"/>
                <a:cs typeface="Times New Roman" pitchFamily="18" charset="0"/>
              </a:rPr>
              <a:t>android.permission.CAMERA</a:t>
            </a:r>
            <a:r>
              <a:rPr dirty="0">
                <a:latin typeface="Times New Roman" pitchFamily="18" charset="0"/>
                <a:cs typeface="Times New Roman" pitchFamily="18" charset="0"/>
              </a:rPr>
              <a:t>" /&gt;</a:t>
            </a:r>
            <a:endParaRPr>
              <a:latin typeface="Times New Roman" pitchFamily="18" charset="0"/>
              <a:cs typeface="Times New Roman" pitchFamily="18" charset="0"/>
            </a:endParaRPr>
          </a:p>
          <a:p>
            <a:pPr marL="12700" algn="just">
              <a:lnSpc>
                <a:spcPct val="100000"/>
              </a:lnSpc>
              <a:spcBef>
                <a:spcPts val="790"/>
              </a:spcBef>
            </a:pPr>
            <a:r>
              <a:rPr dirty="0">
                <a:latin typeface="Times New Roman" pitchFamily="18" charset="0"/>
                <a:cs typeface="Times New Roman" pitchFamily="18" charset="0"/>
              </a:rPr>
              <a:t>&lt;uses-feature android:name="</a:t>
            </a:r>
            <a:r>
              <a:rPr dirty="0">
                <a:solidFill>
                  <a:srgbClr val="00AFEF"/>
                </a:solidFill>
                <a:latin typeface="Times New Roman" pitchFamily="18" charset="0"/>
                <a:cs typeface="Times New Roman" pitchFamily="18" charset="0"/>
              </a:rPr>
              <a:t>android.hardware.camera</a:t>
            </a:r>
            <a:r>
              <a:rPr dirty="0">
                <a:latin typeface="Times New Roman" pitchFamily="18" charset="0"/>
                <a:cs typeface="Times New Roman" pitchFamily="18" charset="0"/>
              </a:rPr>
              <a:t>" /&gt;</a:t>
            </a:r>
            <a:endParaRPr>
              <a:latin typeface="Times New Roman" pitchFamily="18" charset="0"/>
              <a:cs typeface="Times New Roman" pitchFamily="18" charset="0"/>
            </a:endParaRPr>
          </a:p>
          <a:p>
            <a:pPr marL="12700" algn="just">
              <a:lnSpc>
                <a:spcPct val="100000"/>
              </a:lnSpc>
              <a:spcBef>
                <a:spcPts val="805"/>
              </a:spcBef>
            </a:pPr>
            <a:r>
              <a:rPr dirty="0">
                <a:latin typeface="Times New Roman" pitchFamily="18" charset="0"/>
                <a:cs typeface="Times New Roman" pitchFamily="18" charset="0"/>
              </a:rPr>
              <a:t>&lt;uses-feature android:name="</a:t>
            </a:r>
            <a:r>
              <a:rPr dirty="0">
                <a:solidFill>
                  <a:srgbClr val="00AFEF"/>
                </a:solidFill>
                <a:latin typeface="Times New Roman" pitchFamily="18" charset="0"/>
                <a:cs typeface="Times New Roman" pitchFamily="18" charset="0"/>
              </a:rPr>
              <a:t>android.hardware.camera.autofocus</a:t>
            </a:r>
            <a:r>
              <a:rPr dirty="0">
                <a:latin typeface="Times New Roman" pitchFamily="18" charset="0"/>
                <a:cs typeface="Times New Roman" pitchFamily="18" charset="0"/>
              </a:rPr>
              <a:t>" /&gt;</a:t>
            </a:r>
            <a:endParaRPr>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917565" cy="757555"/>
          </a:xfrm>
          <a:prstGeom prst="rect">
            <a:avLst/>
          </a:prstGeom>
        </p:spPr>
        <p:txBody>
          <a:bodyPr vert="horz" wrap="square" lIns="0" tIns="12700" rIns="0" bIns="0" rtlCol="0">
            <a:spAutoFit/>
          </a:bodyPr>
          <a:lstStyle/>
          <a:p>
            <a:pPr marL="12700">
              <a:lnSpc>
                <a:spcPct val="100000"/>
              </a:lnSpc>
              <a:spcBef>
                <a:spcPts val="100"/>
              </a:spcBef>
            </a:pPr>
            <a:r>
              <a:rPr dirty="0"/>
              <a:t>The takePicture</a:t>
            </a:r>
            <a:r>
              <a:rPr spc="-105" dirty="0"/>
              <a:t> </a:t>
            </a:r>
            <a:r>
              <a:rPr dirty="0"/>
              <a:t>Method</a:t>
            </a:r>
          </a:p>
        </p:txBody>
      </p:sp>
      <p:sp>
        <p:nvSpPr>
          <p:cNvPr id="4" name="object 4"/>
          <p:cNvSpPr/>
          <p:nvPr/>
        </p:nvSpPr>
        <p:spPr>
          <a:xfrm>
            <a:off x="194618" y="1312257"/>
            <a:ext cx="6515926" cy="115859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03076" y="2581781"/>
            <a:ext cx="8718670" cy="3640330"/>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56</a:t>
            </a:fld>
            <a:endParaRPr spc="-6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682875" cy="757555"/>
          </a:xfrm>
          <a:prstGeom prst="rect">
            <a:avLst/>
          </a:prstGeom>
        </p:spPr>
        <p:txBody>
          <a:bodyPr vert="horz" wrap="square" lIns="0" tIns="12700" rIns="0" bIns="0" rtlCol="0">
            <a:spAutoFit/>
          </a:bodyPr>
          <a:lstStyle/>
          <a:p>
            <a:pPr marL="12700">
              <a:lnSpc>
                <a:spcPct val="100000"/>
              </a:lnSpc>
              <a:spcBef>
                <a:spcPts val="100"/>
              </a:spcBef>
            </a:pPr>
            <a:r>
              <a:rPr dirty="0"/>
              <a:t>Media</a:t>
            </a:r>
            <a:r>
              <a:rPr spc="-370" dirty="0"/>
              <a:t> </a:t>
            </a:r>
            <a:r>
              <a:rPr dirty="0"/>
              <a:t>API</a:t>
            </a:r>
          </a:p>
        </p:txBody>
      </p:sp>
      <p:sp>
        <p:nvSpPr>
          <p:cNvPr id="3" name="object 3"/>
          <p:cNvSpPr txBox="1"/>
          <p:nvPr/>
        </p:nvSpPr>
        <p:spPr>
          <a:xfrm>
            <a:off x="427736" y="1396441"/>
            <a:ext cx="4920615" cy="4424288"/>
          </a:xfrm>
          <a:prstGeom prst="rect">
            <a:avLst/>
          </a:prstGeom>
        </p:spPr>
        <p:txBody>
          <a:bodyPr vert="horz" wrap="square" lIns="0" tIns="12700" rIns="0" bIns="0" rtlCol="0">
            <a:spAutoFit/>
          </a:bodyPr>
          <a:lstStyle/>
          <a:p>
            <a:pPr marL="287020" marR="96520"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Tuy dễ sử dụng và miễn phí  nhưng số lượng và các loại  codec của android không quá  nhiều, chưa có cơ chế mở  rộng các công nghệ mới</a:t>
            </a:r>
            <a:endParaRPr sz="2800">
              <a:latin typeface="Times New Roman" pitchFamily="18" charset="0"/>
              <a:cs typeface="Times New Roman" pitchFamily="18" charset="0"/>
            </a:endParaRPr>
          </a:p>
          <a:p>
            <a:pPr marL="287020" marR="5080"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Android có rất nhiều loại thiết  bị và nhiều nhà cung cấp khác  nhau, vì vậy viết một ứng  dụng chạy tốt với mọi loại  camera, màn hình, micro là  rất phức tạp</a:t>
            </a:r>
            <a:endParaRPr sz="2800">
              <a:latin typeface="Times New Roman" pitchFamily="18" charset="0"/>
              <a:cs typeface="Times New Roman" pitchFamily="18" charset="0"/>
            </a:endParaRPr>
          </a:p>
        </p:txBody>
      </p:sp>
      <p:sp>
        <p:nvSpPr>
          <p:cNvPr id="4" name="object 4"/>
          <p:cNvSpPr/>
          <p:nvPr/>
        </p:nvSpPr>
        <p:spPr>
          <a:xfrm>
            <a:off x="5452444" y="1633351"/>
            <a:ext cx="3485026" cy="411837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682875" cy="757555"/>
          </a:xfrm>
          <a:prstGeom prst="rect">
            <a:avLst/>
          </a:prstGeom>
        </p:spPr>
        <p:txBody>
          <a:bodyPr vert="horz" wrap="square" lIns="0" tIns="12700" rIns="0" bIns="0" rtlCol="0">
            <a:spAutoFit/>
          </a:bodyPr>
          <a:lstStyle/>
          <a:p>
            <a:pPr marL="12700">
              <a:lnSpc>
                <a:spcPct val="100000"/>
              </a:lnSpc>
              <a:spcBef>
                <a:spcPts val="100"/>
              </a:spcBef>
            </a:pPr>
            <a:r>
              <a:rPr dirty="0"/>
              <a:t>Media</a:t>
            </a:r>
            <a:r>
              <a:rPr spc="-370" dirty="0"/>
              <a:t> </a:t>
            </a:r>
            <a:r>
              <a:rPr dirty="0"/>
              <a:t>API</a:t>
            </a:r>
          </a:p>
        </p:txBody>
      </p:sp>
      <p:sp>
        <p:nvSpPr>
          <p:cNvPr id="3" name="object 3"/>
          <p:cNvSpPr txBox="1"/>
          <p:nvPr/>
        </p:nvSpPr>
        <p:spPr>
          <a:xfrm>
            <a:off x="427736" y="1396441"/>
            <a:ext cx="4905375" cy="4713605"/>
          </a:xfrm>
          <a:prstGeom prst="rect">
            <a:avLst/>
          </a:prstGeom>
        </p:spPr>
        <p:txBody>
          <a:bodyPr vert="horz" wrap="square" lIns="0" tIns="12700" rIns="0" bIns="0" rtlCol="0">
            <a:spAutoFit/>
          </a:bodyPr>
          <a:lstStyle/>
          <a:p>
            <a:pPr marL="287020" marR="64769"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Media API hỗ trợ đa dạng các  loại tệp tin media:</a:t>
            </a:r>
            <a:endParaRPr sz="3000">
              <a:latin typeface="Times New Roman" pitchFamily="18" charset="0"/>
              <a:cs typeface="Times New Roman" pitchFamily="18" charset="0"/>
            </a:endParaRPr>
          </a:p>
          <a:p>
            <a:pPr marL="744220" marR="508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Các tệp tin media được lưu trữ  bên ngay bên trong ứng dụng  (các file resources)</a:t>
            </a:r>
            <a:endParaRPr sz="2600">
              <a:latin typeface="Times New Roman" pitchFamily="18" charset="0"/>
              <a:cs typeface="Times New Roman" pitchFamily="18" charset="0"/>
            </a:endParaRPr>
          </a:p>
          <a:p>
            <a:pPr marL="744220" marR="37465"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Các file media độc lập có trong  bộ nhớ trong của máy</a:t>
            </a:r>
            <a:endParaRPr sz="2600">
              <a:latin typeface="Times New Roman" pitchFamily="18" charset="0"/>
              <a:cs typeface="Times New Roman" pitchFamily="18" charset="0"/>
            </a:endParaRPr>
          </a:p>
          <a:p>
            <a:pPr marL="744220" marR="26797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Các file media lưu trong thẻ  nhớ SDCARD (cần quyền truy  cấp thẻ sd-card)</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Các file media trên mạng</a:t>
            </a:r>
            <a:endParaRPr sz="2600">
              <a:latin typeface="Times New Roman" pitchFamily="18" charset="0"/>
              <a:cs typeface="Times New Roman" pitchFamily="18" charset="0"/>
            </a:endParaRPr>
          </a:p>
        </p:txBody>
      </p:sp>
      <p:sp>
        <p:nvSpPr>
          <p:cNvPr id="4" name="object 4"/>
          <p:cNvSpPr/>
          <p:nvPr/>
        </p:nvSpPr>
        <p:spPr>
          <a:xfrm>
            <a:off x="5504665" y="2227312"/>
            <a:ext cx="3326914" cy="331852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dirty="0"/>
              <a:t>Cơ </a:t>
            </a:r>
            <a:r>
              <a:rPr spc="-5" dirty="0"/>
              <a:t>sở </a:t>
            </a:r>
            <a:r>
              <a:rPr spc="-10" dirty="0"/>
              <a:t>dữ </a:t>
            </a:r>
            <a:r>
              <a:rPr spc="-5" dirty="0"/>
              <a:t>liệu </a:t>
            </a:r>
            <a:r>
              <a:rPr dirty="0"/>
              <a:t>đa phương</a:t>
            </a:r>
            <a:r>
              <a:rPr spc="-45" dirty="0"/>
              <a:t> </a:t>
            </a:r>
            <a:r>
              <a:rPr spc="-5" dirty="0"/>
              <a:t>tiện  (MediaStore)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870835" cy="757555"/>
          </a:xfrm>
          <a:prstGeom prst="rect">
            <a:avLst/>
          </a:prstGeom>
        </p:spPr>
        <p:txBody>
          <a:bodyPr vert="horz" wrap="square" lIns="0" tIns="12700" rIns="0" bIns="0" rtlCol="0">
            <a:spAutoFit/>
          </a:bodyPr>
          <a:lstStyle/>
          <a:p>
            <a:pPr marL="12700">
              <a:lnSpc>
                <a:spcPct val="100000"/>
              </a:lnSpc>
              <a:spcBef>
                <a:spcPts val="100"/>
              </a:spcBef>
            </a:pPr>
            <a:r>
              <a:rPr dirty="0"/>
              <a:t>MediaStore</a:t>
            </a:r>
          </a:p>
        </p:txBody>
      </p:sp>
      <p:sp>
        <p:nvSpPr>
          <p:cNvPr id="3" name="object 3"/>
          <p:cNvSpPr txBox="1"/>
          <p:nvPr/>
        </p:nvSpPr>
        <p:spPr>
          <a:xfrm>
            <a:off x="427736" y="1350721"/>
            <a:ext cx="7715250" cy="1819910"/>
          </a:xfrm>
          <a:prstGeom prst="rect">
            <a:avLst/>
          </a:prstGeom>
        </p:spPr>
        <p:txBody>
          <a:bodyPr vert="horz" wrap="square" lIns="0" tIns="64769" rIns="0" bIns="0" rtlCol="0">
            <a:spAutoFit/>
          </a:bodyPr>
          <a:lstStyle/>
          <a:p>
            <a:pPr marL="287020" marR="5080" indent="-274320" algn="just">
              <a:lnSpc>
                <a:spcPts val="3240"/>
              </a:lnSpc>
              <a:spcBef>
                <a:spcPts val="509"/>
              </a:spcBef>
              <a:buClr>
                <a:srgbClr val="FF0000"/>
              </a:buClr>
              <a:buFont typeface="Wingdings"/>
              <a:buChar char=""/>
              <a:tabLst>
                <a:tab pos="287020" algn="l"/>
              </a:tabLst>
            </a:pPr>
            <a:r>
              <a:rPr sz="3000" dirty="0">
                <a:latin typeface="Times New Roman" pitchFamily="18" charset="0"/>
                <a:cs typeface="Times New Roman" pitchFamily="18" charset="0"/>
              </a:rPr>
              <a:t>Android OS có provider chuẩn chứa thông tin về  các file media trong thiết bị</a:t>
            </a:r>
            <a:endParaRPr sz="3000">
              <a:latin typeface="Times New Roman" pitchFamily="18" charset="0"/>
              <a:cs typeface="Times New Roman" pitchFamily="18" charset="0"/>
            </a:endParaRPr>
          </a:p>
          <a:p>
            <a:pPr marL="287020" marR="64135" indent="-274320" algn="just">
              <a:lnSpc>
                <a:spcPts val="324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ứng dụng tạo media (chụp ảnh, quay video)  chủ động thêm các file media vào provider này</a:t>
            </a:r>
            <a:endParaRPr sz="3000">
              <a:latin typeface="Times New Roman" pitchFamily="18" charset="0"/>
              <a:cs typeface="Times New Roman" pitchFamily="18" charset="0"/>
            </a:endParaRPr>
          </a:p>
        </p:txBody>
      </p:sp>
      <p:sp>
        <p:nvSpPr>
          <p:cNvPr id="4" name="object 4"/>
          <p:cNvSpPr/>
          <p:nvPr/>
        </p:nvSpPr>
        <p:spPr>
          <a:xfrm>
            <a:off x="1505711" y="3224783"/>
            <a:ext cx="2004060" cy="29961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576828" y="3224783"/>
            <a:ext cx="2004060" cy="29961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5634228" y="3224783"/>
            <a:ext cx="2004060" cy="2996184"/>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657350" y="6204610"/>
            <a:ext cx="1712595"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MediaS</a:t>
            </a:r>
            <a:r>
              <a:rPr sz="1800" spc="-55" dirty="0">
                <a:latin typeface="Arial"/>
                <a:cs typeface="Arial"/>
              </a:rPr>
              <a:t>t</a:t>
            </a:r>
            <a:r>
              <a:rPr sz="1800" spc="-20" dirty="0">
                <a:latin typeface="Arial"/>
                <a:cs typeface="Arial"/>
              </a:rPr>
              <a:t>o</a:t>
            </a:r>
            <a:r>
              <a:rPr sz="1800" spc="-40" dirty="0">
                <a:latin typeface="Arial"/>
                <a:cs typeface="Arial"/>
              </a:rPr>
              <a:t>r</a:t>
            </a:r>
            <a:r>
              <a:rPr sz="1800" spc="-105" dirty="0">
                <a:latin typeface="Arial"/>
                <a:cs typeface="Arial"/>
              </a:rPr>
              <a:t>e</a:t>
            </a:r>
            <a:r>
              <a:rPr sz="1800" spc="-40" dirty="0">
                <a:latin typeface="Arial"/>
                <a:cs typeface="Arial"/>
              </a:rPr>
              <a:t>.</a:t>
            </a:r>
            <a:r>
              <a:rPr sz="1800" spc="-95" dirty="0">
                <a:latin typeface="Arial"/>
                <a:cs typeface="Arial"/>
              </a:rPr>
              <a:t>Au</a:t>
            </a:r>
            <a:r>
              <a:rPr sz="1800" spc="-80" dirty="0">
                <a:latin typeface="Arial"/>
                <a:cs typeface="Arial"/>
              </a:rPr>
              <a:t>d</a:t>
            </a:r>
            <a:r>
              <a:rPr sz="1800" spc="5" dirty="0">
                <a:latin typeface="Arial"/>
                <a:cs typeface="Arial"/>
              </a:rPr>
              <a:t>i</a:t>
            </a:r>
            <a:r>
              <a:rPr sz="1800" spc="-55" dirty="0">
                <a:latin typeface="Arial"/>
                <a:cs typeface="Arial"/>
              </a:rPr>
              <a:t>o</a:t>
            </a:r>
            <a:endParaRPr sz="18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8" name="object 8"/>
          <p:cNvSpPr txBox="1"/>
          <p:nvPr/>
        </p:nvSpPr>
        <p:spPr>
          <a:xfrm>
            <a:off x="3676903" y="6204610"/>
            <a:ext cx="1825625" cy="299720"/>
          </a:xfrm>
          <a:prstGeom prst="rect">
            <a:avLst/>
          </a:prstGeom>
        </p:spPr>
        <p:txBody>
          <a:bodyPr vert="horz" wrap="square" lIns="0" tIns="12700" rIns="0" bIns="0" rtlCol="0">
            <a:spAutoFit/>
          </a:bodyPr>
          <a:lstStyle/>
          <a:p>
            <a:pPr marL="12700">
              <a:lnSpc>
                <a:spcPct val="100000"/>
              </a:lnSpc>
              <a:spcBef>
                <a:spcPts val="100"/>
              </a:spcBef>
            </a:pPr>
            <a:r>
              <a:rPr sz="1800" spc="-90" dirty="0">
                <a:latin typeface="Arial"/>
                <a:cs typeface="Arial"/>
              </a:rPr>
              <a:t>MediaStore.Images</a:t>
            </a:r>
            <a:endParaRPr sz="1800">
              <a:latin typeface="Arial"/>
              <a:cs typeface="Arial"/>
            </a:endParaRPr>
          </a:p>
        </p:txBody>
      </p:sp>
      <p:sp>
        <p:nvSpPr>
          <p:cNvPr id="9" name="object 9"/>
          <p:cNvSpPr txBox="1"/>
          <p:nvPr/>
        </p:nvSpPr>
        <p:spPr>
          <a:xfrm>
            <a:off x="5798058" y="6204610"/>
            <a:ext cx="1684655" cy="299720"/>
          </a:xfrm>
          <a:prstGeom prst="rect">
            <a:avLst/>
          </a:prstGeom>
        </p:spPr>
        <p:txBody>
          <a:bodyPr vert="horz" wrap="square" lIns="0" tIns="12700" rIns="0" bIns="0" rtlCol="0">
            <a:spAutoFit/>
          </a:bodyPr>
          <a:lstStyle/>
          <a:p>
            <a:pPr marL="12700">
              <a:lnSpc>
                <a:spcPct val="100000"/>
              </a:lnSpc>
              <a:spcBef>
                <a:spcPts val="100"/>
              </a:spcBef>
            </a:pPr>
            <a:r>
              <a:rPr sz="1800" spc="-80" dirty="0">
                <a:latin typeface="Arial"/>
                <a:cs typeface="Arial"/>
              </a:rPr>
              <a:t>MediaS</a:t>
            </a:r>
            <a:r>
              <a:rPr sz="1800" spc="-55" dirty="0">
                <a:latin typeface="Arial"/>
                <a:cs typeface="Arial"/>
              </a:rPr>
              <a:t>t</a:t>
            </a:r>
            <a:r>
              <a:rPr sz="1800" spc="-20" dirty="0">
                <a:latin typeface="Arial"/>
                <a:cs typeface="Arial"/>
              </a:rPr>
              <a:t>o</a:t>
            </a:r>
            <a:r>
              <a:rPr sz="1800" spc="-40" dirty="0">
                <a:latin typeface="Arial"/>
                <a:cs typeface="Arial"/>
              </a:rPr>
              <a:t>r</a:t>
            </a:r>
            <a:r>
              <a:rPr sz="1800" spc="-110" dirty="0">
                <a:latin typeface="Arial"/>
                <a:cs typeface="Arial"/>
              </a:rPr>
              <a:t>e</a:t>
            </a:r>
            <a:r>
              <a:rPr sz="1800" spc="-180" dirty="0">
                <a:latin typeface="Arial"/>
                <a:cs typeface="Arial"/>
              </a:rPr>
              <a:t>.</a:t>
            </a:r>
            <a:r>
              <a:rPr sz="1800" spc="-130" dirty="0">
                <a:latin typeface="Arial"/>
                <a:cs typeface="Arial"/>
              </a:rPr>
              <a:t>V</a:t>
            </a:r>
            <a:r>
              <a:rPr sz="1800" spc="-55" dirty="0">
                <a:latin typeface="Arial"/>
                <a:cs typeface="Arial"/>
              </a:rPr>
              <a:t>i</a:t>
            </a:r>
            <a:r>
              <a:rPr sz="1800" spc="-90" dirty="0">
                <a:latin typeface="Arial"/>
                <a:cs typeface="Arial"/>
              </a:rPr>
              <a:t>d</a:t>
            </a:r>
            <a:r>
              <a:rPr sz="1800" spc="-85" dirty="0">
                <a:latin typeface="Arial"/>
                <a:cs typeface="Arial"/>
              </a:rPr>
              <a:t>e</a:t>
            </a:r>
            <a:r>
              <a:rPr sz="1800" spc="-55" dirty="0">
                <a:latin typeface="Arial"/>
                <a:cs typeface="Arial"/>
              </a:rPr>
              <a:t>o</a:t>
            </a:r>
            <a:endParaRPr sz="1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2951</Words>
  <Application>Microsoft Office PowerPoint</Application>
  <PresentationFormat>On-screen Show (4:3)</PresentationFormat>
  <Paragraphs>432</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LẬP TRÌNH DI ĐỘNG</vt:lpstr>
      <vt:lpstr>Nhắc lại nội dung bài trước</vt:lpstr>
      <vt:lpstr>Nội dung</vt:lpstr>
      <vt:lpstr>Giao diện lập trình đa phương  tiện (media API)</vt:lpstr>
      <vt:lpstr>Media API</vt:lpstr>
      <vt:lpstr>Media API</vt:lpstr>
      <vt:lpstr>Media API</vt:lpstr>
      <vt:lpstr>Cơ sở dữ liệu đa phương tiện  (MediaStore)</vt:lpstr>
      <vt:lpstr>MediaStore</vt:lpstr>
      <vt:lpstr>MediaStore</vt:lpstr>
      <vt:lpstr>Làm việc với audio</vt:lpstr>
      <vt:lpstr>MediaPlayer &amp; MediaRecorder</vt:lpstr>
      <vt:lpstr>MediaPlayer</vt:lpstr>
      <vt:lpstr>MediaPlayer – Useful Methods</vt:lpstr>
      <vt:lpstr>MediaPlayer – Useful Methods</vt:lpstr>
      <vt:lpstr>Làm việc với audio: record</vt:lpstr>
      <vt:lpstr>Audio Recording</vt:lpstr>
      <vt:lpstr>Audio Recording</vt:lpstr>
      <vt:lpstr>Audio Recording</vt:lpstr>
      <vt:lpstr>Audio Recording – example</vt:lpstr>
      <vt:lpstr>Audio Recording – example</vt:lpstr>
      <vt:lpstr>Audio Recording – example</vt:lpstr>
      <vt:lpstr>Audio Recording – example</vt:lpstr>
      <vt:lpstr>Audio Recording – example</vt:lpstr>
      <vt:lpstr>Audio Recording – example</vt:lpstr>
      <vt:lpstr>Audio Recording – example</vt:lpstr>
      <vt:lpstr>Audio Recording – example</vt:lpstr>
      <vt:lpstr>Làm việc với audio: playback</vt:lpstr>
      <vt:lpstr>Chơi audio từ resource</vt:lpstr>
      <vt:lpstr>MediaPlayer – example</vt:lpstr>
      <vt:lpstr>MediaPlayer – example</vt:lpstr>
      <vt:lpstr>MediaPlayer – example</vt:lpstr>
      <vt:lpstr>Chơi audio từ File/Stream</vt:lpstr>
      <vt:lpstr>MediaPlayer – example</vt:lpstr>
      <vt:lpstr>Một số chú ý khi playback</vt:lpstr>
      <vt:lpstr>Một số chú ý khi playback</vt:lpstr>
      <vt:lpstr>Tổng hợp tiếng nói (text-to-  speech)</vt:lpstr>
      <vt:lpstr>Text to speech</vt:lpstr>
      <vt:lpstr>Text to speech</vt:lpstr>
      <vt:lpstr>Text to speech</vt:lpstr>
      <vt:lpstr>Text to speech</vt:lpstr>
      <vt:lpstr>Làm việc với video</vt:lpstr>
      <vt:lpstr>Video playback</vt:lpstr>
      <vt:lpstr>VideoView + MediaController</vt:lpstr>
      <vt:lpstr>VideoView + MediaController</vt:lpstr>
      <vt:lpstr>VideoView + MediaController</vt:lpstr>
      <vt:lpstr>VideoView + MediaController</vt:lpstr>
      <vt:lpstr>MediaPlayer + SurfaceView</vt:lpstr>
      <vt:lpstr>MediaPlayer + SurfaceView</vt:lpstr>
      <vt:lpstr>MediaPlayer + SurfaceView</vt:lpstr>
      <vt:lpstr>Làm việc với camera</vt:lpstr>
      <vt:lpstr>Chụp ảnh bằng camera activity</vt:lpstr>
      <vt:lpstr>Chụp ảnh bằng camera activity</vt:lpstr>
      <vt:lpstr>Chụp ảnh bằng camera activity</vt:lpstr>
      <vt:lpstr>Camera</vt:lpstr>
      <vt:lpstr>The takePicture Method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10</cp:revision>
  <dcterms:created xsi:type="dcterms:W3CDTF">2018-02-22T00:31:49Z</dcterms:created>
  <dcterms:modified xsi:type="dcterms:W3CDTF">2018-02-22T01:29:29Z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2017-05-29T00:00:00Z</vt:filetime>
  </property>
  <property fmtid="{D5CDD505-2E9C-101B-9397-08002B2CF9AE}" pid="3" name="Creator">
    <vt:lpwstr>Microsoft® PowerPoint® 2013</vt:lpwstr>
  </property>
  <property fmtid="{D5CDD505-2E9C-101B-9397-08002B2CF9AE}" pid="4" name="LastSaved">
    <vt:filetime>2018-02-22T00:00:00Z</vt:filetime>
  </property>
</Properties>
</file>