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918"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348919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ctrTitle"/>
          </p:nvPr>
        </p:nvSpPr>
        <p:spPr>
          <a:xfrm>
            <a:off x="1491742" y="2582417"/>
            <a:ext cx="6160515" cy="756920"/>
          </a:xfrm>
          <a:prstGeom prst="rect">
            <a:avLst/>
          </a:prstGeom>
        </p:spPr>
        <p:txBody>
          <a:bodyPr wrap="square" lIns="0" tIns="0" rIns="0" bIns="0">
            <a:spAutoFit/>
          </a:bodyPr>
          <a:lstStyle>
            <a:lvl1pPr>
              <a:defRPr sz="4800" b="1" i="0">
                <a:solidFill>
                  <a:srgbClr val="56247C"/>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02665" y="3754577"/>
            <a:ext cx="6409690" cy="1416050"/>
          </a:xfrm>
          <a:prstGeom prst="rect">
            <a:avLst/>
          </a:prstGeom>
        </p:spPr>
        <p:txBody>
          <a:bodyPr wrap="square" lIns="0" tIns="0" rIns="0" bIns="0">
            <a:spAutoFit/>
          </a:bodyPr>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a:xfrm>
            <a:off x="427736" y="1350721"/>
            <a:ext cx="8288527" cy="45942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901566" y="6525259"/>
            <a:ext cx="1339214"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a:xfrm>
            <a:off x="8522461" y="6525259"/>
            <a:ext cx="207009"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LẬP TRÌNH </a:t>
            </a:r>
            <a:r>
              <a:rPr spc="-5" dirty="0"/>
              <a:t>DI</a:t>
            </a:r>
            <a:r>
              <a:rPr spc="-465" dirty="0"/>
              <a:t> </a:t>
            </a:r>
            <a:r>
              <a:rPr spc="-5" dirty="0"/>
              <a:t>ĐỘNG</a:t>
            </a:r>
          </a:p>
        </p:txBody>
      </p:sp>
      <p:sp>
        <p:nvSpPr>
          <p:cNvPr id="3" name="object 3"/>
          <p:cNvSpPr txBox="1"/>
          <p:nvPr/>
        </p:nvSpPr>
        <p:spPr>
          <a:xfrm>
            <a:off x="1079093" y="3746754"/>
            <a:ext cx="6986905" cy="574040"/>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C55A11"/>
                </a:solidFill>
                <a:latin typeface="Arial"/>
                <a:cs typeface="Arial"/>
              </a:rPr>
              <a:t>Bài </a:t>
            </a:r>
            <a:r>
              <a:rPr sz="3600" spc="-135" dirty="0">
                <a:solidFill>
                  <a:srgbClr val="C55A11"/>
                </a:solidFill>
                <a:latin typeface="Arial"/>
                <a:cs typeface="Arial"/>
              </a:rPr>
              <a:t>11: </a:t>
            </a:r>
            <a:r>
              <a:rPr sz="3600" spc="-125" dirty="0">
                <a:solidFill>
                  <a:srgbClr val="C55A11"/>
                </a:solidFill>
                <a:latin typeface="Arial"/>
                <a:cs typeface="Arial"/>
              </a:rPr>
              <a:t>làm </a:t>
            </a:r>
            <a:r>
              <a:rPr sz="3600" spc="-160" dirty="0">
                <a:solidFill>
                  <a:srgbClr val="C55A11"/>
                </a:solidFill>
                <a:latin typeface="Arial"/>
                <a:cs typeface="Arial"/>
              </a:rPr>
              <a:t>việc với </a:t>
            </a:r>
            <a:r>
              <a:rPr sz="3600" spc="-235" dirty="0">
                <a:solidFill>
                  <a:srgbClr val="C55A11"/>
                </a:solidFill>
                <a:latin typeface="Arial"/>
                <a:cs typeface="Arial"/>
              </a:rPr>
              <a:t>cảm </a:t>
            </a:r>
            <a:r>
              <a:rPr sz="3600" spc="-110" dirty="0">
                <a:solidFill>
                  <a:srgbClr val="C55A11"/>
                </a:solidFill>
                <a:latin typeface="Arial"/>
                <a:cs typeface="Arial"/>
              </a:rPr>
              <a:t>biến</a:t>
            </a:r>
            <a:r>
              <a:rPr sz="3600" spc="-320" dirty="0">
                <a:solidFill>
                  <a:srgbClr val="C55A11"/>
                </a:solidFill>
                <a:latin typeface="Arial"/>
                <a:cs typeface="Arial"/>
              </a:rPr>
              <a:t> </a:t>
            </a:r>
            <a:r>
              <a:rPr sz="3600" spc="-180" dirty="0">
                <a:solidFill>
                  <a:srgbClr val="C55A11"/>
                </a:solidFill>
                <a:latin typeface="Arial"/>
                <a:cs typeface="Arial"/>
              </a:rPr>
              <a:t>(sensor)</a:t>
            </a:r>
            <a:endParaRPr sz="3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6661784" cy="757555"/>
          </a:xfrm>
          <a:prstGeom prst="rect">
            <a:avLst/>
          </a:prstGeom>
        </p:spPr>
        <p:txBody>
          <a:bodyPr vert="horz" wrap="square" lIns="0" tIns="12700" rIns="0" bIns="0" rtlCol="0">
            <a:spAutoFit/>
          </a:bodyPr>
          <a:lstStyle/>
          <a:p>
            <a:pPr marL="12700">
              <a:lnSpc>
                <a:spcPct val="100000"/>
              </a:lnSpc>
              <a:spcBef>
                <a:spcPts val="100"/>
              </a:spcBef>
            </a:pPr>
            <a:r>
              <a:rPr dirty="0"/>
              <a:t>Các loại </a:t>
            </a:r>
            <a:r>
              <a:rPr spc="-5" dirty="0"/>
              <a:t>sensor </a:t>
            </a:r>
            <a:r>
              <a:rPr dirty="0"/>
              <a:t>thông</a:t>
            </a:r>
            <a:r>
              <a:rPr spc="-105" dirty="0"/>
              <a:t> </a:t>
            </a:r>
            <a:r>
              <a:rPr dirty="0"/>
              <a:t>dụng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10</a:t>
            </a:fld>
            <a:endParaRPr spc="-60" dirty="0"/>
          </a:p>
        </p:txBody>
      </p:sp>
      <p:sp>
        <p:nvSpPr>
          <p:cNvPr id="3" name="object 3"/>
          <p:cNvSpPr txBox="1"/>
          <p:nvPr/>
        </p:nvSpPr>
        <p:spPr>
          <a:xfrm>
            <a:off x="702665" y="3468370"/>
            <a:ext cx="66294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90" dirty="0">
                <a:solidFill>
                  <a:srgbClr val="888888"/>
                </a:solidFill>
                <a:latin typeface="Arial"/>
                <a:cs typeface="Arial"/>
              </a:rPr>
              <a:t>2</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750310" cy="757555"/>
          </a:xfrm>
          <a:prstGeom prst="rect">
            <a:avLst/>
          </a:prstGeom>
        </p:spPr>
        <p:txBody>
          <a:bodyPr vert="horz" wrap="square" lIns="0" tIns="12700" rIns="0" bIns="0" rtlCol="0">
            <a:spAutoFit/>
          </a:bodyPr>
          <a:lstStyle/>
          <a:p>
            <a:pPr marL="12700">
              <a:lnSpc>
                <a:spcPct val="100000"/>
              </a:lnSpc>
              <a:spcBef>
                <a:spcPts val="100"/>
              </a:spcBef>
            </a:pPr>
            <a:r>
              <a:rPr dirty="0"/>
              <a:t>Các loại</a:t>
            </a:r>
            <a:r>
              <a:rPr spc="-100" dirty="0"/>
              <a:t> </a:t>
            </a:r>
            <a:r>
              <a:rPr spc="-5" dirty="0"/>
              <a:t>sensor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11</a:t>
            </a:fld>
            <a:endParaRPr spc="-60" dirty="0"/>
          </a:p>
        </p:txBody>
      </p:sp>
      <p:sp>
        <p:nvSpPr>
          <p:cNvPr id="3" name="object 3"/>
          <p:cNvSpPr txBox="1"/>
          <p:nvPr/>
        </p:nvSpPr>
        <p:spPr>
          <a:xfrm>
            <a:off x="427736" y="1334718"/>
            <a:ext cx="7922895" cy="4558299"/>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2800" dirty="0">
                <a:latin typeface="Times New Roman" pitchFamily="18" charset="0"/>
                <a:cs typeface="Times New Roman" pitchFamily="18" charset="0"/>
              </a:rPr>
              <a:t>Cảm biến trong Android chia làm 3 nhóm</a:t>
            </a:r>
            <a:endParaRPr sz="2800">
              <a:latin typeface="Times New Roman" pitchFamily="18" charset="0"/>
              <a:cs typeface="Times New Roman" pitchFamily="18" charset="0"/>
            </a:endParaRPr>
          </a:p>
          <a:p>
            <a:pPr marL="744220" lvl="1" indent="-274320" algn="just">
              <a:lnSpc>
                <a:spcPct val="100000"/>
              </a:lnSpc>
              <a:spcBef>
                <a:spcPts val="430"/>
              </a:spcBef>
              <a:buFont typeface="Wingdings"/>
              <a:buChar char=""/>
              <a:tabLst>
                <a:tab pos="744220" algn="l"/>
              </a:tabLst>
            </a:pPr>
            <a:r>
              <a:rPr sz="2400" dirty="0">
                <a:latin typeface="Times New Roman" pitchFamily="18" charset="0"/>
                <a:cs typeface="Times New Roman" pitchFamily="18" charset="0"/>
              </a:rPr>
              <a:t>Cảm biến chuyển động</a:t>
            </a:r>
            <a:endParaRPr sz="24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400" dirty="0">
                <a:latin typeface="Times New Roman" pitchFamily="18" charset="0"/>
                <a:cs typeface="Times New Roman" pitchFamily="18" charset="0"/>
              </a:rPr>
              <a:t>Cảm biến vị trí</a:t>
            </a:r>
            <a:endParaRPr sz="24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400" dirty="0">
                <a:latin typeface="Times New Roman" pitchFamily="18" charset="0"/>
                <a:cs typeface="Times New Roman" pitchFamily="18" charset="0"/>
              </a:rPr>
              <a:t>Cảm biến môi trường</a:t>
            </a:r>
            <a:endParaRPr sz="2400">
              <a:latin typeface="Times New Roman" pitchFamily="18" charset="0"/>
              <a:cs typeface="Times New Roman" pitchFamily="18" charset="0"/>
            </a:endParaRPr>
          </a:p>
          <a:p>
            <a:pPr marL="287020" marR="5080" indent="-274320" algn="just">
              <a:lnSpc>
                <a:spcPct val="100000"/>
              </a:lnSpc>
              <a:spcBef>
                <a:spcPts val="780"/>
              </a:spcBef>
              <a:buClr>
                <a:srgbClr val="FF0000"/>
              </a:buClr>
              <a:buFont typeface="Wingdings"/>
              <a:buChar char=""/>
              <a:tabLst>
                <a:tab pos="287020" algn="l"/>
              </a:tabLst>
            </a:pPr>
            <a:r>
              <a:rPr sz="2800" dirty="0">
                <a:latin typeface="Times New Roman" pitchFamily="18" charset="0"/>
                <a:cs typeface="Times New Roman" pitchFamily="18" charset="0"/>
              </a:rPr>
              <a:t>Mỗi loại sensor có những đặc điểm vật lý khác  nhau, muốn hiểu chính xác các chi tiết các sensor  cần đọc tài liệu hướng dẫn (cần có kiến thức nhất  định về vật lý và xử lý số liệu)</a:t>
            </a:r>
            <a:endParaRPr sz="2800">
              <a:latin typeface="Times New Roman" pitchFamily="18" charset="0"/>
              <a:cs typeface="Times New Roman" pitchFamily="18" charset="0"/>
            </a:endParaRPr>
          </a:p>
          <a:p>
            <a:pPr marL="287020" marR="370840" indent="-274320" algn="just">
              <a:lnSpc>
                <a:spcPct val="10000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Một số sensor là loại virtual (ảo), tức là kết quả  được tính toán hoặc nội suy từ nguồn khác</a:t>
            </a:r>
            <a:endParaRPr sz="280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749675" cy="757555"/>
          </a:xfrm>
          <a:prstGeom prst="rect">
            <a:avLst/>
          </a:prstGeom>
        </p:spPr>
        <p:txBody>
          <a:bodyPr vert="horz" wrap="square" lIns="0" tIns="12700" rIns="0" bIns="0" rtlCol="0">
            <a:spAutoFit/>
          </a:bodyPr>
          <a:lstStyle/>
          <a:p>
            <a:pPr marL="12700">
              <a:lnSpc>
                <a:spcPct val="100000"/>
              </a:lnSpc>
              <a:spcBef>
                <a:spcPts val="100"/>
              </a:spcBef>
            </a:pPr>
            <a:r>
              <a:rPr dirty="0"/>
              <a:t>Các loại</a:t>
            </a:r>
            <a:r>
              <a:rPr spc="-105" dirty="0"/>
              <a:t> </a:t>
            </a:r>
            <a:r>
              <a:rPr dirty="0"/>
              <a:t>sensor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12</a:t>
            </a:fld>
            <a:endParaRPr spc="-60" dirty="0"/>
          </a:p>
        </p:txBody>
      </p:sp>
      <p:sp>
        <p:nvSpPr>
          <p:cNvPr id="3" name="object 3"/>
          <p:cNvSpPr txBox="1"/>
          <p:nvPr/>
        </p:nvSpPr>
        <p:spPr>
          <a:xfrm>
            <a:off x="427736" y="1350721"/>
            <a:ext cx="8278495" cy="4458912"/>
          </a:xfrm>
          <a:prstGeom prst="rect">
            <a:avLst/>
          </a:prstGeom>
        </p:spPr>
        <p:txBody>
          <a:bodyPr vert="horz" wrap="square" lIns="0" tIns="64769" rIns="0" bIns="0" rtlCol="0">
            <a:spAutoFit/>
          </a:bodyPr>
          <a:lstStyle/>
          <a:p>
            <a:pPr marL="287020" marR="293370" indent="-274320" algn="just">
              <a:lnSpc>
                <a:spcPts val="3240"/>
              </a:lnSpc>
              <a:spcBef>
                <a:spcPts val="509"/>
              </a:spcBef>
              <a:buClr>
                <a:srgbClr val="FF0000"/>
              </a:buClr>
              <a:buFont typeface="Wingdings"/>
              <a:buChar char=""/>
              <a:tabLst>
                <a:tab pos="287020" algn="l"/>
              </a:tabLst>
            </a:pPr>
            <a:r>
              <a:rPr sz="2800" dirty="0">
                <a:latin typeface="Times New Roman" pitchFamily="18" charset="0"/>
                <a:cs typeface="Times New Roman" pitchFamily="18" charset="0"/>
              </a:rPr>
              <a:t>Android SDK không có các class định sẵn cho từng  loại sensor mà chỉ có TYPE của sensor, dữ liệu do</a:t>
            </a:r>
            <a:endParaRPr sz="2800">
              <a:latin typeface="Times New Roman" pitchFamily="18" charset="0"/>
              <a:cs typeface="Times New Roman" pitchFamily="18" charset="0"/>
            </a:endParaRPr>
          </a:p>
          <a:p>
            <a:pPr marL="287020" algn="just">
              <a:lnSpc>
                <a:spcPts val="3015"/>
              </a:lnSpc>
            </a:pPr>
            <a:r>
              <a:rPr sz="2800" dirty="0">
                <a:latin typeface="Times New Roman" pitchFamily="18" charset="0"/>
                <a:cs typeface="Times New Roman" pitchFamily="18" charset="0"/>
              </a:rPr>
              <a:t>sensor trả về là </a:t>
            </a:r>
            <a:r>
              <a:rPr sz="2800" dirty="0">
                <a:solidFill>
                  <a:srgbClr val="00AFEF"/>
                </a:solidFill>
                <a:latin typeface="Times New Roman" pitchFamily="18" charset="0"/>
                <a:cs typeface="Times New Roman" pitchFamily="18" charset="0"/>
              </a:rPr>
              <a:t>float </a:t>
            </a:r>
            <a:r>
              <a:rPr sz="2800" dirty="0">
                <a:latin typeface="Times New Roman" pitchFamily="18" charset="0"/>
                <a:cs typeface="Times New Roman" pitchFamily="18" charset="0"/>
              </a:rPr>
              <a:t>(trường hợp cảm biến 1 đầu ra</a:t>
            </a:r>
            <a:endParaRPr sz="2800">
              <a:latin typeface="Times New Roman" pitchFamily="18" charset="0"/>
              <a:cs typeface="Times New Roman" pitchFamily="18" charset="0"/>
            </a:endParaRPr>
          </a:p>
          <a:p>
            <a:pPr marL="287020" marR="179070" algn="just">
              <a:lnSpc>
                <a:spcPts val="3240"/>
              </a:lnSpc>
              <a:spcBef>
                <a:spcPts val="225"/>
              </a:spcBef>
            </a:pPr>
            <a:r>
              <a:rPr sz="2800" dirty="0">
                <a:latin typeface="Times New Roman" pitchFamily="18" charset="0"/>
                <a:cs typeface="Times New Roman" pitchFamily="18" charset="0"/>
              </a:rPr>
              <a:t>– chẳng hạn đo ánh sáng) hoặc </a:t>
            </a:r>
            <a:r>
              <a:rPr sz="2800" dirty="0">
                <a:solidFill>
                  <a:srgbClr val="00AFEF"/>
                </a:solidFill>
                <a:latin typeface="Times New Roman" pitchFamily="18" charset="0"/>
                <a:cs typeface="Times New Roman" pitchFamily="18" charset="0"/>
              </a:rPr>
              <a:t>float[] </a:t>
            </a:r>
            <a:r>
              <a:rPr sz="2800" dirty="0">
                <a:latin typeface="Times New Roman" pitchFamily="18" charset="0"/>
                <a:cs typeface="Times New Roman" pitchFamily="18" charset="0"/>
              </a:rPr>
              <a:t>(trường hợp  cảm biến nhiều đầu ra)</a:t>
            </a:r>
            <a:endParaRPr sz="2800">
              <a:latin typeface="Times New Roman" pitchFamily="18" charset="0"/>
              <a:cs typeface="Times New Roman" pitchFamily="18" charset="0"/>
            </a:endParaRPr>
          </a:p>
          <a:p>
            <a:pPr marL="287020" marR="14604" indent="-274320" algn="just">
              <a:lnSpc>
                <a:spcPts val="3240"/>
              </a:lnSpc>
              <a:spcBef>
                <a:spcPts val="810"/>
              </a:spcBef>
              <a:buClr>
                <a:srgbClr val="FF0000"/>
              </a:buClr>
              <a:buFont typeface="Wingdings"/>
              <a:buChar char=""/>
              <a:tabLst>
                <a:tab pos="287020" algn="l"/>
              </a:tabLst>
            </a:pPr>
            <a:r>
              <a:rPr sz="2800" dirty="0">
                <a:solidFill>
                  <a:srgbClr val="00AFEF"/>
                </a:solidFill>
                <a:latin typeface="Times New Roman" pitchFamily="18" charset="0"/>
                <a:cs typeface="Times New Roman" pitchFamily="18" charset="0"/>
              </a:rPr>
              <a:t>TYPE_AMBIENT_TEMPERATURE</a:t>
            </a:r>
            <a:r>
              <a:rPr sz="2800" dirty="0">
                <a:latin typeface="Times New Roman" pitchFamily="18" charset="0"/>
                <a:cs typeface="Times New Roman" pitchFamily="18" charset="0"/>
              </a:rPr>
              <a:t>: cảm biến nhiệt độ,  đơn vị đo là </a:t>
            </a:r>
            <a:r>
              <a:rPr sz="2800" baseline="25000" dirty="0">
                <a:latin typeface="Times New Roman" pitchFamily="18" charset="0"/>
                <a:cs typeface="Times New Roman" pitchFamily="18" charset="0"/>
              </a:rPr>
              <a:t>0</a:t>
            </a:r>
            <a:r>
              <a:rPr sz="2800" dirty="0">
                <a:latin typeface="Times New Roman" pitchFamily="18" charset="0"/>
                <a:cs typeface="Times New Roman" pitchFamily="18" charset="0"/>
              </a:rPr>
              <a:t>C</a:t>
            </a:r>
            <a:endParaRPr sz="2800">
              <a:latin typeface="Times New Roman" pitchFamily="18" charset="0"/>
              <a:cs typeface="Times New Roman" pitchFamily="18" charset="0"/>
            </a:endParaRPr>
          </a:p>
          <a:p>
            <a:pPr marL="287020" indent="-274320" algn="just">
              <a:lnSpc>
                <a:spcPct val="100000"/>
              </a:lnSpc>
              <a:spcBef>
                <a:spcPts val="380"/>
              </a:spcBef>
              <a:buClr>
                <a:srgbClr val="FF0000"/>
              </a:buClr>
              <a:buFont typeface="Wingdings"/>
              <a:buChar char=""/>
              <a:tabLst>
                <a:tab pos="287020" algn="l"/>
              </a:tabLst>
            </a:pPr>
            <a:r>
              <a:rPr sz="2800" dirty="0">
                <a:solidFill>
                  <a:srgbClr val="00AFEF"/>
                </a:solidFill>
                <a:latin typeface="Times New Roman" pitchFamily="18" charset="0"/>
                <a:cs typeface="Times New Roman" pitchFamily="18" charset="0"/>
              </a:rPr>
              <a:t>TYPE_LIGHT</a:t>
            </a:r>
            <a:r>
              <a:rPr sz="2800" dirty="0">
                <a:latin typeface="Times New Roman" pitchFamily="18" charset="0"/>
                <a:cs typeface="Times New Roman" pitchFamily="18" charset="0"/>
              </a:rPr>
              <a:t>: cảm biến ánh sáng, đơn vị đo là lx</a:t>
            </a:r>
            <a:endParaRPr sz="2800">
              <a:latin typeface="Times New Roman" pitchFamily="18" charset="0"/>
              <a:cs typeface="Times New Roman" pitchFamily="18" charset="0"/>
            </a:endParaRPr>
          </a:p>
          <a:p>
            <a:pPr marL="287020" marR="264160" indent="-274320" algn="just">
              <a:lnSpc>
                <a:spcPts val="3240"/>
              </a:lnSpc>
              <a:spcBef>
                <a:spcPts val="855"/>
              </a:spcBef>
              <a:buClr>
                <a:srgbClr val="FF0000"/>
              </a:buClr>
              <a:buFont typeface="Wingdings"/>
              <a:buChar char=""/>
              <a:tabLst>
                <a:tab pos="287020" algn="l"/>
              </a:tabLst>
            </a:pPr>
            <a:r>
              <a:rPr sz="2800" dirty="0">
                <a:solidFill>
                  <a:srgbClr val="00AFEF"/>
                </a:solidFill>
                <a:latin typeface="Times New Roman" pitchFamily="18" charset="0"/>
                <a:cs typeface="Times New Roman" pitchFamily="18" charset="0"/>
              </a:rPr>
              <a:t>TYPE_PRESSURE</a:t>
            </a:r>
            <a:r>
              <a:rPr sz="2800" dirty="0">
                <a:latin typeface="Times New Roman" pitchFamily="18" charset="0"/>
                <a:cs typeface="Times New Roman" pitchFamily="18" charset="0"/>
              </a:rPr>
              <a:t>: cảm biến áp suất không khí, đơn  vị đo là mbar</a:t>
            </a:r>
            <a:endParaRPr sz="280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749675" cy="757555"/>
          </a:xfrm>
          <a:prstGeom prst="rect">
            <a:avLst/>
          </a:prstGeom>
        </p:spPr>
        <p:txBody>
          <a:bodyPr vert="horz" wrap="square" lIns="0" tIns="12700" rIns="0" bIns="0" rtlCol="0">
            <a:spAutoFit/>
          </a:bodyPr>
          <a:lstStyle/>
          <a:p>
            <a:pPr marL="12700">
              <a:lnSpc>
                <a:spcPct val="100000"/>
              </a:lnSpc>
              <a:spcBef>
                <a:spcPts val="100"/>
              </a:spcBef>
            </a:pPr>
            <a:r>
              <a:rPr dirty="0"/>
              <a:t>Các loại</a:t>
            </a:r>
            <a:r>
              <a:rPr spc="-105" dirty="0"/>
              <a:t> </a:t>
            </a:r>
            <a:r>
              <a:rPr dirty="0"/>
              <a:t>sensor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13</a:t>
            </a:fld>
            <a:endParaRPr spc="-60" dirty="0"/>
          </a:p>
        </p:txBody>
      </p:sp>
      <p:sp>
        <p:nvSpPr>
          <p:cNvPr id="3" name="object 3"/>
          <p:cNvSpPr txBox="1"/>
          <p:nvPr/>
        </p:nvSpPr>
        <p:spPr>
          <a:xfrm>
            <a:off x="427736" y="1350721"/>
            <a:ext cx="8258809" cy="4287391"/>
          </a:xfrm>
          <a:prstGeom prst="rect">
            <a:avLst/>
          </a:prstGeom>
        </p:spPr>
        <p:txBody>
          <a:bodyPr vert="horz" wrap="square" lIns="0" tIns="64769" rIns="0" bIns="0" rtlCol="0">
            <a:spAutoFit/>
          </a:bodyPr>
          <a:lstStyle/>
          <a:p>
            <a:pPr marL="287020" marR="448945" indent="-274320" algn="just">
              <a:lnSpc>
                <a:spcPct val="150000"/>
              </a:lnSpc>
              <a:spcBef>
                <a:spcPts val="509"/>
              </a:spcBef>
              <a:buClr>
                <a:srgbClr val="FF0000"/>
              </a:buClr>
              <a:buFont typeface="Wingdings"/>
              <a:buChar char=""/>
              <a:tabLst>
                <a:tab pos="287020" algn="l"/>
              </a:tabLst>
            </a:pPr>
            <a:r>
              <a:rPr sz="2400" spc="-355" dirty="0">
                <a:solidFill>
                  <a:srgbClr val="00AFEF"/>
                </a:solidFill>
                <a:latin typeface="Times New Roman" pitchFamily="18" charset="0"/>
                <a:cs typeface="Times New Roman" pitchFamily="18" charset="0"/>
              </a:rPr>
              <a:t>TYPE_PROXIMITY</a:t>
            </a:r>
            <a:r>
              <a:rPr sz="2400" spc="-355" dirty="0">
                <a:latin typeface="Times New Roman" pitchFamily="18" charset="0"/>
                <a:cs typeface="Times New Roman" pitchFamily="18" charset="0"/>
              </a:rPr>
              <a:t>: </a:t>
            </a:r>
            <a:r>
              <a:rPr sz="2400" spc="-200" dirty="0">
                <a:latin typeface="Times New Roman" pitchFamily="18" charset="0"/>
                <a:cs typeface="Times New Roman" pitchFamily="18" charset="0"/>
              </a:rPr>
              <a:t>cảm </a:t>
            </a:r>
            <a:r>
              <a:rPr sz="2400" spc="-90" dirty="0">
                <a:latin typeface="Times New Roman" pitchFamily="18" charset="0"/>
                <a:cs typeface="Times New Roman" pitchFamily="18" charset="0"/>
              </a:rPr>
              <a:t>biến </a:t>
            </a:r>
            <a:r>
              <a:rPr sz="2400" spc="-150" dirty="0">
                <a:latin typeface="Times New Roman" pitchFamily="18" charset="0"/>
                <a:cs typeface="Times New Roman" pitchFamily="18" charset="0"/>
              </a:rPr>
              <a:t>khoảng </a:t>
            </a:r>
            <a:r>
              <a:rPr sz="2400" spc="-204" dirty="0">
                <a:latin typeface="Times New Roman" pitchFamily="18" charset="0"/>
                <a:cs typeface="Times New Roman" pitchFamily="18" charset="0"/>
              </a:rPr>
              <a:t>cách </a:t>
            </a:r>
            <a:r>
              <a:rPr sz="2400" spc="-95" dirty="0">
                <a:latin typeface="Times New Roman" pitchFamily="18" charset="0"/>
                <a:cs typeface="Times New Roman" pitchFamily="18" charset="0"/>
              </a:rPr>
              <a:t>đến </a:t>
            </a:r>
            <a:r>
              <a:rPr sz="2400" spc="-25" dirty="0">
                <a:latin typeface="Times New Roman" pitchFamily="18" charset="0"/>
                <a:cs typeface="Times New Roman" pitchFamily="18" charset="0"/>
              </a:rPr>
              <a:t>đối  </a:t>
            </a:r>
            <a:r>
              <a:rPr sz="2400" spc="-114" dirty="0">
                <a:latin typeface="Times New Roman" pitchFamily="18" charset="0"/>
                <a:cs typeface="Times New Roman" pitchFamily="18" charset="0"/>
              </a:rPr>
              <a:t>tượng, đơn </a:t>
            </a:r>
            <a:r>
              <a:rPr sz="2400" spc="-65" dirty="0">
                <a:latin typeface="Times New Roman" pitchFamily="18" charset="0"/>
                <a:cs typeface="Times New Roman" pitchFamily="18" charset="0"/>
              </a:rPr>
              <a:t>vị </a:t>
            </a:r>
            <a:r>
              <a:rPr sz="2400" spc="-50" dirty="0">
                <a:latin typeface="Times New Roman" pitchFamily="18" charset="0"/>
                <a:cs typeface="Times New Roman" pitchFamily="18" charset="0"/>
              </a:rPr>
              <a:t>đo </a:t>
            </a:r>
            <a:r>
              <a:rPr sz="2400" spc="-110" dirty="0">
                <a:latin typeface="Times New Roman" pitchFamily="18" charset="0"/>
                <a:cs typeface="Times New Roman" pitchFamily="18" charset="0"/>
              </a:rPr>
              <a:t>là</a:t>
            </a:r>
            <a:r>
              <a:rPr sz="2400" spc="-470" dirty="0">
                <a:latin typeface="Times New Roman" pitchFamily="18" charset="0"/>
                <a:cs typeface="Times New Roman" pitchFamily="18" charset="0"/>
              </a:rPr>
              <a:t> </a:t>
            </a:r>
            <a:r>
              <a:rPr sz="2400" spc="-170" dirty="0">
                <a:latin typeface="Times New Roman" pitchFamily="18" charset="0"/>
                <a:cs typeface="Times New Roman" pitchFamily="18" charset="0"/>
              </a:rPr>
              <a:t>cm</a:t>
            </a:r>
            <a:endParaRPr sz="2400">
              <a:latin typeface="Times New Roman" pitchFamily="18" charset="0"/>
              <a:cs typeface="Times New Roman" pitchFamily="18" charset="0"/>
            </a:endParaRPr>
          </a:p>
          <a:p>
            <a:pPr marL="287020" marR="5080" indent="-274320" algn="just">
              <a:lnSpc>
                <a:spcPct val="150000"/>
              </a:lnSpc>
              <a:spcBef>
                <a:spcPts val="805"/>
              </a:spcBef>
              <a:buClr>
                <a:srgbClr val="FF0000"/>
              </a:buClr>
              <a:buFont typeface="Wingdings"/>
              <a:buChar char=""/>
              <a:tabLst>
                <a:tab pos="287020" algn="l"/>
              </a:tabLst>
            </a:pPr>
            <a:r>
              <a:rPr sz="2400" spc="-335" dirty="0">
                <a:solidFill>
                  <a:srgbClr val="00AFEF"/>
                </a:solidFill>
                <a:latin typeface="Times New Roman" pitchFamily="18" charset="0"/>
                <a:cs typeface="Times New Roman" pitchFamily="18" charset="0"/>
              </a:rPr>
              <a:t>TYPE_RELATIVE_HUMIDITY</a:t>
            </a:r>
            <a:r>
              <a:rPr sz="2400" spc="-335" dirty="0">
                <a:latin typeface="Times New Roman" pitchFamily="18" charset="0"/>
                <a:cs typeface="Times New Roman" pitchFamily="18" charset="0"/>
              </a:rPr>
              <a:t>: </a:t>
            </a:r>
            <a:r>
              <a:rPr sz="2400" spc="-200" dirty="0">
                <a:latin typeface="Times New Roman" pitchFamily="18" charset="0"/>
                <a:cs typeface="Times New Roman" pitchFamily="18" charset="0"/>
              </a:rPr>
              <a:t>cảm </a:t>
            </a:r>
            <a:r>
              <a:rPr sz="2400" spc="-90" dirty="0">
                <a:latin typeface="Times New Roman" pitchFamily="18" charset="0"/>
                <a:cs typeface="Times New Roman" pitchFamily="18" charset="0"/>
              </a:rPr>
              <a:t>biến </a:t>
            </a:r>
            <a:r>
              <a:rPr sz="2400" spc="-50" dirty="0">
                <a:latin typeface="Times New Roman" pitchFamily="18" charset="0"/>
                <a:cs typeface="Times New Roman" pitchFamily="18" charset="0"/>
              </a:rPr>
              <a:t>độ </a:t>
            </a:r>
            <a:r>
              <a:rPr sz="2400" spc="-140" dirty="0">
                <a:latin typeface="Times New Roman" pitchFamily="18" charset="0"/>
                <a:cs typeface="Times New Roman" pitchFamily="18" charset="0"/>
              </a:rPr>
              <a:t>ẩm, </a:t>
            </a:r>
            <a:r>
              <a:rPr sz="2400" spc="-114" dirty="0">
                <a:latin typeface="Times New Roman" pitchFamily="18" charset="0"/>
                <a:cs typeface="Times New Roman" pitchFamily="18" charset="0"/>
              </a:rPr>
              <a:t>đơn </a:t>
            </a:r>
            <a:r>
              <a:rPr sz="2400" spc="-65" dirty="0">
                <a:latin typeface="Times New Roman" pitchFamily="18" charset="0"/>
                <a:cs typeface="Times New Roman" pitchFamily="18" charset="0"/>
              </a:rPr>
              <a:t>vị  </a:t>
            </a:r>
            <a:r>
              <a:rPr sz="2400" spc="-105" dirty="0">
                <a:latin typeface="Times New Roman" pitchFamily="18" charset="0"/>
                <a:cs typeface="Times New Roman" pitchFamily="18" charset="0"/>
              </a:rPr>
              <a:t>là</a:t>
            </a:r>
            <a:r>
              <a:rPr sz="2400" spc="-160" dirty="0">
                <a:latin typeface="Times New Roman" pitchFamily="18" charset="0"/>
                <a:cs typeface="Times New Roman" pitchFamily="18" charset="0"/>
              </a:rPr>
              <a:t> </a:t>
            </a:r>
            <a:r>
              <a:rPr sz="2400" spc="-525" dirty="0">
                <a:latin typeface="Times New Roman" pitchFamily="18" charset="0"/>
                <a:cs typeface="Times New Roman" pitchFamily="18" charset="0"/>
              </a:rPr>
              <a:t>%</a:t>
            </a:r>
            <a:endParaRPr sz="2400">
              <a:latin typeface="Times New Roman" pitchFamily="18" charset="0"/>
              <a:cs typeface="Times New Roman" pitchFamily="18" charset="0"/>
            </a:endParaRPr>
          </a:p>
          <a:p>
            <a:pPr marL="287020" marR="156210" indent="-274320" algn="just">
              <a:lnSpc>
                <a:spcPct val="150000"/>
              </a:lnSpc>
              <a:spcBef>
                <a:spcPts val="795"/>
              </a:spcBef>
              <a:buClr>
                <a:srgbClr val="FF0000"/>
              </a:buClr>
              <a:buFont typeface="Wingdings"/>
              <a:buChar char=""/>
              <a:tabLst>
                <a:tab pos="287020" algn="l"/>
              </a:tabLst>
            </a:pPr>
            <a:r>
              <a:rPr sz="2400" spc="-440" dirty="0">
                <a:solidFill>
                  <a:srgbClr val="00AFEF"/>
                </a:solidFill>
                <a:latin typeface="Times New Roman" pitchFamily="18" charset="0"/>
                <a:cs typeface="Times New Roman" pitchFamily="18" charset="0"/>
              </a:rPr>
              <a:t>TYPE_ACCELEROMETER </a:t>
            </a:r>
            <a:r>
              <a:rPr sz="2400" spc="325" dirty="0">
                <a:latin typeface="Times New Roman" pitchFamily="18" charset="0"/>
                <a:cs typeface="Times New Roman" pitchFamily="18" charset="0"/>
              </a:rPr>
              <a:t>/ </a:t>
            </a:r>
            <a:r>
              <a:rPr sz="2400" spc="-385" dirty="0">
                <a:solidFill>
                  <a:srgbClr val="00AFEF"/>
                </a:solidFill>
                <a:latin typeface="Times New Roman" pitchFamily="18" charset="0"/>
                <a:cs typeface="Times New Roman" pitchFamily="18" charset="0"/>
              </a:rPr>
              <a:t>TYPE_GRAVITY</a:t>
            </a:r>
            <a:r>
              <a:rPr sz="2400" spc="-385" dirty="0">
                <a:latin typeface="Times New Roman" pitchFamily="18" charset="0"/>
                <a:cs typeface="Times New Roman" pitchFamily="18" charset="0"/>
              </a:rPr>
              <a:t>: </a:t>
            </a:r>
            <a:r>
              <a:rPr sz="2400" spc="-200" dirty="0">
                <a:latin typeface="Times New Roman" pitchFamily="18" charset="0"/>
                <a:cs typeface="Times New Roman" pitchFamily="18" charset="0"/>
              </a:rPr>
              <a:t>cảm </a:t>
            </a:r>
            <a:r>
              <a:rPr sz="2400" spc="-90" dirty="0">
                <a:latin typeface="Times New Roman" pitchFamily="18" charset="0"/>
                <a:cs typeface="Times New Roman" pitchFamily="18" charset="0"/>
              </a:rPr>
              <a:t>biến  </a:t>
            </a:r>
            <a:r>
              <a:rPr sz="2400" spc="-160" dirty="0">
                <a:latin typeface="Times New Roman" pitchFamily="18" charset="0"/>
                <a:cs typeface="Times New Roman" pitchFamily="18" charset="0"/>
              </a:rPr>
              <a:t>gia </a:t>
            </a:r>
            <a:r>
              <a:rPr sz="2400" spc="-65" dirty="0">
                <a:latin typeface="Times New Roman" pitchFamily="18" charset="0"/>
                <a:cs typeface="Times New Roman" pitchFamily="18" charset="0"/>
              </a:rPr>
              <a:t>tốc </a:t>
            </a:r>
            <a:r>
              <a:rPr sz="2400" spc="325" dirty="0">
                <a:latin typeface="Times New Roman" pitchFamily="18" charset="0"/>
                <a:cs typeface="Times New Roman" pitchFamily="18" charset="0"/>
              </a:rPr>
              <a:t>/</a:t>
            </a:r>
            <a:r>
              <a:rPr sz="2400" spc="-490" dirty="0">
                <a:latin typeface="Times New Roman" pitchFamily="18" charset="0"/>
                <a:cs typeface="Times New Roman" pitchFamily="18" charset="0"/>
              </a:rPr>
              <a:t> </a:t>
            </a:r>
            <a:r>
              <a:rPr sz="2400" spc="-145" dirty="0">
                <a:latin typeface="Times New Roman" pitchFamily="18" charset="0"/>
                <a:cs typeface="Times New Roman" pitchFamily="18" charset="0"/>
              </a:rPr>
              <a:t>hấp dẫn </a:t>
            </a:r>
            <a:r>
              <a:rPr sz="2400" spc="-55" dirty="0">
                <a:latin typeface="Times New Roman" pitchFamily="18" charset="0"/>
                <a:cs typeface="Times New Roman" pitchFamily="18" charset="0"/>
              </a:rPr>
              <a:t>trong </a:t>
            </a:r>
            <a:r>
              <a:rPr sz="2400" spc="-180" dirty="0">
                <a:latin typeface="Times New Roman" pitchFamily="18" charset="0"/>
                <a:cs typeface="Times New Roman" pitchFamily="18" charset="0"/>
              </a:rPr>
              <a:t>3D(x,y,z), </a:t>
            </a:r>
            <a:r>
              <a:rPr sz="2400" spc="-114" dirty="0">
                <a:latin typeface="Times New Roman" pitchFamily="18" charset="0"/>
                <a:cs typeface="Times New Roman" pitchFamily="18" charset="0"/>
              </a:rPr>
              <a:t>đơn </a:t>
            </a:r>
            <a:r>
              <a:rPr sz="2400" spc="-65" dirty="0">
                <a:latin typeface="Times New Roman" pitchFamily="18" charset="0"/>
                <a:cs typeface="Times New Roman" pitchFamily="18" charset="0"/>
              </a:rPr>
              <a:t>vị </a:t>
            </a:r>
            <a:r>
              <a:rPr sz="2400" spc="-70" dirty="0">
                <a:latin typeface="Times New Roman" pitchFamily="18" charset="0"/>
                <a:cs typeface="Times New Roman" pitchFamily="18" charset="0"/>
              </a:rPr>
              <a:t>m/s</a:t>
            </a:r>
            <a:r>
              <a:rPr sz="2400" spc="-104" baseline="25000" dirty="0">
                <a:latin typeface="Times New Roman" pitchFamily="18" charset="0"/>
                <a:cs typeface="Times New Roman" pitchFamily="18" charset="0"/>
              </a:rPr>
              <a:t>2</a:t>
            </a:r>
            <a:endParaRPr sz="2400" baseline="25000">
              <a:latin typeface="Times New Roman" pitchFamily="18" charset="0"/>
              <a:cs typeface="Times New Roman" pitchFamily="18" charset="0"/>
            </a:endParaRPr>
          </a:p>
          <a:p>
            <a:pPr marL="287020" marR="87630" indent="-274320" algn="just">
              <a:lnSpc>
                <a:spcPct val="150000"/>
              </a:lnSpc>
              <a:spcBef>
                <a:spcPts val="805"/>
              </a:spcBef>
              <a:buClr>
                <a:srgbClr val="FF0000"/>
              </a:buClr>
              <a:buFont typeface="Wingdings"/>
              <a:buChar char=""/>
              <a:tabLst>
                <a:tab pos="287020" algn="l"/>
              </a:tabLst>
            </a:pPr>
            <a:r>
              <a:rPr sz="2400" spc="-445" dirty="0">
                <a:solidFill>
                  <a:srgbClr val="00AFEF"/>
                </a:solidFill>
                <a:latin typeface="Times New Roman" pitchFamily="18" charset="0"/>
                <a:cs typeface="Times New Roman" pitchFamily="18" charset="0"/>
              </a:rPr>
              <a:t>TYPE_GYROSCOPE</a:t>
            </a:r>
            <a:r>
              <a:rPr sz="2400" spc="-445" dirty="0">
                <a:latin typeface="Times New Roman" pitchFamily="18" charset="0"/>
                <a:cs typeface="Times New Roman" pitchFamily="18" charset="0"/>
              </a:rPr>
              <a:t>: </a:t>
            </a:r>
            <a:r>
              <a:rPr sz="2400" spc="-200" dirty="0">
                <a:latin typeface="Times New Roman" pitchFamily="18" charset="0"/>
                <a:cs typeface="Times New Roman" pitchFamily="18" charset="0"/>
              </a:rPr>
              <a:t>cảm </a:t>
            </a:r>
            <a:r>
              <a:rPr sz="2400" spc="-90" dirty="0">
                <a:latin typeface="Times New Roman" pitchFamily="18" charset="0"/>
                <a:cs typeface="Times New Roman" pitchFamily="18" charset="0"/>
              </a:rPr>
              <a:t>biến </a:t>
            </a:r>
            <a:r>
              <a:rPr sz="2400" spc="-60" dirty="0">
                <a:latin typeface="Times New Roman" pitchFamily="18" charset="0"/>
                <a:cs typeface="Times New Roman" pitchFamily="18" charset="0"/>
              </a:rPr>
              <a:t>tốc </a:t>
            </a:r>
            <a:r>
              <a:rPr sz="2400" spc="-50" dirty="0">
                <a:latin typeface="Times New Roman" pitchFamily="18" charset="0"/>
                <a:cs typeface="Times New Roman" pitchFamily="18" charset="0"/>
              </a:rPr>
              <a:t>độ </a:t>
            </a:r>
            <a:r>
              <a:rPr sz="2400" spc="-200" dirty="0">
                <a:latin typeface="Times New Roman" pitchFamily="18" charset="0"/>
                <a:cs typeface="Times New Roman" pitchFamily="18" charset="0"/>
              </a:rPr>
              <a:t>góc </a:t>
            </a:r>
            <a:r>
              <a:rPr sz="2400" spc="-160" dirty="0">
                <a:latin typeface="Times New Roman" pitchFamily="18" charset="0"/>
                <a:cs typeface="Times New Roman" pitchFamily="18" charset="0"/>
              </a:rPr>
              <a:t>quay </a:t>
            </a:r>
            <a:r>
              <a:rPr sz="2400" spc="-60" dirty="0">
                <a:latin typeface="Times New Roman" pitchFamily="18" charset="0"/>
                <a:cs typeface="Times New Roman" pitchFamily="18" charset="0"/>
              </a:rPr>
              <a:t>trong  </a:t>
            </a:r>
            <a:r>
              <a:rPr sz="2400" spc="-215" dirty="0">
                <a:latin typeface="Times New Roman" pitchFamily="18" charset="0"/>
                <a:cs typeface="Times New Roman" pitchFamily="18" charset="0"/>
              </a:rPr>
              <a:t>3D, </a:t>
            </a:r>
            <a:r>
              <a:rPr sz="2400" spc="-114" dirty="0">
                <a:latin typeface="Times New Roman" pitchFamily="18" charset="0"/>
                <a:cs typeface="Times New Roman" pitchFamily="18" charset="0"/>
              </a:rPr>
              <a:t>đơn </a:t>
            </a:r>
            <a:r>
              <a:rPr sz="2400" spc="-70" dirty="0">
                <a:latin typeface="Times New Roman" pitchFamily="18" charset="0"/>
                <a:cs typeface="Times New Roman" pitchFamily="18" charset="0"/>
              </a:rPr>
              <a:t>vị</a:t>
            </a:r>
            <a:r>
              <a:rPr sz="2400" spc="-150" dirty="0">
                <a:latin typeface="Times New Roman" pitchFamily="18" charset="0"/>
                <a:cs typeface="Times New Roman" pitchFamily="18" charset="0"/>
              </a:rPr>
              <a:t> </a:t>
            </a:r>
            <a:r>
              <a:rPr sz="2400" spc="-80" dirty="0">
                <a:latin typeface="Times New Roman" pitchFamily="18" charset="0"/>
                <a:cs typeface="Times New Roman" pitchFamily="18" charset="0"/>
              </a:rPr>
              <a:t>rad/s</a:t>
            </a:r>
            <a:endParaRPr sz="2400">
              <a:latin typeface="Times New Roman" pitchFamily="18" charset="0"/>
              <a:cs typeface="Times New Roman" pitchFamily="18" charset="0"/>
            </a:endParaRPr>
          </a:p>
          <a:p>
            <a:pPr marL="287020" marR="158750" indent="-274320" algn="just">
              <a:lnSpc>
                <a:spcPct val="150000"/>
              </a:lnSpc>
              <a:spcBef>
                <a:spcPts val="805"/>
              </a:spcBef>
              <a:buClr>
                <a:srgbClr val="FF0000"/>
              </a:buClr>
              <a:buFont typeface="Wingdings"/>
              <a:buChar char=""/>
              <a:tabLst>
                <a:tab pos="287020" algn="l"/>
              </a:tabLst>
            </a:pPr>
            <a:r>
              <a:rPr sz="2400" spc="-330" dirty="0">
                <a:solidFill>
                  <a:srgbClr val="00AFEF"/>
                </a:solidFill>
                <a:latin typeface="Times New Roman" pitchFamily="18" charset="0"/>
                <a:cs typeface="Times New Roman" pitchFamily="18" charset="0"/>
              </a:rPr>
              <a:t>TYPE_MAGNETIC_FIELD</a:t>
            </a:r>
            <a:r>
              <a:rPr sz="2400" spc="-330" dirty="0">
                <a:latin typeface="Times New Roman" pitchFamily="18" charset="0"/>
                <a:cs typeface="Times New Roman" pitchFamily="18" charset="0"/>
              </a:rPr>
              <a:t>: </a:t>
            </a:r>
            <a:r>
              <a:rPr sz="2400" spc="-200" dirty="0">
                <a:latin typeface="Times New Roman" pitchFamily="18" charset="0"/>
                <a:cs typeface="Times New Roman" pitchFamily="18" charset="0"/>
              </a:rPr>
              <a:t>cảm </a:t>
            </a:r>
            <a:r>
              <a:rPr sz="2400" spc="-90" dirty="0">
                <a:latin typeface="Times New Roman" pitchFamily="18" charset="0"/>
                <a:cs typeface="Times New Roman" pitchFamily="18" charset="0"/>
              </a:rPr>
              <a:t>biến </a:t>
            </a:r>
            <a:r>
              <a:rPr sz="2400" spc="-140" dirty="0">
                <a:latin typeface="Times New Roman" pitchFamily="18" charset="0"/>
                <a:cs typeface="Times New Roman" pitchFamily="18" charset="0"/>
              </a:rPr>
              <a:t>lực </a:t>
            </a:r>
            <a:r>
              <a:rPr sz="2400" spc="-15" dirty="0">
                <a:latin typeface="Times New Roman" pitchFamily="18" charset="0"/>
                <a:cs typeface="Times New Roman" pitchFamily="18" charset="0"/>
              </a:rPr>
              <a:t>từ </a:t>
            </a:r>
            <a:r>
              <a:rPr sz="2400" spc="-60" dirty="0">
                <a:latin typeface="Times New Roman" pitchFamily="18" charset="0"/>
                <a:cs typeface="Times New Roman" pitchFamily="18" charset="0"/>
              </a:rPr>
              <a:t>trong</a:t>
            </a:r>
            <a:r>
              <a:rPr sz="2400" spc="-190" dirty="0">
                <a:latin typeface="Times New Roman" pitchFamily="18" charset="0"/>
                <a:cs typeface="Times New Roman" pitchFamily="18" charset="0"/>
              </a:rPr>
              <a:t> </a:t>
            </a:r>
            <a:r>
              <a:rPr sz="2400" spc="-215" dirty="0">
                <a:latin typeface="Times New Roman" pitchFamily="18" charset="0"/>
                <a:cs typeface="Times New Roman" pitchFamily="18" charset="0"/>
              </a:rPr>
              <a:t>3D,  </a:t>
            </a:r>
            <a:r>
              <a:rPr sz="2400" spc="-114" dirty="0">
                <a:latin typeface="Times New Roman" pitchFamily="18" charset="0"/>
                <a:cs typeface="Times New Roman" pitchFamily="18" charset="0"/>
              </a:rPr>
              <a:t>đơn </a:t>
            </a:r>
            <a:r>
              <a:rPr sz="2400" spc="-65" dirty="0">
                <a:latin typeface="Times New Roman" pitchFamily="18" charset="0"/>
                <a:cs typeface="Times New Roman" pitchFamily="18" charset="0"/>
              </a:rPr>
              <a:t>vị </a:t>
            </a:r>
            <a:r>
              <a:rPr sz="2400" spc="-114" dirty="0">
                <a:latin typeface="Times New Roman" pitchFamily="18" charset="0"/>
                <a:cs typeface="Times New Roman" pitchFamily="18" charset="0"/>
              </a:rPr>
              <a:t>là</a:t>
            </a:r>
            <a:r>
              <a:rPr sz="2400" spc="-310" dirty="0">
                <a:latin typeface="Times New Roman" pitchFamily="18" charset="0"/>
                <a:cs typeface="Times New Roman" pitchFamily="18" charset="0"/>
              </a:rPr>
              <a:t> </a:t>
            </a:r>
            <a:r>
              <a:rPr sz="2400" spc="-229" dirty="0">
                <a:latin typeface="Times New Roman" pitchFamily="18" charset="0"/>
                <a:cs typeface="Times New Roman" pitchFamily="18" charset="0"/>
              </a:rPr>
              <a:t>μT</a:t>
            </a:r>
            <a:endParaRPr sz="240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7246620" cy="757555"/>
          </a:xfrm>
          <a:prstGeom prst="rect">
            <a:avLst/>
          </a:prstGeom>
        </p:spPr>
        <p:txBody>
          <a:bodyPr vert="horz" wrap="square" lIns="0" tIns="12700" rIns="0" bIns="0" rtlCol="0">
            <a:spAutoFit/>
          </a:bodyPr>
          <a:lstStyle/>
          <a:p>
            <a:pPr marL="12700">
              <a:lnSpc>
                <a:spcPct val="100000"/>
              </a:lnSpc>
              <a:spcBef>
                <a:spcPts val="100"/>
              </a:spcBef>
            </a:pPr>
            <a:r>
              <a:rPr dirty="0"/>
              <a:t>Các bước làm việc với</a:t>
            </a:r>
            <a:r>
              <a:rPr spc="-110" dirty="0"/>
              <a:t> </a:t>
            </a:r>
            <a:r>
              <a:rPr spc="-5" dirty="0"/>
              <a:t>sensor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14</a:t>
            </a:fld>
            <a:endParaRPr spc="-60" dirty="0"/>
          </a:p>
        </p:txBody>
      </p:sp>
      <p:sp>
        <p:nvSpPr>
          <p:cNvPr id="3" name="object 3"/>
          <p:cNvSpPr txBox="1"/>
          <p:nvPr/>
        </p:nvSpPr>
        <p:spPr>
          <a:xfrm>
            <a:off x="702665" y="3468370"/>
            <a:ext cx="66294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90" dirty="0">
                <a:solidFill>
                  <a:srgbClr val="888888"/>
                </a:solidFill>
                <a:latin typeface="Arial"/>
                <a:cs typeface="Arial"/>
              </a:rPr>
              <a:t>3</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245350" cy="757555"/>
          </a:xfrm>
          <a:prstGeom prst="rect">
            <a:avLst/>
          </a:prstGeom>
        </p:spPr>
        <p:txBody>
          <a:bodyPr vert="horz" wrap="square" lIns="0" tIns="12700" rIns="0" bIns="0" rtlCol="0">
            <a:spAutoFit/>
          </a:bodyPr>
          <a:lstStyle/>
          <a:p>
            <a:pPr marL="12700">
              <a:lnSpc>
                <a:spcPct val="100000"/>
              </a:lnSpc>
              <a:spcBef>
                <a:spcPts val="100"/>
              </a:spcBef>
            </a:pPr>
            <a:r>
              <a:rPr dirty="0"/>
              <a:t>Các bước làm việc </a:t>
            </a:r>
            <a:r>
              <a:rPr spc="-5" dirty="0"/>
              <a:t>với</a:t>
            </a:r>
            <a:r>
              <a:rPr spc="-110" dirty="0"/>
              <a:t> </a:t>
            </a:r>
            <a:r>
              <a:rPr spc="-5" dirty="0"/>
              <a:t>sensor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15</a:t>
            </a:fld>
            <a:endParaRPr spc="-60" dirty="0"/>
          </a:p>
        </p:txBody>
      </p:sp>
      <p:sp>
        <p:nvSpPr>
          <p:cNvPr id="3" name="object 3"/>
          <p:cNvSpPr txBox="1"/>
          <p:nvPr/>
        </p:nvSpPr>
        <p:spPr>
          <a:xfrm>
            <a:off x="427736" y="1396441"/>
            <a:ext cx="7796530" cy="4814138"/>
          </a:xfrm>
          <a:prstGeom prst="rect">
            <a:avLst/>
          </a:prstGeom>
        </p:spPr>
        <p:txBody>
          <a:bodyPr vert="horz" wrap="square" lIns="0" tIns="12700" rIns="0" bIns="0" rtlCol="0">
            <a:spAutoFit/>
          </a:bodyPr>
          <a:lstStyle/>
          <a:p>
            <a:pPr marL="527685" marR="5080" indent="-514984" algn="just">
              <a:lnSpc>
                <a:spcPct val="150000"/>
              </a:lnSpc>
              <a:spcBef>
                <a:spcPts val="100"/>
              </a:spcBef>
              <a:buClr>
                <a:srgbClr val="FF0000"/>
              </a:buClr>
              <a:buAutoNum type="arabicPeriod"/>
              <a:tabLst>
                <a:tab pos="527685" algn="l"/>
                <a:tab pos="528320" algn="l"/>
              </a:tabLst>
            </a:pPr>
            <a:r>
              <a:rPr sz="2000" dirty="0">
                <a:latin typeface="Times New Roman" pitchFamily="18" charset="0"/>
                <a:cs typeface="Times New Roman" pitchFamily="18" charset="0"/>
              </a:rPr>
              <a:t>Lấy SensorManager từ các dịch vụ hệ thống,  thông qua </a:t>
            </a:r>
            <a:r>
              <a:rPr sz="1400" dirty="0">
                <a:solidFill>
                  <a:srgbClr val="00AFEF"/>
                </a:solidFill>
                <a:latin typeface="Times New Roman" pitchFamily="18" charset="0"/>
                <a:cs typeface="Times New Roman" pitchFamily="18" charset="0"/>
              </a:rPr>
              <a:t>getSystemService(Context.SENSOR_SERVICE)</a:t>
            </a:r>
            <a:endParaRPr sz="1400">
              <a:latin typeface="Times New Roman" pitchFamily="18" charset="0"/>
              <a:cs typeface="Times New Roman" pitchFamily="18" charset="0"/>
            </a:endParaRPr>
          </a:p>
          <a:p>
            <a:pPr marL="527685" marR="291465" indent="-514984" algn="just">
              <a:lnSpc>
                <a:spcPct val="150000"/>
              </a:lnSpc>
              <a:spcBef>
                <a:spcPts val="805"/>
              </a:spcBef>
              <a:buClr>
                <a:srgbClr val="FF0000"/>
              </a:buClr>
              <a:buAutoNum type="arabicPeriod"/>
              <a:tabLst>
                <a:tab pos="527685" algn="l"/>
                <a:tab pos="528320" algn="l"/>
              </a:tabLst>
            </a:pPr>
            <a:r>
              <a:rPr sz="2000" dirty="0">
                <a:latin typeface="Times New Roman" pitchFamily="18" charset="0"/>
                <a:cs typeface="Times New Roman" pitchFamily="18" charset="0"/>
              </a:rPr>
              <a:t>Từ SensorManager lấy đối tượng Sensor điều  khiển cảm biến cần sử dụng</a:t>
            </a:r>
            <a:endParaRPr sz="2000">
              <a:latin typeface="Times New Roman" pitchFamily="18" charset="0"/>
              <a:cs typeface="Times New Roman" pitchFamily="18" charset="0"/>
            </a:endParaRPr>
          </a:p>
          <a:p>
            <a:pPr marL="469900" algn="just">
              <a:lnSpc>
                <a:spcPct val="150000"/>
              </a:lnSpc>
              <a:spcBef>
                <a:spcPts val="475"/>
              </a:spcBef>
              <a:tabLst>
                <a:tab pos="1448435" algn="l"/>
                <a:tab pos="1728470" algn="l"/>
              </a:tabLst>
            </a:pPr>
            <a:r>
              <a:rPr sz="1400" dirty="0">
                <a:solidFill>
                  <a:srgbClr val="00AFEF"/>
                </a:solidFill>
                <a:latin typeface="Times New Roman" pitchFamily="18" charset="0"/>
                <a:cs typeface="Times New Roman" pitchFamily="18" charset="0"/>
              </a:rPr>
              <a:t>sensor	=	sensorService.getDefaultSensor(TYPE);</a:t>
            </a:r>
            <a:endParaRPr sz="1400">
              <a:latin typeface="Times New Roman" pitchFamily="18" charset="0"/>
              <a:cs typeface="Times New Roman" pitchFamily="18" charset="0"/>
            </a:endParaRPr>
          </a:p>
          <a:p>
            <a:pPr marL="527685" marR="90170" indent="-514984" algn="just">
              <a:lnSpc>
                <a:spcPct val="150000"/>
              </a:lnSpc>
              <a:spcBef>
                <a:spcPts val="730"/>
              </a:spcBef>
              <a:buClr>
                <a:srgbClr val="FF0000"/>
              </a:buClr>
              <a:buAutoNum type="arabicPeriod" startAt="3"/>
              <a:tabLst>
                <a:tab pos="527685" algn="l"/>
                <a:tab pos="528320" algn="l"/>
              </a:tabLst>
            </a:pPr>
            <a:r>
              <a:rPr sz="2000" dirty="0">
                <a:latin typeface="Times New Roman" pitchFamily="18" charset="0"/>
                <a:cs typeface="Times New Roman" pitchFamily="18" charset="0"/>
              </a:rPr>
              <a:t>Cài đặt các bộ nghe (listener) phù hợp để xử lý  các số liệu do cảm biến trả về</a:t>
            </a:r>
            <a:endParaRPr sz="2000">
              <a:latin typeface="Times New Roman" pitchFamily="18" charset="0"/>
              <a:cs typeface="Times New Roman" pitchFamily="18" charset="0"/>
            </a:endParaRPr>
          </a:p>
          <a:p>
            <a:pPr marL="527685" marR="243204" indent="-514984" algn="just">
              <a:lnSpc>
                <a:spcPct val="150000"/>
              </a:lnSpc>
              <a:spcBef>
                <a:spcPts val="795"/>
              </a:spcBef>
              <a:buClr>
                <a:srgbClr val="FF0000"/>
              </a:buClr>
              <a:buAutoNum type="arabicPeriod" startAt="3"/>
              <a:tabLst>
                <a:tab pos="527685" algn="l"/>
                <a:tab pos="528320" algn="l"/>
              </a:tabLst>
            </a:pPr>
            <a:r>
              <a:rPr sz="2000" dirty="0">
                <a:latin typeface="Times New Roman" pitchFamily="18" charset="0"/>
                <a:cs typeface="Times New Roman" pitchFamily="18" charset="0"/>
              </a:rPr>
              <a:t>Tắt sensor trong những tình huống không cần  thiết để tránh thiết bị tiêu tốn năng lượng</a:t>
            </a:r>
            <a:endParaRPr sz="2000">
              <a:latin typeface="Times New Roman" pitchFamily="18" charset="0"/>
              <a:cs typeface="Times New Roman" pitchFamily="18" charset="0"/>
            </a:endParaRPr>
          </a:p>
          <a:p>
            <a:pPr marL="527685" indent="-514984" algn="just">
              <a:lnSpc>
                <a:spcPct val="150000"/>
              </a:lnSpc>
              <a:spcBef>
                <a:spcPts val="805"/>
              </a:spcBef>
              <a:buClr>
                <a:srgbClr val="FF0000"/>
              </a:buClr>
              <a:buAutoNum type="arabicPeriod" startAt="3"/>
              <a:tabLst>
                <a:tab pos="527685" algn="l"/>
                <a:tab pos="528320" algn="l"/>
              </a:tabLst>
            </a:pPr>
            <a:r>
              <a:rPr sz="2000" dirty="0">
                <a:latin typeface="Times New Roman" pitchFamily="18" charset="0"/>
                <a:cs typeface="Times New Roman" pitchFamily="18" charset="0"/>
              </a:rPr>
              <a:t>Xử lý lỗi hoặc thay đổi độ nhạy của thiết bị</a:t>
            </a:r>
            <a:endParaRPr sz="200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601726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“la bàn” đơn</a:t>
            </a:r>
            <a:r>
              <a:rPr spc="-114" dirty="0"/>
              <a:t> </a:t>
            </a:r>
            <a:r>
              <a:rPr dirty="0"/>
              <a:t>giản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16</a:t>
            </a:fld>
            <a:endParaRPr spc="-60" dirty="0"/>
          </a:p>
        </p:txBody>
      </p:sp>
      <p:sp>
        <p:nvSpPr>
          <p:cNvPr id="3" name="object 3"/>
          <p:cNvSpPr txBox="1"/>
          <p:nvPr/>
        </p:nvSpPr>
        <p:spPr>
          <a:xfrm>
            <a:off x="702665" y="3468370"/>
            <a:ext cx="66294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90" dirty="0">
                <a:solidFill>
                  <a:srgbClr val="888888"/>
                </a:solidFill>
                <a:latin typeface="Arial"/>
                <a:cs typeface="Arial"/>
              </a:rPr>
              <a:t>4</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01726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“la bàn” đơn</a:t>
            </a:r>
            <a:r>
              <a:rPr spc="-114" dirty="0"/>
              <a:t> </a:t>
            </a:r>
            <a:r>
              <a:rPr dirty="0"/>
              <a:t>giản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17</a:t>
            </a:fld>
            <a:endParaRPr spc="-60" dirty="0"/>
          </a:p>
        </p:txBody>
      </p:sp>
      <p:sp>
        <p:nvSpPr>
          <p:cNvPr id="3" name="object 3"/>
          <p:cNvSpPr txBox="1"/>
          <p:nvPr/>
        </p:nvSpPr>
        <p:spPr>
          <a:xfrm>
            <a:off x="427736" y="1294058"/>
            <a:ext cx="7878445" cy="4917372"/>
          </a:xfrm>
          <a:prstGeom prst="rect">
            <a:avLst/>
          </a:prstGeom>
        </p:spPr>
        <p:txBody>
          <a:bodyPr vert="horz" wrap="square" lIns="0" tIns="114935" rIns="0" bIns="0" rtlCol="0">
            <a:spAutoFit/>
          </a:bodyPr>
          <a:lstStyle/>
          <a:p>
            <a:pPr marL="287020" indent="-274320" algn="just">
              <a:lnSpc>
                <a:spcPct val="150000"/>
              </a:lnSpc>
              <a:spcBef>
                <a:spcPts val="905"/>
              </a:spcBef>
              <a:buClr>
                <a:srgbClr val="FF0000"/>
              </a:buClr>
              <a:buFont typeface="Wingdings"/>
              <a:buChar char=""/>
              <a:tabLst>
                <a:tab pos="287020" algn="l"/>
              </a:tabLst>
            </a:pPr>
            <a:r>
              <a:rPr sz="2400" dirty="0">
                <a:latin typeface="Times New Roman" pitchFamily="18" charset="0"/>
                <a:cs typeface="Times New Roman" pitchFamily="18" charset="0"/>
              </a:rPr>
              <a:t>“la bàn”: thiết bị định hướng 2D</a:t>
            </a:r>
            <a:endParaRPr sz="2400">
              <a:latin typeface="Times New Roman" pitchFamily="18" charset="0"/>
              <a:cs typeface="Times New Roman" pitchFamily="18" charset="0"/>
            </a:endParaRPr>
          </a:p>
          <a:p>
            <a:pPr marL="287020" indent="-274320" algn="just">
              <a:lnSpc>
                <a:spcPct val="150000"/>
              </a:lnSpc>
              <a:spcBef>
                <a:spcPts val="810"/>
              </a:spcBef>
              <a:buClr>
                <a:srgbClr val="FF0000"/>
              </a:buClr>
              <a:buFont typeface="Wingdings"/>
              <a:buChar char=""/>
              <a:tabLst>
                <a:tab pos="287020" algn="l"/>
              </a:tabLst>
            </a:pPr>
            <a:r>
              <a:rPr sz="2400" dirty="0">
                <a:latin typeface="Times New Roman" pitchFamily="18" charset="0"/>
                <a:cs typeface="Times New Roman" pitchFamily="18" charset="0"/>
              </a:rPr>
              <a:t>Dùng cảm biến góc xoay (TYPE_ORIENTATION)</a:t>
            </a:r>
            <a:endParaRPr sz="2400">
              <a:latin typeface="Times New Roman" pitchFamily="18" charset="0"/>
              <a:cs typeface="Times New Roman" pitchFamily="18" charset="0"/>
            </a:endParaRPr>
          </a:p>
          <a:p>
            <a:pPr marL="744220" marR="144780" lvl="1" indent="-274320" algn="just">
              <a:lnSpc>
                <a:spcPct val="150000"/>
              </a:lnSpc>
              <a:spcBef>
                <a:spcPts val="420"/>
              </a:spcBef>
              <a:buFont typeface="Wingdings"/>
              <a:buChar char=""/>
              <a:tabLst>
                <a:tab pos="744220" algn="l"/>
              </a:tabLst>
            </a:pPr>
            <a:r>
              <a:rPr sz="2000" dirty="0">
                <a:latin typeface="Times New Roman" pitchFamily="18" charset="0"/>
                <a:cs typeface="Times New Roman" pitchFamily="18" charset="0"/>
              </a:rPr>
              <a:t>Cảm biến này hiện bị deprecated, bạn có phương án  nào khác?</a:t>
            </a:r>
            <a:endParaRPr sz="2000">
              <a:latin typeface="Times New Roman" pitchFamily="18" charset="0"/>
              <a:cs typeface="Times New Roman" pitchFamily="18" charset="0"/>
            </a:endParaRPr>
          </a:p>
          <a:p>
            <a:pPr marL="287020" marR="5080" indent="-274320" algn="just">
              <a:lnSpc>
                <a:spcPct val="150000"/>
              </a:lnSpc>
              <a:spcBef>
                <a:spcPts val="780"/>
              </a:spcBef>
              <a:buClr>
                <a:srgbClr val="FF0000"/>
              </a:buClr>
              <a:buFont typeface="Wingdings"/>
              <a:buChar char=""/>
              <a:tabLst>
                <a:tab pos="287020" algn="l"/>
              </a:tabLst>
            </a:pPr>
            <a:r>
              <a:rPr sz="2400" dirty="0">
                <a:latin typeface="Times New Roman" pitchFamily="18" charset="0"/>
                <a:cs typeface="Times New Roman" pitchFamily="18" charset="0"/>
              </a:rPr>
              <a:t>Viết một custom view (MyCompassView) để hiển  thị la bàn đơn giản</a:t>
            </a:r>
            <a:endParaRPr sz="2400">
              <a:latin typeface="Times New Roman" pitchFamily="18" charset="0"/>
              <a:cs typeface="Times New Roman" pitchFamily="18" charset="0"/>
            </a:endParaRPr>
          </a:p>
          <a:p>
            <a:pPr marL="287020" marR="156210" indent="-274320" algn="just">
              <a:lnSpc>
                <a:spcPct val="150000"/>
              </a:lnSpc>
              <a:spcBef>
                <a:spcPts val="790"/>
              </a:spcBef>
              <a:buClr>
                <a:srgbClr val="FF0000"/>
              </a:buClr>
              <a:buFont typeface="Wingdings"/>
              <a:buChar char=""/>
              <a:tabLst>
                <a:tab pos="287020" algn="l"/>
              </a:tabLst>
            </a:pPr>
            <a:r>
              <a:rPr sz="2400" dirty="0">
                <a:latin typeface="Times New Roman" pitchFamily="18" charset="0"/>
                <a:cs typeface="Times New Roman" pitchFamily="18" charset="0"/>
              </a:rPr>
              <a:t>Cập nhật dữ liệu mỗi khi nhận được phản hồi từ  cảm biến</a:t>
            </a:r>
            <a:endParaRPr sz="2400">
              <a:latin typeface="Times New Roman" pitchFamily="18" charset="0"/>
              <a:cs typeface="Times New Roman" pitchFamily="18" charset="0"/>
            </a:endParaRPr>
          </a:p>
          <a:p>
            <a:pPr marL="287020" marR="234315" indent="-274320" algn="just">
              <a:lnSpc>
                <a:spcPct val="150000"/>
              </a:lnSpc>
              <a:spcBef>
                <a:spcPts val="810"/>
              </a:spcBef>
              <a:buClr>
                <a:srgbClr val="FF0000"/>
              </a:buClr>
              <a:buFont typeface="Wingdings"/>
              <a:buChar char=""/>
              <a:tabLst>
                <a:tab pos="287020" algn="l"/>
              </a:tabLst>
            </a:pPr>
            <a:r>
              <a:rPr sz="2400" dirty="0">
                <a:latin typeface="Times New Roman" pitchFamily="18" charset="0"/>
                <a:cs typeface="Times New Roman" pitchFamily="18" charset="0"/>
              </a:rPr>
              <a:t>Hủy việc theo dõi cảm biến khi ứng dụng bị tạm  ngưng (để tiết kiệm năng lượng)</a:t>
            </a:r>
            <a:endParaRPr sz="240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68198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a:t>
            </a:r>
            <a:r>
              <a:rPr spc="-10" dirty="0"/>
              <a:t>La </a:t>
            </a:r>
            <a:r>
              <a:rPr dirty="0"/>
              <a:t>bàn đơn</a:t>
            </a:r>
            <a:r>
              <a:rPr spc="-60" dirty="0"/>
              <a:t> </a:t>
            </a:r>
            <a:r>
              <a:rPr dirty="0"/>
              <a:t>giản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18</a:t>
            </a:fld>
            <a:endParaRPr spc="-60" dirty="0"/>
          </a:p>
        </p:txBody>
      </p:sp>
      <p:sp>
        <p:nvSpPr>
          <p:cNvPr id="3" name="object 3"/>
          <p:cNvSpPr txBox="1"/>
          <p:nvPr/>
        </p:nvSpPr>
        <p:spPr>
          <a:xfrm>
            <a:off x="427736" y="1304137"/>
            <a:ext cx="8006080" cy="4955844"/>
          </a:xfrm>
          <a:prstGeom prst="rect">
            <a:avLst/>
          </a:prstGeom>
        </p:spPr>
        <p:txBody>
          <a:bodyPr vert="horz" wrap="square" lIns="0" tIns="13335" rIns="0" bIns="0" rtlCol="0">
            <a:spAutoFit/>
          </a:bodyPr>
          <a:lstStyle/>
          <a:p>
            <a:pPr marL="373380" marR="2416810" indent="-361315">
              <a:lnSpc>
                <a:spcPct val="133300"/>
              </a:lnSpc>
              <a:spcBef>
                <a:spcPts val="105"/>
              </a:spcBef>
            </a:pPr>
            <a:r>
              <a:rPr sz="2000" dirty="0">
                <a:solidFill>
                  <a:srgbClr val="006FC0"/>
                </a:solidFill>
                <a:latin typeface="Times New Roman" pitchFamily="18" charset="0"/>
                <a:cs typeface="Times New Roman" pitchFamily="18" charset="0"/>
              </a:rPr>
              <a:t>public class </a:t>
            </a:r>
            <a:r>
              <a:rPr sz="2000" dirty="0">
                <a:latin typeface="Times New Roman" pitchFamily="18" charset="0"/>
                <a:cs typeface="Times New Roman" pitchFamily="18" charset="0"/>
              </a:rPr>
              <a:t>MainActivity </a:t>
            </a:r>
            <a:r>
              <a:rPr sz="2000" dirty="0">
                <a:solidFill>
                  <a:srgbClr val="006FC0"/>
                </a:solidFill>
                <a:latin typeface="Times New Roman" pitchFamily="18" charset="0"/>
                <a:cs typeface="Times New Roman" pitchFamily="18" charset="0"/>
              </a:rPr>
              <a:t>extends </a:t>
            </a:r>
            <a:r>
              <a:rPr sz="2000" dirty="0">
                <a:latin typeface="Times New Roman" pitchFamily="18" charset="0"/>
                <a:cs typeface="Times New Roman" pitchFamily="18" charset="0"/>
              </a:rPr>
              <a:t>Activity {  </a:t>
            </a:r>
            <a:r>
              <a:rPr sz="2000" dirty="0">
                <a:solidFill>
                  <a:srgbClr val="006FC0"/>
                </a:solidFill>
                <a:latin typeface="Times New Roman" pitchFamily="18" charset="0"/>
                <a:cs typeface="Times New Roman" pitchFamily="18" charset="0"/>
              </a:rPr>
              <a:t>private static </a:t>
            </a:r>
            <a:r>
              <a:rPr sz="2000" dirty="0">
                <a:latin typeface="Times New Roman" pitchFamily="18" charset="0"/>
                <a:cs typeface="Times New Roman" pitchFamily="18" charset="0"/>
              </a:rPr>
              <a:t>SensorManager sensorService;  </a:t>
            </a:r>
            <a:r>
              <a:rPr sz="2000" dirty="0">
                <a:solidFill>
                  <a:srgbClr val="006FC0"/>
                </a:solidFill>
                <a:latin typeface="Times New Roman" pitchFamily="18" charset="0"/>
                <a:cs typeface="Times New Roman" pitchFamily="18" charset="0"/>
              </a:rPr>
              <a:t>private </a:t>
            </a:r>
            <a:r>
              <a:rPr sz="2000" dirty="0">
                <a:latin typeface="Times New Roman" pitchFamily="18" charset="0"/>
                <a:cs typeface="Times New Roman" pitchFamily="18" charset="0"/>
              </a:rPr>
              <a:t>MyCompassView compass;</a:t>
            </a:r>
            <a:endParaRPr sz="2000">
              <a:latin typeface="Times New Roman" pitchFamily="18" charset="0"/>
              <a:cs typeface="Times New Roman" pitchFamily="18" charset="0"/>
            </a:endParaRPr>
          </a:p>
          <a:p>
            <a:pPr marL="373380">
              <a:lnSpc>
                <a:spcPct val="100000"/>
              </a:lnSpc>
              <a:spcBef>
                <a:spcPts val="805"/>
              </a:spcBef>
            </a:pPr>
            <a:r>
              <a:rPr sz="2000" dirty="0">
                <a:solidFill>
                  <a:srgbClr val="006FC0"/>
                </a:solidFill>
                <a:latin typeface="Times New Roman" pitchFamily="18" charset="0"/>
                <a:cs typeface="Times New Roman" pitchFamily="18" charset="0"/>
              </a:rPr>
              <a:t>private </a:t>
            </a:r>
            <a:r>
              <a:rPr sz="2000" dirty="0">
                <a:latin typeface="Times New Roman" pitchFamily="18" charset="0"/>
                <a:cs typeface="Times New Roman" pitchFamily="18" charset="0"/>
              </a:rPr>
              <a:t>Sensor sensor = </a:t>
            </a:r>
            <a:r>
              <a:rPr sz="2000" dirty="0">
                <a:solidFill>
                  <a:srgbClr val="006FC0"/>
                </a:solidFill>
                <a:latin typeface="Times New Roman" pitchFamily="18" charset="0"/>
                <a:cs typeface="Times New Roman" pitchFamily="18" charset="0"/>
              </a:rPr>
              <a:t>null</a:t>
            </a: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marL="373380">
              <a:lnSpc>
                <a:spcPct val="100000"/>
              </a:lnSpc>
              <a:spcBef>
                <a:spcPts val="1695"/>
              </a:spcBef>
            </a:pPr>
            <a:r>
              <a:rPr sz="2000" dirty="0">
                <a:solidFill>
                  <a:srgbClr val="EC7C30"/>
                </a:solidFill>
                <a:latin typeface="Times New Roman" pitchFamily="18" charset="0"/>
                <a:cs typeface="Times New Roman" pitchFamily="18" charset="0"/>
              </a:rPr>
              <a:t>// kết thúc app: hủy đăng ký cảm biến (giúp hệ điều hành có thể</a:t>
            </a:r>
            <a:endParaRPr sz="2000">
              <a:latin typeface="Times New Roman" pitchFamily="18" charset="0"/>
              <a:cs typeface="Times New Roman" pitchFamily="18" charset="0"/>
            </a:endParaRPr>
          </a:p>
          <a:p>
            <a:pPr marL="373380" marR="4225925">
              <a:lnSpc>
                <a:spcPct val="133500"/>
              </a:lnSpc>
            </a:pPr>
            <a:r>
              <a:rPr sz="2000" dirty="0">
                <a:solidFill>
                  <a:srgbClr val="EC7C30"/>
                </a:solidFill>
                <a:latin typeface="Times New Roman" pitchFamily="18" charset="0"/>
                <a:cs typeface="Times New Roman" pitchFamily="18" charset="0"/>
              </a:rPr>
              <a:t>// tắt cảm biến nếu cần)  </a:t>
            </a:r>
            <a:r>
              <a:rPr sz="2000" dirty="0">
                <a:solidFill>
                  <a:srgbClr val="006FC0"/>
                </a:solidFill>
                <a:latin typeface="Times New Roman" pitchFamily="18" charset="0"/>
                <a:cs typeface="Times New Roman" pitchFamily="18" charset="0"/>
              </a:rPr>
              <a:t>protected void </a:t>
            </a:r>
            <a:r>
              <a:rPr sz="2000" dirty="0">
                <a:solidFill>
                  <a:srgbClr val="00AF50"/>
                </a:solidFill>
                <a:latin typeface="Times New Roman" pitchFamily="18" charset="0"/>
                <a:cs typeface="Times New Roman" pitchFamily="18" charset="0"/>
              </a:rPr>
              <a:t>onDestroy</a:t>
            </a:r>
            <a:r>
              <a:rPr sz="2000" dirty="0">
                <a:latin typeface="Times New Roman" pitchFamily="18" charset="0"/>
                <a:cs typeface="Times New Roman" pitchFamily="18" charset="0"/>
              </a:rPr>
              <a:t>() {</a:t>
            </a:r>
            <a:endParaRPr sz="2000">
              <a:latin typeface="Times New Roman" pitchFamily="18" charset="0"/>
              <a:cs typeface="Times New Roman" pitchFamily="18" charset="0"/>
            </a:endParaRPr>
          </a:p>
          <a:p>
            <a:pPr marL="734695">
              <a:lnSpc>
                <a:spcPct val="100000"/>
              </a:lnSpc>
              <a:spcBef>
                <a:spcPts val="795"/>
              </a:spcBef>
            </a:pPr>
            <a:r>
              <a:rPr sz="2000" dirty="0">
                <a:latin typeface="Times New Roman" pitchFamily="18" charset="0"/>
                <a:cs typeface="Times New Roman" pitchFamily="18" charset="0"/>
              </a:rPr>
              <a:t>super.</a:t>
            </a:r>
            <a:r>
              <a:rPr sz="2000" dirty="0">
                <a:solidFill>
                  <a:srgbClr val="00AF50"/>
                </a:solidFill>
                <a:latin typeface="Times New Roman" pitchFamily="18" charset="0"/>
                <a:cs typeface="Times New Roman" pitchFamily="18" charset="0"/>
              </a:rPr>
              <a:t>onDestroy</a:t>
            </a: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097915" marR="143510" indent="-363220">
              <a:lnSpc>
                <a:spcPct val="133500"/>
              </a:lnSpc>
            </a:pPr>
            <a:r>
              <a:rPr sz="2000" dirty="0">
                <a:solidFill>
                  <a:srgbClr val="006FC0"/>
                </a:solidFill>
                <a:latin typeface="Times New Roman" pitchFamily="18" charset="0"/>
                <a:cs typeface="Times New Roman" pitchFamily="18" charset="0"/>
              </a:rPr>
              <a:t>if </a:t>
            </a:r>
            <a:r>
              <a:rPr sz="2000" dirty="0">
                <a:latin typeface="Times New Roman" pitchFamily="18" charset="0"/>
                <a:cs typeface="Times New Roman" pitchFamily="18" charset="0"/>
              </a:rPr>
              <a:t>(sensor != </a:t>
            </a:r>
            <a:r>
              <a:rPr sz="2000" dirty="0">
                <a:solidFill>
                  <a:srgbClr val="006FC0"/>
                </a:solidFill>
                <a:latin typeface="Times New Roman" pitchFamily="18" charset="0"/>
                <a:cs typeface="Times New Roman" pitchFamily="18" charset="0"/>
              </a:rPr>
              <a:t>null</a:t>
            </a:r>
            <a:r>
              <a:rPr sz="2000" dirty="0">
                <a:latin typeface="Times New Roman" pitchFamily="18" charset="0"/>
                <a:cs typeface="Times New Roman" pitchFamily="18" charset="0"/>
              </a:rPr>
              <a:t>)  sensorService.</a:t>
            </a:r>
            <a:r>
              <a:rPr sz="2000" dirty="0">
                <a:solidFill>
                  <a:srgbClr val="00AF50"/>
                </a:solidFill>
                <a:latin typeface="Times New Roman" pitchFamily="18" charset="0"/>
                <a:cs typeface="Times New Roman" pitchFamily="18" charset="0"/>
              </a:rPr>
              <a:t>unregisterListener</a:t>
            </a:r>
            <a:r>
              <a:rPr sz="2000" dirty="0">
                <a:latin typeface="Times New Roman" pitchFamily="18" charset="0"/>
                <a:cs typeface="Times New Roman" pitchFamily="18" charset="0"/>
              </a:rPr>
              <a:t>(mySensorEventListener);</a:t>
            </a:r>
            <a:endParaRPr sz="2000">
              <a:latin typeface="Times New Roman" pitchFamily="18" charset="0"/>
              <a:cs typeface="Times New Roman" pitchFamily="18" charset="0"/>
            </a:endParaRPr>
          </a:p>
          <a:p>
            <a:pPr marL="373380">
              <a:lnSpc>
                <a:spcPct val="100000"/>
              </a:lnSpc>
              <a:spcBef>
                <a:spcPts val="79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68198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a:t>
            </a:r>
            <a:r>
              <a:rPr spc="-10" dirty="0"/>
              <a:t>La </a:t>
            </a:r>
            <a:r>
              <a:rPr dirty="0"/>
              <a:t>bàn đơn</a:t>
            </a:r>
            <a:r>
              <a:rPr spc="-60" dirty="0"/>
              <a:t> </a:t>
            </a:r>
            <a:r>
              <a:rPr dirty="0"/>
              <a:t>giản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19</a:t>
            </a:fld>
            <a:endParaRPr spc="-60" dirty="0"/>
          </a:p>
        </p:txBody>
      </p:sp>
      <p:sp>
        <p:nvSpPr>
          <p:cNvPr id="3" name="object 3"/>
          <p:cNvSpPr txBox="1"/>
          <p:nvPr/>
        </p:nvSpPr>
        <p:spPr>
          <a:xfrm>
            <a:off x="427736" y="1309316"/>
            <a:ext cx="8254365" cy="5162952"/>
          </a:xfrm>
          <a:prstGeom prst="rect">
            <a:avLst/>
          </a:prstGeom>
        </p:spPr>
        <p:txBody>
          <a:bodyPr vert="horz" wrap="square" lIns="0" tIns="53340" rIns="0" bIns="0" rtlCol="0">
            <a:spAutoFit/>
          </a:bodyPr>
          <a:lstStyle/>
          <a:p>
            <a:pPr marL="12700">
              <a:lnSpc>
                <a:spcPct val="150000"/>
              </a:lnSpc>
              <a:spcBef>
                <a:spcPts val="420"/>
              </a:spcBef>
            </a:pPr>
            <a:r>
              <a:rPr sz="1600" dirty="0">
                <a:solidFill>
                  <a:srgbClr val="EC7C30"/>
                </a:solidFill>
                <a:latin typeface="Times New Roman" pitchFamily="18" charset="0"/>
                <a:cs typeface="Times New Roman" pitchFamily="18" charset="0"/>
              </a:rPr>
              <a:t>// khởi tạo app: tạo giao diện + đăng ký lấy dữ liệu từ cảm biến</a:t>
            </a:r>
            <a:endParaRPr sz="1600">
              <a:latin typeface="Times New Roman" pitchFamily="18" charset="0"/>
              <a:cs typeface="Times New Roman" pitchFamily="18" charset="0"/>
            </a:endParaRPr>
          </a:p>
          <a:p>
            <a:pPr marL="12700">
              <a:lnSpc>
                <a:spcPct val="150000"/>
              </a:lnSpc>
              <a:spcBef>
                <a:spcPts val="325"/>
              </a:spcBef>
            </a:pPr>
            <a:r>
              <a:rPr sz="1600" dirty="0">
                <a:solidFill>
                  <a:srgbClr val="006FC0"/>
                </a:solidFill>
                <a:latin typeface="Times New Roman" pitchFamily="18" charset="0"/>
                <a:cs typeface="Times New Roman" pitchFamily="18" charset="0"/>
              </a:rPr>
              <a:t>protected void </a:t>
            </a:r>
            <a:r>
              <a:rPr sz="1600" dirty="0">
                <a:solidFill>
                  <a:srgbClr val="00AF50"/>
                </a:solidFill>
                <a:latin typeface="Times New Roman" pitchFamily="18" charset="0"/>
                <a:cs typeface="Times New Roman" pitchFamily="18" charset="0"/>
              </a:rPr>
              <a:t>onCreate</a:t>
            </a:r>
            <a:r>
              <a:rPr sz="1600" dirty="0">
                <a:latin typeface="Times New Roman" pitchFamily="18" charset="0"/>
                <a:cs typeface="Times New Roman" pitchFamily="18" charset="0"/>
              </a:rPr>
              <a:t>(Bundle savedInstanceState) {</a:t>
            </a:r>
            <a:endParaRPr sz="1600">
              <a:latin typeface="Times New Roman" pitchFamily="18" charset="0"/>
              <a:cs typeface="Times New Roman" pitchFamily="18" charset="0"/>
            </a:endParaRPr>
          </a:p>
          <a:p>
            <a:pPr marL="373380" marR="3629660">
              <a:lnSpc>
                <a:spcPct val="150000"/>
              </a:lnSpc>
              <a:spcBef>
                <a:spcPts val="135"/>
              </a:spcBef>
            </a:pPr>
            <a:r>
              <a:rPr sz="1600" dirty="0">
                <a:solidFill>
                  <a:srgbClr val="006FC0"/>
                </a:solidFill>
                <a:latin typeface="Times New Roman" pitchFamily="18" charset="0"/>
                <a:cs typeface="Times New Roman" pitchFamily="18" charset="0"/>
              </a:rPr>
              <a:t>super</a:t>
            </a:r>
            <a:r>
              <a:rPr sz="1600" dirty="0">
                <a:latin typeface="Times New Roman" pitchFamily="18" charset="0"/>
                <a:cs typeface="Times New Roman" pitchFamily="18" charset="0"/>
              </a:rPr>
              <a:t>.</a:t>
            </a:r>
            <a:r>
              <a:rPr sz="1600" dirty="0">
                <a:solidFill>
                  <a:srgbClr val="00AF50"/>
                </a:solidFill>
                <a:latin typeface="Times New Roman" pitchFamily="18" charset="0"/>
                <a:cs typeface="Times New Roman" pitchFamily="18" charset="0"/>
              </a:rPr>
              <a:t>onCreate</a:t>
            </a:r>
            <a:r>
              <a:rPr sz="1600" dirty="0">
                <a:latin typeface="Times New Roman" pitchFamily="18" charset="0"/>
                <a:cs typeface="Times New Roman" pitchFamily="18" charset="0"/>
              </a:rPr>
              <a:t>(savedInstanceState);  compass = </a:t>
            </a:r>
            <a:r>
              <a:rPr sz="1600" dirty="0">
                <a:solidFill>
                  <a:srgbClr val="006FC0"/>
                </a:solidFill>
                <a:latin typeface="Times New Roman" pitchFamily="18" charset="0"/>
                <a:cs typeface="Times New Roman" pitchFamily="18" charset="0"/>
              </a:rPr>
              <a:t>new </a:t>
            </a:r>
            <a:r>
              <a:rPr sz="1600" dirty="0">
                <a:latin typeface="Times New Roman" pitchFamily="18" charset="0"/>
                <a:cs typeface="Times New Roman" pitchFamily="18" charset="0"/>
              </a:rPr>
              <a:t>MyCompassView(</a:t>
            </a:r>
            <a:r>
              <a:rPr sz="1600" dirty="0">
                <a:solidFill>
                  <a:srgbClr val="006FC0"/>
                </a:solidFill>
                <a:latin typeface="Times New Roman" pitchFamily="18" charset="0"/>
                <a:cs typeface="Times New Roman" pitchFamily="18" charset="0"/>
              </a:rPr>
              <a:t>this</a:t>
            </a:r>
            <a:r>
              <a:rPr sz="1600" dirty="0">
                <a:latin typeface="Times New Roman" pitchFamily="18" charset="0"/>
                <a:cs typeface="Times New Roman" pitchFamily="18" charset="0"/>
              </a:rPr>
              <a:t>);  </a:t>
            </a:r>
            <a:r>
              <a:rPr sz="1600" dirty="0">
                <a:solidFill>
                  <a:srgbClr val="00AF50"/>
                </a:solidFill>
                <a:latin typeface="Times New Roman" pitchFamily="18" charset="0"/>
                <a:cs typeface="Times New Roman" pitchFamily="18" charset="0"/>
              </a:rPr>
              <a:t>setContentView</a:t>
            </a:r>
            <a:r>
              <a:rPr sz="1600" dirty="0">
                <a:latin typeface="Times New Roman" pitchFamily="18" charset="0"/>
                <a:cs typeface="Times New Roman" pitchFamily="18" charset="0"/>
              </a:rPr>
              <a:t>(compass);</a:t>
            </a:r>
            <a:endParaRPr sz="1600">
              <a:latin typeface="Times New Roman" pitchFamily="18" charset="0"/>
              <a:cs typeface="Times New Roman" pitchFamily="18" charset="0"/>
            </a:endParaRPr>
          </a:p>
          <a:p>
            <a:pPr marL="373380">
              <a:lnSpc>
                <a:spcPct val="150000"/>
              </a:lnSpc>
              <a:spcBef>
                <a:spcPts val="175"/>
              </a:spcBef>
            </a:pPr>
            <a:r>
              <a:rPr sz="1600" dirty="0">
                <a:latin typeface="Times New Roman" pitchFamily="18" charset="0"/>
                <a:cs typeface="Times New Roman" pitchFamily="18" charset="0"/>
              </a:rPr>
              <a:t>sensorService = (SensorManager)</a:t>
            </a:r>
            <a:endParaRPr sz="1600">
              <a:latin typeface="Times New Roman" pitchFamily="18" charset="0"/>
              <a:cs typeface="Times New Roman" pitchFamily="18" charset="0"/>
            </a:endParaRPr>
          </a:p>
          <a:p>
            <a:pPr marL="734695">
              <a:lnSpc>
                <a:spcPct val="150000"/>
              </a:lnSpc>
              <a:spcBef>
                <a:spcPts val="330"/>
              </a:spcBef>
            </a:pPr>
            <a:r>
              <a:rPr sz="1600" dirty="0">
                <a:solidFill>
                  <a:srgbClr val="00AF50"/>
                </a:solidFill>
                <a:latin typeface="Times New Roman" pitchFamily="18" charset="0"/>
                <a:cs typeface="Times New Roman" pitchFamily="18" charset="0"/>
              </a:rPr>
              <a:t>getSystemService</a:t>
            </a:r>
            <a:r>
              <a:rPr sz="1600" dirty="0">
                <a:latin typeface="Times New Roman" pitchFamily="18" charset="0"/>
                <a:cs typeface="Times New Roman" pitchFamily="18" charset="0"/>
              </a:rPr>
              <a:t>(Context.SENSOR_SERVICE);</a:t>
            </a:r>
            <a:endParaRPr sz="1600">
              <a:latin typeface="Times New Roman" pitchFamily="18" charset="0"/>
              <a:cs typeface="Times New Roman" pitchFamily="18" charset="0"/>
            </a:endParaRPr>
          </a:p>
          <a:p>
            <a:pPr marL="373380" marR="5080">
              <a:lnSpc>
                <a:spcPct val="150000"/>
              </a:lnSpc>
              <a:spcBef>
                <a:spcPts val="10"/>
              </a:spcBef>
            </a:pPr>
            <a:r>
              <a:rPr sz="1600" dirty="0">
                <a:latin typeface="Times New Roman" pitchFamily="18" charset="0"/>
                <a:cs typeface="Times New Roman" pitchFamily="18" charset="0"/>
              </a:rPr>
              <a:t>sensor = sensorService.</a:t>
            </a:r>
            <a:r>
              <a:rPr sz="1600" dirty="0">
                <a:solidFill>
                  <a:srgbClr val="00AF50"/>
                </a:solidFill>
                <a:latin typeface="Times New Roman" pitchFamily="18" charset="0"/>
                <a:cs typeface="Times New Roman" pitchFamily="18" charset="0"/>
              </a:rPr>
              <a:t>getDefaultSensor</a:t>
            </a:r>
            <a:r>
              <a:rPr sz="1600" dirty="0">
                <a:latin typeface="Times New Roman" pitchFamily="18" charset="0"/>
                <a:cs typeface="Times New Roman" pitchFamily="18" charset="0"/>
              </a:rPr>
              <a:t>(Sensor.TYPE_ORIENTATION);  </a:t>
            </a:r>
            <a:r>
              <a:rPr sz="1600" dirty="0">
                <a:solidFill>
                  <a:srgbClr val="006FC0"/>
                </a:solidFill>
                <a:latin typeface="Times New Roman" pitchFamily="18" charset="0"/>
                <a:cs typeface="Times New Roman" pitchFamily="18" charset="0"/>
              </a:rPr>
              <a:t>if </a:t>
            </a:r>
            <a:r>
              <a:rPr sz="1600" dirty="0">
                <a:latin typeface="Times New Roman" pitchFamily="18" charset="0"/>
                <a:cs typeface="Times New Roman" pitchFamily="18" charset="0"/>
              </a:rPr>
              <a:t>(sensor != </a:t>
            </a:r>
            <a:r>
              <a:rPr sz="1600" dirty="0">
                <a:solidFill>
                  <a:srgbClr val="006FC0"/>
                </a:solidFill>
                <a:latin typeface="Times New Roman" pitchFamily="18" charset="0"/>
                <a:cs typeface="Times New Roman" pitchFamily="18" charset="0"/>
              </a:rPr>
              <a:t>null</a:t>
            </a: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734695">
              <a:lnSpc>
                <a:spcPct val="150000"/>
              </a:lnSpc>
              <a:spcBef>
                <a:spcPts val="325"/>
              </a:spcBef>
            </a:pPr>
            <a:r>
              <a:rPr sz="1600" dirty="0">
                <a:latin typeface="Times New Roman" pitchFamily="18" charset="0"/>
                <a:cs typeface="Times New Roman" pitchFamily="18" charset="0"/>
              </a:rPr>
              <a:t>sensorService.</a:t>
            </a:r>
            <a:r>
              <a:rPr sz="1600" dirty="0">
                <a:solidFill>
                  <a:srgbClr val="00AF50"/>
                </a:solidFill>
                <a:latin typeface="Times New Roman" pitchFamily="18" charset="0"/>
                <a:cs typeface="Times New Roman" pitchFamily="18" charset="0"/>
              </a:rPr>
              <a:t>registerListener</a:t>
            </a:r>
            <a:r>
              <a:rPr sz="1600" dirty="0">
                <a:latin typeface="Times New Roman" pitchFamily="18" charset="0"/>
                <a:cs typeface="Times New Roman" pitchFamily="18" charset="0"/>
              </a:rPr>
              <a:t>(mySensorEventListener, sensor,</a:t>
            </a:r>
            <a:endParaRPr sz="1600">
              <a:latin typeface="Times New Roman" pitchFamily="18" charset="0"/>
              <a:cs typeface="Times New Roman" pitchFamily="18" charset="0"/>
            </a:endParaRPr>
          </a:p>
          <a:p>
            <a:pPr marR="1812925">
              <a:lnSpc>
                <a:spcPct val="150000"/>
              </a:lnSpc>
              <a:spcBef>
                <a:spcPts val="325"/>
              </a:spcBef>
            </a:pPr>
            <a:r>
              <a:rPr sz="1600" dirty="0">
                <a:latin typeface="Times New Roman" pitchFamily="18" charset="0"/>
                <a:cs typeface="Times New Roman" pitchFamily="18" charset="0"/>
              </a:rPr>
              <a:t>SensorManager.SENSOR_DELAY_NORMAL);</a:t>
            </a:r>
            <a:endParaRPr sz="1600">
              <a:latin typeface="Times New Roman" pitchFamily="18" charset="0"/>
              <a:cs typeface="Times New Roman" pitchFamily="18" charset="0"/>
            </a:endParaRPr>
          </a:p>
          <a:p>
            <a:pPr marL="373380">
              <a:lnSpc>
                <a:spcPct val="150000"/>
              </a:lnSpc>
              <a:spcBef>
                <a:spcPts val="315"/>
              </a:spcBef>
            </a:pPr>
            <a:r>
              <a:rPr sz="1600" dirty="0">
                <a:solidFill>
                  <a:srgbClr val="006FC0"/>
                </a:solidFill>
                <a:latin typeface="Times New Roman" pitchFamily="18" charset="0"/>
                <a:cs typeface="Times New Roman" pitchFamily="18" charset="0"/>
              </a:rPr>
              <a:t>else</a:t>
            </a:r>
            <a:endParaRPr sz="1600">
              <a:latin typeface="Times New Roman" pitchFamily="18" charset="0"/>
              <a:cs typeface="Times New Roman" pitchFamily="18" charset="0"/>
            </a:endParaRPr>
          </a:p>
          <a:p>
            <a:pPr marL="734695">
              <a:lnSpc>
                <a:spcPct val="150000"/>
              </a:lnSpc>
              <a:spcBef>
                <a:spcPts val="320"/>
              </a:spcBef>
            </a:pPr>
            <a:r>
              <a:rPr sz="1600" dirty="0">
                <a:solidFill>
                  <a:srgbClr val="00AF50"/>
                </a:solidFill>
                <a:latin typeface="Times New Roman" pitchFamily="18" charset="0"/>
                <a:cs typeface="Times New Roman" pitchFamily="18" charset="0"/>
              </a:rPr>
              <a:t>finish</a:t>
            </a: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12700">
              <a:lnSpc>
                <a:spcPct val="150000"/>
              </a:lnSpc>
              <a:spcBef>
                <a:spcPts val="325"/>
              </a:spcBef>
            </a:pP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417060" cy="757555"/>
          </a:xfrm>
          <a:prstGeom prst="rect">
            <a:avLst/>
          </a:prstGeom>
        </p:spPr>
        <p:txBody>
          <a:bodyPr vert="horz" wrap="square" lIns="0" tIns="12700" rIns="0" bIns="0" rtlCol="0">
            <a:spAutoFit/>
          </a:bodyPr>
          <a:lstStyle/>
          <a:p>
            <a:pPr marL="12700">
              <a:lnSpc>
                <a:spcPct val="100000"/>
              </a:lnSpc>
              <a:spcBef>
                <a:spcPts val="100"/>
              </a:spcBef>
            </a:pPr>
            <a:r>
              <a:rPr spc="-5" dirty="0"/>
              <a:t>Nhắc </a:t>
            </a:r>
            <a:r>
              <a:rPr dirty="0"/>
              <a:t>lại bài</a:t>
            </a:r>
            <a:r>
              <a:rPr spc="-114" dirty="0"/>
              <a:t> </a:t>
            </a:r>
            <a:r>
              <a:rPr dirty="0"/>
              <a:t>trước</a:t>
            </a:r>
          </a:p>
        </p:txBody>
      </p:sp>
      <p:sp>
        <p:nvSpPr>
          <p:cNvPr id="5" name="object 5"/>
          <p:cNvSpPr txBox="1"/>
          <p:nvPr/>
        </p:nvSpPr>
        <p:spPr>
          <a:xfrm>
            <a:off x="8600185" y="6525259"/>
            <a:ext cx="128270" cy="177800"/>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2</a:t>
            </a:fld>
            <a:endParaRPr sz="1200">
              <a:latin typeface="Arial"/>
              <a:cs typeface="Arial"/>
            </a:endParaRPr>
          </a:p>
        </p:txBody>
      </p:sp>
      <p:sp>
        <p:nvSpPr>
          <p:cNvPr id="3" name="object 3"/>
          <p:cNvSpPr txBox="1"/>
          <p:nvPr/>
        </p:nvSpPr>
        <p:spPr>
          <a:xfrm>
            <a:off x="427736" y="1350721"/>
            <a:ext cx="8237220" cy="4923142"/>
          </a:xfrm>
          <a:prstGeom prst="rect">
            <a:avLst/>
          </a:prstGeom>
        </p:spPr>
        <p:txBody>
          <a:bodyPr vert="horz" wrap="square" lIns="0" tIns="64769" rIns="0" bIns="0" rtlCol="0">
            <a:spAutoFit/>
          </a:bodyPr>
          <a:lstStyle/>
          <a:p>
            <a:pPr marL="287020" marR="660400" indent="-274320" algn="just">
              <a:lnSpc>
                <a:spcPct val="150000"/>
              </a:lnSpc>
              <a:spcBef>
                <a:spcPts val="509"/>
              </a:spcBef>
              <a:buClr>
                <a:srgbClr val="FF0000"/>
              </a:buClr>
              <a:buFont typeface="Wingdings"/>
              <a:buChar char=""/>
              <a:tabLst>
                <a:tab pos="287020" algn="l"/>
              </a:tabLst>
            </a:pPr>
            <a:r>
              <a:rPr sz="2000" dirty="0">
                <a:latin typeface="Times New Roman" pitchFamily="18" charset="0"/>
                <a:ea typeface="Tahoma" pitchFamily="34" charset="0"/>
                <a:cs typeface="Times New Roman" pitchFamily="18" charset="0"/>
              </a:rPr>
              <a:t>MediaStore: provider của android về các file đa  phương tiện trên thiết bị</a:t>
            </a:r>
            <a:endParaRPr sz="2000">
              <a:latin typeface="Times New Roman" pitchFamily="18" charset="0"/>
              <a:ea typeface="Tahoma" pitchFamily="34" charset="0"/>
              <a:cs typeface="Times New Roman" pitchFamily="18" charset="0"/>
            </a:endParaRPr>
          </a:p>
          <a:p>
            <a:pPr marL="287020" indent="-274320" algn="just">
              <a:lnSpc>
                <a:spcPct val="150000"/>
              </a:lnSpc>
              <a:spcBef>
                <a:spcPts val="395"/>
              </a:spcBef>
              <a:buClr>
                <a:srgbClr val="FF0000"/>
              </a:buClr>
              <a:buFont typeface="Wingdings"/>
              <a:buChar char=""/>
              <a:tabLst>
                <a:tab pos="287020" algn="l"/>
              </a:tabLst>
            </a:pPr>
            <a:r>
              <a:rPr sz="2000" dirty="0">
                <a:latin typeface="Times New Roman" pitchFamily="18" charset="0"/>
                <a:ea typeface="Tahoma" pitchFamily="34" charset="0"/>
                <a:cs typeface="Times New Roman" pitchFamily="18" charset="0"/>
              </a:rPr>
              <a:t>Các bước thực hiện việc ghi âm (và ghi hình)</a:t>
            </a:r>
            <a:endParaRPr sz="2000">
              <a:latin typeface="Times New Roman" pitchFamily="18" charset="0"/>
              <a:ea typeface="Tahoma" pitchFamily="34" charset="0"/>
              <a:cs typeface="Times New Roman" pitchFamily="18" charset="0"/>
            </a:endParaRPr>
          </a:p>
          <a:p>
            <a:pPr marL="287020" indent="-274320" algn="just">
              <a:lnSpc>
                <a:spcPct val="150000"/>
              </a:lnSpc>
              <a:spcBef>
                <a:spcPts val="434"/>
              </a:spcBef>
              <a:buClr>
                <a:srgbClr val="FF0000"/>
              </a:buClr>
              <a:buFont typeface="Wingdings"/>
              <a:buChar char=""/>
              <a:tabLst>
                <a:tab pos="287020" algn="l"/>
              </a:tabLst>
            </a:pPr>
            <a:r>
              <a:rPr sz="2000" dirty="0">
                <a:latin typeface="Times New Roman" pitchFamily="18" charset="0"/>
                <a:ea typeface="Tahoma" pitchFamily="34" charset="0"/>
                <a:cs typeface="Times New Roman" pitchFamily="18" charset="0"/>
              </a:rPr>
              <a:t>Chơi file audio</a:t>
            </a:r>
            <a:endParaRPr sz="2000">
              <a:latin typeface="Times New Roman" pitchFamily="18" charset="0"/>
              <a:ea typeface="Tahoma" pitchFamily="34" charset="0"/>
              <a:cs typeface="Times New Roman" pitchFamily="18" charset="0"/>
            </a:endParaRPr>
          </a:p>
          <a:p>
            <a:pPr marL="287020" indent="-274320" algn="just">
              <a:lnSpc>
                <a:spcPct val="150000"/>
              </a:lnSpc>
              <a:spcBef>
                <a:spcPts val="445"/>
              </a:spcBef>
              <a:buClr>
                <a:srgbClr val="FF0000"/>
              </a:buClr>
              <a:buFont typeface="Wingdings"/>
              <a:buChar char=""/>
              <a:tabLst>
                <a:tab pos="287020" algn="l"/>
              </a:tabLst>
            </a:pPr>
            <a:r>
              <a:rPr sz="2000" dirty="0">
                <a:latin typeface="Times New Roman" pitchFamily="18" charset="0"/>
                <a:ea typeface="Tahoma" pitchFamily="34" charset="0"/>
                <a:cs typeface="Times New Roman" pitchFamily="18" charset="0"/>
              </a:rPr>
              <a:t>Dịch vụ text-to-speech</a:t>
            </a:r>
            <a:endParaRPr sz="2000">
              <a:latin typeface="Times New Roman" pitchFamily="18" charset="0"/>
              <a:ea typeface="Tahoma" pitchFamily="34" charset="0"/>
              <a:cs typeface="Times New Roman" pitchFamily="18" charset="0"/>
            </a:endParaRPr>
          </a:p>
          <a:p>
            <a:pPr marL="287020" indent="-274320" algn="just">
              <a:lnSpc>
                <a:spcPct val="150000"/>
              </a:lnSpc>
              <a:spcBef>
                <a:spcPts val="445"/>
              </a:spcBef>
              <a:buClr>
                <a:srgbClr val="FF0000"/>
              </a:buClr>
              <a:buFont typeface="Wingdings"/>
              <a:buChar char=""/>
              <a:tabLst>
                <a:tab pos="287020" algn="l"/>
              </a:tabLst>
            </a:pPr>
            <a:r>
              <a:rPr sz="2000" dirty="0">
                <a:latin typeface="Times New Roman" pitchFamily="18" charset="0"/>
                <a:ea typeface="Tahoma" pitchFamily="34" charset="0"/>
                <a:cs typeface="Times New Roman" pitchFamily="18" charset="0"/>
              </a:rPr>
              <a:t>2 cách chơi video trong android:</a:t>
            </a:r>
            <a:endParaRPr sz="2000">
              <a:latin typeface="Times New Roman" pitchFamily="18" charset="0"/>
              <a:ea typeface="Tahoma" pitchFamily="34" charset="0"/>
              <a:cs typeface="Times New Roman" pitchFamily="18" charset="0"/>
            </a:endParaRPr>
          </a:p>
          <a:p>
            <a:pPr marL="744220" lvl="1" indent="-274320" algn="just">
              <a:lnSpc>
                <a:spcPct val="150000"/>
              </a:lnSpc>
              <a:spcBef>
                <a:spcPts val="110"/>
              </a:spcBef>
              <a:buFont typeface="Wingdings"/>
              <a:buChar char=""/>
              <a:tabLst>
                <a:tab pos="744220" algn="l"/>
              </a:tabLst>
            </a:pPr>
            <a:r>
              <a:rPr dirty="0">
                <a:latin typeface="Times New Roman" pitchFamily="18" charset="0"/>
                <a:ea typeface="Tahoma" pitchFamily="34" charset="0"/>
                <a:cs typeface="Times New Roman" pitchFamily="18" charset="0"/>
              </a:rPr>
              <a:t>VideoView kết hợp với MediaController</a:t>
            </a:r>
            <a:endParaRPr>
              <a:latin typeface="Times New Roman" pitchFamily="18" charset="0"/>
              <a:ea typeface="Tahoma" pitchFamily="34" charset="0"/>
              <a:cs typeface="Times New Roman" pitchFamily="18" charset="0"/>
            </a:endParaRPr>
          </a:p>
          <a:p>
            <a:pPr marL="744220" lvl="1" indent="-274320" algn="just">
              <a:lnSpc>
                <a:spcPct val="150000"/>
              </a:lnSpc>
              <a:spcBef>
                <a:spcPts val="85"/>
              </a:spcBef>
              <a:buFont typeface="Wingdings"/>
              <a:buChar char=""/>
              <a:tabLst>
                <a:tab pos="744220" algn="l"/>
              </a:tabLst>
            </a:pPr>
            <a:r>
              <a:rPr dirty="0">
                <a:latin typeface="Times New Roman" pitchFamily="18" charset="0"/>
                <a:ea typeface="Tahoma" pitchFamily="34" charset="0"/>
                <a:cs typeface="Times New Roman" pitchFamily="18" charset="0"/>
              </a:rPr>
              <a:t>MediaPlayer kết hợp với SurfaceView</a:t>
            </a:r>
            <a:endParaRPr>
              <a:latin typeface="Times New Roman" pitchFamily="18" charset="0"/>
              <a:ea typeface="Tahoma" pitchFamily="34" charset="0"/>
              <a:cs typeface="Times New Roman" pitchFamily="18" charset="0"/>
            </a:endParaRPr>
          </a:p>
          <a:p>
            <a:pPr marL="287020" marR="5080" indent="-274320" algn="just">
              <a:lnSpc>
                <a:spcPct val="150000"/>
              </a:lnSpc>
              <a:spcBef>
                <a:spcPts val="825"/>
              </a:spcBef>
              <a:buClr>
                <a:srgbClr val="FF0000"/>
              </a:buClr>
              <a:buFont typeface="Wingdings"/>
              <a:buChar char=""/>
              <a:tabLst>
                <a:tab pos="287020" algn="l"/>
              </a:tabLst>
            </a:pPr>
            <a:r>
              <a:rPr sz="2000" dirty="0">
                <a:latin typeface="Times New Roman" pitchFamily="18" charset="0"/>
                <a:ea typeface="Tahoma" pitchFamily="34" charset="0"/>
                <a:cs typeface="Times New Roman" pitchFamily="18" charset="0"/>
              </a:rPr>
              <a:t>Dịch vụ camera: cho phép chụp ảnh, sử dụng intent  có sẵn của hệ thống hoặc lập trình class Camera</a:t>
            </a:r>
            <a:endParaRPr sz="2000">
              <a:latin typeface="Times New Roman" pitchFamily="18" charset="0"/>
              <a:ea typeface="Tahoma" pitchFamily="34"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68198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a:t>
            </a:r>
            <a:r>
              <a:rPr spc="-10" dirty="0"/>
              <a:t>La </a:t>
            </a:r>
            <a:r>
              <a:rPr dirty="0"/>
              <a:t>bàn đơn</a:t>
            </a:r>
            <a:r>
              <a:rPr spc="-60" dirty="0"/>
              <a:t> </a:t>
            </a:r>
            <a:r>
              <a:rPr dirty="0"/>
              <a:t>giản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20</a:t>
            </a:fld>
            <a:endParaRPr spc="-60" dirty="0"/>
          </a:p>
        </p:txBody>
      </p:sp>
      <p:sp>
        <p:nvSpPr>
          <p:cNvPr id="3" name="object 3"/>
          <p:cNvSpPr txBox="1"/>
          <p:nvPr/>
        </p:nvSpPr>
        <p:spPr>
          <a:xfrm>
            <a:off x="427736" y="1304137"/>
            <a:ext cx="7765415" cy="5311069"/>
          </a:xfrm>
          <a:prstGeom prst="rect">
            <a:avLst/>
          </a:prstGeom>
        </p:spPr>
        <p:txBody>
          <a:bodyPr vert="horz" wrap="square" lIns="0" tIns="12065" rIns="0" bIns="0" rtlCol="0">
            <a:spAutoFit/>
          </a:bodyPr>
          <a:lstStyle/>
          <a:p>
            <a:pPr marL="373380" marR="366395" algn="just">
              <a:lnSpc>
                <a:spcPct val="150000"/>
              </a:lnSpc>
              <a:spcBef>
                <a:spcPts val="95"/>
              </a:spcBef>
            </a:pPr>
            <a:r>
              <a:rPr sz="1600" dirty="0">
                <a:solidFill>
                  <a:srgbClr val="EC7C30"/>
                </a:solidFill>
                <a:latin typeface="Times New Roman" pitchFamily="18" charset="0"/>
                <a:cs typeface="Times New Roman" pitchFamily="18" charset="0"/>
              </a:rPr>
              <a:t>// xử lý dữ liệu cảm biến gửi về: cập nhật hình ảnh la bàn  </a:t>
            </a:r>
            <a:r>
              <a:rPr sz="1600" dirty="0">
                <a:solidFill>
                  <a:srgbClr val="006FC0"/>
                </a:solidFill>
                <a:latin typeface="Times New Roman" pitchFamily="18" charset="0"/>
                <a:cs typeface="Times New Roman" pitchFamily="18" charset="0"/>
              </a:rPr>
              <a:t>private </a:t>
            </a:r>
            <a:r>
              <a:rPr sz="1600" dirty="0">
                <a:latin typeface="Times New Roman" pitchFamily="18" charset="0"/>
                <a:cs typeface="Times New Roman" pitchFamily="18" charset="0"/>
              </a:rPr>
              <a:t>SensorEventListener mySensorEventListener =</a:t>
            </a:r>
            <a:endParaRPr sz="1600">
              <a:latin typeface="Times New Roman" pitchFamily="18" charset="0"/>
              <a:cs typeface="Times New Roman" pitchFamily="18" charset="0"/>
            </a:endParaRPr>
          </a:p>
          <a:p>
            <a:pPr marL="1097915" marR="3745865" indent="-363220" algn="just">
              <a:lnSpc>
                <a:spcPct val="150000"/>
              </a:lnSpc>
              <a:spcBef>
                <a:spcPts val="235"/>
              </a:spcBef>
            </a:pPr>
            <a:r>
              <a:rPr sz="1600" dirty="0">
                <a:solidFill>
                  <a:srgbClr val="006FC0"/>
                </a:solidFill>
                <a:latin typeface="Times New Roman" pitchFamily="18" charset="0"/>
                <a:cs typeface="Times New Roman" pitchFamily="18" charset="0"/>
              </a:rPr>
              <a:t>new </a:t>
            </a:r>
            <a:r>
              <a:rPr sz="1600" dirty="0">
                <a:latin typeface="Times New Roman" pitchFamily="18" charset="0"/>
                <a:cs typeface="Times New Roman" pitchFamily="18" charset="0"/>
              </a:rPr>
              <a:t>SensorEventListener() {  @Override</a:t>
            </a:r>
            <a:endParaRPr sz="1600">
              <a:latin typeface="Times New Roman" pitchFamily="18" charset="0"/>
              <a:cs typeface="Times New Roman" pitchFamily="18" charset="0"/>
            </a:endParaRPr>
          </a:p>
          <a:p>
            <a:pPr marL="1097915" algn="just">
              <a:lnSpc>
                <a:spcPct val="150000"/>
              </a:lnSpc>
              <a:spcBef>
                <a:spcPts val="565"/>
              </a:spcBef>
            </a:pPr>
            <a:r>
              <a:rPr sz="1600" dirty="0">
                <a:solidFill>
                  <a:srgbClr val="006FC0"/>
                </a:solidFill>
                <a:latin typeface="Times New Roman" pitchFamily="18" charset="0"/>
                <a:cs typeface="Times New Roman" pitchFamily="18" charset="0"/>
              </a:rPr>
              <a:t>public void </a:t>
            </a:r>
            <a:r>
              <a:rPr sz="1600" dirty="0">
                <a:solidFill>
                  <a:srgbClr val="00AF50"/>
                </a:solidFill>
                <a:latin typeface="Times New Roman" pitchFamily="18" charset="0"/>
                <a:cs typeface="Times New Roman" pitchFamily="18" charset="0"/>
              </a:rPr>
              <a:t>onAccuracyChanged</a:t>
            </a:r>
            <a:r>
              <a:rPr sz="1600" dirty="0">
                <a:latin typeface="Times New Roman" pitchFamily="18" charset="0"/>
                <a:cs typeface="Times New Roman" pitchFamily="18" charset="0"/>
              </a:rPr>
              <a:t>(Sensor s, </a:t>
            </a:r>
            <a:r>
              <a:rPr sz="1600" dirty="0">
                <a:solidFill>
                  <a:srgbClr val="006FC0"/>
                </a:solidFill>
                <a:latin typeface="Times New Roman" pitchFamily="18" charset="0"/>
                <a:cs typeface="Times New Roman" pitchFamily="18" charset="0"/>
              </a:rPr>
              <a:t>int </a:t>
            </a:r>
            <a:r>
              <a:rPr sz="1600" dirty="0">
                <a:latin typeface="Times New Roman" pitchFamily="18" charset="0"/>
                <a:cs typeface="Times New Roman" pitchFamily="18" charset="0"/>
              </a:rPr>
              <a:t>accuracy) {</a:t>
            </a:r>
            <a:endParaRPr sz="1600">
              <a:latin typeface="Times New Roman" pitchFamily="18" charset="0"/>
              <a:cs typeface="Times New Roman" pitchFamily="18" charset="0"/>
            </a:endParaRPr>
          </a:p>
          <a:p>
            <a:pPr marL="1097915" algn="just">
              <a:lnSpc>
                <a:spcPct val="150000"/>
              </a:lnSpc>
              <a:spcBef>
                <a:spcPts val="795"/>
              </a:spcBef>
            </a:pP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1097915" algn="just">
              <a:lnSpc>
                <a:spcPct val="150000"/>
              </a:lnSpc>
              <a:spcBef>
                <a:spcPts val="805"/>
              </a:spcBef>
            </a:pPr>
            <a:r>
              <a:rPr sz="1600" dirty="0">
                <a:latin typeface="Times New Roman" pitchFamily="18" charset="0"/>
                <a:cs typeface="Times New Roman" pitchFamily="18" charset="0"/>
              </a:rPr>
              <a:t>@Override</a:t>
            </a:r>
            <a:endParaRPr sz="1600">
              <a:latin typeface="Times New Roman" pitchFamily="18" charset="0"/>
              <a:cs typeface="Times New Roman" pitchFamily="18" charset="0"/>
            </a:endParaRPr>
          </a:p>
          <a:p>
            <a:pPr marL="1097915" algn="just">
              <a:lnSpc>
                <a:spcPct val="150000"/>
              </a:lnSpc>
              <a:spcBef>
                <a:spcPts val="805"/>
              </a:spcBef>
            </a:pPr>
            <a:r>
              <a:rPr sz="1600" dirty="0">
                <a:solidFill>
                  <a:srgbClr val="006FC0"/>
                </a:solidFill>
                <a:latin typeface="Times New Roman" pitchFamily="18" charset="0"/>
                <a:cs typeface="Times New Roman" pitchFamily="18" charset="0"/>
              </a:rPr>
              <a:t>public void </a:t>
            </a:r>
            <a:r>
              <a:rPr sz="1600" dirty="0">
                <a:solidFill>
                  <a:srgbClr val="00AF50"/>
                </a:solidFill>
                <a:latin typeface="Times New Roman" pitchFamily="18" charset="0"/>
                <a:cs typeface="Times New Roman" pitchFamily="18" charset="0"/>
              </a:rPr>
              <a:t>onSensorChanged</a:t>
            </a:r>
            <a:r>
              <a:rPr sz="1600" dirty="0">
                <a:latin typeface="Times New Roman" pitchFamily="18" charset="0"/>
                <a:cs typeface="Times New Roman" pitchFamily="18" charset="0"/>
              </a:rPr>
              <a:t>(SensorEvent event) {</a:t>
            </a:r>
            <a:endParaRPr sz="1600">
              <a:latin typeface="Times New Roman" pitchFamily="18" charset="0"/>
              <a:cs typeface="Times New Roman" pitchFamily="18" charset="0"/>
            </a:endParaRPr>
          </a:p>
          <a:p>
            <a:pPr marL="1460500" algn="just">
              <a:lnSpc>
                <a:spcPct val="150000"/>
              </a:lnSpc>
              <a:spcBef>
                <a:spcPts val="790"/>
              </a:spcBef>
            </a:pPr>
            <a:r>
              <a:rPr sz="1600" dirty="0">
                <a:latin typeface="Times New Roman" pitchFamily="18" charset="0"/>
                <a:cs typeface="Times New Roman" pitchFamily="18" charset="0"/>
              </a:rPr>
              <a:t>compass.</a:t>
            </a:r>
            <a:r>
              <a:rPr sz="1600" dirty="0">
                <a:solidFill>
                  <a:srgbClr val="00AF50"/>
                </a:solidFill>
                <a:latin typeface="Times New Roman" pitchFamily="18" charset="0"/>
                <a:cs typeface="Times New Roman" pitchFamily="18" charset="0"/>
              </a:rPr>
              <a:t>updateData</a:t>
            </a:r>
            <a:r>
              <a:rPr sz="1600" dirty="0">
                <a:latin typeface="Times New Roman" pitchFamily="18" charset="0"/>
                <a:cs typeface="Times New Roman" pitchFamily="18" charset="0"/>
              </a:rPr>
              <a:t>(event.values[0]);</a:t>
            </a:r>
            <a:endParaRPr sz="1600">
              <a:latin typeface="Times New Roman" pitchFamily="18" charset="0"/>
              <a:cs typeface="Times New Roman" pitchFamily="18" charset="0"/>
            </a:endParaRPr>
          </a:p>
          <a:p>
            <a:pPr marL="1097915" algn="just">
              <a:lnSpc>
                <a:spcPct val="150000"/>
              </a:lnSpc>
              <a:spcBef>
                <a:spcPts val="810"/>
              </a:spcBef>
            </a:pP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734695" algn="just">
              <a:lnSpc>
                <a:spcPct val="150000"/>
              </a:lnSpc>
              <a:spcBef>
                <a:spcPts val="800"/>
              </a:spcBef>
            </a:pP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12700" algn="just">
              <a:lnSpc>
                <a:spcPct val="150000"/>
              </a:lnSpc>
              <a:spcBef>
                <a:spcPts val="795"/>
              </a:spcBef>
            </a:pP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68198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a:t>
            </a:r>
            <a:r>
              <a:rPr spc="-10" dirty="0"/>
              <a:t>La </a:t>
            </a:r>
            <a:r>
              <a:rPr dirty="0"/>
              <a:t>bàn đơn</a:t>
            </a:r>
            <a:r>
              <a:rPr spc="-60" dirty="0"/>
              <a:t> </a:t>
            </a:r>
            <a:r>
              <a:rPr dirty="0"/>
              <a:t>giản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21</a:t>
            </a:fld>
            <a:endParaRPr spc="-60" dirty="0"/>
          </a:p>
        </p:txBody>
      </p:sp>
      <p:sp>
        <p:nvSpPr>
          <p:cNvPr id="3" name="object 3"/>
          <p:cNvSpPr txBox="1"/>
          <p:nvPr/>
        </p:nvSpPr>
        <p:spPr>
          <a:xfrm>
            <a:off x="427736" y="1304780"/>
            <a:ext cx="6277864" cy="4996752"/>
          </a:xfrm>
          <a:prstGeom prst="rect">
            <a:avLst/>
          </a:prstGeom>
        </p:spPr>
        <p:txBody>
          <a:bodyPr vert="horz" wrap="square" lIns="0" tIns="83820" rIns="0" bIns="0" rtlCol="0">
            <a:spAutoFit/>
          </a:bodyPr>
          <a:lstStyle/>
          <a:p>
            <a:pPr marL="12700" algn="just">
              <a:lnSpc>
                <a:spcPct val="100000"/>
              </a:lnSpc>
              <a:spcBef>
                <a:spcPts val="660"/>
              </a:spcBef>
            </a:pPr>
            <a:r>
              <a:rPr sz="2000" dirty="0">
                <a:solidFill>
                  <a:srgbClr val="006FC0"/>
                </a:solidFill>
                <a:latin typeface="Times New Roman" pitchFamily="18" charset="0"/>
                <a:cs typeface="Times New Roman" pitchFamily="18" charset="0"/>
              </a:rPr>
              <a:t>public class </a:t>
            </a:r>
            <a:r>
              <a:rPr sz="2000" dirty="0">
                <a:latin typeface="Times New Roman" pitchFamily="18" charset="0"/>
                <a:cs typeface="Times New Roman" pitchFamily="18" charset="0"/>
              </a:rPr>
              <a:t>MyCompassView </a:t>
            </a:r>
            <a:r>
              <a:rPr sz="2000" dirty="0">
                <a:solidFill>
                  <a:srgbClr val="006FC0"/>
                </a:solidFill>
                <a:latin typeface="Times New Roman" pitchFamily="18" charset="0"/>
                <a:cs typeface="Times New Roman" pitchFamily="18" charset="0"/>
              </a:rPr>
              <a:t>extends </a:t>
            </a:r>
            <a:r>
              <a:rPr sz="2000" dirty="0">
                <a:latin typeface="Times New Roman" pitchFamily="18" charset="0"/>
                <a:cs typeface="Times New Roman" pitchFamily="18" charset="0"/>
              </a:rPr>
              <a:t>View {</a:t>
            </a:r>
            <a:endParaRPr sz="2000">
              <a:latin typeface="Times New Roman" pitchFamily="18" charset="0"/>
              <a:cs typeface="Times New Roman" pitchFamily="18" charset="0"/>
            </a:endParaRPr>
          </a:p>
          <a:p>
            <a:pPr marL="494030" algn="just">
              <a:lnSpc>
                <a:spcPct val="100000"/>
              </a:lnSpc>
              <a:spcBef>
                <a:spcPts val="565"/>
              </a:spcBef>
            </a:pPr>
            <a:r>
              <a:rPr sz="2000" dirty="0">
                <a:solidFill>
                  <a:srgbClr val="006FC0"/>
                </a:solidFill>
                <a:latin typeface="Times New Roman" pitchFamily="18" charset="0"/>
                <a:cs typeface="Times New Roman" pitchFamily="18" charset="0"/>
              </a:rPr>
              <a:t>private </a:t>
            </a:r>
            <a:r>
              <a:rPr sz="2000" dirty="0">
                <a:latin typeface="Times New Roman" pitchFamily="18" charset="0"/>
                <a:cs typeface="Times New Roman" pitchFamily="18" charset="0"/>
              </a:rPr>
              <a:t>Paint area;</a:t>
            </a:r>
            <a:endParaRPr sz="2000">
              <a:latin typeface="Times New Roman" pitchFamily="18" charset="0"/>
              <a:cs typeface="Times New Roman" pitchFamily="18" charset="0"/>
            </a:endParaRPr>
          </a:p>
          <a:p>
            <a:pPr marL="494030" algn="just">
              <a:lnSpc>
                <a:spcPct val="100000"/>
              </a:lnSpc>
              <a:spcBef>
                <a:spcPts val="550"/>
              </a:spcBef>
            </a:pPr>
            <a:r>
              <a:rPr sz="2000" dirty="0">
                <a:solidFill>
                  <a:srgbClr val="006FC0"/>
                </a:solidFill>
                <a:latin typeface="Times New Roman" pitchFamily="18" charset="0"/>
                <a:cs typeface="Times New Roman" pitchFamily="18" charset="0"/>
              </a:rPr>
              <a:t>private float </a:t>
            </a:r>
            <a:r>
              <a:rPr sz="2000" dirty="0">
                <a:latin typeface="Times New Roman" pitchFamily="18" charset="0"/>
                <a:cs typeface="Times New Roman" pitchFamily="18" charset="0"/>
              </a:rPr>
              <a:t>arc = 0;</a:t>
            </a:r>
            <a:endParaRPr sz="2000">
              <a:latin typeface="Times New Roman" pitchFamily="18" charset="0"/>
              <a:cs typeface="Times New Roman" pitchFamily="18" charset="0"/>
            </a:endParaRPr>
          </a:p>
          <a:p>
            <a:pPr marL="494030" algn="just">
              <a:lnSpc>
                <a:spcPct val="100000"/>
              </a:lnSpc>
              <a:spcBef>
                <a:spcPts val="565"/>
              </a:spcBef>
            </a:pPr>
            <a:r>
              <a:rPr sz="2000" dirty="0">
                <a:solidFill>
                  <a:srgbClr val="EC7C30"/>
                </a:solidFill>
                <a:latin typeface="Times New Roman" pitchFamily="18" charset="0"/>
                <a:cs typeface="Times New Roman" pitchFamily="18" charset="0"/>
              </a:rPr>
              <a:t>// constructor</a:t>
            </a:r>
            <a:endParaRPr sz="2000">
              <a:latin typeface="Times New Roman" pitchFamily="18" charset="0"/>
              <a:cs typeface="Times New Roman" pitchFamily="18" charset="0"/>
            </a:endParaRPr>
          </a:p>
          <a:p>
            <a:pPr marL="494030" algn="just">
              <a:lnSpc>
                <a:spcPct val="100000"/>
              </a:lnSpc>
              <a:spcBef>
                <a:spcPts val="565"/>
              </a:spcBef>
            </a:pPr>
            <a:r>
              <a:rPr sz="2000" dirty="0">
                <a:solidFill>
                  <a:srgbClr val="006FC0"/>
                </a:solidFill>
                <a:latin typeface="Times New Roman" pitchFamily="18" charset="0"/>
                <a:cs typeface="Times New Roman" pitchFamily="18" charset="0"/>
              </a:rPr>
              <a:t>public </a:t>
            </a:r>
            <a:r>
              <a:rPr sz="2000" dirty="0">
                <a:solidFill>
                  <a:srgbClr val="00AF50"/>
                </a:solidFill>
                <a:latin typeface="Times New Roman" pitchFamily="18" charset="0"/>
                <a:cs typeface="Times New Roman" pitchFamily="18" charset="0"/>
              </a:rPr>
              <a:t>MyCompassView</a:t>
            </a:r>
            <a:r>
              <a:rPr sz="2000" dirty="0">
                <a:latin typeface="Times New Roman" pitchFamily="18" charset="0"/>
                <a:cs typeface="Times New Roman" pitchFamily="18" charset="0"/>
              </a:rPr>
              <a:t>(Context context) {</a:t>
            </a:r>
            <a:endParaRPr sz="2000">
              <a:latin typeface="Times New Roman" pitchFamily="18" charset="0"/>
              <a:cs typeface="Times New Roman" pitchFamily="18" charset="0"/>
            </a:endParaRPr>
          </a:p>
          <a:p>
            <a:pPr marL="975360" algn="just">
              <a:lnSpc>
                <a:spcPct val="100000"/>
              </a:lnSpc>
              <a:spcBef>
                <a:spcPts val="550"/>
              </a:spcBef>
            </a:pPr>
            <a:r>
              <a:rPr sz="2000" dirty="0">
                <a:solidFill>
                  <a:srgbClr val="006FC0"/>
                </a:solidFill>
                <a:latin typeface="Times New Roman" pitchFamily="18" charset="0"/>
                <a:cs typeface="Times New Roman" pitchFamily="18" charset="0"/>
              </a:rPr>
              <a:t>super</a:t>
            </a:r>
            <a:r>
              <a:rPr sz="2000" dirty="0">
                <a:latin typeface="Times New Roman" pitchFamily="18" charset="0"/>
                <a:cs typeface="Times New Roman" pitchFamily="18" charset="0"/>
              </a:rPr>
              <a:t>(context);</a:t>
            </a:r>
            <a:endParaRPr sz="2000">
              <a:latin typeface="Times New Roman" pitchFamily="18" charset="0"/>
              <a:cs typeface="Times New Roman" pitchFamily="18" charset="0"/>
            </a:endParaRPr>
          </a:p>
          <a:p>
            <a:pPr marL="975360" algn="just">
              <a:lnSpc>
                <a:spcPct val="100000"/>
              </a:lnSpc>
              <a:spcBef>
                <a:spcPts val="570"/>
              </a:spcBef>
            </a:pPr>
            <a:r>
              <a:rPr sz="2000" dirty="0">
                <a:solidFill>
                  <a:srgbClr val="00AF50"/>
                </a:solidFill>
                <a:latin typeface="Times New Roman" pitchFamily="18" charset="0"/>
                <a:cs typeface="Times New Roman" pitchFamily="18" charset="0"/>
              </a:rPr>
              <a:t>init</a:t>
            </a: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494030" algn="just">
              <a:lnSpc>
                <a:spcPct val="100000"/>
              </a:lnSpc>
              <a:spcBef>
                <a:spcPts val="56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494030" algn="just">
              <a:lnSpc>
                <a:spcPct val="100000"/>
              </a:lnSpc>
              <a:spcBef>
                <a:spcPts val="555"/>
              </a:spcBef>
            </a:pPr>
            <a:r>
              <a:rPr sz="2000" dirty="0">
                <a:solidFill>
                  <a:srgbClr val="EC7C30"/>
                </a:solidFill>
                <a:latin typeface="Times New Roman" pitchFamily="18" charset="0"/>
                <a:cs typeface="Times New Roman" pitchFamily="18" charset="0"/>
              </a:rPr>
              <a:t>// vẽ lại la bàn với góc mới</a:t>
            </a:r>
            <a:endParaRPr sz="2000">
              <a:latin typeface="Times New Roman" pitchFamily="18" charset="0"/>
              <a:cs typeface="Times New Roman" pitchFamily="18" charset="0"/>
            </a:endParaRPr>
          </a:p>
          <a:p>
            <a:pPr marL="494030" algn="just">
              <a:lnSpc>
                <a:spcPct val="100000"/>
              </a:lnSpc>
              <a:spcBef>
                <a:spcPts val="565"/>
              </a:spcBef>
            </a:pPr>
            <a:r>
              <a:rPr sz="2000" dirty="0">
                <a:solidFill>
                  <a:srgbClr val="006FC0"/>
                </a:solidFill>
                <a:latin typeface="Times New Roman" pitchFamily="18" charset="0"/>
                <a:cs typeface="Times New Roman" pitchFamily="18" charset="0"/>
              </a:rPr>
              <a:t>public void </a:t>
            </a:r>
            <a:r>
              <a:rPr sz="2000" dirty="0">
                <a:solidFill>
                  <a:srgbClr val="00AF50"/>
                </a:solidFill>
                <a:latin typeface="Times New Roman" pitchFamily="18" charset="0"/>
                <a:cs typeface="Times New Roman" pitchFamily="18" charset="0"/>
              </a:rPr>
              <a:t>updateData</a:t>
            </a:r>
            <a:r>
              <a:rPr sz="2000" dirty="0">
                <a:latin typeface="Times New Roman" pitchFamily="18" charset="0"/>
                <a:cs typeface="Times New Roman" pitchFamily="18" charset="0"/>
              </a:rPr>
              <a:t>(</a:t>
            </a:r>
            <a:r>
              <a:rPr sz="2000" dirty="0">
                <a:solidFill>
                  <a:srgbClr val="006FC0"/>
                </a:solidFill>
                <a:latin typeface="Times New Roman" pitchFamily="18" charset="0"/>
                <a:cs typeface="Times New Roman" pitchFamily="18" charset="0"/>
              </a:rPr>
              <a:t>float </a:t>
            </a:r>
            <a:r>
              <a:rPr sz="2000" dirty="0">
                <a:latin typeface="Times New Roman" pitchFamily="18" charset="0"/>
                <a:cs typeface="Times New Roman" pitchFamily="18" charset="0"/>
              </a:rPr>
              <a:t>position) {</a:t>
            </a:r>
            <a:endParaRPr sz="2000">
              <a:latin typeface="Times New Roman" pitchFamily="18" charset="0"/>
              <a:cs typeface="Times New Roman" pitchFamily="18" charset="0"/>
            </a:endParaRPr>
          </a:p>
          <a:p>
            <a:pPr marL="975360" marR="2533650" algn="just">
              <a:lnSpc>
                <a:spcPct val="123000"/>
              </a:lnSpc>
              <a:spcBef>
                <a:spcPts val="15"/>
              </a:spcBef>
            </a:pPr>
            <a:r>
              <a:rPr sz="2000" dirty="0">
                <a:latin typeface="Times New Roman" pitchFamily="18" charset="0"/>
                <a:cs typeface="Times New Roman" pitchFamily="18" charset="0"/>
              </a:rPr>
              <a:t>arc = position;  </a:t>
            </a:r>
            <a:r>
              <a:rPr sz="2000" dirty="0">
                <a:solidFill>
                  <a:srgbClr val="00AF50"/>
                </a:solidFill>
                <a:latin typeface="Times New Roman" pitchFamily="18" charset="0"/>
                <a:cs typeface="Times New Roman" pitchFamily="18" charset="0"/>
              </a:rPr>
              <a:t>invalidate</a:t>
            </a: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494030" algn="just">
              <a:lnSpc>
                <a:spcPct val="100000"/>
              </a:lnSpc>
              <a:spcBef>
                <a:spcPts val="56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68198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a:t>
            </a:r>
            <a:r>
              <a:rPr spc="-10" dirty="0"/>
              <a:t>La </a:t>
            </a:r>
            <a:r>
              <a:rPr dirty="0"/>
              <a:t>bàn đơn</a:t>
            </a:r>
            <a:r>
              <a:rPr spc="-60" dirty="0"/>
              <a:t> </a:t>
            </a:r>
            <a:r>
              <a:rPr dirty="0"/>
              <a:t>giản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22</a:t>
            </a:fld>
            <a:endParaRPr spc="-60" dirty="0"/>
          </a:p>
        </p:txBody>
      </p:sp>
      <p:sp>
        <p:nvSpPr>
          <p:cNvPr id="3" name="object 3"/>
          <p:cNvSpPr txBox="1"/>
          <p:nvPr/>
        </p:nvSpPr>
        <p:spPr>
          <a:xfrm>
            <a:off x="838200" y="1219200"/>
            <a:ext cx="7284720" cy="4857099"/>
          </a:xfrm>
          <a:prstGeom prst="rect">
            <a:avLst/>
          </a:prstGeom>
        </p:spPr>
        <p:txBody>
          <a:bodyPr vert="horz" wrap="square" lIns="0" tIns="83820" rIns="0" bIns="0" rtlCol="0">
            <a:spAutoFit/>
          </a:bodyPr>
          <a:lstStyle/>
          <a:p>
            <a:pPr marL="12700" algn="just">
              <a:lnSpc>
                <a:spcPct val="150000"/>
              </a:lnSpc>
              <a:spcBef>
                <a:spcPts val="660"/>
              </a:spcBef>
            </a:pPr>
            <a:r>
              <a:rPr sz="1600" dirty="0">
                <a:solidFill>
                  <a:srgbClr val="EC7C30"/>
                </a:solidFill>
                <a:latin typeface="Times New Roman" pitchFamily="18" charset="0"/>
                <a:cs typeface="Times New Roman" pitchFamily="18" charset="0"/>
              </a:rPr>
              <a:t>// vẽ lại hình ảnh la bàn ứng với số liệu mới</a:t>
            </a:r>
            <a:endParaRPr sz="1600">
              <a:latin typeface="Times New Roman" pitchFamily="18" charset="0"/>
              <a:cs typeface="Times New Roman" pitchFamily="18" charset="0"/>
            </a:endParaRPr>
          </a:p>
          <a:p>
            <a:pPr marL="12700" algn="just">
              <a:lnSpc>
                <a:spcPct val="150000"/>
              </a:lnSpc>
              <a:spcBef>
                <a:spcPts val="565"/>
              </a:spcBef>
            </a:pPr>
            <a:r>
              <a:rPr sz="1600" dirty="0">
                <a:solidFill>
                  <a:srgbClr val="006FC0"/>
                </a:solidFill>
                <a:latin typeface="Times New Roman" pitchFamily="18" charset="0"/>
                <a:cs typeface="Times New Roman" pitchFamily="18" charset="0"/>
              </a:rPr>
              <a:t>protected void </a:t>
            </a:r>
            <a:r>
              <a:rPr sz="1600" dirty="0">
                <a:solidFill>
                  <a:srgbClr val="00AF50"/>
                </a:solidFill>
                <a:latin typeface="Times New Roman" pitchFamily="18" charset="0"/>
                <a:cs typeface="Times New Roman" pitchFamily="18" charset="0"/>
              </a:rPr>
              <a:t>onDraw</a:t>
            </a:r>
            <a:r>
              <a:rPr sz="1600" dirty="0">
                <a:latin typeface="Times New Roman" pitchFamily="18" charset="0"/>
                <a:cs typeface="Times New Roman" pitchFamily="18" charset="0"/>
              </a:rPr>
              <a:t>(Canvas c) {</a:t>
            </a:r>
            <a:endParaRPr sz="1600">
              <a:latin typeface="Times New Roman" pitchFamily="18" charset="0"/>
              <a:cs typeface="Times New Roman" pitchFamily="18" charset="0"/>
            </a:endParaRPr>
          </a:p>
          <a:p>
            <a:pPr marL="494030" marR="2317115" algn="just">
              <a:lnSpc>
                <a:spcPct val="150000"/>
              </a:lnSpc>
              <a:spcBef>
                <a:spcPts val="185"/>
              </a:spcBef>
            </a:pPr>
            <a:r>
              <a:rPr sz="1600" dirty="0">
                <a:solidFill>
                  <a:srgbClr val="006FC0"/>
                </a:solidFill>
                <a:latin typeface="Times New Roman" pitchFamily="18" charset="0"/>
                <a:cs typeface="Times New Roman" pitchFamily="18" charset="0"/>
              </a:rPr>
              <a:t>int </a:t>
            </a:r>
            <a:r>
              <a:rPr sz="1600" dirty="0">
                <a:latin typeface="Times New Roman" pitchFamily="18" charset="0"/>
                <a:cs typeface="Times New Roman" pitchFamily="18" charset="0"/>
              </a:rPr>
              <a:t>xPoint = </a:t>
            </a:r>
            <a:r>
              <a:rPr sz="1600" dirty="0">
                <a:solidFill>
                  <a:srgbClr val="00AF50"/>
                </a:solidFill>
                <a:latin typeface="Times New Roman" pitchFamily="18" charset="0"/>
                <a:cs typeface="Times New Roman" pitchFamily="18" charset="0"/>
              </a:rPr>
              <a:t>getMeasuredWidth</a:t>
            </a:r>
            <a:r>
              <a:rPr sz="1600" dirty="0">
                <a:latin typeface="Times New Roman" pitchFamily="18" charset="0"/>
                <a:cs typeface="Times New Roman" pitchFamily="18" charset="0"/>
              </a:rPr>
              <a:t>() / 2;  </a:t>
            </a:r>
            <a:r>
              <a:rPr sz="1600" dirty="0">
                <a:solidFill>
                  <a:srgbClr val="006FC0"/>
                </a:solidFill>
                <a:latin typeface="Times New Roman" pitchFamily="18" charset="0"/>
                <a:cs typeface="Times New Roman" pitchFamily="18" charset="0"/>
              </a:rPr>
              <a:t>int </a:t>
            </a:r>
            <a:r>
              <a:rPr sz="1600" dirty="0">
                <a:latin typeface="Times New Roman" pitchFamily="18" charset="0"/>
                <a:cs typeface="Times New Roman" pitchFamily="18" charset="0"/>
              </a:rPr>
              <a:t>yPoint = </a:t>
            </a:r>
            <a:r>
              <a:rPr sz="1600" dirty="0">
                <a:solidFill>
                  <a:srgbClr val="00AF50"/>
                </a:solidFill>
                <a:latin typeface="Times New Roman" pitchFamily="18" charset="0"/>
                <a:cs typeface="Times New Roman" pitchFamily="18" charset="0"/>
              </a:rPr>
              <a:t>getMeasuredHeight</a:t>
            </a:r>
            <a:r>
              <a:rPr sz="1600" dirty="0">
                <a:latin typeface="Times New Roman" pitchFamily="18" charset="0"/>
                <a:cs typeface="Times New Roman" pitchFamily="18" charset="0"/>
              </a:rPr>
              <a:t>() / 2;</a:t>
            </a:r>
            <a:endParaRPr sz="1600">
              <a:latin typeface="Times New Roman" pitchFamily="18" charset="0"/>
              <a:cs typeface="Times New Roman" pitchFamily="18" charset="0"/>
            </a:endParaRPr>
          </a:p>
          <a:p>
            <a:pPr marL="494030" algn="just">
              <a:lnSpc>
                <a:spcPct val="150000"/>
              </a:lnSpc>
              <a:spcBef>
                <a:spcPts val="375"/>
              </a:spcBef>
            </a:pPr>
            <a:r>
              <a:rPr sz="1600" dirty="0">
                <a:solidFill>
                  <a:srgbClr val="006FC0"/>
                </a:solidFill>
                <a:latin typeface="Times New Roman" pitchFamily="18" charset="0"/>
                <a:cs typeface="Times New Roman" pitchFamily="18" charset="0"/>
              </a:rPr>
              <a:t>float </a:t>
            </a:r>
            <a:r>
              <a:rPr sz="1600" dirty="0">
                <a:latin typeface="Times New Roman" pitchFamily="18" charset="0"/>
                <a:cs typeface="Times New Roman" pitchFamily="18" charset="0"/>
              </a:rPr>
              <a:t>radius = (</a:t>
            </a:r>
            <a:r>
              <a:rPr sz="1600" dirty="0">
                <a:solidFill>
                  <a:srgbClr val="006FC0"/>
                </a:solidFill>
                <a:latin typeface="Times New Roman" pitchFamily="18" charset="0"/>
                <a:cs typeface="Times New Roman" pitchFamily="18" charset="0"/>
              </a:rPr>
              <a:t>float</a:t>
            </a:r>
            <a:r>
              <a:rPr sz="1600" dirty="0">
                <a:latin typeface="Times New Roman" pitchFamily="18" charset="0"/>
                <a:cs typeface="Times New Roman" pitchFamily="18" charset="0"/>
              </a:rPr>
              <a:t>) (Math.</a:t>
            </a:r>
            <a:r>
              <a:rPr sz="1600" dirty="0">
                <a:solidFill>
                  <a:srgbClr val="00AF50"/>
                </a:solidFill>
                <a:latin typeface="Times New Roman" pitchFamily="18" charset="0"/>
                <a:cs typeface="Times New Roman" pitchFamily="18" charset="0"/>
              </a:rPr>
              <a:t>max</a:t>
            </a:r>
            <a:r>
              <a:rPr sz="1600" dirty="0">
                <a:latin typeface="Times New Roman" pitchFamily="18" charset="0"/>
                <a:cs typeface="Times New Roman" pitchFamily="18" charset="0"/>
              </a:rPr>
              <a:t>(xPoint, yPoint) * 0.6);</a:t>
            </a:r>
            <a:endParaRPr sz="1600">
              <a:latin typeface="Times New Roman" pitchFamily="18" charset="0"/>
              <a:cs typeface="Times New Roman" pitchFamily="18" charset="0"/>
            </a:endParaRPr>
          </a:p>
          <a:p>
            <a:pPr marL="494030" algn="just">
              <a:lnSpc>
                <a:spcPct val="150000"/>
              </a:lnSpc>
              <a:spcBef>
                <a:spcPts val="550"/>
              </a:spcBef>
            </a:pPr>
            <a:r>
              <a:rPr sz="1600" dirty="0">
                <a:latin typeface="Times New Roman" pitchFamily="18" charset="0"/>
                <a:cs typeface="Times New Roman" pitchFamily="18" charset="0"/>
              </a:rPr>
              <a:t>c.</a:t>
            </a:r>
            <a:r>
              <a:rPr sz="1600" dirty="0">
                <a:solidFill>
                  <a:srgbClr val="00AF50"/>
                </a:solidFill>
                <a:latin typeface="Times New Roman" pitchFamily="18" charset="0"/>
                <a:cs typeface="Times New Roman" pitchFamily="18" charset="0"/>
              </a:rPr>
              <a:t>drawCircle</a:t>
            </a:r>
            <a:r>
              <a:rPr sz="1600" dirty="0">
                <a:latin typeface="Times New Roman" pitchFamily="18" charset="0"/>
                <a:cs typeface="Times New Roman" pitchFamily="18" charset="0"/>
              </a:rPr>
              <a:t>(xPoint, yPoint, radius, area);</a:t>
            </a:r>
            <a:endParaRPr sz="1600">
              <a:latin typeface="Times New Roman" pitchFamily="18" charset="0"/>
              <a:cs typeface="Times New Roman" pitchFamily="18" charset="0"/>
            </a:endParaRPr>
          </a:p>
          <a:p>
            <a:pPr marL="494030" algn="just">
              <a:lnSpc>
                <a:spcPct val="150000"/>
              </a:lnSpc>
              <a:spcBef>
                <a:spcPts val="570"/>
              </a:spcBef>
            </a:pPr>
            <a:r>
              <a:rPr sz="1600" dirty="0">
                <a:solidFill>
                  <a:srgbClr val="006FC0"/>
                </a:solidFill>
                <a:latin typeface="Times New Roman" pitchFamily="18" charset="0"/>
                <a:cs typeface="Times New Roman" pitchFamily="18" charset="0"/>
              </a:rPr>
              <a:t>float </a:t>
            </a:r>
            <a:r>
              <a:rPr sz="1600" dirty="0">
                <a:latin typeface="Times New Roman" pitchFamily="18" charset="0"/>
                <a:cs typeface="Times New Roman" pitchFamily="18" charset="0"/>
              </a:rPr>
              <a:t>x =  (float) (xPoint +</a:t>
            </a:r>
            <a:endParaRPr sz="1600">
              <a:latin typeface="Times New Roman" pitchFamily="18" charset="0"/>
              <a:cs typeface="Times New Roman" pitchFamily="18" charset="0"/>
            </a:endParaRPr>
          </a:p>
          <a:p>
            <a:pPr marL="494030" marR="125095" indent="362585" algn="just">
              <a:lnSpc>
                <a:spcPct val="150000"/>
              </a:lnSpc>
              <a:spcBef>
                <a:spcPts val="10"/>
              </a:spcBef>
            </a:pPr>
            <a:r>
              <a:rPr sz="1600" dirty="0">
                <a:latin typeface="Times New Roman" pitchFamily="18" charset="0"/>
                <a:cs typeface="Times New Roman" pitchFamily="18" charset="0"/>
              </a:rPr>
              <a:t>radius * Math.</a:t>
            </a:r>
            <a:r>
              <a:rPr sz="1600" dirty="0">
                <a:solidFill>
                  <a:srgbClr val="00AF50"/>
                </a:solidFill>
                <a:latin typeface="Times New Roman" pitchFamily="18" charset="0"/>
                <a:cs typeface="Times New Roman" pitchFamily="18" charset="0"/>
              </a:rPr>
              <a:t>sin</a:t>
            </a:r>
            <a:r>
              <a:rPr sz="1600" dirty="0">
                <a:latin typeface="Times New Roman" pitchFamily="18" charset="0"/>
                <a:cs typeface="Times New Roman" pitchFamily="18" charset="0"/>
              </a:rPr>
              <a:t>((</a:t>
            </a:r>
            <a:r>
              <a:rPr sz="1600" dirty="0">
                <a:solidFill>
                  <a:srgbClr val="006FC0"/>
                </a:solidFill>
                <a:latin typeface="Times New Roman" pitchFamily="18" charset="0"/>
                <a:cs typeface="Times New Roman" pitchFamily="18" charset="0"/>
              </a:rPr>
              <a:t>double</a:t>
            </a:r>
            <a:r>
              <a:rPr sz="1600" dirty="0">
                <a:latin typeface="Times New Roman" pitchFamily="18" charset="0"/>
                <a:cs typeface="Times New Roman" pitchFamily="18" charset="0"/>
              </a:rPr>
              <a:t>) (-arc) / 180 * Math.PI));  </a:t>
            </a:r>
            <a:r>
              <a:rPr sz="1600" dirty="0">
                <a:solidFill>
                  <a:srgbClr val="006FC0"/>
                </a:solidFill>
                <a:latin typeface="Times New Roman" pitchFamily="18" charset="0"/>
                <a:cs typeface="Times New Roman" pitchFamily="18" charset="0"/>
              </a:rPr>
              <a:t>float </a:t>
            </a:r>
            <a:r>
              <a:rPr sz="1600" dirty="0">
                <a:latin typeface="Times New Roman" pitchFamily="18" charset="0"/>
                <a:cs typeface="Times New Roman" pitchFamily="18" charset="0"/>
              </a:rPr>
              <a:t>y = (float) (yPoint –</a:t>
            </a:r>
            <a:endParaRPr sz="1600">
              <a:latin typeface="Times New Roman" pitchFamily="18" charset="0"/>
              <a:cs typeface="Times New Roman" pitchFamily="18" charset="0"/>
            </a:endParaRPr>
          </a:p>
          <a:p>
            <a:pPr marL="494030" marR="127635" indent="362585" algn="just">
              <a:lnSpc>
                <a:spcPct val="150000"/>
              </a:lnSpc>
              <a:spcBef>
                <a:spcPts val="5"/>
              </a:spcBef>
            </a:pPr>
            <a:r>
              <a:rPr sz="1600" dirty="0">
                <a:latin typeface="Times New Roman" pitchFamily="18" charset="0"/>
                <a:cs typeface="Times New Roman" pitchFamily="18" charset="0"/>
              </a:rPr>
              <a:t>radius * Math.</a:t>
            </a:r>
            <a:r>
              <a:rPr sz="1600" dirty="0">
                <a:solidFill>
                  <a:srgbClr val="00AF50"/>
                </a:solidFill>
                <a:latin typeface="Times New Roman" pitchFamily="18" charset="0"/>
                <a:cs typeface="Times New Roman" pitchFamily="18" charset="0"/>
              </a:rPr>
              <a:t>cos</a:t>
            </a:r>
            <a:r>
              <a:rPr sz="1600" dirty="0">
                <a:latin typeface="Times New Roman" pitchFamily="18" charset="0"/>
                <a:cs typeface="Times New Roman" pitchFamily="18" charset="0"/>
              </a:rPr>
              <a:t>((</a:t>
            </a:r>
            <a:r>
              <a:rPr sz="1600" dirty="0">
                <a:solidFill>
                  <a:srgbClr val="006FC0"/>
                </a:solidFill>
                <a:latin typeface="Times New Roman" pitchFamily="18" charset="0"/>
                <a:cs typeface="Times New Roman" pitchFamily="18" charset="0"/>
              </a:rPr>
              <a:t>double</a:t>
            </a:r>
            <a:r>
              <a:rPr sz="1600" dirty="0">
                <a:latin typeface="Times New Roman" pitchFamily="18" charset="0"/>
                <a:cs typeface="Times New Roman" pitchFamily="18" charset="0"/>
              </a:rPr>
              <a:t>) (-arc) / 180 * Math.PI));  c.</a:t>
            </a:r>
            <a:r>
              <a:rPr sz="1600" dirty="0">
                <a:solidFill>
                  <a:srgbClr val="00AF50"/>
                </a:solidFill>
                <a:latin typeface="Times New Roman" pitchFamily="18" charset="0"/>
                <a:cs typeface="Times New Roman" pitchFamily="18" charset="0"/>
              </a:rPr>
              <a:t>drawLine</a:t>
            </a:r>
            <a:r>
              <a:rPr sz="1600" dirty="0">
                <a:latin typeface="Times New Roman" pitchFamily="18" charset="0"/>
                <a:cs typeface="Times New Roman" pitchFamily="18" charset="0"/>
              </a:rPr>
              <a:t>(xPoint, yPoint, x, y, area);  c.</a:t>
            </a:r>
            <a:r>
              <a:rPr sz="1600" dirty="0">
                <a:solidFill>
                  <a:srgbClr val="00AF50"/>
                </a:solidFill>
                <a:latin typeface="Times New Roman" pitchFamily="18" charset="0"/>
                <a:cs typeface="Times New Roman" pitchFamily="18" charset="0"/>
              </a:rPr>
              <a:t>drawText</a:t>
            </a:r>
            <a:r>
              <a:rPr sz="1600" dirty="0">
                <a:latin typeface="Times New Roman" pitchFamily="18" charset="0"/>
                <a:cs typeface="Times New Roman" pitchFamily="18" charset="0"/>
              </a:rPr>
              <a:t>(String.</a:t>
            </a:r>
            <a:r>
              <a:rPr sz="1600" dirty="0">
                <a:solidFill>
                  <a:srgbClr val="00AF50"/>
                </a:solidFill>
                <a:latin typeface="Times New Roman" pitchFamily="18" charset="0"/>
                <a:cs typeface="Times New Roman" pitchFamily="18" charset="0"/>
              </a:rPr>
              <a:t>valueOf</a:t>
            </a:r>
            <a:r>
              <a:rPr sz="1600" dirty="0">
                <a:latin typeface="Times New Roman" pitchFamily="18" charset="0"/>
                <a:cs typeface="Times New Roman" pitchFamily="18" charset="0"/>
              </a:rPr>
              <a:t>(arc), xPoint, yPoint, area);</a:t>
            </a:r>
            <a:endParaRPr sz="1600">
              <a:latin typeface="Times New Roman" pitchFamily="18" charset="0"/>
              <a:cs typeface="Times New Roman" pitchFamily="18" charset="0"/>
            </a:endParaRPr>
          </a:p>
          <a:p>
            <a:pPr marL="12700" algn="just">
              <a:lnSpc>
                <a:spcPct val="150000"/>
              </a:lnSpc>
              <a:spcBef>
                <a:spcPts val="565"/>
              </a:spcBef>
            </a:pP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68198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a:t>
            </a:r>
            <a:r>
              <a:rPr spc="-10" dirty="0"/>
              <a:t>La </a:t>
            </a:r>
            <a:r>
              <a:rPr dirty="0"/>
              <a:t>bàn đơn</a:t>
            </a:r>
            <a:r>
              <a:rPr spc="-60" dirty="0"/>
              <a:t> </a:t>
            </a:r>
            <a:r>
              <a:rPr dirty="0"/>
              <a:t>giản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23</a:t>
            </a:fld>
            <a:endParaRPr spc="-60" dirty="0"/>
          </a:p>
        </p:txBody>
      </p:sp>
      <p:sp>
        <p:nvSpPr>
          <p:cNvPr id="3" name="object 3"/>
          <p:cNvSpPr txBox="1"/>
          <p:nvPr/>
        </p:nvSpPr>
        <p:spPr>
          <a:xfrm>
            <a:off x="427736" y="1304137"/>
            <a:ext cx="6354064" cy="4091304"/>
          </a:xfrm>
          <a:prstGeom prst="rect">
            <a:avLst/>
          </a:prstGeom>
        </p:spPr>
        <p:txBody>
          <a:bodyPr vert="horz" wrap="square" lIns="0" tIns="12065" rIns="0" bIns="0" rtlCol="0">
            <a:spAutoFit/>
          </a:bodyPr>
          <a:lstStyle/>
          <a:p>
            <a:pPr marL="494030" marR="837565" algn="just">
              <a:lnSpc>
                <a:spcPct val="133600"/>
              </a:lnSpc>
              <a:spcBef>
                <a:spcPts val="95"/>
              </a:spcBef>
            </a:pPr>
            <a:r>
              <a:rPr sz="2000" dirty="0">
                <a:solidFill>
                  <a:srgbClr val="EC7C30"/>
                </a:solidFill>
                <a:latin typeface="Times New Roman" pitchFamily="18" charset="0"/>
                <a:cs typeface="Times New Roman" pitchFamily="18" charset="0"/>
              </a:rPr>
              <a:t>// hàm vẽ lại hình ảnh của view  </a:t>
            </a:r>
            <a:r>
              <a:rPr sz="2000" dirty="0">
                <a:solidFill>
                  <a:srgbClr val="006FC0"/>
                </a:solidFill>
                <a:latin typeface="Times New Roman" pitchFamily="18" charset="0"/>
                <a:cs typeface="Times New Roman" pitchFamily="18" charset="0"/>
              </a:rPr>
              <a:t>private void </a:t>
            </a:r>
            <a:r>
              <a:rPr sz="2000" dirty="0">
                <a:latin typeface="Times New Roman" pitchFamily="18" charset="0"/>
                <a:cs typeface="Times New Roman" pitchFamily="18" charset="0"/>
              </a:rPr>
              <a:t>init() {</a:t>
            </a:r>
            <a:endParaRPr sz="2000">
              <a:latin typeface="Times New Roman" pitchFamily="18" charset="0"/>
              <a:cs typeface="Times New Roman" pitchFamily="18" charset="0"/>
            </a:endParaRPr>
          </a:p>
          <a:p>
            <a:pPr marL="975360" marR="1098550" algn="just">
              <a:lnSpc>
                <a:spcPts val="3200"/>
              </a:lnSpc>
              <a:spcBef>
                <a:spcPts val="235"/>
              </a:spcBef>
            </a:pPr>
            <a:r>
              <a:rPr sz="2000" dirty="0">
                <a:latin typeface="Times New Roman" pitchFamily="18" charset="0"/>
                <a:cs typeface="Times New Roman" pitchFamily="18" charset="0"/>
              </a:rPr>
              <a:t>area = </a:t>
            </a:r>
            <a:r>
              <a:rPr sz="2000" dirty="0">
                <a:solidFill>
                  <a:srgbClr val="006FC0"/>
                </a:solidFill>
                <a:latin typeface="Times New Roman" pitchFamily="18" charset="0"/>
                <a:cs typeface="Times New Roman" pitchFamily="18" charset="0"/>
              </a:rPr>
              <a:t>new </a:t>
            </a:r>
            <a:r>
              <a:rPr sz="2000" dirty="0">
                <a:latin typeface="Times New Roman" pitchFamily="18" charset="0"/>
                <a:cs typeface="Times New Roman" pitchFamily="18" charset="0"/>
              </a:rPr>
              <a:t>Paint();  area.</a:t>
            </a:r>
            <a:r>
              <a:rPr sz="2000" dirty="0">
                <a:solidFill>
                  <a:srgbClr val="00AF50"/>
                </a:solidFill>
                <a:latin typeface="Times New Roman" pitchFamily="18" charset="0"/>
                <a:cs typeface="Times New Roman" pitchFamily="18" charset="0"/>
              </a:rPr>
              <a:t>setAntiAlias</a:t>
            </a:r>
            <a:r>
              <a:rPr sz="2000" dirty="0">
                <a:latin typeface="Times New Roman" pitchFamily="18" charset="0"/>
                <a:cs typeface="Times New Roman" pitchFamily="18" charset="0"/>
              </a:rPr>
              <a:t>(</a:t>
            </a:r>
            <a:r>
              <a:rPr sz="2000" dirty="0">
                <a:solidFill>
                  <a:srgbClr val="006FC0"/>
                </a:solidFill>
                <a:latin typeface="Times New Roman" pitchFamily="18" charset="0"/>
                <a:cs typeface="Times New Roman" pitchFamily="18" charset="0"/>
              </a:rPr>
              <a:t>true</a:t>
            </a:r>
            <a:r>
              <a:rPr sz="2000" dirty="0">
                <a:latin typeface="Times New Roman" pitchFamily="18" charset="0"/>
                <a:cs typeface="Times New Roman" pitchFamily="18" charset="0"/>
              </a:rPr>
              <a:t>);  area.</a:t>
            </a:r>
            <a:r>
              <a:rPr sz="2000" dirty="0">
                <a:solidFill>
                  <a:srgbClr val="00AF50"/>
                </a:solidFill>
                <a:latin typeface="Times New Roman" pitchFamily="18" charset="0"/>
                <a:cs typeface="Times New Roman" pitchFamily="18" charset="0"/>
              </a:rPr>
              <a:t>setColor</a:t>
            </a:r>
            <a:r>
              <a:rPr sz="2000" dirty="0">
                <a:latin typeface="Times New Roman" pitchFamily="18" charset="0"/>
                <a:cs typeface="Times New Roman" pitchFamily="18" charset="0"/>
              </a:rPr>
              <a:t>(Color.RED);</a:t>
            </a:r>
            <a:endParaRPr sz="2000">
              <a:latin typeface="Times New Roman" pitchFamily="18" charset="0"/>
              <a:cs typeface="Times New Roman" pitchFamily="18" charset="0"/>
            </a:endParaRPr>
          </a:p>
          <a:p>
            <a:pPr marL="975360" marR="11430" algn="just">
              <a:lnSpc>
                <a:spcPts val="3200"/>
              </a:lnSpc>
            </a:pPr>
            <a:r>
              <a:rPr sz="2000" dirty="0">
                <a:latin typeface="Times New Roman" pitchFamily="18" charset="0"/>
                <a:cs typeface="Times New Roman" pitchFamily="18" charset="0"/>
              </a:rPr>
              <a:t>area.</a:t>
            </a:r>
            <a:r>
              <a:rPr sz="2000" dirty="0">
                <a:solidFill>
                  <a:srgbClr val="00AF50"/>
                </a:solidFill>
                <a:latin typeface="Times New Roman" pitchFamily="18" charset="0"/>
                <a:cs typeface="Times New Roman" pitchFamily="18" charset="0"/>
              </a:rPr>
              <a:t>setStrokeWidth</a:t>
            </a:r>
            <a:r>
              <a:rPr sz="2000" dirty="0">
                <a:latin typeface="Times New Roman" pitchFamily="18" charset="0"/>
                <a:cs typeface="Times New Roman" pitchFamily="18" charset="0"/>
              </a:rPr>
              <a:t>(3);  area.</a:t>
            </a:r>
            <a:r>
              <a:rPr sz="2000" dirty="0">
                <a:solidFill>
                  <a:srgbClr val="00AF50"/>
                </a:solidFill>
                <a:latin typeface="Times New Roman" pitchFamily="18" charset="0"/>
                <a:cs typeface="Times New Roman" pitchFamily="18" charset="0"/>
              </a:rPr>
              <a:t>setStyle</a:t>
            </a:r>
            <a:r>
              <a:rPr sz="2000" dirty="0">
                <a:latin typeface="Times New Roman" pitchFamily="18" charset="0"/>
                <a:cs typeface="Times New Roman" pitchFamily="18" charset="0"/>
              </a:rPr>
              <a:t>(Paint.Style.STROKE);  area.</a:t>
            </a:r>
            <a:r>
              <a:rPr sz="2000" dirty="0">
                <a:solidFill>
                  <a:srgbClr val="00AF50"/>
                </a:solidFill>
                <a:latin typeface="Times New Roman" pitchFamily="18" charset="0"/>
                <a:cs typeface="Times New Roman" pitchFamily="18" charset="0"/>
              </a:rPr>
              <a:t>setTextSize</a:t>
            </a:r>
            <a:r>
              <a:rPr sz="2000" dirty="0">
                <a:latin typeface="Times New Roman" pitchFamily="18" charset="0"/>
                <a:cs typeface="Times New Roman" pitchFamily="18" charset="0"/>
              </a:rPr>
              <a:t>(30);</a:t>
            </a:r>
            <a:endParaRPr sz="2000">
              <a:latin typeface="Times New Roman" pitchFamily="18" charset="0"/>
              <a:cs typeface="Times New Roman" pitchFamily="18" charset="0"/>
            </a:endParaRPr>
          </a:p>
          <a:p>
            <a:pPr marL="494030" algn="just">
              <a:lnSpc>
                <a:spcPct val="100000"/>
              </a:lnSpc>
              <a:spcBef>
                <a:spcPts val="56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a:lnSpc>
                <a:spcPct val="100000"/>
              </a:lnSpc>
              <a:spcBef>
                <a:spcPts val="810"/>
              </a:spcBef>
            </a:pPr>
            <a:r>
              <a:rPr sz="2000" spc="430" dirty="0">
                <a:latin typeface="Arial"/>
                <a:cs typeface="Arial"/>
              </a:rPr>
              <a:t>}</a:t>
            </a:r>
            <a:endParaRPr sz="2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5250" rIns="0" bIns="0" rtlCol="0">
            <a:spAutoFit/>
          </a:bodyPr>
          <a:lstStyle/>
          <a:p>
            <a:pPr marL="12700" marR="5080">
              <a:lnSpc>
                <a:spcPts val="5190"/>
              </a:lnSpc>
              <a:spcBef>
                <a:spcPts val="750"/>
              </a:spcBef>
            </a:pPr>
            <a:r>
              <a:rPr spc="-5" dirty="0"/>
              <a:t>Kinh </a:t>
            </a:r>
            <a:r>
              <a:rPr dirty="0"/>
              <a:t>nghiệm làm </a:t>
            </a:r>
            <a:r>
              <a:rPr spc="-5" dirty="0"/>
              <a:t>việc</a:t>
            </a:r>
            <a:r>
              <a:rPr spc="-75" dirty="0"/>
              <a:t> </a:t>
            </a:r>
            <a:r>
              <a:rPr dirty="0"/>
              <a:t>với  sensor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24</a:t>
            </a:fld>
            <a:endParaRPr spc="-60" dirty="0"/>
          </a:p>
        </p:txBody>
      </p:sp>
      <p:sp>
        <p:nvSpPr>
          <p:cNvPr id="3" name="object 3"/>
          <p:cNvSpPr txBox="1"/>
          <p:nvPr/>
        </p:nvSpPr>
        <p:spPr>
          <a:xfrm>
            <a:off x="702665" y="3468370"/>
            <a:ext cx="66294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90" dirty="0">
                <a:solidFill>
                  <a:srgbClr val="888888"/>
                </a:solidFill>
                <a:latin typeface="Arial"/>
                <a:cs typeface="Arial"/>
              </a:rPr>
              <a:t>5</a:t>
            </a:r>
            <a:endParaRPr sz="1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8120380" cy="757555"/>
          </a:xfrm>
          <a:prstGeom prst="rect">
            <a:avLst/>
          </a:prstGeom>
        </p:spPr>
        <p:txBody>
          <a:bodyPr vert="horz" wrap="square" lIns="0" tIns="12700" rIns="0" bIns="0" rtlCol="0">
            <a:spAutoFit/>
          </a:bodyPr>
          <a:lstStyle/>
          <a:p>
            <a:pPr marL="12700">
              <a:lnSpc>
                <a:spcPct val="100000"/>
              </a:lnSpc>
              <a:spcBef>
                <a:spcPts val="100"/>
              </a:spcBef>
            </a:pPr>
            <a:r>
              <a:rPr spc="-5" dirty="0"/>
              <a:t>Kinh </a:t>
            </a:r>
            <a:r>
              <a:rPr dirty="0"/>
              <a:t>nghiệm </a:t>
            </a:r>
            <a:r>
              <a:rPr spc="-5" dirty="0"/>
              <a:t>làm </a:t>
            </a:r>
            <a:r>
              <a:rPr dirty="0"/>
              <a:t>việc với</a:t>
            </a:r>
            <a:r>
              <a:rPr spc="-60" dirty="0"/>
              <a:t> </a:t>
            </a:r>
            <a:r>
              <a:rPr spc="-5" dirty="0"/>
              <a:t>sensor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25</a:t>
            </a:fld>
            <a:endParaRPr spc="-60" dirty="0"/>
          </a:p>
        </p:txBody>
      </p:sp>
      <p:sp>
        <p:nvSpPr>
          <p:cNvPr id="3" name="object 3"/>
          <p:cNvSpPr txBox="1"/>
          <p:nvPr/>
        </p:nvSpPr>
        <p:spPr>
          <a:xfrm>
            <a:off x="427736" y="1350721"/>
            <a:ext cx="8208645" cy="3600793"/>
          </a:xfrm>
          <a:prstGeom prst="rect">
            <a:avLst/>
          </a:prstGeom>
        </p:spPr>
        <p:txBody>
          <a:bodyPr vert="horz" wrap="square" lIns="0" tIns="64769" rIns="0" bIns="0" rtlCol="0">
            <a:spAutoFit/>
          </a:bodyPr>
          <a:lstStyle/>
          <a:p>
            <a:pPr marL="287020" marR="577850" indent="-274320" algn="just">
              <a:lnSpc>
                <a:spcPct val="150000"/>
              </a:lnSpc>
              <a:spcBef>
                <a:spcPts val="509"/>
              </a:spcBef>
              <a:buClr>
                <a:srgbClr val="FF0000"/>
              </a:buClr>
              <a:buFont typeface="Wingdings"/>
              <a:buChar char=""/>
              <a:tabLst>
                <a:tab pos="287020" algn="l"/>
              </a:tabLst>
            </a:pPr>
            <a:r>
              <a:rPr sz="2000" dirty="0">
                <a:latin typeface="Times New Roman" pitchFamily="18" charset="0"/>
                <a:cs typeface="Times New Roman" pitchFamily="18" charset="0"/>
              </a:rPr>
              <a:t>Nhất thiết phải giải phóng sensor khi không cần  thiết, nếu không ứng dụng sẽ rất hao pin</a:t>
            </a:r>
            <a:endParaRPr sz="2000">
              <a:latin typeface="Times New Roman" pitchFamily="18" charset="0"/>
              <a:cs typeface="Times New Roman" pitchFamily="18" charset="0"/>
            </a:endParaRPr>
          </a:p>
          <a:p>
            <a:pPr marL="287020" marR="587375" indent="-274320" algn="just">
              <a:lnSpc>
                <a:spcPct val="150000"/>
              </a:lnSpc>
              <a:spcBef>
                <a:spcPts val="805"/>
              </a:spcBef>
              <a:buClr>
                <a:srgbClr val="FF0000"/>
              </a:buClr>
              <a:buFont typeface="Wingdings"/>
              <a:buChar char=""/>
              <a:tabLst>
                <a:tab pos="287020" algn="l"/>
              </a:tabLst>
            </a:pPr>
            <a:r>
              <a:rPr sz="2000" dirty="0">
                <a:latin typeface="Times New Roman" pitchFamily="18" charset="0"/>
                <a:cs typeface="Times New Roman" pitchFamily="18" charset="0"/>
              </a:rPr>
              <a:t>Hệ thống không tự động tắt sensor kể cả khi tắt  màn hình</a:t>
            </a:r>
            <a:endParaRPr sz="2000">
              <a:latin typeface="Times New Roman" pitchFamily="18" charset="0"/>
              <a:cs typeface="Times New Roman" pitchFamily="18" charset="0"/>
            </a:endParaRPr>
          </a:p>
          <a:p>
            <a:pPr marL="287020" marR="5080" indent="-274320" algn="just">
              <a:lnSpc>
                <a:spcPct val="150000"/>
              </a:lnSpc>
              <a:spcBef>
                <a:spcPts val="795"/>
              </a:spcBef>
              <a:buClr>
                <a:srgbClr val="FF0000"/>
              </a:buClr>
              <a:buFont typeface="Wingdings"/>
              <a:buChar char=""/>
              <a:tabLst>
                <a:tab pos="287020" algn="l"/>
              </a:tabLst>
            </a:pPr>
            <a:r>
              <a:rPr sz="2000" dirty="0">
                <a:latin typeface="Times New Roman" pitchFamily="18" charset="0"/>
                <a:cs typeface="Times New Roman" pitchFamily="18" charset="0"/>
              </a:rPr>
              <a:t>Chú ý khi làm việc với các thông số 3D: các chiều có  thể bị hoán đổi vị trí khi người sử dụng đặt thiết bị  theo chiều âm (ví dụ: máy bị lật úp)</a:t>
            </a:r>
            <a:endParaRPr sz="2000">
              <a:latin typeface="Times New Roman" pitchFamily="18" charset="0"/>
              <a:cs typeface="Times New Roman" pitchFamily="18" charset="0"/>
            </a:endParaRPr>
          </a:p>
          <a:p>
            <a:pPr marL="287020" marR="532130" indent="-274320" algn="just">
              <a:lnSpc>
                <a:spcPct val="150000"/>
              </a:lnSpc>
              <a:spcBef>
                <a:spcPts val="805"/>
              </a:spcBef>
              <a:buClr>
                <a:srgbClr val="FF0000"/>
              </a:buClr>
              <a:buFont typeface="Wingdings"/>
              <a:buChar char=""/>
              <a:tabLst>
                <a:tab pos="287020" algn="l"/>
              </a:tabLst>
            </a:pPr>
            <a:r>
              <a:rPr sz="2000" dirty="0">
                <a:latin typeface="Times New Roman" pitchFamily="18" charset="0"/>
                <a:cs typeface="Times New Roman" pitchFamily="18" charset="0"/>
              </a:rPr>
              <a:t>Nên kiểm thử trên thiết bị thật và hiệu chỉnh độ  nhạy dần dần</a:t>
            </a:r>
            <a:endParaRPr sz="2000">
              <a:latin typeface="Times New Roman" pitchFamily="18" charset="0"/>
              <a:cs typeface="Times New Roman" pitchFamily="18" charset="0"/>
            </a:endParaRPr>
          </a:p>
          <a:p>
            <a:pPr marL="287020" indent="-274320" algn="just">
              <a:lnSpc>
                <a:spcPct val="150000"/>
              </a:lnSpc>
              <a:spcBef>
                <a:spcPts val="395"/>
              </a:spcBef>
              <a:buClr>
                <a:srgbClr val="FF0000"/>
              </a:buClr>
              <a:buFont typeface="Wingdings"/>
              <a:buChar char=""/>
              <a:tabLst>
                <a:tab pos="287020" algn="l"/>
              </a:tabLst>
            </a:pPr>
            <a:r>
              <a:rPr sz="2000" dirty="0">
                <a:latin typeface="Times New Roman" pitchFamily="18" charset="0"/>
                <a:cs typeface="Times New Roman" pitchFamily="18" charset="0"/>
              </a:rPr>
              <a:t>Kết hợp nhiều sensor để thiết bị “nhạy cảm” hơn</a:t>
            </a:r>
            <a:endParaRPr sz="200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8120380" cy="757555"/>
          </a:xfrm>
          <a:prstGeom prst="rect">
            <a:avLst/>
          </a:prstGeom>
        </p:spPr>
        <p:txBody>
          <a:bodyPr vert="horz" wrap="square" lIns="0" tIns="12700" rIns="0" bIns="0" rtlCol="0">
            <a:spAutoFit/>
          </a:bodyPr>
          <a:lstStyle/>
          <a:p>
            <a:pPr marL="12700">
              <a:lnSpc>
                <a:spcPct val="100000"/>
              </a:lnSpc>
              <a:spcBef>
                <a:spcPts val="100"/>
              </a:spcBef>
            </a:pPr>
            <a:r>
              <a:rPr spc="-5" dirty="0"/>
              <a:t>Kinh </a:t>
            </a:r>
            <a:r>
              <a:rPr dirty="0"/>
              <a:t>nghiệm </a:t>
            </a:r>
            <a:r>
              <a:rPr spc="-5" dirty="0"/>
              <a:t>làm </a:t>
            </a:r>
            <a:r>
              <a:rPr dirty="0"/>
              <a:t>việc với</a:t>
            </a:r>
            <a:r>
              <a:rPr spc="-60" dirty="0"/>
              <a:t> </a:t>
            </a:r>
            <a:r>
              <a:rPr spc="-5" dirty="0"/>
              <a:t>sensor</a:t>
            </a:r>
          </a:p>
        </p:txBody>
      </p:sp>
      <p:sp>
        <p:nvSpPr>
          <p:cNvPr id="4" name="object 4"/>
          <p:cNvSpPr/>
          <p:nvPr/>
        </p:nvSpPr>
        <p:spPr>
          <a:xfrm>
            <a:off x="533400" y="1417319"/>
            <a:ext cx="7543800" cy="489051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26</a:t>
            </a:fld>
            <a:endParaRPr spc="-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312035" cy="757555"/>
          </a:xfrm>
          <a:prstGeom prst="rect">
            <a:avLst/>
          </a:prstGeom>
        </p:spPr>
        <p:txBody>
          <a:bodyPr vert="horz" wrap="square" lIns="0" tIns="12700" rIns="0" bIns="0" rtlCol="0">
            <a:spAutoFit/>
          </a:bodyPr>
          <a:lstStyle/>
          <a:p>
            <a:pPr marL="12700">
              <a:lnSpc>
                <a:spcPct val="100000"/>
              </a:lnSpc>
              <a:spcBef>
                <a:spcPts val="100"/>
              </a:spcBef>
            </a:pPr>
            <a:r>
              <a:rPr spc="-5" dirty="0"/>
              <a:t>Nội</a:t>
            </a:r>
            <a:r>
              <a:rPr spc="-85" dirty="0"/>
              <a:t> </a:t>
            </a:r>
            <a:r>
              <a:rPr dirty="0"/>
              <a:t>dung</a:t>
            </a:r>
          </a:p>
        </p:txBody>
      </p:sp>
      <p:sp>
        <p:nvSpPr>
          <p:cNvPr id="5" name="object 5"/>
          <p:cNvSpPr txBox="1"/>
          <p:nvPr/>
        </p:nvSpPr>
        <p:spPr>
          <a:xfrm>
            <a:off x="8600185" y="6525259"/>
            <a:ext cx="128270" cy="177800"/>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3</a:t>
            </a:fld>
            <a:endParaRPr sz="1200">
              <a:latin typeface="Arial"/>
              <a:cs typeface="Arial"/>
            </a:endParaRPr>
          </a:p>
        </p:txBody>
      </p:sp>
      <p:sp>
        <p:nvSpPr>
          <p:cNvPr id="3" name="object 3"/>
          <p:cNvSpPr txBox="1"/>
          <p:nvPr/>
        </p:nvSpPr>
        <p:spPr>
          <a:xfrm>
            <a:off x="427736" y="1294058"/>
            <a:ext cx="7268464" cy="2834750"/>
          </a:xfrm>
          <a:prstGeom prst="rect">
            <a:avLst/>
          </a:prstGeom>
        </p:spPr>
        <p:txBody>
          <a:bodyPr vert="horz" wrap="square" lIns="0" tIns="114935" rIns="0" bIns="0" rtlCol="0">
            <a:spAutoFit/>
          </a:bodyPr>
          <a:lstStyle/>
          <a:p>
            <a:pPr marL="527685" indent="-514984" algn="just">
              <a:lnSpc>
                <a:spcPct val="100000"/>
              </a:lnSpc>
              <a:spcBef>
                <a:spcPts val="905"/>
              </a:spcBef>
              <a:buClr>
                <a:srgbClr val="FF0000"/>
              </a:buClr>
              <a:buAutoNum type="arabicPeriod"/>
              <a:tabLst>
                <a:tab pos="527685" algn="l"/>
                <a:tab pos="528320" algn="l"/>
              </a:tabLst>
            </a:pPr>
            <a:r>
              <a:rPr sz="3000" dirty="0">
                <a:latin typeface="Times New Roman" pitchFamily="18" charset="0"/>
                <a:cs typeface="Times New Roman" pitchFamily="18" charset="0"/>
              </a:rPr>
              <a:t>Sensor và SensorManager</a:t>
            </a:r>
            <a:endParaRPr sz="3000">
              <a:latin typeface="Times New Roman" pitchFamily="18" charset="0"/>
              <a:cs typeface="Times New Roman" pitchFamily="18" charset="0"/>
            </a:endParaRPr>
          </a:p>
          <a:p>
            <a:pPr marL="527685" indent="-514984" algn="just">
              <a:lnSpc>
                <a:spcPct val="100000"/>
              </a:lnSpc>
              <a:spcBef>
                <a:spcPts val="810"/>
              </a:spcBef>
              <a:buClr>
                <a:srgbClr val="FF0000"/>
              </a:buClr>
              <a:buAutoNum type="arabicPeriod"/>
              <a:tabLst>
                <a:tab pos="527685" algn="l"/>
                <a:tab pos="528320" algn="l"/>
              </a:tabLst>
            </a:pPr>
            <a:r>
              <a:rPr sz="3000" dirty="0">
                <a:latin typeface="Times New Roman" pitchFamily="18" charset="0"/>
                <a:cs typeface="Times New Roman" pitchFamily="18" charset="0"/>
              </a:rPr>
              <a:t>Các loại sensor thông dụng</a:t>
            </a:r>
            <a:endParaRPr sz="3000">
              <a:latin typeface="Times New Roman" pitchFamily="18" charset="0"/>
              <a:cs typeface="Times New Roman" pitchFamily="18" charset="0"/>
            </a:endParaRPr>
          </a:p>
          <a:p>
            <a:pPr marL="527685" indent="-514984" algn="just">
              <a:lnSpc>
                <a:spcPct val="100000"/>
              </a:lnSpc>
              <a:spcBef>
                <a:spcPts val="790"/>
              </a:spcBef>
              <a:buClr>
                <a:srgbClr val="FF0000"/>
              </a:buClr>
              <a:buAutoNum type="arabicPeriod"/>
              <a:tabLst>
                <a:tab pos="527685" algn="l"/>
                <a:tab pos="528320" algn="l"/>
              </a:tabLst>
            </a:pPr>
            <a:r>
              <a:rPr sz="3000" dirty="0">
                <a:latin typeface="Times New Roman" pitchFamily="18" charset="0"/>
                <a:cs typeface="Times New Roman" pitchFamily="18" charset="0"/>
              </a:rPr>
              <a:t>Các bước làm việc với sensor</a:t>
            </a:r>
            <a:endParaRPr sz="3000">
              <a:latin typeface="Times New Roman" pitchFamily="18" charset="0"/>
              <a:cs typeface="Times New Roman" pitchFamily="18" charset="0"/>
            </a:endParaRPr>
          </a:p>
          <a:p>
            <a:pPr marL="527685" indent="-514984" algn="just">
              <a:lnSpc>
                <a:spcPct val="100000"/>
              </a:lnSpc>
              <a:spcBef>
                <a:spcPts val="805"/>
              </a:spcBef>
              <a:buClr>
                <a:srgbClr val="FF0000"/>
              </a:buClr>
              <a:buAutoNum type="arabicPeriod"/>
              <a:tabLst>
                <a:tab pos="527685" algn="l"/>
                <a:tab pos="528320" algn="l"/>
              </a:tabLst>
            </a:pPr>
            <a:r>
              <a:rPr sz="3000" dirty="0">
                <a:latin typeface="Times New Roman" pitchFamily="18" charset="0"/>
                <a:cs typeface="Times New Roman" pitchFamily="18" charset="0"/>
              </a:rPr>
              <a:t>Ví dụ: “la bàn” đơn giản</a:t>
            </a:r>
            <a:endParaRPr sz="3000">
              <a:latin typeface="Times New Roman" pitchFamily="18" charset="0"/>
              <a:cs typeface="Times New Roman" pitchFamily="18" charset="0"/>
            </a:endParaRPr>
          </a:p>
          <a:p>
            <a:pPr marL="527685" indent="-514984" algn="just">
              <a:lnSpc>
                <a:spcPct val="100000"/>
              </a:lnSpc>
              <a:spcBef>
                <a:spcPts val="805"/>
              </a:spcBef>
              <a:buClr>
                <a:srgbClr val="FF0000"/>
              </a:buClr>
              <a:buAutoNum type="arabicPeriod"/>
              <a:tabLst>
                <a:tab pos="527685" algn="l"/>
                <a:tab pos="528320" algn="l"/>
              </a:tabLst>
            </a:pPr>
            <a:r>
              <a:rPr sz="3000" dirty="0">
                <a:latin typeface="Times New Roman" pitchFamily="18" charset="0"/>
                <a:cs typeface="Times New Roman" pitchFamily="18" charset="0"/>
              </a:rPr>
              <a:t>Kinh nghiệm làm việc với sensor</a:t>
            </a:r>
            <a:endParaRPr sz="300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6391910" cy="757555"/>
          </a:xfrm>
          <a:prstGeom prst="rect">
            <a:avLst/>
          </a:prstGeom>
        </p:spPr>
        <p:txBody>
          <a:bodyPr vert="horz" wrap="square" lIns="0" tIns="12700" rIns="0" bIns="0" rtlCol="0">
            <a:spAutoFit/>
          </a:bodyPr>
          <a:lstStyle/>
          <a:p>
            <a:pPr marL="12700">
              <a:lnSpc>
                <a:spcPct val="100000"/>
              </a:lnSpc>
              <a:spcBef>
                <a:spcPts val="100"/>
              </a:spcBef>
            </a:pPr>
            <a:r>
              <a:rPr dirty="0"/>
              <a:t>Sensor và</a:t>
            </a:r>
            <a:r>
              <a:rPr spc="-95" dirty="0"/>
              <a:t> </a:t>
            </a:r>
            <a:r>
              <a:rPr dirty="0"/>
              <a:t>SensorManager</a:t>
            </a:r>
          </a:p>
        </p:txBody>
      </p:sp>
      <p:sp>
        <p:nvSpPr>
          <p:cNvPr id="5" name="object 5"/>
          <p:cNvSpPr txBox="1"/>
          <p:nvPr/>
        </p:nvSpPr>
        <p:spPr>
          <a:xfrm>
            <a:off x="8600185" y="6525259"/>
            <a:ext cx="128270" cy="177800"/>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4</a:t>
            </a:fld>
            <a:endParaRPr sz="1200">
              <a:latin typeface="Arial"/>
              <a:cs typeface="Arial"/>
            </a:endParaRPr>
          </a:p>
        </p:txBody>
      </p:sp>
      <p:sp>
        <p:nvSpPr>
          <p:cNvPr id="3" name="object 3"/>
          <p:cNvSpPr txBox="1"/>
          <p:nvPr/>
        </p:nvSpPr>
        <p:spPr>
          <a:xfrm>
            <a:off x="702665" y="3468370"/>
            <a:ext cx="66294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90" dirty="0">
                <a:solidFill>
                  <a:srgbClr val="888888"/>
                </a:solidFill>
                <a:latin typeface="Arial"/>
                <a:cs typeface="Arial"/>
              </a:rPr>
              <a:t>1</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391910" cy="757555"/>
          </a:xfrm>
          <a:prstGeom prst="rect">
            <a:avLst/>
          </a:prstGeom>
        </p:spPr>
        <p:txBody>
          <a:bodyPr vert="horz" wrap="square" lIns="0" tIns="12700" rIns="0" bIns="0" rtlCol="0">
            <a:spAutoFit/>
          </a:bodyPr>
          <a:lstStyle/>
          <a:p>
            <a:pPr marL="12700">
              <a:lnSpc>
                <a:spcPct val="100000"/>
              </a:lnSpc>
              <a:spcBef>
                <a:spcPts val="100"/>
              </a:spcBef>
            </a:pPr>
            <a:r>
              <a:rPr dirty="0"/>
              <a:t>Sensor và</a:t>
            </a:r>
            <a:r>
              <a:rPr spc="-95" dirty="0"/>
              <a:t> </a:t>
            </a:r>
            <a:r>
              <a:rPr dirty="0"/>
              <a:t>SensorManager</a:t>
            </a:r>
          </a:p>
        </p:txBody>
      </p:sp>
      <p:sp>
        <p:nvSpPr>
          <p:cNvPr id="5" name="object 5"/>
          <p:cNvSpPr txBox="1"/>
          <p:nvPr/>
        </p:nvSpPr>
        <p:spPr>
          <a:xfrm>
            <a:off x="8600185" y="6525259"/>
            <a:ext cx="128270" cy="177800"/>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5</a:t>
            </a:fld>
            <a:endParaRPr sz="1200">
              <a:latin typeface="Arial"/>
              <a:cs typeface="Arial"/>
            </a:endParaRPr>
          </a:p>
        </p:txBody>
      </p:sp>
      <p:sp>
        <p:nvSpPr>
          <p:cNvPr id="3" name="object 3"/>
          <p:cNvSpPr txBox="1"/>
          <p:nvPr/>
        </p:nvSpPr>
        <p:spPr>
          <a:xfrm>
            <a:off x="427736" y="1396441"/>
            <a:ext cx="8039100" cy="4624343"/>
          </a:xfrm>
          <a:prstGeom prst="rect">
            <a:avLst/>
          </a:prstGeom>
        </p:spPr>
        <p:txBody>
          <a:bodyPr vert="horz" wrap="square" lIns="0" tIns="12700" rIns="0" bIns="0" rtlCol="0">
            <a:spAutoFit/>
          </a:bodyPr>
          <a:lstStyle/>
          <a:p>
            <a:pPr marL="287020" marR="5080" indent="-274320" algn="just">
              <a:lnSpc>
                <a:spcPct val="150000"/>
              </a:lnSpc>
              <a:spcBef>
                <a:spcPts val="100"/>
              </a:spcBef>
              <a:buClr>
                <a:srgbClr val="FF0000"/>
              </a:buClr>
              <a:buFont typeface="Wingdings"/>
              <a:buChar char=""/>
              <a:tabLst>
                <a:tab pos="287020" algn="l"/>
              </a:tabLst>
            </a:pPr>
            <a:r>
              <a:rPr sz="2000" dirty="0">
                <a:solidFill>
                  <a:srgbClr val="00AFEF"/>
                </a:solidFill>
                <a:latin typeface="Times New Roman" pitchFamily="18" charset="0"/>
                <a:cs typeface="Times New Roman" pitchFamily="18" charset="0"/>
              </a:rPr>
              <a:t>Sensor</a:t>
            </a:r>
            <a:r>
              <a:rPr sz="2000" dirty="0">
                <a:latin typeface="Times New Roman" pitchFamily="18" charset="0"/>
                <a:cs typeface="Times New Roman" pitchFamily="18" charset="0"/>
              </a:rPr>
              <a:t>: chip cảm ứng nằm trong thiết bị, cung cấp  dữ liệu mà nó đo đạc được cho hệ điều hành</a:t>
            </a:r>
            <a:endParaRPr sz="2000">
              <a:latin typeface="Times New Roman" pitchFamily="18" charset="0"/>
              <a:cs typeface="Times New Roman" pitchFamily="18" charset="0"/>
            </a:endParaRPr>
          </a:p>
          <a:p>
            <a:pPr marL="287020" marR="61594" indent="-274320" algn="just">
              <a:lnSpc>
                <a:spcPct val="150000"/>
              </a:lnSpc>
              <a:spcBef>
                <a:spcPts val="805"/>
              </a:spcBef>
              <a:buClr>
                <a:srgbClr val="FF0000"/>
              </a:buClr>
              <a:buFont typeface="Wingdings"/>
              <a:buChar char=""/>
              <a:tabLst>
                <a:tab pos="287020" algn="l"/>
              </a:tabLst>
            </a:pPr>
            <a:r>
              <a:rPr sz="2000" dirty="0">
                <a:latin typeface="Times New Roman" pitchFamily="18" charset="0"/>
                <a:cs typeface="Times New Roman" pitchFamily="18" charset="0"/>
              </a:rPr>
              <a:t>Trong android, các sensor được quản lý chung bởi  SensorManager, một dịch vụ hệ thống</a:t>
            </a:r>
            <a:endParaRPr sz="2000">
              <a:latin typeface="Times New Roman" pitchFamily="18" charset="0"/>
              <a:cs typeface="Times New Roman" pitchFamily="18" charset="0"/>
            </a:endParaRPr>
          </a:p>
          <a:p>
            <a:pPr marL="698500" marR="2722880" indent="-228600" algn="just">
              <a:lnSpc>
                <a:spcPct val="150000"/>
              </a:lnSpc>
              <a:spcBef>
                <a:spcPts val="475"/>
              </a:spcBef>
              <a:tabLst>
                <a:tab pos="2426335" algn="l"/>
                <a:tab pos="2845435" algn="l"/>
                <a:tab pos="3124200" algn="l"/>
              </a:tabLst>
            </a:pPr>
            <a:r>
              <a:rPr sz="1400" dirty="0">
                <a:solidFill>
                  <a:srgbClr val="00AFEF"/>
                </a:solidFill>
                <a:latin typeface="Times New Roman" pitchFamily="18" charset="0"/>
                <a:cs typeface="Times New Roman" pitchFamily="18" charset="0"/>
              </a:rPr>
              <a:t>SensorManager	</a:t>
            </a:r>
            <a:r>
              <a:rPr sz="1400" dirty="0">
                <a:solidFill>
                  <a:srgbClr val="001F5F"/>
                </a:solidFill>
                <a:latin typeface="Times New Roman" pitchFamily="18" charset="0"/>
                <a:cs typeface="Times New Roman" pitchFamily="18" charset="0"/>
              </a:rPr>
              <a:t>sm	</a:t>
            </a:r>
            <a:r>
              <a:rPr sz="1400" dirty="0">
                <a:latin typeface="Times New Roman" pitchFamily="18" charset="0"/>
                <a:cs typeface="Times New Roman" pitchFamily="18" charset="0"/>
              </a:rPr>
              <a:t>=	(</a:t>
            </a:r>
            <a:r>
              <a:rPr sz="1400" dirty="0">
                <a:solidFill>
                  <a:srgbClr val="00AFEF"/>
                </a:solidFill>
                <a:latin typeface="Times New Roman" pitchFamily="18" charset="0"/>
                <a:cs typeface="Times New Roman" pitchFamily="18" charset="0"/>
              </a:rPr>
              <a:t>SensorManager</a:t>
            </a:r>
            <a:r>
              <a:rPr sz="1400" dirty="0">
                <a:latin typeface="Times New Roman" pitchFamily="18" charset="0"/>
                <a:cs typeface="Times New Roman" pitchFamily="18" charset="0"/>
              </a:rPr>
              <a:t>)  </a:t>
            </a:r>
            <a:r>
              <a:rPr sz="1400" dirty="0">
                <a:solidFill>
                  <a:srgbClr val="00AF50"/>
                </a:solidFill>
                <a:latin typeface="Times New Roman" pitchFamily="18" charset="0"/>
                <a:cs typeface="Times New Roman" pitchFamily="18" charset="0"/>
              </a:rPr>
              <a:t>getSystemService</a:t>
            </a:r>
            <a:r>
              <a:rPr sz="1400" dirty="0">
                <a:latin typeface="Times New Roman" pitchFamily="18" charset="0"/>
                <a:cs typeface="Times New Roman" pitchFamily="18" charset="0"/>
              </a:rPr>
              <a:t>(</a:t>
            </a:r>
            <a:r>
              <a:rPr sz="1400" dirty="0">
                <a:solidFill>
                  <a:srgbClr val="00AFEF"/>
                </a:solidFill>
                <a:latin typeface="Times New Roman" pitchFamily="18" charset="0"/>
                <a:cs typeface="Times New Roman" pitchFamily="18" charset="0"/>
              </a:rPr>
              <a:t>SENSOR_SERVICE</a:t>
            </a:r>
            <a:r>
              <a:rPr sz="1400" dirty="0">
                <a:latin typeface="Times New Roman" pitchFamily="18" charset="0"/>
                <a:cs typeface="Times New Roman" pitchFamily="18" charset="0"/>
              </a:rPr>
              <a:t>);</a:t>
            </a:r>
            <a:endParaRPr sz="1400">
              <a:latin typeface="Times New Roman" pitchFamily="18" charset="0"/>
              <a:cs typeface="Times New Roman" pitchFamily="18" charset="0"/>
            </a:endParaRPr>
          </a:p>
          <a:p>
            <a:pPr marL="287020" indent="-274320" algn="just">
              <a:lnSpc>
                <a:spcPct val="150000"/>
              </a:lnSpc>
              <a:spcBef>
                <a:spcPts val="730"/>
              </a:spcBef>
              <a:buClr>
                <a:srgbClr val="FF0000"/>
              </a:buClr>
              <a:buFont typeface="Wingdings"/>
              <a:buChar char=""/>
              <a:tabLst>
                <a:tab pos="287020" algn="l"/>
              </a:tabLst>
            </a:pPr>
            <a:r>
              <a:rPr sz="2000" dirty="0">
                <a:latin typeface="Times New Roman" pitchFamily="18" charset="0"/>
                <a:cs typeface="Times New Roman" pitchFamily="18" charset="0"/>
              </a:rPr>
              <a:t>Thông qua SensorManager lập trình viên có thể:</a:t>
            </a:r>
            <a:endParaRPr sz="2000">
              <a:latin typeface="Times New Roman" pitchFamily="18" charset="0"/>
              <a:cs typeface="Times New Roman" pitchFamily="18" charset="0"/>
            </a:endParaRPr>
          </a:p>
          <a:p>
            <a:pPr marL="744220" lvl="1" indent="-274320" algn="just">
              <a:lnSpc>
                <a:spcPct val="150000"/>
              </a:lnSpc>
              <a:spcBef>
                <a:spcPts val="425"/>
              </a:spcBef>
              <a:buFont typeface="Wingdings"/>
              <a:buChar char=""/>
              <a:tabLst>
                <a:tab pos="744220" algn="l"/>
              </a:tabLst>
            </a:pPr>
            <a:r>
              <a:rPr dirty="0">
                <a:latin typeface="Times New Roman" pitchFamily="18" charset="0"/>
                <a:cs typeface="Times New Roman" pitchFamily="18" charset="0"/>
              </a:rPr>
              <a:t>Lấy danh sách các sensor có trong hệ thống hiện tại</a:t>
            </a:r>
            <a:endParaRPr>
              <a:latin typeface="Times New Roman" pitchFamily="18" charset="0"/>
              <a:cs typeface="Times New Roman" pitchFamily="18" charset="0"/>
            </a:endParaRPr>
          </a:p>
          <a:p>
            <a:pPr marL="744220" lvl="1" indent="-274320" algn="just">
              <a:lnSpc>
                <a:spcPct val="150000"/>
              </a:lnSpc>
              <a:spcBef>
                <a:spcPts val="395"/>
              </a:spcBef>
              <a:buFont typeface="Wingdings"/>
              <a:buChar char=""/>
              <a:tabLst>
                <a:tab pos="744220" algn="l"/>
              </a:tabLst>
            </a:pPr>
            <a:r>
              <a:rPr dirty="0">
                <a:latin typeface="Times New Roman" pitchFamily="18" charset="0"/>
                <a:cs typeface="Times New Roman" pitchFamily="18" charset="0"/>
              </a:rPr>
              <a:t>Lấy đối tượng để làm việc trực tiếp với từng sensor</a:t>
            </a:r>
            <a:endParaRPr>
              <a:latin typeface="Times New Roman" pitchFamily="18" charset="0"/>
              <a:cs typeface="Times New Roman" pitchFamily="18" charset="0"/>
            </a:endParaRPr>
          </a:p>
          <a:p>
            <a:pPr marL="744220" lvl="1" indent="-274320" algn="just">
              <a:lnSpc>
                <a:spcPct val="150000"/>
              </a:lnSpc>
              <a:spcBef>
                <a:spcPts val="409"/>
              </a:spcBef>
              <a:buFont typeface="Wingdings"/>
              <a:buChar char=""/>
              <a:tabLst>
                <a:tab pos="744220" algn="l"/>
              </a:tabLst>
            </a:pPr>
            <a:r>
              <a:rPr dirty="0">
                <a:latin typeface="Times New Roman" pitchFamily="18" charset="0"/>
                <a:cs typeface="Times New Roman" pitchFamily="18" charset="0"/>
              </a:rPr>
              <a:t>Đăng kí listener để xử lý sự kiện do các sensor báo về</a:t>
            </a:r>
            <a:endParaRPr>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391910" cy="757555"/>
          </a:xfrm>
          <a:prstGeom prst="rect">
            <a:avLst/>
          </a:prstGeom>
        </p:spPr>
        <p:txBody>
          <a:bodyPr vert="horz" wrap="square" lIns="0" tIns="12700" rIns="0" bIns="0" rtlCol="0">
            <a:spAutoFit/>
          </a:bodyPr>
          <a:lstStyle/>
          <a:p>
            <a:pPr marL="12700">
              <a:lnSpc>
                <a:spcPct val="100000"/>
              </a:lnSpc>
              <a:spcBef>
                <a:spcPts val="100"/>
              </a:spcBef>
            </a:pPr>
            <a:r>
              <a:rPr dirty="0"/>
              <a:t>Sensor và</a:t>
            </a:r>
            <a:r>
              <a:rPr spc="-95" dirty="0"/>
              <a:t> </a:t>
            </a:r>
            <a:r>
              <a:rPr dirty="0"/>
              <a:t>SensorManager</a:t>
            </a:r>
          </a:p>
        </p:txBody>
      </p:sp>
      <p:sp>
        <p:nvSpPr>
          <p:cNvPr id="5" name="object 5"/>
          <p:cNvSpPr txBox="1"/>
          <p:nvPr/>
        </p:nvSpPr>
        <p:spPr>
          <a:xfrm>
            <a:off x="8600185" y="6525259"/>
            <a:ext cx="128270" cy="177800"/>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6</a:t>
            </a:fld>
            <a:endParaRPr sz="1200">
              <a:latin typeface="Arial"/>
              <a:cs typeface="Arial"/>
            </a:endParaRPr>
          </a:p>
        </p:txBody>
      </p:sp>
      <p:sp>
        <p:nvSpPr>
          <p:cNvPr id="3" name="object 3"/>
          <p:cNvSpPr txBox="1"/>
          <p:nvPr/>
        </p:nvSpPr>
        <p:spPr>
          <a:xfrm>
            <a:off x="427736" y="1396441"/>
            <a:ext cx="8263255" cy="4296048"/>
          </a:xfrm>
          <a:prstGeom prst="rect">
            <a:avLst/>
          </a:prstGeom>
        </p:spPr>
        <p:txBody>
          <a:bodyPr vert="horz" wrap="square" lIns="0" tIns="12700" rIns="0" bIns="0" rtlCol="0">
            <a:spAutoFit/>
          </a:bodyPr>
          <a:lstStyle/>
          <a:p>
            <a:pPr marL="287020" marR="5080" indent="-274320" algn="just">
              <a:lnSpc>
                <a:spcPct val="150000"/>
              </a:lnSpc>
              <a:spcBef>
                <a:spcPts val="100"/>
              </a:spcBef>
              <a:buClr>
                <a:srgbClr val="FF0000"/>
              </a:buClr>
              <a:buFont typeface="Wingdings"/>
              <a:buChar char=""/>
              <a:tabLst>
                <a:tab pos="287020" algn="l"/>
              </a:tabLst>
            </a:pPr>
            <a:r>
              <a:rPr sz="2000" dirty="0">
                <a:latin typeface="Times New Roman" pitchFamily="18" charset="0"/>
                <a:cs typeface="Times New Roman" pitchFamily="18" charset="0"/>
              </a:rPr>
              <a:t>Muốn lấy một sensor cụ thể, sử dụng phương thức </a:t>
            </a:r>
            <a:r>
              <a:rPr sz="2000" dirty="0">
                <a:solidFill>
                  <a:srgbClr val="00AF50"/>
                </a:solidFill>
                <a:latin typeface="Times New Roman" pitchFamily="18" charset="0"/>
                <a:cs typeface="Times New Roman" pitchFamily="18" charset="0"/>
              </a:rPr>
              <a:t> getDefaultSensor(TYPE)</a:t>
            </a:r>
            <a:r>
              <a:rPr sz="2000" dirty="0">
                <a:latin typeface="Times New Roman" pitchFamily="18" charset="0"/>
                <a:cs typeface="Times New Roman" pitchFamily="18" charset="0"/>
              </a:rPr>
              <a:t>, tham số TYPE sẽ quy  định kiểu đối tượng Sensor muốn lấy ra</a:t>
            </a:r>
            <a:endParaRPr sz="2000">
              <a:latin typeface="Times New Roman" pitchFamily="18" charset="0"/>
              <a:cs typeface="Times New Roman" pitchFamily="18" charset="0"/>
            </a:endParaRPr>
          </a:p>
          <a:p>
            <a:pPr marL="287020" marR="158115" indent="-274320" algn="just">
              <a:lnSpc>
                <a:spcPct val="150000"/>
              </a:lnSpc>
              <a:spcBef>
                <a:spcPts val="805"/>
              </a:spcBef>
              <a:buClr>
                <a:srgbClr val="FF0000"/>
              </a:buClr>
              <a:buFont typeface="Wingdings"/>
              <a:buChar char=""/>
              <a:tabLst>
                <a:tab pos="287020" algn="l"/>
              </a:tabLst>
            </a:pPr>
            <a:r>
              <a:rPr sz="2000" dirty="0">
                <a:latin typeface="Times New Roman" pitchFamily="18" charset="0"/>
                <a:cs typeface="Times New Roman" pitchFamily="18" charset="0"/>
              </a:rPr>
              <a:t>Các loại sensor hiện được Android OS hỗ trợ (hằng  số khai báo trong class Sensor):</a:t>
            </a:r>
            <a:endParaRPr sz="2000">
              <a:latin typeface="Times New Roman" pitchFamily="18" charset="0"/>
              <a:cs typeface="Times New Roman" pitchFamily="18" charset="0"/>
            </a:endParaRPr>
          </a:p>
          <a:p>
            <a:pPr marL="744220" lvl="1" indent="-274320" algn="just">
              <a:lnSpc>
                <a:spcPct val="150000"/>
              </a:lnSpc>
              <a:spcBef>
                <a:spcPts val="430"/>
              </a:spcBef>
              <a:buFont typeface="Wingdings"/>
              <a:buChar char=""/>
              <a:tabLst>
                <a:tab pos="744220" algn="l"/>
              </a:tabLst>
            </a:pPr>
            <a:r>
              <a:rPr dirty="0">
                <a:latin typeface="Times New Roman" pitchFamily="18" charset="0"/>
                <a:cs typeface="Times New Roman" pitchFamily="18" charset="0"/>
              </a:rPr>
              <a:t>TYPE_ACCELEROMETER: cảm biến gia tốc</a:t>
            </a:r>
            <a:endParaRPr>
              <a:latin typeface="Times New Roman" pitchFamily="18" charset="0"/>
              <a:cs typeface="Times New Roman" pitchFamily="18" charset="0"/>
            </a:endParaRPr>
          </a:p>
          <a:p>
            <a:pPr marL="744220" marR="93980" lvl="1" indent="-274320" algn="just">
              <a:lnSpc>
                <a:spcPct val="150000"/>
              </a:lnSpc>
              <a:spcBef>
                <a:spcPts val="395"/>
              </a:spcBef>
              <a:buFont typeface="Wingdings"/>
              <a:buChar char=""/>
              <a:tabLst>
                <a:tab pos="744220" algn="l"/>
              </a:tabLst>
            </a:pPr>
            <a:r>
              <a:rPr dirty="0">
                <a:latin typeface="Times New Roman" pitchFamily="18" charset="0"/>
                <a:cs typeface="Times New Roman" pitchFamily="18" charset="0"/>
              </a:rPr>
              <a:t>TYPE_AMBIENT_TEMPERATURE: cảm biến nhiệt độ môi  trường</a:t>
            </a:r>
            <a:endParaRPr>
              <a:latin typeface="Times New Roman" pitchFamily="18" charset="0"/>
              <a:cs typeface="Times New Roman" pitchFamily="18" charset="0"/>
            </a:endParaRPr>
          </a:p>
          <a:p>
            <a:pPr marL="744220" lvl="1" indent="-274320" algn="just">
              <a:lnSpc>
                <a:spcPct val="150000"/>
              </a:lnSpc>
              <a:spcBef>
                <a:spcPts val="409"/>
              </a:spcBef>
              <a:buFont typeface="Wingdings"/>
              <a:buChar char=""/>
              <a:tabLst>
                <a:tab pos="744220" algn="l"/>
              </a:tabLst>
            </a:pPr>
            <a:r>
              <a:rPr dirty="0">
                <a:latin typeface="Times New Roman" pitchFamily="18" charset="0"/>
                <a:cs typeface="Times New Roman" pitchFamily="18" charset="0"/>
              </a:rPr>
              <a:t>TYPE_GRAVITY: cảm biến trọng lực</a:t>
            </a:r>
            <a:endParaRPr>
              <a:latin typeface="Times New Roman" pitchFamily="18" charset="0"/>
              <a:cs typeface="Times New Roman" pitchFamily="18" charset="0"/>
            </a:endParaRPr>
          </a:p>
          <a:p>
            <a:pPr marL="744220" lvl="1" indent="-274320" algn="just">
              <a:lnSpc>
                <a:spcPct val="150000"/>
              </a:lnSpc>
              <a:spcBef>
                <a:spcPts val="395"/>
              </a:spcBef>
              <a:buFont typeface="Wingdings"/>
              <a:buChar char=""/>
              <a:tabLst>
                <a:tab pos="744220" algn="l"/>
              </a:tabLst>
            </a:pPr>
            <a:r>
              <a:rPr dirty="0">
                <a:latin typeface="Times New Roman" pitchFamily="18" charset="0"/>
                <a:cs typeface="Times New Roman" pitchFamily="18" charset="0"/>
              </a:rPr>
              <a:t>TYPE_GYROSCOPE: cảm biến con quay hồi chuyển</a:t>
            </a:r>
            <a:endParaRPr>
              <a:latin typeface="Times New Roman" pitchFamily="18" charset="0"/>
              <a:cs typeface="Times New Roman" pitchFamily="18" charset="0"/>
            </a:endParaRPr>
          </a:p>
          <a:p>
            <a:pPr marL="744220" lvl="1" indent="-274320" algn="just">
              <a:lnSpc>
                <a:spcPct val="150000"/>
              </a:lnSpc>
              <a:spcBef>
                <a:spcPts val="395"/>
              </a:spcBef>
              <a:buFont typeface="Wingdings"/>
              <a:buChar char=""/>
              <a:tabLst>
                <a:tab pos="744220" algn="l"/>
              </a:tabLst>
            </a:pPr>
            <a:r>
              <a:rPr dirty="0">
                <a:latin typeface="Times New Roman" pitchFamily="18" charset="0"/>
                <a:cs typeface="Times New Roman" pitchFamily="18" charset="0"/>
              </a:rPr>
              <a:t>TYPE_LIGHT: cảm biến ánh sáng</a:t>
            </a:r>
            <a:endParaRPr>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391910" cy="757555"/>
          </a:xfrm>
          <a:prstGeom prst="rect">
            <a:avLst/>
          </a:prstGeom>
        </p:spPr>
        <p:txBody>
          <a:bodyPr vert="horz" wrap="square" lIns="0" tIns="12700" rIns="0" bIns="0" rtlCol="0">
            <a:spAutoFit/>
          </a:bodyPr>
          <a:lstStyle/>
          <a:p>
            <a:pPr marL="12700">
              <a:lnSpc>
                <a:spcPct val="100000"/>
              </a:lnSpc>
              <a:spcBef>
                <a:spcPts val="100"/>
              </a:spcBef>
            </a:pPr>
            <a:r>
              <a:rPr dirty="0"/>
              <a:t>Sensor và</a:t>
            </a:r>
            <a:r>
              <a:rPr spc="-95" dirty="0"/>
              <a:t> </a:t>
            </a:r>
            <a:r>
              <a:rPr dirty="0"/>
              <a:t>SensorManager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7</a:t>
            </a:fld>
            <a:endParaRPr spc="-60" dirty="0"/>
          </a:p>
        </p:txBody>
      </p:sp>
      <p:sp>
        <p:nvSpPr>
          <p:cNvPr id="3" name="object 3"/>
          <p:cNvSpPr txBox="1"/>
          <p:nvPr/>
        </p:nvSpPr>
        <p:spPr>
          <a:xfrm>
            <a:off x="427736" y="1334718"/>
            <a:ext cx="8174990" cy="4688078"/>
          </a:xfrm>
          <a:prstGeom prst="rect">
            <a:avLst/>
          </a:prstGeom>
        </p:spPr>
        <p:txBody>
          <a:bodyPr vert="horz" wrap="square" lIns="0" tIns="74295" rIns="0" bIns="0" rtlCol="0">
            <a:spAutoFit/>
          </a:bodyPr>
          <a:lstStyle/>
          <a:p>
            <a:pPr marL="287020" indent="-274320" algn="just">
              <a:lnSpc>
                <a:spcPct val="150000"/>
              </a:lnSpc>
              <a:spcBef>
                <a:spcPts val="585"/>
              </a:spcBef>
              <a:buClr>
                <a:srgbClr val="FF0000"/>
              </a:buClr>
              <a:buFont typeface="Wingdings"/>
              <a:buChar char=""/>
              <a:tabLst>
                <a:tab pos="287020" algn="l"/>
              </a:tabLst>
            </a:pPr>
            <a:r>
              <a:rPr sz="2000" dirty="0">
                <a:latin typeface="Times New Roman" pitchFamily="18" charset="0"/>
                <a:cs typeface="Times New Roman" pitchFamily="18" charset="0"/>
              </a:rPr>
              <a:t>Các loại sensor hiện được Android OS hỗ trợ (tiếp):</a:t>
            </a:r>
            <a:endParaRPr sz="2000">
              <a:latin typeface="Times New Roman" pitchFamily="18" charset="0"/>
              <a:cs typeface="Times New Roman" pitchFamily="18" charset="0"/>
            </a:endParaRPr>
          </a:p>
          <a:p>
            <a:pPr marL="744220" lvl="1" indent="-274320" algn="just">
              <a:lnSpc>
                <a:spcPct val="150000"/>
              </a:lnSpc>
              <a:spcBef>
                <a:spcPts val="430"/>
              </a:spcBef>
              <a:buFont typeface="Wingdings"/>
              <a:buChar char=""/>
              <a:tabLst>
                <a:tab pos="744220" algn="l"/>
              </a:tabLst>
            </a:pPr>
            <a:r>
              <a:rPr dirty="0">
                <a:latin typeface="Times New Roman" pitchFamily="18" charset="0"/>
                <a:cs typeface="Times New Roman" pitchFamily="18" charset="0"/>
              </a:rPr>
              <a:t>TYPE_HEART_RATE: cảm biến nhịp tim (mỗi phút)</a:t>
            </a:r>
            <a:endParaRPr>
              <a:latin typeface="Times New Roman" pitchFamily="18" charset="0"/>
              <a:cs typeface="Times New Roman" pitchFamily="18" charset="0"/>
            </a:endParaRPr>
          </a:p>
          <a:p>
            <a:pPr marL="744220" marR="268605" lvl="1" indent="-274320" algn="just">
              <a:lnSpc>
                <a:spcPct val="150000"/>
              </a:lnSpc>
              <a:spcBef>
                <a:spcPts val="405"/>
              </a:spcBef>
              <a:buFont typeface="Wingdings"/>
              <a:buChar char=""/>
              <a:tabLst>
                <a:tab pos="744220" algn="l"/>
              </a:tabLst>
            </a:pPr>
            <a:r>
              <a:rPr dirty="0">
                <a:latin typeface="Times New Roman" pitchFamily="18" charset="0"/>
                <a:cs typeface="Times New Roman" pitchFamily="18" charset="0"/>
              </a:rPr>
              <a:t>TYPE_LINEAR_ACCELERATION: cảm biến gia tốc tuyến  tính</a:t>
            </a:r>
            <a:endParaRPr>
              <a:latin typeface="Times New Roman" pitchFamily="18" charset="0"/>
              <a:cs typeface="Times New Roman" pitchFamily="18" charset="0"/>
            </a:endParaRPr>
          </a:p>
          <a:p>
            <a:pPr marL="744220" lvl="1" indent="-274320" algn="just">
              <a:lnSpc>
                <a:spcPct val="150000"/>
              </a:lnSpc>
              <a:spcBef>
                <a:spcPts val="395"/>
              </a:spcBef>
              <a:buFont typeface="Wingdings"/>
              <a:buChar char=""/>
              <a:tabLst>
                <a:tab pos="744220" algn="l"/>
              </a:tabLst>
            </a:pPr>
            <a:r>
              <a:rPr dirty="0">
                <a:latin typeface="Times New Roman" pitchFamily="18" charset="0"/>
                <a:cs typeface="Times New Roman" pitchFamily="18" charset="0"/>
              </a:rPr>
              <a:t>TYPE_MAGNETIC_FIELD: cảm biến từ tính</a:t>
            </a:r>
            <a:endParaRPr>
              <a:latin typeface="Times New Roman" pitchFamily="18" charset="0"/>
              <a:cs typeface="Times New Roman" pitchFamily="18" charset="0"/>
            </a:endParaRPr>
          </a:p>
          <a:p>
            <a:pPr marL="744220" lvl="1" indent="-274320" algn="just">
              <a:lnSpc>
                <a:spcPct val="150000"/>
              </a:lnSpc>
              <a:spcBef>
                <a:spcPts val="400"/>
              </a:spcBef>
              <a:buFont typeface="Wingdings"/>
              <a:buChar char=""/>
              <a:tabLst>
                <a:tab pos="744220" algn="l"/>
              </a:tabLst>
            </a:pPr>
            <a:r>
              <a:rPr dirty="0">
                <a:latin typeface="Times New Roman" pitchFamily="18" charset="0"/>
                <a:cs typeface="Times New Roman" pitchFamily="18" charset="0"/>
              </a:rPr>
              <a:t>TYPE_PRESSURE: cảm biến áp suất</a:t>
            </a:r>
            <a:endParaRPr>
              <a:latin typeface="Times New Roman" pitchFamily="18" charset="0"/>
              <a:cs typeface="Times New Roman" pitchFamily="18" charset="0"/>
            </a:endParaRPr>
          </a:p>
          <a:p>
            <a:pPr marL="744220" lvl="1" indent="-274320" algn="just">
              <a:lnSpc>
                <a:spcPct val="150000"/>
              </a:lnSpc>
              <a:spcBef>
                <a:spcPts val="409"/>
              </a:spcBef>
              <a:buFont typeface="Wingdings"/>
              <a:buChar char=""/>
              <a:tabLst>
                <a:tab pos="744220" algn="l"/>
              </a:tabLst>
            </a:pPr>
            <a:r>
              <a:rPr dirty="0">
                <a:latin typeface="Times New Roman" pitchFamily="18" charset="0"/>
                <a:cs typeface="Times New Roman" pitchFamily="18" charset="0"/>
              </a:rPr>
              <a:t>TYPE_PROXIMITY: cảm biến khoảng cách gần</a:t>
            </a:r>
            <a:endParaRPr>
              <a:latin typeface="Times New Roman" pitchFamily="18" charset="0"/>
              <a:cs typeface="Times New Roman" pitchFamily="18" charset="0"/>
            </a:endParaRPr>
          </a:p>
          <a:p>
            <a:pPr marL="744220" lvl="1" indent="-274320" algn="just">
              <a:lnSpc>
                <a:spcPct val="150000"/>
              </a:lnSpc>
              <a:spcBef>
                <a:spcPts val="395"/>
              </a:spcBef>
              <a:buFont typeface="Wingdings"/>
              <a:buChar char=""/>
              <a:tabLst>
                <a:tab pos="744220" algn="l"/>
              </a:tabLst>
            </a:pPr>
            <a:r>
              <a:rPr dirty="0">
                <a:latin typeface="Times New Roman" pitchFamily="18" charset="0"/>
                <a:cs typeface="Times New Roman" pitchFamily="18" charset="0"/>
              </a:rPr>
              <a:t>TYPE_RELATIVE_HUMIDITY: cảm biến độ ẩm</a:t>
            </a:r>
            <a:endParaRPr>
              <a:latin typeface="Times New Roman" pitchFamily="18" charset="0"/>
              <a:cs typeface="Times New Roman" pitchFamily="18" charset="0"/>
            </a:endParaRPr>
          </a:p>
          <a:p>
            <a:pPr marL="744220" lvl="1" indent="-274320" algn="just">
              <a:lnSpc>
                <a:spcPct val="150000"/>
              </a:lnSpc>
              <a:spcBef>
                <a:spcPts val="400"/>
              </a:spcBef>
              <a:buFont typeface="Wingdings"/>
              <a:buChar char=""/>
              <a:tabLst>
                <a:tab pos="744220" algn="l"/>
              </a:tabLst>
            </a:pPr>
            <a:r>
              <a:rPr dirty="0">
                <a:latin typeface="Times New Roman" pitchFamily="18" charset="0"/>
                <a:cs typeface="Times New Roman" pitchFamily="18" charset="0"/>
              </a:rPr>
              <a:t>TYPE_ROTATION_VECTOR: cảm biến xoay</a:t>
            </a:r>
            <a:endParaRPr>
              <a:latin typeface="Times New Roman" pitchFamily="18" charset="0"/>
              <a:cs typeface="Times New Roman" pitchFamily="18" charset="0"/>
            </a:endParaRPr>
          </a:p>
          <a:p>
            <a:pPr marL="744220" lvl="1" indent="-274320" algn="just">
              <a:lnSpc>
                <a:spcPct val="150000"/>
              </a:lnSpc>
              <a:spcBef>
                <a:spcPts val="405"/>
              </a:spcBef>
              <a:buFont typeface="Wingdings"/>
              <a:buChar char=""/>
              <a:tabLst>
                <a:tab pos="744220" algn="l"/>
              </a:tabLst>
            </a:pPr>
            <a:r>
              <a:rPr dirty="0">
                <a:latin typeface="Times New Roman" pitchFamily="18" charset="0"/>
                <a:cs typeface="Times New Roman" pitchFamily="18" charset="0"/>
              </a:rPr>
              <a:t>TYPE_GAME_ROTATION_VECTOR: cảm biến xoay 2D</a:t>
            </a:r>
            <a:endParaRPr>
              <a:latin typeface="Times New Roman" pitchFamily="18" charset="0"/>
              <a:cs typeface="Times New Roman" pitchFamily="18" charset="0"/>
            </a:endParaRPr>
          </a:p>
          <a:p>
            <a:pPr marL="744220" lvl="1" indent="-274320" algn="just">
              <a:lnSpc>
                <a:spcPct val="150000"/>
              </a:lnSpc>
              <a:spcBef>
                <a:spcPts val="395"/>
              </a:spcBef>
              <a:buFont typeface="Wingdings"/>
              <a:buChar char=""/>
              <a:tabLst>
                <a:tab pos="744220" algn="l"/>
              </a:tabLst>
            </a:pPr>
            <a:r>
              <a:rPr dirty="0">
                <a:latin typeface="Times New Roman" pitchFamily="18" charset="0"/>
                <a:cs typeface="Times New Roman" pitchFamily="18" charset="0"/>
              </a:rPr>
              <a:t>TYPE_SIGNIFICANT_MOTION: cảm biến chuyển động</a:t>
            </a:r>
            <a:endParaRPr>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391910" cy="757555"/>
          </a:xfrm>
          <a:prstGeom prst="rect">
            <a:avLst/>
          </a:prstGeom>
        </p:spPr>
        <p:txBody>
          <a:bodyPr vert="horz" wrap="square" lIns="0" tIns="12700" rIns="0" bIns="0" rtlCol="0">
            <a:spAutoFit/>
          </a:bodyPr>
          <a:lstStyle/>
          <a:p>
            <a:pPr marL="12700">
              <a:lnSpc>
                <a:spcPct val="100000"/>
              </a:lnSpc>
              <a:spcBef>
                <a:spcPts val="100"/>
              </a:spcBef>
            </a:pPr>
            <a:r>
              <a:rPr dirty="0"/>
              <a:t>Sensor và</a:t>
            </a:r>
            <a:r>
              <a:rPr spc="-95" dirty="0"/>
              <a:t> </a:t>
            </a:r>
            <a:r>
              <a:rPr dirty="0"/>
              <a:t>SensorManager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8</a:t>
            </a:fld>
            <a:endParaRPr spc="-60" dirty="0"/>
          </a:p>
        </p:txBody>
      </p:sp>
      <p:sp>
        <p:nvSpPr>
          <p:cNvPr id="3" name="object 3"/>
          <p:cNvSpPr txBox="1"/>
          <p:nvPr/>
        </p:nvSpPr>
        <p:spPr>
          <a:xfrm>
            <a:off x="427736" y="1309316"/>
            <a:ext cx="7526655" cy="4863465"/>
          </a:xfrm>
          <a:prstGeom prst="rect">
            <a:avLst/>
          </a:prstGeom>
        </p:spPr>
        <p:txBody>
          <a:bodyPr vert="horz" wrap="square" lIns="0" tIns="53340" rIns="0" bIns="0" rtlCol="0">
            <a:spAutoFit/>
          </a:bodyPr>
          <a:lstStyle/>
          <a:p>
            <a:pPr marL="493713" algn="just">
              <a:lnSpc>
                <a:spcPct val="100000"/>
              </a:lnSpc>
              <a:spcBef>
                <a:spcPts val="420"/>
              </a:spcBef>
            </a:pPr>
            <a:r>
              <a:rPr sz="2000" dirty="0">
                <a:latin typeface="Times New Roman" pitchFamily="18" charset="0"/>
                <a:cs typeface="Times New Roman" pitchFamily="18" charset="0"/>
              </a:rPr>
              <a:t>public class </a:t>
            </a:r>
            <a:r>
              <a:rPr sz="2000" dirty="0">
                <a:solidFill>
                  <a:srgbClr val="00AFEF"/>
                </a:solidFill>
                <a:latin typeface="Times New Roman" pitchFamily="18" charset="0"/>
                <a:cs typeface="Times New Roman" pitchFamily="18" charset="0"/>
              </a:rPr>
              <a:t>SensorActivity </a:t>
            </a:r>
            <a:r>
              <a:rPr sz="2000" dirty="0">
                <a:latin typeface="Times New Roman" pitchFamily="18" charset="0"/>
                <a:cs typeface="Times New Roman" pitchFamily="18" charset="0"/>
              </a:rPr>
              <a:t>extends </a:t>
            </a:r>
            <a:r>
              <a:rPr sz="2000" dirty="0">
                <a:solidFill>
                  <a:srgbClr val="00AFEF"/>
                </a:solidFill>
                <a:latin typeface="Times New Roman" pitchFamily="18" charset="0"/>
                <a:cs typeface="Times New Roman" pitchFamily="18" charset="0"/>
              </a:rPr>
              <a:t>Activity</a:t>
            </a:r>
            <a:endParaRPr sz="2000">
              <a:latin typeface="Times New Roman" pitchFamily="18" charset="0"/>
              <a:cs typeface="Times New Roman" pitchFamily="18" charset="0"/>
            </a:endParaRPr>
          </a:p>
          <a:p>
            <a:pPr marL="493713" algn="just">
              <a:lnSpc>
                <a:spcPct val="100000"/>
              </a:lnSpc>
              <a:spcBef>
                <a:spcPts val="325"/>
              </a:spcBef>
            </a:pPr>
            <a:r>
              <a:rPr sz="2000" dirty="0">
                <a:latin typeface="Times New Roman" pitchFamily="18" charset="0"/>
                <a:cs typeface="Times New Roman" pitchFamily="18" charset="0"/>
              </a:rPr>
              <a:t>implements </a:t>
            </a:r>
            <a:r>
              <a:rPr sz="2000" dirty="0">
                <a:solidFill>
                  <a:srgbClr val="00AFEF"/>
                </a:solidFill>
                <a:latin typeface="Times New Roman" pitchFamily="18" charset="0"/>
                <a:cs typeface="Times New Roman" pitchFamily="18" charset="0"/>
              </a:rPr>
              <a:t>SensorEventListener </a:t>
            </a: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493713" marR="4228465" algn="just">
              <a:lnSpc>
                <a:spcPts val="2720"/>
              </a:lnSpc>
              <a:spcBef>
                <a:spcPts val="135"/>
              </a:spcBef>
            </a:pPr>
            <a:r>
              <a:rPr sz="2000" dirty="0">
                <a:latin typeface="Times New Roman" pitchFamily="18" charset="0"/>
                <a:cs typeface="Times New Roman" pitchFamily="18" charset="0"/>
              </a:rPr>
              <a:t>final </a:t>
            </a:r>
            <a:r>
              <a:rPr sz="2000" dirty="0">
                <a:solidFill>
                  <a:srgbClr val="00AFEF"/>
                </a:solidFill>
                <a:latin typeface="Times New Roman" pitchFamily="18" charset="0"/>
                <a:cs typeface="Times New Roman" pitchFamily="18" charset="0"/>
              </a:rPr>
              <a:t>SensorManager </a:t>
            </a:r>
            <a:r>
              <a:rPr sz="2000" dirty="0">
                <a:latin typeface="Times New Roman" pitchFamily="18" charset="0"/>
                <a:cs typeface="Times New Roman" pitchFamily="18" charset="0"/>
              </a:rPr>
              <a:t>sm;  final </a:t>
            </a:r>
            <a:r>
              <a:rPr sz="2000" dirty="0">
                <a:solidFill>
                  <a:srgbClr val="00AFEF"/>
                </a:solidFill>
                <a:latin typeface="Times New Roman" pitchFamily="18" charset="0"/>
                <a:cs typeface="Times New Roman" pitchFamily="18" charset="0"/>
              </a:rPr>
              <a:t>Sensor </a:t>
            </a:r>
            <a:r>
              <a:rPr sz="2000" dirty="0">
                <a:latin typeface="Times New Roman" pitchFamily="18" charset="0"/>
                <a:cs typeface="Times New Roman" pitchFamily="18" charset="0"/>
              </a:rPr>
              <a:t>light;</a:t>
            </a:r>
            <a:endParaRPr sz="2000">
              <a:latin typeface="Times New Roman" pitchFamily="18" charset="0"/>
              <a:cs typeface="Times New Roman" pitchFamily="18" charset="0"/>
            </a:endParaRPr>
          </a:p>
          <a:p>
            <a:pPr marL="493713" algn="just">
              <a:lnSpc>
                <a:spcPct val="100000"/>
              </a:lnSpc>
              <a:spcBef>
                <a:spcPts val="20"/>
              </a:spcBef>
            </a:pPr>
            <a:endParaRPr sz="2500">
              <a:latin typeface="Times New Roman" pitchFamily="18" charset="0"/>
              <a:cs typeface="Times New Roman" pitchFamily="18" charset="0"/>
            </a:endParaRPr>
          </a:p>
          <a:p>
            <a:pPr marL="493713" algn="just">
              <a:lnSpc>
                <a:spcPct val="100000"/>
              </a:lnSpc>
            </a:pPr>
            <a:r>
              <a:rPr sz="2000" dirty="0">
                <a:latin typeface="Times New Roman" pitchFamily="18" charset="0"/>
                <a:cs typeface="Times New Roman" pitchFamily="18" charset="0"/>
              </a:rPr>
              <a:t>public SensorActivity() {</a:t>
            </a:r>
            <a:endParaRPr sz="2000">
              <a:latin typeface="Times New Roman" pitchFamily="18" charset="0"/>
              <a:cs typeface="Times New Roman" pitchFamily="18" charset="0"/>
            </a:endParaRPr>
          </a:p>
          <a:p>
            <a:pPr marL="493713" marR="24130" algn="just">
              <a:lnSpc>
                <a:spcPct val="113500"/>
              </a:lnSpc>
              <a:spcBef>
                <a:spcPts val="5"/>
              </a:spcBef>
            </a:pPr>
            <a:r>
              <a:rPr sz="2000" dirty="0">
                <a:latin typeface="Times New Roman" pitchFamily="18" charset="0"/>
                <a:cs typeface="Times New Roman" pitchFamily="18" charset="0"/>
              </a:rPr>
              <a:t>sm = (</a:t>
            </a:r>
            <a:r>
              <a:rPr sz="2000" dirty="0">
                <a:solidFill>
                  <a:srgbClr val="00AFEF"/>
                </a:solidFill>
                <a:latin typeface="Times New Roman" pitchFamily="18" charset="0"/>
                <a:cs typeface="Times New Roman" pitchFamily="18" charset="0"/>
              </a:rPr>
              <a:t>SensorManager</a:t>
            </a:r>
            <a:r>
              <a:rPr sz="2000" dirty="0">
                <a:latin typeface="Times New Roman" pitchFamily="18" charset="0"/>
                <a:cs typeface="Times New Roman" pitchFamily="18" charset="0"/>
              </a:rPr>
              <a:t>) </a:t>
            </a:r>
            <a:r>
              <a:rPr sz="2000" dirty="0">
                <a:solidFill>
                  <a:srgbClr val="00AF50"/>
                </a:solidFill>
                <a:latin typeface="Times New Roman" pitchFamily="18" charset="0"/>
                <a:cs typeface="Times New Roman" pitchFamily="18" charset="0"/>
              </a:rPr>
              <a:t>getSystemService</a:t>
            </a:r>
            <a:r>
              <a:rPr sz="2000" dirty="0">
                <a:latin typeface="Times New Roman" pitchFamily="18" charset="0"/>
                <a:cs typeface="Times New Roman" pitchFamily="18" charset="0"/>
              </a:rPr>
              <a:t>(SENSOR_SERVICE);  light = sm.</a:t>
            </a:r>
            <a:r>
              <a:rPr sz="2000" dirty="0">
                <a:solidFill>
                  <a:srgbClr val="00AF50"/>
                </a:solidFill>
                <a:latin typeface="Times New Roman" pitchFamily="18" charset="0"/>
                <a:cs typeface="Times New Roman" pitchFamily="18" charset="0"/>
              </a:rPr>
              <a:t>getDefaultSensor</a:t>
            </a:r>
            <a:r>
              <a:rPr sz="2000" dirty="0">
                <a:latin typeface="Times New Roman" pitchFamily="18" charset="0"/>
                <a:cs typeface="Times New Roman" pitchFamily="18" charset="0"/>
              </a:rPr>
              <a:t>(Sensor.TYPE_LIGHT);</a:t>
            </a:r>
            <a:endParaRPr sz="2000">
              <a:latin typeface="Times New Roman" pitchFamily="18" charset="0"/>
              <a:cs typeface="Times New Roman" pitchFamily="18" charset="0"/>
            </a:endParaRPr>
          </a:p>
          <a:p>
            <a:pPr marL="493713" algn="just">
              <a:lnSpc>
                <a:spcPct val="100000"/>
              </a:lnSpc>
              <a:spcBef>
                <a:spcPts val="31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493713" marR="2660650" algn="just">
              <a:lnSpc>
                <a:spcPct val="113300"/>
              </a:lnSpc>
              <a:spcBef>
                <a:spcPts val="5"/>
              </a:spcBef>
            </a:pPr>
            <a:r>
              <a:rPr sz="2000" dirty="0">
                <a:latin typeface="Times New Roman" pitchFamily="18" charset="0"/>
                <a:cs typeface="Times New Roman" pitchFamily="18" charset="0"/>
              </a:rPr>
              <a:t>protected </a:t>
            </a:r>
            <a:r>
              <a:rPr sz="2000" dirty="0">
                <a:solidFill>
                  <a:srgbClr val="00AFEF"/>
                </a:solidFill>
                <a:latin typeface="Times New Roman" pitchFamily="18" charset="0"/>
                <a:cs typeface="Times New Roman" pitchFamily="18" charset="0"/>
              </a:rPr>
              <a:t>void </a:t>
            </a:r>
            <a:r>
              <a:rPr sz="2000" dirty="0">
                <a:latin typeface="Times New Roman" pitchFamily="18" charset="0"/>
                <a:cs typeface="Times New Roman" pitchFamily="18" charset="0"/>
              </a:rPr>
              <a:t>onResume() {  super.</a:t>
            </a:r>
            <a:r>
              <a:rPr sz="2000" dirty="0">
                <a:solidFill>
                  <a:srgbClr val="00AF50"/>
                </a:solidFill>
                <a:latin typeface="Times New Roman" pitchFamily="18" charset="0"/>
                <a:cs typeface="Times New Roman" pitchFamily="18" charset="0"/>
              </a:rPr>
              <a:t>onResume</a:t>
            </a:r>
            <a:r>
              <a:rPr sz="2000" dirty="0">
                <a:latin typeface="Times New Roman" pitchFamily="18" charset="0"/>
                <a:cs typeface="Times New Roman" pitchFamily="18" charset="0"/>
              </a:rPr>
              <a:t>();  sm.</a:t>
            </a:r>
            <a:r>
              <a:rPr sz="2000" dirty="0">
                <a:solidFill>
                  <a:srgbClr val="00AF50"/>
                </a:solidFill>
                <a:latin typeface="Times New Roman" pitchFamily="18" charset="0"/>
                <a:cs typeface="Times New Roman" pitchFamily="18" charset="0"/>
              </a:rPr>
              <a:t>registerListener</a:t>
            </a:r>
            <a:r>
              <a:rPr sz="2000" dirty="0">
                <a:latin typeface="Times New Roman" pitchFamily="18" charset="0"/>
                <a:cs typeface="Times New Roman" pitchFamily="18" charset="0"/>
              </a:rPr>
              <a:t>(this, light,</a:t>
            </a:r>
            <a:endParaRPr sz="2000">
              <a:latin typeface="Times New Roman" pitchFamily="18" charset="0"/>
              <a:cs typeface="Times New Roman" pitchFamily="18" charset="0"/>
            </a:endParaRPr>
          </a:p>
          <a:p>
            <a:pPr marL="493713" algn="just">
              <a:lnSpc>
                <a:spcPct val="100000"/>
              </a:lnSpc>
              <a:spcBef>
                <a:spcPts val="325"/>
              </a:spcBef>
            </a:pPr>
            <a:r>
              <a:rPr sz="2000" dirty="0">
                <a:latin typeface="Times New Roman" pitchFamily="18" charset="0"/>
                <a:cs typeface="Times New Roman" pitchFamily="18" charset="0"/>
              </a:rPr>
              <a:t>SensorManager.SENSOR_DELAY_NORMAL);</a:t>
            </a:r>
            <a:endParaRPr sz="2000">
              <a:latin typeface="Times New Roman" pitchFamily="18" charset="0"/>
              <a:cs typeface="Times New Roman" pitchFamily="18" charset="0"/>
            </a:endParaRPr>
          </a:p>
          <a:p>
            <a:pPr marL="493713" algn="just">
              <a:lnSpc>
                <a:spcPct val="100000"/>
              </a:lnSpc>
              <a:spcBef>
                <a:spcPts val="32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391910" cy="757555"/>
          </a:xfrm>
          <a:prstGeom prst="rect">
            <a:avLst/>
          </a:prstGeom>
        </p:spPr>
        <p:txBody>
          <a:bodyPr vert="horz" wrap="square" lIns="0" tIns="12700" rIns="0" bIns="0" rtlCol="0">
            <a:spAutoFit/>
          </a:bodyPr>
          <a:lstStyle/>
          <a:p>
            <a:pPr marL="12700">
              <a:lnSpc>
                <a:spcPct val="100000"/>
              </a:lnSpc>
              <a:spcBef>
                <a:spcPts val="100"/>
              </a:spcBef>
            </a:pPr>
            <a:r>
              <a:rPr dirty="0"/>
              <a:t>Sensor và</a:t>
            </a:r>
            <a:r>
              <a:rPr spc="-95" dirty="0"/>
              <a:t> </a:t>
            </a:r>
            <a:r>
              <a:rPr dirty="0"/>
              <a:t>SensorManager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9</a:t>
            </a:fld>
            <a:endParaRPr spc="-60" dirty="0"/>
          </a:p>
        </p:txBody>
      </p:sp>
      <p:sp>
        <p:nvSpPr>
          <p:cNvPr id="3" name="object 3"/>
          <p:cNvSpPr txBox="1"/>
          <p:nvPr/>
        </p:nvSpPr>
        <p:spPr>
          <a:xfrm>
            <a:off x="427736" y="1309316"/>
            <a:ext cx="7163434" cy="4863465"/>
          </a:xfrm>
          <a:prstGeom prst="rect">
            <a:avLst/>
          </a:prstGeom>
        </p:spPr>
        <p:txBody>
          <a:bodyPr vert="horz" wrap="square" lIns="0" tIns="12700" rIns="0" bIns="0" rtlCol="0">
            <a:spAutoFit/>
          </a:bodyPr>
          <a:lstStyle/>
          <a:p>
            <a:pPr marL="975360" marR="2799715" indent="-481965" algn="just">
              <a:lnSpc>
                <a:spcPct val="113300"/>
              </a:lnSpc>
              <a:spcBef>
                <a:spcPts val="100"/>
              </a:spcBef>
            </a:pPr>
            <a:r>
              <a:rPr sz="2000" dirty="0">
                <a:latin typeface="Times New Roman" pitchFamily="18" charset="0"/>
                <a:cs typeface="Times New Roman" pitchFamily="18" charset="0"/>
              </a:rPr>
              <a:t>protected </a:t>
            </a:r>
            <a:r>
              <a:rPr sz="2000" dirty="0">
                <a:solidFill>
                  <a:srgbClr val="00AFEF"/>
                </a:solidFill>
                <a:latin typeface="Times New Roman" pitchFamily="18" charset="0"/>
                <a:cs typeface="Times New Roman" pitchFamily="18" charset="0"/>
              </a:rPr>
              <a:t>void </a:t>
            </a:r>
            <a:r>
              <a:rPr sz="2000" dirty="0">
                <a:solidFill>
                  <a:srgbClr val="00AF50"/>
                </a:solidFill>
                <a:latin typeface="Times New Roman" pitchFamily="18" charset="0"/>
                <a:cs typeface="Times New Roman" pitchFamily="18" charset="0"/>
              </a:rPr>
              <a:t>onPause</a:t>
            </a:r>
            <a:r>
              <a:rPr sz="2000" dirty="0">
                <a:latin typeface="Times New Roman" pitchFamily="18" charset="0"/>
                <a:cs typeface="Times New Roman" pitchFamily="18" charset="0"/>
              </a:rPr>
              <a:t>() {  super.</a:t>
            </a:r>
            <a:r>
              <a:rPr sz="2000" dirty="0">
                <a:solidFill>
                  <a:srgbClr val="00AF50"/>
                </a:solidFill>
                <a:latin typeface="Times New Roman" pitchFamily="18" charset="0"/>
                <a:cs typeface="Times New Roman" pitchFamily="18" charset="0"/>
              </a:rPr>
              <a:t>onPause</a:t>
            </a:r>
            <a:r>
              <a:rPr sz="2000" dirty="0">
                <a:latin typeface="Times New Roman" pitchFamily="18" charset="0"/>
                <a:cs typeface="Times New Roman" pitchFamily="18" charset="0"/>
              </a:rPr>
              <a:t>();  sm.</a:t>
            </a:r>
            <a:r>
              <a:rPr sz="2000" dirty="0">
                <a:solidFill>
                  <a:srgbClr val="00AF50"/>
                </a:solidFill>
                <a:latin typeface="Times New Roman" pitchFamily="18" charset="0"/>
                <a:cs typeface="Times New Roman" pitchFamily="18" charset="0"/>
              </a:rPr>
              <a:t>unregisterListener</a:t>
            </a:r>
            <a:r>
              <a:rPr sz="2000" dirty="0">
                <a:latin typeface="Times New Roman" pitchFamily="18" charset="0"/>
                <a:cs typeface="Times New Roman" pitchFamily="18" charset="0"/>
              </a:rPr>
              <a:t>(this);</a:t>
            </a:r>
            <a:endParaRPr sz="2000">
              <a:latin typeface="Times New Roman" pitchFamily="18" charset="0"/>
              <a:cs typeface="Times New Roman" pitchFamily="18" charset="0"/>
            </a:endParaRPr>
          </a:p>
          <a:p>
            <a:pPr marL="494030" algn="just">
              <a:lnSpc>
                <a:spcPct val="100000"/>
              </a:lnSpc>
              <a:spcBef>
                <a:spcPts val="32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algn="just">
              <a:lnSpc>
                <a:spcPct val="100000"/>
              </a:lnSpc>
              <a:spcBef>
                <a:spcPts val="45"/>
              </a:spcBef>
            </a:pPr>
            <a:endParaRPr sz="2600">
              <a:latin typeface="Times New Roman" pitchFamily="18" charset="0"/>
              <a:cs typeface="Times New Roman" pitchFamily="18" charset="0"/>
            </a:endParaRPr>
          </a:p>
          <a:p>
            <a:pPr marL="494030" algn="just">
              <a:lnSpc>
                <a:spcPct val="100000"/>
              </a:lnSpc>
            </a:pPr>
            <a:r>
              <a:rPr sz="2000" dirty="0">
                <a:solidFill>
                  <a:srgbClr val="EC7C30"/>
                </a:solidFill>
                <a:latin typeface="Times New Roman" pitchFamily="18" charset="0"/>
                <a:cs typeface="Times New Roman" pitchFamily="18" charset="0"/>
              </a:rPr>
              <a:t>// khi độ chính xác của sensor thay đổi</a:t>
            </a:r>
            <a:endParaRPr sz="2000">
              <a:latin typeface="Times New Roman" pitchFamily="18" charset="0"/>
              <a:cs typeface="Times New Roman" pitchFamily="18" charset="0"/>
            </a:endParaRPr>
          </a:p>
          <a:p>
            <a:pPr marL="494030" algn="just">
              <a:lnSpc>
                <a:spcPct val="100000"/>
              </a:lnSpc>
              <a:spcBef>
                <a:spcPts val="325"/>
              </a:spcBef>
              <a:tabLst>
                <a:tab pos="1337945" algn="l"/>
              </a:tabLst>
            </a:pPr>
            <a:r>
              <a:rPr sz="2000" dirty="0">
                <a:solidFill>
                  <a:srgbClr val="EC7C30"/>
                </a:solidFill>
                <a:latin typeface="Times New Roman" pitchFamily="18" charset="0"/>
                <a:cs typeface="Times New Roman" pitchFamily="18" charset="0"/>
              </a:rPr>
              <a:t>//	UNRELIABLE &lt;-&gt; LOW &lt;-&gt; MEDIUM &lt;-&gt; HIGH</a:t>
            </a:r>
            <a:endParaRPr sz="2000">
              <a:latin typeface="Times New Roman" pitchFamily="18" charset="0"/>
              <a:cs typeface="Times New Roman" pitchFamily="18" charset="0"/>
            </a:endParaRPr>
          </a:p>
          <a:p>
            <a:pPr marL="494030" algn="just">
              <a:lnSpc>
                <a:spcPct val="100000"/>
              </a:lnSpc>
              <a:spcBef>
                <a:spcPts val="325"/>
              </a:spcBef>
            </a:pPr>
            <a:r>
              <a:rPr sz="2000" dirty="0">
                <a:latin typeface="Times New Roman" pitchFamily="18" charset="0"/>
                <a:cs typeface="Times New Roman" pitchFamily="18" charset="0"/>
              </a:rPr>
              <a:t>public </a:t>
            </a:r>
            <a:r>
              <a:rPr sz="2000" dirty="0">
                <a:solidFill>
                  <a:srgbClr val="00AFEF"/>
                </a:solidFill>
                <a:latin typeface="Times New Roman" pitchFamily="18" charset="0"/>
                <a:cs typeface="Times New Roman" pitchFamily="18" charset="0"/>
              </a:rPr>
              <a:t>void </a:t>
            </a:r>
            <a:r>
              <a:rPr sz="2000" dirty="0">
                <a:solidFill>
                  <a:srgbClr val="00AF50"/>
                </a:solidFill>
                <a:latin typeface="Times New Roman" pitchFamily="18" charset="0"/>
                <a:cs typeface="Times New Roman" pitchFamily="18" charset="0"/>
              </a:rPr>
              <a:t>onAccuracyChanged</a:t>
            </a:r>
            <a:r>
              <a:rPr sz="2000" dirty="0">
                <a:latin typeface="Times New Roman" pitchFamily="18" charset="0"/>
                <a:cs typeface="Times New Roman" pitchFamily="18" charset="0"/>
              </a:rPr>
              <a:t>(</a:t>
            </a:r>
            <a:r>
              <a:rPr sz="2000" dirty="0">
                <a:solidFill>
                  <a:srgbClr val="00AFEF"/>
                </a:solidFill>
                <a:latin typeface="Times New Roman" pitchFamily="18" charset="0"/>
                <a:cs typeface="Times New Roman" pitchFamily="18" charset="0"/>
              </a:rPr>
              <a:t>Sensor </a:t>
            </a:r>
            <a:r>
              <a:rPr sz="2000" dirty="0">
                <a:latin typeface="Times New Roman" pitchFamily="18" charset="0"/>
                <a:cs typeface="Times New Roman" pitchFamily="18" charset="0"/>
              </a:rPr>
              <a:t>s, </a:t>
            </a:r>
            <a:r>
              <a:rPr sz="2000" dirty="0">
                <a:solidFill>
                  <a:srgbClr val="00AFEF"/>
                </a:solidFill>
                <a:latin typeface="Times New Roman" pitchFamily="18" charset="0"/>
                <a:cs typeface="Times New Roman" pitchFamily="18" charset="0"/>
              </a:rPr>
              <a:t>int </a:t>
            </a:r>
            <a:r>
              <a:rPr sz="2000" dirty="0">
                <a:latin typeface="Times New Roman" pitchFamily="18" charset="0"/>
                <a:cs typeface="Times New Roman" pitchFamily="18" charset="0"/>
              </a:rPr>
              <a:t>accuracy) {</a:t>
            </a:r>
            <a:endParaRPr sz="2000">
              <a:latin typeface="Times New Roman" pitchFamily="18" charset="0"/>
              <a:cs typeface="Times New Roman" pitchFamily="18" charset="0"/>
            </a:endParaRPr>
          </a:p>
          <a:p>
            <a:pPr marL="494030" algn="just">
              <a:lnSpc>
                <a:spcPct val="100000"/>
              </a:lnSpc>
              <a:spcBef>
                <a:spcPts val="31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algn="just">
              <a:lnSpc>
                <a:spcPct val="100000"/>
              </a:lnSpc>
            </a:pPr>
            <a:endParaRPr sz="2650">
              <a:latin typeface="Times New Roman" pitchFamily="18" charset="0"/>
              <a:cs typeface="Times New Roman" pitchFamily="18" charset="0"/>
            </a:endParaRPr>
          </a:p>
          <a:p>
            <a:pPr marL="494030" algn="just">
              <a:lnSpc>
                <a:spcPct val="100000"/>
              </a:lnSpc>
              <a:spcBef>
                <a:spcPts val="5"/>
              </a:spcBef>
            </a:pPr>
            <a:r>
              <a:rPr sz="2000" dirty="0">
                <a:solidFill>
                  <a:srgbClr val="EC7C30"/>
                </a:solidFill>
                <a:latin typeface="Times New Roman" pitchFamily="18" charset="0"/>
                <a:cs typeface="Times New Roman" pitchFamily="18" charset="0"/>
              </a:rPr>
              <a:t>// khi thông số sensor cập nhật</a:t>
            </a:r>
            <a:endParaRPr sz="2000">
              <a:latin typeface="Times New Roman" pitchFamily="18" charset="0"/>
              <a:cs typeface="Times New Roman" pitchFamily="18" charset="0"/>
            </a:endParaRPr>
          </a:p>
          <a:p>
            <a:pPr marL="494030" algn="just">
              <a:lnSpc>
                <a:spcPct val="100000"/>
              </a:lnSpc>
              <a:spcBef>
                <a:spcPts val="315"/>
              </a:spcBef>
            </a:pPr>
            <a:r>
              <a:rPr sz="2000" dirty="0">
                <a:latin typeface="Times New Roman" pitchFamily="18" charset="0"/>
                <a:cs typeface="Times New Roman" pitchFamily="18" charset="0"/>
              </a:rPr>
              <a:t>public </a:t>
            </a:r>
            <a:r>
              <a:rPr sz="2000" dirty="0">
                <a:solidFill>
                  <a:srgbClr val="00AFEF"/>
                </a:solidFill>
                <a:latin typeface="Times New Roman" pitchFamily="18" charset="0"/>
                <a:cs typeface="Times New Roman" pitchFamily="18" charset="0"/>
              </a:rPr>
              <a:t>void </a:t>
            </a:r>
            <a:r>
              <a:rPr sz="2000" dirty="0">
                <a:solidFill>
                  <a:srgbClr val="00AF50"/>
                </a:solidFill>
                <a:latin typeface="Times New Roman" pitchFamily="18" charset="0"/>
                <a:cs typeface="Times New Roman" pitchFamily="18" charset="0"/>
              </a:rPr>
              <a:t>onSensorChanged</a:t>
            </a:r>
            <a:r>
              <a:rPr sz="2000" dirty="0">
                <a:latin typeface="Times New Roman" pitchFamily="18" charset="0"/>
                <a:cs typeface="Times New Roman" pitchFamily="18" charset="0"/>
              </a:rPr>
              <a:t>(</a:t>
            </a:r>
            <a:r>
              <a:rPr sz="2000" dirty="0">
                <a:solidFill>
                  <a:srgbClr val="00AFEF"/>
                </a:solidFill>
                <a:latin typeface="Times New Roman" pitchFamily="18" charset="0"/>
                <a:cs typeface="Times New Roman" pitchFamily="18" charset="0"/>
              </a:rPr>
              <a:t>SensorEvent </a:t>
            </a:r>
            <a:r>
              <a:rPr sz="2000" dirty="0">
                <a:latin typeface="Times New Roman" pitchFamily="18" charset="0"/>
                <a:cs typeface="Times New Roman" pitchFamily="18" charset="0"/>
              </a:rPr>
              <a:t>event) {</a:t>
            </a:r>
            <a:endParaRPr sz="2000">
              <a:latin typeface="Times New Roman" pitchFamily="18" charset="0"/>
              <a:cs typeface="Times New Roman" pitchFamily="18" charset="0"/>
            </a:endParaRPr>
          </a:p>
          <a:p>
            <a:pPr marL="494030" algn="just">
              <a:lnSpc>
                <a:spcPct val="100000"/>
              </a:lnSpc>
              <a:spcBef>
                <a:spcPts val="32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algn="just">
              <a:lnSpc>
                <a:spcPct val="100000"/>
              </a:lnSpc>
              <a:spcBef>
                <a:spcPts val="32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1352</Words>
  <Application>Microsoft Office PowerPoint</Application>
  <PresentationFormat>On-screen Show (4:3)</PresentationFormat>
  <Paragraphs>205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LẬP TRÌNH DI ĐỘNG</vt:lpstr>
      <vt:lpstr>Nhắc lại bài trước</vt:lpstr>
      <vt:lpstr>Nội dung</vt:lpstr>
      <vt:lpstr>Sensor và SensorManager</vt:lpstr>
      <vt:lpstr>Sensor và SensorManager</vt:lpstr>
      <vt:lpstr>Sensor và SensorManager</vt:lpstr>
      <vt:lpstr>Sensor và SensorManager</vt:lpstr>
      <vt:lpstr>Sensor và SensorManager</vt:lpstr>
      <vt:lpstr>Sensor và SensorManager</vt:lpstr>
      <vt:lpstr>Các loại sensor thông dụng</vt:lpstr>
      <vt:lpstr>Các loại sensor</vt:lpstr>
      <vt:lpstr>Các loại sensor</vt:lpstr>
      <vt:lpstr>Các loại sensor</vt:lpstr>
      <vt:lpstr>Các bước làm việc với sensor</vt:lpstr>
      <vt:lpstr>Các bước làm việc với sensor</vt:lpstr>
      <vt:lpstr>Ví dụ: “la bàn” đơn giản</vt:lpstr>
      <vt:lpstr>Ví dụ: “la bàn” đơn giản</vt:lpstr>
      <vt:lpstr>Ví dụ: La bàn đơn giản</vt:lpstr>
      <vt:lpstr>Ví dụ: La bàn đơn giản</vt:lpstr>
      <vt:lpstr>Ví dụ: La bàn đơn giản</vt:lpstr>
      <vt:lpstr>Ví dụ: La bàn đơn giản</vt:lpstr>
      <vt:lpstr>Ví dụ: La bàn đơn giản</vt:lpstr>
      <vt:lpstr>Ví dụ: La bàn đơn giản</vt:lpstr>
      <vt:lpstr>Kinh nghiệm làm việc với  sensor</vt:lpstr>
      <vt:lpstr>Kinh nghiệm làm việc với sensor</vt:lpstr>
      <vt:lpstr>Kinh nghiệm làm việc với sensor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dịch</dc:title>
  <dc:creator>Xuan Nam Truong</dc:creator>
  <cp:lastModifiedBy>MinhQuynh</cp:lastModifiedBy>
  <cp:revision>2</cp:revision>
  <dcterms:created xsi:type="dcterms:W3CDTF">2018-02-22T01:31:31Z</dcterms:created>
  <dcterms:modified xsi:type="dcterms:W3CDTF">2018-02-22T01:40:12Z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2017-05-31T00:00:00Z</vt:filetime>
  </property>
  <property fmtid="{D5CDD505-2E9C-101B-9397-08002B2CF9AE}" pid="3" name="Creator">
    <vt:lpwstr>Microsoft® PowerPoint® 2013</vt:lpwstr>
  </property>
  <property fmtid="{D5CDD505-2E9C-101B-9397-08002B2CF9AE}" pid="4" name="LastSaved">
    <vt:filetime>2018-02-22T00:00:00Z</vt:filetime>
  </property>
</Properties>
</file>