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348919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1742" y="2582417"/>
            <a:ext cx="6160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6611620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736" y="1334718"/>
            <a:ext cx="8288527" cy="4481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25259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2461" y="6525259"/>
            <a:ext cx="2070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httpClien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.org/Protocols/rfc2616/rfc2616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LẬP TRÌNH </a:t>
            </a:r>
            <a:r>
              <a:rPr spc="-5" dirty="0"/>
              <a:t>DI</a:t>
            </a:r>
            <a:r>
              <a:rPr spc="-465" dirty="0"/>
              <a:t> </a:t>
            </a:r>
            <a:r>
              <a:rPr spc="-5" dirty="0"/>
              <a:t>ĐỘNG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3102" y="3746754"/>
            <a:ext cx="571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C55A11"/>
                </a:solidFill>
                <a:latin typeface="Arial"/>
                <a:cs typeface="Arial"/>
              </a:rPr>
              <a:t>Bài </a:t>
            </a:r>
            <a:r>
              <a:rPr sz="3600" spc="-135" dirty="0">
                <a:solidFill>
                  <a:srgbClr val="C55A11"/>
                </a:solidFill>
                <a:latin typeface="Arial"/>
                <a:cs typeface="Arial"/>
              </a:rPr>
              <a:t>12: </a:t>
            </a:r>
            <a:r>
              <a:rPr sz="3600" spc="-85" dirty="0">
                <a:solidFill>
                  <a:srgbClr val="C55A11"/>
                </a:solidFill>
                <a:latin typeface="Arial"/>
                <a:cs typeface="Arial"/>
              </a:rPr>
              <a:t>networking </a:t>
            </a:r>
            <a:r>
              <a:rPr sz="3600" spc="-155" dirty="0">
                <a:solidFill>
                  <a:srgbClr val="C55A11"/>
                </a:solidFill>
                <a:latin typeface="Arial"/>
                <a:cs typeface="Arial"/>
              </a:rPr>
              <a:t>với</a:t>
            </a:r>
            <a:r>
              <a:rPr sz="3600" spc="-37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600" spc="-100" dirty="0">
                <a:solidFill>
                  <a:srgbClr val="C55A11"/>
                </a:solidFill>
                <a:latin typeface="Arial"/>
                <a:cs typeface="Arial"/>
              </a:rPr>
              <a:t>android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184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– quá </a:t>
            </a:r>
            <a:r>
              <a:rPr spc="-5" dirty="0"/>
              <a:t>trình </a:t>
            </a:r>
            <a:r>
              <a:rPr dirty="0"/>
              <a:t>giao</a:t>
            </a:r>
            <a:r>
              <a:rPr spc="-240" dirty="0"/>
              <a:t> </a:t>
            </a:r>
            <a:r>
              <a:rPr spc="-5" dirty="0"/>
              <a:t>tiếp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456" y="1526286"/>
          <a:ext cx="8686800" cy="4720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4419600"/>
              </a:tblGrid>
              <a:tr h="1453515">
                <a:tc>
                  <a:txBody>
                    <a:bodyPr/>
                    <a:lstStyle/>
                    <a:p>
                      <a:pPr marL="14604" algn="ctr">
                        <a:lnSpc>
                          <a:spcPts val="3195"/>
                        </a:lnSpc>
                      </a:pPr>
                      <a:r>
                        <a:rPr sz="2800" spc="-49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spc="-85" dirty="0">
                          <a:latin typeface="Arial"/>
                          <a:cs typeface="Arial"/>
                        </a:rPr>
                        <a:t>Mở </a:t>
                      </a:r>
                      <a:r>
                        <a:rPr sz="2800" spc="-165" dirty="0">
                          <a:latin typeface="Arial"/>
                          <a:cs typeface="Arial"/>
                        </a:rPr>
                        <a:t>cổng 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dịch</a:t>
                      </a:r>
                      <a:r>
                        <a:rPr sz="2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vụ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-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ts val="3195"/>
                        </a:lnSpc>
                      </a:pPr>
                      <a:r>
                        <a:rPr sz="2800" spc="-350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CLIENT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-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800" spc="-320" dirty="0">
                          <a:latin typeface="Arial"/>
                          <a:cs typeface="Arial"/>
                        </a:rPr>
                        <a:t>Yêu </a:t>
                      </a:r>
                      <a:r>
                        <a:rPr sz="2800" spc="-185" dirty="0">
                          <a:latin typeface="Arial"/>
                          <a:cs typeface="Arial"/>
                        </a:rPr>
                        <a:t>cầu </a:t>
                      </a:r>
                      <a:r>
                        <a:rPr sz="2800" spc="-80" dirty="0">
                          <a:latin typeface="Arial"/>
                          <a:cs typeface="Arial"/>
                        </a:rPr>
                        <a:t>kết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nối 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tới</a:t>
                      </a:r>
                      <a:r>
                        <a:rPr sz="2800" spc="-5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20" dirty="0">
                          <a:latin typeface="Arial"/>
                          <a:cs typeface="Arial"/>
                        </a:rPr>
                        <a:t>server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100330">
                        <a:lnSpc>
                          <a:spcPts val="3225"/>
                        </a:lnSpc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Chấp </a:t>
                      </a:r>
                      <a:r>
                        <a:rPr sz="2800" spc="-125" dirty="0">
                          <a:latin typeface="Arial"/>
                          <a:cs typeface="Arial"/>
                        </a:rPr>
                        <a:t>nhận </a:t>
                      </a:r>
                      <a:r>
                        <a:rPr sz="2800" spc="-80" dirty="0">
                          <a:latin typeface="Arial"/>
                          <a:cs typeface="Arial"/>
                        </a:rPr>
                        <a:t>kết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nối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3225"/>
                        </a:lnSpc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Chấp </a:t>
                      </a:r>
                      <a:r>
                        <a:rPr sz="2800" spc="-125" dirty="0">
                          <a:latin typeface="Arial"/>
                          <a:cs typeface="Arial"/>
                        </a:rPr>
                        <a:t>nhận </a:t>
                      </a:r>
                      <a:r>
                        <a:rPr sz="2800" spc="-80" dirty="0">
                          <a:latin typeface="Arial"/>
                          <a:cs typeface="Arial"/>
                        </a:rPr>
                        <a:t>kết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nối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11809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290" dirty="0">
                          <a:latin typeface="Arial"/>
                          <a:cs typeface="Arial"/>
                        </a:rPr>
                        <a:t>Tạo 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thread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riêng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-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47701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145" dirty="0">
                          <a:latin typeface="Arial"/>
                          <a:cs typeface="Arial"/>
                        </a:rPr>
                        <a:t>Bắt 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đầu 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trao 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đổi </a:t>
                      </a:r>
                      <a:r>
                        <a:rPr sz="2800" spc="-145" dirty="0">
                          <a:latin typeface="Arial"/>
                          <a:cs typeface="Arial"/>
                        </a:rPr>
                        <a:t>dữ</a:t>
                      </a:r>
                      <a:r>
                        <a:rPr sz="2800" spc="-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liệu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800" spc="-165" dirty="0">
                          <a:latin typeface="Arial"/>
                          <a:cs typeface="Arial"/>
                        </a:rPr>
                        <a:t>Kết 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thúc 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trao 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đổi </a:t>
                      </a:r>
                      <a:r>
                        <a:rPr sz="2800" spc="-145" dirty="0">
                          <a:latin typeface="Arial"/>
                          <a:cs typeface="Arial"/>
                        </a:rPr>
                        <a:t>dữ</a:t>
                      </a:r>
                      <a:r>
                        <a:rPr sz="2800" spc="-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liệu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145" dirty="0">
                          <a:latin typeface="Arial"/>
                          <a:cs typeface="Arial"/>
                        </a:rPr>
                        <a:t>Bắt 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đầu 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trao 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đổi </a:t>
                      </a:r>
                      <a:r>
                        <a:rPr sz="2800" spc="-145" dirty="0">
                          <a:latin typeface="Arial"/>
                          <a:cs typeface="Arial"/>
                        </a:rPr>
                        <a:t>dữ</a:t>
                      </a:r>
                      <a:r>
                        <a:rPr sz="2800" spc="-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liệu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800" spc="-165" dirty="0">
                          <a:latin typeface="Arial"/>
                          <a:cs typeface="Arial"/>
                        </a:rPr>
                        <a:t>Kết 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thúc 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trao 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đổi </a:t>
                      </a:r>
                      <a:r>
                        <a:rPr sz="2800" spc="-145" dirty="0">
                          <a:latin typeface="Arial"/>
                          <a:cs typeface="Arial"/>
                        </a:rPr>
                        <a:t>dữ</a:t>
                      </a:r>
                      <a:r>
                        <a:rPr sz="2800" spc="-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liệu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100330">
                        <a:lnSpc>
                          <a:spcPts val="3295"/>
                        </a:lnSpc>
                      </a:pPr>
                      <a:r>
                        <a:rPr sz="2800" spc="-175" dirty="0">
                          <a:latin typeface="Arial"/>
                          <a:cs typeface="Arial"/>
                        </a:rPr>
                        <a:t>Đóng </a:t>
                      </a:r>
                      <a:r>
                        <a:rPr sz="2800" spc="-80" dirty="0">
                          <a:latin typeface="Arial"/>
                          <a:cs typeface="Arial"/>
                        </a:rPr>
                        <a:t>kết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nối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3295"/>
                        </a:lnSpc>
                      </a:pPr>
                      <a:r>
                        <a:rPr sz="2800" spc="-175" dirty="0">
                          <a:latin typeface="Arial"/>
                          <a:cs typeface="Arial"/>
                        </a:rPr>
                        <a:t>Đóng </a:t>
                      </a:r>
                      <a:r>
                        <a:rPr sz="2800" spc="-80" dirty="0">
                          <a:latin typeface="Arial"/>
                          <a:cs typeface="Arial"/>
                        </a:rPr>
                        <a:t>kết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nối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421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– ví dụ về </a:t>
            </a:r>
            <a:r>
              <a:rPr spc="-5" dirty="0"/>
              <a:t>remote</a:t>
            </a:r>
            <a:r>
              <a:rPr spc="-265" dirty="0"/>
              <a:t> </a:t>
            </a:r>
            <a:r>
              <a:rPr dirty="0"/>
              <a:t>control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96441"/>
            <a:ext cx="8246745" cy="487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2606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Mục tiêu: xây dựng ứng dụng cho phép dùng thiết  bị cầm tay điều khiển máy tính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Triển khai: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Đơn giản hóa vấn đề: điều khiển một số thao tác cơ bản  trong PowerPoint như lật trang, phóng to, trở về màn  hình soạn thảo,…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Phía server (PC): một ứng dụng nhỏ viết bằng Java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Phía client (mobile): ứng dụng gửi các lệnh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marR="1397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Sử dụng command pattern: đây là nguyên mẫu phù hợp  với việc xây dựng server tổng quát, có thể mở rộng bởi  các plug-ins phù hợp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421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– ví dụ về </a:t>
            </a:r>
            <a:r>
              <a:rPr spc="-5" dirty="0"/>
              <a:t>remote</a:t>
            </a:r>
            <a:r>
              <a:rPr spc="-265" dirty="0"/>
              <a:t> </a:t>
            </a:r>
            <a:r>
              <a:rPr dirty="0"/>
              <a:t>control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34718"/>
            <a:ext cx="8069580" cy="477374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 algn="just">
              <a:lnSpc>
                <a:spcPct val="15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Phía PC: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Tạo một ServerSocket qua cổng 5555 (số này tùy chọn)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575310" lvl="1" indent="-274320" algn="just">
              <a:lnSpc>
                <a:spcPct val="15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Nhận lệnh gửi từ xa ở dạng chuỗi (next, back, end,  home, F5, ECS,…)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382270" lvl="1" indent="-274320" algn="just">
              <a:lnSpc>
                <a:spcPct val="15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Ứng với mỗi chuỗi lệnh, tạo ra các sự kiện bàn phím  tương ứng thông qua class java.awt.Robot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5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Phía android device: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Kết nối tới server qua cổng 5555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110489" lvl="1" indent="-274320" algn="just">
              <a:lnSpc>
                <a:spcPct val="15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Mỗi khi có sự kiện bấm phím, thì gửi chuỗi tương ứng  cho PC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5011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Giao thức </a:t>
            </a:r>
            <a:r>
              <a:rPr dirty="0"/>
              <a:t>kiểu</a:t>
            </a:r>
            <a:r>
              <a:rPr spc="-65" dirty="0"/>
              <a:t> </a:t>
            </a:r>
            <a:r>
              <a:rPr spc="-5" dirty="0"/>
              <a:t>UDP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011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Giao thức </a:t>
            </a:r>
            <a:r>
              <a:rPr dirty="0"/>
              <a:t>kiểu</a:t>
            </a:r>
            <a:r>
              <a:rPr spc="-65" dirty="0"/>
              <a:t> </a:t>
            </a:r>
            <a:r>
              <a:rPr spc="-5" dirty="0"/>
              <a:t>UDP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96441"/>
            <a:ext cx="8052434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 algn="just">
              <a:lnSpc>
                <a:spcPct val="15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UDP là họ các giao thức IP làm việc theo nguyên lý  “gửi và quên”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Không có khái niệm server/client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Máy gửi: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1109980" lvl="2" indent="-170815" algn="just">
              <a:lnSpc>
                <a:spcPct val="150000"/>
              </a:lnSpc>
              <a:spcBef>
                <a:spcPts val="425"/>
              </a:spcBef>
              <a:buChar char="•"/>
              <a:tabLst>
                <a:tab pos="1110615" algn="l"/>
              </a:tabLst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Chuẩn bị dữ liệu, đóng gói vào DatagramPacket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109980" lvl="2" indent="-170815" algn="just">
              <a:lnSpc>
                <a:spcPct val="150000"/>
              </a:lnSpc>
              <a:spcBef>
                <a:spcPts val="395"/>
              </a:spcBef>
              <a:buChar char="•"/>
              <a:tabLst>
                <a:tab pos="1110615" algn="l"/>
              </a:tabLst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Mở cổng gửi thông qua DatagramSocket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380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Máy nhận: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1109980" lvl="2" indent="-170815" algn="just">
              <a:lnSpc>
                <a:spcPct val="150000"/>
              </a:lnSpc>
              <a:spcBef>
                <a:spcPts val="425"/>
              </a:spcBef>
              <a:buChar char="•"/>
              <a:tabLst>
                <a:tab pos="1110615" algn="l"/>
              </a:tabLst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Mở cổng và nhận dữ liệu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370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Dữ liệu có thể bị mất trên đường truyền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marR="320675" lvl="1" indent="-274320" algn="just">
              <a:lnSpc>
                <a:spcPct val="15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Gói dữ liệu có thể rất lớn, phù hợp với các ứng dụng  media, realtime hoặc game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777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UPD – ví dụ gửi gói</a:t>
            </a:r>
            <a:r>
              <a:rPr spc="-95" dirty="0"/>
              <a:t> </a:t>
            </a:r>
            <a:r>
              <a:rPr dirty="0"/>
              <a:t>tin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10245"/>
            <a:ext cx="7383780" cy="48974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MainActivity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{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37515" algn="just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EditText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ip, port, message;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marR="1386205" indent="-425450" algn="just">
              <a:lnSpc>
                <a:spcPts val="2530"/>
              </a:lnSpc>
              <a:spcBef>
                <a:spcPts val="14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protected void onCreate(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Bundle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savedInstanceState) {  super.onCreate(savedInstanceState);  setContentView(R.layout.activity_main);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algn="just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ip = (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(R.id.editText1);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algn="just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port = (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(R.id.editText2);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algn="just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message = (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(R.id.editText3);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37515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37515" algn="just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public void btnSend(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View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v) {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algn="just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Client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 = new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(ip.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(),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88415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port.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(), message.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algn="just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37515" algn="just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777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UPD – ví dụ gửi gói</a:t>
            </a:r>
            <a:r>
              <a:rPr spc="-95" dirty="0"/>
              <a:t> </a:t>
            </a:r>
            <a:r>
              <a:rPr spc="-5" dirty="0"/>
              <a:t>tin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09316"/>
            <a:ext cx="7766684" cy="48634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Client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Thread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{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94030" algn="just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ip, port, text;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75360" marR="1813560" indent="-481965" algn="just">
              <a:lnSpc>
                <a:spcPts val="2720"/>
              </a:lnSpc>
              <a:spcBef>
                <a:spcPts val="13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public Client(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i,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p,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t) {  ip = i; port = p; text = t;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94030" algn="just">
              <a:lnSpc>
                <a:spcPct val="100000"/>
              </a:lnSpc>
              <a:spcBef>
                <a:spcPts val="18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94030" algn="just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public void run() {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75360" marR="1955164" algn="just">
              <a:lnSpc>
                <a:spcPct val="113500"/>
              </a:lnSpc>
              <a:spcBef>
                <a:spcPts val="5"/>
              </a:spcBef>
            </a:pP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byte[]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data = text.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getBytes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(); 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DatagramSocket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 = new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DatagramSocket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460500" marR="5080" indent="-485140" algn="just">
              <a:lnSpc>
                <a:spcPts val="2720"/>
              </a:lnSpc>
              <a:spcBef>
                <a:spcPts val="135"/>
              </a:spcBef>
            </a:pP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DatagramPacket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 = new </a:t>
            </a:r>
            <a:r>
              <a:rPr sz="20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DatagramPacket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(data, data.length,  InetAddress.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getByName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(ip), Integer.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(port));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75360" algn="just">
              <a:lnSpc>
                <a:spcPct val="100000"/>
              </a:lnSpc>
              <a:spcBef>
                <a:spcPts val="18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s.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(p);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75360" algn="just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s.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94030" algn="just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132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 – ví dụ nhận </a:t>
            </a:r>
            <a:r>
              <a:rPr spc="-5" dirty="0"/>
              <a:t>gói</a:t>
            </a:r>
            <a:r>
              <a:rPr spc="-280" dirty="0"/>
              <a:t> </a:t>
            </a:r>
            <a:r>
              <a:rPr spc="-5" dirty="0"/>
              <a:t>tin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10245"/>
            <a:ext cx="7383780" cy="490647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MainActivity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{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marR="1388745" indent="-425450" algn="just">
              <a:lnSpc>
                <a:spcPct val="117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protected void onCreate(Bundle savedInstanceState) {  super.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(savedInstanceState);  setContentView(R.layout.activity_main);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marR="5080" algn="just">
              <a:lnSpc>
                <a:spcPct val="116700"/>
              </a:lnSpc>
              <a:spcBef>
                <a:spcPts val="15"/>
              </a:spcBef>
            </a:pP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ReadData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 = new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ReadData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((TextView) 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(R.id.tv1));  new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(s).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37515" algn="just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itchFamily="18" charset="0"/>
              <a:cs typeface="Times New Roman" pitchFamily="18" charset="0"/>
            </a:endParaRPr>
          </a:p>
          <a:p>
            <a:pPr marL="862965" marR="3089910" indent="-425450" algn="just">
              <a:lnSpc>
                <a:spcPct val="1172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ReadData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implements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Runnable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{ 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Handler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x = new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Handler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(); 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TextView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tv;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text;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88415" marR="3194685" indent="-425450" algn="just">
              <a:lnSpc>
                <a:spcPct val="117200"/>
              </a:lnSpc>
              <a:spcBef>
                <a:spcPts val="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public ReadData(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TextView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abc) {  tv = abc;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862965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132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 – ví dụ nhận </a:t>
            </a:r>
            <a:r>
              <a:rPr spc="-5" dirty="0"/>
              <a:t>gói</a:t>
            </a:r>
            <a:r>
              <a:rPr spc="-285" dirty="0"/>
              <a:t> </a:t>
            </a:r>
            <a:r>
              <a:rPr spc="-5" dirty="0"/>
              <a:t>tin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10245"/>
            <a:ext cx="8182864" cy="405880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62965" algn="just">
              <a:spcBef>
                <a:spcPts val="470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public void run() {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288415" algn="just">
              <a:spcBef>
                <a:spcPts val="370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byte[] msg = new byte[1000];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288415" marR="10795" algn="just">
              <a:spcBef>
                <a:spcPts val="140"/>
              </a:spcBef>
            </a:pPr>
            <a:r>
              <a:rPr sz="1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DatagramSocket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s = new </a:t>
            </a:r>
            <a:r>
              <a:rPr sz="1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DatagramSocket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(12345);  </a:t>
            </a:r>
            <a:r>
              <a:rPr sz="1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DatagramPacket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p = new </a:t>
            </a:r>
            <a:r>
              <a:rPr sz="1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DatagramPacket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(msg, msg.length);  for (int i = 0; i &lt; 10; i++) {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713230" algn="just">
              <a:spcBef>
                <a:spcPts val="21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s.</a:t>
            </a:r>
            <a:r>
              <a:rPr sz="1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(p);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713230" algn="just">
              <a:spcBef>
                <a:spcPts val="37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text = new </a:t>
            </a:r>
            <a:r>
              <a:rPr sz="1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(msg, 0, p.</a:t>
            </a:r>
            <a:r>
              <a:rPr sz="1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getLength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());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713230" algn="just">
              <a:spcBef>
                <a:spcPts val="370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x.</a:t>
            </a:r>
            <a:r>
              <a:rPr sz="1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sz="16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() {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2139950" algn="just">
              <a:spcBef>
                <a:spcPts val="360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public void run() { tv.</a:t>
            </a:r>
            <a:r>
              <a:rPr sz="1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append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(text + "\n"); }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713230" algn="just">
              <a:spcBef>
                <a:spcPts val="37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});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288415" algn="just">
              <a:spcBef>
                <a:spcPts val="370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288415" algn="just">
              <a:spcBef>
                <a:spcPts val="360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s.</a:t>
            </a:r>
            <a:r>
              <a:rPr sz="1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();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862965" algn="just">
              <a:spcBef>
                <a:spcPts val="37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437515" algn="just">
              <a:spcBef>
                <a:spcPts val="370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spcBef>
                <a:spcPts val="360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HttpClient và web</a:t>
            </a:r>
            <a:r>
              <a:rPr spc="-100" dirty="0"/>
              <a:t> </a:t>
            </a:r>
            <a:r>
              <a:rPr dirty="0"/>
              <a:t>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17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Nhắc </a:t>
            </a:r>
            <a:r>
              <a:rPr dirty="0"/>
              <a:t>lại bài</a:t>
            </a:r>
            <a:r>
              <a:rPr spc="-114" dirty="0"/>
              <a:t> </a:t>
            </a:r>
            <a:r>
              <a:rPr dirty="0"/>
              <a:t>trước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96441"/>
            <a:ext cx="8236584" cy="494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00685" indent="-274320" algn="just">
              <a:lnSpc>
                <a:spcPct val="15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Sensor là cảm biến giúp thiết bị android ghi nhận  được các thông số về môi trường bên ngoài</a:t>
            </a:r>
            <a:endParaRPr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marR="113030" lvl="1" indent="-274320" algn="just">
              <a:lnSpc>
                <a:spcPct val="15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Hệ thống các sensor làm cho app trở nên thông minh  hơn nếu biết khai thác và phản hồi phù hợp tình huống</a:t>
            </a:r>
            <a:endParaRPr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287020" indent="-274320" algn="just">
              <a:lnSpc>
                <a:spcPct val="15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Nguyên tắc làm việc chung</a:t>
            </a:r>
            <a:endParaRPr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Chú ý tiết kiệm năng lượng, tắt sensor khi không dùng</a:t>
            </a:r>
            <a:endParaRPr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Chú ý xử lý số liệu và độ chính xác của từng loại sensor</a:t>
            </a:r>
            <a:endParaRPr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5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Mỗi loại sensor có cách làm việc khác nhau cần tìm hiểu  chi tiết và có phương pháp xử lý số liệu phù hợp</a:t>
            </a:r>
            <a:endParaRPr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Cần làm trên thiết bị thật và tinh chỉnh dần dần sai số</a:t>
            </a:r>
            <a:endParaRPr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Nên kết hợp nhiều loại sensor nếu có thể</a:t>
            </a:r>
            <a:endParaRPr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600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HttpClient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57121"/>
            <a:ext cx="8182864" cy="42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String url = "</a:t>
            </a:r>
            <a:r>
              <a:rPr sz="1800" dirty="0">
                <a:latin typeface="Times New Roman" pitchFamily="18" charset="0"/>
                <a:cs typeface="Times New Roman" pitchFamily="18" charset="0"/>
                <a:hlinkClick r:id="rId2"/>
              </a:rPr>
              <a:t>http://www.google.com/search?q=httpClient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";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itchFamily="18" charset="0"/>
              <a:cs typeface="Times New Roman" pitchFamily="18" charset="0"/>
            </a:endParaRPr>
          </a:p>
          <a:p>
            <a:pPr marL="12700" marR="1173480" algn="just">
              <a:lnSpc>
                <a:spcPct val="117200"/>
              </a:lnSpc>
            </a:pP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HttpClient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client = new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DefaultHttpClient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(); 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HttpGet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request = new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HttpGet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(url); 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HttpResponse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response = client.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(request);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System.out.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("Response Code : " +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37515" algn="just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response.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getStatusLine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getStatusCode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 pitchFamily="18" charset="0"/>
              <a:cs typeface="Times New Roman" pitchFamily="18" charset="0"/>
            </a:endParaRPr>
          </a:p>
          <a:p>
            <a:pPr marL="437515" marR="129539" indent="-425450" algn="just">
              <a:lnSpc>
                <a:spcPct val="117200"/>
              </a:lnSpc>
              <a:spcBef>
                <a:spcPts val="5"/>
              </a:spcBef>
            </a:pP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BufferedReader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rd = new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(new 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(response.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getEntity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getContent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()));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itchFamily="18" charset="0"/>
              <a:cs typeface="Times New Roman" pitchFamily="18" charset="0"/>
            </a:endParaRPr>
          </a:p>
          <a:p>
            <a:pPr marL="12700" marR="1919605" algn="just">
              <a:lnSpc>
                <a:spcPct val="117200"/>
              </a:lnSpc>
            </a:pP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StringBuffer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result = new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();  </a:t>
            </a:r>
            <a:r>
              <a:rPr sz="18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line = "";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while ((line = rd.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()) != null) result.</a:t>
            </a:r>
            <a:r>
              <a:rPr sz="1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append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(line);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600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HttpClient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736" y="1350721"/>
            <a:ext cx="7738109" cy="477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Giao thức HTTP: là một loại TCP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Font typeface="Wingdings"/>
              <a:buChar char=""/>
              <a:tabLst>
                <a:tab pos="744220" algn="l"/>
              </a:tabLst>
            </a:pPr>
            <a:r>
              <a:rPr sz="26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http://www.w3.org/Protocols/rfc2616/rfc2616.html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Chuẩn trao đổi dữ liệu HTML giữa client và server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Dữ liệu trao đổi ở dạng HTML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Ngôn ngữ trao đổi ở dạng HTTP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Ưu điểm: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Sử dụng rộng rãi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Ít bị chặn bởi proxy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4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Nhược điểm: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Tốc độ chậm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Dễ bị dò (do thám)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2503" y="3352800"/>
            <a:ext cx="47625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242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Web</a:t>
            </a:r>
            <a:r>
              <a:rPr spc="-100" dirty="0"/>
              <a:t> </a:t>
            </a:r>
            <a:r>
              <a:rPr dirty="0"/>
              <a:t>services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55293"/>
            <a:ext cx="8046720" cy="455958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7020" marR="622935" indent="-274320">
              <a:lnSpc>
                <a:spcPct val="150000"/>
              </a:lnSpc>
              <a:spcBef>
                <a:spcPts val="4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Class quan trọng (cùng với HttpPos/HttpGet) giúp  client giao tiếp với HTTP server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215900" lvl="1" indent="-274320">
              <a:lnSpc>
                <a:spcPct val="150000"/>
              </a:lnSpc>
              <a:spcBef>
                <a:spcPts val="42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Không có những class này ta vẫn làm việc được với web  server bằng cách trực tiếp gửi gói tin TCP và phân tích kết  quả nhận được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50000"/>
              </a:lnSpc>
              <a:spcBef>
                <a:spcPts val="3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Dùng giao thức HTTP để hiện thực hóa web service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50000"/>
              </a:lnSpc>
              <a:spcBef>
                <a:spcPts val="475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Web services = các dịch vụ trên server có thể triệu gọi (yêu  cầu) bằng cách gửi lệnh theo chuẩn HTML (và nhận kết quả  cũng vậy)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lvl="1" indent="-274320">
              <a:lnSpc>
                <a:spcPct val="150000"/>
              </a:lnSpc>
              <a:spcBef>
                <a:spcPts val="7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Client mã hóa lời gọi thành dạng http request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lvl="1" indent="-274320">
              <a:lnSpc>
                <a:spcPct val="150000"/>
              </a:lnSpc>
              <a:spcBef>
                <a:spcPts val="110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Server xử lý và trả về kết quả dạng HTML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lvl="1" indent="-274320">
              <a:lnSpc>
                <a:spcPct val="150000"/>
              </a:lnSpc>
              <a:spcBef>
                <a:spcPts val="120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Client đọc kết quả trả về và tiếp tục tương tác với server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242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Web</a:t>
            </a:r>
            <a:r>
              <a:rPr spc="-100" dirty="0"/>
              <a:t> </a:t>
            </a:r>
            <a:r>
              <a:rPr dirty="0"/>
              <a:t>services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50721"/>
            <a:ext cx="8260715" cy="4410181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7020" marR="404495" indent="-274320" algn="just">
              <a:lnSpc>
                <a:spcPts val="324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Ví dụ về remote service: dịch chuỗi ở ngôn ngữ A  sang ngôn ngữ B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Thiết kế giao thức: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Request: chuỗi cần dịch + A + B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Response: kết quả + thông tin thêm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ts val="3240"/>
              </a:lnSpc>
              <a:spcBef>
                <a:spcPts val="82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Chọn giao thức phù hợp: tùy vào yêu cầu của khách  hàng và sở trường của nhóm dev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marR="44450" lvl="1" indent="-274320" algn="just">
              <a:lnSpc>
                <a:spcPts val="2810"/>
              </a:lnSpc>
              <a:spcBef>
                <a:spcPts val="415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Tự thiết kế giao thức riêng: giống như thiết kế giao thức  HTTP (thường là đơn giản hơn)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93980" lvl="1" indent="-274320" algn="just">
              <a:lnSpc>
                <a:spcPts val="281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Sử dụng các giao thức thuộc loại universal (có tính tổng  quát hóa cao, chẳng hạn như HTTP)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242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Web</a:t>
            </a:r>
            <a:r>
              <a:rPr spc="-100" dirty="0"/>
              <a:t> </a:t>
            </a:r>
            <a:r>
              <a:rPr dirty="0"/>
              <a:t>services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34718"/>
            <a:ext cx="8270240" cy="512877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 algn="just">
              <a:lnSpc>
                <a:spcPct val="15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Tự thiết kế giao thức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marR="293370" lvl="1" indent="-274320" algn="just">
              <a:lnSpc>
                <a:spcPct val="15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Ưu điểm: tối ưu nhất về kiến trúc, tốc độ, băng thông,  cách thức giao tiếp và chi phí vận hành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449580" lvl="1" indent="-274320" algn="just">
              <a:lnSpc>
                <a:spcPct val="15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Nhược điểm: phải tự xử lý mọi thứ (sửa lỗi, đồng bộ,  cân bằng tải, tương thích mã với các loại server,…)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5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Sử dụng các giao thức phổ quát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5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Ưu điểm: được hỗ trợ bởi các hệ thống đã có, chi phí tối  thiểu về code và maintains, thời gian phát triển nhanh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467995" lvl="1" indent="-274320" algn="just">
              <a:lnSpc>
                <a:spcPct val="15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Nhược điểm: chậm hơn, tốn băng thông hơn, chi phí  vận hành cao hơn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683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 </a:t>
            </a:r>
            <a:r>
              <a:rPr spc="-10" dirty="0"/>
              <a:t>vs</a:t>
            </a:r>
            <a:r>
              <a:rPr spc="-85" dirty="0"/>
              <a:t> </a:t>
            </a:r>
            <a:r>
              <a:rPr dirty="0"/>
              <a:t>XML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50721"/>
            <a:ext cx="8107680" cy="4557913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7020" marR="570230" indent="-274320" algn="just">
              <a:lnSpc>
                <a:spcPct val="15000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Dữ liệu trao đổi giữa client và server để ở dạng  nào?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65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XML là lựa chọn hiển nhiên do sự hỗ trợ của ngôn ngữ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50000"/>
              </a:lnSpc>
              <a:spcBef>
                <a:spcPts val="450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JSON gần đây được ưa thích hơn do được hỗ trợ tốt từ  server và tính đơn giản của định dạng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marR="297815" lvl="1" indent="-274320" algn="just">
              <a:lnSpc>
                <a:spcPct val="150000"/>
              </a:lnSpc>
              <a:spcBef>
                <a:spcPts val="390"/>
              </a:spcBef>
              <a:buClr>
                <a:srgbClr val="000000"/>
              </a:buClr>
              <a:buFont typeface="Wingdings"/>
              <a:buChar char=""/>
              <a:tabLst>
                <a:tab pos="744220" algn="l"/>
              </a:tabLst>
            </a:pPr>
            <a:r>
              <a:rPr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www.json.org</a:t>
            </a:r>
            <a:r>
              <a:rPr dirty="0">
                <a:solidFill>
                  <a:srgbClr val="0462C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cung cấp sẵn các cách xử lý JSON bằng  nhiều ngôn ngữ lập trình khác nhau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5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Khai thác remote service: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202565" lvl="1" indent="-274320" algn="just">
              <a:lnSpc>
                <a:spcPct val="150000"/>
              </a:lnSpc>
              <a:spcBef>
                <a:spcPts val="464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Biết về dịch vụ: làm việc với nhà cung cấp (microsoft,  google, facebook, dropbox,… đều có remote services)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marR="78740" lvl="1" indent="-274320" algn="just">
              <a:lnSpc>
                <a:spcPct val="15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Biết cách thức giao tiếp với server: dựa trên tài liệu do  nhà cung cấp phát hành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683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 </a:t>
            </a:r>
            <a:r>
              <a:rPr spc="-10" dirty="0"/>
              <a:t>vs</a:t>
            </a:r>
            <a:r>
              <a:rPr spc="-85" dirty="0"/>
              <a:t> </a:t>
            </a:r>
            <a:r>
              <a:rPr dirty="0"/>
              <a:t>XML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10245"/>
            <a:ext cx="6216650" cy="48418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10" dirty="0">
                <a:latin typeface="Arial"/>
                <a:cs typeface="Arial"/>
              </a:rPr>
              <a:t>{"menu": </a:t>
            </a:r>
            <a:r>
              <a:rPr sz="1800" spc="385" dirty="0">
                <a:latin typeface="Arial"/>
                <a:cs typeface="Arial"/>
              </a:rPr>
              <a:t>{ </a:t>
            </a:r>
            <a:r>
              <a:rPr sz="1800" spc="229" dirty="0">
                <a:latin typeface="Arial"/>
                <a:cs typeface="Arial"/>
              </a:rPr>
              <a:t>"id": </a:t>
            </a:r>
            <a:r>
              <a:rPr sz="1800" spc="275" dirty="0">
                <a:latin typeface="Arial"/>
                <a:cs typeface="Arial"/>
              </a:rPr>
              <a:t>"file", </a:t>
            </a:r>
            <a:r>
              <a:rPr sz="1800" spc="95" dirty="0">
                <a:latin typeface="Arial"/>
                <a:cs typeface="Arial"/>
              </a:rPr>
              <a:t>"value":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"File",</a:t>
            </a:r>
            <a:endParaRPr sz="18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Arial"/>
                <a:cs typeface="Arial"/>
              </a:rPr>
              <a:t>"popup":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  <a:spcBef>
                <a:spcPts val="360"/>
              </a:spcBef>
            </a:pPr>
            <a:r>
              <a:rPr sz="1800" spc="-30" dirty="0">
                <a:latin typeface="Arial"/>
                <a:cs typeface="Arial"/>
              </a:rPr>
              <a:t>"menuitem":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484" dirty="0"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  <a:p>
            <a:pPr marL="1288415">
              <a:lnSpc>
                <a:spcPct val="100000"/>
              </a:lnSpc>
              <a:spcBef>
                <a:spcPts val="375"/>
              </a:spcBef>
            </a:pPr>
            <a:r>
              <a:rPr sz="1800" spc="110" dirty="0">
                <a:latin typeface="Arial"/>
                <a:cs typeface="Arial"/>
              </a:rPr>
              <a:t>{"value": </a:t>
            </a:r>
            <a:r>
              <a:rPr sz="1800" spc="-35" dirty="0">
                <a:latin typeface="Arial"/>
                <a:cs typeface="Arial"/>
              </a:rPr>
              <a:t>"New", </a:t>
            </a:r>
            <a:r>
              <a:rPr sz="1800" spc="120" dirty="0">
                <a:latin typeface="Arial"/>
                <a:cs typeface="Arial"/>
              </a:rPr>
              <a:t>"onclick":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"CreateNewDoc()"},</a:t>
            </a:r>
            <a:endParaRPr sz="1800">
              <a:latin typeface="Arial"/>
              <a:cs typeface="Arial"/>
            </a:endParaRPr>
          </a:p>
          <a:p>
            <a:pPr marL="1288415">
              <a:lnSpc>
                <a:spcPct val="100000"/>
              </a:lnSpc>
              <a:spcBef>
                <a:spcPts val="370"/>
              </a:spcBef>
            </a:pPr>
            <a:r>
              <a:rPr sz="1800" spc="110" dirty="0">
                <a:latin typeface="Arial"/>
                <a:cs typeface="Arial"/>
              </a:rPr>
              <a:t>{"value": </a:t>
            </a:r>
            <a:r>
              <a:rPr sz="1800" spc="-25" dirty="0">
                <a:latin typeface="Arial"/>
                <a:cs typeface="Arial"/>
              </a:rPr>
              <a:t>"Open", </a:t>
            </a:r>
            <a:r>
              <a:rPr sz="1800" spc="120" dirty="0">
                <a:latin typeface="Arial"/>
                <a:cs typeface="Arial"/>
              </a:rPr>
              <a:t>"onclick":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"OpenDoc()"},</a:t>
            </a:r>
            <a:endParaRPr sz="180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  <a:spcBef>
                <a:spcPts val="360"/>
              </a:spcBef>
            </a:pPr>
            <a:r>
              <a:rPr sz="1800" spc="484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  <a:spcBef>
                <a:spcPts val="37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spc="235" dirty="0">
                <a:latin typeface="Arial"/>
                <a:cs typeface="Arial"/>
              </a:rPr>
              <a:t>}}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45" dirty="0">
                <a:latin typeface="Arial"/>
                <a:cs typeface="Arial"/>
              </a:rPr>
              <a:t>&lt;menu </a:t>
            </a:r>
            <a:r>
              <a:rPr sz="1800" spc="180" dirty="0">
                <a:latin typeface="Arial"/>
                <a:cs typeface="Arial"/>
              </a:rPr>
              <a:t>id="file"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value="File"&gt;</a:t>
            </a:r>
            <a:endParaRPr sz="18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  <a:spcBef>
                <a:spcPts val="370"/>
              </a:spcBef>
            </a:pPr>
            <a:r>
              <a:rPr sz="1800" spc="-160" dirty="0">
                <a:latin typeface="Arial"/>
                <a:cs typeface="Arial"/>
              </a:rPr>
              <a:t>&lt;popup&gt;</a:t>
            </a:r>
            <a:endParaRPr sz="180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  <a:spcBef>
                <a:spcPts val="360"/>
              </a:spcBef>
            </a:pPr>
            <a:r>
              <a:rPr sz="1800" spc="-145" dirty="0">
                <a:latin typeface="Arial"/>
                <a:cs typeface="Arial"/>
              </a:rPr>
              <a:t>&lt;menuitem </a:t>
            </a:r>
            <a:r>
              <a:rPr sz="1800" spc="-85" dirty="0">
                <a:latin typeface="Arial"/>
                <a:cs typeface="Arial"/>
              </a:rPr>
              <a:t>value="New" </a:t>
            </a:r>
            <a:r>
              <a:rPr sz="1800" spc="-45" dirty="0">
                <a:latin typeface="Arial"/>
                <a:cs typeface="Arial"/>
              </a:rPr>
              <a:t>onclick="CreateNewDoc()"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  <a:spcBef>
                <a:spcPts val="375"/>
              </a:spcBef>
            </a:pPr>
            <a:r>
              <a:rPr sz="1800" spc="-145" dirty="0">
                <a:latin typeface="Arial"/>
                <a:cs typeface="Arial"/>
              </a:rPr>
              <a:t>&lt;menuitem </a:t>
            </a:r>
            <a:r>
              <a:rPr sz="1800" spc="-70" dirty="0">
                <a:latin typeface="Arial"/>
                <a:cs typeface="Arial"/>
              </a:rPr>
              <a:t>value="Open" </a:t>
            </a:r>
            <a:r>
              <a:rPr sz="1800" spc="-35" dirty="0">
                <a:latin typeface="Arial"/>
                <a:cs typeface="Arial"/>
              </a:rPr>
              <a:t>onclick="OpenDoc()"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  <a:spcBef>
                <a:spcPts val="375"/>
              </a:spcBef>
            </a:pPr>
            <a:r>
              <a:rPr sz="1800" spc="-100" dirty="0">
                <a:latin typeface="Arial"/>
                <a:cs typeface="Arial"/>
              </a:rPr>
              <a:t>&lt;/popup&gt;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spc="-160" dirty="0">
                <a:latin typeface="Arial"/>
                <a:cs typeface="Arial"/>
              </a:rPr>
              <a:t>&lt;/menu&gt;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312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85" dirty="0"/>
              <a:t> </a:t>
            </a:r>
            <a:r>
              <a:rPr dirty="0"/>
              <a:t>dung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294058"/>
            <a:ext cx="8030464" cy="4978927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27685" indent="-514984" algn="just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Giới thiệu chung về networking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4984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Giao thức kiểu TCP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927100" lvl="1" indent="-513715" algn="just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Nguyên tắc hoạt động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927100" lvl="1" indent="-513715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Lập trình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927100" lvl="1" indent="-513715" algn="just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Quá trình giao tiếp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527685" indent="-514984" algn="just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Giao thức kiểu UDP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927100" lvl="1" indent="-513715" algn="just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Nguyên tắc hoạt động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927100" lvl="1" indent="-513715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Gửi gói tin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927100" lvl="1" indent="-513715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Nhận gói tin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527685" indent="-514984" algn="just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HttpClient và web services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869180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pc="-5" dirty="0"/>
              <a:t>Giới </a:t>
            </a:r>
            <a:r>
              <a:rPr dirty="0"/>
              <a:t>thiệu chung</a:t>
            </a:r>
            <a:r>
              <a:rPr spc="-100" dirty="0"/>
              <a:t> </a:t>
            </a:r>
            <a:r>
              <a:rPr dirty="0"/>
              <a:t>về  </a:t>
            </a:r>
            <a:r>
              <a:rPr spc="-5" dirty="0"/>
              <a:t>networking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7984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 </a:t>
            </a:r>
            <a:r>
              <a:rPr dirty="0"/>
              <a:t>thiệu chung về</a:t>
            </a:r>
            <a:r>
              <a:rPr spc="-55" dirty="0"/>
              <a:t> </a:t>
            </a:r>
            <a:r>
              <a:rPr spc="-5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294058"/>
            <a:ext cx="8272145" cy="4907113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 algn="just">
              <a:lnSpc>
                <a:spcPct val="15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Android làm việc với mạng dựa trên chuẩn IP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87020" marR="520700" indent="-274320" algn="just">
              <a:lnSpc>
                <a:spcPct val="15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Ở mức độ thiết bị, Android OS hỗ trợ nhiều cách  kết nối và truyền dữ liệu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HttpClient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để giao tiếp với server qua giao thức HTTP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5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Socket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ServerSocket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để thực hiện truyền dữ liệu theo  kiểu TCP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DatagramSocket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để thực hiện truyền dữ liệu kiểu UPD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marR="123189" lvl="1" indent="-274320" algn="just">
              <a:lnSpc>
                <a:spcPct val="15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BluetoothSocket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BluetoothServerSocket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để giao tiếp  qua Bluetooth (TCP)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Dùng </a:t>
            </a:r>
            <a:r>
              <a:rPr sz="2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NfcManager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để thực hiện giao tiếp NFC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302767"/>
            <a:ext cx="753173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/>
              <a:t>Nguyên </a:t>
            </a:r>
            <a:r>
              <a:rPr sz="4300" spc="-5" dirty="0"/>
              <a:t>tắc dùng network cho</a:t>
            </a:r>
            <a:r>
              <a:rPr sz="4300" spc="45" dirty="0"/>
              <a:t> </a:t>
            </a:r>
            <a:r>
              <a:rPr sz="4300" spc="-5" dirty="0"/>
              <a:t>app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294058"/>
            <a:ext cx="8232775" cy="4594206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 algn="just">
              <a:lnSpc>
                <a:spcPct val="15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Không làm việc với network trên UI thread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5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Mã chịu lỗi: lỗi có thể xảy ra bất kì lúc nào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Mạng bị ngắt, chập chờn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Gói tin bị mất trên đường truyền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5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I/O stream bị block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50000"/>
              </a:lnSpc>
              <a:spcBef>
                <a:spcPts val="76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Luôn nghĩ tới tiết kiệm năng lượng: ứng dụng càng  dùng network nhiều càng hao pin (mức tiêu thụ pin  của network chỉ sau màn hình)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87020" marR="285115" indent="-274320" algn="just">
              <a:lnSpc>
                <a:spcPct val="15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Hỗ trợ nhiều giao thức: có nhiều kiểu kết nối, mỗi  kiểu kết nối có những ưu/nhược điểm riêng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898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Giao thức </a:t>
            </a:r>
            <a:r>
              <a:rPr dirty="0"/>
              <a:t>kiểu</a:t>
            </a:r>
            <a:r>
              <a:rPr spc="-170" dirty="0"/>
              <a:t> </a:t>
            </a:r>
            <a:r>
              <a:rPr dirty="0"/>
              <a:t>TCP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962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– nguyên tắc hoạt</a:t>
            </a:r>
            <a:r>
              <a:rPr spc="-285" dirty="0"/>
              <a:t> </a:t>
            </a:r>
            <a:r>
              <a:rPr dirty="0"/>
              <a:t>động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96441"/>
            <a:ext cx="8180070" cy="452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3177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TCP là họ các giao thức IP làm việc theo nguyên lý  “nghe và gọi”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Server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(máy chủ): luôn ở trạng thái chờ phục vụ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Client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(máy khách): chủ động yêu cầu kết nối và gửi yêu  cầu phục vụ cho máy server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Khi có kết nối giữa client và server: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109980" lvl="2" indent="-170815" algn="just">
              <a:lnSpc>
                <a:spcPct val="100000"/>
              </a:lnSpc>
              <a:spcBef>
                <a:spcPts val="420"/>
              </a:spcBef>
              <a:buChar char="•"/>
              <a:tabLst>
                <a:tab pos="111061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Hai bên giữ đường truyền và trao đổi dữ liệu liên tục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109980" lvl="2" indent="-170815" algn="just">
              <a:lnSpc>
                <a:spcPct val="100000"/>
              </a:lnSpc>
              <a:spcBef>
                <a:spcPts val="400"/>
              </a:spcBef>
              <a:buChar char="•"/>
              <a:tabLst>
                <a:tab pos="111061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Dữ liệu gửi đi được đảm bảo chất lượng truyền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Một server phục vụ cùng lúc nhiều client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marR="35560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Một kết nối chiếm một port (cổng) trên cả server và  client, một IP có 65536 port (một số port dùng riêng)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781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– lập</a:t>
            </a:r>
            <a:r>
              <a:rPr spc="-250" dirty="0"/>
              <a:t> </a:t>
            </a:r>
            <a:r>
              <a:rPr spc="-5" dirty="0"/>
              <a:t>trình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427736" y="1334718"/>
            <a:ext cx="7762875" cy="50097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ServerSocket: class phía server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Tạo server: </a:t>
            </a:r>
            <a:r>
              <a:rPr sz="24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new ServerSocket(SERVERPORT);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Nhận kết nối: </a:t>
            </a:r>
            <a:r>
              <a:rPr sz="24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serverSocket.accept();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Gửi và Nhận dữ liệu thông qua I/O stream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Socket: class phía client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Kết nối tới server: </a:t>
            </a:r>
            <a:r>
              <a:rPr sz="240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new Socket(server_ip, port);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Gửi và Nhận dữ liệu thông qua I/O stream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Giao thức: ngôn ngữ để nói chuyện với nhau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Tùy vào loại dịch vụ: HTTP, FTP, SMTP, TELNET, IRC, …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Tự tạo giao thức dựa trên nhu cầu thực tế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1921</Words>
  <Application>Microsoft Office PowerPoint</Application>
  <PresentationFormat>On-screen Show (4:3)</PresentationFormat>
  <Paragraphs>256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LẬP TRÌNH DI ĐỘNG</vt:lpstr>
      <vt:lpstr>Nhắc lại bài trước</vt:lpstr>
      <vt:lpstr>Nội dung</vt:lpstr>
      <vt:lpstr>Giới thiệu chung về  networking</vt:lpstr>
      <vt:lpstr>Giới thiệu chung về networking</vt:lpstr>
      <vt:lpstr>Nguyên tắc dùng network cho app</vt:lpstr>
      <vt:lpstr>Giao thức kiểu TCP</vt:lpstr>
      <vt:lpstr>TCP – nguyên tắc hoạt động</vt:lpstr>
      <vt:lpstr>TCP – lập trình</vt:lpstr>
      <vt:lpstr>TCP – quá trình giao tiếp</vt:lpstr>
      <vt:lpstr>TCP – ví dụ về remote control</vt:lpstr>
      <vt:lpstr>TCP – ví dụ về remote control</vt:lpstr>
      <vt:lpstr>Giao thức kiểu UDP</vt:lpstr>
      <vt:lpstr>Giao thức kiểu UDP</vt:lpstr>
      <vt:lpstr>UPD – ví dụ gửi gói tin</vt:lpstr>
      <vt:lpstr>UPD – ví dụ gửi gói tin</vt:lpstr>
      <vt:lpstr>UDP – ví dụ nhận gói tin</vt:lpstr>
      <vt:lpstr>UDP – ví dụ nhận gói tin</vt:lpstr>
      <vt:lpstr>HttpClient và web services</vt:lpstr>
      <vt:lpstr>HttpClient</vt:lpstr>
      <vt:lpstr>HttpClient</vt:lpstr>
      <vt:lpstr>Web services</vt:lpstr>
      <vt:lpstr>Web services</vt:lpstr>
      <vt:lpstr>Web services</vt:lpstr>
      <vt:lpstr>JSON vs XML</vt:lpstr>
      <vt:lpstr>JSON vs 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>Xuan Nam Truong</dc:creator>
  <cp:lastModifiedBy>MinhQuynh</cp:lastModifiedBy>
  <cp:revision>3</cp:revision>
  <dcterms:created xsi:type="dcterms:W3CDTF">2018-02-22T01:32:10Z</dcterms:created>
  <dcterms:modified xsi:type="dcterms:W3CDTF">2018-02-22T01:47:22Z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2018-02-22T00:00:00Z</vt:filetime>
  </property>
</Properties>
</file>