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742" y="2582417"/>
            <a:ext cx="6160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62190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334718"/>
            <a:ext cx="8288527" cy="431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25259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2461" y="6525259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 TRÌNH </a:t>
            </a:r>
            <a:r>
              <a:rPr spc="-5" dirty="0"/>
              <a:t>DI</a:t>
            </a:r>
            <a:r>
              <a:rPr spc="-465" dirty="0"/>
              <a:t> </a:t>
            </a:r>
            <a:r>
              <a:rPr spc="-5" dirty="0"/>
              <a:t>ĐỘNG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6007" y="3746754"/>
            <a:ext cx="648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C55A11"/>
                </a:solidFill>
                <a:latin typeface="Arial"/>
                <a:cs typeface="Arial"/>
              </a:rPr>
              <a:t>Bài </a:t>
            </a:r>
            <a:r>
              <a:rPr sz="3600" spc="-110" dirty="0">
                <a:solidFill>
                  <a:srgbClr val="C55A11"/>
                </a:solidFill>
                <a:latin typeface="Arial"/>
                <a:cs typeface="Arial"/>
              </a:rPr>
              <a:t>2: </a:t>
            </a:r>
            <a:r>
              <a:rPr sz="3600" spc="-55" dirty="0">
                <a:solidFill>
                  <a:srgbClr val="C55A11"/>
                </a:solidFill>
                <a:latin typeface="Arial"/>
                <a:cs typeface="Arial"/>
              </a:rPr>
              <a:t>activity </a:t>
            </a:r>
            <a:r>
              <a:rPr sz="3600" spc="-155" dirty="0">
                <a:solidFill>
                  <a:srgbClr val="C55A11"/>
                </a:solidFill>
                <a:latin typeface="Arial"/>
                <a:cs typeface="Arial"/>
              </a:rPr>
              <a:t>(giao </a:t>
            </a:r>
            <a:r>
              <a:rPr sz="3600" spc="-110" dirty="0">
                <a:solidFill>
                  <a:srgbClr val="C55A11"/>
                </a:solidFill>
                <a:latin typeface="Arial"/>
                <a:cs typeface="Arial"/>
              </a:rPr>
              <a:t>diện </a:t>
            </a:r>
            <a:r>
              <a:rPr sz="3600" spc="-150" dirty="0">
                <a:solidFill>
                  <a:srgbClr val="C55A11"/>
                </a:solidFill>
                <a:latin typeface="Arial"/>
                <a:cs typeface="Arial"/>
              </a:rPr>
              <a:t>tương</a:t>
            </a:r>
            <a:r>
              <a:rPr sz="3600" spc="-52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600" spc="-130" dirty="0">
                <a:solidFill>
                  <a:srgbClr val="C55A11"/>
                </a:solidFill>
                <a:latin typeface="Arial"/>
                <a:cs typeface="Arial"/>
              </a:rPr>
              <a:t>tác)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995" y="1478280"/>
            <a:ext cx="8446008" cy="474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03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diện </a:t>
            </a:r>
            <a:r>
              <a:rPr dirty="0"/>
              <a:t>của </a:t>
            </a:r>
            <a:r>
              <a:rPr spc="-5" dirty="0"/>
              <a:t>Android</a:t>
            </a:r>
            <a:r>
              <a:rPr spc="-330" dirty="0"/>
              <a:t> </a:t>
            </a:r>
            <a:r>
              <a:rPr spc="-5" dirty="0"/>
              <a:t>Studio</a:t>
            </a:r>
          </a:p>
        </p:txBody>
      </p:sp>
      <p:sp>
        <p:nvSpPr>
          <p:cNvPr id="5" name="object 5"/>
          <p:cNvSpPr/>
          <p:nvPr/>
        </p:nvSpPr>
        <p:spPr>
          <a:xfrm>
            <a:off x="499109" y="2082545"/>
            <a:ext cx="2004060" cy="3862070"/>
          </a:xfrm>
          <a:custGeom>
            <a:avLst/>
            <a:gdLst/>
            <a:ahLst/>
            <a:cxnLst/>
            <a:rect l="l" t="t" r="r" b="b"/>
            <a:pathLst>
              <a:path w="2004060" h="3862070">
                <a:moveTo>
                  <a:pt x="0" y="3861816"/>
                </a:moveTo>
                <a:lnTo>
                  <a:pt x="2004060" y="3861816"/>
                </a:lnTo>
                <a:lnTo>
                  <a:pt x="2004060" y="0"/>
                </a:lnTo>
                <a:lnTo>
                  <a:pt x="0" y="0"/>
                </a:lnTo>
                <a:lnTo>
                  <a:pt x="0" y="386181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1938" y="2082545"/>
            <a:ext cx="6099175" cy="3862070"/>
          </a:xfrm>
          <a:custGeom>
            <a:avLst/>
            <a:gdLst/>
            <a:ahLst/>
            <a:cxnLst/>
            <a:rect l="l" t="t" r="r" b="b"/>
            <a:pathLst>
              <a:path w="6099175" h="3862070">
                <a:moveTo>
                  <a:pt x="0" y="3861816"/>
                </a:moveTo>
                <a:lnTo>
                  <a:pt x="6099048" y="3861816"/>
                </a:lnTo>
                <a:lnTo>
                  <a:pt x="6099048" y="0"/>
                </a:lnTo>
                <a:lnTo>
                  <a:pt x="0" y="0"/>
                </a:lnTo>
                <a:lnTo>
                  <a:pt x="0" y="386181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03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diện </a:t>
            </a:r>
            <a:r>
              <a:rPr dirty="0"/>
              <a:t>của </a:t>
            </a:r>
            <a:r>
              <a:rPr spc="-5" dirty="0"/>
              <a:t>Android</a:t>
            </a:r>
            <a:r>
              <a:rPr spc="-330" dirty="0"/>
              <a:t> </a:t>
            </a:r>
            <a:r>
              <a:rPr spc="-5" dirty="0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5188585" cy="488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0035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Arial"/>
                <a:cs typeface="Arial"/>
              </a:rPr>
              <a:t>Cửa</a:t>
            </a:r>
            <a:r>
              <a:rPr sz="3000" spc="-340" dirty="0">
                <a:latin typeface="Arial"/>
                <a:cs typeface="Arial"/>
              </a:rPr>
              <a:t> </a:t>
            </a:r>
            <a:r>
              <a:rPr sz="3000" spc="-210" dirty="0">
                <a:latin typeface="Arial"/>
                <a:cs typeface="Arial"/>
              </a:rPr>
              <a:t>sổ </a:t>
            </a:r>
            <a:r>
              <a:rPr sz="3000" spc="-150" dirty="0">
                <a:latin typeface="Arial"/>
                <a:cs typeface="Arial"/>
              </a:rPr>
              <a:t>dự </a:t>
            </a:r>
            <a:r>
              <a:rPr sz="3000" spc="-165" dirty="0">
                <a:latin typeface="Arial"/>
                <a:cs typeface="Arial"/>
              </a:rPr>
              <a:t>án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0" dirty="0">
                <a:latin typeface="Arial"/>
                <a:cs typeface="Arial"/>
              </a:rPr>
              <a:t>phép </a:t>
            </a:r>
            <a:r>
              <a:rPr sz="3000" spc="-155" dirty="0">
                <a:latin typeface="Arial"/>
                <a:cs typeface="Arial"/>
              </a:rPr>
              <a:t>người 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190" dirty="0">
                <a:latin typeface="Arial"/>
                <a:cs typeface="Arial"/>
              </a:rPr>
              <a:t>xem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35" dirty="0">
                <a:latin typeface="Arial"/>
                <a:cs typeface="Arial"/>
              </a:rPr>
              <a:t>phần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của  </a:t>
            </a:r>
            <a:r>
              <a:rPr sz="3000" spc="-150" dirty="0">
                <a:latin typeface="Arial"/>
                <a:cs typeface="Arial"/>
              </a:rPr>
              <a:t>dự </a:t>
            </a:r>
            <a:r>
              <a:rPr sz="3000" spc="-160" dirty="0">
                <a:latin typeface="Arial"/>
                <a:cs typeface="Arial"/>
              </a:rPr>
              <a:t>án </a:t>
            </a:r>
            <a:r>
              <a:rPr sz="3000" spc="-50" dirty="0">
                <a:latin typeface="Arial"/>
                <a:cs typeface="Arial"/>
              </a:rPr>
              <a:t>theo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nhóm</a:t>
            </a:r>
            <a:endParaRPr sz="3000">
              <a:latin typeface="Arial"/>
              <a:cs typeface="Arial"/>
            </a:endParaRPr>
          </a:p>
          <a:p>
            <a:pPr marL="744220" marR="20447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10" dirty="0">
                <a:latin typeface="Arial"/>
                <a:cs typeface="Arial"/>
              </a:rPr>
              <a:t>Đây </a:t>
            </a:r>
            <a:r>
              <a:rPr sz="2600" spc="-114" dirty="0">
                <a:latin typeface="Arial"/>
                <a:cs typeface="Arial"/>
              </a:rPr>
              <a:t>không </a:t>
            </a:r>
            <a:r>
              <a:rPr sz="2600" spc="-90" dirty="0">
                <a:latin typeface="Arial"/>
                <a:cs typeface="Arial"/>
              </a:rPr>
              <a:t>phải là </a:t>
            </a:r>
            <a:r>
              <a:rPr sz="2600" spc="-170" dirty="0">
                <a:latin typeface="Arial"/>
                <a:cs typeface="Arial"/>
              </a:rPr>
              <a:t>cấu </a:t>
            </a:r>
            <a:r>
              <a:rPr sz="2600" spc="-25" dirty="0">
                <a:latin typeface="Arial"/>
                <a:cs typeface="Arial"/>
              </a:rPr>
              <a:t>trúc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thực  </a:t>
            </a:r>
            <a:r>
              <a:rPr sz="2600" spc="-20" dirty="0">
                <a:latin typeface="Arial"/>
                <a:cs typeface="Arial"/>
              </a:rPr>
              <a:t>trên </a:t>
            </a:r>
            <a:r>
              <a:rPr sz="2600" spc="-120" dirty="0">
                <a:latin typeface="Arial"/>
                <a:cs typeface="Arial"/>
              </a:rPr>
              <a:t>hệ </a:t>
            </a:r>
            <a:r>
              <a:rPr sz="2600" spc="-60" dirty="0">
                <a:latin typeface="Arial"/>
                <a:cs typeface="Arial"/>
              </a:rPr>
              <a:t>thống</a:t>
            </a:r>
            <a:r>
              <a:rPr sz="2600" spc="-33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0" dirty="0">
                <a:latin typeface="Arial"/>
                <a:cs typeface="Arial"/>
              </a:rPr>
              <a:t>Được </a:t>
            </a:r>
            <a:r>
              <a:rPr sz="3000" spc="-135" dirty="0">
                <a:latin typeface="Arial"/>
                <a:cs typeface="Arial"/>
              </a:rPr>
              <a:t>phân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05" dirty="0">
                <a:latin typeface="Arial"/>
                <a:cs typeface="Arial"/>
              </a:rPr>
              <a:t>hai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nhóm:</a:t>
            </a:r>
            <a:endParaRPr sz="30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10" dirty="0">
                <a:latin typeface="Arial"/>
                <a:cs typeface="Arial"/>
              </a:rPr>
              <a:t>Nhóm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spc="-5" dirty="0">
                <a:solidFill>
                  <a:srgbClr val="00AF50"/>
                </a:solidFill>
                <a:latin typeface="Arial"/>
                <a:cs typeface="Arial"/>
              </a:rPr>
              <a:t>app</a:t>
            </a:r>
            <a:r>
              <a:rPr sz="2600" spc="-5" dirty="0">
                <a:latin typeface="Arial"/>
                <a:cs typeface="Arial"/>
              </a:rPr>
              <a:t>”: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60" dirty="0">
                <a:latin typeface="Arial"/>
                <a:cs typeface="Arial"/>
              </a:rPr>
              <a:t>thành </a:t>
            </a:r>
            <a:r>
              <a:rPr sz="2600" spc="-114" dirty="0">
                <a:latin typeface="Arial"/>
                <a:cs typeface="Arial"/>
              </a:rPr>
              <a:t>phần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của  ứng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2667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10" dirty="0">
                <a:latin typeface="Arial"/>
                <a:cs typeface="Arial"/>
              </a:rPr>
              <a:t>Nhóm </a:t>
            </a:r>
            <a:r>
              <a:rPr sz="2600" spc="-90" dirty="0">
                <a:latin typeface="Arial"/>
                <a:cs typeface="Arial"/>
              </a:rPr>
              <a:t>“</a:t>
            </a:r>
            <a:r>
              <a:rPr sz="2600" spc="-90" dirty="0">
                <a:solidFill>
                  <a:srgbClr val="00AF50"/>
                </a:solidFill>
                <a:latin typeface="Arial"/>
                <a:cs typeface="Arial"/>
              </a:rPr>
              <a:t>Gradle </a:t>
            </a:r>
            <a:r>
              <a:rPr sz="2600" spc="-80" dirty="0">
                <a:solidFill>
                  <a:srgbClr val="00AF50"/>
                </a:solidFill>
                <a:latin typeface="Arial"/>
                <a:cs typeface="Arial"/>
              </a:rPr>
              <a:t>Scripts</a:t>
            </a:r>
            <a:r>
              <a:rPr sz="2600" spc="-80" dirty="0">
                <a:latin typeface="Arial"/>
                <a:cs typeface="Arial"/>
              </a:rPr>
              <a:t>”: </a:t>
            </a:r>
            <a:r>
              <a:rPr sz="2600" spc="-210" dirty="0">
                <a:latin typeface="Arial"/>
                <a:cs typeface="Arial"/>
              </a:rPr>
              <a:t>các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tham  </a:t>
            </a:r>
            <a:r>
              <a:rPr sz="2600" spc="-180" dirty="0">
                <a:latin typeface="Arial"/>
                <a:cs typeface="Arial"/>
              </a:rPr>
              <a:t>số </a:t>
            </a:r>
            <a:r>
              <a:rPr sz="2600" spc="-55" dirty="0">
                <a:latin typeface="Arial"/>
                <a:cs typeface="Arial"/>
              </a:rPr>
              <a:t>điều </a:t>
            </a:r>
            <a:r>
              <a:rPr sz="2600" spc="-85" dirty="0">
                <a:latin typeface="Arial"/>
                <a:cs typeface="Arial"/>
              </a:rPr>
              <a:t>khiển </a:t>
            </a:r>
            <a:r>
              <a:rPr sz="2600" spc="-125" dirty="0">
                <a:latin typeface="Arial"/>
                <a:cs typeface="Arial"/>
              </a:rPr>
              <a:t>quá </a:t>
            </a:r>
            <a:r>
              <a:rPr sz="2600" spc="-20" dirty="0">
                <a:latin typeface="Arial"/>
                <a:cs typeface="Arial"/>
              </a:rPr>
              <a:t>trình </a:t>
            </a:r>
            <a:r>
              <a:rPr sz="2600" spc="-90" dirty="0">
                <a:latin typeface="Arial"/>
                <a:cs typeface="Arial"/>
              </a:rPr>
              <a:t>dịch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và</a:t>
            </a:r>
            <a:endParaRPr sz="2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2600" spc="-95" dirty="0">
                <a:latin typeface="Arial"/>
                <a:cs typeface="Arial"/>
              </a:rPr>
              <a:t>đóng </a:t>
            </a:r>
            <a:r>
              <a:rPr sz="2600" spc="-100" dirty="0">
                <a:latin typeface="Arial"/>
                <a:cs typeface="Arial"/>
              </a:rPr>
              <a:t>gói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8235" y="1388363"/>
            <a:ext cx="3096767" cy="492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03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diện </a:t>
            </a:r>
            <a:r>
              <a:rPr dirty="0"/>
              <a:t>của </a:t>
            </a:r>
            <a:r>
              <a:rPr spc="-5" dirty="0"/>
              <a:t>Android</a:t>
            </a:r>
            <a:r>
              <a:rPr spc="-330" dirty="0"/>
              <a:t> </a:t>
            </a:r>
            <a:r>
              <a:rPr spc="-5" dirty="0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5056505" cy="4241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35" dirty="0">
                <a:latin typeface="Arial"/>
                <a:cs typeface="Arial"/>
              </a:rPr>
              <a:t>Nhóm </a:t>
            </a:r>
            <a:r>
              <a:rPr sz="3000" spc="5" dirty="0">
                <a:latin typeface="Arial"/>
                <a:cs typeface="Arial"/>
              </a:rPr>
              <a:t>“</a:t>
            </a:r>
            <a:r>
              <a:rPr sz="3000" spc="5" dirty="0">
                <a:solidFill>
                  <a:srgbClr val="00AF50"/>
                </a:solidFill>
                <a:latin typeface="Arial"/>
                <a:cs typeface="Arial"/>
              </a:rPr>
              <a:t>app</a:t>
            </a:r>
            <a:r>
              <a:rPr sz="3000" spc="5" dirty="0">
                <a:latin typeface="Arial"/>
                <a:cs typeface="Arial"/>
              </a:rPr>
              <a:t>” </a:t>
            </a:r>
            <a:r>
              <a:rPr sz="3000" spc="-160" dirty="0">
                <a:latin typeface="Arial"/>
                <a:cs typeface="Arial"/>
              </a:rPr>
              <a:t>gồm </a:t>
            </a:r>
            <a:r>
              <a:rPr sz="3000" spc="-150" dirty="0">
                <a:latin typeface="Arial"/>
                <a:cs typeface="Arial"/>
              </a:rPr>
              <a:t>3 </a:t>
            </a:r>
            <a:r>
              <a:rPr sz="3000" spc="-100" dirty="0">
                <a:latin typeface="Arial"/>
                <a:cs typeface="Arial"/>
              </a:rPr>
              <a:t>nhóm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nhỏ:</a:t>
            </a:r>
            <a:endParaRPr sz="3000">
              <a:latin typeface="Arial"/>
              <a:cs typeface="Arial"/>
            </a:endParaRPr>
          </a:p>
          <a:p>
            <a:pPr marL="744220" marR="34544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45" dirty="0"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AF50"/>
                </a:solidFill>
                <a:latin typeface="Arial"/>
                <a:cs typeface="Arial"/>
              </a:rPr>
              <a:t>manifests</a:t>
            </a:r>
            <a:r>
              <a:rPr sz="2600" spc="-45" dirty="0">
                <a:latin typeface="Arial"/>
                <a:cs typeface="Arial"/>
              </a:rPr>
              <a:t>”: </a:t>
            </a:r>
            <a:r>
              <a:rPr sz="2600" spc="-165" dirty="0">
                <a:latin typeface="Arial"/>
                <a:cs typeface="Arial"/>
              </a:rPr>
              <a:t>chứa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file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xml  </a:t>
            </a:r>
            <a:r>
              <a:rPr sz="2600" spc="-170" dirty="0">
                <a:latin typeface="Arial"/>
                <a:cs typeface="Arial"/>
              </a:rPr>
              <a:t>cấu </a:t>
            </a:r>
            <a:r>
              <a:rPr sz="2600" spc="-95" dirty="0">
                <a:latin typeface="Arial"/>
                <a:cs typeface="Arial"/>
              </a:rPr>
              <a:t>hình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23749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5" dirty="0">
                <a:latin typeface="Arial"/>
                <a:cs typeface="Arial"/>
              </a:rPr>
              <a:t>“</a:t>
            </a:r>
            <a:r>
              <a:rPr sz="2600" spc="-25" dirty="0">
                <a:solidFill>
                  <a:srgbClr val="00AF50"/>
                </a:solidFill>
                <a:latin typeface="Arial"/>
                <a:cs typeface="Arial"/>
              </a:rPr>
              <a:t>java</a:t>
            </a:r>
            <a:r>
              <a:rPr sz="2600" spc="-25" dirty="0">
                <a:latin typeface="Arial"/>
                <a:cs typeface="Arial"/>
              </a:rPr>
              <a:t>”: </a:t>
            </a:r>
            <a:r>
              <a:rPr sz="2600" spc="-165" dirty="0">
                <a:latin typeface="Arial"/>
                <a:cs typeface="Arial"/>
              </a:rPr>
              <a:t>chứa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file </a:t>
            </a:r>
            <a:r>
              <a:rPr sz="2600" spc="-145" dirty="0">
                <a:latin typeface="Arial"/>
                <a:cs typeface="Arial"/>
              </a:rPr>
              <a:t>mã</a:t>
            </a:r>
            <a:r>
              <a:rPr sz="2600" spc="-32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nguồn  </a:t>
            </a:r>
            <a:r>
              <a:rPr sz="2600" spc="-145" dirty="0">
                <a:latin typeface="Arial"/>
                <a:cs typeface="Arial"/>
              </a:rPr>
              <a:t>java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31369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Arial"/>
                <a:cs typeface="Arial"/>
              </a:rPr>
              <a:t>“</a:t>
            </a:r>
            <a:r>
              <a:rPr sz="2600" spc="-5" dirty="0">
                <a:solidFill>
                  <a:srgbClr val="00AF50"/>
                </a:solidFill>
                <a:latin typeface="Arial"/>
                <a:cs typeface="Arial"/>
              </a:rPr>
              <a:t>res</a:t>
            </a:r>
            <a:r>
              <a:rPr sz="2600" spc="-5" dirty="0">
                <a:latin typeface="Arial"/>
                <a:cs typeface="Arial"/>
              </a:rPr>
              <a:t>”: </a:t>
            </a:r>
            <a:r>
              <a:rPr sz="2600" spc="-165" dirty="0">
                <a:latin typeface="Arial"/>
                <a:cs typeface="Arial"/>
              </a:rPr>
              <a:t>chứa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file </a:t>
            </a:r>
            <a:r>
              <a:rPr sz="2600" spc="-25" dirty="0">
                <a:latin typeface="Arial"/>
                <a:cs typeface="Arial"/>
              </a:rPr>
              <a:t>tài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nguyên 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2200" spc="-40" dirty="0">
                <a:latin typeface="Arial"/>
                <a:cs typeface="Arial"/>
              </a:rPr>
              <a:t>“</a:t>
            </a:r>
            <a:r>
              <a:rPr sz="2200" spc="-40" dirty="0">
                <a:solidFill>
                  <a:srgbClr val="00AF50"/>
                </a:solidFill>
                <a:latin typeface="Arial"/>
                <a:cs typeface="Arial"/>
              </a:rPr>
              <a:t>drawable</a:t>
            </a:r>
            <a:r>
              <a:rPr sz="2200" spc="-40" dirty="0">
                <a:latin typeface="Arial"/>
                <a:cs typeface="Arial"/>
              </a:rPr>
              <a:t>”: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5" dirty="0">
                <a:latin typeface="Arial"/>
                <a:cs typeface="Arial"/>
              </a:rPr>
              <a:t>file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ảnh</a:t>
            </a:r>
            <a:endParaRPr sz="22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395"/>
              </a:spcBef>
              <a:buChar char="•"/>
              <a:tabLst>
                <a:tab pos="1110615" algn="l"/>
              </a:tabLst>
            </a:pPr>
            <a:r>
              <a:rPr sz="2200" spc="5" dirty="0">
                <a:latin typeface="Arial"/>
                <a:cs typeface="Arial"/>
              </a:rPr>
              <a:t>“</a:t>
            </a:r>
            <a:r>
              <a:rPr sz="2200" spc="5" dirty="0">
                <a:solidFill>
                  <a:srgbClr val="00AF50"/>
                </a:solidFill>
                <a:latin typeface="Arial"/>
                <a:cs typeface="Arial"/>
              </a:rPr>
              <a:t>layout</a:t>
            </a:r>
            <a:r>
              <a:rPr sz="2200" spc="5" dirty="0">
                <a:latin typeface="Arial"/>
                <a:cs typeface="Arial"/>
              </a:rPr>
              <a:t>”: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5" dirty="0">
                <a:latin typeface="Arial"/>
                <a:cs typeface="Arial"/>
              </a:rPr>
              <a:t>file </a:t>
            </a:r>
            <a:r>
              <a:rPr sz="2200" spc="-75" dirty="0">
                <a:latin typeface="Arial"/>
                <a:cs typeface="Arial"/>
              </a:rPr>
              <a:t>xml </a:t>
            </a:r>
            <a:r>
              <a:rPr sz="2200" spc="-70" dirty="0">
                <a:latin typeface="Arial"/>
                <a:cs typeface="Arial"/>
              </a:rPr>
              <a:t>bố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cục</a:t>
            </a:r>
            <a:endParaRPr sz="22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09"/>
              </a:spcBef>
              <a:buChar char="•"/>
              <a:tabLst>
                <a:tab pos="1110615" algn="l"/>
              </a:tabLst>
            </a:pPr>
            <a:r>
              <a:rPr sz="2200" spc="-45" dirty="0">
                <a:latin typeface="Arial"/>
                <a:cs typeface="Arial"/>
              </a:rPr>
              <a:t>“</a:t>
            </a:r>
            <a:r>
              <a:rPr sz="2200" spc="-45" dirty="0">
                <a:solidFill>
                  <a:srgbClr val="00AF50"/>
                </a:solidFill>
                <a:latin typeface="Arial"/>
                <a:cs typeface="Arial"/>
              </a:rPr>
              <a:t>values</a:t>
            </a:r>
            <a:r>
              <a:rPr sz="2200" spc="-45" dirty="0">
                <a:latin typeface="Arial"/>
                <a:cs typeface="Arial"/>
              </a:rPr>
              <a:t>”: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5" dirty="0">
                <a:latin typeface="Arial"/>
                <a:cs typeface="Arial"/>
              </a:rPr>
              <a:t>file </a:t>
            </a:r>
            <a:r>
              <a:rPr sz="2200" spc="-75" dirty="0">
                <a:latin typeface="Arial"/>
                <a:cs typeface="Arial"/>
              </a:rPr>
              <a:t>xml </a:t>
            </a:r>
            <a:r>
              <a:rPr sz="2200" spc="-130" dirty="0">
                <a:latin typeface="Arial"/>
                <a:cs typeface="Arial"/>
              </a:rPr>
              <a:t>hằng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số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8235" y="1388363"/>
            <a:ext cx="3096767" cy="492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03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diện </a:t>
            </a:r>
            <a:r>
              <a:rPr dirty="0"/>
              <a:t>của </a:t>
            </a:r>
            <a:r>
              <a:rPr spc="-5" dirty="0"/>
              <a:t>Android</a:t>
            </a:r>
            <a:r>
              <a:rPr spc="-330" dirty="0"/>
              <a:t> </a:t>
            </a:r>
            <a:r>
              <a:rPr spc="-5" dirty="0"/>
              <a:t>Studio</a:t>
            </a:r>
          </a:p>
        </p:txBody>
      </p:sp>
      <p:sp>
        <p:nvSpPr>
          <p:cNvPr id="4" name="object 4"/>
          <p:cNvSpPr/>
          <p:nvPr/>
        </p:nvSpPr>
        <p:spPr>
          <a:xfrm>
            <a:off x="348995" y="1650492"/>
            <a:ext cx="8446008" cy="440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758" y="1841754"/>
            <a:ext cx="2153920" cy="4030979"/>
          </a:xfrm>
          <a:custGeom>
            <a:avLst/>
            <a:gdLst/>
            <a:ahLst/>
            <a:cxnLst/>
            <a:rect l="l" t="t" r="r" b="b"/>
            <a:pathLst>
              <a:path w="2153920" h="4030979">
                <a:moveTo>
                  <a:pt x="0" y="4030979"/>
                </a:moveTo>
                <a:lnTo>
                  <a:pt x="2153412" y="4030979"/>
                </a:lnTo>
                <a:lnTo>
                  <a:pt x="2153412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554" y="1837182"/>
            <a:ext cx="4078604" cy="4030979"/>
          </a:xfrm>
          <a:custGeom>
            <a:avLst/>
            <a:gdLst/>
            <a:ahLst/>
            <a:cxnLst/>
            <a:rect l="l" t="t" r="r" b="b"/>
            <a:pathLst>
              <a:path w="4078604" h="4030979">
                <a:moveTo>
                  <a:pt x="0" y="4030979"/>
                </a:moveTo>
                <a:lnTo>
                  <a:pt x="4078224" y="4030979"/>
                </a:lnTo>
                <a:lnTo>
                  <a:pt x="4078224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0161" y="1837182"/>
            <a:ext cx="2153920" cy="4030979"/>
          </a:xfrm>
          <a:custGeom>
            <a:avLst/>
            <a:gdLst/>
            <a:ahLst/>
            <a:cxnLst/>
            <a:rect l="l" t="t" r="r" b="b"/>
            <a:pathLst>
              <a:path w="2153920" h="4030979">
                <a:moveTo>
                  <a:pt x="0" y="4030979"/>
                </a:moveTo>
                <a:lnTo>
                  <a:pt x="2153411" y="4030979"/>
                </a:lnTo>
                <a:lnTo>
                  <a:pt x="2153411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32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AndroidManifest.xml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AndroidManifest.xml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166100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35" dirty="0">
                <a:latin typeface="Arial"/>
                <a:cs typeface="Arial"/>
              </a:rPr>
              <a:t>Trước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215" dirty="0">
                <a:latin typeface="Arial"/>
                <a:cs typeface="Arial"/>
              </a:rPr>
              <a:t>chạy, </a:t>
            </a:r>
            <a:r>
              <a:rPr sz="3000" spc="-60" dirty="0">
                <a:latin typeface="Arial"/>
                <a:cs typeface="Arial"/>
              </a:rPr>
              <a:t>project </a:t>
            </a:r>
            <a:r>
              <a:rPr sz="3000" spc="-195" dirty="0">
                <a:latin typeface="Arial"/>
                <a:cs typeface="Arial"/>
              </a:rPr>
              <a:t>cần </a:t>
            </a:r>
            <a:r>
              <a:rPr sz="3000" spc="-105" dirty="0">
                <a:latin typeface="Arial"/>
                <a:cs typeface="Arial"/>
              </a:rPr>
              <a:t>phải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55" dirty="0">
                <a:solidFill>
                  <a:srgbClr val="00AF50"/>
                </a:solidFill>
                <a:latin typeface="Arial"/>
                <a:cs typeface="Arial"/>
              </a:rPr>
              <a:t>build</a:t>
            </a:r>
            <a:r>
              <a:rPr sz="3000" spc="-2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(dựng),  </a:t>
            </a:r>
            <a:r>
              <a:rPr sz="3000" spc="-145" dirty="0">
                <a:latin typeface="Arial"/>
                <a:cs typeface="Arial"/>
              </a:rPr>
              <a:t>quá </a:t>
            </a:r>
            <a:r>
              <a:rPr sz="3000" spc="-25" dirty="0">
                <a:latin typeface="Arial"/>
                <a:cs typeface="Arial"/>
              </a:rPr>
              <a:t>trình </a:t>
            </a:r>
            <a:r>
              <a:rPr sz="3000" spc="-185" dirty="0">
                <a:latin typeface="Arial"/>
                <a:cs typeface="Arial"/>
              </a:rPr>
              <a:t>này </a:t>
            </a:r>
            <a:r>
              <a:rPr sz="3000" spc="-160" dirty="0">
                <a:latin typeface="Arial"/>
                <a:cs typeface="Arial"/>
              </a:rPr>
              <a:t>phức </a:t>
            </a:r>
            <a:r>
              <a:rPr sz="3000" spc="-70" dirty="0">
                <a:latin typeface="Arial"/>
                <a:cs typeface="Arial"/>
              </a:rPr>
              <a:t>tạp, </a:t>
            </a:r>
            <a:r>
              <a:rPr sz="3000" spc="-155" dirty="0">
                <a:latin typeface="Arial"/>
                <a:cs typeface="Arial"/>
              </a:rPr>
              <a:t>nhưng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150" dirty="0">
                <a:latin typeface="Arial"/>
                <a:cs typeface="Arial"/>
              </a:rPr>
              <a:t>2 </a:t>
            </a:r>
            <a:r>
              <a:rPr sz="3000" spc="-195" dirty="0">
                <a:latin typeface="Arial"/>
                <a:cs typeface="Arial"/>
              </a:rPr>
              <a:t>bước</a:t>
            </a:r>
            <a:r>
              <a:rPr sz="3000" spc="-38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chính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35" dirty="0">
                <a:latin typeface="Arial"/>
                <a:cs typeface="Arial"/>
              </a:rPr>
              <a:t>Dịch </a:t>
            </a:r>
            <a:r>
              <a:rPr sz="2600" spc="-145" dirty="0">
                <a:latin typeface="Arial"/>
                <a:cs typeface="Arial"/>
              </a:rPr>
              <a:t>mã </a:t>
            </a:r>
            <a:r>
              <a:rPr sz="2600" spc="-110" dirty="0">
                <a:latin typeface="Arial"/>
                <a:cs typeface="Arial"/>
              </a:rPr>
              <a:t>nguồn </a:t>
            </a:r>
            <a:r>
              <a:rPr sz="2600" spc="-60" dirty="0">
                <a:latin typeface="Arial"/>
                <a:cs typeface="Arial"/>
              </a:rPr>
              <a:t>thành </a:t>
            </a:r>
            <a:r>
              <a:rPr sz="2600" spc="-145" dirty="0">
                <a:latin typeface="Arial"/>
                <a:cs typeface="Arial"/>
              </a:rPr>
              <a:t>mã </a:t>
            </a:r>
            <a:r>
              <a:rPr sz="2600" spc="-50" dirty="0">
                <a:latin typeface="Arial"/>
                <a:cs typeface="Arial"/>
              </a:rPr>
              <a:t>nhị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phân</a:t>
            </a:r>
            <a:endParaRPr sz="2600">
              <a:latin typeface="Arial"/>
              <a:cs typeface="Arial"/>
            </a:endParaRPr>
          </a:p>
          <a:p>
            <a:pPr marL="744220" marR="60579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Arial"/>
                <a:cs typeface="Arial"/>
              </a:rPr>
              <a:t>Nén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tất </a:t>
            </a:r>
            <a:r>
              <a:rPr sz="2600" spc="-215" dirty="0">
                <a:latin typeface="Arial"/>
                <a:cs typeface="Arial"/>
              </a:rPr>
              <a:t>cả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file </a:t>
            </a:r>
            <a:r>
              <a:rPr sz="2600" spc="-145" dirty="0">
                <a:latin typeface="Arial"/>
                <a:cs typeface="Arial"/>
              </a:rPr>
              <a:t>mã </a:t>
            </a:r>
            <a:r>
              <a:rPr sz="2600" spc="-50" dirty="0">
                <a:latin typeface="Arial"/>
                <a:cs typeface="Arial"/>
              </a:rPr>
              <a:t>nhị </a:t>
            </a:r>
            <a:r>
              <a:rPr sz="2600" spc="-114" dirty="0">
                <a:latin typeface="Arial"/>
                <a:cs typeface="Arial"/>
              </a:rPr>
              <a:t>phân </a:t>
            </a:r>
            <a:r>
              <a:rPr sz="2600" spc="-185" dirty="0">
                <a:latin typeface="Arial"/>
                <a:cs typeface="Arial"/>
              </a:rPr>
              <a:t>và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file </a:t>
            </a:r>
            <a:r>
              <a:rPr sz="2600" spc="-50" dirty="0">
                <a:latin typeface="Arial"/>
                <a:cs typeface="Arial"/>
              </a:rPr>
              <a:t>liên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quan  </a:t>
            </a:r>
            <a:r>
              <a:rPr sz="2600" spc="-60" dirty="0">
                <a:latin typeface="Arial"/>
                <a:cs typeface="Arial"/>
              </a:rPr>
              <a:t>thành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một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file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duy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nhất,</a:t>
            </a:r>
            <a:r>
              <a:rPr sz="2600" spc="-150" dirty="0">
                <a:latin typeface="Arial"/>
                <a:cs typeface="Arial"/>
              </a:rPr>
              <a:t> có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phần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mở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rộng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là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apk</a:t>
            </a:r>
            <a:endParaRPr sz="2600">
              <a:latin typeface="Arial"/>
              <a:cs typeface="Arial"/>
            </a:endParaRPr>
          </a:p>
          <a:p>
            <a:pPr marL="287020" marR="20320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5" dirty="0">
                <a:latin typeface="Arial"/>
                <a:cs typeface="Arial"/>
              </a:rPr>
              <a:t>Khi </a:t>
            </a:r>
            <a:r>
              <a:rPr sz="3000" spc="-160" dirty="0">
                <a:latin typeface="Arial"/>
                <a:cs typeface="Arial"/>
              </a:rPr>
              <a:t>cài </a:t>
            </a:r>
            <a:r>
              <a:rPr sz="3000" spc="-35" dirty="0">
                <a:latin typeface="Arial"/>
                <a:cs typeface="Arial"/>
              </a:rPr>
              <a:t>đặt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25" dirty="0">
                <a:latin typeface="Arial"/>
                <a:cs typeface="Arial"/>
              </a:rPr>
              <a:t>dụng, </a:t>
            </a:r>
            <a:r>
              <a:rPr sz="3000" spc="-140" dirty="0">
                <a:latin typeface="Arial"/>
                <a:cs typeface="Arial"/>
              </a:rPr>
              <a:t>hệ </a:t>
            </a:r>
            <a:r>
              <a:rPr sz="3000" spc="-75" dirty="0">
                <a:latin typeface="Arial"/>
                <a:cs typeface="Arial"/>
              </a:rPr>
              <a:t>thống </a:t>
            </a:r>
            <a:r>
              <a:rPr sz="3000" spc="-114" dirty="0">
                <a:latin typeface="Arial"/>
                <a:cs typeface="Arial"/>
              </a:rPr>
              <a:t>giải </a:t>
            </a:r>
            <a:r>
              <a:rPr sz="3000" spc="-130" dirty="0">
                <a:latin typeface="Arial"/>
                <a:cs typeface="Arial"/>
              </a:rPr>
              <a:t>nén </a:t>
            </a:r>
            <a:r>
              <a:rPr sz="3000" spc="-20" dirty="0">
                <a:latin typeface="Arial"/>
                <a:cs typeface="Arial"/>
              </a:rPr>
              <a:t>file </a:t>
            </a:r>
            <a:r>
              <a:rPr sz="3000" spc="-155" dirty="0">
                <a:latin typeface="Arial"/>
                <a:cs typeface="Arial"/>
              </a:rPr>
              <a:t>apk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và  </a:t>
            </a:r>
            <a:r>
              <a:rPr sz="3000" spc="-114" dirty="0">
                <a:latin typeface="Arial"/>
                <a:cs typeface="Arial"/>
              </a:rPr>
              <a:t>đọc </a:t>
            </a:r>
            <a:r>
              <a:rPr sz="3000" spc="-20" dirty="0">
                <a:latin typeface="Arial"/>
                <a:cs typeface="Arial"/>
              </a:rPr>
              <a:t>file </a:t>
            </a:r>
            <a:r>
              <a:rPr sz="3000" spc="-85" dirty="0">
                <a:latin typeface="Arial"/>
                <a:cs typeface="Arial"/>
              </a:rPr>
              <a:t>AndroidManifest.xml </a:t>
            </a:r>
            <a:r>
              <a:rPr sz="3000" spc="-235" dirty="0">
                <a:latin typeface="Arial"/>
                <a:cs typeface="Arial"/>
              </a:rPr>
              <a:t>ở </a:t>
            </a:r>
            <a:r>
              <a:rPr sz="3000" spc="-45" dirty="0">
                <a:latin typeface="Arial"/>
                <a:cs typeface="Arial"/>
              </a:rPr>
              <a:t>thư </a:t>
            </a:r>
            <a:r>
              <a:rPr sz="3000" spc="-145" dirty="0">
                <a:latin typeface="Arial"/>
                <a:cs typeface="Arial"/>
              </a:rPr>
              <a:t>mục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gốc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5" dirty="0">
                <a:latin typeface="Arial"/>
                <a:cs typeface="Arial"/>
              </a:rPr>
              <a:t>“AndroidManifest.xml” </a:t>
            </a:r>
            <a:r>
              <a:rPr sz="2600" spc="-165" dirty="0">
                <a:latin typeface="Arial"/>
                <a:cs typeface="Arial"/>
              </a:rPr>
              <a:t>chứa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95" dirty="0">
                <a:latin typeface="Arial"/>
                <a:cs typeface="Arial"/>
              </a:rPr>
              <a:t>khai </a:t>
            </a:r>
            <a:r>
              <a:rPr sz="2600" spc="-120" dirty="0">
                <a:latin typeface="Arial"/>
                <a:cs typeface="Arial"/>
              </a:rPr>
              <a:t>báo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88265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85" dirty="0">
                <a:latin typeface="Arial"/>
                <a:cs typeface="Arial"/>
              </a:rPr>
              <a:t>Qua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việc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phân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tích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nội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dung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của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file,</a:t>
            </a:r>
            <a:r>
              <a:rPr sz="2600" spc="-120" dirty="0">
                <a:latin typeface="Arial"/>
                <a:cs typeface="Arial"/>
              </a:rPr>
              <a:t> hệ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thống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biết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ứng 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thể </a:t>
            </a:r>
            <a:r>
              <a:rPr sz="2600" spc="-120" dirty="0">
                <a:latin typeface="Arial"/>
                <a:cs typeface="Arial"/>
              </a:rPr>
              <a:t>dùng </a:t>
            </a:r>
            <a:r>
              <a:rPr sz="2600" spc="-150" dirty="0">
                <a:latin typeface="Arial"/>
                <a:cs typeface="Arial"/>
              </a:rPr>
              <a:t>vào </a:t>
            </a:r>
            <a:r>
              <a:rPr sz="2600" spc="-114" dirty="0">
                <a:latin typeface="Arial"/>
                <a:cs typeface="Arial"/>
              </a:rPr>
              <a:t>việc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gì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AndroidManifest.xml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089900" cy="524566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spc="-75" dirty="0">
                <a:latin typeface="Arial"/>
                <a:cs typeface="Arial"/>
              </a:rPr>
              <a:t>thông </a:t>
            </a:r>
            <a:r>
              <a:rPr sz="3000" spc="25" dirty="0">
                <a:latin typeface="Arial"/>
                <a:cs typeface="Arial"/>
              </a:rPr>
              <a:t>tin </a:t>
            </a:r>
            <a:r>
              <a:rPr sz="3000" spc="-245" dirty="0">
                <a:latin typeface="Arial"/>
                <a:cs typeface="Arial"/>
              </a:rPr>
              <a:t>cơ </a:t>
            </a:r>
            <a:r>
              <a:rPr sz="3000" spc="-145" dirty="0">
                <a:latin typeface="Arial"/>
                <a:cs typeface="Arial"/>
              </a:rPr>
              <a:t>bản </a:t>
            </a:r>
            <a:r>
              <a:rPr sz="3000" spc="-60" dirty="0">
                <a:latin typeface="Arial"/>
                <a:cs typeface="Arial"/>
              </a:rPr>
              <a:t>trong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“</a:t>
            </a:r>
            <a:r>
              <a:rPr sz="3000" spc="-65" dirty="0">
                <a:solidFill>
                  <a:srgbClr val="00AF50"/>
                </a:solidFill>
                <a:latin typeface="Arial"/>
                <a:cs typeface="Arial"/>
              </a:rPr>
              <a:t>AndroidManifest.xml</a:t>
            </a:r>
            <a:r>
              <a:rPr sz="3000" spc="-65" dirty="0"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60" dirty="0">
                <a:latin typeface="Arial"/>
                <a:cs typeface="Arial"/>
              </a:rPr>
              <a:t>thông </a:t>
            </a:r>
            <a:r>
              <a:rPr sz="2600" spc="30" dirty="0">
                <a:latin typeface="Arial"/>
                <a:cs typeface="Arial"/>
              </a:rPr>
              <a:t>tin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45" dirty="0">
                <a:latin typeface="Arial"/>
                <a:cs typeface="Arial"/>
              </a:rPr>
              <a:t>(tên </a:t>
            </a:r>
            <a:r>
              <a:rPr sz="2600" spc="-170" dirty="0">
                <a:latin typeface="Arial"/>
                <a:cs typeface="Arial"/>
              </a:rPr>
              <a:t>package, </a:t>
            </a:r>
            <a:r>
              <a:rPr sz="2600" spc="-35" dirty="0">
                <a:latin typeface="Arial"/>
                <a:cs typeface="Arial"/>
              </a:rPr>
              <a:t>tên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dụng,  </a:t>
            </a:r>
            <a:r>
              <a:rPr sz="2600" spc="-80" dirty="0">
                <a:latin typeface="Arial"/>
                <a:cs typeface="Arial"/>
              </a:rPr>
              <a:t>biểu </a:t>
            </a:r>
            <a:r>
              <a:rPr sz="2600" spc="-105" dirty="0">
                <a:latin typeface="Arial"/>
                <a:cs typeface="Arial"/>
              </a:rPr>
              <a:t>tượng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dụng,…)</a:t>
            </a:r>
            <a:endParaRPr sz="2600">
              <a:latin typeface="Arial"/>
              <a:cs typeface="Arial"/>
            </a:endParaRPr>
          </a:p>
          <a:p>
            <a:pPr marL="744220" marR="288925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114" dirty="0">
                <a:latin typeface="Arial"/>
                <a:cs typeface="Arial"/>
              </a:rPr>
              <a:t>quyền </a:t>
            </a:r>
            <a:r>
              <a:rPr sz="2600" dirty="0">
                <a:latin typeface="Arial"/>
                <a:cs typeface="Arial"/>
              </a:rPr>
              <a:t>cần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-165" dirty="0">
                <a:latin typeface="Arial"/>
                <a:cs typeface="Arial"/>
              </a:rPr>
              <a:t>chạy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10" dirty="0">
                <a:latin typeface="Arial"/>
                <a:cs typeface="Arial"/>
              </a:rPr>
              <a:t>(quyền </a:t>
            </a:r>
            <a:r>
              <a:rPr sz="2600" spc="-5" dirty="0">
                <a:latin typeface="Arial"/>
                <a:cs typeface="Arial"/>
              </a:rPr>
              <a:t>truy </a:t>
            </a:r>
            <a:r>
              <a:rPr sz="2600" spc="-90" dirty="0">
                <a:latin typeface="Arial"/>
                <a:cs typeface="Arial"/>
              </a:rPr>
              <a:t>xuất  </a:t>
            </a:r>
            <a:r>
              <a:rPr sz="2600" spc="-25" dirty="0">
                <a:latin typeface="Arial"/>
                <a:cs typeface="Arial"/>
              </a:rPr>
              <a:t>internet, </a:t>
            </a:r>
            <a:r>
              <a:rPr sz="2600" spc="-114" dirty="0">
                <a:latin typeface="Arial"/>
                <a:cs typeface="Arial"/>
              </a:rPr>
              <a:t>quyền </a:t>
            </a:r>
            <a:r>
              <a:rPr sz="2600" spc="-95" dirty="0">
                <a:latin typeface="Arial"/>
                <a:cs typeface="Arial"/>
              </a:rPr>
              <a:t>đọc </a:t>
            </a:r>
            <a:r>
              <a:rPr sz="2600" spc="-80" dirty="0">
                <a:latin typeface="Arial"/>
                <a:cs typeface="Arial"/>
              </a:rPr>
              <a:t>contact, </a:t>
            </a:r>
            <a:r>
              <a:rPr sz="2600" spc="-114" dirty="0">
                <a:latin typeface="Arial"/>
                <a:cs typeface="Arial"/>
              </a:rPr>
              <a:t>quyền </a:t>
            </a:r>
            <a:r>
              <a:rPr sz="2600" spc="-95" dirty="0">
                <a:latin typeface="Arial"/>
                <a:cs typeface="Arial"/>
              </a:rPr>
              <a:t>đọc </a:t>
            </a:r>
            <a:r>
              <a:rPr sz="2600" spc="-409" dirty="0">
                <a:latin typeface="Arial"/>
                <a:cs typeface="Arial"/>
              </a:rPr>
              <a:t>SD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card,…)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35" dirty="0">
                <a:latin typeface="Arial"/>
                <a:cs typeface="Arial"/>
              </a:rPr>
              <a:t>Phiên </a:t>
            </a:r>
            <a:r>
              <a:rPr sz="2600" spc="-125" dirty="0">
                <a:latin typeface="Arial"/>
                <a:cs typeface="Arial"/>
              </a:rPr>
              <a:t>bản </a:t>
            </a:r>
            <a:r>
              <a:rPr sz="2600" spc="-229" dirty="0">
                <a:latin typeface="Arial"/>
                <a:cs typeface="Arial"/>
              </a:rPr>
              <a:t>API </a:t>
            </a:r>
            <a:r>
              <a:rPr sz="2600" spc="20" dirty="0">
                <a:latin typeface="Arial"/>
                <a:cs typeface="Arial"/>
              </a:rPr>
              <a:t>tối </a:t>
            </a:r>
            <a:r>
              <a:rPr sz="2600" spc="-30" dirty="0">
                <a:latin typeface="Arial"/>
                <a:cs typeface="Arial"/>
              </a:rPr>
              <a:t>thiểu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thể </a:t>
            </a:r>
            <a:r>
              <a:rPr sz="2600" spc="-165" dirty="0">
                <a:latin typeface="Arial"/>
                <a:cs typeface="Arial"/>
              </a:rPr>
              <a:t>chạy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52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7493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35" dirty="0">
                <a:latin typeface="Arial"/>
                <a:cs typeface="Arial"/>
              </a:rPr>
              <a:t>tính </a:t>
            </a:r>
            <a:r>
              <a:rPr sz="2600" spc="-150" dirty="0">
                <a:latin typeface="Arial"/>
                <a:cs typeface="Arial"/>
              </a:rPr>
              <a:t>năng </a:t>
            </a:r>
            <a:r>
              <a:rPr sz="2600" spc="-114" dirty="0">
                <a:latin typeface="Arial"/>
                <a:cs typeface="Arial"/>
              </a:rPr>
              <a:t>phần </a:t>
            </a:r>
            <a:r>
              <a:rPr sz="2600" spc="-170" dirty="0">
                <a:latin typeface="Arial"/>
                <a:cs typeface="Arial"/>
              </a:rPr>
              <a:t>cứng cần </a:t>
            </a:r>
            <a:r>
              <a:rPr sz="2600" spc="15" dirty="0">
                <a:latin typeface="Arial"/>
                <a:cs typeface="Arial"/>
              </a:rPr>
              <a:t>thiết </a:t>
            </a:r>
            <a:r>
              <a:rPr sz="2600" spc="-120" dirty="0">
                <a:latin typeface="Arial"/>
                <a:cs typeface="Arial"/>
              </a:rPr>
              <a:t>cho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-300" dirty="0">
                <a:latin typeface="Arial"/>
                <a:cs typeface="Arial"/>
              </a:rPr>
              <a:t>(GPS,  </a:t>
            </a:r>
            <a:r>
              <a:rPr sz="2600" spc="-135" dirty="0">
                <a:latin typeface="Arial"/>
                <a:cs typeface="Arial"/>
              </a:rPr>
              <a:t>camera,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bluetooth,…)</a:t>
            </a:r>
            <a:endParaRPr sz="2600">
              <a:latin typeface="Arial"/>
              <a:cs typeface="Arial"/>
            </a:endParaRPr>
          </a:p>
          <a:p>
            <a:pPr marL="744220" marR="443865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80" dirty="0">
                <a:latin typeface="Arial"/>
                <a:cs typeface="Arial"/>
              </a:rPr>
              <a:t>bộ </a:t>
            </a:r>
            <a:r>
              <a:rPr sz="2600" spc="-229" dirty="0">
                <a:latin typeface="Arial"/>
                <a:cs typeface="Arial"/>
              </a:rPr>
              <a:t>API </a:t>
            </a:r>
            <a:r>
              <a:rPr sz="2600" spc="-50" dirty="0">
                <a:latin typeface="Arial"/>
                <a:cs typeface="Arial"/>
              </a:rPr>
              <a:t>liên </a:t>
            </a:r>
            <a:r>
              <a:rPr sz="2600" spc="-75" dirty="0">
                <a:latin typeface="Arial"/>
                <a:cs typeface="Arial"/>
              </a:rPr>
              <a:t>kết </a:t>
            </a:r>
            <a:r>
              <a:rPr sz="2600" spc="-229" dirty="0">
                <a:latin typeface="Arial"/>
                <a:cs typeface="Arial"/>
              </a:rPr>
              <a:t>sử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45" dirty="0">
                <a:latin typeface="Arial"/>
                <a:cs typeface="Arial"/>
              </a:rPr>
              <a:t>trong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(Google  </a:t>
            </a:r>
            <a:r>
              <a:rPr sz="2600" spc="-125" dirty="0">
                <a:latin typeface="Arial"/>
                <a:cs typeface="Arial"/>
              </a:rPr>
              <a:t>Maps </a:t>
            </a:r>
            <a:r>
              <a:rPr sz="2600" spc="-190" dirty="0">
                <a:latin typeface="Arial"/>
                <a:cs typeface="Arial"/>
              </a:rPr>
              <a:t>API,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AdMod,…)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60" dirty="0">
                <a:latin typeface="Arial"/>
                <a:cs typeface="Arial"/>
              </a:rPr>
              <a:t>Cấu </a:t>
            </a:r>
            <a:r>
              <a:rPr sz="2600" spc="-95" dirty="0">
                <a:latin typeface="Arial"/>
                <a:cs typeface="Arial"/>
              </a:rPr>
              <a:t>hình </a:t>
            </a:r>
            <a:r>
              <a:rPr sz="2600" spc="-125" dirty="0">
                <a:latin typeface="Arial"/>
                <a:cs typeface="Arial"/>
              </a:rPr>
              <a:t>màn </a:t>
            </a:r>
            <a:r>
              <a:rPr sz="2600" spc="-95" dirty="0">
                <a:latin typeface="Arial"/>
                <a:cs typeface="Arial"/>
              </a:rPr>
              <a:t>hình khởi </a:t>
            </a:r>
            <a:r>
              <a:rPr sz="2600" spc="-165" dirty="0">
                <a:latin typeface="Arial"/>
                <a:cs typeface="Arial"/>
              </a:rPr>
              <a:t>chạy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(ngang/dọc,…)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AndroidManifest.xml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169275" cy="54713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spc="-75" dirty="0">
                <a:latin typeface="Arial"/>
                <a:cs typeface="Arial"/>
              </a:rPr>
              <a:t>thông </a:t>
            </a:r>
            <a:r>
              <a:rPr sz="3000" spc="25" dirty="0">
                <a:latin typeface="Arial"/>
                <a:cs typeface="Arial"/>
              </a:rPr>
              <a:t>tin </a:t>
            </a:r>
            <a:r>
              <a:rPr sz="3000" spc="-245" dirty="0">
                <a:latin typeface="Arial"/>
                <a:cs typeface="Arial"/>
              </a:rPr>
              <a:t>cơ </a:t>
            </a:r>
            <a:r>
              <a:rPr sz="3000" spc="-145" dirty="0">
                <a:latin typeface="Arial"/>
                <a:cs typeface="Arial"/>
              </a:rPr>
              <a:t>bản </a:t>
            </a:r>
            <a:r>
              <a:rPr sz="3000" spc="-60" dirty="0">
                <a:latin typeface="Arial"/>
                <a:cs typeface="Arial"/>
              </a:rPr>
              <a:t>trong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“AndroidManifest.xml”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Arial"/>
                <a:cs typeface="Arial"/>
              </a:rPr>
              <a:t>Mô </a:t>
            </a:r>
            <a:r>
              <a:rPr sz="2600" spc="-45" dirty="0">
                <a:latin typeface="Arial"/>
                <a:cs typeface="Arial"/>
              </a:rPr>
              <a:t>tả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14" dirty="0">
                <a:latin typeface="Arial"/>
                <a:cs typeface="Arial"/>
              </a:rPr>
              <a:t>(màn </a:t>
            </a:r>
            <a:r>
              <a:rPr sz="2600" spc="-95" dirty="0">
                <a:latin typeface="Arial"/>
                <a:cs typeface="Arial"/>
              </a:rPr>
              <a:t>hình)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45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20"/>
              </a:spcBef>
              <a:buChar char="•"/>
              <a:tabLst>
                <a:tab pos="1110615" algn="l"/>
              </a:tabLst>
            </a:pPr>
            <a:r>
              <a:rPr sz="2200" spc="-140" dirty="0">
                <a:latin typeface="Arial"/>
                <a:cs typeface="Arial"/>
              </a:rPr>
              <a:t>Thông </a:t>
            </a:r>
            <a:r>
              <a:rPr sz="2200" spc="20" dirty="0">
                <a:latin typeface="Arial"/>
                <a:cs typeface="Arial"/>
              </a:rPr>
              <a:t>tin </a:t>
            </a:r>
            <a:r>
              <a:rPr sz="2200" spc="-130" dirty="0">
                <a:latin typeface="Arial"/>
                <a:cs typeface="Arial"/>
              </a:rPr>
              <a:t>về </a:t>
            </a:r>
            <a:r>
              <a:rPr sz="2200" spc="-40" dirty="0">
                <a:latin typeface="Arial"/>
                <a:cs typeface="Arial"/>
              </a:rPr>
              <a:t>activity </a:t>
            </a:r>
            <a:r>
              <a:rPr sz="2200" spc="-50" dirty="0">
                <a:latin typeface="Arial"/>
                <a:cs typeface="Arial"/>
              </a:rPr>
              <a:t>(tên </a:t>
            </a:r>
            <a:r>
              <a:rPr sz="2200" spc="-60" dirty="0">
                <a:latin typeface="Arial"/>
                <a:cs typeface="Arial"/>
              </a:rPr>
              <a:t>activity, </a:t>
            </a:r>
            <a:r>
              <a:rPr sz="2200" spc="-40" dirty="0">
                <a:latin typeface="Arial"/>
                <a:cs typeface="Arial"/>
              </a:rPr>
              <a:t>tên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class,….)</a:t>
            </a:r>
            <a:endParaRPr sz="22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09"/>
              </a:spcBef>
              <a:buChar char="•"/>
              <a:tabLst>
                <a:tab pos="1110615" algn="l"/>
              </a:tabLst>
            </a:pPr>
            <a:r>
              <a:rPr sz="2200" spc="-229" dirty="0">
                <a:latin typeface="Arial"/>
                <a:cs typeface="Arial"/>
              </a:rPr>
              <a:t>Xác </a:t>
            </a:r>
            <a:r>
              <a:rPr sz="2200" spc="-40" dirty="0">
                <a:latin typeface="Arial"/>
                <a:cs typeface="Arial"/>
              </a:rPr>
              <a:t>định </a:t>
            </a:r>
            <a:r>
              <a:rPr sz="2200" spc="-145" dirty="0">
                <a:latin typeface="Arial"/>
                <a:cs typeface="Arial"/>
              </a:rPr>
              <a:t>xem </a:t>
            </a:r>
            <a:r>
              <a:rPr sz="2200" spc="-40" dirty="0">
                <a:latin typeface="Arial"/>
                <a:cs typeface="Arial"/>
              </a:rPr>
              <a:t>activity </a:t>
            </a:r>
            <a:r>
              <a:rPr sz="2200" spc="-110" dirty="0">
                <a:latin typeface="Arial"/>
                <a:cs typeface="Arial"/>
              </a:rPr>
              <a:t>nào </a:t>
            </a:r>
            <a:r>
              <a:rPr sz="2200" spc="-80" dirty="0">
                <a:latin typeface="Arial"/>
                <a:cs typeface="Arial"/>
              </a:rPr>
              <a:t>là </a:t>
            </a:r>
            <a:r>
              <a:rPr sz="2200" spc="-105" dirty="0">
                <a:latin typeface="Arial"/>
                <a:cs typeface="Arial"/>
              </a:rPr>
              <a:t>giao </a:t>
            </a:r>
            <a:r>
              <a:rPr sz="2200" spc="-70" dirty="0">
                <a:latin typeface="Arial"/>
                <a:cs typeface="Arial"/>
              </a:rPr>
              <a:t>diện </a:t>
            </a:r>
            <a:r>
              <a:rPr sz="2200" spc="-85" dirty="0">
                <a:latin typeface="Arial"/>
                <a:cs typeface="Arial"/>
              </a:rPr>
              <a:t>khởi động </a:t>
            </a:r>
            <a:r>
              <a:rPr sz="2200" spc="-140" dirty="0">
                <a:latin typeface="Arial"/>
                <a:cs typeface="Arial"/>
              </a:rPr>
              <a:t>của ứng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7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5" dirty="0">
                <a:latin typeface="Arial"/>
                <a:cs typeface="Arial"/>
              </a:rPr>
              <a:t>Mô </a:t>
            </a:r>
            <a:r>
              <a:rPr sz="2600" spc="-45" dirty="0">
                <a:latin typeface="Arial"/>
                <a:cs typeface="Arial"/>
              </a:rPr>
              <a:t>tả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20" dirty="0">
                <a:latin typeface="Arial"/>
                <a:cs typeface="Arial"/>
              </a:rPr>
              <a:t>service </a:t>
            </a:r>
            <a:r>
              <a:rPr sz="2600" spc="-90" dirty="0">
                <a:latin typeface="Arial"/>
                <a:cs typeface="Arial"/>
              </a:rPr>
              <a:t>(dịch </a:t>
            </a:r>
            <a:r>
              <a:rPr sz="2600" spc="-95" dirty="0">
                <a:latin typeface="Arial"/>
                <a:cs typeface="Arial"/>
              </a:rPr>
              <a:t>vụ) </a:t>
            </a:r>
            <a:r>
              <a:rPr sz="2600" spc="-145" dirty="0">
                <a:latin typeface="Arial"/>
                <a:cs typeface="Arial"/>
              </a:rPr>
              <a:t>mà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cung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cấp</a:t>
            </a:r>
            <a:endParaRPr sz="26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2200" spc="-140" dirty="0">
                <a:latin typeface="Arial"/>
                <a:cs typeface="Arial"/>
              </a:rPr>
              <a:t>Thông </a:t>
            </a:r>
            <a:r>
              <a:rPr sz="2200" spc="20" dirty="0">
                <a:latin typeface="Arial"/>
                <a:cs typeface="Arial"/>
              </a:rPr>
              <a:t>tin </a:t>
            </a:r>
            <a:r>
              <a:rPr sz="2200" spc="-130" dirty="0">
                <a:latin typeface="Arial"/>
                <a:cs typeface="Arial"/>
              </a:rPr>
              <a:t>về </a:t>
            </a:r>
            <a:r>
              <a:rPr sz="2200" spc="-105" dirty="0">
                <a:latin typeface="Arial"/>
                <a:cs typeface="Arial"/>
              </a:rPr>
              <a:t>service </a:t>
            </a:r>
            <a:r>
              <a:rPr sz="2200" spc="-50" dirty="0">
                <a:latin typeface="Arial"/>
                <a:cs typeface="Arial"/>
              </a:rPr>
              <a:t>(tên </a:t>
            </a:r>
            <a:r>
              <a:rPr sz="2200" spc="-80" dirty="0">
                <a:latin typeface="Arial"/>
                <a:cs typeface="Arial"/>
              </a:rPr>
              <a:t>dịch </a:t>
            </a:r>
            <a:r>
              <a:rPr sz="2200" spc="-85" dirty="0">
                <a:latin typeface="Arial"/>
                <a:cs typeface="Arial"/>
              </a:rPr>
              <a:t>vụ, </a:t>
            </a:r>
            <a:r>
              <a:rPr sz="2200" spc="-165" dirty="0">
                <a:latin typeface="Arial"/>
                <a:cs typeface="Arial"/>
              </a:rPr>
              <a:t>class </a:t>
            </a:r>
            <a:r>
              <a:rPr sz="2200" spc="-170" dirty="0">
                <a:latin typeface="Arial"/>
                <a:cs typeface="Arial"/>
              </a:rPr>
              <a:t>xử </a:t>
            </a:r>
            <a:r>
              <a:rPr sz="2200" spc="-50" dirty="0">
                <a:latin typeface="Arial"/>
                <a:cs typeface="Arial"/>
              </a:rPr>
              <a:t>lý </a:t>
            </a:r>
            <a:r>
              <a:rPr sz="2200" spc="-85" dirty="0">
                <a:latin typeface="Arial"/>
                <a:cs typeface="Arial"/>
              </a:rPr>
              <a:t>dịch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vụ,…)</a:t>
            </a:r>
            <a:endParaRPr sz="22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Arial"/>
                <a:cs typeface="Arial"/>
              </a:rPr>
              <a:t>Mô </a:t>
            </a:r>
            <a:r>
              <a:rPr sz="2600" spc="-45" dirty="0">
                <a:latin typeface="Arial"/>
                <a:cs typeface="Arial"/>
              </a:rPr>
              <a:t>tả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dirty="0">
                <a:latin typeface="Arial"/>
                <a:cs typeface="Arial"/>
              </a:rPr>
              <a:t>broadcast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receiver </a:t>
            </a:r>
            <a:r>
              <a:rPr sz="2600" spc="-145" dirty="0">
                <a:latin typeface="Arial"/>
                <a:cs typeface="Arial"/>
              </a:rPr>
              <a:t>mà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cung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cấp</a:t>
            </a:r>
            <a:endParaRPr sz="26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2200" spc="-140" dirty="0">
                <a:latin typeface="Arial"/>
                <a:cs typeface="Arial"/>
              </a:rPr>
              <a:t>Thông </a:t>
            </a:r>
            <a:r>
              <a:rPr sz="2200" spc="20" dirty="0">
                <a:latin typeface="Arial"/>
                <a:cs typeface="Arial"/>
              </a:rPr>
              <a:t>tin </a:t>
            </a:r>
            <a:r>
              <a:rPr sz="2200" spc="-130" dirty="0">
                <a:latin typeface="Arial"/>
                <a:cs typeface="Arial"/>
              </a:rPr>
              <a:t>về </a:t>
            </a:r>
            <a:r>
              <a:rPr sz="2200" spc="-85" dirty="0">
                <a:latin typeface="Arial"/>
                <a:cs typeface="Arial"/>
              </a:rPr>
              <a:t>receiver </a:t>
            </a:r>
            <a:r>
              <a:rPr sz="2200" spc="-50" dirty="0">
                <a:latin typeface="Arial"/>
                <a:cs typeface="Arial"/>
              </a:rPr>
              <a:t>(tên </a:t>
            </a:r>
            <a:r>
              <a:rPr sz="2200" spc="-105" dirty="0">
                <a:latin typeface="Arial"/>
                <a:cs typeface="Arial"/>
              </a:rPr>
              <a:t>receiver, </a:t>
            </a:r>
            <a:r>
              <a:rPr sz="2200" spc="-165" dirty="0">
                <a:latin typeface="Arial"/>
                <a:cs typeface="Arial"/>
              </a:rPr>
              <a:t>class </a:t>
            </a:r>
            <a:r>
              <a:rPr sz="2200" spc="-170" dirty="0">
                <a:latin typeface="Arial"/>
                <a:cs typeface="Arial"/>
              </a:rPr>
              <a:t>xử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215" dirty="0">
                <a:latin typeface="Arial"/>
                <a:cs typeface="Arial"/>
              </a:rPr>
              <a:t>lý,…)</a:t>
            </a:r>
            <a:endParaRPr sz="22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395"/>
              </a:spcBef>
              <a:buChar char="•"/>
              <a:tabLst>
                <a:tab pos="1110615" algn="l"/>
              </a:tabLst>
            </a:pPr>
            <a:r>
              <a:rPr sz="2200" spc="-254" dirty="0">
                <a:latin typeface="Arial"/>
                <a:cs typeface="Arial"/>
              </a:rPr>
              <a:t>Các </a:t>
            </a:r>
            <a:r>
              <a:rPr sz="2200" spc="-50" dirty="0">
                <a:latin typeface="Arial"/>
                <a:cs typeface="Arial"/>
              </a:rPr>
              <a:t>loại </a:t>
            </a:r>
            <a:r>
              <a:rPr sz="2200" spc="-25" dirty="0">
                <a:latin typeface="Arial"/>
                <a:cs typeface="Arial"/>
              </a:rPr>
              <a:t>tín </a:t>
            </a:r>
            <a:r>
              <a:rPr sz="2200" spc="-70" dirty="0">
                <a:latin typeface="Arial"/>
                <a:cs typeface="Arial"/>
              </a:rPr>
              <a:t>hiệu </a:t>
            </a:r>
            <a:r>
              <a:rPr sz="2200" spc="-110" dirty="0">
                <a:latin typeface="Arial"/>
                <a:cs typeface="Arial"/>
              </a:rPr>
              <a:t>gửi </a:t>
            </a:r>
            <a:r>
              <a:rPr sz="2200" spc="-70" dirty="0">
                <a:latin typeface="Arial"/>
                <a:cs typeface="Arial"/>
              </a:rPr>
              <a:t>đến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receiver</a:t>
            </a:r>
            <a:endParaRPr sz="22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0" dirty="0">
                <a:latin typeface="Arial"/>
                <a:cs typeface="Arial"/>
              </a:rPr>
              <a:t>Mô </a:t>
            </a:r>
            <a:r>
              <a:rPr sz="2600" spc="-45" dirty="0">
                <a:latin typeface="Arial"/>
                <a:cs typeface="Arial"/>
              </a:rPr>
              <a:t>tả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55" dirty="0">
                <a:latin typeface="Arial"/>
                <a:cs typeface="Arial"/>
              </a:rPr>
              <a:t>content </a:t>
            </a:r>
            <a:r>
              <a:rPr sz="2600" spc="-60" dirty="0">
                <a:latin typeface="Arial"/>
                <a:cs typeface="Arial"/>
              </a:rPr>
              <a:t>provider </a:t>
            </a:r>
            <a:r>
              <a:rPr sz="2600" spc="-145" dirty="0">
                <a:latin typeface="Arial"/>
                <a:cs typeface="Arial"/>
              </a:rPr>
              <a:t>mà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cung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cấp</a:t>
            </a:r>
            <a:endParaRPr sz="26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2200" spc="-254" dirty="0">
                <a:latin typeface="Arial"/>
                <a:cs typeface="Arial"/>
              </a:rPr>
              <a:t>Các </a:t>
            </a:r>
            <a:r>
              <a:rPr sz="2200" spc="-25" dirty="0">
                <a:latin typeface="Arial"/>
                <a:cs typeface="Arial"/>
              </a:rPr>
              <a:t>đối </a:t>
            </a:r>
            <a:r>
              <a:rPr sz="2200" spc="-100" dirty="0">
                <a:latin typeface="Arial"/>
                <a:cs typeface="Arial"/>
              </a:rPr>
              <a:t>tượng </a:t>
            </a:r>
            <a:r>
              <a:rPr sz="2200" spc="-5" dirty="0">
                <a:latin typeface="Arial"/>
                <a:cs typeface="Arial"/>
              </a:rPr>
              <a:t>truy </a:t>
            </a:r>
            <a:r>
              <a:rPr sz="2200" spc="-85" dirty="0">
                <a:latin typeface="Arial"/>
                <a:cs typeface="Arial"/>
              </a:rPr>
              <a:t>xuất </a:t>
            </a:r>
            <a:r>
              <a:rPr sz="2200" spc="-55" dirty="0">
                <a:latin typeface="Arial"/>
                <a:cs typeface="Arial"/>
              </a:rPr>
              <a:t>content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provider</a:t>
            </a:r>
            <a:endParaRPr sz="2200">
              <a:latin typeface="Arial"/>
              <a:cs typeface="Arial"/>
            </a:endParaRPr>
          </a:p>
          <a:p>
            <a:pPr marL="1109980" lvl="2" indent="-170815">
              <a:lnSpc>
                <a:spcPct val="100000"/>
              </a:lnSpc>
              <a:spcBef>
                <a:spcPts val="395"/>
              </a:spcBef>
              <a:buChar char="•"/>
              <a:tabLst>
                <a:tab pos="1110615" algn="l"/>
              </a:tabLst>
            </a:pPr>
            <a:r>
              <a:rPr sz="2200" spc="-254" dirty="0">
                <a:latin typeface="Arial"/>
                <a:cs typeface="Arial"/>
              </a:rPr>
              <a:t>Các </a:t>
            </a:r>
            <a:r>
              <a:rPr sz="2200" spc="-100" dirty="0">
                <a:latin typeface="Arial"/>
                <a:cs typeface="Arial"/>
              </a:rPr>
              <a:t>quyền </a:t>
            </a:r>
            <a:r>
              <a:rPr sz="2200" spc="-5" dirty="0">
                <a:latin typeface="Arial"/>
                <a:cs typeface="Arial"/>
              </a:rPr>
              <a:t>truy </a:t>
            </a:r>
            <a:r>
              <a:rPr sz="2200" spc="-85" dirty="0">
                <a:latin typeface="Arial"/>
                <a:cs typeface="Arial"/>
              </a:rPr>
              <a:t>xuất </a:t>
            </a:r>
            <a:r>
              <a:rPr sz="2200" spc="-55" dirty="0">
                <a:latin typeface="Arial"/>
                <a:cs typeface="Arial"/>
              </a:rPr>
              <a:t>content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provider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27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AndroidManifest.xml</a:t>
            </a:r>
          </a:p>
        </p:txBody>
      </p:sp>
      <p:sp>
        <p:nvSpPr>
          <p:cNvPr id="4" name="object 4"/>
          <p:cNvSpPr/>
          <p:nvPr/>
        </p:nvSpPr>
        <p:spPr>
          <a:xfrm>
            <a:off x="618744" y="1223772"/>
            <a:ext cx="7906511" cy="519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/>
              <a:t>Các bước phát triển ứng</a:t>
            </a:r>
            <a:r>
              <a:rPr spc="-105" dirty="0"/>
              <a:t> </a:t>
            </a:r>
            <a:r>
              <a:rPr spc="-5" dirty="0"/>
              <a:t>dụng  </a:t>
            </a:r>
            <a:r>
              <a:rPr dirty="0"/>
              <a:t>android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7141845" cy="39395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55" dirty="0">
                <a:latin typeface="Arial"/>
                <a:cs typeface="Arial"/>
              </a:rPr>
              <a:t>Bắt </a:t>
            </a:r>
            <a:r>
              <a:rPr sz="3000" spc="-114" dirty="0">
                <a:latin typeface="Arial"/>
                <a:cs typeface="Arial"/>
              </a:rPr>
              <a:t>đầu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giản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đơn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85" dirty="0">
                <a:latin typeface="Arial"/>
                <a:cs typeface="Arial"/>
              </a:rPr>
              <a:t>Giao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70" dirty="0">
                <a:latin typeface="Arial"/>
                <a:cs typeface="Arial"/>
              </a:rPr>
              <a:t>phát </a:t>
            </a:r>
            <a:r>
              <a:rPr sz="3000" spc="-10" dirty="0">
                <a:latin typeface="Arial"/>
                <a:cs typeface="Arial"/>
              </a:rPr>
              <a:t>triển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90" dirty="0">
                <a:latin typeface="Arial"/>
                <a:cs typeface="Arial"/>
              </a:rPr>
              <a:t>Android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Studio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90" dirty="0">
                <a:latin typeface="Arial"/>
                <a:cs typeface="Arial"/>
              </a:rPr>
              <a:t>AndroidManifest.xml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spc="-195" dirty="0">
                <a:latin typeface="Arial"/>
                <a:cs typeface="Arial"/>
              </a:rPr>
              <a:t>bước </a:t>
            </a:r>
            <a:r>
              <a:rPr sz="3000" spc="-75" dirty="0">
                <a:latin typeface="Arial"/>
                <a:cs typeface="Arial"/>
              </a:rPr>
              <a:t>phát </a:t>
            </a:r>
            <a:r>
              <a:rPr sz="3000" spc="-10" dirty="0">
                <a:latin typeface="Arial"/>
                <a:cs typeface="Arial"/>
              </a:rPr>
              <a:t>triển </a:t>
            </a:r>
            <a:r>
              <a:rPr sz="3000" spc="-190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35" dirty="0">
                <a:latin typeface="Arial"/>
                <a:cs typeface="Arial"/>
              </a:rPr>
              <a:t>phần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90" dirty="0">
                <a:latin typeface="Arial"/>
                <a:cs typeface="Arial"/>
              </a:rPr>
              <a:t>Khái </a:t>
            </a:r>
            <a:r>
              <a:rPr sz="3000" spc="-95" dirty="0">
                <a:latin typeface="Arial"/>
                <a:cs typeface="Arial"/>
              </a:rPr>
              <a:t>niệm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130" dirty="0">
                <a:latin typeface="Arial"/>
                <a:cs typeface="Arial"/>
              </a:rPr>
              <a:t>(giao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125" dirty="0">
                <a:latin typeface="Arial"/>
                <a:cs typeface="Arial"/>
              </a:rPr>
              <a:t>tương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tác)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20" dirty="0">
                <a:latin typeface="Arial"/>
                <a:cs typeface="Arial"/>
              </a:rPr>
              <a:t>Vòng </a:t>
            </a:r>
            <a:r>
              <a:rPr sz="3000" spc="-75" dirty="0">
                <a:latin typeface="Arial"/>
                <a:cs typeface="Arial"/>
              </a:rPr>
              <a:t>đời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10" dirty="0">
                <a:latin typeface="Arial"/>
                <a:cs typeface="Arial"/>
              </a:rPr>
              <a:t>một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095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bước phát triển </a:t>
            </a:r>
            <a:r>
              <a:rPr spc="-5" dirty="0"/>
              <a:t>android</a:t>
            </a:r>
            <a:r>
              <a:rPr spc="-90" dirty="0"/>
              <a:t> </a:t>
            </a:r>
            <a:r>
              <a:rPr dirty="0"/>
              <a:t>apps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187055" cy="45078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45" dirty="0">
                <a:latin typeface="Arial"/>
                <a:cs typeface="Arial"/>
              </a:rPr>
              <a:t>Nghiên </a:t>
            </a:r>
            <a:r>
              <a:rPr sz="3000" spc="-175" dirty="0">
                <a:latin typeface="Arial"/>
                <a:cs typeface="Arial"/>
              </a:rPr>
              <a:t>cứu </a:t>
            </a:r>
            <a:r>
              <a:rPr sz="3000" spc="-100" dirty="0">
                <a:latin typeface="Arial"/>
                <a:cs typeface="Arial"/>
              </a:rPr>
              <a:t>nhu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cầu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95" dirty="0">
                <a:latin typeface="Arial"/>
                <a:cs typeface="Arial"/>
              </a:rPr>
              <a:t>Xây </a:t>
            </a:r>
            <a:r>
              <a:rPr sz="3000" spc="-165" dirty="0">
                <a:latin typeface="Arial"/>
                <a:cs typeface="Arial"/>
              </a:rPr>
              <a:t>dựng </a:t>
            </a:r>
            <a:r>
              <a:rPr sz="3000" spc="-114" dirty="0">
                <a:latin typeface="Arial"/>
                <a:cs typeface="Arial"/>
              </a:rPr>
              <a:t>giải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pháp</a:t>
            </a:r>
            <a:endParaRPr sz="3000">
              <a:latin typeface="Arial"/>
              <a:cs typeface="Arial"/>
            </a:endParaRPr>
          </a:p>
          <a:p>
            <a:pPr marL="927100" marR="356870" lvl="1" indent="-51371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spc="-135" dirty="0">
                <a:latin typeface="Arial"/>
                <a:cs typeface="Arial"/>
              </a:rPr>
              <a:t>Giải </a:t>
            </a:r>
            <a:r>
              <a:rPr sz="2600" spc="-114" dirty="0">
                <a:latin typeface="Arial"/>
                <a:cs typeface="Arial"/>
              </a:rPr>
              <a:t>pháp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thể </a:t>
            </a:r>
            <a:r>
              <a:rPr sz="2600" spc="-135" dirty="0">
                <a:latin typeface="Arial"/>
                <a:cs typeface="Arial"/>
              </a:rPr>
              <a:t>gồm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60" dirty="0">
                <a:latin typeface="Arial"/>
                <a:cs typeface="Arial"/>
              </a:rPr>
              <a:t>thành </a:t>
            </a:r>
            <a:r>
              <a:rPr sz="2600" spc="-114" dirty="0">
                <a:latin typeface="Arial"/>
                <a:cs typeface="Arial"/>
              </a:rPr>
              <a:t>phần </a:t>
            </a:r>
            <a:r>
              <a:rPr sz="2600" spc="-120" dirty="0">
                <a:latin typeface="Arial"/>
                <a:cs typeface="Arial"/>
              </a:rPr>
              <a:t>ngoài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android  </a:t>
            </a:r>
            <a:r>
              <a:rPr sz="2600" spc="-145" dirty="0">
                <a:latin typeface="Arial"/>
                <a:cs typeface="Arial"/>
              </a:rPr>
              <a:t>(chẳng </a:t>
            </a:r>
            <a:r>
              <a:rPr sz="2600" dirty="0">
                <a:latin typeface="Arial"/>
                <a:cs typeface="Arial"/>
              </a:rPr>
              <a:t>hạn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như </a:t>
            </a:r>
            <a:r>
              <a:rPr sz="2600" spc="-90" dirty="0">
                <a:latin typeface="Arial"/>
                <a:cs typeface="Arial"/>
              </a:rPr>
              <a:t>web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service)</a:t>
            </a:r>
            <a:endParaRPr sz="2600">
              <a:latin typeface="Arial"/>
              <a:cs typeface="Arial"/>
            </a:endParaRPr>
          </a:p>
          <a:p>
            <a:pPr marL="927100" marR="5080" lvl="1" indent="-51371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spc="-105" dirty="0">
                <a:latin typeface="Arial"/>
                <a:cs typeface="Arial"/>
              </a:rPr>
              <a:t>Đôi </a:t>
            </a:r>
            <a:r>
              <a:rPr sz="2600" spc="-60" dirty="0">
                <a:latin typeface="Arial"/>
                <a:cs typeface="Arial"/>
              </a:rPr>
              <a:t>khi </a:t>
            </a:r>
            <a:r>
              <a:rPr sz="2600" spc="-95" dirty="0">
                <a:latin typeface="Arial"/>
                <a:cs typeface="Arial"/>
              </a:rPr>
              <a:t>giải </a:t>
            </a:r>
            <a:r>
              <a:rPr sz="2600" spc="-114" dirty="0">
                <a:latin typeface="Arial"/>
                <a:cs typeface="Arial"/>
              </a:rPr>
              <a:t>pháp không </a:t>
            </a:r>
            <a:r>
              <a:rPr sz="2600" spc="-100" dirty="0">
                <a:latin typeface="Arial"/>
                <a:cs typeface="Arial"/>
              </a:rPr>
              <a:t>đáp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45" dirty="0">
                <a:latin typeface="Arial"/>
                <a:cs typeface="Arial"/>
              </a:rPr>
              <a:t>được </a:t>
            </a:r>
            <a:r>
              <a:rPr sz="2600" spc="-85" dirty="0">
                <a:latin typeface="Arial"/>
                <a:cs typeface="Arial"/>
              </a:rPr>
              <a:t>nhu </a:t>
            </a:r>
            <a:r>
              <a:rPr sz="2600" spc="-170" dirty="0">
                <a:latin typeface="Arial"/>
                <a:cs typeface="Arial"/>
              </a:rPr>
              <a:t>cầu </a:t>
            </a:r>
            <a:r>
              <a:rPr sz="2600" spc="-80" dirty="0">
                <a:latin typeface="Arial"/>
                <a:cs typeface="Arial"/>
              </a:rPr>
              <a:t>do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hạn  </a:t>
            </a:r>
            <a:r>
              <a:rPr sz="2600" spc="-145" dirty="0">
                <a:latin typeface="Arial"/>
                <a:cs typeface="Arial"/>
              </a:rPr>
              <a:t>chế </a:t>
            </a:r>
            <a:r>
              <a:rPr sz="2600" spc="-155" dirty="0">
                <a:latin typeface="Arial"/>
                <a:cs typeface="Arial"/>
              </a:rPr>
              <a:t>về công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nghệ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80" dirty="0">
                <a:solidFill>
                  <a:srgbClr val="00AF50"/>
                </a:solidFill>
                <a:latin typeface="Arial"/>
                <a:cs typeface="Arial"/>
              </a:rPr>
              <a:t>Viết </a:t>
            </a:r>
            <a:r>
              <a:rPr sz="3000" spc="-185" dirty="0">
                <a:solidFill>
                  <a:srgbClr val="00AF50"/>
                </a:solidFill>
                <a:latin typeface="Arial"/>
                <a:cs typeface="Arial"/>
              </a:rPr>
              <a:t>ứng</a:t>
            </a:r>
            <a:r>
              <a:rPr sz="3000" spc="-25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00AF50"/>
                </a:solidFill>
                <a:latin typeface="Arial"/>
                <a:cs typeface="Arial"/>
              </a:rPr>
              <a:t>dụng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60" dirty="0">
                <a:latin typeface="Arial"/>
                <a:cs typeface="Arial"/>
              </a:rPr>
              <a:t>Phát </a:t>
            </a:r>
            <a:r>
              <a:rPr sz="3000" spc="-135" dirty="0">
                <a:latin typeface="Arial"/>
                <a:cs typeface="Arial"/>
              </a:rPr>
              <a:t>hành </a:t>
            </a:r>
            <a:r>
              <a:rPr sz="3000" spc="-185" dirty="0">
                <a:latin typeface="Arial"/>
                <a:cs typeface="Arial"/>
              </a:rPr>
              <a:t>ứng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dụng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65" dirty="0">
                <a:latin typeface="Arial"/>
                <a:cs typeface="Arial"/>
              </a:rPr>
              <a:t>Nhận </a:t>
            </a:r>
            <a:r>
              <a:rPr sz="3000" spc="-135" dirty="0">
                <a:latin typeface="Arial"/>
                <a:cs typeface="Arial"/>
              </a:rPr>
              <a:t>phản </a:t>
            </a:r>
            <a:r>
              <a:rPr sz="3000" spc="-65" dirty="0">
                <a:latin typeface="Arial"/>
                <a:cs typeface="Arial"/>
              </a:rPr>
              <a:t>hồi, </a:t>
            </a:r>
            <a:r>
              <a:rPr sz="3000" spc="-100" dirty="0">
                <a:latin typeface="Arial"/>
                <a:cs typeface="Arial"/>
              </a:rPr>
              <a:t>chỉnh </a:t>
            </a:r>
            <a:r>
              <a:rPr sz="3000" spc="-254" dirty="0">
                <a:latin typeface="Arial"/>
                <a:cs typeface="Arial"/>
              </a:rPr>
              <a:t>sửa </a:t>
            </a:r>
            <a:r>
              <a:rPr sz="3000" spc="-215" dirty="0">
                <a:latin typeface="Arial"/>
                <a:cs typeface="Arial"/>
              </a:rPr>
              <a:t>và </a:t>
            </a:r>
            <a:r>
              <a:rPr sz="3000" spc="-175" dirty="0">
                <a:latin typeface="Arial"/>
                <a:cs typeface="Arial"/>
              </a:rPr>
              <a:t>nâng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cấp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503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 </a:t>
            </a:r>
            <a:r>
              <a:rPr dirty="0"/>
              <a:t>ứng</a:t>
            </a:r>
            <a:r>
              <a:rPr spc="-15" dirty="0"/>
              <a:t> </a:t>
            </a:r>
            <a:r>
              <a:rPr dirty="0"/>
              <a:t>dụng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7618095" cy="49593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0" dirty="0">
                <a:latin typeface="Arial"/>
                <a:cs typeface="Arial"/>
              </a:rPr>
              <a:t>Thiết </a:t>
            </a:r>
            <a:r>
              <a:rPr sz="3000" spc="-204" dirty="0">
                <a:latin typeface="Arial"/>
                <a:cs typeface="Arial"/>
              </a:rPr>
              <a:t>kế </a:t>
            </a:r>
            <a:r>
              <a:rPr sz="3000" spc="-165" dirty="0">
                <a:latin typeface="Arial"/>
                <a:cs typeface="Arial"/>
              </a:rPr>
              <a:t>phác </a:t>
            </a:r>
            <a:r>
              <a:rPr sz="3000" spc="-140" dirty="0">
                <a:latin typeface="Arial"/>
                <a:cs typeface="Arial"/>
              </a:rPr>
              <a:t>họa giao </a:t>
            </a:r>
            <a:r>
              <a:rPr sz="3000" spc="-90" dirty="0">
                <a:latin typeface="Arial"/>
                <a:cs typeface="Arial"/>
              </a:rPr>
              <a:t>diện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(mockup)</a:t>
            </a:r>
            <a:endParaRPr sz="3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20" dirty="0">
                <a:latin typeface="Arial"/>
                <a:cs typeface="Arial"/>
              </a:rPr>
              <a:t>Chuẩn </a:t>
            </a:r>
            <a:r>
              <a:rPr sz="3000" spc="-40" dirty="0">
                <a:latin typeface="Arial"/>
                <a:cs typeface="Arial"/>
              </a:rPr>
              <a:t>bị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25" dirty="0">
                <a:latin typeface="Arial"/>
                <a:cs typeface="Arial"/>
              </a:rPr>
              <a:t>tài </a:t>
            </a:r>
            <a:r>
              <a:rPr sz="3000" spc="-155" dirty="0">
                <a:latin typeface="Arial"/>
                <a:cs typeface="Arial"/>
              </a:rPr>
              <a:t>nguyên </a:t>
            </a:r>
            <a:r>
              <a:rPr sz="3000" spc="-30" dirty="0">
                <a:latin typeface="Arial"/>
                <a:cs typeface="Arial"/>
              </a:rPr>
              <a:t>(file </a:t>
            </a:r>
            <a:r>
              <a:rPr sz="3000" spc="-130" dirty="0">
                <a:latin typeface="Arial"/>
                <a:cs typeface="Arial"/>
              </a:rPr>
              <a:t>ảnh, </a:t>
            </a:r>
            <a:r>
              <a:rPr sz="3000" spc="-20" dirty="0">
                <a:latin typeface="Arial"/>
                <a:cs typeface="Arial"/>
              </a:rPr>
              <a:t>file </a:t>
            </a:r>
            <a:r>
              <a:rPr sz="3000" spc="-170" dirty="0">
                <a:latin typeface="Arial"/>
                <a:cs typeface="Arial"/>
              </a:rPr>
              <a:t>âm</a:t>
            </a:r>
            <a:r>
              <a:rPr sz="3000" spc="-62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thanh,  </a:t>
            </a:r>
            <a:r>
              <a:rPr sz="3000" spc="-105" dirty="0">
                <a:latin typeface="Arial"/>
                <a:cs typeface="Arial"/>
              </a:rPr>
              <a:t>video, </a:t>
            </a:r>
            <a:r>
              <a:rPr sz="3000" spc="-175" dirty="0">
                <a:latin typeface="Arial"/>
                <a:cs typeface="Arial"/>
              </a:rPr>
              <a:t>văn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bản,…)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00" dirty="0">
                <a:latin typeface="Arial"/>
                <a:cs typeface="Arial"/>
              </a:rPr>
              <a:t>Thiết </a:t>
            </a:r>
            <a:r>
              <a:rPr sz="3000" spc="-204" dirty="0">
                <a:latin typeface="Arial"/>
                <a:cs typeface="Arial"/>
              </a:rPr>
              <a:t>kế </a:t>
            </a:r>
            <a:r>
              <a:rPr sz="3000" spc="-140" dirty="0">
                <a:latin typeface="Arial"/>
                <a:cs typeface="Arial"/>
              </a:rPr>
              <a:t>giao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diện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60" dirty="0">
                <a:latin typeface="Arial"/>
                <a:cs typeface="Arial"/>
              </a:rPr>
              <a:t>(mỗi </a:t>
            </a:r>
            <a:r>
              <a:rPr sz="2600" spc="-120" dirty="0">
                <a:latin typeface="Arial"/>
                <a:cs typeface="Arial"/>
              </a:rPr>
              <a:t>giao </a:t>
            </a:r>
            <a:r>
              <a:rPr sz="2600" spc="-80" dirty="0">
                <a:latin typeface="Arial"/>
                <a:cs typeface="Arial"/>
              </a:rPr>
              <a:t>diện </a:t>
            </a:r>
            <a:r>
              <a:rPr sz="2600" spc="-90" dirty="0">
                <a:latin typeface="Arial"/>
                <a:cs typeface="Arial"/>
              </a:rPr>
              <a:t>là </a:t>
            </a:r>
            <a:r>
              <a:rPr sz="2600" spc="-5" dirty="0">
                <a:latin typeface="Arial"/>
                <a:cs typeface="Arial"/>
              </a:rPr>
              <a:t>một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activity)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04" dirty="0">
                <a:latin typeface="Arial"/>
                <a:cs typeface="Arial"/>
              </a:rPr>
              <a:t>Lưu </a:t>
            </a:r>
            <a:r>
              <a:rPr sz="2600" spc="-150" dirty="0">
                <a:latin typeface="Arial"/>
                <a:cs typeface="Arial"/>
              </a:rPr>
              <a:t>dạng </a:t>
            </a:r>
            <a:r>
              <a:rPr sz="2600" spc="-225" dirty="0">
                <a:latin typeface="Arial"/>
                <a:cs typeface="Arial"/>
              </a:rPr>
              <a:t>XML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-120" dirty="0">
                <a:latin typeface="Arial"/>
                <a:cs typeface="Arial"/>
              </a:rPr>
              <a:t>dễ </a:t>
            </a:r>
            <a:r>
              <a:rPr sz="2600" spc="-150" dirty="0">
                <a:latin typeface="Arial"/>
                <a:cs typeface="Arial"/>
              </a:rPr>
              <a:t>dàng </a:t>
            </a:r>
            <a:r>
              <a:rPr sz="2600" spc="-85" dirty="0">
                <a:latin typeface="Arial"/>
                <a:cs typeface="Arial"/>
              </a:rPr>
              <a:t>chỉnh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sửa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80" dirty="0">
                <a:latin typeface="Arial"/>
                <a:cs typeface="Arial"/>
              </a:rPr>
              <a:t>Viết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mã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150" dirty="0">
                <a:latin typeface="Arial"/>
                <a:cs typeface="Arial"/>
              </a:rPr>
              <a:t>mã </a:t>
            </a:r>
            <a:r>
              <a:rPr sz="2600" spc="-95" dirty="0">
                <a:latin typeface="Arial"/>
                <a:cs typeface="Arial"/>
              </a:rPr>
              <a:t>khởi </a:t>
            </a:r>
            <a:r>
              <a:rPr sz="2600" spc="-55" dirty="0">
                <a:latin typeface="Arial"/>
                <a:cs typeface="Arial"/>
              </a:rPr>
              <a:t>tạo </a:t>
            </a:r>
            <a:r>
              <a:rPr sz="2600" spc="-120" dirty="0">
                <a:latin typeface="Arial"/>
                <a:cs typeface="Arial"/>
              </a:rPr>
              <a:t>giao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diện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150" dirty="0">
                <a:latin typeface="Arial"/>
                <a:cs typeface="Arial"/>
              </a:rPr>
              <a:t>mã </a:t>
            </a:r>
            <a:r>
              <a:rPr sz="2600" spc="-60" dirty="0">
                <a:latin typeface="Arial"/>
                <a:cs typeface="Arial"/>
              </a:rPr>
              <a:t>hoạt </a:t>
            </a:r>
            <a:r>
              <a:rPr sz="2600" spc="-95" dirty="0">
                <a:latin typeface="Arial"/>
                <a:cs typeface="Arial"/>
              </a:rPr>
              <a:t>động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nền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Các </a:t>
            </a:r>
            <a:r>
              <a:rPr sz="2600" spc="-150" dirty="0">
                <a:latin typeface="Arial"/>
                <a:cs typeface="Arial"/>
              </a:rPr>
              <a:t>mã </a:t>
            </a:r>
            <a:r>
              <a:rPr sz="2600" spc="-50" dirty="0">
                <a:latin typeface="Arial"/>
                <a:cs typeface="Arial"/>
              </a:rPr>
              <a:t>liên </a:t>
            </a:r>
            <a:r>
              <a:rPr sz="2600" spc="-75" dirty="0">
                <a:latin typeface="Arial"/>
                <a:cs typeface="Arial"/>
              </a:rPr>
              <a:t>kết </a:t>
            </a:r>
            <a:r>
              <a:rPr sz="2600" spc="-145" dirty="0">
                <a:latin typeface="Arial"/>
                <a:cs typeface="Arial"/>
              </a:rPr>
              <a:t>giữa </a:t>
            </a:r>
            <a:r>
              <a:rPr sz="2600" spc="-110" dirty="0">
                <a:latin typeface="Arial"/>
                <a:cs typeface="Arial"/>
              </a:rPr>
              <a:t>nền </a:t>
            </a:r>
            <a:r>
              <a:rPr sz="2600" spc="-185" dirty="0">
                <a:latin typeface="Arial"/>
                <a:cs typeface="Arial"/>
              </a:rPr>
              <a:t>và </a:t>
            </a:r>
            <a:r>
              <a:rPr sz="2600" spc="-120" dirty="0">
                <a:latin typeface="Arial"/>
                <a:cs typeface="Arial"/>
              </a:rPr>
              <a:t>giao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diện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00849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  <a:tabLst>
                <a:tab pos="1383665" algn="l"/>
              </a:tabLst>
            </a:pPr>
            <a:r>
              <a:rPr dirty="0"/>
              <a:t>Các thành phần của một</a:t>
            </a:r>
            <a:r>
              <a:rPr spc="-130" dirty="0"/>
              <a:t> </a:t>
            </a:r>
            <a:r>
              <a:rPr dirty="0"/>
              <a:t>ứng  dụng	android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95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Ứng dụng</a:t>
            </a:r>
            <a:r>
              <a:rPr spc="-95" dirty="0"/>
              <a:t> </a:t>
            </a:r>
            <a:r>
              <a:rPr dirty="0"/>
              <a:t>android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61350" cy="500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461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Arial"/>
                <a:cs typeface="Arial"/>
              </a:rPr>
              <a:t>Mỗi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ứng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dụng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android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đều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chạy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trên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tiến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trình  </a:t>
            </a:r>
            <a:r>
              <a:rPr sz="3000" spc="-100" dirty="0">
                <a:latin typeface="Arial"/>
                <a:cs typeface="Arial"/>
              </a:rPr>
              <a:t>riêng </a:t>
            </a:r>
            <a:r>
              <a:rPr sz="3000" spc="-60" dirty="0">
                <a:latin typeface="Arial"/>
                <a:cs typeface="Arial"/>
              </a:rPr>
              <a:t>trong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80" dirty="0">
                <a:latin typeface="Arial"/>
                <a:cs typeface="Arial"/>
              </a:rPr>
              <a:t>máy </a:t>
            </a:r>
            <a:r>
              <a:rPr sz="3000" spc="-160" dirty="0">
                <a:latin typeface="Arial"/>
                <a:cs typeface="Arial"/>
              </a:rPr>
              <a:t>ảo </a:t>
            </a:r>
            <a:r>
              <a:rPr sz="3000" spc="-100" dirty="0">
                <a:latin typeface="Arial"/>
                <a:cs typeface="Arial"/>
              </a:rPr>
              <a:t>riêng</a:t>
            </a:r>
            <a:r>
              <a:rPr sz="3000" spc="-415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biệt</a:t>
            </a:r>
            <a:endParaRPr sz="3000">
              <a:latin typeface="Arial"/>
              <a:cs typeface="Arial"/>
            </a:endParaRPr>
          </a:p>
          <a:p>
            <a:pPr marL="287020" marR="6788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Arial"/>
                <a:cs typeface="Arial"/>
              </a:rPr>
              <a:t>Mỗi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90" dirty="0">
                <a:latin typeface="Arial"/>
                <a:cs typeface="Arial"/>
              </a:rPr>
              <a:t>android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65" dirty="0">
                <a:latin typeface="Arial"/>
                <a:cs typeface="Arial"/>
              </a:rPr>
              <a:t>tập </a:t>
            </a:r>
            <a:r>
              <a:rPr sz="3000" spc="-145" dirty="0">
                <a:latin typeface="Arial"/>
                <a:cs typeface="Arial"/>
              </a:rPr>
              <a:t>hợp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200" dirty="0">
                <a:latin typeface="Arial"/>
                <a:cs typeface="Arial"/>
              </a:rPr>
              <a:t>class,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mỗi  </a:t>
            </a:r>
            <a:r>
              <a:rPr sz="3000" spc="-220" dirty="0">
                <a:latin typeface="Arial"/>
                <a:cs typeface="Arial"/>
              </a:rPr>
              <a:t>class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145" dirty="0">
                <a:latin typeface="Arial"/>
                <a:cs typeface="Arial"/>
              </a:rPr>
              <a:t>mục </a:t>
            </a:r>
            <a:r>
              <a:rPr sz="3000" spc="-120" dirty="0">
                <a:latin typeface="Arial"/>
                <a:cs typeface="Arial"/>
              </a:rPr>
              <a:t>đích </a:t>
            </a:r>
            <a:r>
              <a:rPr sz="3000" spc="-165" dirty="0">
                <a:latin typeface="Arial"/>
                <a:cs typeface="Arial"/>
              </a:rPr>
              <a:t>cụ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thể</a:t>
            </a:r>
            <a:endParaRPr sz="3000">
              <a:latin typeface="Arial"/>
              <a:cs typeface="Arial"/>
            </a:endParaRPr>
          </a:p>
          <a:p>
            <a:pPr marL="287020" marR="59690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0" dirty="0">
                <a:latin typeface="Arial"/>
                <a:cs typeface="Arial"/>
              </a:rPr>
              <a:t>Hệ </a:t>
            </a:r>
            <a:r>
              <a:rPr sz="3000" spc="-70" dirty="0">
                <a:latin typeface="Arial"/>
                <a:cs typeface="Arial"/>
              </a:rPr>
              <a:t>điều </a:t>
            </a:r>
            <a:r>
              <a:rPr sz="3000" spc="-135" dirty="0">
                <a:latin typeface="Arial"/>
                <a:cs typeface="Arial"/>
              </a:rPr>
              <a:t>hành </a:t>
            </a:r>
            <a:r>
              <a:rPr sz="3000" spc="-254" dirty="0">
                <a:latin typeface="Arial"/>
                <a:cs typeface="Arial"/>
              </a:rPr>
              <a:t>sẽ </a:t>
            </a:r>
            <a:r>
              <a:rPr sz="3000" spc="-140" dirty="0">
                <a:latin typeface="Arial"/>
                <a:cs typeface="Arial"/>
              </a:rPr>
              <a:t>chủ </a:t>
            </a:r>
            <a:r>
              <a:rPr sz="3000" spc="-114" dirty="0">
                <a:latin typeface="Arial"/>
                <a:cs typeface="Arial"/>
              </a:rPr>
              <a:t>động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90" dirty="0">
                <a:latin typeface="Arial"/>
                <a:cs typeface="Arial"/>
              </a:rPr>
              <a:t>thực </a:t>
            </a:r>
            <a:r>
              <a:rPr sz="3000" spc="30" dirty="0">
                <a:latin typeface="Arial"/>
                <a:cs typeface="Arial"/>
              </a:rPr>
              <a:t>thi </a:t>
            </a:r>
            <a:r>
              <a:rPr sz="3000" spc="-220" dirty="0">
                <a:latin typeface="Arial"/>
                <a:cs typeface="Arial"/>
              </a:rPr>
              <a:t>class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phù  </a:t>
            </a:r>
            <a:r>
              <a:rPr sz="3000" spc="-145" dirty="0">
                <a:latin typeface="Arial"/>
                <a:cs typeface="Arial"/>
              </a:rPr>
              <a:t>hợp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90" dirty="0">
                <a:latin typeface="Arial"/>
                <a:cs typeface="Arial"/>
              </a:rPr>
              <a:t>thấy </a:t>
            </a:r>
            <a:r>
              <a:rPr sz="3000" spc="-195" dirty="0">
                <a:latin typeface="Arial"/>
                <a:cs typeface="Arial"/>
              </a:rPr>
              <a:t>cần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thiết</a:t>
            </a:r>
            <a:endParaRPr sz="30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0" dirty="0">
                <a:latin typeface="Arial"/>
                <a:cs typeface="Arial"/>
              </a:rPr>
              <a:t>Như </a:t>
            </a:r>
            <a:r>
              <a:rPr sz="2600" spc="-180" dirty="0">
                <a:latin typeface="Arial"/>
                <a:cs typeface="Arial"/>
              </a:rPr>
              <a:t>vậy </a:t>
            </a:r>
            <a:r>
              <a:rPr sz="2600" spc="-45" dirty="0">
                <a:latin typeface="Arial"/>
                <a:cs typeface="Arial"/>
              </a:rPr>
              <a:t>ta </a:t>
            </a:r>
            <a:r>
              <a:rPr sz="2600" spc="-75" dirty="0">
                <a:latin typeface="Arial"/>
                <a:cs typeface="Arial"/>
              </a:rPr>
              <a:t>thấy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70" dirty="0">
                <a:latin typeface="Arial"/>
                <a:cs typeface="Arial"/>
              </a:rPr>
              <a:t>android </a:t>
            </a:r>
            <a:r>
              <a:rPr sz="2600" spc="-90" dirty="0">
                <a:latin typeface="Arial"/>
                <a:cs typeface="Arial"/>
              </a:rPr>
              <a:t>hơi </a:t>
            </a:r>
            <a:r>
              <a:rPr sz="2600" spc="-155" dirty="0">
                <a:latin typeface="Arial"/>
                <a:cs typeface="Arial"/>
              </a:rPr>
              <a:t>có </a:t>
            </a:r>
            <a:r>
              <a:rPr sz="2600" spc="-35" dirty="0">
                <a:latin typeface="Arial"/>
                <a:cs typeface="Arial"/>
              </a:rPr>
              <a:t>tính </a:t>
            </a:r>
            <a:r>
              <a:rPr sz="2600" spc="50" dirty="0">
                <a:latin typeface="Arial"/>
                <a:cs typeface="Arial"/>
              </a:rPr>
              <a:t>“bị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động”, 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90" dirty="0">
                <a:latin typeface="Arial"/>
                <a:cs typeface="Arial"/>
              </a:rPr>
              <a:t>class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145" dirty="0">
                <a:latin typeface="Arial"/>
                <a:cs typeface="Arial"/>
              </a:rPr>
              <a:t>được </a:t>
            </a:r>
            <a:r>
              <a:rPr sz="2600" spc="-120" dirty="0">
                <a:latin typeface="Arial"/>
                <a:cs typeface="Arial"/>
              </a:rPr>
              <a:t>hệ </a:t>
            </a:r>
            <a:r>
              <a:rPr sz="2600" spc="-55" dirty="0">
                <a:latin typeface="Arial"/>
                <a:cs typeface="Arial"/>
              </a:rPr>
              <a:t>điều </a:t>
            </a:r>
            <a:r>
              <a:rPr sz="2600" spc="-114" dirty="0">
                <a:latin typeface="Arial"/>
                <a:cs typeface="Arial"/>
              </a:rPr>
              <a:t>hành </a:t>
            </a:r>
            <a:r>
              <a:rPr sz="2600" spc="-120" dirty="0">
                <a:latin typeface="Arial"/>
                <a:cs typeface="Arial"/>
              </a:rPr>
              <a:t>chủ </a:t>
            </a:r>
            <a:r>
              <a:rPr sz="2600" spc="-95" dirty="0">
                <a:latin typeface="Arial"/>
                <a:cs typeface="Arial"/>
              </a:rPr>
              <a:t>động </a:t>
            </a:r>
            <a:r>
              <a:rPr sz="2600" spc="-100" dirty="0">
                <a:latin typeface="Arial"/>
                <a:cs typeface="Arial"/>
              </a:rPr>
              <a:t>gọi </a:t>
            </a:r>
            <a:r>
              <a:rPr sz="2600" spc="-105" dirty="0">
                <a:latin typeface="Arial"/>
                <a:cs typeface="Arial"/>
              </a:rPr>
              <a:t>ra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chạy,</a:t>
            </a:r>
            <a:endParaRPr sz="2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600" spc="-55" dirty="0">
                <a:latin typeface="Arial"/>
                <a:cs typeface="Arial"/>
              </a:rPr>
              <a:t>điều </a:t>
            </a:r>
            <a:r>
              <a:rPr sz="2600" spc="-155" dirty="0">
                <a:latin typeface="Arial"/>
                <a:cs typeface="Arial"/>
              </a:rPr>
              <a:t>này </a:t>
            </a:r>
            <a:r>
              <a:rPr sz="2600" spc="-150" dirty="0">
                <a:latin typeface="Arial"/>
                <a:cs typeface="Arial"/>
              </a:rPr>
              <a:t>khác </a:t>
            </a:r>
            <a:r>
              <a:rPr sz="2600" spc="-114" dirty="0">
                <a:latin typeface="Arial"/>
                <a:cs typeface="Arial"/>
              </a:rPr>
              <a:t>với </a:t>
            </a:r>
            <a:r>
              <a:rPr sz="2600" spc="-180" dirty="0">
                <a:latin typeface="Arial"/>
                <a:cs typeface="Arial"/>
              </a:rPr>
              <a:t>cách </a:t>
            </a:r>
            <a:r>
              <a:rPr sz="2600" spc="-30" dirty="0">
                <a:latin typeface="Arial"/>
                <a:cs typeface="Arial"/>
              </a:rPr>
              <a:t>viết </a:t>
            </a:r>
            <a:r>
              <a:rPr sz="2600" spc="-60" dirty="0">
                <a:latin typeface="Arial"/>
                <a:cs typeface="Arial"/>
              </a:rPr>
              <a:t>thông </a:t>
            </a:r>
            <a:r>
              <a:rPr sz="2600" spc="-100" dirty="0">
                <a:latin typeface="Arial"/>
                <a:cs typeface="Arial"/>
              </a:rPr>
              <a:t>thường </a:t>
            </a:r>
            <a:r>
              <a:rPr sz="2600" spc="-114" dirty="0">
                <a:latin typeface="Arial"/>
                <a:cs typeface="Arial"/>
              </a:rPr>
              <a:t>(hàm</a:t>
            </a:r>
            <a:r>
              <a:rPr sz="2600" spc="-459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main</a:t>
            </a:r>
            <a:endParaRPr sz="2600">
              <a:latin typeface="Arial"/>
              <a:cs typeface="Arial"/>
            </a:endParaRPr>
          </a:p>
          <a:p>
            <a:pPr marL="744220" marR="83185">
              <a:lnSpc>
                <a:spcPct val="100000"/>
              </a:lnSpc>
            </a:pPr>
            <a:r>
              <a:rPr sz="2600" spc="-165" dirty="0">
                <a:latin typeface="Arial"/>
                <a:cs typeface="Arial"/>
              </a:rPr>
              <a:t>chạy </a:t>
            </a:r>
            <a:r>
              <a:rPr sz="2600" spc="-80" dirty="0">
                <a:latin typeface="Arial"/>
                <a:cs typeface="Arial"/>
              </a:rPr>
              <a:t>trước </a:t>
            </a:r>
            <a:r>
              <a:rPr sz="2600" spc="-30" dirty="0">
                <a:latin typeface="Arial"/>
                <a:cs typeface="Arial"/>
              </a:rPr>
              <a:t>tiên, </a:t>
            </a:r>
            <a:r>
              <a:rPr sz="2600" spc="-125" dirty="0">
                <a:latin typeface="Arial"/>
                <a:cs typeface="Arial"/>
              </a:rPr>
              <a:t>hàm </a:t>
            </a:r>
            <a:r>
              <a:rPr sz="2600" spc="-90" dirty="0">
                <a:latin typeface="Arial"/>
                <a:cs typeface="Arial"/>
              </a:rPr>
              <a:t>main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70" dirty="0">
                <a:latin typeface="Arial"/>
                <a:cs typeface="Arial"/>
              </a:rPr>
              <a:t>quyết </a:t>
            </a:r>
            <a:r>
              <a:rPr sz="2600" spc="-40" dirty="0">
                <a:latin typeface="Arial"/>
                <a:cs typeface="Arial"/>
              </a:rPr>
              <a:t>định </a:t>
            </a:r>
            <a:r>
              <a:rPr sz="2600" spc="-125" dirty="0">
                <a:latin typeface="Arial"/>
                <a:cs typeface="Arial"/>
              </a:rPr>
              <a:t>quá </a:t>
            </a:r>
            <a:r>
              <a:rPr sz="2600" spc="-20" dirty="0">
                <a:latin typeface="Arial"/>
                <a:cs typeface="Arial"/>
              </a:rPr>
              <a:t>trình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thực  </a:t>
            </a:r>
            <a:r>
              <a:rPr sz="2600" spc="30" dirty="0">
                <a:latin typeface="Arial"/>
                <a:cs typeface="Arial"/>
              </a:rPr>
              <a:t>thi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29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dụng)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024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101965" cy="442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20675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50" dirty="0">
                <a:latin typeface="Arial"/>
                <a:cs typeface="Arial"/>
              </a:rPr>
              <a:t>Một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activity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là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màn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hình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giao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diện,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ứng 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160" dirty="0">
                <a:latin typeface="Arial"/>
                <a:cs typeface="Arial"/>
              </a:rPr>
              <a:t>gồm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65" dirty="0">
                <a:latin typeface="Arial"/>
                <a:cs typeface="Arial"/>
              </a:rPr>
              <a:t>hoặc </a:t>
            </a:r>
            <a:r>
              <a:rPr sz="3000" spc="-95" dirty="0">
                <a:latin typeface="Arial"/>
                <a:cs typeface="Arial"/>
              </a:rPr>
              <a:t>nhiều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90" dirty="0">
                <a:latin typeface="Arial"/>
                <a:cs typeface="Arial"/>
              </a:rPr>
              <a:t>Android </a:t>
            </a:r>
            <a:r>
              <a:rPr sz="3000" spc="-490" dirty="0">
                <a:latin typeface="Arial"/>
                <a:cs typeface="Arial"/>
              </a:rPr>
              <a:t>OS </a:t>
            </a:r>
            <a:r>
              <a:rPr sz="3000" spc="-170" dirty="0">
                <a:latin typeface="Arial"/>
                <a:cs typeface="Arial"/>
              </a:rPr>
              <a:t>cung </a:t>
            </a:r>
            <a:r>
              <a:rPr sz="3000" spc="-200" dirty="0">
                <a:latin typeface="Arial"/>
                <a:cs typeface="Arial"/>
              </a:rPr>
              <a:t>cấp </a:t>
            </a:r>
            <a:r>
              <a:rPr sz="3000" spc="-225" dirty="0">
                <a:latin typeface="Arial"/>
                <a:cs typeface="Arial"/>
              </a:rPr>
              <a:t>sẵn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155" dirty="0">
                <a:latin typeface="Arial"/>
                <a:cs typeface="Arial"/>
              </a:rPr>
              <a:t>lượng khá </a:t>
            </a:r>
            <a:r>
              <a:rPr sz="3000" spc="-110" dirty="0">
                <a:latin typeface="Arial"/>
                <a:cs typeface="Arial"/>
              </a:rPr>
              <a:t>lớn </a:t>
            </a:r>
            <a:r>
              <a:rPr sz="3000" spc="-240" dirty="0">
                <a:latin typeface="Arial"/>
                <a:cs typeface="Arial"/>
              </a:rPr>
              <a:t>các 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25" dirty="0">
                <a:latin typeface="Arial"/>
                <a:cs typeface="Arial"/>
              </a:rPr>
              <a:t>tiêu</a:t>
            </a:r>
            <a:r>
              <a:rPr sz="3000" spc="-3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chuẩn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25" dirty="0">
                <a:latin typeface="Arial"/>
                <a:cs typeface="Arial"/>
              </a:rPr>
              <a:t>Ví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dụ: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0" dirty="0">
                <a:latin typeface="Arial"/>
                <a:cs typeface="Arial"/>
              </a:rPr>
              <a:t>Giao </a:t>
            </a:r>
            <a:r>
              <a:rPr sz="2600" spc="-80" dirty="0">
                <a:latin typeface="Arial"/>
                <a:cs typeface="Arial"/>
              </a:rPr>
              <a:t>diện </a:t>
            </a:r>
            <a:r>
              <a:rPr sz="2600" spc="-135" dirty="0">
                <a:latin typeface="Arial"/>
                <a:cs typeface="Arial"/>
              </a:rPr>
              <a:t>quay </a:t>
            </a:r>
            <a:r>
              <a:rPr sz="2600" spc="-180" dirty="0">
                <a:latin typeface="Arial"/>
                <a:cs typeface="Arial"/>
              </a:rPr>
              <a:t>số </a:t>
            </a:r>
            <a:r>
              <a:rPr sz="2600" spc="-185" dirty="0">
                <a:latin typeface="Arial"/>
                <a:cs typeface="Arial"/>
              </a:rPr>
              <a:t>và </a:t>
            </a:r>
            <a:r>
              <a:rPr sz="2600" spc="-100" dirty="0">
                <a:latin typeface="Arial"/>
                <a:cs typeface="Arial"/>
              </a:rPr>
              <a:t>gọi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điện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0" dirty="0">
                <a:latin typeface="Arial"/>
                <a:cs typeface="Arial"/>
              </a:rPr>
              <a:t>Giao </a:t>
            </a:r>
            <a:r>
              <a:rPr sz="2600" spc="-80" dirty="0">
                <a:latin typeface="Arial"/>
                <a:cs typeface="Arial"/>
              </a:rPr>
              <a:t>diện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settings</a:t>
            </a:r>
            <a:endParaRPr sz="2600">
              <a:latin typeface="Arial"/>
              <a:cs typeface="Arial"/>
            </a:endParaRPr>
          </a:p>
          <a:p>
            <a:pPr marL="287020" marR="18224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50" dirty="0">
                <a:latin typeface="Arial"/>
                <a:cs typeface="Arial"/>
              </a:rPr>
              <a:t>Lập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trình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viên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có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thể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tự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viết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activity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riêng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hoặc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270" dirty="0">
                <a:latin typeface="Arial"/>
                <a:cs typeface="Arial"/>
              </a:rPr>
              <a:t>sử 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125" dirty="0">
                <a:latin typeface="Arial"/>
                <a:cs typeface="Arial"/>
              </a:rPr>
              <a:t>đã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024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35633"/>
            <a:ext cx="3516629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0" dirty="0">
                <a:latin typeface="Arial"/>
                <a:cs typeface="Arial"/>
              </a:rPr>
              <a:t>Activity </a:t>
            </a:r>
            <a:r>
              <a:rPr sz="2800" spc="-105" dirty="0">
                <a:latin typeface="Arial"/>
                <a:cs typeface="Arial"/>
              </a:rPr>
              <a:t>settings,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được  cung </a:t>
            </a:r>
            <a:r>
              <a:rPr sz="2800" spc="-185" dirty="0">
                <a:latin typeface="Arial"/>
                <a:cs typeface="Arial"/>
              </a:rPr>
              <a:t>cấp </a:t>
            </a:r>
            <a:r>
              <a:rPr sz="2800" spc="-100" dirty="0">
                <a:latin typeface="Arial"/>
                <a:cs typeface="Arial"/>
              </a:rPr>
              <a:t>bởi </a:t>
            </a:r>
            <a:r>
              <a:rPr sz="2800" spc="-130" dirty="0">
                <a:latin typeface="Arial"/>
                <a:cs typeface="Arial"/>
              </a:rPr>
              <a:t>hệ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1535633"/>
            <a:ext cx="3516629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45" dirty="0">
                <a:latin typeface="Arial"/>
                <a:cs typeface="Arial"/>
              </a:rPr>
              <a:t>Một </a:t>
            </a:r>
            <a:r>
              <a:rPr sz="2800" spc="-45" dirty="0">
                <a:latin typeface="Arial"/>
                <a:cs typeface="Arial"/>
              </a:rPr>
              <a:t>activity </a:t>
            </a:r>
            <a:r>
              <a:rPr sz="2800" spc="-160" dirty="0">
                <a:latin typeface="Arial"/>
                <a:cs typeface="Arial"/>
              </a:rPr>
              <a:t>được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bên  </a:t>
            </a:r>
            <a:r>
              <a:rPr sz="2800" spc="-40" dirty="0">
                <a:latin typeface="Arial"/>
                <a:cs typeface="Arial"/>
              </a:rPr>
              <a:t>thứ </a:t>
            </a:r>
            <a:r>
              <a:rPr sz="2800" spc="-145" dirty="0">
                <a:latin typeface="Arial"/>
                <a:cs typeface="Arial"/>
              </a:rPr>
              <a:t>3 </a:t>
            </a:r>
            <a:r>
              <a:rPr sz="2800" spc="-20" dirty="0">
                <a:latin typeface="Arial"/>
                <a:cs typeface="Arial"/>
              </a:rPr>
              <a:t>tự </a:t>
            </a:r>
            <a:r>
              <a:rPr sz="2800" spc="-215" dirty="0">
                <a:latin typeface="Arial"/>
                <a:cs typeface="Arial"/>
              </a:rPr>
              <a:t>xây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dựng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475" y="2542032"/>
            <a:ext cx="2441448" cy="3706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5084" y="2542032"/>
            <a:ext cx="2313432" cy="3706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39734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5" dirty="0">
                <a:latin typeface="Arial"/>
                <a:cs typeface="Arial"/>
              </a:rPr>
              <a:t>Service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là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tiến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trình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thực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thi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công </a:t>
            </a:r>
            <a:r>
              <a:rPr sz="3000" spc="-140" dirty="0">
                <a:latin typeface="Arial"/>
                <a:cs typeface="Arial"/>
              </a:rPr>
              <a:t>việc</a:t>
            </a:r>
            <a:endParaRPr sz="3000">
              <a:latin typeface="Arial"/>
              <a:cs typeface="Arial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sz="3000" spc="-190" dirty="0">
                <a:latin typeface="Arial"/>
                <a:cs typeface="Arial"/>
              </a:rPr>
              <a:t>chạy ngầm </a:t>
            </a:r>
            <a:r>
              <a:rPr sz="3000" spc="-120" dirty="0">
                <a:latin typeface="Arial"/>
                <a:cs typeface="Arial"/>
              </a:rPr>
              <a:t>(thường </a:t>
            </a:r>
            <a:r>
              <a:rPr sz="3000" spc="-135" dirty="0">
                <a:latin typeface="Arial"/>
                <a:cs typeface="Arial"/>
              </a:rPr>
              <a:t>không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165" dirty="0">
                <a:latin typeface="Arial"/>
                <a:cs typeface="Arial"/>
              </a:rPr>
              <a:t>hoặc </a:t>
            </a:r>
            <a:r>
              <a:rPr sz="3000" spc="-35" dirty="0">
                <a:latin typeface="Arial"/>
                <a:cs typeface="Arial"/>
              </a:rPr>
              <a:t>rất </a:t>
            </a:r>
            <a:r>
              <a:rPr sz="3000" spc="5" dirty="0">
                <a:latin typeface="Arial"/>
                <a:cs typeface="Arial"/>
              </a:rPr>
              <a:t>ít </a:t>
            </a:r>
            <a:r>
              <a:rPr sz="3000" spc="-125" dirty="0">
                <a:latin typeface="Arial"/>
                <a:cs typeface="Arial"/>
              </a:rPr>
              <a:t>tương</a:t>
            </a:r>
            <a:r>
              <a:rPr sz="3000" spc="-47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tác 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155" dirty="0">
                <a:latin typeface="Arial"/>
                <a:cs typeface="Arial"/>
              </a:rPr>
              <a:t>người </a:t>
            </a:r>
            <a:r>
              <a:rPr sz="3000" spc="-270" dirty="0">
                <a:latin typeface="Arial"/>
                <a:cs typeface="Arial"/>
              </a:rPr>
              <a:t>sử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dụng)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25" dirty="0">
                <a:latin typeface="Arial"/>
                <a:cs typeface="Arial"/>
              </a:rPr>
              <a:t>Ví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dụ: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14" dirty="0">
                <a:latin typeface="Arial"/>
                <a:cs typeface="Arial"/>
              </a:rPr>
              <a:t>Điều </a:t>
            </a:r>
            <a:r>
              <a:rPr sz="2600" spc="-85" dirty="0">
                <a:latin typeface="Arial"/>
                <a:cs typeface="Arial"/>
              </a:rPr>
              <a:t>khiển </a:t>
            </a:r>
            <a:r>
              <a:rPr sz="2600" spc="-114" dirty="0">
                <a:latin typeface="Arial"/>
                <a:cs typeface="Arial"/>
              </a:rPr>
              <a:t>việc </a:t>
            </a:r>
            <a:r>
              <a:rPr sz="2600" spc="-165" dirty="0">
                <a:latin typeface="Arial"/>
                <a:cs typeface="Arial"/>
              </a:rPr>
              <a:t>chạy </a:t>
            </a:r>
            <a:r>
              <a:rPr sz="2600" spc="-15" dirty="0">
                <a:latin typeface="Arial"/>
                <a:cs typeface="Arial"/>
              </a:rPr>
              <a:t>file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nhạc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00" dirty="0">
                <a:latin typeface="Arial"/>
                <a:cs typeface="Arial"/>
              </a:rPr>
              <a:t>Thực </a:t>
            </a:r>
            <a:r>
              <a:rPr sz="2600" spc="-80" dirty="0">
                <a:latin typeface="Arial"/>
                <a:cs typeface="Arial"/>
              </a:rPr>
              <a:t>hiện </a:t>
            </a:r>
            <a:r>
              <a:rPr sz="2600" spc="-114" dirty="0">
                <a:latin typeface="Arial"/>
                <a:cs typeface="Arial"/>
              </a:rPr>
              <a:t>việc </a:t>
            </a:r>
            <a:r>
              <a:rPr sz="2600" spc="-55" dirty="0">
                <a:latin typeface="Arial"/>
                <a:cs typeface="Arial"/>
              </a:rPr>
              <a:t>download/upload </a:t>
            </a:r>
            <a:r>
              <a:rPr sz="2600" spc="-130" dirty="0">
                <a:latin typeface="Arial"/>
                <a:cs typeface="Arial"/>
              </a:rPr>
              <a:t>dữ</a:t>
            </a:r>
            <a:r>
              <a:rPr sz="2600" spc="-32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liệu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0" dirty="0">
                <a:latin typeface="Arial"/>
                <a:cs typeface="Arial"/>
              </a:rPr>
              <a:t>Theo </a:t>
            </a:r>
            <a:r>
              <a:rPr sz="2600" spc="-50" dirty="0">
                <a:latin typeface="Arial"/>
                <a:cs typeface="Arial"/>
              </a:rPr>
              <a:t>dõi </a:t>
            </a:r>
            <a:r>
              <a:rPr sz="2600" spc="-185" dirty="0">
                <a:latin typeface="Arial"/>
                <a:cs typeface="Arial"/>
              </a:rPr>
              <a:t>và </a:t>
            </a:r>
            <a:r>
              <a:rPr sz="2600" spc="-145" dirty="0">
                <a:latin typeface="Arial"/>
                <a:cs typeface="Arial"/>
              </a:rPr>
              <a:t>cảnh </a:t>
            </a:r>
            <a:r>
              <a:rPr sz="2600" spc="-120" dirty="0">
                <a:latin typeface="Arial"/>
                <a:cs typeface="Arial"/>
              </a:rPr>
              <a:t>báo dung </a:t>
            </a:r>
            <a:r>
              <a:rPr sz="2600" spc="-130" dirty="0">
                <a:latin typeface="Arial"/>
                <a:cs typeface="Arial"/>
              </a:rPr>
              <a:t>lượng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pin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0" dirty="0">
                <a:latin typeface="Arial"/>
                <a:cs typeface="Arial"/>
              </a:rPr>
              <a:t>Theo </a:t>
            </a:r>
            <a:r>
              <a:rPr sz="2600" spc="-50" dirty="0">
                <a:latin typeface="Arial"/>
                <a:cs typeface="Arial"/>
              </a:rPr>
              <a:t>dõi </a:t>
            </a:r>
            <a:r>
              <a:rPr sz="2600" spc="-165" dirty="0">
                <a:latin typeface="Arial"/>
                <a:cs typeface="Arial"/>
              </a:rPr>
              <a:t>xem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170" dirty="0">
                <a:latin typeface="Arial"/>
                <a:cs typeface="Arial"/>
              </a:rPr>
              <a:t>cập </a:t>
            </a:r>
            <a:r>
              <a:rPr sz="2600" spc="-60" dirty="0">
                <a:latin typeface="Arial"/>
                <a:cs typeface="Arial"/>
              </a:rPr>
              <a:t>nhật </a:t>
            </a:r>
            <a:r>
              <a:rPr sz="2600" spc="-195" dirty="0">
                <a:latin typeface="Arial"/>
                <a:cs typeface="Arial"/>
              </a:rPr>
              <a:t>MXH </a:t>
            </a:r>
            <a:r>
              <a:rPr sz="2600" spc="-155" dirty="0">
                <a:latin typeface="Arial"/>
                <a:cs typeface="Arial"/>
              </a:rPr>
              <a:t>hay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không?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0" dirty="0">
                <a:latin typeface="Arial"/>
                <a:cs typeface="Arial"/>
              </a:rPr>
              <a:t>Ghi </a:t>
            </a:r>
            <a:r>
              <a:rPr sz="2600" spc="-114" dirty="0">
                <a:latin typeface="Arial"/>
                <a:cs typeface="Arial"/>
              </a:rPr>
              <a:t>nhận </a:t>
            </a:r>
            <a:r>
              <a:rPr sz="2600" spc="-165" dirty="0">
                <a:latin typeface="Arial"/>
                <a:cs typeface="Arial"/>
              </a:rPr>
              <a:t>ngầm </a:t>
            </a:r>
            <a:r>
              <a:rPr sz="2600" spc="-60" dirty="0">
                <a:latin typeface="Arial"/>
                <a:cs typeface="Arial"/>
              </a:rPr>
              <a:t>thông </a:t>
            </a:r>
            <a:r>
              <a:rPr sz="2600" spc="30" dirty="0">
                <a:latin typeface="Arial"/>
                <a:cs typeface="Arial"/>
              </a:rPr>
              <a:t>tin </a:t>
            </a:r>
            <a:r>
              <a:rPr sz="2600" spc="-350" dirty="0">
                <a:latin typeface="Arial"/>
                <a:cs typeface="Arial"/>
              </a:rPr>
              <a:t>(GPS </a:t>
            </a:r>
            <a:r>
              <a:rPr sz="2600" spc="-155" dirty="0">
                <a:latin typeface="Arial"/>
                <a:cs typeface="Arial"/>
              </a:rPr>
              <a:t>chẳng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hạn)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1738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  <a:r>
              <a:rPr spc="-55" dirty="0"/>
              <a:t> </a:t>
            </a:r>
            <a:r>
              <a:rPr spc="-5" dirty="0"/>
              <a:t>provider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12430" cy="467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30835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14" dirty="0">
                <a:latin typeface="Arial"/>
                <a:cs typeface="Arial"/>
              </a:rPr>
              <a:t>Content </a:t>
            </a:r>
            <a:r>
              <a:rPr sz="3000" spc="-75" dirty="0">
                <a:latin typeface="Arial"/>
                <a:cs typeface="Arial"/>
              </a:rPr>
              <a:t>provider </a:t>
            </a:r>
            <a:r>
              <a:rPr sz="3000" spc="-135" dirty="0">
                <a:latin typeface="Arial"/>
                <a:cs typeface="Arial"/>
              </a:rPr>
              <a:t>(còn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15" dirty="0">
                <a:latin typeface="Arial"/>
                <a:cs typeface="Arial"/>
              </a:rPr>
              <a:t>tắt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75" dirty="0">
                <a:latin typeface="Arial"/>
                <a:cs typeface="Arial"/>
              </a:rPr>
              <a:t>provider) </a:t>
            </a:r>
            <a:r>
              <a:rPr sz="3000" spc="-140" dirty="0">
                <a:latin typeface="Arial"/>
                <a:cs typeface="Arial"/>
              </a:rPr>
              <a:t>dùng  </a:t>
            </a:r>
            <a:r>
              <a:rPr sz="3000" dirty="0">
                <a:latin typeface="Arial"/>
                <a:cs typeface="Arial"/>
              </a:rPr>
              <a:t>quản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lý </a:t>
            </a:r>
            <a:r>
              <a:rPr sz="3000" spc="-135" dirty="0">
                <a:latin typeface="Arial"/>
                <a:cs typeface="Arial"/>
              </a:rPr>
              <a:t>việc chia </a:t>
            </a:r>
            <a:r>
              <a:rPr sz="3000" spc="-254" dirty="0">
                <a:latin typeface="Arial"/>
                <a:cs typeface="Arial"/>
              </a:rPr>
              <a:t>sẻ </a:t>
            </a:r>
            <a:r>
              <a:rPr sz="3000" spc="-135" dirty="0">
                <a:latin typeface="Arial"/>
                <a:cs typeface="Arial"/>
              </a:rPr>
              <a:t>(dùng </a:t>
            </a:r>
            <a:r>
              <a:rPr sz="3000" spc="-145" dirty="0">
                <a:latin typeface="Arial"/>
                <a:cs typeface="Arial"/>
              </a:rPr>
              <a:t>chung)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30" dirty="0">
                <a:latin typeface="Arial"/>
                <a:cs typeface="Arial"/>
              </a:rPr>
              <a:t>nguồn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dữ  </a:t>
            </a:r>
            <a:r>
              <a:rPr sz="3000" spc="-60" dirty="0">
                <a:latin typeface="Arial"/>
                <a:cs typeface="Arial"/>
              </a:rPr>
              <a:t>liệu </a:t>
            </a:r>
            <a:r>
              <a:rPr sz="3000" spc="-140" dirty="0">
                <a:latin typeface="Arial"/>
                <a:cs typeface="Arial"/>
              </a:rPr>
              <a:t>nào </a:t>
            </a:r>
            <a:r>
              <a:rPr sz="3000" spc="-60" dirty="0">
                <a:latin typeface="Arial"/>
                <a:cs typeface="Arial"/>
              </a:rPr>
              <a:t>đó. </a:t>
            </a:r>
            <a:r>
              <a:rPr sz="3000" spc="-225" dirty="0">
                <a:latin typeface="Arial"/>
                <a:cs typeface="Arial"/>
              </a:rPr>
              <a:t>Ví</a:t>
            </a:r>
            <a:r>
              <a:rPr sz="3000" spc="-38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dụ: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0" dirty="0">
                <a:latin typeface="Arial"/>
                <a:cs typeface="Arial"/>
              </a:rPr>
              <a:t>Danh </a:t>
            </a:r>
            <a:r>
              <a:rPr sz="2600" spc="-195" dirty="0">
                <a:latin typeface="Arial"/>
                <a:cs typeface="Arial"/>
              </a:rPr>
              <a:t>sách </a:t>
            </a:r>
            <a:r>
              <a:rPr sz="2600" spc="-135" dirty="0">
                <a:latin typeface="Arial"/>
                <a:cs typeface="Arial"/>
              </a:rPr>
              <a:t>người </a:t>
            </a:r>
            <a:r>
              <a:rPr sz="2600" spc="-120" dirty="0">
                <a:latin typeface="Arial"/>
                <a:cs typeface="Arial"/>
              </a:rPr>
              <a:t>dùng </a:t>
            </a:r>
            <a:r>
              <a:rPr sz="2600" spc="-20" dirty="0">
                <a:latin typeface="Arial"/>
                <a:cs typeface="Arial"/>
              </a:rPr>
              <a:t>trên </a:t>
            </a:r>
            <a:r>
              <a:rPr sz="2600" spc="-55" dirty="0">
                <a:latin typeface="Arial"/>
                <a:cs typeface="Arial"/>
              </a:rPr>
              <a:t>điện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thoại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29" dirty="0">
                <a:latin typeface="Arial"/>
                <a:cs typeface="Arial"/>
              </a:rPr>
              <a:t>Dữ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40" dirty="0">
                <a:latin typeface="Arial"/>
                <a:cs typeface="Arial"/>
              </a:rPr>
              <a:t>cuộc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gọi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29" dirty="0">
                <a:latin typeface="Arial"/>
                <a:cs typeface="Arial"/>
              </a:rPr>
              <a:t>Dữ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30" dirty="0">
                <a:latin typeface="Arial"/>
                <a:cs typeface="Arial"/>
              </a:rPr>
              <a:t>tin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nhắn</a:t>
            </a:r>
            <a:endParaRPr sz="26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0" dirty="0">
                <a:latin typeface="Arial"/>
                <a:cs typeface="Arial"/>
              </a:rPr>
              <a:t>Bằng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135" dirty="0">
                <a:latin typeface="Arial"/>
                <a:cs typeface="Arial"/>
              </a:rPr>
              <a:t>chia </a:t>
            </a:r>
            <a:r>
              <a:rPr sz="3000" spc="-254" dirty="0">
                <a:latin typeface="Arial"/>
                <a:cs typeface="Arial"/>
              </a:rPr>
              <a:t>sẻ </a:t>
            </a:r>
            <a:r>
              <a:rPr sz="3000" spc="-150" dirty="0">
                <a:latin typeface="Arial"/>
                <a:cs typeface="Arial"/>
              </a:rPr>
              <a:t>dữ </a:t>
            </a:r>
            <a:r>
              <a:rPr sz="3000" spc="-60" dirty="0">
                <a:latin typeface="Arial"/>
                <a:cs typeface="Arial"/>
              </a:rPr>
              <a:t>liệu </a:t>
            </a:r>
            <a:r>
              <a:rPr sz="3000" spc="-95" dirty="0">
                <a:latin typeface="Arial"/>
                <a:cs typeface="Arial"/>
              </a:rPr>
              <a:t>để </a:t>
            </a:r>
            <a:r>
              <a:rPr sz="3000" spc="-140" dirty="0">
                <a:latin typeface="Arial"/>
                <a:cs typeface="Arial"/>
              </a:rPr>
              <a:t>dùng chung, </a:t>
            </a:r>
            <a:r>
              <a:rPr sz="3000" spc="-90" dirty="0">
                <a:latin typeface="Arial"/>
                <a:cs typeface="Arial"/>
              </a:rPr>
              <a:t>Android  </a:t>
            </a:r>
            <a:r>
              <a:rPr sz="3000" spc="-490" dirty="0">
                <a:latin typeface="Arial"/>
                <a:cs typeface="Arial"/>
              </a:rPr>
              <a:t>OS </a:t>
            </a:r>
            <a:r>
              <a:rPr sz="3000" spc="-105" dirty="0">
                <a:latin typeface="Arial"/>
                <a:cs typeface="Arial"/>
              </a:rPr>
              <a:t>làm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245" dirty="0">
                <a:latin typeface="Arial"/>
                <a:cs typeface="Arial"/>
              </a:rPr>
              <a:t>các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dễ </a:t>
            </a:r>
            <a:r>
              <a:rPr sz="3000" spc="-175" dirty="0">
                <a:latin typeface="Arial"/>
                <a:cs typeface="Arial"/>
              </a:rPr>
              <a:t>dàng cung </a:t>
            </a:r>
            <a:r>
              <a:rPr sz="3000" spc="-195" dirty="0">
                <a:latin typeface="Arial"/>
                <a:cs typeface="Arial"/>
              </a:rPr>
              <a:t>cấp </a:t>
            </a:r>
            <a:r>
              <a:rPr sz="3000" spc="-15" dirty="0">
                <a:latin typeface="Arial"/>
                <a:cs typeface="Arial"/>
              </a:rPr>
              <a:t>trải  </a:t>
            </a:r>
            <a:r>
              <a:rPr sz="3000" spc="-125" dirty="0">
                <a:latin typeface="Arial"/>
                <a:cs typeface="Arial"/>
              </a:rPr>
              <a:t>nghiệm </a:t>
            </a:r>
            <a:r>
              <a:rPr sz="3000" spc="-75" dirty="0">
                <a:latin typeface="Arial"/>
                <a:cs typeface="Arial"/>
              </a:rPr>
              <a:t>nhất </a:t>
            </a:r>
            <a:r>
              <a:rPr sz="3000" spc="-135" dirty="0">
                <a:latin typeface="Arial"/>
                <a:cs typeface="Arial"/>
              </a:rPr>
              <a:t>quán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60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165" dirty="0">
                <a:latin typeface="Arial"/>
                <a:cs typeface="Arial"/>
              </a:rPr>
              <a:t>(chẳng </a:t>
            </a:r>
            <a:r>
              <a:rPr sz="3000" spc="-145" dirty="0">
                <a:latin typeface="Arial"/>
                <a:cs typeface="Arial"/>
              </a:rPr>
              <a:t>hạn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-240" dirty="0">
                <a:latin typeface="Arial"/>
                <a:cs typeface="Arial"/>
              </a:rPr>
              <a:t>các 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50" dirty="0">
                <a:latin typeface="Arial"/>
                <a:cs typeface="Arial"/>
              </a:rPr>
              <a:t>thoại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155" dirty="0">
                <a:latin typeface="Arial"/>
                <a:cs typeface="Arial"/>
              </a:rPr>
              <a:t>chung </a:t>
            </a:r>
            <a:r>
              <a:rPr sz="3000" spc="-135" dirty="0">
                <a:latin typeface="Arial"/>
                <a:cs typeface="Arial"/>
              </a:rPr>
              <a:t>danh </a:t>
            </a:r>
            <a:r>
              <a:rPr sz="3000" spc="-165" dirty="0">
                <a:latin typeface="Arial"/>
                <a:cs typeface="Arial"/>
              </a:rPr>
              <a:t>bạ </a:t>
            </a:r>
            <a:r>
              <a:rPr sz="3000" spc="-70" dirty="0">
                <a:latin typeface="Arial"/>
                <a:cs typeface="Arial"/>
              </a:rPr>
              <a:t>điện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thoại)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576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Broadcast</a:t>
            </a:r>
            <a:r>
              <a:rPr spc="-110" dirty="0"/>
              <a:t> </a:t>
            </a:r>
            <a:r>
              <a:rPr dirty="0"/>
              <a:t>receiver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23225" cy="465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6637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65" dirty="0">
                <a:latin typeface="Arial"/>
                <a:cs typeface="Arial"/>
              </a:rPr>
              <a:t>Broadcast </a:t>
            </a:r>
            <a:r>
              <a:rPr sz="3000" spc="-110" dirty="0">
                <a:latin typeface="Arial"/>
                <a:cs typeface="Arial"/>
              </a:rPr>
              <a:t>receiver </a:t>
            </a:r>
            <a:r>
              <a:rPr sz="3000" spc="-135" dirty="0">
                <a:latin typeface="Arial"/>
                <a:cs typeface="Arial"/>
              </a:rPr>
              <a:t>(còn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15" dirty="0">
                <a:latin typeface="Arial"/>
                <a:cs typeface="Arial"/>
              </a:rPr>
              <a:t>tắt</a:t>
            </a:r>
            <a:r>
              <a:rPr sz="3000" spc="-5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110" dirty="0">
                <a:latin typeface="Arial"/>
                <a:cs typeface="Arial"/>
              </a:rPr>
              <a:t>receiver)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5" dirty="0">
                <a:latin typeface="Arial"/>
                <a:cs typeface="Arial"/>
              </a:rPr>
              <a:t>một 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35" dirty="0">
                <a:latin typeface="Arial"/>
                <a:cs typeface="Arial"/>
              </a:rPr>
              <a:t>phần </a:t>
            </a:r>
            <a:r>
              <a:rPr sz="3000" spc="-60" dirty="0">
                <a:latin typeface="Arial"/>
                <a:cs typeface="Arial"/>
              </a:rPr>
              <a:t>hồi </a:t>
            </a:r>
            <a:r>
              <a:rPr sz="3000" spc="-114" dirty="0">
                <a:latin typeface="Arial"/>
                <a:cs typeface="Arial"/>
              </a:rPr>
              <a:t>đáp </a:t>
            </a:r>
            <a:r>
              <a:rPr sz="3000" spc="-155" dirty="0">
                <a:latin typeface="Arial"/>
                <a:cs typeface="Arial"/>
              </a:rPr>
              <a:t>những </a:t>
            </a:r>
            <a:r>
              <a:rPr sz="3000" spc="-25" dirty="0">
                <a:latin typeface="Arial"/>
                <a:cs typeface="Arial"/>
              </a:rPr>
              <a:t>tín </a:t>
            </a:r>
            <a:r>
              <a:rPr sz="3000" spc="-90" dirty="0">
                <a:latin typeface="Arial"/>
                <a:cs typeface="Arial"/>
              </a:rPr>
              <a:t>hiệu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75" dirty="0">
                <a:latin typeface="Arial"/>
                <a:cs typeface="Arial"/>
              </a:rPr>
              <a:t>phát </a:t>
            </a:r>
            <a:r>
              <a:rPr sz="3000" spc="-125" dirty="0">
                <a:latin typeface="Arial"/>
                <a:cs typeface="Arial"/>
              </a:rPr>
              <a:t>ra  </a:t>
            </a:r>
            <a:r>
              <a:rPr sz="3000" dirty="0">
                <a:latin typeface="Arial"/>
                <a:cs typeface="Arial"/>
              </a:rPr>
              <a:t>trên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toàn </a:t>
            </a:r>
            <a:r>
              <a:rPr sz="3000" spc="-140" dirty="0">
                <a:latin typeface="Arial"/>
                <a:cs typeface="Arial"/>
              </a:rPr>
              <a:t>hệ </a:t>
            </a:r>
            <a:r>
              <a:rPr sz="3000" spc="-75" dirty="0">
                <a:latin typeface="Arial"/>
                <a:cs typeface="Arial"/>
              </a:rPr>
              <a:t>thống. </a:t>
            </a:r>
            <a:r>
              <a:rPr sz="3000" spc="-225" dirty="0">
                <a:latin typeface="Arial"/>
                <a:cs typeface="Arial"/>
              </a:rPr>
              <a:t>Ví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dụ: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80" dirty="0">
                <a:latin typeface="Arial"/>
                <a:cs typeface="Arial"/>
              </a:rPr>
              <a:t>Tín </a:t>
            </a:r>
            <a:r>
              <a:rPr sz="2600" spc="-80" dirty="0">
                <a:latin typeface="Arial"/>
                <a:cs typeface="Arial"/>
              </a:rPr>
              <a:t>hiệu </a:t>
            </a:r>
            <a:r>
              <a:rPr sz="2600" spc="-50" dirty="0">
                <a:latin typeface="Arial"/>
                <a:cs typeface="Arial"/>
              </a:rPr>
              <a:t>pin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yếu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80" dirty="0">
                <a:latin typeface="Arial"/>
                <a:cs typeface="Arial"/>
              </a:rPr>
              <a:t>Tín </a:t>
            </a:r>
            <a:r>
              <a:rPr sz="2600" spc="-80" dirty="0">
                <a:latin typeface="Arial"/>
                <a:cs typeface="Arial"/>
              </a:rPr>
              <a:t>hiệu </a:t>
            </a:r>
            <a:r>
              <a:rPr sz="2600" spc="-55" dirty="0">
                <a:latin typeface="Arial"/>
                <a:cs typeface="Arial"/>
              </a:rPr>
              <a:t>mất </a:t>
            </a:r>
            <a:r>
              <a:rPr sz="2600" spc="-75" dirty="0">
                <a:latin typeface="Arial"/>
                <a:cs typeface="Arial"/>
              </a:rPr>
              <a:t>kết </a:t>
            </a:r>
            <a:r>
              <a:rPr sz="2600" spc="-50" dirty="0">
                <a:latin typeface="Arial"/>
                <a:cs typeface="Arial"/>
              </a:rPr>
              <a:t>nối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mạng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80" dirty="0">
                <a:latin typeface="Arial"/>
                <a:cs typeface="Arial"/>
              </a:rPr>
              <a:t>Tín </a:t>
            </a:r>
            <a:r>
              <a:rPr sz="2600" spc="-80" dirty="0">
                <a:latin typeface="Arial"/>
                <a:cs typeface="Arial"/>
              </a:rPr>
              <a:t>hiệu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140" dirty="0">
                <a:latin typeface="Arial"/>
                <a:cs typeface="Arial"/>
              </a:rPr>
              <a:t>cuộc </a:t>
            </a:r>
            <a:r>
              <a:rPr sz="2600" spc="-100" dirty="0">
                <a:latin typeface="Arial"/>
                <a:cs typeface="Arial"/>
              </a:rPr>
              <a:t>gọi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tới</a:t>
            </a:r>
            <a:endParaRPr sz="26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50" dirty="0">
                <a:latin typeface="Arial"/>
                <a:cs typeface="Arial"/>
              </a:rPr>
              <a:t>Lập </a:t>
            </a:r>
            <a:r>
              <a:rPr sz="3000" spc="-30" dirty="0">
                <a:latin typeface="Arial"/>
                <a:cs typeface="Arial"/>
              </a:rPr>
              <a:t>trình </a:t>
            </a:r>
            <a:r>
              <a:rPr sz="3000" spc="-105" dirty="0">
                <a:latin typeface="Arial"/>
                <a:cs typeface="Arial"/>
              </a:rPr>
              <a:t>viên </a:t>
            </a:r>
            <a:r>
              <a:rPr sz="3000" spc="-170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 </a:t>
            </a:r>
            <a:r>
              <a:rPr sz="3000" spc="-165" dirty="0">
                <a:latin typeface="Arial"/>
                <a:cs typeface="Arial"/>
              </a:rPr>
              <a:t>chặn </a:t>
            </a:r>
            <a:r>
              <a:rPr sz="3000" spc="-245" dirty="0">
                <a:latin typeface="Arial"/>
                <a:cs typeface="Arial"/>
              </a:rPr>
              <a:t>các </a:t>
            </a:r>
            <a:r>
              <a:rPr sz="3000" spc="-25" dirty="0">
                <a:latin typeface="Arial"/>
                <a:cs typeface="Arial"/>
              </a:rPr>
              <a:t>tín </a:t>
            </a:r>
            <a:r>
              <a:rPr sz="3000" spc="-90" dirty="0">
                <a:latin typeface="Arial"/>
                <a:cs typeface="Arial"/>
              </a:rPr>
              <a:t>hiệu </a:t>
            </a:r>
            <a:r>
              <a:rPr sz="3000" spc="-180" dirty="0">
                <a:latin typeface="Arial"/>
                <a:cs typeface="Arial"/>
              </a:rPr>
              <a:t>này </a:t>
            </a:r>
            <a:r>
              <a:rPr sz="3000" spc="-215" dirty="0">
                <a:latin typeface="Arial"/>
                <a:cs typeface="Arial"/>
              </a:rPr>
              <a:t>và </a:t>
            </a:r>
            <a:r>
              <a:rPr sz="3000" spc="-220" dirty="0">
                <a:latin typeface="Arial"/>
                <a:cs typeface="Arial"/>
              </a:rPr>
              <a:t>xử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lý  </a:t>
            </a:r>
            <a:r>
              <a:rPr sz="3000" spc="-50" dirty="0">
                <a:latin typeface="Arial"/>
                <a:cs typeface="Arial"/>
              </a:rPr>
              <a:t>theo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100" dirty="0">
                <a:latin typeface="Arial"/>
                <a:cs typeface="Arial"/>
              </a:rPr>
              <a:t>riêng </a:t>
            </a:r>
            <a:r>
              <a:rPr sz="3000" spc="-185" dirty="0">
                <a:latin typeface="Arial"/>
                <a:cs typeface="Arial"/>
              </a:rPr>
              <a:t>của </a:t>
            </a:r>
            <a:r>
              <a:rPr sz="3000" spc="-105" dirty="0">
                <a:latin typeface="Arial"/>
                <a:cs typeface="Arial"/>
              </a:rPr>
              <a:t>mình. </a:t>
            </a:r>
            <a:r>
              <a:rPr sz="3000" spc="-254" dirty="0">
                <a:latin typeface="Arial"/>
                <a:cs typeface="Arial"/>
              </a:rPr>
              <a:t>Chẳng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hạn: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45" dirty="0">
                <a:latin typeface="Arial"/>
                <a:cs typeface="Arial"/>
              </a:rPr>
              <a:t>Ứng </a:t>
            </a:r>
            <a:r>
              <a:rPr sz="2600" spc="-114" dirty="0">
                <a:latin typeface="Arial"/>
                <a:cs typeface="Arial"/>
              </a:rPr>
              <a:t>dụng </a:t>
            </a:r>
            <a:r>
              <a:rPr sz="2600" spc="-110" dirty="0">
                <a:latin typeface="Arial"/>
                <a:cs typeface="Arial"/>
              </a:rPr>
              <a:t>ngắt </a:t>
            </a:r>
            <a:r>
              <a:rPr sz="2600" spc="-140" dirty="0">
                <a:latin typeface="Arial"/>
                <a:cs typeface="Arial"/>
              </a:rPr>
              <a:t>cuộc </a:t>
            </a:r>
            <a:r>
              <a:rPr sz="2600" spc="-100" dirty="0">
                <a:latin typeface="Arial"/>
                <a:cs typeface="Arial"/>
              </a:rPr>
              <a:t>gọi </a:t>
            </a:r>
            <a:r>
              <a:rPr sz="2600" spc="-80" dirty="0">
                <a:latin typeface="Arial"/>
                <a:cs typeface="Arial"/>
              </a:rPr>
              <a:t>đến </a:t>
            </a:r>
            <a:r>
              <a:rPr sz="2600" spc="-15" dirty="0">
                <a:latin typeface="Arial"/>
                <a:cs typeface="Arial"/>
              </a:rPr>
              <a:t>từ </a:t>
            </a:r>
            <a:r>
              <a:rPr sz="2600" spc="-180" dirty="0">
                <a:latin typeface="Arial"/>
                <a:cs typeface="Arial"/>
              </a:rPr>
              <a:t>số </a:t>
            </a:r>
            <a:r>
              <a:rPr sz="2600" spc="-55" dirty="0">
                <a:latin typeface="Arial"/>
                <a:cs typeface="Arial"/>
              </a:rPr>
              <a:t>điện </a:t>
            </a:r>
            <a:r>
              <a:rPr sz="2600" spc="-40" dirty="0">
                <a:latin typeface="Arial"/>
                <a:cs typeface="Arial"/>
              </a:rPr>
              <a:t>thoại </a:t>
            </a:r>
            <a:r>
              <a:rPr sz="2600" spc="-135" dirty="0">
                <a:latin typeface="Arial"/>
                <a:cs typeface="Arial"/>
              </a:rPr>
              <a:t>quấy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rối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35" dirty="0">
                <a:latin typeface="Arial"/>
                <a:cs typeface="Arial"/>
              </a:rPr>
              <a:t>Bật </a:t>
            </a:r>
            <a:r>
              <a:rPr sz="2600" spc="-145" dirty="0">
                <a:latin typeface="Arial"/>
                <a:cs typeface="Arial"/>
              </a:rPr>
              <a:t>âm </a:t>
            </a:r>
            <a:r>
              <a:rPr sz="2600" spc="-60" dirty="0">
                <a:latin typeface="Arial"/>
                <a:cs typeface="Arial"/>
              </a:rPr>
              <a:t>thanh </a:t>
            </a:r>
            <a:r>
              <a:rPr sz="2600" spc="-145" dirty="0">
                <a:latin typeface="Arial"/>
                <a:cs typeface="Arial"/>
              </a:rPr>
              <a:t>cảnh </a:t>
            </a:r>
            <a:r>
              <a:rPr sz="2600" spc="-120" dirty="0">
                <a:latin typeface="Arial"/>
                <a:cs typeface="Arial"/>
              </a:rPr>
              <a:t>báo </a:t>
            </a:r>
            <a:r>
              <a:rPr sz="2600" spc="-60" dirty="0">
                <a:latin typeface="Arial"/>
                <a:cs typeface="Arial"/>
              </a:rPr>
              <a:t>khi </a:t>
            </a:r>
            <a:r>
              <a:rPr sz="2600" spc="-55" dirty="0">
                <a:latin typeface="Arial"/>
                <a:cs typeface="Arial"/>
              </a:rPr>
              <a:t>điện </a:t>
            </a:r>
            <a:r>
              <a:rPr sz="2600" spc="-40" dirty="0">
                <a:latin typeface="Arial"/>
                <a:cs typeface="Arial"/>
              </a:rPr>
              <a:t>thoại </a:t>
            </a:r>
            <a:r>
              <a:rPr sz="2600" spc="-105" dirty="0">
                <a:latin typeface="Arial"/>
                <a:cs typeface="Arial"/>
              </a:rPr>
              <a:t>đã </a:t>
            </a:r>
            <a:r>
              <a:rPr sz="2600" spc="-125" dirty="0">
                <a:latin typeface="Arial"/>
                <a:cs typeface="Arial"/>
              </a:rPr>
              <a:t>nạp </a:t>
            </a:r>
            <a:r>
              <a:rPr sz="2600" spc="-130" dirty="0">
                <a:latin typeface="Arial"/>
                <a:cs typeface="Arial"/>
              </a:rPr>
              <a:t>đầy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pin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1448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32115" cy="420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73685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5" dirty="0">
                <a:latin typeface="Arial"/>
                <a:cs typeface="Arial"/>
              </a:rPr>
              <a:t>Intent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245" dirty="0">
                <a:latin typeface="Arial"/>
                <a:cs typeface="Arial"/>
              </a:rPr>
              <a:t>cơ </a:t>
            </a:r>
            <a:r>
              <a:rPr sz="3000" spc="-170" dirty="0">
                <a:latin typeface="Arial"/>
                <a:cs typeface="Arial"/>
              </a:rPr>
              <a:t>chế </a:t>
            </a:r>
            <a:r>
              <a:rPr sz="3000" spc="-150" dirty="0">
                <a:latin typeface="Arial"/>
                <a:cs typeface="Arial"/>
              </a:rPr>
              <a:t>chuẩn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90" dirty="0">
                <a:latin typeface="Arial"/>
                <a:cs typeface="Arial"/>
              </a:rPr>
              <a:t>Android </a:t>
            </a:r>
            <a:r>
              <a:rPr sz="3000" spc="-490" dirty="0">
                <a:latin typeface="Arial"/>
                <a:cs typeface="Arial"/>
              </a:rPr>
              <a:t>OS </a:t>
            </a:r>
            <a:r>
              <a:rPr sz="3000" spc="-95" dirty="0">
                <a:latin typeface="Arial"/>
                <a:cs typeface="Arial"/>
              </a:rPr>
              <a:t>để</a:t>
            </a:r>
            <a:r>
              <a:rPr sz="3000" spc="-40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truyền  </a:t>
            </a:r>
            <a:r>
              <a:rPr sz="3000" spc="-75" dirty="0">
                <a:latin typeface="Arial"/>
                <a:cs typeface="Arial"/>
              </a:rPr>
              <a:t>thông </a:t>
            </a:r>
            <a:r>
              <a:rPr sz="3000" spc="30" dirty="0">
                <a:latin typeface="Arial"/>
                <a:cs typeface="Arial"/>
              </a:rPr>
              <a:t>tin </a:t>
            </a:r>
            <a:r>
              <a:rPr sz="3000" spc="-170" dirty="0">
                <a:latin typeface="Arial"/>
                <a:cs typeface="Arial"/>
              </a:rPr>
              <a:t>giữa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35" dirty="0">
                <a:latin typeface="Arial"/>
                <a:cs typeface="Arial"/>
              </a:rPr>
              <a:t>phần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35" dirty="0">
                <a:latin typeface="Arial"/>
                <a:cs typeface="Arial"/>
              </a:rPr>
              <a:t>nhau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(giữa</a:t>
            </a:r>
            <a:endParaRPr sz="3000">
              <a:latin typeface="Arial"/>
              <a:cs typeface="Arial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activity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125" dirty="0">
                <a:latin typeface="Arial"/>
                <a:cs typeface="Arial"/>
              </a:rPr>
              <a:t>nhau,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40" dirty="0">
                <a:latin typeface="Arial"/>
                <a:cs typeface="Arial"/>
              </a:rPr>
              <a:t>cho service, </a:t>
            </a:r>
            <a:r>
              <a:rPr sz="3000" spc="-110" dirty="0">
                <a:latin typeface="Arial"/>
                <a:cs typeface="Arial"/>
              </a:rPr>
              <a:t>receiver</a:t>
            </a:r>
            <a:r>
              <a:rPr sz="3000" spc="-54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cho  </a:t>
            </a:r>
            <a:r>
              <a:rPr sz="3000" spc="-210" dirty="0">
                <a:latin typeface="Arial"/>
                <a:cs typeface="Arial"/>
              </a:rPr>
              <a:t>service,…)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54" dirty="0">
                <a:latin typeface="Arial"/>
                <a:cs typeface="Arial"/>
              </a:rPr>
              <a:t>Chẳng </a:t>
            </a:r>
            <a:r>
              <a:rPr sz="3000" spc="-145" dirty="0">
                <a:latin typeface="Arial"/>
                <a:cs typeface="Arial"/>
              </a:rPr>
              <a:t>hạn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 </a:t>
            </a:r>
            <a:r>
              <a:rPr sz="3000" spc="-270" dirty="0">
                <a:latin typeface="Arial"/>
                <a:cs typeface="Arial"/>
              </a:rPr>
              <a:t>sử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35" dirty="0">
                <a:latin typeface="Arial"/>
                <a:cs typeface="Arial"/>
              </a:rPr>
              <a:t>Intent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để: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45" dirty="0">
                <a:latin typeface="Arial"/>
                <a:cs typeface="Arial"/>
              </a:rPr>
              <a:t>Gọi </a:t>
            </a:r>
            <a:r>
              <a:rPr sz="2600" spc="-10" dirty="0">
                <a:latin typeface="Arial"/>
                <a:cs typeface="Arial"/>
              </a:rPr>
              <a:t>một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70" dirty="0">
                <a:latin typeface="Arial"/>
                <a:cs typeface="Arial"/>
              </a:rPr>
              <a:t>Mở </a:t>
            </a:r>
            <a:r>
              <a:rPr sz="2600" spc="-10" dirty="0">
                <a:latin typeface="Arial"/>
                <a:cs typeface="Arial"/>
              </a:rPr>
              <a:t>một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activity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20" dirty="0">
                <a:latin typeface="Arial"/>
                <a:cs typeface="Arial"/>
              </a:rPr>
              <a:t>Hiển </a:t>
            </a:r>
            <a:r>
              <a:rPr sz="2600" spc="30" dirty="0">
                <a:latin typeface="Arial"/>
                <a:cs typeface="Arial"/>
              </a:rPr>
              <a:t>thị </a:t>
            </a:r>
            <a:r>
              <a:rPr sz="2600" spc="-5" dirty="0">
                <a:latin typeface="Arial"/>
                <a:cs typeface="Arial"/>
              </a:rPr>
              <a:t>một </a:t>
            </a:r>
            <a:r>
              <a:rPr sz="2600" spc="-70" dirty="0">
                <a:latin typeface="Arial"/>
                <a:cs typeface="Arial"/>
              </a:rPr>
              <a:t>trang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web </a:t>
            </a:r>
            <a:r>
              <a:rPr sz="2600" spc="-140" dirty="0">
                <a:latin typeface="Arial"/>
                <a:cs typeface="Arial"/>
              </a:rPr>
              <a:t>hoặc </a:t>
            </a:r>
            <a:r>
              <a:rPr sz="2600" spc="-114" dirty="0">
                <a:latin typeface="Arial"/>
                <a:cs typeface="Arial"/>
              </a:rPr>
              <a:t>danh </a:t>
            </a:r>
            <a:r>
              <a:rPr sz="2600" spc="-195" dirty="0">
                <a:latin typeface="Arial"/>
                <a:cs typeface="Arial"/>
              </a:rPr>
              <a:t>sách </a:t>
            </a:r>
            <a:r>
              <a:rPr sz="2600" spc="-105" dirty="0">
                <a:latin typeface="Arial"/>
                <a:cs typeface="Arial"/>
              </a:rPr>
              <a:t>contacts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20" dirty="0">
                <a:latin typeface="Arial"/>
                <a:cs typeface="Arial"/>
              </a:rPr>
              <a:t>Hiển </a:t>
            </a:r>
            <a:r>
              <a:rPr sz="2600" spc="30" dirty="0">
                <a:latin typeface="Arial"/>
                <a:cs typeface="Arial"/>
              </a:rPr>
              <a:t>thị </a:t>
            </a:r>
            <a:r>
              <a:rPr sz="2600" spc="-95" dirty="0">
                <a:latin typeface="Arial"/>
                <a:cs typeface="Arial"/>
              </a:rPr>
              <a:t>gallery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-110" dirty="0">
                <a:latin typeface="Arial"/>
                <a:cs typeface="Arial"/>
              </a:rPr>
              <a:t>chọn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ảnh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/>
              <a:t>Bắt đầu với một ứng dụng</a:t>
            </a:r>
            <a:r>
              <a:rPr spc="-100" dirty="0"/>
              <a:t> </a:t>
            </a:r>
            <a:r>
              <a:rPr dirty="0"/>
              <a:t>giản  đơn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277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thành phần của ứng</a:t>
            </a:r>
            <a:r>
              <a:rPr spc="-120" dirty="0"/>
              <a:t> </a:t>
            </a:r>
            <a:r>
              <a:rPr spc="-5" dirty="0"/>
              <a:t>dụng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371600"/>
            <a:ext cx="8001000" cy="502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965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Cách thực </a:t>
            </a:r>
            <a:r>
              <a:rPr spc="-5" dirty="0"/>
              <a:t>thực </a:t>
            </a:r>
            <a:r>
              <a:rPr dirty="0"/>
              <a:t>thi điển</a:t>
            </a:r>
            <a:r>
              <a:rPr spc="-100" dirty="0"/>
              <a:t> </a:t>
            </a:r>
            <a:r>
              <a:rPr dirty="0"/>
              <a:t>hình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3505200"/>
            <a:ext cx="5486400" cy="2866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524000"/>
            <a:ext cx="2029968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3464" y="2467101"/>
            <a:ext cx="240665" cy="974725"/>
          </a:xfrm>
          <a:custGeom>
            <a:avLst/>
            <a:gdLst/>
            <a:ahLst/>
            <a:cxnLst/>
            <a:rect l="l" t="t" r="r" b="b"/>
            <a:pathLst>
              <a:path w="240664" h="974725">
                <a:moveTo>
                  <a:pt x="144526" y="875411"/>
                </a:moveTo>
                <a:lnTo>
                  <a:pt x="138176" y="878459"/>
                </a:lnTo>
                <a:lnTo>
                  <a:pt x="136906" y="882269"/>
                </a:lnTo>
                <a:lnTo>
                  <a:pt x="138619" y="885571"/>
                </a:lnTo>
                <a:lnTo>
                  <a:pt x="182372" y="974344"/>
                </a:lnTo>
                <a:lnTo>
                  <a:pt x="190670" y="962151"/>
                </a:lnTo>
                <a:lnTo>
                  <a:pt x="189611" y="962151"/>
                </a:lnTo>
                <a:lnTo>
                  <a:pt x="176911" y="961263"/>
                </a:lnTo>
                <a:lnTo>
                  <a:pt x="178532" y="937853"/>
                </a:lnTo>
                <a:lnTo>
                  <a:pt x="149860" y="879856"/>
                </a:lnTo>
                <a:lnTo>
                  <a:pt x="148336" y="876681"/>
                </a:lnTo>
                <a:lnTo>
                  <a:pt x="144526" y="875411"/>
                </a:lnTo>
                <a:close/>
              </a:path>
              <a:path w="240664" h="974725">
                <a:moveTo>
                  <a:pt x="178532" y="937853"/>
                </a:moveTo>
                <a:lnTo>
                  <a:pt x="176911" y="961263"/>
                </a:lnTo>
                <a:lnTo>
                  <a:pt x="189611" y="962151"/>
                </a:lnTo>
                <a:lnTo>
                  <a:pt x="189830" y="958976"/>
                </a:lnTo>
                <a:lnTo>
                  <a:pt x="188976" y="958976"/>
                </a:lnTo>
                <a:lnTo>
                  <a:pt x="178054" y="958214"/>
                </a:lnTo>
                <a:lnTo>
                  <a:pt x="184153" y="949222"/>
                </a:lnTo>
                <a:lnTo>
                  <a:pt x="178532" y="937853"/>
                </a:lnTo>
                <a:close/>
              </a:path>
              <a:path w="240664" h="974725">
                <a:moveTo>
                  <a:pt x="233553" y="881634"/>
                </a:moveTo>
                <a:lnTo>
                  <a:pt x="229616" y="882396"/>
                </a:lnTo>
                <a:lnTo>
                  <a:pt x="227325" y="885571"/>
                </a:lnTo>
                <a:lnTo>
                  <a:pt x="191224" y="938797"/>
                </a:lnTo>
                <a:lnTo>
                  <a:pt x="189611" y="962151"/>
                </a:lnTo>
                <a:lnTo>
                  <a:pt x="190670" y="962151"/>
                </a:lnTo>
                <a:lnTo>
                  <a:pt x="238125" y="892428"/>
                </a:lnTo>
                <a:lnTo>
                  <a:pt x="240157" y="889508"/>
                </a:lnTo>
                <a:lnTo>
                  <a:pt x="239395" y="885571"/>
                </a:lnTo>
                <a:lnTo>
                  <a:pt x="236474" y="883538"/>
                </a:lnTo>
                <a:lnTo>
                  <a:pt x="233553" y="881634"/>
                </a:lnTo>
                <a:close/>
              </a:path>
              <a:path w="240664" h="974725">
                <a:moveTo>
                  <a:pt x="184153" y="949222"/>
                </a:moveTo>
                <a:lnTo>
                  <a:pt x="178054" y="958214"/>
                </a:lnTo>
                <a:lnTo>
                  <a:pt x="188976" y="958976"/>
                </a:lnTo>
                <a:lnTo>
                  <a:pt x="184153" y="949222"/>
                </a:lnTo>
                <a:close/>
              </a:path>
              <a:path w="240664" h="974725">
                <a:moveTo>
                  <a:pt x="191224" y="938797"/>
                </a:moveTo>
                <a:lnTo>
                  <a:pt x="184153" y="949222"/>
                </a:lnTo>
                <a:lnTo>
                  <a:pt x="188976" y="958976"/>
                </a:lnTo>
                <a:lnTo>
                  <a:pt x="189830" y="958976"/>
                </a:lnTo>
                <a:lnTo>
                  <a:pt x="191224" y="938797"/>
                </a:lnTo>
                <a:close/>
              </a:path>
              <a:path w="240664" h="974725">
                <a:moveTo>
                  <a:pt x="197483" y="750697"/>
                </a:moveTo>
                <a:lnTo>
                  <a:pt x="184785" y="750697"/>
                </a:lnTo>
                <a:lnTo>
                  <a:pt x="184150" y="807465"/>
                </a:lnTo>
                <a:lnTo>
                  <a:pt x="184269" y="807720"/>
                </a:lnTo>
                <a:lnTo>
                  <a:pt x="182626" y="863726"/>
                </a:lnTo>
                <a:lnTo>
                  <a:pt x="179832" y="919226"/>
                </a:lnTo>
                <a:lnTo>
                  <a:pt x="178532" y="937853"/>
                </a:lnTo>
                <a:lnTo>
                  <a:pt x="184153" y="949222"/>
                </a:lnTo>
                <a:lnTo>
                  <a:pt x="191224" y="938797"/>
                </a:lnTo>
                <a:lnTo>
                  <a:pt x="192532" y="919861"/>
                </a:lnTo>
                <a:lnTo>
                  <a:pt x="195339" y="863600"/>
                </a:lnTo>
                <a:lnTo>
                  <a:pt x="196852" y="807465"/>
                </a:lnTo>
                <a:lnTo>
                  <a:pt x="197483" y="750697"/>
                </a:lnTo>
                <a:close/>
              </a:path>
              <a:path w="240664" h="974725">
                <a:moveTo>
                  <a:pt x="179832" y="919099"/>
                </a:moveTo>
                <a:close/>
              </a:path>
              <a:path w="240664" h="974725">
                <a:moveTo>
                  <a:pt x="182626" y="863600"/>
                </a:moveTo>
                <a:close/>
              </a:path>
              <a:path w="240664" h="974725">
                <a:moveTo>
                  <a:pt x="196470" y="674751"/>
                </a:moveTo>
                <a:lnTo>
                  <a:pt x="183769" y="674751"/>
                </a:lnTo>
                <a:lnTo>
                  <a:pt x="184783" y="750835"/>
                </a:lnTo>
                <a:lnTo>
                  <a:pt x="184785" y="750697"/>
                </a:lnTo>
                <a:lnTo>
                  <a:pt x="197483" y="750697"/>
                </a:lnTo>
                <a:lnTo>
                  <a:pt x="196470" y="674751"/>
                </a:lnTo>
                <a:close/>
              </a:path>
              <a:path w="240664" h="974725">
                <a:moveTo>
                  <a:pt x="195337" y="637667"/>
                </a:moveTo>
                <a:lnTo>
                  <a:pt x="182626" y="637667"/>
                </a:lnTo>
                <a:lnTo>
                  <a:pt x="183769" y="674877"/>
                </a:lnTo>
                <a:lnTo>
                  <a:pt x="196470" y="674751"/>
                </a:lnTo>
                <a:lnTo>
                  <a:pt x="195337" y="637667"/>
                </a:lnTo>
                <a:close/>
              </a:path>
              <a:path w="240664" h="974725">
                <a:moveTo>
                  <a:pt x="193578" y="601090"/>
                </a:moveTo>
                <a:lnTo>
                  <a:pt x="180848" y="601090"/>
                </a:lnTo>
                <a:lnTo>
                  <a:pt x="182626" y="637794"/>
                </a:lnTo>
                <a:lnTo>
                  <a:pt x="195337" y="637667"/>
                </a:lnTo>
                <a:lnTo>
                  <a:pt x="193578" y="601090"/>
                </a:lnTo>
                <a:close/>
              </a:path>
              <a:path w="240664" h="974725">
                <a:moveTo>
                  <a:pt x="191558" y="565150"/>
                </a:moveTo>
                <a:lnTo>
                  <a:pt x="178816" y="565150"/>
                </a:lnTo>
                <a:lnTo>
                  <a:pt x="180848" y="601218"/>
                </a:lnTo>
                <a:lnTo>
                  <a:pt x="180848" y="601090"/>
                </a:lnTo>
                <a:lnTo>
                  <a:pt x="193578" y="601090"/>
                </a:lnTo>
                <a:lnTo>
                  <a:pt x="191558" y="565150"/>
                </a:lnTo>
                <a:close/>
              </a:path>
              <a:path w="240664" h="974725">
                <a:moveTo>
                  <a:pt x="174729" y="396875"/>
                </a:moveTo>
                <a:lnTo>
                  <a:pt x="161925" y="396875"/>
                </a:lnTo>
                <a:lnTo>
                  <a:pt x="166116" y="428878"/>
                </a:lnTo>
                <a:lnTo>
                  <a:pt x="169926" y="461772"/>
                </a:lnTo>
                <a:lnTo>
                  <a:pt x="173355" y="495553"/>
                </a:lnTo>
                <a:lnTo>
                  <a:pt x="176276" y="529971"/>
                </a:lnTo>
                <a:lnTo>
                  <a:pt x="178816" y="565276"/>
                </a:lnTo>
                <a:lnTo>
                  <a:pt x="191558" y="565150"/>
                </a:lnTo>
                <a:lnTo>
                  <a:pt x="185928" y="494284"/>
                </a:lnTo>
                <a:lnTo>
                  <a:pt x="178689" y="427355"/>
                </a:lnTo>
                <a:lnTo>
                  <a:pt x="174729" y="396875"/>
                </a:lnTo>
                <a:close/>
              </a:path>
              <a:path w="240664" h="974725">
                <a:moveTo>
                  <a:pt x="173228" y="495426"/>
                </a:moveTo>
                <a:close/>
              </a:path>
              <a:path w="240664" h="974725">
                <a:moveTo>
                  <a:pt x="159929" y="306577"/>
                </a:moveTo>
                <a:lnTo>
                  <a:pt x="147066" y="306577"/>
                </a:lnTo>
                <a:lnTo>
                  <a:pt x="152273" y="335661"/>
                </a:lnTo>
                <a:lnTo>
                  <a:pt x="157226" y="365760"/>
                </a:lnTo>
                <a:lnTo>
                  <a:pt x="161925" y="397001"/>
                </a:lnTo>
                <a:lnTo>
                  <a:pt x="174729" y="396875"/>
                </a:lnTo>
                <a:lnTo>
                  <a:pt x="174498" y="395097"/>
                </a:lnTo>
                <a:lnTo>
                  <a:pt x="169799" y="363855"/>
                </a:lnTo>
                <a:lnTo>
                  <a:pt x="164846" y="333501"/>
                </a:lnTo>
                <a:lnTo>
                  <a:pt x="159929" y="306577"/>
                </a:lnTo>
                <a:close/>
              </a:path>
              <a:path w="240664" h="974725">
                <a:moveTo>
                  <a:pt x="148441" y="251587"/>
                </a:moveTo>
                <a:lnTo>
                  <a:pt x="135509" y="251587"/>
                </a:lnTo>
                <a:lnTo>
                  <a:pt x="141351" y="278638"/>
                </a:lnTo>
                <a:lnTo>
                  <a:pt x="147066" y="306705"/>
                </a:lnTo>
                <a:lnTo>
                  <a:pt x="147066" y="306577"/>
                </a:lnTo>
                <a:lnTo>
                  <a:pt x="159929" y="306577"/>
                </a:lnTo>
                <a:lnTo>
                  <a:pt x="159512" y="304292"/>
                </a:lnTo>
                <a:lnTo>
                  <a:pt x="153797" y="275971"/>
                </a:lnTo>
                <a:lnTo>
                  <a:pt x="148441" y="251587"/>
                </a:lnTo>
                <a:close/>
              </a:path>
              <a:path w="240664" h="974725">
                <a:moveTo>
                  <a:pt x="142252" y="225933"/>
                </a:moveTo>
                <a:lnTo>
                  <a:pt x="129159" y="225933"/>
                </a:lnTo>
                <a:lnTo>
                  <a:pt x="135509" y="251840"/>
                </a:lnTo>
                <a:lnTo>
                  <a:pt x="135509" y="251587"/>
                </a:lnTo>
                <a:lnTo>
                  <a:pt x="148441" y="251587"/>
                </a:lnTo>
                <a:lnTo>
                  <a:pt x="147828" y="248793"/>
                </a:lnTo>
                <a:lnTo>
                  <a:pt x="142252" y="225933"/>
                </a:lnTo>
                <a:close/>
              </a:path>
              <a:path w="240664" h="974725">
                <a:moveTo>
                  <a:pt x="128978" y="178181"/>
                </a:moveTo>
                <a:lnTo>
                  <a:pt x="115697" y="178181"/>
                </a:lnTo>
                <a:lnTo>
                  <a:pt x="122682" y="201549"/>
                </a:lnTo>
                <a:lnTo>
                  <a:pt x="129159" y="226060"/>
                </a:lnTo>
                <a:lnTo>
                  <a:pt x="142252" y="225933"/>
                </a:lnTo>
                <a:lnTo>
                  <a:pt x="141478" y="222758"/>
                </a:lnTo>
                <a:lnTo>
                  <a:pt x="134874" y="198120"/>
                </a:lnTo>
                <a:lnTo>
                  <a:pt x="128978" y="178181"/>
                </a:lnTo>
                <a:close/>
              </a:path>
              <a:path w="240664" h="974725">
                <a:moveTo>
                  <a:pt x="122555" y="201422"/>
                </a:moveTo>
                <a:lnTo>
                  <a:pt x="122682" y="201549"/>
                </a:lnTo>
                <a:lnTo>
                  <a:pt x="122555" y="201422"/>
                </a:lnTo>
                <a:close/>
              </a:path>
              <a:path w="240664" h="974725">
                <a:moveTo>
                  <a:pt x="99560" y="98678"/>
                </a:moveTo>
                <a:lnTo>
                  <a:pt x="85725" y="98678"/>
                </a:lnTo>
                <a:lnTo>
                  <a:pt x="93599" y="116712"/>
                </a:lnTo>
                <a:lnTo>
                  <a:pt x="101218" y="135889"/>
                </a:lnTo>
                <a:lnTo>
                  <a:pt x="108712" y="156463"/>
                </a:lnTo>
                <a:lnTo>
                  <a:pt x="115697" y="178308"/>
                </a:lnTo>
                <a:lnTo>
                  <a:pt x="128978" y="178181"/>
                </a:lnTo>
                <a:lnTo>
                  <a:pt x="127889" y="174498"/>
                </a:lnTo>
                <a:lnTo>
                  <a:pt x="120650" y="152273"/>
                </a:lnTo>
                <a:lnTo>
                  <a:pt x="113030" y="131190"/>
                </a:lnTo>
                <a:lnTo>
                  <a:pt x="105283" y="111760"/>
                </a:lnTo>
                <a:lnTo>
                  <a:pt x="99560" y="98678"/>
                </a:lnTo>
                <a:close/>
              </a:path>
              <a:path w="240664" h="974725">
                <a:moveTo>
                  <a:pt x="108585" y="156210"/>
                </a:moveTo>
                <a:lnTo>
                  <a:pt x="108666" y="156463"/>
                </a:lnTo>
                <a:lnTo>
                  <a:pt x="108585" y="156210"/>
                </a:lnTo>
                <a:close/>
              </a:path>
              <a:path w="240664" h="974725">
                <a:moveTo>
                  <a:pt x="101092" y="135636"/>
                </a:moveTo>
                <a:lnTo>
                  <a:pt x="101184" y="135889"/>
                </a:lnTo>
                <a:lnTo>
                  <a:pt x="101092" y="135636"/>
                </a:lnTo>
                <a:close/>
              </a:path>
              <a:path w="240664" h="974725">
                <a:moveTo>
                  <a:pt x="93472" y="116586"/>
                </a:moveTo>
                <a:close/>
              </a:path>
              <a:path w="240664" h="974725">
                <a:moveTo>
                  <a:pt x="91760" y="82676"/>
                </a:moveTo>
                <a:lnTo>
                  <a:pt x="77597" y="82676"/>
                </a:lnTo>
                <a:lnTo>
                  <a:pt x="85852" y="99060"/>
                </a:lnTo>
                <a:lnTo>
                  <a:pt x="85725" y="98678"/>
                </a:lnTo>
                <a:lnTo>
                  <a:pt x="99560" y="98678"/>
                </a:lnTo>
                <a:lnTo>
                  <a:pt x="97282" y="93472"/>
                </a:lnTo>
                <a:lnTo>
                  <a:pt x="91760" y="82676"/>
                </a:lnTo>
                <a:close/>
              </a:path>
              <a:path w="240664" h="974725">
                <a:moveTo>
                  <a:pt x="83809" y="67945"/>
                </a:moveTo>
                <a:lnTo>
                  <a:pt x="69342" y="67945"/>
                </a:lnTo>
                <a:lnTo>
                  <a:pt x="77724" y="82931"/>
                </a:lnTo>
                <a:lnTo>
                  <a:pt x="77597" y="82676"/>
                </a:lnTo>
                <a:lnTo>
                  <a:pt x="91760" y="82676"/>
                </a:lnTo>
                <a:lnTo>
                  <a:pt x="88773" y="76835"/>
                </a:lnTo>
                <a:lnTo>
                  <a:pt x="83809" y="67945"/>
                </a:lnTo>
                <a:close/>
              </a:path>
              <a:path w="240664" h="974725">
                <a:moveTo>
                  <a:pt x="75983" y="54990"/>
                </a:moveTo>
                <a:lnTo>
                  <a:pt x="60833" y="54990"/>
                </a:lnTo>
                <a:lnTo>
                  <a:pt x="61087" y="55372"/>
                </a:lnTo>
                <a:lnTo>
                  <a:pt x="69468" y="68325"/>
                </a:lnTo>
                <a:lnTo>
                  <a:pt x="69342" y="67945"/>
                </a:lnTo>
                <a:lnTo>
                  <a:pt x="83809" y="67945"/>
                </a:lnTo>
                <a:lnTo>
                  <a:pt x="80264" y="61595"/>
                </a:lnTo>
                <a:lnTo>
                  <a:pt x="75983" y="54990"/>
                </a:lnTo>
                <a:close/>
              </a:path>
              <a:path w="240664" h="974725">
                <a:moveTo>
                  <a:pt x="61035" y="55302"/>
                </a:moveTo>
                <a:close/>
              </a:path>
              <a:path w="240664" h="974725">
                <a:moveTo>
                  <a:pt x="68135" y="43561"/>
                </a:moveTo>
                <a:lnTo>
                  <a:pt x="52197" y="43561"/>
                </a:lnTo>
                <a:lnTo>
                  <a:pt x="61035" y="55302"/>
                </a:lnTo>
                <a:lnTo>
                  <a:pt x="60833" y="54990"/>
                </a:lnTo>
                <a:lnTo>
                  <a:pt x="75983" y="54990"/>
                </a:lnTo>
                <a:lnTo>
                  <a:pt x="71374" y="47878"/>
                </a:lnTo>
                <a:lnTo>
                  <a:pt x="68135" y="43561"/>
                </a:lnTo>
                <a:close/>
              </a:path>
              <a:path w="240664" h="974725">
                <a:moveTo>
                  <a:pt x="60719" y="34036"/>
                </a:moveTo>
                <a:lnTo>
                  <a:pt x="43561" y="34036"/>
                </a:lnTo>
                <a:lnTo>
                  <a:pt x="44068" y="34544"/>
                </a:lnTo>
                <a:lnTo>
                  <a:pt x="52578" y="44069"/>
                </a:lnTo>
                <a:lnTo>
                  <a:pt x="52197" y="43561"/>
                </a:lnTo>
                <a:lnTo>
                  <a:pt x="68135" y="43561"/>
                </a:lnTo>
                <a:lnTo>
                  <a:pt x="62230" y="35687"/>
                </a:lnTo>
                <a:lnTo>
                  <a:pt x="60719" y="34036"/>
                </a:lnTo>
                <a:close/>
              </a:path>
              <a:path w="240664" h="974725">
                <a:moveTo>
                  <a:pt x="43794" y="34295"/>
                </a:moveTo>
                <a:lnTo>
                  <a:pt x="44017" y="34544"/>
                </a:lnTo>
                <a:lnTo>
                  <a:pt x="43794" y="34295"/>
                </a:lnTo>
                <a:close/>
              </a:path>
              <a:path w="240664" h="974725">
                <a:moveTo>
                  <a:pt x="43561" y="34036"/>
                </a:moveTo>
                <a:lnTo>
                  <a:pt x="43794" y="34295"/>
                </a:lnTo>
                <a:lnTo>
                  <a:pt x="44068" y="34544"/>
                </a:lnTo>
                <a:lnTo>
                  <a:pt x="43561" y="34036"/>
                </a:lnTo>
                <a:close/>
              </a:path>
              <a:path w="240664" h="974725">
                <a:moveTo>
                  <a:pt x="53518" y="26162"/>
                </a:moveTo>
                <a:lnTo>
                  <a:pt x="34798" y="26162"/>
                </a:lnTo>
                <a:lnTo>
                  <a:pt x="43794" y="34295"/>
                </a:lnTo>
                <a:lnTo>
                  <a:pt x="43561" y="34036"/>
                </a:lnTo>
                <a:lnTo>
                  <a:pt x="60719" y="34036"/>
                </a:lnTo>
                <a:lnTo>
                  <a:pt x="53518" y="26162"/>
                </a:lnTo>
                <a:close/>
              </a:path>
              <a:path w="240664" h="974725">
                <a:moveTo>
                  <a:pt x="46894" y="20065"/>
                </a:moveTo>
                <a:lnTo>
                  <a:pt x="26035" y="20065"/>
                </a:lnTo>
                <a:lnTo>
                  <a:pt x="26797" y="20574"/>
                </a:lnTo>
                <a:lnTo>
                  <a:pt x="35306" y="26670"/>
                </a:lnTo>
                <a:lnTo>
                  <a:pt x="34798" y="26162"/>
                </a:lnTo>
                <a:lnTo>
                  <a:pt x="53518" y="26162"/>
                </a:lnTo>
                <a:lnTo>
                  <a:pt x="52705" y="25273"/>
                </a:lnTo>
                <a:lnTo>
                  <a:pt x="46894" y="20065"/>
                </a:lnTo>
                <a:close/>
              </a:path>
              <a:path w="240664" h="974725">
                <a:moveTo>
                  <a:pt x="26638" y="20495"/>
                </a:moveTo>
                <a:lnTo>
                  <a:pt x="26797" y="20574"/>
                </a:lnTo>
                <a:lnTo>
                  <a:pt x="26638" y="20495"/>
                </a:lnTo>
                <a:close/>
              </a:path>
              <a:path w="240664" h="974725">
                <a:moveTo>
                  <a:pt x="26035" y="20065"/>
                </a:moveTo>
                <a:lnTo>
                  <a:pt x="26638" y="20495"/>
                </a:lnTo>
                <a:lnTo>
                  <a:pt x="26797" y="20574"/>
                </a:lnTo>
                <a:lnTo>
                  <a:pt x="26035" y="20065"/>
                </a:lnTo>
                <a:close/>
              </a:path>
              <a:path w="240664" h="974725">
                <a:moveTo>
                  <a:pt x="17475" y="15975"/>
                </a:moveTo>
                <a:lnTo>
                  <a:pt x="26638" y="20495"/>
                </a:lnTo>
                <a:lnTo>
                  <a:pt x="26035" y="20065"/>
                </a:lnTo>
                <a:lnTo>
                  <a:pt x="46894" y="20065"/>
                </a:lnTo>
                <a:lnTo>
                  <a:pt x="42926" y="16510"/>
                </a:lnTo>
                <a:lnTo>
                  <a:pt x="42567" y="16256"/>
                </a:lnTo>
                <a:lnTo>
                  <a:pt x="18415" y="16256"/>
                </a:lnTo>
                <a:lnTo>
                  <a:pt x="17475" y="15975"/>
                </a:lnTo>
                <a:close/>
              </a:path>
              <a:path w="240664" h="974725">
                <a:moveTo>
                  <a:pt x="17272" y="15875"/>
                </a:moveTo>
                <a:lnTo>
                  <a:pt x="17475" y="15975"/>
                </a:lnTo>
                <a:lnTo>
                  <a:pt x="18415" y="16256"/>
                </a:lnTo>
                <a:lnTo>
                  <a:pt x="17272" y="15875"/>
                </a:lnTo>
                <a:close/>
              </a:path>
              <a:path w="240664" h="974725">
                <a:moveTo>
                  <a:pt x="42030" y="15875"/>
                </a:moveTo>
                <a:lnTo>
                  <a:pt x="17272" y="15875"/>
                </a:lnTo>
                <a:lnTo>
                  <a:pt x="18415" y="16256"/>
                </a:lnTo>
                <a:lnTo>
                  <a:pt x="42567" y="16256"/>
                </a:lnTo>
                <a:lnTo>
                  <a:pt x="42030" y="15875"/>
                </a:lnTo>
                <a:close/>
              </a:path>
              <a:path w="240664" h="974725">
                <a:moveTo>
                  <a:pt x="9358" y="13550"/>
                </a:moveTo>
                <a:lnTo>
                  <a:pt x="17475" y="15975"/>
                </a:lnTo>
                <a:lnTo>
                  <a:pt x="17272" y="15875"/>
                </a:lnTo>
                <a:lnTo>
                  <a:pt x="42030" y="15875"/>
                </a:lnTo>
                <a:lnTo>
                  <a:pt x="38805" y="13588"/>
                </a:lnTo>
                <a:lnTo>
                  <a:pt x="9779" y="13588"/>
                </a:lnTo>
                <a:lnTo>
                  <a:pt x="9358" y="13550"/>
                </a:lnTo>
                <a:close/>
              </a:path>
              <a:path w="240664" h="974725">
                <a:moveTo>
                  <a:pt x="8636" y="13335"/>
                </a:moveTo>
                <a:lnTo>
                  <a:pt x="9358" y="13550"/>
                </a:lnTo>
                <a:lnTo>
                  <a:pt x="9779" y="13588"/>
                </a:lnTo>
                <a:lnTo>
                  <a:pt x="8636" y="13335"/>
                </a:lnTo>
                <a:close/>
              </a:path>
              <a:path w="240664" h="974725">
                <a:moveTo>
                  <a:pt x="38446" y="13335"/>
                </a:moveTo>
                <a:lnTo>
                  <a:pt x="8636" y="13335"/>
                </a:lnTo>
                <a:lnTo>
                  <a:pt x="9779" y="13588"/>
                </a:lnTo>
                <a:lnTo>
                  <a:pt x="38805" y="13588"/>
                </a:lnTo>
                <a:lnTo>
                  <a:pt x="38446" y="13335"/>
                </a:lnTo>
                <a:close/>
              </a:path>
              <a:path w="240664" h="974725">
                <a:moveTo>
                  <a:pt x="1270" y="0"/>
                </a:moveTo>
                <a:lnTo>
                  <a:pt x="0" y="12700"/>
                </a:lnTo>
                <a:lnTo>
                  <a:pt x="9358" y="13550"/>
                </a:lnTo>
                <a:lnTo>
                  <a:pt x="8636" y="13335"/>
                </a:lnTo>
                <a:lnTo>
                  <a:pt x="38446" y="13335"/>
                </a:lnTo>
                <a:lnTo>
                  <a:pt x="32893" y="9398"/>
                </a:lnTo>
                <a:lnTo>
                  <a:pt x="22479" y="4190"/>
                </a:lnTo>
                <a:lnTo>
                  <a:pt x="11684" y="1015"/>
                </a:lnTo>
                <a:lnTo>
                  <a:pt x="12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270" y="2280666"/>
            <a:ext cx="15900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Notification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Inte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1752600"/>
            <a:ext cx="1524000" cy="563880"/>
          </a:xfrm>
          <a:custGeom>
            <a:avLst/>
            <a:gdLst/>
            <a:ahLst/>
            <a:cxnLst/>
            <a:rect l="l" t="t" r="r" b="b"/>
            <a:pathLst>
              <a:path w="1524000" h="563880">
                <a:moveTo>
                  <a:pt x="0" y="93979"/>
                </a:moveTo>
                <a:lnTo>
                  <a:pt x="7379" y="57382"/>
                </a:lnTo>
                <a:lnTo>
                  <a:pt x="27511" y="27511"/>
                </a:lnTo>
                <a:lnTo>
                  <a:pt x="57382" y="7379"/>
                </a:lnTo>
                <a:lnTo>
                  <a:pt x="93979" y="0"/>
                </a:lnTo>
                <a:lnTo>
                  <a:pt x="1430020" y="0"/>
                </a:lnTo>
                <a:lnTo>
                  <a:pt x="1466617" y="7379"/>
                </a:lnTo>
                <a:lnTo>
                  <a:pt x="1496488" y="27511"/>
                </a:lnTo>
                <a:lnTo>
                  <a:pt x="1516620" y="57382"/>
                </a:lnTo>
                <a:lnTo>
                  <a:pt x="1524000" y="93979"/>
                </a:lnTo>
                <a:lnTo>
                  <a:pt x="1524000" y="469900"/>
                </a:lnTo>
                <a:lnTo>
                  <a:pt x="1516620" y="506497"/>
                </a:lnTo>
                <a:lnTo>
                  <a:pt x="1496488" y="536368"/>
                </a:lnTo>
                <a:lnTo>
                  <a:pt x="1466617" y="556500"/>
                </a:lnTo>
                <a:lnTo>
                  <a:pt x="1430020" y="563879"/>
                </a:lnTo>
                <a:lnTo>
                  <a:pt x="93979" y="563879"/>
                </a:lnTo>
                <a:lnTo>
                  <a:pt x="57382" y="556500"/>
                </a:lnTo>
                <a:lnTo>
                  <a:pt x="27511" y="536368"/>
                </a:lnTo>
                <a:lnTo>
                  <a:pt x="7379" y="506497"/>
                </a:lnTo>
                <a:lnTo>
                  <a:pt x="0" y="469900"/>
                </a:lnTo>
                <a:lnTo>
                  <a:pt x="0" y="93979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41445" y="1772157"/>
            <a:ext cx="804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Content  Pro</a:t>
            </a:r>
            <a:r>
              <a:rPr sz="1600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iders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1752600"/>
            <a:ext cx="1524000" cy="563880"/>
          </a:xfrm>
          <a:custGeom>
            <a:avLst/>
            <a:gdLst/>
            <a:ahLst/>
            <a:cxnLst/>
            <a:rect l="l" t="t" r="r" b="b"/>
            <a:pathLst>
              <a:path w="1524000" h="563880">
                <a:moveTo>
                  <a:pt x="0" y="93979"/>
                </a:moveTo>
                <a:lnTo>
                  <a:pt x="7379" y="57382"/>
                </a:lnTo>
                <a:lnTo>
                  <a:pt x="27511" y="27511"/>
                </a:lnTo>
                <a:lnTo>
                  <a:pt x="57382" y="7379"/>
                </a:lnTo>
                <a:lnTo>
                  <a:pt x="93979" y="0"/>
                </a:lnTo>
                <a:lnTo>
                  <a:pt x="1430020" y="0"/>
                </a:lnTo>
                <a:lnTo>
                  <a:pt x="1466617" y="7379"/>
                </a:lnTo>
                <a:lnTo>
                  <a:pt x="1496488" y="27511"/>
                </a:lnTo>
                <a:lnTo>
                  <a:pt x="1516620" y="57382"/>
                </a:lnTo>
                <a:lnTo>
                  <a:pt x="1524000" y="93979"/>
                </a:lnTo>
                <a:lnTo>
                  <a:pt x="1524000" y="469900"/>
                </a:lnTo>
                <a:lnTo>
                  <a:pt x="1516620" y="506497"/>
                </a:lnTo>
                <a:lnTo>
                  <a:pt x="1496488" y="536368"/>
                </a:lnTo>
                <a:lnTo>
                  <a:pt x="1466617" y="556500"/>
                </a:lnTo>
                <a:lnTo>
                  <a:pt x="1430020" y="563879"/>
                </a:lnTo>
                <a:lnTo>
                  <a:pt x="93979" y="563879"/>
                </a:lnTo>
                <a:lnTo>
                  <a:pt x="57382" y="556500"/>
                </a:lnTo>
                <a:lnTo>
                  <a:pt x="27511" y="536368"/>
                </a:lnTo>
                <a:lnTo>
                  <a:pt x="7379" y="506497"/>
                </a:lnTo>
                <a:lnTo>
                  <a:pt x="0" y="469900"/>
                </a:lnTo>
                <a:lnTo>
                  <a:pt x="0" y="93979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6346" y="1894077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Services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88707" y="1752600"/>
            <a:ext cx="1524000" cy="563880"/>
          </a:xfrm>
          <a:custGeom>
            <a:avLst/>
            <a:gdLst/>
            <a:ahLst/>
            <a:cxnLst/>
            <a:rect l="l" t="t" r="r" b="b"/>
            <a:pathLst>
              <a:path w="1524000" h="563880">
                <a:moveTo>
                  <a:pt x="0" y="93979"/>
                </a:moveTo>
                <a:lnTo>
                  <a:pt x="7379" y="57382"/>
                </a:lnTo>
                <a:lnTo>
                  <a:pt x="27511" y="27511"/>
                </a:lnTo>
                <a:lnTo>
                  <a:pt x="57382" y="7379"/>
                </a:lnTo>
                <a:lnTo>
                  <a:pt x="93980" y="0"/>
                </a:lnTo>
                <a:lnTo>
                  <a:pt x="1430020" y="0"/>
                </a:lnTo>
                <a:lnTo>
                  <a:pt x="1466617" y="7379"/>
                </a:lnTo>
                <a:lnTo>
                  <a:pt x="1496488" y="27511"/>
                </a:lnTo>
                <a:lnTo>
                  <a:pt x="1516620" y="57382"/>
                </a:lnTo>
                <a:lnTo>
                  <a:pt x="1524000" y="93979"/>
                </a:lnTo>
                <a:lnTo>
                  <a:pt x="1524000" y="469900"/>
                </a:lnTo>
                <a:lnTo>
                  <a:pt x="1516620" y="506497"/>
                </a:lnTo>
                <a:lnTo>
                  <a:pt x="1496488" y="536368"/>
                </a:lnTo>
                <a:lnTo>
                  <a:pt x="1466617" y="556500"/>
                </a:lnTo>
                <a:lnTo>
                  <a:pt x="1430020" y="563879"/>
                </a:lnTo>
                <a:lnTo>
                  <a:pt x="93980" y="563879"/>
                </a:lnTo>
                <a:lnTo>
                  <a:pt x="57382" y="556500"/>
                </a:lnTo>
                <a:lnTo>
                  <a:pt x="27511" y="536368"/>
                </a:lnTo>
                <a:lnTo>
                  <a:pt x="7379" y="506497"/>
                </a:lnTo>
                <a:lnTo>
                  <a:pt x="0" y="469900"/>
                </a:lnTo>
                <a:lnTo>
                  <a:pt x="0" y="93979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1989" y="1772157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Broadcast  receiver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5200" y="2420111"/>
            <a:ext cx="640715" cy="1162050"/>
          </a:xfrm>
          <a:custGeom>
            <a:avLst/>
            <a:gdLst/>
            <a:ahLst/>
            <a:cxnLst/>
            <a:rect l="l" t="t" r="r" b="b"/>
            <a:pathLst>
              <a:path w="640715" h="1162050">
                <a:moveTo>
                  <a:pt x="3175" y="1076833"/>
                </a:moveTo>
                <a:lnTo>
                  <a:pt x="0" y="1161923"/>
                </a:lnTo>
                <a:lnTo>
                  <a:pt x="69976" y="1113409"/>
                </a:lnTo>
                <a:lnTo>
                  <a:pt x="62554" y="1109345"/>
                </a:lnTo>
                <a:lnTo>
                  <a:pt x="36068" y="1109345"/>
                </a:lnTo>
                <a:lnTo>
                  <a:pt x="24892" y="1103122"/>
                </a:lnTo>
                <a:lnTo>
                  <a:pt x="30961" y="1092046"/>
                </a:lnTo>
                <a:lnTo>
                  <a:pt x="3175" y="1076833"/>
                </a:lnTo>
                <a:close/>
              </a:path>
              <a:path w="640715" h="1162050">
                <a:moveTo>
                  <a:pt x="30961" y="1092046"/>
                </a:moveTo>
                <a:lnTo>
                  <a:pt x="24892" y="1103122"/>
                </a:lnTo>
                <a:lnTo>
                  <a:pt x="36068" y="1109345"/>
                </a:lnTo>
                <a:lnTo>
                  <a:pt x="42180" y="1098189"/>
                </a:lnTo>
                <a:lnTo>
                  <a:pt x="30961" y="1092046"/>
                </a:lnTo>
                <a:close/>
              </a:path>
              <a:path w="640715" h="1162050">
                <a:moveTo>
                  <a:pt x="42180" y="1098189"/>
                </a:moveTo>
                <a:lnTo>
                  <a:pt x="36068" y="1109345"/>
                </a:lnTo>
                <a:lnTo>
                  <a:pt x="62554" y="1109345"/>
                </a:lnTo>
                <a:lnTo>
                  <a:pt x="42180" y="1098189"/>
                </a:lnTo>
                <a:close/>
              </a:path>
              <a:path w="640715" h="1162050">
                <a:moveTo>
                  <a:pt x="629411" y="0"/>
                </a:moveTo>
                <a:lnTo>
                  <a:pt x="30961" y="1092046"/>
                </a:lnTo>
                <a:lnTo>
                  <a:pt x="42180" y="1098189"/>
                </a:lnTo>
                <a:lnTo>
                  <a:pt x="640588" y="6096"/>
                </a:lnTo>
                <a:lnTo>
                  <a:pt x="6294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3208" y="2420111"/>
            <a:ext cx="640715" cy="1162050"/>
          </a:xfrm>
          <a:custGeom>
            <a:avLst/>
            <a:gdLst/>
            <a:ahLst/>
            <a:cxnLst/>
            <a:rect l="l" t="t" r="r" b="b"/>
            <a:pathLst>
              <a:path w="640714" h="1162050">
                <a:moveTo>
                  <a:pt x="3175" y="1076833"/>
                </a:moveTo>
                <a:lnTo>
                  <a:pt x="0" y="1161923"/>
                </a:lnTo>
                <a:lnTo>
                  <a:pt x="69976" y="1113409"/>
                </a:lnTo>
                <a:lnTo>
                  <a:pt x="62554" y="1109345"/>
                </a:lnTo>
                <a:lnTo>
                  <a:pt x="36067" y="1109345"/>
                </a:lnTo>
                <a:lnTo>
                  <a:pt x="24891" y="1103122"/>
                </a:lnTo>
                <a:lnTo>
                  <a:pt x="30961" y="1092046"/>
                </a:lnTo>
                <a:lnTo>
                  <a:pt x="3175" y="1076833"/>
                </a:lnTo>
                <a:close/>
              </a:path>
              <a:path w="640714" h="1162050">
                <a:moveTo>
                  <a:pt x="30961" y="1092046"/>
                </a:moveTo>
                <a:lnTo>
                  <a:pt x="24891" y="1103122"/>
                </a:lnTo>
                <a:lnTo>
                  <a:pt x="36067" y="1109345"/>
                </a:lnTo>
                <a:lnTo>
                  <a:pt x="42180" y="1098189"/>
                </a:lnTo>
                <a:lnTo>
                  <a:pt x="30961" y="1092046"/>
                </a:lnTo>
                <a:close/>
              </a:path>
              <a:path w="640714" h="1162050">
                <a:moveTo>
                  <a:pt x="42180" y="1098189"/>
                </a:moveTo>
                <a:lnTo>
                  <a:pt x="36067" y="1109345"/>
                </a:lnTo>
                <a:lnTo>
                  <a:pt x="62554" y="1109345"/>
                </a:lnTo>
                <a:lnTo>
                  <a:pt x="42180" y="1098189"/>
                </a:lnTo>
                <a:close/>
              </a:path>
              <a:path w="640714" h="1162050">
                <a:moveTo>
                  <a:pt x="629412" y="0"/>
                </a:moveTo>
                <a:lnTo>
                  <a:pt x="30961" y="1092046"/>
                </a:lnTo>
                <a:lnTo>
                  <a:pt x="42180" y="1098189"/>
                </a:lnTo>
                <a:lnTo>
                  <a:pt x="640588" y="6096"/>
                </a:lnTo>
                <a:lnTo>
                  <a:pt x="6294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2211" y="2423160"/>
            <a:ext cx="640715" cy="1162050"/>
          </a:xfrm>
          <a:custGeom>
            <a:avLst/>
            <a:gdLst/>
            <a:ahLst/>
            <a:cxnLst/>
            <a:rect l="l" t="t" r="r" b="b"/>
            <a:pathLst>
              <a:path w="640714" h="1162050">
                <a:moveTo>
                  <a:pt x="598407" y="63733"/>
                </a:moveTo>
                <a:lnTo>
                  <a:pt x="0" y="1155827"/>
                </a:lnTo>
                <a:lnTo>
                  <a:pt x="11175" y="1161923"/>
                </a:lnTo>
                <a:lnTo>
                  <a:pt x="609626" y="69876"/>
                </a:lnTo>
                <a:lnTo>
                  <a:pt x="598407" y="63733"/>
                </a:lnTo>
                <a:close/>
              </a:path>
              <a:path w="640714" h="1162050">
                <a:moveTo>
                  <a:pt x="638626" y="52577"/>
                </a:moveTo>
                <a:lnTo>
                  <a:pt x="604520" y="52577"/>
                </a:lnTo>
                <a:lnTo>
                  <a:pt x="615696" y="58800"/>
                </a:lnTo>
                <a:lnTo>
                  <a:pt x="609626" y="69876"/>
                </a:lnTo>
                <a:lnTo>
                  <a:pt x="637413" y="85089"/>
                </a:lnTo>
                <a:lnTo>
                  <a:pt x="638626" y="52577"/>
                </a:lnTo>
                <a:close/>
              </a:path>
              <a:path w="640714" h="1162050">
                <a:moveTo>
                  <a:pt x="604520" y="52577"/>
                </a:moveTo>
                <a:lnTo>
                  <a:pt x="598407" y="63733"/>
                </a:lnTo>
                <a:lnTo>
                  <a:pt x="609626" y="69876"/>
                </a:lnTo>
                <a:lnTo>
                  <a:pt x="615696" y="58800"/>
                </a:lnTo>
                <a:lnTo>
                  <a:pt x="604520" y="52577"/>
                </a:lnTo>
                <a:close/>
              </a:path>
              <a:path w="640714" h="1162050">
                <a:moveTo>
                  <a:pt x="640588" y="0"/>
                </a:moveTo>
                <a:lnTo>
                  <a:pt x="570611" y="48513"/>
                </a:lnTo>
                <a:lnTo>
                  <a:pt x="598407" y="63733"/>
                </a:lnTo>
                <a:lnTo>
                  <a:pt x="604520" y="52577"/>
                </a:lnTo>
                <a:lnTo>
                  <a:pt x="638626" y="52577"/>
                </a:lnTo>
                <a:lnTo>
                  <a:pt x="6405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6315" y="2448941"/>
            <a:ext cx="76200" cy="949960"/>
          </a:xfrm>
          <a:custGeom>
            <a:avLst/>
            <a:gdLst/>
            <a:ahLst/>
            <a:cxnLst/>
            <a:rect l="l" t="t" r="r" b="b"/>
            <a:pathLst>
              <a:path w="76200" h="949960">
                <a:moveTo>
                  <a:pt x="0" y="872998"/>
                </a:moveTo>
                <a:lnTo>
                  <a:pt x="37084" y="949706"/>
                </a:lnTo>
                <a:lnTo>
                  <a:pt x="69833" y="886333"/>
                </a:lnTo>
                <a:lnTo>
                  <a:pt x="44323" y="886333"/>
                </a:lnTo>
                <a:lnTo>
                  <a:pt x="31623" y="886206"/>
                </a:lnTo>
                <a:lnTo>
                  <a:pt x="31793" y="873421"/>
                </a:lnTo>
                <a:lnTo>
                  <a:pt x="0" y="872998"/>
                </a:lnTo>
                <a:close/>
              </a:path>
              <a:path w="76200" h="949960">
                <a:moveTo>
                  <a:pt x="31793" y="873421"/>
                </a:moveTo>
                <a:lnTo>
                  <a:pt x="31623" y="886206"/>
                </a:lnTo>
                <a:lnTo>
                  <a:pt x="44323" y="886333"/>
                </a:lnTo>
                <a:lnTo>
                  <a:pt x="44492" y="873591"/>
                </a:lnTo>
                <a:lnTo>
                  <a:pt x="31793" y="873421"/>
                </a:lnTo>
                <a:close/>
              </a:path>
              <a:path w="76200" h="949960">
                <a:moveTo>
                  <a:pt x="44492" y="873591"/>
                </a:moveTo>
                <a:lnTo>
                  <a:pt x="44323" y="886333"/>
                </a:lnTo>
                <a:lnTo>
                  <a:pt x="69833" y="886333"/>
                </a:lnTo>
                <a:lnTo>
                  <a:pt x="76200" y="874013"/>
                </a:lnTo>
                <a:lnTo>
                  <a:pt x="44492" y="873591"/>
                </a:lnTo>
                <a:close/>
              </a:path>
              <a:path w="76200" h="949960">
                <a:moveTo>
                  <a:pt x="43434" y="0"/>
                </a:moveTo>
                <a:lnTo>
                  <a:pt x="31793" y="873421"/>
                </a:lnTo>
                <a:lnTo>
                  <a:pt x="44492" y="873591"/>
                </a:lnTo>
                <a:lnTo>
                  <a:pt x="56134" y="254"/>
                </a:lnTo>
                <a:lnTo>
                  <a:pt x="434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3579" y="2436876"/>
            <a:ext cx="76200" cy="948055"/>
          </a:xfrm>
          <a:custGeom>
            <a:avLst/>
            <a:gdLst/>
            <a:ahLst/>
            <a:cxnLst/>
            <a:rect l="l" t="t" r="r" b="b"/>
            <a:pathLst>
              <a:path w="76200" h="948054">
                <a:moveTo>
                  <a:pt x="31744" y="76072"/>
                </a:moveTo>
                <a:lnTo>
                  <a:pt x="13970" y="947547"/>
                </a:lnTo>
                <a:lnTo>
                  <a:pt x="26670" y="947927"/>
                </a:lnTo>
                <a:lnTo>
                  <a:pt x="44445" y="76326"/>
                </a:lnTo>
                <a:lnTo>
                  <a:pt x="31744" y="76072"/>
                </a:lnTo>
                <a:close/>
              </a:path>
              <a:path w="76200" h="948054">
                <a:moveTo>
                  <a:pt x="69741" y="63373"/>
                </a:moveTo>
                <a:lnTo>
                  <a:pt x="32004" y="63373"/>
                </a:lnTo>
                <a:lnTo>
                  <a:pt x="44704" y="63626"/>
                </a:lnTo>
                <a:lnTo>
                  <a:pt x="44445" y="76326"/>
                </a:lnTo>
                <a:lnTo>
                  <a:pt x="76200" y="76962"/>
                </a:lnTo>
                <a:lnTo>
                  <a:pt x="69741" y="63373"/>
                </a:lnTo>
                <a:close/>
              </a:path>
              <a:path w="76200" h="948054">
                <a:moveTo>
                  <a:pt x="32004" y="63373"/>
                </a:moveTo>
                <a:lnTo>
                  <a:pt x="31744" y="76072"/>
                </a:lnTo>
                <a:lnTo>
                  <a:pt x="44445" y="76326"/>
                </a:lnTo>
                <a:lnTo>
                  <a:pt x="44704" y="63626"/>
                </a:lnTo>
                <a:lnTo>
                  <a:pt x="32004" y="63373"/>
                </a:lnTo>
                <a:close/>
              </a:path>
              <a:path w="76200" h="948054">
                <a:moveTo>
                  <a:pt x="39624" y="0"/>
                </a:moveTo>
                <a:lnTo>
                  <a:pt x="0" y="75437"/>
                </a:lnTo>
                <a:lnTo>
                  <a:pt x="31744" y="76072"/>
                </a:lnTo>
                <a:lnTo>
                  <a:pt x="32004" y="63373"/>
                </a:lnTo>
                <a:lnTo>
                  <a:pt x="69741" y="63373"/>
                </a:lnTo>
                <a:lnTo>
                  <a:pt x="396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5" dirty="0"/>
              <a:t>Khái niệm </a:t>
            </a:r>
            <a:r>
              <a:rPr dirty="0"/>
              <a:t>activity </a:t>
            </a:r>
            <a:r>
              <a:rPr spc="-5" dirty="0"/>
              <a:t>(giao diện  </a:t>
            </a:r>
            <a:r>
              <a:rPr dirty="0"/>
              <a:t>tương</a:t>
            </a:r>
            <a:r>
              <a:rPr spc="-5" dirty="0"/>
              <a:t> </a:t>
            </a:r>
            <a:r>
              <a:rPr dirty="0"/>
              <a:t>tác)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024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62620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73709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70" dirty="0">
                <a:latin typeface="Arial"/>
                <a:cs typeface="Arial"/>
              </a:rPr>
              <a:t>thành </a:t>
            </a:r>
            <a:r>
              <a:rPr sz="3000" spc="-130" dirty="0">
                <a:latin typeface="Arial"/>
                <a:cs typeface="Arial"/>
              </a:rPr>
              <a:t>phần </a:t>
            </a:r>
            <a:r>
              <a:rPr sz="3000" spc="-250" dirty="0">
                <a:latin typeface="Arial"/>
                <a:cs typeface="Arial"/>
              </a:rPr>
              <a:t>cơ </a:t>
            </a:r>
            <a:r>
              <a:rPr sz="3000" spc="-145" dirty="0">
                <a:latin typeface="Arial"/>
                <a:cs typeface="Arial"/>
              </a:rPr>
              <a:t>bản </a:t>
            </a:r>
            <a:r>
              <a:rPr sz="3000" spc="-185" dirty="0">
                <a:latin typeface="Arial"/>
                <a:cs typeface="Arial"/>
              </a:rPr>
              <a:t>của </a:t>
            </a:r>
            <a:r>
              <a:rPr sz="3000" spc="-65" dirty="0">
                <a:latin typeface="Arial"/>
                <a:cs typeface="Arial"/>
              </a:rPr>
              <a:t>bất </a:t>
            </a:r>
            <a:r>
              <a:rPr sz="3000" spc="-140" dirty="0">
                <a:latin typeface="Arial"/>
                <a:cs typeface="Arial"/>
              </a:rPr>
              <a:t>kỳ </a:t>
            </a:r>
            <a:r>
              <a:rPr sz="3000" spc="-5" dirty="0">
                <a:latin typeface="Arial"/>
                <a:cs typeface="Arial"/>
              </a:rPr>
              <a:t>một 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90" dirty="0">
                <a:latin typeface="Arial"/>
                <a:cs typeface="Arial"/>
              </a:rPr>
              <a:t>android </a:t>
            </a:r>
            <a:r>
              <a:rPr sz="3000" spc="-140" dirty="0">
                <a:latin typeface="Arial"/>
                <a:cs typeface="Arial"/>
              </a:rPr>
              <a:t>nào, </a:t>
            </a:r>
            <a:r>
              <a:rPr sz="3000" spc="-155" dirty="0">
                <a:latin typeface="Arial"/>
                <a:cs typeface="Arial"/>
              </a:rPr>
              <a:t>chúng </a:t>
            </a:r>
            <a:r>
              <a:rPr sz="3000" spc="-170" dirty="0">
                <a:latin typeface="Arial"/>
                <a:cs typeface="Arial"/>
              </a:rPr>
              <a:t>cung </a:t>
            </a:r>
            <a:r>
              <a:rPr sz="3000" spc="-200" dirty="0">
                <a:latin typeface="Arial"/>
                <a:cs typeface="Arial"/>
              </a:rPr>
              <a:t>cấp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0" dirty="0">
                <a:latin typeface="Arial"/>
                <a:cs typeface="Arial"/>
              </a:rPr>
              <a:t>diện  </a:t>
            </a:r>
            <a:r>
              <a:rPr sz="3000" spc="-155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cho </a:t>
            </a:r>
            <a:r>
              <a:rPr sz="3000" spc="-185" dirty="0">
                <a:latin typeface="Arial"/>
                <a:cs typeface="Arial"/>
              </a:rPr>
              <a:t>ứng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dụng</a:t>
            </a:r>
            <a:endParaRPr sz="3000">
              <a:latin typeface="Arial"/>
              <a:cs typeface="Arial"/>
            </a:endParaRPr>
          </a:p>
          <a:p>
            <a:pPr marL="287020" marR="73660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50" dirty="0">
                <a:latin typeface="Arial"/>
                <a:cs typeface="Arial"/>
              </a:rPr>
              <a:t>Lớp </a:t>
            </a:r>
            <a:r>
              <a:rPr sz="3000" spc="-55" dirty="0">
                <a:latin typeface="Arial"/>
                <a:cs typeface="Arial"/>
              </a:rPr>
              <a:t>Activity </a:t>
            </a:r>
            <a:r>
              <a:rPr sz="3000" spc="-114" dirty="0">
                <a:latin typeface="Arial"/>
                <a:cs typeface="Arial"/>
              </a:rPr>
              <a:t>đảm </a:t>
            </a:r>
            <a:r>
              <a:rPr sz="3000" spc="-135" dirty="0">
                <a:latin typeface="Arial"/>
                <a:cs typeface="Arial"/>
              </a:rPr>
              <a:t>nhận </a:t>
            </a:r>
            <a:r>
              <a:rPr sz="3000" spc="-140" dirty="0">
                <a:latin typeface="Arial"/>
                <a:cs typeface="Arial"/>
              </a:rPr>
              <a:t>việc </a:t>
            </a:r>
            <a:r>
              <a:rPr sz="3000" spc="-65" dirty="0">
                <a:latin typeface="Arial"/>
                <a:cs typeface="Arial"/>
              </a:rPr>
              <a:t>tạo </a:t>
            </a:r>
            <a:r>
              <a:rPr sz="3000" spc="-125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220" dirty="0">
                <a:latin typeface="Arial"/>
                <a:cs typeface="Arial"/>
              </a:rPr>
              <a:t>cửa </a:t>
            </a:r>
            <a:r>
              <a:rPr sz="3000" spc="-215" dirty="0">
                <a:latin typeface="Arial"/>
                <a:cs typeface="Arial"/>
              </a:rPr>
              <a:t>sổ  </a:t>
            </a:r>
            <a:r>
              <a:rPr sz="3000" spc="-70" dirty="0">
                <a:latin typeface="Arial"/>
                <a:cs typeface="Arial"/>
              </a:rPr>
              <a:t>(</a:t>
            </a:r>
            <a:r>
              <a:rPr sz="3000" dirty="0">
                <a:latin typeface="Arial"/>
                <a:cs typeface="Arial"/>
              </a:rPr>
              <a:t>window</a:t>
            </a:r>
            <a:r>
              <a:rPr sz="3000" spc="-70" dirty="0">
                <a:latin typeface="Arial"/>
                <a:cs typeface="Arial"/>
              </a:rPr>
              <a:t>),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sau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đó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ta</a:t>
            </a:r>
            <a:r>
              <a:rPr sz="3000" spc="-175" dirty="0">
                <a:latin typeface="Arial"/>
                <a:cs typeface="Arial"/>
              </a:rPr>
              <a:t> có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thể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đặt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lên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đó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một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giao 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175" dirty="0">
                <a:latin typeface="Arial"/>
                <a:cs typeface="Arial"/>
              </a:rPr>
              <a:t>bằng </a:t>
            </a:r>
            <a:r>
              <a:rPr sz="3000" spc="-90" dirty="0">
                <a:latin typeface="Arial"/>
                <a:cs typeface="Arial"/>
              </a:rPr>
              <a:t>lệnh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Arial"/>
                <a:cs typeface="Arial"/>
              </a:rPr>
              <a:t>setContentView(View)</a:t>
            </a:r>
            <a:endParaRPr sz="3000">
              <a:latin typeface="Arial"/>
              <a:cs typeface="Arial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5" dirty="0">
                <a:latin typeface="Arial"/>
                <a:cs typeface="Arial"/>
              </a:rPr>
              <a:t>Thông </a:t>
            </a:r>
            <a:r>
              <a:rPr sz="3000" spc="-120" dirty="0">
                <a:latin typeface="Arial"/>
                <a:cs typeface="Arial"/>
              </a:rPr>
              <a:t>thường </a:t>
            </a:r>
            <a:r>
              <a:rPr sz="3000" spc="-60" dirty="0">
                <a:latin typeface="Arial"/>
                <a:cs typeface="Arial"/>
              </a:rPr>
              <a:t>mỗi </a:t>
            </a:r>
            <a:r>
              <a:rPr sz="3000" spc="-145" dirty="0">
                <a:latin typeface="Arial"/>
                <a:cs typeface="Arial"/>
              </a:rPr>
              <a:t>màn </a:t>
            </a:r>
            <a:r>
              <a:rPr sz="3000" spc="-114" dirty="0">
                <a:latin typeface="Arial"/>
                <a:cs typeface="Arial"/>
              </a:rPr>
              <a:t>hình </a:t>
            </a:r>
            <a:r>
              <a:rPr sz="3000" spc="-254" dirty="0">
                <a:latin typeface="Arial"/>
                <a:cs typeface="Arial"/>
              </a:rPr>
              <a:t>sẽ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75" dirty="0">
                <a:latin typeface="Arial"/>
                <a:cs typeface="Arial"/>
              </a:rPr>
              <a:t>activity, </a:t>
            </a:r>
            <a:r>
              <a:rPr sz="3000" spc="-10" dirty="0">
                <a:latin typeface="Arial"/>
                <a:cs typeface="Arial"/>
              </a:rPr>
              <a:t>một 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120" dirty="0">
                <a:latin typeface="Arial"/>
                <a:cs typeface="Arial"/>
              </a:rPr>
              <a:t>thường </a:t>
            </a:r>
            <a:r>
              <a:rPr sz="3000" spc="-160" dirty="0">
                <a:latin typeface="Arial"/>
                <a:cs typeface="Arial"/>
              </a:rPr>
              <a:t>gồm </a:t>
            </a:r>
            <a:r>
              <a:rPr sz="3000" spc="-95" dirty="0">
                <a:latin typeface="Arial"/>
                <a:cs typeface="Arial"/>
              </a:rPr>
              <a:t>nhiều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50" dirty="0">
                <a:latin typeface="Arial"/>
                <a:cs typeface="Arial"/>
              </a:rPr>
              <a:t>chuyển </a:t>
            </a:r>
            <a:r>
              <a:rPr sz="3000" spc="-145" dirty="0">
                <a:latin typeface="Arial"/>
                <a:cs typeface="Arial"/>
              </a:rPr>
              <a:t>qua</a:t>
            </a:r>
            <a:r>
              <a:rPr sz="3000" spc="-42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lại  </a:t>
            </a:r>
            <a:r>
              <a:rPr sz="3000" spc="-105" dirty="0">
                <a:latin typeface="Arial"/>
                <a:cs typeface="Arial"/>
              </a:rPr>
              <a:t>lẫn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nhau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024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159115" cy="2903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50" dirty="0">
                <a:latin typeface="Arial"/>
                <a:cs typeface="Arial"/>
              </a:rPr>
              <a:t>Một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mang </a:t>
            </a:r>
            <a:r>
              <a:rPr sz="3000" spc="-95" dirty="0">
                <a:latin typeface="Arial"/>
                <a:cs typeface="Arial"/>
              </a:rPr>
              <a:t>nhiều </a:t>
            </a:r>
            <a:r>
              <a:rPr sz="3000" spc="-175" dirty="0">
                <a:latin typeface="Arial"/>
                <a:cs typeface="Arial"/>
              </a:rPr>
              <a:t>dạng khác </a:t>
            </a:r>
            <a:r>
              <a:rPr sz="3000" spc="-114" dirty="0">
                <a:latin typeface="Arial"/>
                <a:cs typeface="Arial"/>
              </a:rPr>
              <a:t>nhau: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Arial"/>
                <a:cs typeface="Arial"/>
              </a:rPr>
              <a:t>Cửa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sổ </a:t>
            </a:r>
            <a:r>
              <a:rPr sz="2600" spc="-100" dirty="0">
                <a:latin typeface="Arial"/>
                <a:cs typeface="Arial"/>
              </a:rPr>
              <a:t>chiếm </a:t>
            </a:r>
            <a:r>
              <a:rPr sz="2600" spc="-60" dirty="0">
                <a:latin typeface="Arial"/>
                <a:cs typeface="Arial"/>
              </a:rPr>
              <a:t>toàn </a:t>
            </a:r>
            <a:r>
              <a:rPr sz="2600" spc="-80" dirty="0">
                <a:latin typeface="Arial"/>
                <a:cs typeface="Arial"/>
              </a:rPr>
              <a:t>bộ </a:t>
            </a:r>
            <a:r>
              <a:rPr sz="2600" spc="-125" dirty="0">
                <a:latin typeface="Arial"/>
                <a:cs typeface="Arial"/>
              </a:rPr>
              <a:t>màn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hình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90" dirty="0">
                <a:latin typeface="Arial"/>
                <a:cs typeface="Arial"/>
              </a:rPr>
              <a:t>Cửa </a:t>
            </a:r>
            <a:r>
              <a:rPr sz="2600" spc="-180" dirty="0">
                <a:latin typeface="Arial"/>
                <a:cs typeface="Arial"/>
              </a:rPr>
              <a:t>sổ </a:t>
            </a:r>
            <a:r>
              <a:rPr sz="2600" spc="-100" dirty="0">
                <a:latin typeface="Arial"/>
                <a:cs typeface="Arial"/>
              </a:rPr>
              <a:t>chiếm </a:t>
            </a:r>
            <a:r>
              <a:rPr sz="2600" spc="-5" dirty="0">
                <a:latin typeface="Arial"/>
                <a:cs typeface="Arial"/>
              </a:rPr>
              <a:t>một </a:t>
            </a:r>
            <a:r>
              <a:rPr sz="2600" spc="-114" dirty="0">
                <a:latin typeface="Arial"/>
                <a:cs typeface="Arial"/>
              </a:rPr>
              <a:t>phần </a:t>
            </a:r>
            <a:r>
              <a:rPr sz="2600" spc="-125" dirty="0">
                <a:latin typeface="Arial"/>
                <a:cs typeface="Arial"/>
              </a:rPr>
              <a:t>màn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hình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5" dirty="0">
                <a:latin typeface="Arial"/>
                <a:cs typeface="Arial"/>
              </a:rPr>
              <a:t>Nằm </a:t>
            </a:r>
            <a:r>
              <a:rPr sz="2600" spc="-95" dirty="0">
                <a:latin typeface="Arial"/>
                <a:cs typeface="Arial"/>
              </a:rPr>
              <a:t>lồng </a:t>
            </a:r>
            <a:r>
              <a:rPr sz="2600" spc="-110" dirty="0">
                <a:latin typeface="Arial"/>
                <a:cs typeface="Arial"/>
              </a:rPr>
              <a:t>bên </a:t>
            </a:r>
            <a:r>
              <a:rPr sz="2600" spc="-45" dirty="0">
                <a:latin typeface="Arial"/>
                <a:cs typeface="Arial"/>
              </a:rPr>
              <a:t>trong </a:t>
            </a:r>
            <a:r>
              <a:rPr sz="2600" spc="-1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activity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khác</a:t>
            </a:r>
            <a:endParaRPr sz="26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35" dirty="0">
                <a:latin typeface="Arial"/>
                <a:cs typeface="Arial"/>
              </a:rPr>
              <a:t>Để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 </a:t>
            </a:r>
            <a:r>
              <a:rPr sz="3000" spc="-270" dirty="0">
                <a:latin typeface="Arial"/>
                <a:cs typeface="Arial"/>
              </a:rPr>
              <a:t>sử </a:t>
            </a:r>
            <a:r>
              <a:rPr sz="3000" spc="-125" dirty="0">
                <a:latin typeface="Arial"/>
                <a:cs typeface="Arial"/>
              </a:rPr>
              <a:t>dụng, </a:t>
            </a:r>
            <a:r>
              <a:rPr sz="3000" spc="-60" dirty="0">
                <a:latin typeface="Arial"/>
                <a:cs typeface="Arial"/>
              </a:rPr>
              <a:t>mọi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95" dirty="0">
                <a:latin typeface="Arial"/>
                <a:cs typeface="Arial"/>
              </a:rPr>
              <a:t>đều </a:t>
            </a:r>
            <a:r>
              <a:rPr sz="3000" spc="-105" dirty="0">
                <a:latin typeface="Arial"/>
                <a:cs typeface="Arial"/>
              </a:rPr>
              <a:t>phải </a:t>
            </a:r>
            <a:r>
              <a:rPr sz="3000" spc="-170" dirty="0">
                <a:latin typeface="Arial"/>
                <a:cs typeface="Arial"/>
              </a:rPr>
              <a:t>được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khai  </a:t>
            </a:r>
            <a:r>
              <a:rPr sz="3000" spc="-140" dirty="0">
                <a:latin typeface="Arial"/>
                <a:cs typeface="Arial"/>
              </a:rPr>
              <a:t>báo </a:t>
            </a:r>
            <a:r>
              <a:rPr sz="3000" spc="-60" dirty="0">
                <a:latin typeface="Arial"/>
                <a:cs typeface="Arial"/>
              </a:rPr>
              <a:t>trong </a:t>
            </a:r>
            <a:r>
              <a:rPr sz="3000" spc="-90" dirty="0">
                <a:solidFill>
                  <a:srgbClr val="00AF50"/>
                </a:solidFill>
                <a:latin typeface="Arial"/>
                <a:cs typeface="Arial"/>
              </a:rPr>
              <a:t>AndroidManifest.xml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35" dirty="0">
                <a:latin typeface="Arial"/>
                <a:cs typeface="Arial"/>
              </a:rPr>
              <a:t>thẻ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&lt;activity&gt;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284" y="4488230"/>
            <a:ext cx="7269074" cy="17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91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</a:t>
            </a:r>
            <a:r>
              <a:rPr spc="-350" dirty="0"/>
              <a:t> </a:t>
            </a:r>
            <a:r>
              <a:rPr spc="-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562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activity trình bày một màn hình, class xử lý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activity bao giờ cũng kế thừa lớp Activity của Android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652" y="2622804"/>
            <a:ext cx="6323076" cy="3793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032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Khởi tạo </a:t>
            </a:r>
            <a:r>
              <a:rPr dirty="0"/>
              <a:t>giao diện bên</a:t>
            </a:r>
            <a:r>
              <a:rPr spc="-75" dirty="0"/>
              <a:t> </a:t>
            </a:r>
            <a:r>
              <a:rPr spc="-5" dirty="0"/>
              <a:t>trong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14145"/>
            <a:ext cx="7649845" cy="493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30" dirty="0">
                <a:latin typeface="Arial"/>
                <a:cs typeface="Arial"/>
              </a:rPr>
              <a:t>Có </a:t>
            </a:r>
            <a:r>
              <a:rPr sz="3000" spc="-150" dirty="0">
                <a:latin typeface="Arial"/>
                <a:cs typeface="Arial"/>
              </a:rPr>
              <a:t>2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114" dirty="0">
                <a:latin typeface="Arial"/>
                <a:cs typeface="Arial"/>
              </a:rPr>
              <a:t>đơn </a:t>
            </a:r>
            <a:r>
              <a:rPr sz="3000" spc="-145" dirty="0">
                <a:latin typeface="Arial"/>
                <a:cs typeface="Arial"/>
              </a:rPr>
              <a:t>giản </a:t>
            </a:r>
            <a:r>
              <a:rPr sz="3000" spc="-100" dirty="0">
                <a:latin typeface="Arial"/>
                <a:cs typeface="Arial"/>
              </a:rPr>
              <a:t>để </a:t>
            </a:r>
            <a:r>
              <a:rPr sz="3000" spc="-60" dirty="0">
                <a:latin typeface="Arial"/>
                <a:cs typeface="Arial"/>
              </a:rPr>
              <a:t>tạo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5" dirty="0">
                <a:latin typeface="Arial"/>
                <a:cs typeface="Arial"/>
              </a:rPr>
              <a:t>diện </a:t>
            </a:r>
            <a:r>
              <a:rPr sz="3000" spc="-140" dirty="0">
                <a:latin typeface="Arial"/>
                <a:cs typeface="Arial"/>
              </a:rPr>
              <a:t>cho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ts val="3550"/>
              </a:lnSpc>
              <a:spcBef>
                <a:spcPts val="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80" dirty="0">
                <a:latin typeface="Arial"/>
                <a:cs typeface="Arial"/>
              </a:rPr>
              <a:t>Tự </a:t>
            </a:r>
            <a:r>
              <a:rPr sz="3000" spc="-65" dirty="0">
                <a:latin typeface="Arial"/>
                <a:cs typeface="Arial"/>
              </a:rPr>
              <a:t>tạo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175" dirty="0">
                <a:latin typeface="Arial"/>
                <a:cs typeface="Arial"/>
              </a:rPr>
              <a:t>bằng </a:t>
            </a:r>
            <a:r>
              <a:rPr sz="3000" spc="-40" dirty="0">
                <a:latin typeface="Arial"/>
                <a:cs typeface="Arial"/>
              </a:rPr>
              <a:t>viết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mã</a:t>
            </a:r>
            <a:endParaRPr sz="3000">
              <a:latin typeface="Arial"/>
              <a:cs typeface="Arial"/>
            </a:endParaRPr>
          </a:p>
          <a:p>
            <a:pPr marL="939165">
              <a:lnSpc>
                <a:spcPts val="2525"/>
              </a:lnSpc>
            </a:pPr>
            <a:r>
              <a:rPr sz="2200" spc="20" dirty="0">
                <a:latin typeface="Arial"/>
                <a:cs typeface="Arial"/>
              </a:rPr>
              <a:t>@Override</a:t>
            </a:r>
            <a:endParaRPr sz="2200">
              <a:latin typeface="Arial"/>
              <a:cs typeface="Arial"/>
            </a:endParaRPr>
          </a:p>
          <a:p>
            <a:pPr marL="1555115" marR="1005840" indent="-615950">
              <a:lnSpc>
                <a:spcPts val="2520"/>
              </a:lnSpc>
              <a:spcBef>
                <a:spcPts val="120"/>
              </a:spcBef>
              <a:tabLst>
                <a:tab pos="2016760" algn="l"/>
                <a:tab pos="2786380" algn="l"/>
                <a:tab pos="5250180" algn="l"/>
                <a:tab pos="6482080" algn="l"/>
              </a:tabLst>
            </a:pPr>
            <a:r>
              <a:rPr sz="2200" spc="245" dirty="0">
                <a:latin typeface="Arial"/>
                <a:cs typeface="Arial"/>
              </a:rPr>
              <a:t>publi</a:t>
            </a:r>
            <a:r>
              <a:rPr sz="2200" spc="28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85" dirty="0">
                <a:latin typeface="Arial"/>
                <a:cs typeface="Arial"/>
              </a:rPr>
              <a:t>voi</a:t>
            </a:r>
            <a:r>
              <a:rPr sz="2200" spc="24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0" dirty="0">
                <a:latin typeface="Arial"/>
                <a:cs typeface="Arial"/>
              </a:rPr>
              <a:t>onCreate(Bundl</a:t>
            </a:r>
            <a:r>
              <a:rPr sz="2200" spc="10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15" dirty="0">
                <a:latin typeface="Arial"/>
                <a:cs typeface="Arial"/>
              </a:rPr>
              <a:t>icicle</a:t>
            </a:r>
            <a:r>
              <a:rPr sz="2200" spc="36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15" dirty="0">
                <a:latin typeface="Arial"/>
                <a:cs typeface="Arial"/>
              </a:rPr>
              <a:t>{  </a:t>
            </a:r>
            <a:r>
              <a:rPr sz="2200" spc="245" dirty="0">
                <a:latin typeface="Arial"/>
                <a:cs typeface="Arial"/>
              </a:rPr>
              <a:t>super.onCreate(icicle);</a:t>
            </a:r>
            <a:endParaRPr sz="2200">
              <a:latin typeface="Arial"/>
              <a:cs typeface="Arial"/>
            </a:endParaRPr>
          </a:p>
          <a:p>
            <a:pPr marL="1555115">
              <a:lnSpc>
                <a:spcPts val="2380"/>
              </a:lnSpc>
              <a:tabLst>
                <a:tab pos="2632075" algn="l"/>
                <a:tab pos="3710304" algn="l"/>
                <a:tab pos="4018279" algn="l"/>
                <a:tab pos="4633595" algn="l"/>
              </a:tabLst>
            </a:pP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MyView	myView	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=	</a:t>
            </a:r>
            <a:r>
              <a:rPr sz="2200" spc="-140" dirty="0">
                <a:solidFill>
                  <a:srgbClr val="FF0000"/>
                </a:solidFill>
                <a:latin typeface="Arial"/>
                <a:cs typeface="Arial"/>
              </a:rPr>
              <a:t>new	</a:t>
            </a:r>
            <a:r>
              <a:rPr sz="2200" spc="190" dirty="0">
                <a:solidFill>
                  <a:srgbClr val="FF0000"/>
                </a:solidFill>
                <a:latin typeface="Arial"/>
                <a:cs typeface="Arial"/>
              </a:rPr>
              <a:t>MyView(this);</a:t>
            </a:r>
            <a:endParaRPr sz="2200">
              <a:latin typeface="Arial"/>
              <a:cs typeface="Arial"/>
            </a:endParaRPr>
          </a:p>
          <a:p>
            <a:pPr marL="1555115">
              <a:lnSpc>
                <a:spcPts val="2515"/>
              </a:lnSpc>
            </a:pPr>
            <a:r>
              <a:rPr sz="2200" spc="110" dirty="0">
                <a:latin typeface="Arial"/>
                <a:cs typeface="Arial"/>
              </a:rPr>
              <a:t>setContentView(</a:t>
            </a:r>
            <a:r>
              <a:rPr sz="2200" spc="110" dirty="0">
                <a:solidFill>
                  <a:srgbClr val="FF0000"/>
                </a:solidFill>
                <a:latin typeface="Arial"/>
                <a:cs typeface="Arial"/>
              </a:rPr>
              <a:t>myView</a:t>
            </a:r>
            <a:r>
              <a:rPr sz="2200" spc="11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939165">
              <a:lnSpc>
                <a:spcPts val="258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3554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5" dirty="0">
                <a:latin typeface="Arial"/>
                <a:cs typeface="Arial"/>
              </a:rPr>
              <a:t>Nạp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5" dirty="0">
                <a:latin typeface="Arial"/>
                <a:cs typeface="Arial"/>
              </a:rPr>
              <a:t>diện </a:t>
            </a:r>
            <a:r>
              <a:rPr sz="3000" spc="-120" dirty="0">
                <a:latin typeface="Arial"/>
                <a:cs typeface="Arial"/>
              </a:rPr>
              <a:t>đã </a:t>
            </a:r>
            <a:r>
              <a:rPr sz="3000" spc="15" dirty="0">
                <a:latin typeface="Arial"/>
                <a:cs typeface="Arial"/>
              </a:rPr>
              <a:t>thiết </a:t>
            </a:r>
            <a:r>
              <a:rPr sz="3000" spc="-204" dirty="0">
                <a:latin typeface="Arial"/>
                <a:cs typeface="Arial"/>
              </a:rPr>
              <a:t>kế </a:t>
            </a:r>
            <a:r>
              <a:rPr sz="3000" spc="-20" dirty="0">
                <a:latin typeface="Arial"/>
                <a:cs typeface="Arial"/>
              </a:rPr>
              <a:t>trên file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layout </a:t>
            </a:r>
            <a:r>
              <a:rPr sz="3000" spc="-95" dirty="0">
                <a:latin typeface="Arial"/>
                <a:cs typeface="Arial"/>
              </a:rPr>
              <a:t>(.xml)</a:t>
            </a:r>
            <a:endParaRPr sz="3000">
              <a:latin typeface="Arial"/>
              <a:cs typeface="Arial"/>
            </a:endParaRPr>
          </a:p>
          <a:p>
            <a:pPr marL="939165">
              <a:lnSpc>
                <a:spcPts val="2530"/>
              </a:lnSpc>
            </a:pPr>
            <a:r>
              <a:rPr sz="2200" spc="20" dirty="0">
                <a:latin typeface="Arial"/>
                <a:cs typeface="Arial"/>
              </a:rPr>
              <a:t>@Override</a:t>
            </a:r>
            <a:endParaRPr sz="2200">
              <a:latin typeface="Arial"/>
              <a:cs typeface="Arial"/>
            </a:endParaRPr>
          </a:p>
          <a:p>
            <a:pPr marL="1555115" marR="1005840" indent="-615950">
              <a:lnSpc>
                <a:spcPct val="95200"/>
              </a:lnSpc>
              <a:spcBef>
                <a:spcPts val="60"/>
              </a:spcBef>
              <a:tabLst>
                <a:tab pos="2016760" algn="l"/>
                <a:tab pos="2786380" algn="l"/>
                <a:tab pos="5250180" algn="l"/>
                <a:tab pos="6482080" algn="l"/>
              </a:tabLst>
            </a:pPr>
            <a:r>
              <a:rPr sz="2200" spc="245" dirty="0">
                <a:latin typeface="Arial"/>
                <a:cs typeface="Arial"/>
              </a:rPr>
              <a:t>publi</a:t>
            </a:r>
            <a:r>
              <a:rPr sz="2200" spc="28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85" dirty="0">
                <a:latin typeface="Arial"/>
                <a:cs typeface="Arial"/>
              </a:rPr>
              <a:t>voi</a:t>
            </a:r>
            <a:r>
              <a:rPr sz="2200" spc="24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0" dirty="0">
                <a:latin typeface="Arial"/>
                <a:cs typeface="Arial"/>
              </a:rPr>
              <a:t>onCreate(Bundl</a:t>
            </a:r>
            <a:r>
              <a:rPr sz="2200" spc="10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15" dirty="0">
                <a:latin typeface="Arial"/>
                <a:cs typeface="Arial"/>
              </a:rPr>
              <a:t>icicle</a:t>
            </a:r>
            <a:r>
              <a:rPr sz="2200" spc="36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15" dirty="0">
                <a:latin typeface="Arial"/>
                <a:cs typeface="Arial"/>
              </a:rPr>
              <a:t>{  </a:t>
            </a:r>
            <a:r>
              <a:rPr sz="2200" spc="245" dirty="0">
                <a:latin typeface="Arial"/>
                <a:cs typeface="Arial"/>
              </a:rPr>
              <a:t>super.onCreate(icicle);  </a:t>
            </a:r>
            <a:r>
              <a:rPr sz="2200" spc="175" dirty="0">
                <a:latin typeface="Arial"/>
                <a:cs typeface="Arial"/>
              </a:rPr>
              <a:t>setContentView(</a:t>
            </a:r>
            <a:r>
              <a:rPr sz="2200" spc="175" dirty="0">
                <a:solidFill>
                  <a:srgbClr val="FF0000"/>
                </a:solidFill>
                <a:latin typeface="Arial"/>
                <a:cs typeface="Arial"/>
              </a:rPr>
              <a:t>R.layout.main</a:t>
            </a:r>
            <a:r>
              <a:rPr sz="2200" spc="175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939165">
              <a:lnSpc>
                <a:spcPts val="251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226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Gọi </a:t>
            </a:r>
            <a:r>
              <a:rPr dirty="0"/>
              <a:t>activity</a:t>
            </a:r>
            <a:r>
              <a:rPr spc="-80" dirty="0"/>
              <a:t> </a:t>
            </a:r>
            <a:r>
              <a:rPr dirty="0"/>
              <a:t>khác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14915"/>
            <a:ext cx="8208645" cy="4070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Arial"/>
                <a:cs typeface="Arial"/>
              </a:rPr>
              <a:t>Gọi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trực </a:t>
            </a:r>
            <a:r>
              <a:rPr sz="3000" spc="-25" dirty="0">
                <a:latin typeface="Arial"/>
                <a:cs typeface="Arial"/>
              </a:rPr>
              <a:t>tiếp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25" dirty="0">
                <a:latin typeface="Arial"/>
                <a:cs typeface="Arial"/>
              </a:rPr>
              <a:t>đã </a:t>
            </a:r>
            <a:r>
              <a:rPr sz="3000" spc="-50" dirty="0">
                <a:latin typeface="Arial"/>
                <a:cs typeface="Arial"/>
              </a:rPr>
              <a:t>định</a:t>
            </a:r>
            <a:r>
              <a:rPr sz="3000" spc="-61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nghĩa</a:t>
            </a:r>
            <a:endParaRPr sz="3000">
              <a:latin typeface="Arial"/>
              <a:cs typeface="Arial"/>
            </a:endParaRPr>
          </a:p>
          <a:p>
            <a:pPr marL="835660" marR="283210">
              <a:lnSpc>
                <a:spcPct val="115500"/>
              </a:lnSpc>
              <a:spcBef>
                <a:spcPts val="55"/>
              </a:spcBef>
              <a:tabLst>
                <a:tab pos="1913255" algn="l"/>
                <a:tab pos="2221230" algn="l"/>
                <a:tab pos="2528570" algn="l"/>
                <a:tab pos="3144520" algn="l"/>
                <a:tab pos="5146040" algn="l"/>
              </a:tabLst>
            </a:pPr>
            <a:r>
              <a:rPr sz="2200" spc="310" dirty="0">
                <a:latin typeface="Arial"/>
                <a:cs typeface="Arial"/>
              </a:rPr>
              <a:t>Inten</a:t>
            </a:r>
            <a:r>
              <a:rPr sz="2200" spc="19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7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80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25" dirty="0">
                <a:latin typeface="Arial"/>
                <a:cs typeface="Arial"/>
              </a:rPr>
              <a:t>ne</a:t>
            </a:r>
            <a:r>
              <a:rPr sz="2200" spc="-16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365" dirty="0">
                <a:latin typeface="Arial"/>
                <a:cs typeface="Arial"/>
              </a:rPr>
              <a:t>Intent(this</a:t>
            </a:r>
            <a:r>
              <a:rPr sz="2200" spc="25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215" dirty="0">
                <a:solidFill>
                  <a:srgbClr val="FF0000"/>
                </a:solidFill>
                <a:latin typeface="Arial"/>
                <a:cs typeface="Arial"/>
              </a:rPr>
              <a:t>MyActivit</a:t>
            </a:r>
            <a:r>
              <a:rPr sz="2200" spc="2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200" spc="315" dirty="0">
                <a:latin typeface="Arial"/>
                <a:cs typeface="Arial"/>
              </a:rPr>
              <a:t>.class);  </a:t>
            </a:r>
            <a:r>
              <a:rPr sz="2200" spc="390" dirty="0">
                <a:latin typeface="Arial"/>
                <a:cs typeface="Arial"/>
              </a:rPr>
              <a:t>startActivity(i);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Gọi </a:t>
            </a:r>
            <a:r>
              <a:rPr sz="3000" spc="-145" dirty="0">
                <a:latin typeface="Arial"/>
                <a:cs typeface="Arial"/>
              </a:rPr>
              <a:t>gián </a:t>
            </a:r>
            <a:r>
              <a:rPr sz="3000" spc="-25" dirty="0">
                <a:latin typeface="Arial"/>
                <a:cs typeface="Arial"/>
              </a:rPr>
              <a:t>tiếp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  <a:p>
            <a:pPr marL="939165" marR="795655">
              <a:lnSpc>
                <a:spcPct val="114999"/>
              </a:lnSpc>
              <a:spcBef>
                <a:spcPts val="80"/>
              </a:spcBef>
              <a:tabLst>
                <a:tab pos="2016760" algn="l"/>
                <a:tab pos="2324735" algn="l"/>
                <a:tab pos="2632710" algn="l"/>
                <a:tab pos="3248660" algn="l"/>
                <a:tab pos="5712460" algn="l"/>
              </a:tabLst>
            </a:pPr>
            <a:r>
              <a:rPr sz="2200" spc="290" dirty="0">
                <a:latin typeface="Arial"/>
                <a:cs typeface="Arial"/>
              </a:rPr>
              <a:t>Intent	</a:t>
            </a:r>
            <a:r>
              <a:rPr sz="2200" spc="715" dirty="0">
                <a:latin typeface="Arial"/>
                <a:cs typeface="Arial"/>
              </a:rPr>
              <a:t>i	</a:t>
            </a:r>
            <a:r>
              <a:rPr sz="2200" spc="-80" dirty="0">
                <a:latin typeface="Arial"/>
                <a:cs typeface="Arial"/>
              </a:rPr>
              <a:t>=	</a:t>
            </a:r>
            <a:r>
              <a:rPr sz="2200" spc="-140" dirty="0">
                <a:latin typeface="Arial"/>
                <a:cs typeface="Arial"/>
              </a:rPr>
              <a:t>new	</a:t>
            </a:r>
            <a:r>
              <a:rPr sz="2200" spc="120" dirty="0">
                <a:latin typeface="Arial"/>
                <a:cs typeface="Arial"/>
              </a:rPr>
              <a:t>Intent(Intent.ACTION_SEND);  </a:t>
            </a:r>
            <a:r>
              <a:rPr sz="2200" spc="145" dirty="0">
                <a:latin typeface="Arial"/>
                <a:cs typeface="Arial"/>
              </a:rPr>
              <a:t>i.putExtra(Intent.EXTRA_EMAIL,	</a:t>
            </a:r>
            <a:r>
              <a:rPr sz="2200" spc="265" dirty="0">
                <a:latin typeface="Arial"/>
                <a:cs typeface="Arial"/>
              </a:rPr>
              <a:t>addList);  </a:t>
            </a:r>
            <a:r>
              <a:rPr sz="2200" spc="355" dirty="0">
                <a:latin typeface="Arial"/>
                <a:cs typeface="Arial"/>
              </a:rPr>
              <a:t>startActivity(intent);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Khi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gọi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gián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tiếp,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hệ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thống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tự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chọn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activity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phù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hợp  </a:t>
            </a:r>
            <a:r>
              <a:rPr sz="3000" spc="-75" dirty="0">
                <a:latin typeface="Arial"/>
                <a:cs typeface="Arial"/>
              </a:rPr>
              <a:t>nhất </a:t>
            </a:r>
            <a:r>
              <a:rPr sz="3000" spc="-135" dirty="0">
                <a:latin typeface="Arial"/>
                <a:cs typeface="Arial"/>
              </a:rPr>
              <a:t>với </a:t>
            </a:r>
            <a:r>
              <a:rPr sz="3000" spc="-150" dirty="0">
                <a:latin typeface="Arial"/>
                <a:cs typeface="Arial"/>
              </a:rPr>
              <a:t>yêu </a:t>
            </a:r>
            <a:r>
              <a:rPr sz="3000" spc="-195" dirty="0">
                <a:latin typeface="Arial"/>
                <a:cs typeface="Arial"/>
              </a:rPr>
              <a:t>cầu </a:t>
            </a:r>
            <a:r>
              <a:rPr sz="3000" spc="-204" dirty="0">
                <a:latin typeface="Arial"/>
                <a:cs typeface="Arial"/>
              </a:rPr>
              <a:t>(sẽ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60" dirty="0">
                <a:latin typeface="Arial"/>
                <a:cs typeface="Arial"/>
              </a:rPr>
              <a:t>thảo </a:t>
            </a:r>
            <a:r>
              <a:rPr sz="3000" spc="-105" dirty="0">
                <a:latin typeface="Arial"/>
                <a:cs typeface="Arial"/>
              </a:rPr>
              <a:t>luận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sau)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410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 </a:t>
            </a:r>
            <a:r>
              <a:rPr dirty="0"/>
              <a:t>đời của một</a:t>
            </a:r>
            <a:r>
              <a:rPr spc="-95" dirty="0"/>
              <a:t> </a:t>
            </a: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409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 </a:t>
            </a:r>
            <a:r>
              <a:rPr dirty="0"/>
              <a:t>đời của một</a:t>
            </a:r>
            <a:r>
              <a:rPr spc="-100" dirty="0"/>
              <a:t> </a:t>
            </a: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05470" cy="471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5819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50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activity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130" dirty="0">
                <a:latin typeface="Arial"/>
                <a:cs typeface="Arial"/>
              </a:rPr>
              <a:t>quản </a:t>
            </a:r>
            <a:r>
              <a:rPr sz="3000" spc="-65" dirty="0">
                <a:latin typeface="Arial"/>
                <a:cs typeface="Arial"/>
              </a:rPr>
              <a:t>lí </a:t>
            </a:r>
            <a:r>
              <a:rPr sz="3000" spc="-6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170" dirty="0">
                <a:latin typeface="Arial"/>
                <a:cs typeface="Arial"/>
              </a:rPr>
              <a:t>stack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chứa 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195" dirty="0">
                <a:latin typeface="Arial"/>
                <a:cs typeface="Arial"/>
              </a:rPr>
              <a:t>(cơ </a:t>
            </a:r>
            <a:r>
              <a:rPr sz="3000" spc="-170" dirty="0">
                <a:latin typeface="Arial"/>
                <a:cs typeface="Arial"/>
              </a:rPr>
              <a:t>chế </a:t>
            </a:r>
            <a:r>
              <a:rPr sz="3000" spc="-175" dirty="0">
                <a:latin typeface="Arial"/>
                <a:cs typeface="Arial"/>
              </a:rPr>
              <a:t>vào </a:t>
            </a:r>
            <a:r>
              <a:rPr sz="3000" spc="-90" dirty="0">
                <a:latin typeface="Arial"/>
                <a:cs typeface="Arial"/>
              </a:rPr>
              <a:t>trước </a:t>
            </a:r>
            <a:r>
              <a:rPr sz="3000" spc="-125" dirty="0">
                <a:latin typeface="Arial"/>
                <a:cs typeface="Arial"/>
              </a:rPr>
              <a:t>ra</a:t>
            </a:r>
            <a:r>
              <a:rPr sz="3000" spc="-33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sau):</a:t>
            </a:r>
            <a:endParaRPr sz="3000">
              <a:latin typeface="Arial"/>
              <a:cs typeface="Arial"/>
            </a:endParaRPr>
          </a:p>
          <a:p>
            <a:pPr marL="744220" marR="43180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0" dirty="0">
                <a:latin typeface="Arial"/>
                <a:cs typeface="Arial"/>
              </a:rPr>
              <a:t>Khi </a:t>
            </a:r>
            <a:r>
              <a:rPr sz="2600" spc="-160" dirty="0">
                <a:latin typeface="Arial"/>
                <a:cs typeface="Arial"/>
              </a:rPr>
              <a:t>ứng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được mở </a:t>
            </a:r>
            <a:r>
              <a:rPr sz="2600" spc="-70" dirty="0">
                <a:latin typeface="Arial"/>
                <a:cs typeface="Arial"/>
              </a:rPr>
              <a:t>lên </a:t>
            </a:r>
            <a:r>
              <a:rPr sz="2600" spc="-20" dirty="0">
                <a:latin typeface="Arial"/>
                <a:cs typeface="Arial"/>
              </a:rPr>
              <a:t>thì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14" dirty="0">
                <a:latin typeface="Arial"/>
                <a:cs typeface="Arial"/>
              </a:rPr>
              <a:t>chính </a:t>
            </a:r>
            <a:r>
              <a:rPr sz="2600" spc="-220" dirty="0">
                <a:latin typeface="Arial"/>
                <a:cs typeface="Arial"/>
              </a:rPr>
              <a:t>sẽ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được  </a:t>
            </a:r>
            <a:r>
              <a:rPr sz="2600" spc="-55" dirty="0">
                <a:latin typeface="Arial"/>
                <a:cs typeface="Arial"/>
              </a:rPr>
              <a:t>tạo </a:t>
            </a:r>
            <a:r>
              <a:rPr sz="2600" spc="-95" dirty="0">
                <a:latin typeface="Arial"/>
                <a:cs typeface="Arial"/>
              </a:rPr>
              <a:t>ra, </a:t>
            </a:r>
            <a:r>
              <a:rPr sz="2600" spc="-80" dirty="0">
                <a:latin typeface="Arial"/>
                <a:cs typeface="Arial"/>
              </a:rPr>
              <a:t>nó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145" dirty="0">
                <a:latin typeface="Arial"/>
                <a:cs typeface="Arial"/>
              </a:rPr>
              <a:t>được </a:t>
            </a:r>
            <a:r>
              <a:rPr sz="2600" spc="-45" dirty="0">
                <a:latin typeface="Arial"/>
                <a:cs typeface="Arial"/>
              </a:rPr>
              <a:t>thêm </a:t>
            </a:r>
            <a:r>
              <a:rPr sz="2600" spc="-150" dirty="0">
                <a:latin typeface="Arial"/>
                <a:cs typeface="Arial"/>
              </a:rPr>
              <a:t>vào </a:t>
            </a:r>
            <a:r>
              <a:rPr sz="2600" spc="-40" dirty="0">
                <a:latin typeface="Arial"/>
                <a:cs typeface="Arial"/>
              </a:rPr>
              <a:t>đỉnh </a:t>
            </a:r>
            <a:r>
              <a:rPr sz="2600" spc="-160" dirty="0">
                <a:latin typeface="Arial"/>
                <a:cs typeface="Arial"/>
              </a:rPr>
              <a:t>của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  <a:p>
            <a:pPr marL="744220" marR="47625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15" dirty="0">
                <a:latin typeface="Arial"/>
                <a:cs typeface="Arial"/>
              </a:rPr>
              <a:t>Lúc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này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chỉ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có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duy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nhất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activity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trên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cùng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là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hiển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thị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nội  </a:t>
            </a:r>
            <a:r>
              <a:rPr sz="2600" spc="-120" dirty="0">
                <a:latin typeface="Arial"/>
                <a:cs typeface="Arial"/>
              </a:rPr>
              <a:t>dung </a:t>
            </a:r>
            <a:r>
              <a:rPr sz="2600" spc="-80" dirty="0">
                <a:latin typeface="Arial"/>
                <a:cs typeface="Arial"/>
              </a:rPr>
              <a:t>đến </a:t>
            </a:r>
            <a:r>
              <a:rPr sz="2600" spc="-135" dirty="0">
                <a:latin typeface="Arial"/>
                <a:cs typeface="Arial"/>
              </a:rPr>
              <a:t>người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dùng</a:t>
            </a:r>
            <a:endParaRPr sz="26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00" dirty="0">
                <a:latin typeface="Arial"/>
                <a:cs typeface="Arial"/>
              </a:rPr>
              <a:t>Tất </a:t>
            </a:r>
            <a:r>
              <a:rPr sz="2600" spc="-215" dirty="0">
                <a:latin typeface="Arial"/>
                <a:cs typeface="Arial"/>
              </a:rPr>
              <a:t>cả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30" dirty="0">
                <a:latin typeface="Arial"/>
                <a:cs typeface="Arial"/>
              </a:rPr>
              <a:t>còn </a:t>
            </a:r>
            <a:r>
              <a:rPr sz="2600" spc="-55" dirty="0">
                <a:latin typeface="Arial"/>
                <a:cs typeface="Arial"/>
              </a:rPr>
              <a:t>lại </a:t>
            </a:r>
            <a:r>
              <a:rPr sz="2600" spc="-80" dirty="0">
                <a:latin typeface="Arial"/>
                <a:cs typeface="Arial"/>
              </a:rPr>
              <a:t>đều </a:t>
            </a:r>
            <a:r>
              <a:rPr sz="2600" spc="-125" dirty="0">
                <a:latin typeface="Arial"/>
                <a:cs typeface="Arial"/>
              </a:rPr>
              <a:t>chuyển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70" dirty="0">
                <a:latin typeface="Arial"/>
                <a:cs typeface="Arial"/>
              </a:rPr>
              <a:t>trạng </a:t>
            </a:r>
            <a:r>
              <a:rPr sz="2600" spc="-30" dirty="0">
                <a:latin typeface="Arial"/>
                <a:cs typeface="Arial"/>
              </a:rPr>
              <a:t>thái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dừng  </a:t>
            </a:r>
            <a:r>
              <a:rPr sz="2600" spc="-60" dirty="0">
                <a:latin typeface="Arial"/>
                <a:cs typeface="Arial"/>
              </a:rPr>
              <a:t>hoạt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động</a:t>
            </a:r>
            <a:endParaRPr sz="2600">
              <a:latin typeface="Arial"/>
              <a:cs typeface="Arial"/>
            </a:endParaRPr>
          </a:p>
          <a:p>
            <a:pPr marL="744220" marR="516255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0" dirty="0">
                <a:latin typeface="Arial"/>
                <a:cs typeface="Arial"/>
              </a:rPr>
              <a:t>Khi </a:t>
            </a:r>
            <a:r>
              <a:rPr sz="2600" spc="-1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35" dirty="0">
                <a:latin typeface="Arial"/>
                <a:cs typeface="Arial"/>
              </a:rPr>
              <a:t>bị </a:t>
            </a:r>
            <a:r>
              <a:rPr sz="2600" spc="-95" dirty="0">
                <a:latin typeface="Arial"/>
                <a:cs typeface="Arial"/>
              </a:rPr>
              <a:t>đóng </a:t>
            </a:r>
            <a:r>
              <a:rPr sz="2600" spc="-80" dirty="0">
                <a:latin typeface="Arial"/>
                <a:cs typeface="Arial"/>
              </a:rPr>
              <a:t>nó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35" dirty="0">
                <a:latin typeface="Arial"/>
                <a:cs typeface="Arial"/>
              </a:rPr>
              <a:t>bị </a:t>
            </a:r>
            <a:r>
              <a:rPr sz="2600" spc="-60" dirty="0">
                <a:latin typeface="Arial"/>
                <a:cs typeface="Arial"/>
              </a:rPr>
              <a:t>loại </a:t>
            </a:r>
            <a:r>
              <a:rPr sz="2600" spc="-65" dirty="0">
                <a:latin typeface="Arial"/>
                <a:cs typeface="Arial"/>
              </a:rPr>
              <a:t>khỏi </a:t>
            </a:r>
            <a:r>
              <a:rPr sz="2600" spc="-130" dirty="0">
                <a:latin typeface="Arial"/>
                <a:cs typeface="Arial"/>
              </a:rPr>
              <a:t>stack, 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25" dirty="0">
                <a:latin typeface="Arial"/>
                <a:cs typeface="Arial"/>
              </a:rPr>
              <a:t>nằm </a:t>
            </a:r>
            <a:r>
              <a:rPr sz="2600" spc="-114" dirty="0">
                <a:latin typeface="Arial"/>
                <a:cs typeface="Arial"/>
              </a:rPr>
              <a:t>dưới </a:t>
            </a:r>
            <a:r>
              <a:rPr sz="2600" spc="-45" dirty="0">
                <a:latin typeface="Arial"/>
                <a:cs typeface="Arial"/>
              </a:rPr>
              <a:t>đó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125" dirty="0">
                <a:latin typeface="Arial"/>
                <a:cs typeface="Arial"/>
              </a:rPr>
              <a:t>chuyển </a:t>
            </a:r>
            <a:r>
              <a:rPr sz="2600" spc="-15" dirty="0">
                <a:latin typeface="Arial"/>
                <a:cs typeface="Arial"/>
              </a:rPr>
              <a:t>từ </a:t>
            </a:r>
            <a:r>
              <a:rPr sz="2600" spc="-75" dirty="0">
                <a:latin typeface="Arial"/>
                <a:cs typeface="Arial"/>
              </a:rPr>
              <a:t>trạng </a:t>
            </a:r>
            <a:r>
              <a:rPr sz="2600" spc="-30" dirty="0">
                <a:latin typeface="Arial"/>
                <a:cs typeface="Arial"/>
              </a:rPr>
              <a:t>thái </a:t>
            </a:r>
            <a:r>
              <a:rPr sz="2600" spc="-60" dirty="0">
                <a:latin typeface="Arial"/>
                <a:cs typeface="Arial"/>
              </a:rPr>
              <a:t>tạm  </a:t>
            </a:r>
            <a:r>
              <a:rPr sz="2600" spc="-145" dirty="0">
                <a:latin typeface="Arial"/>
                <a:cs typeface="Arial"/>
              </a:rPr>
              <a:t>dừng </a:t>
            </a:r>
            <a:r>
              <a:rPr sz="2600" spc="-200" dirty="0">
                <a:latin typeface="Arial"/>
                <a:cs typeface="Arial"/>
              </a:rPr>
              <a:t>sang </a:t>
            </a:r>
            <a:r>
              <a:rPr sz="2600" spc="-70" dirty="0">
                <a:latin typeface="Arial"/>
                <a:cs typeface="Arial"/>
              </a:rPr>
              <a:t>trạng </a:t>
            </a:r>
            <a:r>
              <a:rPr sz="2600" spc="-30" dirty="0">
                <a:latin typeface="Arial"/>
                <a:cs typeface="Arial"/>
              </a:rPr>
              <a:t>thái </a:t>
            </a:r>
            <a:r>
              <a:rPr sz="2600" spc="-65" dirty="0">
                <a:latin typeface="Arial"/>
                <a:cs typeface="Arial"/>
              </a:rPr>
              <a:t>hoạt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động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43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Thiết kế giao</a:t>
            </a:r>
            <a:r>
              <a:rPr spc="-110" dirty="0"/>
              <a:t> </a:t>
            </a:r>
            <a:r>
              <a:rPr dirty="0"/>
              <a:t>diện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3023235" cy="43497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65" dirty="0">
                <a:latin typeface="Arial"/>
                <a:cs typeface="Arial"/>
              </a:rPr>
              <a:t>Button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“THOÁT”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65" dirty="0">
                <a:latin typeface="Arial"/>
                <a:cs typeface="Arial"/>
              </a:rPr>
              <a:t>Button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“HELLO”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0" dirty="0">
                <a:latin typeface="Arial"/>
                <a:cs typeface="Arial"/>
              </a:rPr>
              <a:t>EditText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“Name”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80" dirty="0">
                <a:latin typeface="Arial"/>
                <a:cs typeface="Arial"/>
              </a:rPr>
              <a:t>Chức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năng: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90" dirty="0">
                <a:latin typeface="Arial"/>
                <a:cs typeface="Arial"/>
              </a:rPr>
              <a:t>Dừng </a:t>
            </a:r>
            <a:r>
              <a:rPr sz="2600" spc="-160" dirty="0">
                <a:latin typeface="Arial"/>
                <a:cs typeface="Arial"/>
              </a:rPr>
              <a:t>ứng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20" dirty="0">
                <a:latin typeface="Arial"/>
                <a:cs typeface="Arial"/>
              </a:rPr>
              <a:t>Hiện </a:t>
            </a:r>
            <a:r>
              <a:rPr sz="2600" spc="30" dirty="0">
                <a:latin typeface="Arial"/>
                <a:cs typeface="Arial"/>
              </a:rPr>
              <a:t>thị </a:t>
            </a:r>
            <a:r>
              <a:rPr sz="2600" spc="-55" dirty="0">
                <a:latin typeface="Arial"/>
                <a:cs typeface="Arial"/>
              </a:rPr>
              <a:t>lời </a:t>
            </a:r>
            <a:r>
              <a:rPr sz="2600" spc="-140" dirty="0">
                <a:latin typeface="Arial"/>
                <a:cs typeface="Arial"/>
              </a:rPr>
              <a:t>chào  </a:t>
            </a:r>
            <a:r>
              <a:rPr sz="2600" spc="-114" dirty="0">
                <a:latin typeface="Arial"/>
                <a:cs typeface="Arial"/>
              </a:rPr>
              <a:t>với </a:t>
            </a:r>
            <a:r>
              <a:rPr sz="2600" spc="-40" dirty="0">
                <a:latin typeface="Arial"/>
                <a:cs typeface="Arial"/>
              </a:rPr>
              <a:t>tên </a:t>
            </a:r>
            <a:r>
              <a:rPr sz="2600" spc="-120" dirty="0">
                <a:latin typeface="Arial"/>
                <a:cs typeface="Arial"/>
              </a:rPr>
              <a:t>lấy </a:t>
            </a:r>
            <a:r>
              <a:rPr sz="2600" spc="-15" dirty="0">
                <a:latin typeface="Arial"/>
                <a:cs typeface="Arial"/>
              </a:rPr>
              <a:t>từ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nội  </a:t>
            </a:r>
            <a:r>
              <a:rPr sz="2600" spc="-120" dirty="0">
                <a:latin typeface="Arial"/>
                <a:cs typeface="Arial"/>
              </a:rPr>
              <a:t>dung </a:t>
            </a:r>
            <a:r>
              <a:rPr sz="2600" spc="-114" dirty="0">
                <a:latin typeface="Arial"/>
                <a:cs typeface="Arial"/>
              </a:rPr>
              <a:t>nhập </a:t>
            </a:r>
            <a:r>
              <a:rPr sz="2600" spc="-150" dirty="0">
                <a:latin typeface="Arial"/>
                <a:cs typeface="Arial"/>
              </a:rPr>
              <a:t>vào  EditText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8747" y="1728216"/>
            <a:ext cx="5096256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302767"/>
            <a:ext cx="7971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Các sự kiện trong vòng đời của</a:t>
            </a:r>
            <a:r>
              <a:rPr sz="4300" spc="-175" dirty="0"/>
              <a:t> </a:t>
            </a:r>
            <a:r>
              <a:rPr sz="4300" spc="-10" dirty="0"/>
              <a:t>APP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8158480" cy="22313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5080" indent="-274320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Khi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40" dirty="0">
                <a:latin typeface="Arial"/>
                <a:cs typeface="Arial"/>
              </a:rPr>
              <a:t>bị </a:t>
            </a:r>
            <a:r>
              <a:rPr sz="3000" spc="-145" dirty="0">
                <a:latin typeface="Arial"/>
                <a:cs typeface="Arial"/>
              </a:rPr>
              <a:t>chuyển qua </a:t>
            </a:r>
            <a:r>
              <a:rPr sz="3000" spc="-150" dirty="0">
                <a:latin typeface="Arial"/>
                <a:cs typeface="Arial"/>
              </a:rPr>
              <a:t>chuyển </a:t>
            </a:r>
            <a:r>
              <a:rPr sz="3000" spc="-65" dirty="0">
                <a:latin typeface="Arial"/>
                <a:cs typeface="Arial"/>
              </a:rPr>
              <a:t>lại </a:t>
            </a:r>
            <a:r>
              <a:rPr sz="3000" spc="-170" dirty="0">
                <a:latin typeface="Arial"/>
                <a:cs typeface="Arial"/>
              </a:rPr>
              <a:t>giữa </a:t>
            </a:r>
            <a:r>
              <a:rPr sz="3000" spc="-245" dirty="0">
                <a:latin typeface="Arial"/>
                <a:cs typeface="Arial"/>
              </a:rPr>
              <a:t>các  </a:t>
            </a:r>
            <a:r>
              <a:rPr sz="3000" dirty="0">
                <a:latin typeface="Arial"/>
                <a:cs typeface="Arial"/>
              </a:rPr>
              <a:t>trạng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thái, </a:t>
            </a:r>
            <a:r>
              <a:rPr sz="3000" spc="-95" dirty="0">
                <a:latin typeface="Arial"/>
                <a:cs typeface="Arial"/>
              </a:rPr>
              <a:t>nó </a:t>
            </a:r>
            <a:r>
              <a:rPr sz="3000" spc="-170" dirty="0">
                <a:latin typeface="Arial"/>
                <a:cs typeface="Arial"/>
              </a:rPr>
              <a:t>được cảnh </a:t>
            </a:r>
            <a:r>
              <a:rPr sz="3000" spc="-140" dirty="0">
                <a:latin typeface="Arial"/>
                <a:cs typeface="Arial"/>
              </a:rPr>
              <a:t>báo việc </a:t>
            </a:r>
            <a:r>
              <a:rPr sz="3000" spc="-150" dirty="0">
                <a:latin typeface="Arial"/>
                <a:cs typeface="Arial"/>
              </a:rPr>
              <a:t>chuyển </a:t>
            </a:r>
            <a:r>
              <a:rPr sz="3000" spc="-180" dirty="0">
                <a:latin typeface="Arial"/>
                <a:cs typeface="Arial"/>
              </a:rPr>
              <a:t>này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bằng  </a:t>
            </a:r>
            <a:r>
              <a:rPr sz="3000" spc="-150" dirty="0">
                <a:latin typeface="Arial"/>
                <a:cs typeface="Arial"/>
              </a:rPr>
              <a:t>hàm chuyển </a:t>
            </a:r>
            <a:r>
              <a:rPr sz="3000" spc="-85" dirty="0">
                <a:latin typeface="Arial"/>
                <a:cs typeface="Arial"/>
              </a:rPr>
              <a:t>trạng </a:t>
            </a:r>
            <a:r>
              <a:rPr sz="3000" spc="-35" dirty="0">
                <a:latin typeface="Arial"/>
                <a:cs typeface="Arial"/>
              </a:rPr>
              <a:t>thái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(transition)</a:t>
            </a:r>
            <a:endParaRPr sz="3000">
              <a:latin typeface="Arial"/>
              <a:cs typeface="Arial"/>
            </a:endParaRPr>
          </a:p>
          <a:p>
            <a:pPr marL="287020" marR="10795" indent="-274320">
              <a:lnSpc>
                <a:spcPts val="324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30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 </a:t>
            </a:r>
            <a:r>
              <a:rPr sz="3000" spc="-45" dirty="0">
                <a:latin typeface="Arial"/>
                <a:cs typeface="Arial"/>
              </a:rPr>
              <a:t>viết </a:t>
            </a:r>
            <a:r>
              <a:rPr sz="3000" spc="-65" dirty="0">
                <a:latin typeface="Arial"/>
                <a:cs typeface="Arial"/>
              </a:rPr>
              <a:t>lại </a:t>
            </a:r>
            <a:r>
              <a:rPr sz="3000" spc="-245" dirty="0">
                <a:latin typeface="Arial"/>
                <a:cs typeface="Arial"/>
              </a:rPr>
              <a:t>các </a:t>
            </a:r>
            <a:r>
              <a:rPr sz="3000" spc="-150" dirty="0">
                <a:latin typeface="Arial"/>
                <a:cs typeface="Arial"/>
              </a:rPr>
              <a:t>hàm chuyển </a:t>
            </a:r>
            <a:r>
              <a:rPr sz="3000" spc="-180" dirty="0">
                <a:latin typeface="Arial"/>
                <a:cs typeface="Arial"/>
              </a:rPr>
              <a:t>này </a:t>
            </a:r>
            <a:r>
              <a:rPr sz="3000" spc="-125" dirty="0">
                <a:latin typeface="Arial"/>
                <a:cs typeface="Arial"/>
              </a:rPr>
              <a:t>nếu </a:t>
            </a:r>
            <a:r>
              <a:rPr sz="3000" spc="-195" dirty="0">
                <a:latin typeface="Arial"/>
                <a:cs typeface="Arial"/>
              </a:rPr>
              <a:t>cần </a:t>
            </a:r>
            <a:r>
              <a:rPr sz="3000" spc="-105" dirty="0">
                <a:latin typeface="Arial"/>
                <a:cs typeface="Arial"/>
              </a:rPr>
              <a:t>làm</a:t>
            </a:r>
            <a:r>
              <a:rPr sz="3000" spc="-270" dirty="0">
                <a:latin typeface="Arial"/>
                <a:cs typeface="Arial"/>
              </a:rPr>
              <a:t> </a:t>
            </a:r>
            <a:r>
              <a:rPr sz="3000" spc="-245" dirty="0">
                <a:latin typeface="Arial"/>
                <a:cs typeface="Arial"/>
              </a:rPr>
              <a:t>các  </a:t>
            </a:r>
            <a:r>
              <a:rPr sz="3000" spc="-175" dirty="0">
                <a:latin typeface="Arial"/>
                <a:cs typeface="Arial"/>
              </a:rPr>
              <a:t>công </a:t>
            </a:r>
            <a:r>
              <a:rPr sz="3000" spc="-140" dirty="0">
                <a:latin typeface="Arial"/>
                <a:cs typeface="Arial"/>
              </a:rPr>
              <a:t>việc </a:t>
            </a:r>
            <a:r>
              <a:rPr sz="3000" spc="-105" dirty="0">
                <a:latin typeface="Arial"/>
                <a:cs typeface="Arial"/>
              </a:rPr>
              <a:t>giúp </a:t>
            </a:r>
            <a:r>
              <a:rPr sz="3000" spc="-135" dirty="0">
                <a:latin typeface="Arial"/>
                <a:cs typeface="Arial"/>
              </a:rPr>
              <a:t>việc </a:t>
            </a:r>
            <a:r>
              <a:rPr sz="3000" spc="-145" dirty="0">
                <a:latin typeface="Arial"/>
                <a:cs typeface="Arial"/>
              </a:rPr>
              <a:t>chuyển </a:t>
            </a:r>
            <a:r>
              <a:rPr sz="3000" spc="-90" dirty="0">
                <a:latin typeface="Arial"/>
                <a:cs typeface="Arial"/>
              </a:rPr>
              <a:t>trạng </a:t>
            </a:r>
            <a:r>
              <a:rPr sz="3000" spc="-35" dirty="0">
                <a:latin typeface="Arial"/>
                <a:cs typeface="Arial"/>
              </a:rPr>
              <a:t>thái </a:t>
            </a:r>
            <a:r>
              <a:rPr sz="3000" spc="-155" dirty="0">
                <a:latin typeface="Arial"/>
                <a:cs typeface="Arial"/>
              </a:rPr>
              <a:t>suôn</a:t>
            </a:r>
            <a:r>
              <a:rPr sz="3000" spc="-525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sẻ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1646" y="3667135"/>
          <a:ext cx="5814060" cy="239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775"/>
                <a:gridCol w="770255"/>
                <a:gridCol w="3034030"/>
              </a:tblGrid>
              <a:tr h="314960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1.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  <a:tabLst>
                          <a:tab pos="2540000" algn="l"/>
                        </a:tabLst>
                      </a:pPr>
                      <a:r>
                        <a:rPr sz="2200" spc="100" dirty="0">
                          <a:latin typeface="Arial"/>
                          <a:cs typeface="Arial"/>
                        </a:rPr>
                        <a:t>onCreate(Bundle	</a:t>
                      </a:r>
                      <a:r>
                        <a:rPr sz="2200" spc="345" dirty="0">
                          <a:latin typeface="Arial"/>
                          <a:cs typeface="Arial"/>
                        </a:rPr>
                        <a:t>b);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2.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0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0"/>
                        </a:lnSpc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onStart();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365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3.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5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5"/>
                        </a:lnSpc>
                      </a:pPr>
                      <a:r>
                        <a:rPr sz="2200" spc="235" dirty="0">
                          <a:latin typeface="Arial"/>
                          <a:cs typeface="Arial"/>
                        </a:rPr>
                        <a:t>onRestart();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4.	</a:t>
                      </a:r>
                      <a:r>
                        <a:rPr sz="2200" spc="185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0"/>
                        </a:lnSpc>
                      </a:pPr>
                      <a:r>
                        <a:rPr sz="2200" spc="195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0"/>
                        </a:lnSpc>
                      </a:pPr>
                      <a:r>
                        <a:rPr sz="2200" spc="50" dirty="0">
                          <a:latin typeface="Arial"/>
                          <a:cs typeface="Arial"/>
                        </a:rPr>
                        <a:t>onResume();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5.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0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0"/>
                        </a:lnSpc>
                      </a:pPr>
                      <a:r>
                        <a:rPr sz="2200" spc="130" dirty="0">
                          <a:latin typeface="Arial"/>
                          <a:cs typeface="Arial"/>
                        </a:rPr>
                        <a:t>onPause();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365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6.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5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5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onStop();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tabLst>
                          <a:tab pos="546735" algn="l"/>
                        </a:tabLst>
                      </a:pPr>
                      <a:r>
                        <a:rPr sz="2200" spc="290" dirty="0">
                          <a:latin typeface="Arial"/>
                          <a:cs typeface="Arial"/>
                        </a:rPr>
                        <a:t>7.	</a:t>
                      </a:r>
                      <a:r>
                        <a:rPr sz="2200" spc="190" dirty="0">
                          <a:latin typeface="Arial"/>
                          <a:cs typeface="Arial"/>
                        </a:rPr>
                        <a:t>protected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60"/>
                        </a:lnSpc>
                      </a:pPr>
                      <a:r>
                        <a:rPr sz="2200" spc="200" dirty="0">
                          <a:latin typeface="Arial"/>
                          <a:cs typeface="Arial"/>
                        </a:rPr>
                        <a:t>void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60"/>
                        </a:lnSpc>
                      </a:pPr>
                      <a:r>
                        <a:rPr sz="2200" spc="195" dirty="0">
                          <a:latin typeface="Arial"/>
                          <a:cs typeface="Arial"/>
                        </a:rPr>
                        <a:t>onDestroy();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917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hàm </a:t>
            </a:r>
            <a:r>
              <a:rPr spc="-5" dirty="0"/>
              <a:t>trong </a:t>
            </a:r>
            <a:r>
              <a:rPr dirty="0"/>
              <a:t>vòng đời</a:t>
            </a:r>
            <a:r>
              <a:rPr spc="-75" dirty="0"/>
              <a:t> </a:t>
            </a: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162925" cy="48539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25" dirty="0">
                <a:solidFill>
                  <a:srgbClr val="00AF50"/>
                </a:solidFill>
                <a:latin typeface="Arial"/>
                <a:cs typeface="Arial"/>
              </a:rPr>
              <a:t>onCreate</a:t>
            </a:r>
            <a:r>
              <a:rPr sz="3000" spc="-125" dirty="0">
                <a:latin typeface="Arial"/>
                <a:cs typeface="Arial"/>
              </a:rPr>
              <a:t>(...):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10" dirty="0">
                <a:latin typeface="Arial"/>
                <a:cs typeface="Arial"/>
              </a:rPr>
              <a:t>khởi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tạo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95" dirty="0">
                <a:solidFill>
                  <a:srgbClr val="00AF50"/>
                </a:solidFill>
                <a:latin typeface="Arial"/>
                <a:cs typeface="Arial"/>
              </a:rPr>
              <a:t>onStart</a:t>
            </a:r>
            <a:r>
              <a:rPr sz="3000" spc="-95" dirty="0">
                <a:latin typeface="Arial"/>
                <a:cs typeface="Arial"/>
              </a:rPr>
              <a:t>():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80" dirty="0">
                <a:latin typeface="Arial"/>
                <a:cs typeface="Arial"/>
              </a:rPr>
              <a:t>acivity </a:t>
            </a:r>
            <a:r>
              <a:rPr sz="3000" spc="-105" dirty="0">
                <a:latin typeface="Arial"/>
                <a:cs typeface="Arial"/>
              </a:rPr>
              <a:t>xuất </a:t>
            </a:r>
            <a:r>
              <a:rPr sz="3000" spc="-90" dirty="0">
                <a:latin typeface="Arial"/>
                <a:cs typeface="Arial"/>
              </a:rPr>
              <a:t>hiện </a:t>
            </a:r>
            <a:r>
              <a:rPr sz="3000" spc="-25" dirty="0">
                <a:latin typeface="Arial"/>
                <a:cs typeface="Arial"/>
              </a:rPr>
              <a:t>trên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màn </a:t>
            </a:r>
            <a:r>
              <a:rPr sz="3000" spc="-114" dirty="0">
                <a:latin typeface="Arial"/>
                <a:cs typeface="Arial"/>
              </a:rPr>
              <a:t>hình</a:t>
            </a:r>
            <a:endParaRPr sz="3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5" dirty="0">
                <a:solidFill>
                  <a:srgbClr val="00AF50"/>
                </a:solidFill>
                <a:latin typeface="Arial"/>
                <a:cs typeface="Arial"/>
              </a:rPr>
              <a:t>onResume</a:t>
            </a:r>
            <a:r>
              <a:rPr sz="3000" spc="-175" dirty="0">
                <a:latin typeface="Arial"/>
                <a:cs typeface="Arial"/>
              </a:rPr>
              <a:t>():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215" dirty="0">
                <a:latin typeface="Arial"/>
                <a:cs typeface="Arial"/>
              </a:rPr>
              <a:t>ngay </a:t>
            </a:r>
            <a:r>
              <a:rPr sz="3000" spc="-220" dirty="0">
                <a:latin typeface="Arial"/>
                <a:cs typeface="Arial"/>
              </a:rPr>
              <a:t>sau </a:t>
            </a:r>
            <a:r>
              <a:rPr sz="3000" spc="-100" dirty="0">
                <a:latin typeface="Arial"/>
                <a:cs typeface="Arial"/>
              </a:rPr>
              <a:t>onStart </a:t>
            </a:r>
            <a:r>
              <a:rPr sz="3000" spc="-165" dirty="0">
                <a:latin typeface="Arial"/>
                <a:cs typeface="Arial"/>
              </a:rPr>
              <a:t>hoặc </a:t>
            </a:r>
            <a:r>
              <a:rPr sz="3000" spc="-155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 focus, </a:t>
            </a:r>
            <a:r>
              <a:rPr sz="3000" spc="-145" dirty="0">
                <a:latin typeface="Arial"/>
                <a:cs typeface="Arial"/>
              </a:rPr>
              <a:t>hàm </a:t>
            </a:r>
            <a:r>
              <a:rPr sz="3000" spc="-180" dirty="0">
                <a:latin typeface="Arial"/>
                <a:cs typeface="Arial"/>
              </a:rPr>
              <a:t>này </a:t>
            </a:r>
            <a:r>
              <a:rPr sz="3000" spc="-150" dirty="0">
                <a:latin typeface="Arial"/>
                <a:cs typeface="Arial"/>
              </a:rPr>
              <a:t>đưa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90" dirty="0">
                <a:latin typeface="Arial"/>
                <a:cs typeface="Arial"/>
              </a:rPr>
              <a:t>lên </a:t>
            </a:r>
            <a:r>
              <a:rPr sz="3000" spc="-15" dirty="0">
                <a:latin typeface="Arial"/>
                <a:cs typeface="Arial"/>
              </a:rPr>
              <a:t>top </a:t>
            </a:r>
            <a:r>
              <a:rPr sz="3000" spc="-145" dirty="0">
                <a:latin typeface="Arial"/>
                <a:cs typeface="Arial"/>
              </a:rPr>
              <a:t>màn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hình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0" dirty="0">
                <a:solidFill>
                  <a:srgbClr val="00AF50"/>
                </a:solidFill>
                <a:latin typeface="Arial"/>
                <a:cs typeface="Arial"/>
              </a:rPr>
              <a:t>onPause</a:t>
            </a:r>
            <a:r>
              <a:rPr sz="3000" spc="-180" dirty="0">
                <a:latin typeface="Arial"/>
                <a:cs typeface="Arial"/>
              </a:rPr>
              <a:t>():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140" dirty="0">
                <a:latin typeface="Arial"/>
                <a:cs typeface="Arial"/>
              </a:rPr>
              <a:t>hệ </a:t>
            </a:r>
            <a:r>
              <a:rPr sz="3000" spc="-75" dirty="0">
                <a:latin typeface="Arial"/>
                <a:cs typeface="Arial"/>
              </a:rPr>
              <a:t>thống </a:t>
            </a:r>
            <a:r>
              <a:rPr sz="3000" spc="-150" dirty="0">
                <a:latin typeface="Arial"/>
                <a:cs typeface="Arial"/>
              </a:rPr>
              <a:t>focus </a:t>
            </a:r>
            <a:r>
              <a:rPr sz="3000" spc="-95" dirty="0">
                <a:latin typeface="Arial"/>
                <a:cs typeface="Arial"/>
              </a:rPr>
              <a:t>đến </a:t>
            </a:r>
            <a:r>
              <a:rPr sz="3000" spc="-50" dirty="0">
                <a:latin typeface="Arial"/>
                <a:cs typeface="Arial"/>
              </a:rPr>
              <a:t>activity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20" dirty="0">
                <a:solidFill>
                  <a:srgbClr val="00AF50"/>
                </a:solidFill>
                <a:latin typeface="Arial"/>
                <a:cs typeface="Arial"/>
              </a:rPr>
              <a:t>onStop</a:t>
            </a:r>
            <a:r>
              <a:rPr sz="3000" spc="-120" dirty="0">
                <a:latin typeface="Arial"/>
                <a:cs typeface="Arial"/>
              </a:rPr>
              <a:t>(): 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50" dirty="0">
                <a:latin typeface="Arial"/>
                <a:cs typeface="Arial"/>
              </a:rPr>
              <a:t>activity </a:t>
            </a:r>
            <a:r>
              <a:rPr sz="3000" spc="-40" dirty="0">
                <a:latin typeface="Arial"/>
                <a:cs typeface="Arial"/>
              </a:rPr>
              <a:t>bị </a:t>
            </a:r>
            <a:r>
              <a:rPr sz="3000" spc="-170" dirty="0">
                <a:latin typeface="Arial"/>
                <a:cs typeface="Arial"/>
              </a:rPr>
              <a:t>che </a:t>
            </a:r>
            <a:r>
              <a:rPr sz="3000" spc="-135" dirty="0">
                <a:latin typeface="Arial"/>
                <a:cs typeface="Arial"/>
              </a:rPr>
              <a:t>hoàn</a:t>
            </a:r>
            <a:r>
              <a:rPr sz="3000" spc="-59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toàn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20" dirty="0">
                <a:solidFill>
                  <a:srgbClr val="00AF50"/>
                </a:solidFill>
                <a:latin typeface="Arial"/>
                <a:cs typeface="Arial"/>
              </a:rPr>
              <a:t>onRestart</a:t>
            </a:r>
            <a:r>
              <a:rPr sz="3000" spc="-120" dirty="0">
                <a:latin typeface="Arial"/>
                <a:cs typeface="Arial"/>
              </a:rPr>
              <a:t>(): 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110" dirty="0">
                <a:latin typeface="Arial"/>
                <a:cs typeface="Arial"/>
              </a:rPr>
              <a:t>khởi </a:t>
            </a:r>
            <a:r>
              <a:rPr sz="3000" spc="-190" dirty="0">
                <a:latin typeface="Arial"/>
                <a:cs typeface="Arial"/>
              </a:rPr>
              <a:t>chạy</a:t>
            </a:r>
            <a:r>
              <a:rPr sz="3000" spc="-41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lại</a:t>
            </a:r>
            <a:endParaRPr sz="3000">
              <a:latin typeface="Arial"/>
              <a:cs typeface="Arial"/>
            </a:endParaRPr>
          </a:p>
          <a:p>
            <a:pPr marL="287020" marR="488315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14" dirty="0">
                <a:solidFill>
                  <a:srgbClr val="00AF50"/>
                </a:solidFill>
                <a:latin typeface="Arial"/>
                <a:cs typeface="Arial"/>
              </a:rPr>
              <a:t>onDestroy</a:t>
            </a:r>
            <a:r>
              <a:rPr sz="3000" spc="-114" dirty="0">
                <a:latin typeface="Arial"/>
                <a:cs typeface="Arial"/>
              </a:rPr>
              <a:t>():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70" dirty="0">
                <a:latin typeface="Arial"/>
                <a:cs typeface="Arial"/>
              </a:rPr>
              <a:t>khi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150" dirty="0">
                <a:latin typeface="Arial"/>
                <a:cs typeface="Arial"/>
              </a:rPr>
              <a:t>chuẩn </a:t>
            </a:r>
            <a:r>
              <a:rPr sz="3000" spc="-40" dirty="0">
                <a:latin typeface="Arial"/>
                <a:cs typeface="Arial"/>
              </a:rPr>
              <a:t>bị </a:t>
            </a:r>
            <a:r>
              <a:rPr sz="3000" spc="-170" dirty="0">
                <a:latin typeface="Arial"/>
                <a:cs typeface="Arial"/>
              </a:rPr>
              <a:t>được</a:t>
            </a:r>
            <a:r>
              <a:rPr sz="3000" spc="-490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gỡ  </a:t>
            </a:r>
            <a:r>
              <a:rPr sz="3000" spc="-75" dirty="0">
                <a:latin typeface="Arial"/>
                <a:cs typeface="Arial"/>
              </a:rPr>
              <a:t>khỏi </a:t>
            </a:r>
            <a:r>
              <a:rPr sz="3000" spc="-95" dirty="0">
                <a:latin typeface="Arial"/>
                <a:cs typeface="Arial"/>
              </a:rPr>
              <a:t>bộ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nhớ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409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 </a:t>
            </a:r>
            <a:r>
              <a:rPr dirty="0"/>
              <a:t>đời của một</a:t>
            </a:r>
            <a:r>
              <a:rPr spc="-100" dirty="0"/>
              <a:t> </a:t>
            </a:r>
            <a:r>
              <a:rPr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277225" cy="43186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Arial"/>
                <a:cs typeface="Arial"/>
              </a:rPr>
              <a:t>Một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activity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100" dirty="0">
                <a:latin typeface="Arial"/>
                <a:cs typeface="Arial"/>
              </a:rPr>
              <a:t>bốn </a:t>
            </a:r>
            <a:r>
              <a:rPr sz="3000" spc="-85" dirty="0">
                <a:latin typeface="Arial"/>
                <a:cs typeface="Arial"/>
              </a:rPr>
              <a:t>trạng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thái: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95" dirty="0">
                <a:solidFill>
                  <a:srgbClr val="00AF50"/>
                </a:solidFill>
                <a:latin typeface="Arial"/>
                <a:cs typeface="Arial"/>
              </a:rPr>
              <a:t>Active </a:t>
            </a:r>
            <a:r>
              <a:rPr sz="2600" spc="-155" dirty="0">
                <a:latin typeface="Arial"/>
                <a:cs typeface="Arial"/>
              </a:rPr>
              <a:t>hay </a:t>
            </a:r>
            <a:r>
              <a:rPr sz="2600" spc="-130" dirty="0">
                <a:solidFill>
                  <a:srgbClr val="00AF50"/>
                </a:solidFill>
                <a:latin typeface="Arial"/>
                <a:cs typeface="Arial"/>
              </a:rPr>
              <a:t>Running</a:t>
            </a:r>
            <a:r>
              <a:rPr sz="2600" spc="-130" dirty="0">
                <a:latin typeface="Arial"/>
                <a:cs typeface="Arial"/>
              </a:rPr>
              <a:t>: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30" dirty="0">
                <a:latin typeface="Arial"/>
                <a:cs typeface="Arial"/>
              </a:rPr>
              <a:t>đang </a:t>
            </a:r>
            <a:r>
              <a:rPr sz="2600" spc="-165" dirty="0">
                <a:latin typeface="Arial"/>
                <a:cs typeface="Arial"/>
              </a:rPr>
              <a:t>chạy </a:t>
            </a:r>
            <a:r>
              <a:rPr sz="2600" spc="-20" dirty="0">
                <a:latin typeface="Arial"/>
                <a:cs typeface="Arial"/>
              </a:rPr>
              <a:t>trên </a:t>
            </a:r>
            <a:r>
              <a:rPr sz="2600" spc="-125" dirty="0">
                <a:latin typeface="Arial"/>
                <a:cs typeface="Arial"/>
              </a:rPr>
              <a:t>màn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hình</a:t>
            </a:r>
            <a:endParaRPr sz="2600">
              <a:latin typeface="Arial"/>
              <a:cs typeface="Arial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85" dirty="0">
                <a:solidFill>
                  <a:srgbClr val="00AF50"/>
                </a:solidFill>
                <a:latin typeface="Arial"/>
                <a:cs typeface="Arial"/>
              </a:rPr>
              <a:t>Paused</a:t>
            </a:r>
            <a:r>
              <a:rPr sz="2600" spc="-185" dirty="0">
                <a:latin typeface="Arial"/>
                <a:cs typeface="Arial"/>
              </a:rPr>
              <a:t>: </a:t>
            </a:r>
            <a:r>
              <a:rPr sz="2600" spc="-60" dirty="0">
                <a:latin typeface="Arial"/>
                <a:cs typeface="Arial"/>
              </a:rPr>
              <a:t>khi </a:t>
            </a:r>
            <a:r>
              <a:rPr sz="2600" spc="-1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55" dirty="0">
                <a:latin typeface="Arial"/>
                <a:cs typeface="Arial"/>
              </a:rPr>
              <a:t>mất </a:t>
            </a:r>
            <a:r>
              <a:rPr sz="2600" spc="-130" dirty="0">
                <a:latin typeface="Arial"/>
                <a:cs typeface="Arial"/>
              </a:rPr>
              <a:t>focus nhưng </a:t>
            </a:r>
            <a:r>
              <a:rPr sz="2600" spc="-150" dirty="0">
                <a:latin typeface="Arial"/>
                <a:cs typeface="Arial"/>
              </a:rPr>
              <a:t>vẫn </a:t>
            </a:r>
            <a:r>
              <a:rPr sz="2600" spc="-130" dirty="0">
                <a:latin typeface="Arial"/>
                <a:cs typeface="Arial"/>
              </a:rPr>
              <a:t>đang</a:t>
            </a:r>
            <a:r>
              <a:rPr sz="2600" spc="-52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chạy  </a:t>
            </a:r>
            <a:r>
              <a:rPr sz="2600" spc="-20" dirty="0">
                <a:latin typeface="Arial"/>
                <a:cs typeface="Arial"/>
              </a:rPr>
              <a:t>trên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màn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hình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(một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activity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trong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suốt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hoặc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một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activity  </a:t>
            </a:r>
            <a:r>
              <a:rPr sz="2600" spc="-114" dirty="0">
                <a:latin typeface="Arial"/>
                <a:cs typeface="Arial"/>
              </a:rPr>
              <a:t>không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chiếm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toàn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bộ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màn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hình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thiết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bị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đè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lên)</a:t>
            </a:r>
            <a:endParaRPr sz="2600">
              <a:latin typeface="Arial"/>
              <a:cs typeface="Arial"/>
            </a:endParaRPr>
          </a:p>
          <a:p>
            <a:pPr marL="744220" marR="5029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14" dirty="0">
                <a:solidFill>
                  <a:srgbClr val="00AF50"/>
                </a:solidFill>
                <a:latin typeface="Arial"/>
                <a:cs typeface="Arial"/>
              </a:rPr>
              <a:t>Stopped</a:t>
            </a:r>
            <a:r>
              <a:rPr sz="2600" spc="-114" dirty="0">
                <a:latin typeface="Arial"/>
                <a:cs typeface="Arial"/>
              </a:rPr>
              <a:t>: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khi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một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activity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bị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che </a:t>
            </a:r>
            <a:r>
              <a:rPr sz="2600" spc="-70" dirty="0">
                <a:latin typeface="Arial"/>
                <a:cs typeface="Arial"/>
              </a:rPr>
              <a:t>khuất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hoàn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toàn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bởi  </a:t>
            </a:r>
            <a:r>
              <a:rPr sz="2600" spc="-1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activity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khác</a:t>
            </a:r>
            <a:endParaRPr sz="2600">
              <a:latin typeface="Arial"/>
              <a:cs typeface="Arial"/>
            </a:endParaRPr>
          </a:p>
          <a:p>
            <a:pPr marL="744220" marR="76835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95" dirty="0">
                <a:solidFill>
                  <a:srgbClr val="00AF50"/>
                </a:solidFill>
                <a:latin typeface="Arial"/>
                <a:cs typeface="Arial"/>
              </a:rPr>
              <a:t>Killed </a:t>
            </a:r>
            <a:r>
              <a:rPr sz="2600" spc="-155" dirty="0">
                <a:latin typeface="Arial"/>
                <a:cs typeface="Arial"/>
              </a:rPr>
              <a:t>hay </a:t>
            </a:r>
            <a:r>
              <a:rPr sz="2600" spc="-100" dirty="0">
                <a:solidFill>
                  <a:srgbClr val="00AF50"/>
                </a:solidFill>
                <a:latin typeface="Arial"/>
                <a:cs typeface="Arial"/>
              </a:rPr>
              <a:t>Shutdown</a:t>
            </a:r>
            <a:r>
              <a:rPr sz="2600" spc="-100" dirty="0">
                <a:latin typeface="Arial"/>
                <a:cs typeface="Arial"/>
              </a:rPr>
              <a:t>: </a:t>
            </a:r>
            <a:r>
              <a:rPr sz="2600" spc="-60" dirty="0">
                <a:latin typeface="Arial"/>
                <a:cs typeface="Arial"/>
              </a:rPr>
              <a:t>khi </a:t>
            </a:r>
            <a:r>
              <a:rPr sz="2600" spc="-1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30" dirty="0">
                <a:latin typeface="Arial"/>
                <a:cs typeface="Arial"/>
              </a:rPr>
              <a:t>đang </a:t>
            </a:r>
            <a:r>
              <a:rPr sz="2600" spc="-210" dirty="0">
                <a:latin typeface="Arial"/>
                <a:cs typeface="Arial"/>
              </a:rPr>
              <a:t>Paused </a:t>
            </a:r>
            <a:r>
              <a:rPr sz="2600" spc="-155" dirty="0">
                <a:latin typeface="Arial"/>
                <a:cs typeface="Arial"/>
              </a:rPr>
              <a:t>hay  </a:t>
            </a:r>
            <a:r>
              <a:rPr sz="2600" spc="-125" dirty="0">
                <a:latin typeface="Arial"/>
                <a:cs typeface="Arial"/>
              </a:rPr>
              <a:t>Stopped, </a:t>
            </a:r>
            <a:r>
              <a:rPr sz="2600" spc="-120" dirty="0">
                <a:latin typeface="Arial"/>
                <a:cs typeface="Arial"/>
              </a:rPr>
              <a:t>hệ </a:t>
            </a:r>
            <a:r>
              <a:rPr sz="2600" spc="-60" dirty="0">
                <a:latin typeface="Arial"/>
                <a:cs typeface="Arial"/>
              </a:rPr>
              <a:t>thống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thể </a:t>
            </a:r>
            <a:r>
              <a:rPr sz="2600" spc="-175" dirty="0">
                <a:latin typeface="Arial"/>
                <a:cs typeface="Arial"/>
              </a:rPr>
              <a:t>xóa </a:t>
            </a:r>
            <a:r>
              <a:rPr sz="2600" spc="-40" dirty="0">
                <a:latin typeface="Arial"/>
                <a:cs typeface="Arial"/>
              </a:rPr>
              <a:t>activity </a:t>
            </a:r>
            <a:r>
              <a:rPr sz="2600" spc="-185" dirty="0">
                <a:latin typeface="Arial"/>
                <a:cs typeface="Arial"/>
              </a:rPr>
              <a:t>ấy </a:t>
            </a:r>
            <a:r>
              <a:rPr sz="2600" spc="-110" dirty="0">
                <a:latin typeface="Arial"/>
                <a:cs typeface="Arial"/>
              </a:rPr>
              <a:t>nếu </a:t>
            </a:r>
            <a:r>
              <a:rPr sz="2600" spc="-170" dirty="0">
                <a:latin typeface="Arial"/>
                <a:cs typeface="Arial"/>
              </a:rPr>
              <a:t>cần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(chẳng  </a:t>
            </a:r>
            <a:r>
              <a:rPr sz="2600" spc="-125" dirty="0">
                <a:latin typeface="Arial"/>
                <a:cs typeface="Arial"/>
              </a:rPr>
              <a:t>hạn </a:t>
            </a:r>
            <a:r>
              <a:rPr sz="2600" spc="-114" dirty="0">
                <a:latin typeface="Arial"/>
                <a:cs typeface="Arial"/>
              </a:rPr>
              <a:t>như </a:t>
            </a:r>
            <a:r>
              <a:rPr sz="2600" spc="-170" dirty="0">
                <a:latin typeface="Arial"/>
                <a:cs typeface="Arial"/>
              </a:rPr>
              <a:t>cần </a:t>
            </a:r>
            <a:r>
              <a:rPr sz="2600" spc="-80" dirty="0">
                <a:latin typeface="Arial"/>
                <a:cs typeface="Arial"/>
              </a:rPr>
              <a:t>bộ </a:t>
            </a:r>
            <a:r>
              <a:rPr sz="2600" spc="-125" dirty="0">
                <a:latin typeface="Arial"/>
                <a:cs typeface="Arial"/>
              </a:rPr>
              <a:t>nhớ </a:t>
            </a:r>
            <a:r>
              <a:rPr sz="2600" spc="-150" dirty="0">
                <a:latin typeface="Arial"/>
                <a:cs typeface="Arial"/>
              </a:rPr>
              <a:t>vào </a:t>
            </a:r>
            <a:r>
              <a:rPr sz="2600" spc="-114" dirty="0">
                <a:latin typeface="Arial"/>
                <a:cs typeface="Arial"/>
              </a:rPr>
              <a:t>việc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khác)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409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 </a:t>
            </a:r>
            <a:r>
              <a:rPr dirty="0"/>
              <a:t>đời của một</a:t>
            </a:r>
            <a:r>
              <a:rPr spc="-100" dirty="0"/>
              <a:t> </a:t>
            </a:r>
            <a:r>
              <a:rPr dirty="0"/>
              <a:t>activity</a:t>
            </a:r>
          </a:p>
        </p:txBody>
      </p:sp>
      <p:sp>
        <p:nvSpPr>
          <p:cNvPr id="4" name="object 4"/>
          <p:cNvSpPr/>
          <p:nvPr/>
        </p:nvSpPr>
        <p:spPr>
          <a:xfrm>
            <a:off x="300227" y="1905000"/>
            <a:ext cx="8615172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43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5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 </a:t>
            </a:r>
            <a:r>
              <a:rPr dirty="0"/>
              <a:t>mã xử</a:t>
            </a:r>
            <a:r>
              <a:rPr spc="-20" dirty="0"/>
              <a:t> </a:t>
            </a:r>
            <a:r>
              <a:rPr dirty="0"/>
              <a:t>lý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9316"/>
            <a:ext cx="7116064" cy="4863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MainActivity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extends </a:t>
            </a:r>
            <a:r>
              <a:rPr sz="2000" dirty="0">
                <a:latin typeface="Arial"/>
                <a:cs typeface="Arial"/>
              </a:rPr>
              <a:t>AppCompatActivity {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// biến lưu cửa sổ EditText để xử lý</a:t>
            </a:r>
            <a:endParaRPr sz="2000">
              <a:latin typeface="Arial"/>
              <a:cs typeface="Arial"/>
            </a:endParaRPr>
          </a:p>
          <a:p>
            <a:pPr marL="494030" marR="4588510">
              <a:lnSpc>
                <a:spcPts val="2720"/>
              </a:lnSpc>
              <a:spcBef>
                <a:spcPts val="135"/>
              </a:spcBef>
            </a:pPr>
            <a:r>
              <a:rPr sz="2000" dirty="0">
                <a:latin typeface="Arial"/>
                <a:cs typeface="Arial"/>
              </a:rPr>
              <a:t>EditText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name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protected void </a:t>
            </a:r>
            <a:r>
              <a:rPr sz="2000" dirty="0">
                <a:latin typeface="Arial"/>
                <a:cs typeface="Arial"/>
              </a:rPr>
              <a:t>onCreate(Bundle savedInstanceState) {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super</a:t>
            </a:r>
            <a:r>
              <a:rPr sz="2000" dirty="0">
                <a:latin typeface="Arial"/>
                <a:cs typeface="Arial"/>
              </a:rPr>
              <a:t>.onCreate(savedInstanceState);</a:t>
            </a:r>
            <a:endParaRPr sz="2000">
              <a:latin typeface="Arial"/>
              <a:cs typeface="Arial"/>
            </a:endParaRPr>
          </a:p>
          <a:p>
            <a:pPr marL="975360" marR="1108075">
              <a:lnSpc>
                <a:spcPct val="113500"/>
              </a:lnSpc>
              <a:spcBef>
                <a:spcPts val="5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// thiết lập giao diện  </a:t>
            </a:r>
            <a:r>
              <a:rPr sz="2000" dirty="0">
                <a:latin typeface="Arial"/>
                <a:cs typeface="Arial"/>
              </a:rPr>
              <a:t>setContentView(R.layout.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activity_main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// lấy cửa sổ EditText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name </a:t>
            </a:r>
            <a:r>
              <a:rPr sz="2000" dirty="0">
                <a:latin typeface="Arial"/>
                <a:cs typeface="Arial"/>
              </a:rPr>
              <a:t>= (EditText) findViewById(R.id.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editText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// xử  lý sự  kiện bấm   nút "Thoát"</a:t>
            </a:r>
            <a:endParaRPr sz="2000">
              <a:latin typeface="Arial"/>
              <a:cs typeface="Arial"/>
            </a:endParaRPr>
          </a:p>
          <a:p>
            <a:pPr marL="1460500" marR="244475" indent="-485140">
              <a:lnSpc>
                <a:spcPts val="2720"/>
              </a:lnSpc>
              <a:spcBef>
                <a:spcPts val="140"/>
              </a:spcBef>
            </a:pPr>
            <a:r>
              <a:rPr sz="2000" dirty="0">
                <a:latin typeface="Arial"/>
                <a:cs typeface="Arial"/>
              </a:rPr>
              <a:t>findViewById(R.id.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button2</a:t>
            </a:r>
            <a:r>
              <a:rPr sz="2000" dirty="0">
                <a:latin typeface="Arial"/>
                <a:cs typeface="Arial"/>
              </a:rPr>
              <a:t>).setOnClickListener(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View.OnClickListener() {</a:t>
            </a:r>
            <a:endParaRPr sz="2000">
              <a:latin typeface="Arial"/>
              <a:cs typeface="Arial"/>
            </a:endParaRPr>
          </a:p>
          <a:p>
            <a:pPr marL="194183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5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Viết </a:t>
            </a:r>
            <a:r>
              <a:rPr dirty="0"/>
              <a:t>mã xử</a:t>
            </a:r>
            <a:r>
              <a:rPr spc="-20" dirty="0"/>
              <a:t> </a:t>
            </a:r>
            <a:r>
              <a:rPr dirty="0"/>
              <a:t>lý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9316"/>
            <a:ext cx="7887970" cy="4863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public void </a:t>
            </a:r>
            <a:r>
              <a:rPr sz="2000" dirty="0">
                <a:latin typeface="Arial"/>
                <a:cs typeface="Arial"/>
              </a:rPr>
              <a:t>onClick(View v) { finish(); }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Arial"/>
                <a:cs typeface="Arial"/>
              </a:rPr>
              <a:t>});</a:t>
            </a:r>
            <a:endParaRPr sz="2000">
              <a:latin typeface="Arial"/>
              <a:cs typeface="Arial"/>
            </a:endParaRPr>
          </a:p>
          <a:p>
            <a:pPr marL="975360" marR="1332865">
              <a:lnSpc>
                <a:spcPts val="2720"/>
              </a:lnSpc>
              <a:spcBef>
                <a:spcPts val="135"/>
              </a:spcBef>
            </a:pPr>
            <a:r>
              <a:rPr sz="2000" dirty="0">
                <a:solidFill>
                  <a:srgbClr val="EC7C30"/>
                </a:solidFill>
                <a:latin typeface="Arial"/>
                <a:cs typeface="Arial"/>
              </a:rPr>
              <a:t>// xử lý sự kiện bấm nút "HELLO"  </a:t>
            </a:r>
            <a:r>
              <a:rPr sz="2000" dirty="0">
                <a:latin typeface="Arial"/>
                <a:cs typeface="Arial"/>
              </a:rPr>
              <a:t>findViewById(R.id.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button3</a:t>
            </a:r>
            <a:r>
              <a:rPr sz="2000" dirty="0">
                <a:latin typeface="Arial"/>
                <a:cs typeface="Arial"/>
              </a:rPr>
              <a:t>).setOnClickListener(</a:t>
            </a:r>
            <a:endParaRPr sz="200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View.OnClickListener() {</a:t>
            </a:r>
            <a:endParaRPr sz="2000">
              <a:latin typeface="Arial"/>
              <a:cs typeface="Arial"/>
            </a:endParaRPr>
          </a:p>
          <a:p>
            <a:pPr marL="194183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194183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public void </a:t>
            </a:r>
            <a:r>
              <a:rPr sz="2000" dirty="0">
                <a:latin typeface="Arial"/>
                <a:cs typeface="Arial"/>
              </a:rPr>
              <a:t>onClick(View v) {</a:t>
            </a:r>
            <a:endParaRPr sz="2000">
              <a:latin typeface="Arial"/>
              <a:cs typeface="Arial"/>
            </a:endParaRPr>
          </a:p>
          <a:p>
            <a:pPr marL="2423795" marR="5080">
              <a:lnSpc>
                <a:spcPct val="112999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String ten =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name</a:t>
            </a:r>
            <a:r>
              <a:rPr sz="2000" dirty="0">
                <a:latin typeface="Arial"/>
                <a:cs typeface="Arial"/>
              </a:rPr>
              <a:t>.getText().toString();  Toast.makeText(MainActivity.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, "CHÀO BẠN "</a:t>
            </a:r>
            <a:endParaRPr sz="2000">
              <a:latin typeface="Arial"/>
              <a:cs typeface="Arial"/>
            </a:endParaRPr>
          </a:p>
          <a:p>
            <a:pPr marL="29083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Arial"/>
                <a:cs typeface="Arial"/>
              </a:rPr>
              <a:t>+ ten, Toast.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LENGTH_LONG</a:t>
            </a:r>
            <a:r>
              <a:rPr sz="2000" dirty="0">
                <a:latin typeface="Arial"/>
                <a:cs typeface="Arial"/>
              </a:rPr>
              <a:t>).show();</a:t>
            </a:r>
            <a:endParaRPr sz="2000">
              <a:latin typeface="Arial"/>
              <a:cs typeface="Arial"/>
            </a:endParaRPr>
          </a:p>
          <a:p>
            <a:pPr marL="194183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7536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});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734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Chạy </a:t>
            </a:r>
            <a:r>
              <a:rPr spc="-5" dirty="0"/>
              <a:t>thử </a:t>
            </a:r>
            <a:r>
              <a:rPr dirty="0"/>
              <a:t>ứng</a:t>
            </a:r>
            <a:r>
              <a:rPr spc="-80" dirty="0"/>
              <a:t> </a:t>
            </a:r>
            <a:r>
              <a:rPr dirty="0"/>
              <a:t>dụng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499872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8732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1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Hàm </a:t>
            </a:r>
            <a:r>
              <a:rPr sz="2800" spc="-8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“onCreate” </a:t>
            </a:r>
            <a:r>
              <a:rPr sz="2800" spc="-11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khởi </a:t>
            </a:r>
            <a:r>
              <a:rPr sz="2800" spc="-19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chạy</a:t>
            </a:r>
            <a:r>
              <a:rPr sz="2800" spc="-29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26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sẽ  </a:t>
            </a:r>
            <a:r>
              <a:rPr sz="2800" spc="1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thiết </a:t>
            </a:r>
            <a:r>
              <a:rPr sz="2800" spc="-10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lập </a:t>
            </a:r>
            <a:r>
              <a:rPr sz="2800" spc="-14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giao </a:t>
            </a:r>
            <a:r>
              <a:rPr sz="2800" spc="-9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diện </a:t>
            </a:r>
            <a:r>
              <a:rPr sz="2800" spc="-21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 </a:t>
            </a:r>
            <a:r>
              <a:rPr sz="2800" spc="-22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xử </a:t>
            </a:r>
            <a:r>
              <a:rPr sz="2800" spc="-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lý</a:t>
            </a:r>
            <a:r>
              <a:rPr sz="2800" spc="-39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2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sự  </a:t>
            </a:r>
            <a:r>
              <a:rPr sz="2800" spc="-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kiện</a:t>
            </a:r>
            <a:endParaRPr sz="28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Khi </a:t>
            </a:r>
            <a:r>
              <a:rPr sz="2800" spc="-14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bấm </a:t>
            </a:r>
            <a:r>
              <a:rPr sz="2800" spc="-1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nút </a:t>
            </a:r>
            <a:r>
              <a:rPr sz="2800" spc="-16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“THOÁT”: </a:t>
            </a:r>
            <a:r>
              <a:rPr sz="2800" spc="-14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hàm</a:t>
            </a:r>
            <a:r>
              <a:rPr sz="2800" spc="-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22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xử  </a:t>
            </a:r>
            <a:r>
              <a:rPr sz="2800" spc="-6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lý </a:t>
            </a:r>
            <a:r>
              <a:rPr sz="2800" spc="-26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sự </a:t>
            </a:r>
            <a:r>
              <a:rPr sz="2800" spc="-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kiện </a:t>
            </a:r>
            <a:r>
              <a:rPr sz="2800" spc="-18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ứng </a:t>
            </a:r>
            <a:r>
              <a:rPr sz="2800" spc="-13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với </a:t>
            </a:r>
            <a:r>
              <a:rPr sz="2800" spc="-4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id button2  </a:t>
            </a:r>
            <a:r>
              <a:rPr sz="2800" spc="-1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được </a:t>
            </a:r>
            <a:r>
              <a:rPr sz="2800" spc="-15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kích</a:t>
            </a:r>
            <a:r>
              <a:rPr sz="2800" spc="-18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hoạt</a:t>
            </a:r>
            <a:endParaRPr sz="28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287020" marR="88265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7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Khi </a:t>
            </a:r>
            <a:r>
              <a:rPr sz="2800" spc="-15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bấm </a:t>
            </a:r>
            <a:r>
              <a:rPr sz="2800" spc="-1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nút </a:t>
            </a:r>
            <a:r>
              <a:rPr sz="2800" spc="-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“HELLO”: </a:t>
            </a:r>
            <a:r>
              <a:rPr sz="2800" spc="-15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hàm</a:t>
            </a:r>
            <a:r>
              <a:rPr sz="2800" spc="-30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22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xử  </a:t>
            </a:r>
            <a:r>
              <a:rPr sz="2800" spc="-6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lý </a:t>
            </a:r>
            <a:r>
              <a:rPr sz="2800" spc="-26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sự </a:t>
            </a:r>
            <a:r>
              <a:rPr sz="2800" spc="-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kiến </a:t>
            </a:r>
            <a:r>
              <a:rPr sz="2800" spc="-18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ứng </a:t>
            </a:r>
            <a:r>
              <a:rPr sz="2800" spc="-13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với </a:t>
            </a:r>
            <a:r>
              <a:rPr sz="2800" spc="-4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id button3  </a:t>
            </a:r>
            <a:r>
              <a:rPr sz="2800" spc="-1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được </a:t>
            </a:r>
            <a:r>
              <a:rPr sz="2800" spc="-155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kích</a:t>
            </a:r>
            <a:r>
              <a:rPr sz="2800" spc="-18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sz="2800" spc="-7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hoạt</a:t>
            </a:r>
            <a:endParaRPr sz="28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4228" y="1388364"/>
            <a:ext cx="3160776" cy="492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88200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  <a:tabLst>
                <a:tab pos="2196465" algn="l"/>
              </a:tabLst>
            </a:pPr>
            <a:r>
              <a:rPr spc="-5" dirty="0"/>
              <a:t>Giao diện </a:t>
            </a:r>
            <a:r>
              <a:rPr dirty="0"/>
              <a:t>phát </a:t>
            </a:r>
            <a:r>
              <a:rPr spc="-10" dirty="0"/>
              <a:t>triển </a:t>
            </a:r>
            <a:r>
              <a:rPr dirty="0"/>
              <a:t>của  </a:t>
            </a:r>
            <a:r>
              <a:rPr spc="-5" dirty="0"/>
              <a:t>Android	Studio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995" y="1478280"/>
            <a:ext cx="8446008" cy="474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03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Giao diện </a:t>
            </a:r>
            <a:r>
              <a:rPr dirty="0"/>
              <a:t>của </a:t>
            </a:r>
            <a:r>
              <a:rPr spc="-5" dirty="0"/>
              <a:t>Android</a:t>
            </a:r>
            <a:r>
              <a:rPr spc="-330" dirty="0"/>
              <a:t> </a:t>
            </a:r>
            <a:r>
              <a:rPr spc="-5" dirty="0"/>
              <a:t>Studio</a:t>
            </a:r>
          </a:p>
        </p:txBody>
      </p:sp>
      <p:sp>
        <p:nvSpPr>
          <p:cNvPr id="5" name="object 5"/>
          <p:cNvSpPr/>
          <p:nvPr/>
        </p:nvSpPr>
        <p:spPr>
          <a:xfrm>
            <a:off x="499109" y="2082545"/>
            <a:ext cx="2004060" cy="3862070"/>
          </a:xfrm>
          <a:custGeom>
            <a:avLst/>
            <a:gdLst/>
            <a:ahLst/>
            <a:cxnLst/>
            <a:rect l="l" t="t" r="r" b="b"/>
            <a:pathLst>
              <a:path w="2004060" h="3862070">
                <a:moveTo>
                  <a:pt x="0" y="3861816"/>
                </a:moveTo>
                <a:lnTo>
                  <a:pt x="2004060" y="3861816"/>
                </a:lnTo>
                <a:lnTo>
                  <a:pt x="2004060" y="0"/>
                </a:lnTo>
                <a:lnTo>
                  <a:pt x="0" y="0"/>
                </a:lnTo>
                <a:lnTo>
                  <a:pt x="0" y="386181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1938" y="2082545"/>
            <a:ext cx="6099175" cy="3862070"/>
          </a:xfrm>
          <a:custGeom>
            <a:avLst/>
            <a:gdLst/>
            <a:ahLst/>
            <a:cxnLst/>
            <a:rect l="l" t="t" r="r" b="b"/>
            <a:pathLst>
              <a:path w="6099175" h="3862070">
                <a:moveTo>
                  <a:pt x="0" y="3861816"/>
                </a:moveTo>
                <a:lnTo>
                  <a:pt x="6099048" y="3861816"/>
                </a:lnTo>
                <a:lnTo>
                  <a:pt x="6099048" y="0"/>
                </a:lnTo>
                <a:lnTo>
                  <a:pt x="0" y="0"/>
                </a:lnTo>
                <a:lnTo>
                  <a:pt x="0" y="386181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2095</Words>
  <Application>Microsoft Office PowerPoint</Application>
  <PresentationFormat>On-screen Show (4:3)</PresentationFormat>
  <Paragraphs>299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LẬP TRÌNH DI ĐỘNG</vt:lpstr>
      <vt:lpstr>Nội dung</vt:lpstr>
      <vt:lpstr>Bắt đầu với một ứng dụng giản  đơn</vt:lpstr>
      <vt:lpstr>Thiết kế giao diện</vt:lpstr>
      <vt:lpstr>Viết mã xử lý</vt:lpstr>
      <vt:lpstr>Viết mã xử lý</vt:lpstr>
      <vt:lpstr>Chạy thử ứng dụng</vt:lpstr>
      <vt:lpstr>Giao diện phát triển của  Android Studio</vt:lpstr>
      <vt:lpstr>Giao diện của Android Studio</vt:lpstr>
      <vt:lpstr>Giao diện của Android Studio</vt:lpstr>
      <vt:lpstr>Giao diện của Android Studio</vt:lpstr>
      <vt:lpstr>Giao diện của Android Studio</vt:lpstr>
      <vt:lpstr>Giao diện của Android Studio</vt:lpstr>
      <vt:lpstr>AndroidManifest.xml</vt:lpstr>
      <vt:lpstr>AndroidManifest.xml</vt:lpstr>
      <vt:lpstr>AndroidManifest.xml</vt:lpstr>
      <vt:lpstr>AndroidManifest.xml</vt:lpstr>
      <vt:lpstr>AndroidManifest.xml</vt:lpstr>
      <vt:lpstr>Các bước phát triển ứng dụng  android</vt:lpstr>
      <vt:lpstr>Các bước phát triển android apps</vt:lpstr>
      <vt:lpstr>Viết ứng dụng</vt:lpstr>
      <vt:lpstr>Các thành phần của một ứng  dụng android</vt:lpstr>
      <vt:lpstr>Ứng dụng android</vt:lpstr>
      <vt:lpstr>Activity</vt:lpstr>
      <vt:lpstr>Activity</vt:lpstr>
      <vt:lpstr>Service</vt:lpstr>
      <vt:lpstr>Content provider</vt:lpstr>
      <vt:lpstr>Broadcast receiver</vt:lpstr>
      <vt:lpstr>Intent</vt:lpstr>
      <vt:lpstr>Các thành phần của ứng dụng</vt:lpstr>
      <vt:lpstr>Cách thực thực thi điển hình</vt:lpstr>
      <vt:lpstr>Khái niệm activity (giao diện  tương tác)</vt:lpstr>
      <vt:lpstr>Activity</vt:lpstr>
      <vt:lpstr>Activity</vt:lpstr>
      <vt:lpstr>Tạo Activity</vt:lpstr>
      <vt:lpstr>Khởi tạo giao diện bên trong</vt:lpstr>
      <vt:lpstr>Gọi activity khác</vt:lpstr>
      <vt:lpstr>Vòng đời của một activity</vt:lpstr>
      <vt:lpstr>Vòng đời của một activity</vt:lpstr>
      <vt:lpstr>Các sự kiện trong vòng đời của APP</vt:lpstr>
      <vt:lpstr>Các hàm trong vòng đời activity</vt:lpstr>
      <vt:lpstr>Vòng đời của một activity</vt:lpstr>
      <vt:lpstr>Vòng đời của một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MinhQuynh</cp:lastModifiedBy>
  <cp:revision>5</cp:revision>
  <dcterms:created xsi:type="dcterms:W3CDTF">2018-02-21T13:24:35Z</dcterms:created>
  <dcterms:modified xsi:type="dcterms:W3CDTF">2018-02-22T02:40:12Z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2018-02-21T00:00:00Z</vt:filetime>
  </property>
</Properties>
</file>