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348919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1742" y="2582417"/>
            <a:ext cx="6160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0282" y="3746754"/>
            <a:ext cx="706343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6729095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736" y="1396441"/>
            <a:ext cx="8288527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25259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2461" y="6525259"/>
            <a:ext cx="207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./res/andro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 TRÌNH </a:t>
            </a:r>
            <a:r>
              <a:rPr spc="-5" dirty="0"/>
              <a:t>DI</a:t>
            </a:r>
            <a:r>
              <a:rPr spc="-465" dirty="0"/>
              <a:t> </a:t>
            </a:r>
            <a:r>
              <a:rPr spc="-5" dirty="0"/>
              <a:t>ĐỘNG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115" marR="5080" indent="-230314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Bài </a:t>
            </a:r>
            <a:r>
              <a:rPr spc="-110" dirty="0"/>
              <a:t>3: </a:t>
            </a:r>
            <a:r>
              <a:rPr spc="-290" dirty="0"/>
              <a:t>các </a:t>
            </a:r>
            <a:r>
              <a:rPr spc="-95" dirty="0"/>
              <a:t>layout </a:t>
            </a:r>
            <a:r>
              <a:rPr spc="-250" dirty="0"/>
              <a:t>và </a:t>
            </a:r>
            <a:r>
              <a:rPr spc="-10" dirty="0"/>
              <a:t>một </a:t>
            </a:r>
            <a:r>
              <a:rPr spc="-254" dirty="0"/>
              <a:t>số </a:t>
            </a:r>
            <a:r>
              <a:rPr spc="-85" dirty="0"/>
              <a:t>loại</a:t>
            </a:r>
            <a:r>
              <a:rPr spc="-300" dirty="0"/>
              <a:t> </a:t>
            </a:r>
            <a:r>
              <a:rPr spc="-85" dirty="0"/>
              <a:t>widget  </a:t>
            </a:r>
            <a:r>
              <a:rPr spc="-140" dirty="0"/>
              <a:t>thường</a:t>
            </a:r>
            <a:r>
              <a:rPr spc="-195" dirty="0"/>
              <a:t> </a:t>
            </a:r>
            <a:r>
              <a:rPr spc="-165" dirty="0"/>
              <a:t>dùng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937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Làm việc </a:t>
            </a:r>
            <a:r>
              <a:rPr spc="-5" dirty="0"/>
              <a:t>với</a:t>
            </a:r>
            <a:r>
              <a:rPr spc="-80" dirty="0"/>
              <a:t> </a:t>
            </a:r>
            <a:r>
              <a:rPr dirty="0"/>
              <a:t>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1753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110220" cy="45313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Layout là ViewGroup đặc biệt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Gồm các view con bên trong nó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Quy cách bố cục các view con nhất quán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Mỗi loại layout có quy tắc bố cục của riêng nó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Có thể tạo layout theo 2 cách: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marR="29337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XML: soạn thông tin ở dạng XML, nạp layout từ XML  bằng cách đọc từng dòng XML và tạo các thành phần  phù hợp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Code: tạo biến layout, tạo từng biến view, đặt view vào  trong layout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023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Layout by</a:t>
            </a:r>
            <a:r>
              <a:rPr spc="-85" dirty="0"/>
              <a:t> </a:t>
            </a:r>
            <a:r>
              <a:rPr dirty="0"/>
              <a:t>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035925" cy="48992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Là phương pháp tạo giao diện phổ biến nhất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XML có cấu trúc dễ hiểu, phân cấp, giống HTML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6858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Tên của thành phần XML tương ứng với lớp java trong  code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Dễ chỉnh sửa trên bằng design hoặc sửa file XML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Tách rời giữa thiết kế và viết mã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61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Thực hiện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: thiết kế file layout XML sau đó dùng bộ  nạp </a:t>
            </a:r>
            <a:r>
              <a:rPr sz="30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LayoutInflater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để tạo biến kiểu Layout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LayoutInflater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1195070" algn="just">
              <a:lnSpc>
                <a:spcPct val="100000"/>
              </a:lnSpc>
              <a:spcBef>
                <a:spcPts val="409"/>
              </a:spcBef>
              <a:tabLst>
                <a:tab pos="6261735" algn="l"/>
              </a:tabLst>
            </a:pPr>
            <a:r>
              <a:rPr sz="260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60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inflate</a:t>
            </a:r>
            <a:r>
              <a:rPr sz="2600" smtClean="0">
                <a:latin typeface="Times New Roman" pitchFamily="18" charset="0"/>
                <a:cs typeface="Times New Roman" pitchFamily="18" charset="0"/>
              </a:rPr>
              <a:t>(R.layout.filename,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mtClean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);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023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Layout by</a:t>
            </a:r>
            <a:r>
              <a:rPr spc="-85" dirty="0"/>
              <a:t> </a:t>
            </a:r>
            <a:r>
              <a:rPr dirty="0"/>
              <a:t>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405889"/>
            <a:ext cx="7954264" cy="4292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2169" algn="l"/>
                <a:tab pos="280733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&lt;?xml	version="1.0"	encoding="utf-8"?&gt;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969770" marR="285750" indent="-1957070">
              <a:lnSpc>
                <a:spcPct val="100000"/>
              </a:lnSpc>
              <a:tabLst>
                <a:tab pos="1969135" algn="l"/>
                <a:tab pos="6297930" algn="l"/>
              </a:tabLst>
            </a:pP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&lt;LinearLayout	xmlns:android="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http://.../res/android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"  android:layout_width="fill_parent"  android:layout_height="fill_parent"  android:orientation="vertical"	&gt;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689100" marR="564515" indent="-1117600">
              <a:lnSpc>
                <a:spcPct val="100000"/>
              </a:lnSpc>
              <a:tabLst>
                <a:tab pos="1689100" algn="l"/>
                <a:tab pos="4621530" algn="l"/>
                <a:tab pos="4901565" algn="l"/>
                <a:tab pos="5321935" algn="l"/>
                <a:tab pos="5600065" algn="l"/>
                <a:tab pos="6717030" algn="l"/>
              </a:tabLst>
            </a:pP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	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"@+id/button" 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"wrap_content" 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"wrap_content" 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"Hello,	I	am	a	Button"	</a:t>
            </a: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571500">
              <a:lnSpc>
                <a:spcPct val="100000"/>
              </a:lnSpc>
              <a:tabLst>
                <a:tab pos="1969135" algn="l"/>
              </a:tabLst>
            </a:pP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&lt;TextView	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"@+id/text"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969770" marR="5080">
              <a:lnSpc>
                <a:spcPct val="100000"/>
              </a:lnSpc>
              <a:tabLst>
                <a:tab pos="4901565" algn="l"/>
                <a:tab pos="5181600" algn="l"/>
                <a:tab pos="5600065" algn="l"/>
                <a:tab pos="5880100" algn="l"/>
                <a:tab pos="7277100" algn="l"/>
              </a:tabLst>
            </a:pP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"wrap_content" 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"wrap_content" 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android:text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"Hello,	I	am	a	TextView"	</a:t>
            </a: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&lt;/LinearLayout&gt;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956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Layout by</a:t>
            </a:r>
            <a:r>
              <a:rPr spc="-85" dirty="0"/>
              <a:t> </a:t>
            </a:r>
            <a:r>
              <a:rPr dirty="0"/>
              <a:t>Code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4780"/>
            <a:ext cx="8182864" cy="491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18639" algn="just">
              <a:lnSpc>
                <a:spcPct val="123300"/>
              </a:lnSpc>
              <a:spcBef>
                <a:spcPts val="100"/>
              </a:spcBef>
              <a:tabLst>
                <a:tab pos="990600" algn="l"/>
                <a:tab pos="2248535" algn="l"/>
                <a:tab pos="2527300" algn="l"/>
                <a:tab pos="3084830" algn="l"/>
                <a:tab pos="3364865" algn="l"/>
              </a:tabLst>
            </a:pP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Button	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myButton	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	new	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(this);  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myButton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.setText("Press	me");  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myButton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.setBackgroundColor(Color.YELLOW);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230"/>
              </a:spcBef>
              <a:tabLst>
                <a:tab pos="2108200" algn="l"/>
                <a:tab pos="3365500" algn="l"/>
                <a:tab pos="3644900" algn="l"/>
                <a:tab pos="4203700" algn="l"/>
              </a:tabLst>
            </a:pP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RelativeLayout	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myLayout	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	new	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RelativeLayout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(this);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50"/>
              </a:spcBef>
              <a:tabLst>
                <a:tab pos="3924935" algn="l"/>
                <a:tab pos="5740400" algn="l"/>
              </a:tabLst>
            </a:pP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RelativeLayout.LayoutParams	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buttonParams	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131570" marR="701675" indent="-560070" algn="just">
              <a:lnSpc>
                <a:spcPct val="123300"/>
              </a:lnSpc>
              <a:spcBef>
                <a:spcPts val="5"/>
              </a:spcBef>
              <a:tabLst>
                <a:tab pos="113093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new	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RelativeLayout.LayoutParams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  RelativeLayout.LayoutParams.WRAP_CONTENT,  RelativeLayout.LayoutParams.WRAP_CONTENT);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23400"/>
              </a:lnSpc>
              <a:spcBef>
                <a:spcPts val="5"/>
              </a:spcBef>
              <a:tabLst>
                <a:tab pos="3784600" algn="l"/>
              </a:tabLst>
            </a:pP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buttonParams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.addRule(RelativeLayout.CENTER_HORIZONTAL);  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buttonParams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.addRule(RelativeLayout.CENTER_VERTICAL);  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myLayout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.addView(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myButton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,	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buttonParams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);  setContentView(</a:t>
            </a:r>
            <a:r>
              <a:rPr sz="200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myLayout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);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497" y="2430779"/>
            <a:ext cx="6733506" cy="39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377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Layout</a:t>
            </a:r>
            <a:r>
              <a:rPr spc="-50" dirty="0"/>
              <a:t> </a:t>
            </a:r>
            <a:r>
              <a:rPr spc="-5" dirty="0"/>
              <a:t>Parameter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294058"/>
            <a:ext cx="8182864" cy="1372812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Quy định cách đặt để của view trong layout</a:t>
            </a:r>
            <a:endParaRPr sz="25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Mỗi view cần đính kèm LayoutParams khi đặt vào  trong Layout</a:t>
            </a:r>
            <a:endParaRPr sz="25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882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Tham </a:t>
            </a:r>
            <a:r>
              <a:rPr spc="-5" dirty="0"/>
              <a:t>số </a:t>
            </a:r>
            <a:r>
              <a:rPr dirty="0"/>
              <a:t>của layout và</a:t>
            </a:r>
            <a:r>
              <a:rPr spc="-110" dirty="0"/>
              <a:t> </a:t>
            </a:r>
            <a:r>
              <a:rPr dirty="0"/>
              <a:t>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79765" cy="431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Bản thân layout và view cũng có các tham số của nó  khi được đặt vào view cha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Vị trí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(position): cặp tọa độ Left/Top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Kích thước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(size): cặp giá trị Width/Height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27051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Lề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(margin): tham số trong LayoutParams (kiểu  MarginLayoutParams), quy định khoảng cách của view  với các thành phần xung quanh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47625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Đệm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(padding): vùng trống từ nội dung của view ra các  viền, sử dụng phương thức setPadding(int,int,int,int) để  điều chỉnh, đơn vị đo thường là dp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882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Tham </a:t>
            </a:r>
            <a:r>
              <a:rPr spc="-5" dirty="0"/>
              <a:t>số </a:t>
            </a:r>
            <a:r>
              <a:rPr dirty="0"/>
              <a:t>của layout và</a:t>
            </a:r>
            <a:r>
              <a:rPr spc="-110" dirty="0"/>
              <a:t> </a:t>
            </a:r>
            <a:r>
              <a:rPr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3915664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Kích thước của view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287020" marR="5080" algn="just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không bao gồm độ dày  của margin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287020" marR="332740" indent="-274320" algn="just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Trong android không  có khái niệm border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287020" marR="290195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Muốn một view có  border, lập trình viên  sử dụng thủ thuật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287020" marR="112395" algn="just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thiết lập border thông  qua background</a:t>
            </a:r>
            <a:endParaRPr sz="2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1388363"/>
            <a:ext cx="4451604" cy="363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6326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Một số </a:t>
            </a:r>
            <a:r>
              <a:rPr dirty="0"/>
              <a:t>layout thông</a:t>
            </a:r>
            <a:r>
              <a:rPr spc="-85" dirty="0"/>
              <a:t> </a:t>
            </a:r>
            <a:r>
              <a:rPr dirty="0"/>
              <a:t>dụng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451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LinearLayout</a:t>
            </a:r>
          </a:p>
        </p:txBody>
      </p:sp>
      <p:sp>
        <p:nvSpPr>
          <p:cNvPr id="4" name="object 4"/>
          <p:cNvSpPr/>
          <p:nvPr/>
        </p:nvSpPr>
        <p:spPr>
          <a:xfrm>
            <a:off x="481583" y="1386839"/>
            <a:ext cx="8180831" cy="493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17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Nhắc </a:t>
            </a:r>
            <a:r>
              <a:rPr dirty="0"/>
              <a:t>lại bài</a:t>
            </a:r>
            <a:r>
              <a:rPr spc="-114" dirty="0"/>
              <a:t> </a:t>
            </a:r>
            <a:r>
              <a:rPr dirty="0"/>
              <a:t>trước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95"/>
            <a:ext cx="8266430" cy="48539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Giao diện phát triển ứng dụng của Android Studio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Các thành phần của một project android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File mô tả ứng dụng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AndroidManifest.xml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>
              <a:lnSpc>
                <a:spcPts val="3240"/>
              </a:lnSpc>
              <a:spcBef>
                <a:spcPts val="8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Bốn loại thành phần của ứng dụng android: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service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455295" indent="-274320">
              <a:lnSpc>
                <a:spcPts val="324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Khái niệm activity, cách tạo giao diện của activity  bằng code và bằng xml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Mã minh họa việc gọi một activity khác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381000" indent="-274320">
              <a:lnSpc>
                <a:spcPts val="3240"/>
              </a:lnSpc>
              <a:spcBef>
                <a:spcPts val="8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Vòng đời của activity: create -&gt; start -&gt; resume -&gt;  pause -&gt; stop -&gt; destroy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451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LinearLayout</a:t>
            </a:r>
          </a:p>
        </p:txBody>
      </p:sp>
      <p:sp>
        <p:nvSpPr>
          <p:cNvPr id="4" name="object 4"/>
          <p:cNvSpPr/>
          <p:nvPr/>
        </p:nvSpPr>
        <p:spPr>
          <a:xfrm>
            <a:off x="559308" y="1386839"/>
            <a:ext cx="8025383" cy="493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451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7816215" cy="465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1717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Các view bên trong nó được xếp liên tiếp thành  một hàng hoặc một cột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43815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Thuộc tính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android:orientation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quy định cách bố  cục theo hàng hay theo cột, giá trị có thể là: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vertical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”: các view bên trong LinearLayout được sắp  xếp theo chiều dọc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177165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”: các view bên trong sắp xếp theo chiều  ngang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marR="27940" indent="-274320" algn="just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LinearLayout không thay đổi kích thước các view  con, chỉ điều chỉnh vị trí của chúng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785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RelativeLayout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294058"/>
            <a:ext cx="8686800" cy="3870931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Là loại layout phổ biến nhất trong thiết kế giao diện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Các view con trong layout xác định vị trí 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và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thước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dựa trên quan hệ với view cha hoặc các 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view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khác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795655" indent="-274320" algn="just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Dùng trong trường hợp đặt trọng tâm 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vào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giữa các thành phần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786765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Ý tưởng của RelativeLayout được phát triển và  nâng cấp thành ConstraintLayout, hiện 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là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layout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mặc định khi thiết kế giao diện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785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RelativeLayout</a:t>
            </a:r>
          </a:p>
        </p:txBody>
      </p:sp>
      <p:sp>
        <p:nvSpPr>
          <p:cNvPr id="4" name="object 4"/>
          <p:cNvSpPr/>
          <p:nvPr/>
        </p:nvSpPr>
        <p:spPr>
          <a:xfrm>
            <a:off x="759381" y="1523817"/>
            <a:ext cx="7625236" cy="452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9040" y="1474227"/>
            <a:ext cx="3181738" cy="434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785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RelativeLayout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09629"/>
            <a:ext cx="5354955" cy="436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5940" algn="just">
              <a:lnSpc>
                <a:spcPct val="115100"/>
              </a:lnSpc>
              <a:spcBef>
                <a:spcPts val="100"/>
              </a:spcBef>
              <a:tabLst>
                <a:tab pos="1344295" algn="l"/>
                <a:tab pos="2809875" algn="l"/>
              </a:tabLst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19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TextView	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android:id="@+id/label"  android:layout_width="fill_parent"  android:layout_height="wrap_content"  android:text="Email"	/&gt;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272415" algn="just">
              <a:lnSpc>
                <a:spcPct val="115100"/>
              </a:lnSpc>
              <a:spcBef>
                <a:spcPts val="5"/>
              </a:spcBef>
              <a:tabLst>
                <a:tab pos="1344295" algn="l"/>
                <a:tab pos="4411345" algn="l"/>
              </a:tabLst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19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EditText	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android:id="@+id/inputEmail"  android:layout_width="fill_parent"  android:layout_height="wrap_content"  android:layout_below="@id/label"	/&gt;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541020" algn="just">
              <a:lnSpc>
                <a:spcPts val="2630"/>
              </a:lnSpc>
              <a:spcBef>
                <a:spcPts val="130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19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Button 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android:layout_width="wrap_content"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140970" algn="just">
              <a:lnSpc>
                <a:spcPts val="2620"/>
              </a:lnSpc>
              <a:spcBef>
                <a:spcPts val="5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android:layout_height="wrap_content"  android:layout_alignParentBottom="true"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04"/>
              </a:spcBef>
              <a:tabLst>
                <a:tab pos="3075305" algn="l"/>
                <a:tab pos="3608070" algn="l"/>
              </a:tabLst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android:text="Register	new	Account"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45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android:layout_centerHorizontal="true"/&gt;</a:t>
            </a:r>
            <a:endParaRPr sz="19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785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RelativeLayout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304442"/>
            <a:ext cx="5222240" cy="47501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8605" algn="just">
              <a:lnSpc>
                <a:spcPct val="135100"/>
              </a:lnSpc>
              <a:spcBef>
                <a:spcPts val="105"/>
              </a:spcBef>
              <a:tabLst>
                <a:tab pos="1077595" algn="l"/>
                <a:tab pos="2809875" algn="l"/>
              </a:tabLst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19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Button	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android:id="@+id/btnLogin"  android:layout_width="wrap_content"  android:layout_height="wrap_content"  android:layout_below="@id/inputEmail"  android:layout_alignParentLeft="true"  android:layout_marginRight="10px"  android:text="Login"	/&gt;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35100"/>
              </a:lnSpc>
              <a:spcBef>
                <a:spcPts val="5"/>
              </a:spcBef>
              <a:tabLst>
                <a:tab pos="2944495" algn="l"/>
              </a:tabLst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19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Button 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android:layout_width="wrap_content"  android:layout_height="wrap_content"  android:layout_toRightOf="@id/btnLogin"  android:layout_alignTop="@id/btnLogin"  android:text="Cancel"	/&gt;</a:t>
            </a:r>
            <a:endParaRPr sz="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9040" y="1474227"/>
            <a:ext cx="3181738" cy="434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1007" y="2153411"/>
            <a:ext cx="2253996" cy="3381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11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FrameLayout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456690"/>
            <a:ext cx="6220460" cy="3917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778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Các view con được đặt liên tiếp chồng  lên nhau, view sau đặt lên trên view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6385" algn="just">
              <a:lnSpc>
                <a:spcPct val="10000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trước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214629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Layout không tự động đổi kích thước  của view con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8400"/>
              </a:lnSpc>
              <a:spcBef>
                <a:spcPts val="4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Có thể chuyển view con lên trên bằng  code: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.bringChildToFront(child); 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parent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.invalidate();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302767"/>
            <a:ext cx="79667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ScrollView </a:t>
            </a:r>
            <a:r>
              <a:rPr sz="4300" spc="-5" dirty="0"/>
              <a:t>&amp;</a:t>
            </a:r>
            <a:r>
              <a:rPr sz="4300" spc="-15" dirty="0"/>
              <a:t> HorizontalScrollView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0721"/>
            <a:ext cx="8086725" cy="399878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234950" indent="-274320" algn="just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ScrollView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HorizontalScrollView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là trường hợp  đặc biệt của FrameLayout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331470" indent="-274320" algn="just">
              <a:lnSpc>
                <a:spcPts val="324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Cho phép view con có thể có kích thước lớn hơn  view cha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665480" indent="-274320" algn="just">
              <a:lnSpc>
                <a:spcPts val="324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Trong trường hợp view con nhỏ hơn view cha,  người dùng chỉ nhìn và tương tác với view con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9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Trường hợp view con có kích thước lớn hơn view  cha, </a:t>
            </a: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ScrollView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HorizontalScrollView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sẽ tự động  xuất hiện các thanh cuộn phù hợp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099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TableLayout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77225" cy="4301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18159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TableLayout dùng để tổ chức các đối tượng view  dưới dạng một bảng gồm nhiều dòng và cột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Mỗi dòng nằm trong một thẻ &lt;TableRow&gt;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Mỗi đối tượng view đặt trên một dòng sẽ tạo thành  một ô trong giao diện lưới do TableLayout tạo ra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37719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Chiều rộng của mỗi cột được xác định bằng chiều  rộng lớn nhất của các ô nằm trên cùng một cột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163195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Kích thước của mỗi dòng cột không nhất thiết phải  bằng nhau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099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TableLayout</a:t>
            </a:r>
          </a:p>
        </p:txBody>
      </p:sp>
      <p:sp>
        <p:nvSpPr>
          <p:cNvPr id="4" name="object 4"/>
          <p:cNvSpPr/>
          <p:nvPr/>
        </p:nvSpPr>
        <p:spPr>
          <a:xfrm>
            <a:off x="348995" y="1367027"/>
            <a:ext cx="4451605" cy="4873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755" y="2045207"/>
            <a:ext cx="3933444" cy="4203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312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85" dirty="0"/>
              <a:t> </a:t>
            </a:r>
            <a:r>
              <a:rPr dirty="0"/>
              <a:t>dung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5025390" cy="28219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85" dirty="0">
                <a:latin typeface="Arial"/>
                <a:cs typeface="Arial"/>
              </a:rPr>
              <a:t>Khái </a:t>
            </a:r>
            <a:r>
              <a:rPr sz="3000" spc="-95" dirty="0">
                <a:latin typeface="Arial"/>
                <a:cs typeface="Arial"/>
              </a:rPr>
              <a:t>niệm </a:t>
            </a:r>
            <a:r>
              <a:rPr sz="3000" spc="-85" dirty="0">
                <a:latin typeface="Arial"/>
                <a:cs typeface="Arial"/>
              </a:rPr>
              <a:t>view </a:t>
            </a:r>
            <a:r>
              <a:rPr sz="3000" spc="45" dirty="0">
                <a:latin typeface="Arial"/>
                <a:cs typeface="Arial"/>
              </a:rPr>
              <a:t>&amp; </a:t>
            </a:r>
            <a:r>
              <a:rPr sz="3000" spc="-90" dirty="0">
                <a:latin typeface="Arial"/>
                <a:cs typeface="Arial"/>
              </a:rPr>
              <a:t>view</a:t>
            </a:r>
            <a:r>
              <a:rPr sz="3000" spc="-54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group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254" dirty="0">
                <a:latin typeface="Arial"/>
                <a:cs typeface="Arial"/>
              </a:rPr>
              <a:t>Làm </a:t>
            </a:r>
            <a:r>
              <a:rPr sz="3000" spc="-140" dirty="0">
                <a:latin typeface="Arial"/>
                <a:cs typeface="Arial"/>
              </a:rPr>
              <a:t>việc </a:t>
            </a:r>
            <a:r>
              <a:rPr sz="3000" spc="-130" dirty="0">
                <a:latin typeface="Arial"/>
                <a:cs typeface="Arial"/>
              </a:rPr>
              <a:t>với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layout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50" dirty="0">
                <a:latin typeface="Arial"/>
                <a:cs typeface="Arial"/>
              </a:rPr>
              <a:t>Một </a:t>
            </a:r>
            <a:r>
              <a:rPr sz="3000" spc="-210" dirty="0">
                <a:latin typeface="Arial"/>
                <a:cs typeface="Arial"/>
              </a:rPr>
              <a:t>số </a:t>
            </a:r>
            <a:r>
              <a:rPr sz="3000" spc="-80" dirty="0">
                <a:latin typeface="Arial"/>
                <a:cs typeface="Arial"/>
              </a:rPr>
              <a:t>layout </a:t>
            </a:r>
            <a:r>
              <a:rPr sz="3000" spc="-75" dirty="0">
                <a:latin typeface="Arial"/>
                <a:cs typeface="Arial"/>
              </a:rPr>
              <a:t>thông</a:t>
            </a:r>
            <a:r>
              <a:rPr sz="3000" spc="-409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dụng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270" dirty="0">
                <a:latin typeface="Arial"/>
                <a:cs typeface="Arial"/>
              </a:rPr>
              <a:t>Tương </a:t>
            </a:r>
            <a:r>
              <a:rPr sz="3000" spc="-110" dirty="0">
                <a:latin typeface="Arial"/>
                <a:cs typeface="Arial"/>
              </a:rPr>
              <a:t>tác </a:t>
            </a:r>
            <a:r>
              <a:rPr sz="3000" spc="-130" dirty="0">
                <a:latin typeface="Arial"/>
                <a:cs typeface="Arial"/>
              </a:rPr>
              <a:t>với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70" dirty="0">
                <a:latin typeface="Arial"/>
                <a:cs typeface="Arial"/>
              </a:rPr>
              <a:t>điều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khiển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50" dirty="0">
                <a:latin typeface="Arial"/>
                <a:cs typeface="Arial"/>
              </a:rPr>
              <a:t>Một </a:t>
            </a:r>
            <a:r>
              <a:rPr sz="3000" spc="-210" dirty="0">
                <a:latin typeface="Arial"/>
                <a:cs typeface="Arial"/>
              </a:rPr>
              <a:t>số </a:t>
            </a:r>
            <a:r>
              <a:rPr sz="3000" spc="-70" dirty="0">
                <a:latin typeface="Arial"/>
                <a:cs typeface="Arial"/>
              </a:rPr>
              <a:t>điều </a:t>
            </a:r>
            <a:r>
              <a:rPr sz="3000" spc="-100" dirty="0">
                <a:latin typeface="Arial"/>
                <a:cs typeface="Arial"/>
              </a:rPr>
              <a:t>khiển </a:t>
            </a:r>
            <a:r>
              <a:rPr sz="3000" spc="-114" dirty="0">
                <a:latin typeface="Arial"/>
                <a:cs typeface="Arial"/>
              </a:rPr>
              <a:t>đơn</a:t>
            </a:r>
            <a:r>
              <a:rPr sz="3000" spc="-53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giản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099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TableLayout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7988300" cy="35159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Thông thường mỗi view sẽ chiếm một ô trên lưới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Trường hợp muốn để trống ô ta có thể đặt vào đó  một textview trống (bằng thẻ &lt;TextView /&gt;)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106680" indent="-274320" algn="just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Tuy nhiên ta cũng có thể chỉ định kích thước và vị  trí của view thông qua các thuộc tính ẩn: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android:layout_span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”: cỡ của view (bao nhiêu cột)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android:layout_column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”: vị trí cột đặt view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145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Tương tác với các </a:t>
            </a:r>
            <a:r>
              <a:rPr spc="-5" dirty="0"/>
              <a:t>điều</a:t>
            </a:r>
            <a:r>
              <a:rPr spc="-85" dirty="0"/>
              <a:t> </a:t>
            </a:r>
            <a:r>
              <a:rPr spc="-5" dirty="0"/>
              <a:t>khiển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145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Tương tác với các </a:t>
            </a:r>
            <a:r>
              <a:rPr spc="-5" dirty="0"/>
              <a:t>điều</a:t>
            </a:r>
            <a:r>
              <a:rPr spc="-85" dirty="0"/>
              <a:t> </a:t>
            </a:r>
            <a:r>
              <a:rPr spc="-5" dirty="0"/>
              <a:t>khiển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176895" cy="448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4290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Để tương tác được với các điều khiển (view), cần  làm 2 việc: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84885" lvl="1" indent="-514984" algn="just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Tìm đúng điều khiển cần xử lý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984885" marR="299085" lvl="1" indent="-514984" algn="just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985519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Gọi các hàm phù hợp cho điều khiển đó </a:t>
            </a:r>
            <a:r>
              <a:rPr sz="260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ẳ</a:t>
            </a:r>
            <a:r>
              <a:rPr sz="2600" smtClean="0">
                <a:latin typeface="Times New Roman" pitchFamily="18" charset="0"/>
                <a:cs typeface="Times New Roman" pitchFamily="18" charset="0"/>
              </a:rPr>
              <a:t>ng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hạn  như thiết lập màu chữ, nội dung hiển thị, font chữ,  các thuộc tính… hoặc xác định cách xử lý sự kiện)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Tìm đúng điều khiển cần xử lý: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indent="-274320" algn="just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Nếu có một biến lưu trữ điều khiển cần xử lý thì bỏ qua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32384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Nếu chưa có thì ta cần tìm điều khiển đó thông qua các  hàm tìm kiếm của layout (thường là 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)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145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Tương tác với các </a:t>
            </a:r>
            <a:r>
              <a:rPr spc="-5" dirty="0"/>
              <a:t>điều</a:t>
            </a:r>
            <a:r>
              <a:rPr spc="-85" dirty="0"/>
              <a:t> </a:t>
            </a:r>
            <a:r>
              <a:rPr spc="-5" dirty="0"/>
              <a:t>khiển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86115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9814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Khi nạp layout từ XML, mỗi view sẽ có một mã số  của riêng nó (giống như CMT), mã số này là một  hằng số khai báo trong thuộc tính “</a:t>
            </a:r>
            <a:r>
              <a:rPr sz="2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”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492759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Hàm “</a:t>
            </a:r>
            <a:r>
              <a:rPr sz="2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view findViewById(R.id.xyz)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” cho  phép tìm đối tượng có mã số là </a:t>
            </a: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xyz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mã số này là  một hằng số trong class con </a:t>
            </a: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thuộc class </a:t>
            </a: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930275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Sau khi tìm được view, ta chuyển kiểu view về  control đúng của nó để xử lý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Chú ý quan trọng: mỗi lần nạp lại layout sẽ xóa toàn  bộ các view cũ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145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Tương tác với các </a:t>
            </a:r>
            <a:r>
              <a:rPr spc="-5" dirty="0"/>
              <a:t>điều</a:t>
            </a:r>
            <a:r>
              <a:rPr spc="-8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/>
          <p:nvPr/>
        </p:nvSpPr>
        <p:spPr>
          <a:xfrm>
            <a:off x="431353" y="1660584"/>
            <a:ext cx="8268111" cy="199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3802379"/>
            <a:ext cx="7152132" cy="2287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Một số </a:t>
            </a:r>
            <a:r>
              <a:rPr dirty="0"/>
              <a:t>điều khiển đơn</a:t>
            </a:r>
            <a:r>
              <a:rPr spc="-110" dirty="0"/>
              <a:t> </a:t>
            </a:r>
            <a:r>
              <a:rPr dirty="0"/>
              <a:t>giản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8871" y="3032069"/>
            <a:ext cx="4191812" cy="2875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385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T</a:t>
            </a:r>
            <a:r>
              <a:rPr dirty="0"/>
              <a:t>ext</a:t>
            </a:r>
            <a:r>
              <a:rPr spc="-290" dirty="0"/>
              <a:t>V</a:t>
            </a:r>
            <a:r>
              <a:rPr dirty="0"/>
              <a:t>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06311"/>
            <a:ext cx="6040120" cy="35026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Mục đích: hiển thị văn bản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Một số thuộc tính hay được sử dụng: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android:layout_width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android:layout_height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android:text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android:textColor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0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android:textSize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android:gravity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115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Edit</a:t>
            </a:r>
            <a:r>
              <a:rPr spc="-355" dirty="0"/>
              <a:t>T</a:t>
            </a:r>
            <a:r>
              <a:rPr dirty="0"/>
              <a:t>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54201"/>
            <a:ext cx="7987665" cy="25863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Mục đích: hiển thị và cho phép nhập dữ liệu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Chú ý: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ts val="2810"/>
              </a:lnSpc>
              <a:spcBef>
                <a:spcPts val="459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Thuộc tính “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android:singleLine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” bằng </a:t>
            </a:r>
            <a:r>
              <a:rPr sz="2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false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thì EditText  sẽ là một Textbox, ngược lại nó là một TextField (cho  phép nhập liệu nhiều dòng)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55"/>
              </a:spcBef>
              <a:buFont typeface="Wingdings"/>
              <a:buChar char=""/>
              <a:tabLst>
                <a:tab pos="744855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Lấy nội dung: 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editText.getText().toString()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2388" y="4254749"/>
            <a:ext cx="2873411" cy="172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1461" y="4040752"/>
            <a:ext cx="3267717" cy="2146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650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Button &amp;</a:t>
            </a:r>
            <a:r>
              <a:rPr spc="-80" dirty="0"/>
              <a:t> </a:t>
            </a:r>
            <a:r>
              <a:rPr dirty="0"/>
              <a:t>ImageButton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225790" cy="21602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Mục đích: nhận lệnh bấm từ người dùng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Thuộc tính “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android:onClick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” chỉ ra phương thức sẽ  khởi chạy khi nút được bấm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ImageButton sử dụng hình ảnh thay vì text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3596640"/>
            <a:ext cx="3421380" cy="138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3674364"/>
            <a:ext cx="3858767" cy="2436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5189220"/>
            <a:ext cx="4221480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705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T</a:t>
            </a:r>
            <a:r>
              <a:rPr dirty="0"/>
              <a:t>oggleButton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95"/>
            <a:ext cx="7950200" cy="45364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Mục đích: hiển thị trạng thái on/off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Thuộc tính quan trọng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“android:textOn”: text hiện ở trạng thái on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“android:textOff”: text hiện ở trạng thái off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“android:onClick”: tương tự như ở Button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ts val="3229"/>
              </a:lnSpc>
              <a:spcBef>
                <a:spcPts val="8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  <a:tab pos="360934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Phương thức “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bool	isChecked()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” trả về trạng  thái on/off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284480" indent="-274320" algn="just">
              <a:lnSpc>
                <a:spcPct val="9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Từ phiên bản 4.0, android có điều khiển Switch  tương tự như ToggleButton nhưng khác về cách  hiển thị thông tin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457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 niệm </a:t>
            </a:r>
            <a:r>
              <a:rPr dirty="0"/>
              <a:t>view &amp; view</a:t>
            </a:r>
            <a:r>
              <a:rPr spc="-50" dirty="0"/>
              <a:t> </a:t>
            </a:r>
            <a:r>
              <a:rPr spc="-5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600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0721"/>
            <a:ext cx="7950200" cy="44799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250190" indent="-274320" algn="just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Mục đích: đưa ra một ô check để người dùng có  thể xác nhận có lựa chọn hay không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Thuộc tính quan trọng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“android:checked”: thiết lập trạng thái ban đầu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“android:text”: nội dung đi kèm với check box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“android:onClick”: tương tự như ở Button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ts val="3229"/>
              </a:lnSpc>
              <a:spcBef>
                <a:spcPts val="8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  <a:tab pos="3608704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Phương thức “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bool	isChecked()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” trả về trạng  thái on/off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334010" indent="-274320" algn="just">
              <a:lnSpc>
                <a:spcPts val="324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  <a:tab pos="3608704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Phương thức “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void	setChecked(bool)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” để  thiết lập trạng thái on/off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935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RadioGroup &amp;</a:t>
            </a:r>
            <a:r>
              <a:rPr spc="-95" dirty="0"/>
              <a:t> </a:t>
            </a:r>
            <a:r>
              <a:rPr dirty="0"/>
              <a:t>RadioButton</a:t>
            </a:r>
          </a:p>
        </p:txBody>
      </p:sp>
      <p:sp>
        <p:nvSpPr>
          <p:cNvPr id="4" name="object 4"/>
          <p:cNvSpPr/>
          <p:nvPr/>
        </p:nvSpPr>
        <p:spPr>
          <a:xfrm>
            <a:off x="589305" y="1635427"/>
            <a:ext cx="4746991" cy="3936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8591" y="2776727"/>
            <a:ext cx="3201923" cy="1706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935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RadioGroup &amp;</a:t>
            </a:r>
            <a:r>
              <a:rPr spc="-95" dirty="0"/>
              <a:t> </a:t>
            </a:r>
            <a:r>
              <a:rPr dirty="0"/>
              <a:t>RadioButton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40395" cy="5091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3718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RadioGroup kế thừa từ LinearLayout (mặc định là  căn theo cột – vertical)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251460" indent="-274320" algn="just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RadioButton là các view cho phép lựa chọn on/off  (dùng “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bool isChecked()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” để kiểm tra)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400685" indent="-2743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RadioGroup đảm bảo chỉ tối đa một RadioButton  được chọn vào một thời điểm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Từ RadioGroup để lấy ID của RadioButton đang bật,  dùng hàm “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int getCheckedRadioButtonId()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” (nếu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243840" algn="just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không có RadioButton nào được lựa chọn thì hàm  trả về -1)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577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View </a:t>
            </a:r>
            <a:r>
              <a:rPr dirty="0"/>
              <a:t>-</a:t>
            </a:r>
            <a:r>
              <a:rPr spc="-85" dirty="0"/>
              <a:t> </a:t>
            </a:r>
            <a:r>
              <a:rPr spc="-35" dirty="0"/>
              <a:t>Widget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791464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9334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View là đối tượng cơ bản để xây dựng mọi thành  phần của giao diện đồ họa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Hầu hết các thành phần cơ bản của giao diện đều  kế thừa từ View: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Spinner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ToggleButton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,…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381635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Các thành phần này hầu hết đều nằm trong gói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android.widget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nên thường gọi là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widget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184785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Custom view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: lập trình viên có thể tự tạo widget  của riêng mình bằng cách tùy biến view để hoạt  động theo cách của riêng mình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10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ViewGroup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93075" cy="498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2131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ViewGroup là các view đặc biệt, có thể chứa bên  trong nó các view khác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VD1: thông tin về ngày tháng gồm một số text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VD2: danh sách các ngày trong tháng gồm các button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ViewGroup là cửa sổ cha của các view con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1016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Một view nằm trong ViewGroup cần phải có thông  tin về vị trí của nó trong cửa sổ cha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38354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ViewGroup = các view con + cách bố trí các view  con đó bên trong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ViewGroup lồng nhau quá sâu làm chậm ứng dụng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24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khái </a:t>
            </a:r>
            <a:r>
              <a:rPr spc="-5" dirty="0"/>
              <a:t>niệm </a:t>
            </a:r>
            <a:r>
              <a:rPr dirty="0"/>
              <a:t>cơ</a:t>
            </a:r>
            <a:r>
              <a:rPr spc="-85" dirty="0"/>
              <a:t> </a:t>
            </a:r>
            <a:r>
              <a:rPr dirty="0"/>
              <a:t>bản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294095"/>
            <a:ext cx="4892040" cy="22422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View – Widget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ViewGroup – Layout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Tham khảo thiết kế của app: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Dùng công cụ Monitor của SDK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Dùng Layout Inspector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995" y="3694176"/>
            <a:ext cx="5100828" cy="272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9844" y="1388363"/>
            <a:ext cx="3185160" cy="502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002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Công cụ </a:t>
            </a:r>
            <a:r>
              <a:rPr spc="-5" dirty="0"/>
              <a:t>Monitor</a:t>
            </a:r>
            <a:r>
              <a:rPr spc="-65" dirty="0"/>
              <a:t> </a:t>
            </a:r>
            <a:r>
              <a:rPr spc="-10" dirty="0"/>
              <a:t>(SDK)</a:t>
            </a:r>
          </a:p>
        </p:txBody>
      </p:sp>
      <p:sp>
        <p:nvSpPr>
          <p:cNvPr id="4" name="object 4"/>
          <p:cNvSpPr/>
          <p:nvPr/>
        </p:nvSpPr>
        <p:spPr>
          <a:xfrm>
            <a:off x="348995" y="1478280"/>
            <a:ext cx="8446008" cy="474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279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Layout Inspector</a:t>
            </a:r>
            <a:r>
              <a:rPr spc="-70" dirty="0"/>
              <a:t> </a:t>
            </a:r>
            <a:r>
              <a:rPr spc="-25" dirty="0"/>
              <a:t>(Tools\Android)</a:t>
            </a:r>
          </a:p>
        </p:txBody>
      </p:sp>
      <p:sp>
        <p:nvSpPr>
          <p:cNvPr id="4" name="object 4"/>
          <p:cNvSpPr/>
          <p:nvPr/>
        </p:nvSpPr>
        <p:spPr>
          <a:xfrm>
            <a:off x="348995" y="1478280"/>
            <a:ext cx="8446008" cy="474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2F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1714</Words>
  <Application>Microsoft Office PowerPoint</Application>
  <PresentationFormat>On-screen Show (4:3)</PresentationFormat>
  <Paragraphs>234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LẬP TRÌNH DI ĐỘNG</vt:lpstr>
      <vt:lpstr>Nhắc lại bài trước</vt:lpstr>
      <vt:lpstr>Nội dung</vt:lpstr>
      <vt:lpstr>Khái niệm view &amp; view group</vt:lpstr>
      <vt:lpstr>View - Widget</vt:lpstr>
      <vt:lpstr>ViewGroup - Layout</vt:lpstr>
      <vt:lpstr>Các khái niệm cơ bản</vt:lpstr>
      <vt:lpstr>Công cụ Monitor (SDK)</vt:lpstr>
      <vt:lpstr>Layout Inspector (Tools\Android)</vt:lpstr>
      <vt:lpstr>Làm việc với layout</vt:lpstr>
      <vt:lpstr>Layout</vt:lpstr>
      <vt:lpstr>Layout by XML</vt:lpstr>
      <vt:lpstr>Layout by XML</vt:lpstr>
      <vt:lpstr>Layout by Code</vt:lpstr>
      <vt:lpstr>Layout Parameter</vt:lpstr>
      <vt:lpstr>Tham số của layout và view</vt:lpstr>
      <vt:lpstr>Tham số của layout và view</vt:lpstr>
      <vt:lpstr>Một số layout thông dụng</vt:lpstr>
      <vt:lpstr>LinearLayout</vt:lpstr>
      <vt:lpstr>LinearLayout</vt:lpstr>
      <vt:lpstr>LinearLayout</vt:lpstr>
      <vt:lpstr>RelativeLayout</vt:lpstr>
      <vt:lpstr>RelativeLayout</vt:lpstr>
      <vt:lpstr>RelativeLayout</vt:lpstr>
      <vt:lpstr>RelativeLayout</vt:lpstr>
      <vt:lpstr>FrameLayout</vt:lpstr>
      <vt:lpstr>ScrollView &amp; HorizontalScrollView</vt:lpstr>
      <vt:lpstr>TableLayout</vt:lpstr>
      <vt:lpstr>TableLayout</vt:lpstr>
      <vt:lpstr>TableLayout</vt:lpstr>
      <vt:lpstr>Tương tác với các điều khiển</vt:lpstr>
      <vt:lpstr>Tương tác với các điều khiển</vt:lpstr>
      <vt:lpstr>Tương tác với các điều khiển</vt:lpstr>
      <vt:lpstr>Tương tác với các điều khiển</vt:lpstr>
      <vt:lpstr>Một số điều khiển đơn giản</vt:lpstr>
      <vt:lpstr>TextView</vt:lpstr>
      <vt:lpstr>EditText</vt:lpstr>
      <vt:lpstr>Button &amp; ImageButton</vt:lpstr>
      <vt:lpstr>ToggleButton</vt:lpstr>
      <vt:lpstr>CheckBox</vt:lpstr>
      <vt:lpstr>RadioGroup &amp; RadioButton</vt:lpstr>
      <vt:lpstr>RadioGroup &amp; RadioButton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MinhQuynh</cp:lastModifiedBy>
  <cp:revision>2</cp:revision>
  <dcterms:created xsi:type="dcterms:W3CDTF">2018-02-21T14:23:31Z</dcterms:created>
  <dcterms:modified xsi:type="dcterms:W3CDTF">2018-02-21T15:51:43Z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2018-02-21T00:00:00Z</vt:filetime>
  </property>
</Properties>
</file>