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9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91742" y="2582417"/>
            <a:ext cx="6160515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05027" y="3746754"/>
            <a:ext cx="7333945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55A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482583" y="0"/>
            <a:ext cx="661416" cy="66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482583" y="0"/>
            <a:ext cx="661416" cy="6614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2665" y="3754577"/>
            <a:ext cx="7602855" cy="757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7736" y="1294058"/>
            <a:ext cx="8288527" cy="4633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01566" y="6525259"/>
            <a:ext cx="133921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22461" y="6525259"/>
            <a:ext cx="20700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schemas.android.com/apk/res/androi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348919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LẬP TRÌNH </a:t>
            </a:r>
            <a:r>
              <a:rPr spc="-5" dirty="0"/>
              <a:t>DI</a:t>
            </a:r>
            <a:r>
              <a:rPr spc="-465" dirty="0"/>
              <a:t> </a:t>
            </a:r>
            <a:r>
              <a:rPr spc="-5" dirty="0"/>
              <a:t>ĐỘNG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 marR="5080" indent="-140335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Bài </a:t>
            </a:r>
            <a:r>
              <a:rPr spc="-110" dirty="0"/>
              <a:t>4: </a:t>
            </a:r>
            <a:r>
              <a:rPr spc="-10" dirty="0"/>
              <a:t>một </a:t>
            </a:r>
            <a:r>
              <a:rPr spc="-254" dirty="0"/>
              <a:t>số </a:t>
            </a:r>
            <a:r>
              <a:rPr spc="-85" dirty="0"/>
              <a:t>loại widget </a:t>
            </a:r>
            <a:r>
              <a:rPr spc="-90" dirty="0"/>
              <a:t>thông </a:t>
            </a:r>
            <a:r>
              <a:rPr spc="-165" dirty="0"/>
              <a:t>dụng</a:t>
            </a:r>
            <a:r>
              <a:rPr spc="-665" dirty="0"/>
              <a:t> </a:t>
            </a:r>
            <a:r>
              <a:rPr spc="-250" dirty="0"/>
              <a:t>và  </a:t>
            </a:r>
            <a:r>
              <a:rPr spc="-245" dirty="0"/>
              <a:t>cách </a:t>
            </a:r>
            <a:r>
              <a:rPr spc="-170" dirty="0"/>
              <a:t>kĩ </a:t>
            </a:r>
            <a:r>
              <a:rPr spc="-30" dirty="0"/>
              <a:t>thuật </a:t>
            </a:r>
            <a:r>
              <a:rPr spc="-260" dirty="0"/>
              <a:t>xử </a:t>
            </a:r>
            <a:r>
              <a:rPr spc="-75" dirty="0"/>
              <a:t>lý </a:t>
            </a:r>
            <a:r>
              <a:rPr spc="-325" dirty="0"/>
              <a:t>sự </a:t>
            </a:r>
            <a:r>
              <a:rPr spc="-120" dirty="0"/>
              <a:t>kiện </a:t>
            </a:r>
            <a:r>
              <a:rPr spc="-30" dirty="0"/>
              <a:t>trên</a:t>
            </a:r>
            <a:r>
              <a:rPr spc="-320" dirty="0"/>
              <a:t> </a:t>
            </a:r>
            <a:r>
              <a:rPr spc="-85" dirty="0"/>
              <a:t>widget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79629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Chạy ngầm và cập nhật</a:t>
            </a:r>
            <a:r>
              <a:rPr spc="-90" dirty="0"/>
              <a:t> </a:t>
            </a:r>
            <a:r>
              <a:rPr spc="-5" dirty="0"/>
              <a:t>progress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10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85648" y="1302918"/>
            <a:ext cx="7601584" cy="4867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3720" marR="3917950" indent="-541020">
              <a:lnSpc>
                <a:spcPct val="120500"/>
              </a:lnSpc>
              <a:spcBef>
                <a:spcPts val="100"/>
              </a:spcBef>
            </a:pPr>
            <a:r>
              <a:rPr sz="2200" spc="-235" dirty="0">
                <a:solidFill>
                  <a:srgbClr val="00AFEF"/>
                </a:solidFill>
                <a:latin typeface="Arial"/>
                <a:cs typeface="Arial"/>
              </a:rPr>
              <a:t>new </a:t>
            </a:r>
            <a:r>
              <a:rPr sz="2200" spc="-100" dirty="0">
                <a:latin typeface="Arial"/>
                <a:cs typeface="Arial"/>
              </a:rPr>
              <a:t>Thread(</a:t>
            </a:r>
            <a:r>
              <a:rPr sz="2200" spc="-100" dirty="0">
                <a:solidFill>
                  <a:srgbClr val="00AFEF"/>
                </a:solidFill>
                <a:latin typeface="Arial"/>
                <a:cs typeface="Arial"/>
              </a:rPr>
              <a:t>new </a:t>
            </a:r>
            <a:r>
              <a:rPr sz="2200" spc="-20" dirty="0">
                <a:latin typeface="Arial"/>
                <a:cs typeface="Arial"/>
              </a:rPr>
              <a:t>Runnable() </a:t>
            </a:r>
            <a:r>
              <a:rPr sz="2200" spc="470" dirty="0">
                <a:latin typeface="Arial"/>
                <a:cs typeface="Arial"/>
              </a:rPr>
              <a:t>{  </a:t>
            </a:r>
            <a:r>
              <a:rPr sz="2200" spc="120" dirty="0">
                <a:solidFill>
                  <a:srgbClr val="00AFEF"/>
                </a:solidFill>
                <a:latin typeface="Arial"/>
                <a:cs typeface="Arial"/>
              </a:rPr>
              <a:t>public </a:t>
            </a:r>
            <a:r>
              <a:rPr sz="2200" spc="85" dirty="0">
                <a:solidFill>
                  <a:srgbClr val="00AFEF"/>
                </a:solidFill>
                <a:latin typeface="Arial"/>
                <a:cs typeface="Arial"/>
              </a:rPr>
              <a:t>void </a:t>
            </a:r>
            <a:r>
              <a:rPr sz="2200" spc="155" dirty="0">
                <a:latin typeface="Arial"/>
                <a:cs typeface="Arial"/>
              </a:rPr>
              <a:t>run()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470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1632585" marR="814705" indent="-539750">
              <a:lnSpc>
                <a:spcPts val="3180"/>
              </a:lnSpc>
              <a:spcBef>
                <a:spcPts val="185"/>
              </a:spcBef>
              <a:tabLst>
                <a:tab pos="4331970" algn="l"/>
              </a:tabLst>
            </a:pPr>
            <a:r>
              <a:rPr sz="2200" spc="250" dirty="0">
                <a:solidFill>
                  <a:srgbClr val="00AFEF"/>
                </a:solidFill>
                <a:latin typeface="Arial"/>
                <a:cs typeface="Arial"/>
              </a:rPr>
              <a:t>for </a:t>
            </a:r>
            <a:r>
              <a:rPr sz="2200" spc="330" dirty="0">
                <a:latin typeface="Arial"/>
                <a:cs typeface="Arial"/>
              </a:rPr>
              <a:t>(int </a:t>
            </a:r>
            <a:r>
              <a:rPr sz="2200" spc="715" dirty="0">
                <a:latin typeface="Arial"/>
                <a:cs typeface="Arial"/>
              </a:rPr>
              <a:t>i </a:t>
            </a:r>
            <a:r>
              <a:rPr sz="2200" spc="-80" dirty="0">
                <a:latin typeface="Arial"/>
                <a:cs typeface="Arial"/>
              </a:rPr>
              <a:t>= </a:t>
            </a:r>
            <a:r>
              <a:rPr sz="2200" spc="210" dirty="0">
                <a:latin typeface="Arial"/>
                <a:cs typeface="Arial"/>
              </a:rPr>
              <a:t>0; </a:t>
            </a:r>
            <a:r>
              <a:rPr sz="2200" spc="715" dirty="0">
                <a:latin typeface="Arial"/>
                <a:cs typeface="Arial"/>
              </a:rPr>
              <a:t>i </a:t>
            </a:r>
            <a:r>
              <a:rPr sz="2200" spc="-80" dirty="0">
                <a:latin typeface="Arial"/>
                <a:cs typeface="Arial"/>
              </a:rPr>
              <a:t>&lt; </a:t>
            </a:r>
            <a:r>
              <a:rPr sz="2200" spc="20" dirty="0">
                <a:latin typeface="Arial"/>
                <a:cs typeface="Arial"/>
              </a:rPr>
              <a:t>100; </a:t>
            </a:r>
            <a:r>
              <a:rPr sz="2200" spc="145" dirty="0">
                <a:latin typeface="Arial"/>
                <a:cs typeface="Arial"/>
              </a:rPr>
              <a:t>i++) </a:t>
            </a:r>
            <a:r>
              <a:rPr sz="2200" spc="470" dirty="0">
                <a:latin typeface="Arial"/>
                <a:cs typeface="Arial"/>
              </a:rPr>
              <a:t>{  </a:t>
            </a:r>
            <a:r>
              <a:rPr sz="2200" spc="-35" dirty="0">
                <a:latin typeface="Arial"/>
                <a:cs typeface="Arial"/>
              </a:rPr>
              <a:t>doSomethingHere();	</a:t>
            </a:r>
            <a:r>
              <a:rPr sz="2200" spc="515" dirty="0">
                <a:solidFill>
                  <a:srgbClr val="EC7C30"/>
                </a:solidFill>
                <a:latin typeface="Arial"/>
                <a:cs typeface="Arial"/>
              </a:rPr>
              <a:t>// </a:t>
            </a:r>
            <a:r>
              <a:rPr sz="2200" spc="-10" dirty="0">
                <a:solidFill>
                  <a:srgbClr val="EC7C30"/>
                </a:solidFill>
                <a:latin typeface="Arial"/>
                <a:cs typeface="Arial"/>
              </a:rPr>
              <a:t>thực </a:t>
            </a:r>
            <a:r>
              <a:rPr sz="2200" spc="55" dirty="0">
                <a:solidFill>
                  <a:srgbClr val="EC7C30"/>
                </a:solidFill>
                <a:latin typeface="Arial"/>
                <a:cs typeface="Arial"/>
              </a:rPr>
              <a:t>hiện </a:t>
            </a:r>
            <a:r>
              <a:rPr sz="2200" spc="215" dirty="0">
                <a:solidFill>
                  <a:srgbClr val="EC7C30"/>
                </a:solidFill>
                <a:latin typeface="Arial"/>
                <a:cs typeface="Arial"/>
              </a:rPr>
              <a:t>gì </a:t>
            </a:r>
            <a:r>
              <a:rPr sz="2200" spc="-95" dirty="0">
                <a:solidFill>
                  <a:srgbClr val="EC7C30"/>
                </a:solidFill>
                <a:latin typeface="Arial"/>
                <a:cs typeface="Arial"/>
              </a:rPr>
              <a:t>đó  </a:t>
            </a:r>
            <a:r>
              <a:rPr sz="2200" spc="-55" dirty="0">
                <a:solidFill>
                  <a:srgbClr val="00AF50"/>
                </a:solidFill>
                <a:latin typeface="Arial"/>
                <a:cs typeface="Arial"/>
              </a:rPr>
              <a:t>myHandler</a:t>
            </a:r>
            <a:r>
              <a:rPr sz="2200" spc="-55" dirty="0">
                <a:latin typeface="Arial"/>
                <a:cs typeface="Arial"/>
              </a:rPr>
              <a:t>.post(</a:t>
            </a:r>
            <a:r>
              <a:rPr sz="2200" spc="-55" dirty="0">
                <a:solidFill>
                  <a:srgbClr val="00AFEF"/>
                </a:solidFill>
                <a:latin typeface="Arial"/>
                <a:cs typeface="Arial"/>
              </a:rPr>
              <a:t>new </a:t>
            </a:r>
            <a:r>
              <a:rPr sz="2200" spc="-20" dirty="0">
                <a:latin typeface="Arial"/>
                <a:cs typeface="Arial"/>
              </a:rPr>
              <a:t>Runnable()</a:t>
            </a:r>
            <a:r>
              <a:rPr sz="2200" spc="90" dirty="0">
                <a:latin typeface="Arial"/>
                <a:cs typeface="Arial"/>
              </a:rPr>
              <a:t> </a:t>
            </a:r>
            <a:r>
              <a:rPr sz="2200" spc="470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2172335">
              <a:lnSpc>
                <a:spcPct val="100000"/>
              </a:lnSpc>
              <a:spcBef>
                <a:spcPts val="334"/>
              </a:spcBef>
            </a:pPr>
            <a:r>
              <a:rPr sz="2200" spc="125" dirty="0">
                <a:solidFill>
                  <a:srgbClr val="00AFEF"/>
                </a:solidFill>
                <a:latin typeface="Arial"/>
                <a:cs typeface="Arial"/>
              </a:rPr>
              <a:t>public </a:t>
            </a:r>
            <a:r>
              <a:rPr sz="2200" spc="85" dirty="0">
                <a:solidFill>
                  <a:srgbClr val="00AFEF"/>
                </a:solidFill>
                <a:latin typeface="Arial"/>
                <a:cs typeface="Arial"/>
              </a:rPr>
              <a:t>void </a:t>
            </a:r>
            <a:r>
              <a:rPr sz="2200" spc="155" dirty="0">
                <a:latin typeface="Arial"/>
                <a:cs typeface="Arial"/>
              </a:rPr>
              <a:t>run()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470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2711450">
              <a:lnSpc>
                <a:spcPct val="100000"/>
              </a:lnSpc>
              <a:spcBef>
                <a:spcPts val="540"/>
              </a:spcBef>
            </a:pPr>
            <a:r>
              <a:rPr sz="2200" spc="-30" dirty="0">
                <a:solidFill>
                  <a:srgbClr val="00AF50"/>
                </a:solidFill>
                <a:latin typeface="Arial"/>
                <a:cs typeface="Arial"/>
              </a:rPr>
              <a:t>myProgress</a:t>
            </a:r>
            <a:r>
              <a:rPr sz="2200" spc="-30" dirty="0">
                <a:latin typeface="Arial"/>
                <a:cs typeface="Arial"/>
              </a:rPr>
              <a:t>.setProgress(myPercent++);</a:t>
            </a:r>
            <a:endParaRPr sz="2200">
              <a:latin typeface="Arial"/>
              <a:cs typeface="Arial"/>
            </a:endParaRPr>
          </a:p>
          <a:p>
            <a:pPr marL="2172335">
              <a:lnSpc>
                <a:spcPct val="100000"/>
              </a:lnSpc>
              <a:spcBef>
                <a:spcPts val="540"/>
              </a:spcBef>
            </a:pPr>
            <a:r>
              <a:rPr sz="2200" spc="47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R="3904615" algn="ctr">
              <a:lnSpc>
                <a:spcPct val="100000"/>
              </a:lnSpc>
              <a:spcBef>
                <a:spcPts val="525"/>
              </a:spcBef>
            </a:pPr>
            <a:r>
              <a:rPr sz="2200" spc="415" dirty="0">
                <a:latin typeface="Arial"/>
                <a:cs typeface="Arial"/>
              </a:rPr>
              <a:t>});</a:t>
            </a:r>
            <a:endParaRPr sz="2200">
              <a:latin typeface="Arial"/>
              <a:cs typeface="Arial"/>
            </a:endParaRPr>
          </a:p>
          <a:p>
            <a:pPr marL="1093470">
              <a:lnSpc>
                <a:spcPct val="100000"/>
              </a:lnSpc>
              <a:spcBef>
                <a:spcPts val="545"/>
              </a:spcBef>
            </a:pPr>
            <a:r>
              <a:rPr sz="2200" spc="47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553720">
              <a:lnSpc>
                <a:spcPct val="100000"/>
              </a:lnSpc>
              <a:spcBef>
                <a:spcPts val="540"/>
              </a:spcBef>
            </a:pPr>
            <a:r>
              <a:rPr sz="2200" spc="47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305" dirty="0">
                <a:latin typeface="Arial"/>
                <a:cs typeface="Arial"/>
              </a:rPr>
              <a:t>}).start();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61150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AutoComplete</a:t>
            </a:r>
            <a:r>
              <a:rPr spc="-180" dirty="0"/>
              <a:t> </a:t>
            </a:r>
            <a:r>
              <a:rPr spc="-80" dirty="0"/>
              <a:t>TextView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11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888888"/>
                </a:solidFill>
                <a:latin typeface="Arial"/>
                <a:cs typeface="Arial"/>
              </a:rPr>
              <a:t>Phần</a:t>
            </a:r>
            <a:r>
              <a:rPr sz="1800" spc="-14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888888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61150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AutoComplete</a:t>
            </a:r>
            <a:r>
              <a:rPr spc="-180" dirty="0"/>
              <a:t> </a:t>
            </a:r>
            <a:r>
              <a:rPr spc="-80" dirty="0"/>
              <a:t>TextView</a:t>
            </a:r>
          </a:p>
        </p:txBody>
      </p:sp>
      <p:sp>
        <p:nvSpPr>
          <p:cNvPr id="4" name="object 4"/>
          <p:cNvSpPr/>
          <p:nvPr/>
        </p:nvSpPr>
        <p:spPr>
          <a:xfrm>
            <a:off x="554549" y="2493937"/>
            <a:ext cx="5549941" cy="19528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35623" y="1676400"/>
            <a:ext cx="2627376" cy="3637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12</a:t>
            </a:fld>
            <a:endParaRPr spc="-6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61150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AutoComplete</a:t>
            </a:r>
            <a:r>
              <a:rPr spc="-180" dirty="0"/>
              <a:t> </a:t>
            </a:r>
            <a:r>
              <a:rPr spc="-80" dirty="0"/>
              <a:t>TextView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13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294058"/>
            <a:ext cx="8134350" cy="424751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120" dirty="0">
                <a:latin typeface="Arial"/>
                <a:cs typeface="Arial"/>
              </a:rPr>
              <a:t>AutoComplete </a:t>
            </a:r>
            <a:r>
              <a:rPr sz="3000" spc="-105" dirty="0">
                <a:latin typeface="Arial"/>
                <a:cs typeface="Arial"/>
              </a:rPr>
              <a:t>là </a:t>
            </a:r>
            <a:r>
              <a:rPr sz="3000" spc="-5" dirty="0">
                <a:latin typeface="Arial"/>
                <a:cs typeface="Arial"/>
              </a:rPr>
              <a:t>một </a:t>
            </a:r>
            <a:r>
              <a:rPr sz="3000" spc="-70" dirty="0">
                <a:latin typeface="Arial"/>
                <a:cs typeface="Arial"/>
              </a:rPr>
              <a:t>loại </a:t>
            </a:r>
            <a:r>
              <a:rPr sz="3000" spc="-85" dirty="0">
                <a:latin typeface="Arial"/>
                <a:cs typeface="Arial"/>
              </a:rPr>
              <a:t>view </a:t>
            </a:r>
            <a:r>
              <a:rPr sz="3000" spc="-125" dirty="0">
                <a:latin typeface="Arial"/>
                <a:cs typeface="Arial"/>
              </a:rPr>
              <a:t>tương </a:t>
            </a:r>
            <a:r>
              <a:rPr sz="3000" spc="-15" dirty="0">
                <a:latin typeface="Arial"/>
                <a:cs typeface="Arial"/>
              </a:rPr>
              <a:t>tự</a:t>
            </a:r>
            <a:r>
              <a:rPr sz="3000" spc="-620" dirty="0">
                <a:latin typeface="Arial"/>
                <a:cs typeface="Arial"/>
              </a:rPr>
              <a:t> </a:t>
            </a:r>
            <a:r>
              <a:rPr sz="3000" spc="-180" dirty="0">
                <a:latin typeface="Arial"/>
                <a:cs typeface="Arial"/>
              </a:rPr>
              <a:t>EditText</a:t>
            </a:r>
            <a:endParaRPr sz="3000">
              <a:latin typeface="Arial"/>
              <a:cs typeface="Arial"/>
            </a:endParaRPr>
          </a:p>
          <a:p>
            <a:pPr marL="287020" marR="20955" indent="-274320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330" dirty="0">
                <a:latin typeface="Arial"/>
                <a:cs typeface="Arial"/>
              </a:rPr>
              <a:t>Có </a:t>
            </a:r>
            <a:r>
              <a:rPr sz="3000" spc="-155" dirty="0">
                <a:latin typeface="Arial"/>
                <a:cs typeface="Arial"/>
              </a:rPr>
              <a:t>khả </a:t>
            </a:r>
            <a:r>
              <a:rPr sz="3000" spc="-175" dirty="0">
                <a:latin typeface="Arial"/>
                <a:cs typeface="Arial"/>
              </a:rPr>
              <a:t>năng </a:t>
            </a:r>
            <a:r>
              <a:rPr sz="3000" spc="-150" dirty="0">
                <a:latin typeface="Arial"/>
                <a:cs typeface="Arial"/>
              </a:rPr>
              <a:t>đưa </a:t>
            </a:r>
            <a:r>
              <a:rPr sz="3000" spc="-125" dirty="0">
                <a:latin typeface="Arial"/>
                <a:cs typeface="Arial"/>
              </a:rPr>
              <a:t>ra </a:t>
            </a:r>
            <a:r>
              <a:rPr sz="3000" spc="-10" dirty="0">
                <a:latin typeface="Arial"/>
                <a:cs typeface="Arial"/>
              </a:rPr>
              <a:t>một </a:t>
            </a:r>
            <a:r>
              <a:rPr sz="3000" spc="-135" dirty="0">
                <a:latin typeface="Arial"/>
                <a:cs typeface="Arial"/>
              </a:rPr>
              <a:t>danh </a:t>
            </a:r>
            <a:r>
              <a:rPr sz="3000" spc="-225" dirty="0">
                <a:latin typeface="Arial"/>
                <a:cs typeface="Arial"/>
              </a:rPr>
              <a:t>sách </a:t>
            </a:r>
            <a:r>
              <a:rPr sz="3000" spc="-240" dirty="0">
                <a:latin typeface="Arial"/>
                <a:cs typeface="Arial"/>
              </a:rPr>
              <a:t>các </a:t>
            </a:r>
            <a:r>
              <a:rPr sz="3000" spc="-170" dirty="0">
                <a:latin typeface="Arial"/>
                <a:cs typeface="Arial"/>
              </a:rPr>
              <a:t>gợi </a:t>
            </a:r>
            <a:r>
              <a:rPr sz="3000" spc="-145" dirty="0">
                <a:latin typeface="Arial"/>
                <a:cs typeface="Arial"/>
              </a:rPr>
              <a:t>ý </a:t>
            </a:r>
            <a:r>
              <a:rPr sz="3000" spc="-125" dirty="0">
                <a:latin typeface="Arial"/>
                <a:cs typeface="Arial"/>
              </a:rPr>
              <a:t>tương  </a:t>
            </a:r>
            <a:r>
              <a:rPr sz="3000" spc="-15" dirty="0">
                <a:latin typeface="Arial"/>
                <a:cs typeface="Arial"/>
              </a:rPr>
              <a:t>tự </a:t>
            </a:r>
            <a:r>
              <a:rPr sz="3000" spc="-135" dirty="0">
                <a:latin typeface="Arial"/>
                <a:cs typeface="Arial"/>
              </a:rPr>
              <a:t>như phần </a:t>
            </a:r>
            <a:r>
              <a:rPr sz="3000" spc="-35" dirty="0">
                <a:latin typeface="Arial"/>
                <a:cs typeface="Arial"/>
              </a:rPr>
              <a:t>text </a:t>
            </a:r>
            <a:r>
              <a:rPr sz="3000" spc="-170" dirty="0">
                <a:latin typeface="Arial"/>
                <a:cs typeface="Arial"/>
              </a:rPr>
              <a:t>mà </a:t>
            </a:r>
            <a:r>
              <a:rPr sz="3000" spc="-160" dirty="0">
                <a:latin typeface="Arial"/>
                <a:cs typeface="Arial"/>
              </a:rPr>
              <a:t>người </a:t>
            </a:r>
            <a:r>
              <a:rPr sz="3000" spc="-140" dirty="0">
                <a:latin typeface="Arial"/>
                <a:cs typeface="Arial"/>
              </a:rPr>
              <a:t>dùng </a:t>
            </a:r>
            <a:r>
              <a:rPr sz="3000" spc="-135" dirty="0">
                <a:latin typeface="Arial"/>
                <a:cs typeface="Arial"/>
              </a:rPr>
              <a:t>nhập</a:t>
            </a:r>
            <a:r>
              <a:rPr sz="3000" spc="-484" dirty="0">
                <a:latin typeface="Arial"/>
                <a:cs typeface="Arial"/>
              </a:rPr>
              <a:t> </a:t>
            </a:r>
            <a:r>
              <a:rPr sz="3000" spc="-170" dirty="0">
                <a:latin typeface="Arial"/>
                <a:cs typeface="Arial"/>
              </a:rPr>
              <a:t>vào</a:t>
            </a:r>
            <a:endParaRPr sz="3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9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50" dirty="0">
                <a:latin typeface="Arial"/>
                <a:cs typeface="Arial"/>
              </a:rPr>
              <a:t>Một </a:t>
            </a:r>
            <a:r>
              <a:rPr sz="3000" spc="-210" dirty="0">
                <a:latin typeface="Arial"/>
                <a:cs typeface="Arial"/>
              </a:rPr>
              <a:t>số </a:t>
            </a:r>
            <a:r>
              <a:rPr sz="3000" spc="-140" dirty="0">
                <a:latin typeface="Arial"/>
                <a:cs typeface="Arial"/>
              </a:rPr>
              <a:t>chú </a:t>
            </a:r>
            <a:r>
              <a:rPr sz="3000" spc="-145" dirty="0">
                <a:latin typeface="Arial"/>
                <a:cs typeface="Arial"/>
              </a:rPr>
              <a:t>ý </a:t>
            </a:r>
            <a:r>
              <a:rPr sz="3000" spc="-265" dirty="0">
                <a:latin typeface="Arial"/>
                <a:cs typeface="Arial"/>
              </a:rPr>
              <a:t>sử</a:t>
            </a:r>
            <a:r>
              <a:rPr sz="3000" spc="-370" dirty="0">
                <a:latin typeface="Arial"/>
                <a:cs typeface="Arial"/>
              </a:rPr>
              <a:t> </a:t>
            </a:r>
            <a:r>
              <a:rPr sz="3000" spc="-120" dirty="0">
                <a:latin typeface="Arial"/>
                <a:cs typeface="Arial"/>
              </a:rPr>
              <a:t>dụng:</a:t>
            </a:r>
            <a:endParaRPr sz="3000">
              <a:latin typeface="Arial"/>
              <a:cs typeface="Arial"/>
            </a:endParaRPr>
          </a:p>
          <a:p>
            <a:pPr marL="744220" marR="41910" lvl="1" indent="-274320">
              <a:lnSpc>
                <a:spcPct val="100000"/>
              </a:lnSpc>
              <a:spcBef>
                <a:spcPts val="439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155" dirty="0">
                <a:latin typeface="Arial"/>
                <a:cs typeface="Arial"/>
              </a:rPr>
              <a:t>Thuộc </a:t>
            </a:r>
            <a:r>
              <a:rPr sz="2600" spc="-35" dirty="0">
                <a:latin typeface="Arial"/>
                <a:cs typeface="Arial"/>
              </a:rPr>
              <a:t>tính </a:t>
            </a:r>
            <a:r>
              <a:rPr sz="2600" spc="-65" dirty="0">
                <a:latin typeface="Arial"/>
                <a:cs typeface="Arial"/>
              </a:rPr>
              <a:t>“android:completionThreshold”: </a:t>
            </a:r>
            <a:r>
              <a:rPr sz="2600" spc="-180" dirty="0">
                <a:latin typeface="Arial"/>
                <a:cs typeface="Arial"/>
              </a:rPr>
              <a:t>số </a:t>
            </a:r>
            <a:r>
              <a:rPr sz="2600" spc="-125" dirty="0">
                <a:latin typeface="Arial"/>
                <a:cs typeface="Arial"/>
              </a:rPr>
              <a:t>kí </a:t>
            </a:r>
            <a:r>
              <a:rPr sz="2600" spc="-15" dirty="0">
                <a:latin typeface="Arial"/>
                <a:cs typeface="Arial"/>
              </a:rPr>
              <a:t>tự</a:t>
            </a:r>
            <a:r>
              <a:rPr sz="2600" spc="-265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tối  </a:t>
            </a:r>
            <a:r>
              <a:rPr sz="2600" spc="-30" dirty="0">
                <a:latin typeface="Arial"/>
                <a:cs typeface="Arial"/>
              </a:rPr>
              <a:t>thiểu </a:t>
            </a:r>
            <a:r>
              <a:rPr sz="2600" spc="-80" dirty="0">
                <a:latin typeface="Arial"/>
                <a:cs typeface="Arial"/>
              </a:rPr>
              <a:t>để </a:t>
            </a:r>
            <a:r>
              <a:rPr sz="2600" spc="-55" dirty="0">
                <a:latin typeface="Arial"/>
                <a:cs typeface="Arial"/>
              </a:rPr>
              <a:t>bắt </a:t>
            </a:r>
            <a:r>
              <a:rPr sz="2600" spc="-100" dirty="0">
                <a:latin typeface="Arial"/>
                <a:cs typeface="Arial"/>
              </a:rPr>
              <a:t>đầu </a:t>
            </a:r>
            <a:r>
              <a:rPr sz="2600" spc="-80" dirty="0">
                <a:latin typeface="Arial"/>
                <a:cs typeface="Arial"/>
              </a:rPr>
              <a:t>hiện </a:t>
            </a:r>
            <a:r>
              <a:rPr sz="2600" spc="-210" dirty="0">
                <a:latin typeface="Arial"/>
                <a:cs typeface="Arial"/>
              </a:rPr>
              <a:t>các </a:t>
            </a:r>
            <a:r>
              <a:rPr sz="2600" spc="-140" dirty="0">
                <a:latin typeface="Arial"/>
                <a:cs typeface="Arial"/>
              </a:rPr>
              <a:t>gợi </a:t>
            </a:r>
            <a:r>
              <a:rPr sz="2600" spc="-125" dirty="0">
                <a:latin typeface="Arial"/>
                <a:cs typeface="Arial"/>
              </a:rPr>
              <a:t>ý </a:t>
            </a:r>
            <a:r>
              <a:rPr sz="2600" spc="-100" dirty="0">
                <a:latin typeface="Arial"/>
                <a:cs typeface="Arial"/>
              </a:rPr>
              <a:t>(nếu </a:t>
            </a:r>
            <a:r>
              <a:rPr sz="2600" spc="-135" dirty="0">
                <a:latin typeface="Arial"/>
                <a:cs typeface="Arial"/>
              </a:rPr>
              <a:t>code </a:t>
            </a:r>
            <a:r>
              <a:rPr sz="2600" spc="-20" dirty="0">
                <a:latin typeface="Arial"/>
                <a:cs typeface="Arial"/>
              </a:rPr>
              <a:t>thì </a:t>
            </a:r>
            <a:r>
              <a:rPr sz="2600" spc="-120" dirty="0">
                <a:latin typeface="Arial"/>
                <a:cs typeface="Arial"/>
              </a:rPr>
              <a:t>dùng </a:t>
            </a:r>
            <a:r>
              <a:rPr sz="2600" spc="-12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600" spc="-110" dirty="0">
                <a:solidFill>
                  <a:srgbClr val="00AFEF"/>
                </a:solidFill>
                <a:latin typeface="Arial"/>
                <a:cs typeface="Arial"/>
              </a:rPr>
              <a:t>setThreshold</a:t>
            </a:r>
            <a:r>
              <a:rPr sz="2600" spc="-11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744220" marR="5080" lvl="1" indent="-274320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170" dirty="0">
                <a:latin typeface="Arial"/>
                <a:cs typeface="Arial"/>
              </a:rPr>
              <a:t>Dùng </a:t>
            </a:r>
            <a:r>
              <a:rPr sz="2600" spc="-90" dirty="0">
                <a:solidFill>
                  <a:srgbClr val="00AFEF"/>
                </a:solidFill>
                <a:latin typeface="Arial"/>
                <a:cs typeface="Arial"/>
              </a:rPr>
              <a:t>setAdapter </a:t>
            </a:r>
            <a:r>
              <a:rPr sz="2600" spc="-80" dirty="0">
                <a:latin typeface="Arial"/>
                <a:cs typeface="Arial"/>
              </a:rPr>
              <a:t>để </a:t>
            </a:r>
            <a:r>
              <a:rPr sz="2600" spc="15" dirty="0">
                <a:latin typeface="Arial"/>
                <a:cs typeface="Arial"/>
              </a:rPr>
              <a:t>thiết </a:t>
            </a:r>
            <a:r>
              <a:rPr sz="2600" spc="-85" dirty="0">
                <a:latin typeface="Arial"/>
                <a:cs typeface="Arial"/>
              </a:rPr>
              <a:t>lập </a:t>
            </a:r>
            <a:r>
              <a:rPr sz="2600" spc="-210" dirty="0">
                <a:latin typeface="Arial"/>
                <a:cs typeface="Arial"/>
              </a:rPr>
              <a:t>các </a:t>
            </a:r>
            <a:r>
              <a:rPr sz="2600" spc="-65" dirty="0">
                <a:latin typeface="Arial"/>
                <a:cs typeface="Arial"/>
              </a:rPr>
              <a:t>string </a:t>
            </a:r>
            <a:r>
              <a:rPr sz="2600" spc="-140" dirty="0">
                <a:latin typeface="Arial"/>
                <a:cs typeface="Arial"/>
              </a:rPr>
              <a:t>gợi </a:t>
            </a:r>
            <a:r>
              <a:rPr sz="2600" spc="-125" dirty="0">
                <a:latin typeface="Arial"/>
                <a:cs typeface="Arial"/>
              </a:rPr>
              <a:t>ý </a:t>
            </a:r>
            <a:r>
              <a:rPr sz="2600" spc="-120" dirty="0">
                <a:latin typeface="Arial"/>
                <a:cs typeface="Arial"/>
              </a:rPr>
              <a:t>cho</a:t>
            </a:r>
            <a:r>
              <a:rPr sz="2600" spc="-465" dirty="0">
                <a:latin typeface="Arial"/>
                <a:cs typeface="Arial"/>
              </a:rPr>
              <a:t> </a:t>
            </a:r>
            <a:r>
              <a:rPr sz="2600" spc="-135" dirty="0">
                <a:latin typeface="Arial"/>
                <a:cs typeface="Arial"/>
              </a:rPr>
              <a:t>người  </a:t>
            </a:r>
            <a:r>
              <a:rPr sz="2600" spc="-114" dirty="0">
                <a:latin typeface="Arial"/>
                <a:cs typeface="Arial"/>
              </a:rPr>
              <a:t>nhập </a:t>
            </a:r>
            <a:r>
              <a:rPr sz="2600" spc="-50" dirty="0">
                <a:latin typeface="Arial"/>
                <a:cs typeface="Arial"/>
              </a:rPr>
              <a:t>liệu </a:t>
            </a:r>
            <a:r>
              <a:rPr sz="2600" spc="-140" dirty="0">
                <a:latin typeface="Arial"/>
                <a:cs typeface="Arial"/>
              </a:rPr>
              <a:t>(xem </a:t>
            </a:r>
            <a:r>
              <a:rPr sz="2600" spc="-125" dirty="0">
                <a:latin typeface="Arial"/>
                <a:cs typeface="Arial"/>
              </a:rPr>
              <a:t>ví </a:t>
            </a:r>
            <a:r>
              <a:rPr sz="2600" spc="-85" dirty="0">
                <a:latin typeface="Arial"/>
                <a:cs typeface="Arial"/>
              </a:rPr>
              <a:t>dụ </a:t>
            </a:r>
            <a:r>
              <a:rPr sz="2600" spc="-200" dirty="0">
                <a:latin typeface="Arial"/>
                <a:cs typeface="Arial"/>
              </a:rPr>
              <a:t>ở </a:t>
            </a:r>
            <a:r>
              <a:rPr sz="2600" spc="-75" dirty="0">
                <a:latin typeface="Arial"/>
                <a:cs typeface="Arial"/>
              </a:rPr>
              <a:t>trang</a:t>
            </a:r>
            <a:r>
              <a:rPr sz="2600" spc="-310" dirty="0">
                <a:latin typeface="Arial"/>
                <a:cs typeface="Arial"/>
              </a:rPr>
              <a:t> </a:t>
            </a:r>
            <a:r>
              <a:rPr sz="2600" spc="-165" dirty="0">
                <a:latin typeface="Arial"/>
                <a:cs typeface="Arial"/>
              </a:rPr>
              <a:t>sau)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61150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AutoComplete</a:t>
            </a:r>
            <a:r>
              <a:rPr spc="-180" dirty="0"/>
              <a:t> </a:t>
            </a:r>
            <a:r>
              <a:rPr spc="-80" dirty="0"/>
              <a:t>TextView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14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05746"/>
            <a:ext cx="8173720" cy="529018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800" spc="200" dirty="0">
                <a:solidFill>
                  <a:srgbClr val="00AFEF"/>
                </a:solidFill>
                <a:latin typeface="Arial"/>
                <a:cs typeface="Arial"/>
              </a:rPr>
              <a:t>public </a:t>
            </a:r>
            <a:r>
              <a:rPr sz="1800" spc="165" dirty="0">
                <a:solidFill>
                  <a:srgbClr val="00AFEF"/>
                </a:solidFill>
                <a:latin typeface="Arial"/>
                <a:cs typeface="Arial"/>
              </a:rPr>
              <a:t>class </a:t>
            </a:r>
            <a:r>
              <a:rPr sz="1800" spc="195" dirty="0">
                <a:latin typeface="Arial"/>
                <a:cs typeface="Arial"/>
              </a:rPr>
              <a:t>CountriesActivity </a:t>
            </a:r>
            <a:r>
              <a:rPr sz="1800" spc="85" dirty="0">
                <a:solidFill>
                  <a:srgbClr val="00AFEF"/>
                </a:solidFill>
                <a:latin typeface="Arial"/>
                <a:cs typeface="Arial"/>
              </a:rPr>
              <a:t>extends </a:t>
            </a:r>
            <a:r>
              <a:rPr sz="1800" spc="270" dirty="0">
                <a:latin typeface="Arial"/>
                <a:cs typeface="Arial"/>
              </a:rPr>
              <a:t>Activity</a:t>
            </a:r>
            <a:r>
              <a:rPr sz="1800" spc="515" dirty="0">
                <a:latin typeface="Arial"/>
                <a:cs typeface="Arial"/>
              </a:rPr>
              <a:t> </a:t>
            </a:r>
            <a:r>
              <a:rPr sz="1800" spc="3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512445" marR="2887980" indent="-250190">
              <a:lnSpc>
                <a:spcPct val="137000"/>
              </a:lnSpc>
              <a:spcBef>
                <a:spcPts val="5"/>
              </a:spcBef>
            </a:pPr>
            <a:r>
              <a:rPr sz="1800" spc="150" dirty="0">
                <a:solidFill>
                  <a:srgbClr val="00AFEF"/>
                </a:solidFill>
                <a:latin typeface="Arial"/>
                <a:cs typeface="Arial"/>
              </a:rPr>
              <a:t>protected </a:t>
            </a:r>
            <a:r>
              <a:rPr sz="1800" spc="155" dirty="0">
                <a:solidFill>
                  <a:srgbClr val="00AFEF"/>
                </a:solidFill>
                <a:latin typeface="Arial"/>
                <a:cs typeface="Arial"/>
              </a:rPr>
              <a:t>void </a:t>
            </a:r>
            <a:r>
              <a:rPr sz="1800" spc="75" dirty="0">
                <a:latin typeface="Arial"/>
                <a:cs typeface="Arial"/>
              </a:rPr>
              <a:t>onCreate(Bundle </a:t>
            </a:r>
            <a:r>
              <a:rPr sz="1800" spc="325" dirty="0">
                <a:solidFill>
                  <a:srgbClr val="00AF50"/>
                </a:solidFill>
                <a:latin typeface="Arial"/>
                <a:cs typeface="Arial"/>
              </a:rPr>
              <a:t>icicle</a:t>
            </a:r>
            <a:r>
              <a:rPr sz="1800" spc="325" dirty="0">
                <a:latin typeface="Arial"/>
                <a:cs typeface="Arial"/>
              </a:rPr>
              <a:t>) </a:t>
            </a:r>
            <a:r>
              <a:rPr sz="1800" spc="385" dirty="0">
                <a:latin typeface="Arial"/>
                <a:cs typeface="Arial"/>
              </a:rPr>
              <a:t>{  </a:t>
            </a:r>
            <a:r>
              <a:rPr sz="1800" spc="195" dirty="0">
                <a:solidFill>
                  <a:srgbClr val="00AFEF"/>
                </a:solidFill>
                <a:latin typeface="Arial"/>
                <a:cs typeface="Arial"/>
              </a:rPr>
              <a:t>super</a:t>
            </a:r>
            <a:r>
              <a:rPr sz="1800" spc="195" dirty="0">
                <a:latin typeface="Arial"/>
                <a:cs typeface="Arial"/>
              </a:rPr>
              <a:t>.onCreate(</a:t>
            </a:r>
            <a:r>
              <a:rPr sz="1800" spc="195" dirty="0">
                <a:solidFill>
                  <a:srgbClr val="00AF50"/>
                </a:solidFill>
                <a:latin typeface="Arial"/>
                <a:cs typeface="Arial"/>
              </a:rPr>
              <a:t>icicle</a:t>
            </a:r>
            <a:r>
              <a:rPr sz="1800" spc="195" dirty="0">
                <a:latin typeface="Arial"/>
                <a:cs typeface="Arial"/>
              </a:rPr>
              <a:t>);  </a:t>
            </a:r>
            <a:r>
              <a:rPr sz="1800" spc="165" dirty="0">
                <a:latin typeface="Arial"/>
                <a:cs typeface="Arial"/>
              </a:rPr>
              <a:t>setContentView(R.layout.countries);</a:t>
            </a:r>
            <a:endParaRPr sz="1800">
              <a:latin typeface="Arial"/>
              <a:cs typeface="Arial"/>
            </a:endParaRPr>
          </a:p>
          <a:p>
            <a:pPr marL="512445">
              <a:lnSpc>
                <a:spcPct val="100000"/>
              </a:lnSpc>
              <a:spcBef>
                <a:spcPts val="805"/>
              </a:spcBef>
            </a:pPr>
            <a:r>
              <a:rPr sz="1800" spc="114" dirty="0">
                <a:latin typeface="Arial"/>
                <a:cs typeface="Arial"/>
              </a:rPr>
              <a:t>ArrayAdapter&lt;String&gt; </a:t>
            </a:r>
            <a:r>
              <a:rPr sz="1800" spc="110" dirty="0">
                <a:solidFill>
                  <a:srgbClr val="00AF50"/>
                </a:solidFill>
                <a:latin typeface="Arial"/>
                <a:cs typeface="Arial"/>
              </a:rPr>
              <a:t>adapter </a:t>
            </a:r>
            <a:r>
              <a:rPr sz="1800" spc="-65" dirty="0">
                <a:latin typeface="Arial"/>
                <a:cs typeface="Arial"/>
              </a:rPr>
              <a:t>= </a:t>
            </a:r>
            <a:r>
              <a:rPr sz="1800" spc="-114" dirty="0">
                <a:solidFill>
                  <a:srgbClr val="00AFEF"/>
                </a:solidFill>
                <a:latin typeface="Arial"/>
                <a:cs typeface="Arial"/>
              </a:rPr>
              <a:t>new</a:t>
            </a:r>
            <a:r>
              <a:rPr sz="1800" spc="9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800" spc="165" dirty="0">
                <a:latin typeface="Arial"/>
                <a:cs typeface="Arial"/>
              </a:rPr>
              <a:t>ArrayAdapter&lt;String&gt;(</a:t>
            </a:r>
            <a:r>
              <a:rPr sz="1800" spc="165" dirty="0">
                <a:solidFill>
                  <a:srgbClr val="00AFEF"/>
                </a:solidFill>
                <a:latin typeface="Arial"/>
                <a:cs typeface="Arial"/>
              </a:rPr>
              <a:t>this</a:t>
            </a:r>
            <a:r>
              <a:rPr sz="1800" spc="165" dirty="0"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1015365">
              <a:lnSpc>
                <a:spcPct val="100000"/>
              </a:lnSpc>
              <a:spcBef>
                <a:spcPts val="800"/>
              </a:spcBef>
            </a:pPr>
            <a:r>
              <a:rPr sz="1800" spc="135" dirty="0">
                <a:latin typeface="Arial"/>
                <a:cs typeface="Arial"/>
              </a:rPr>
              <a:t>android.R.layout.simple_dropdown_item_1line,</a:t>
            </a:r>
            <a:r>
              <a:rPr sz="1800" spc="509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COUNTRIES);</a:t>
            </a:r>
            <a:endParaRPr sz="1800">
              <a:latin typeface="Arial"/>
              <a:cs typeface="Arial"/>
            </a:endParaRPr>
          </a:p>
          <a:p>
            <a:pPr marL="1015365" marR="882015" indent="-502920">
              <a:lnSpc>
                <a:spcPts val="2960"/>
              </a:lnSpc>
              <a:spcBef>
                <a:spcPts val="229"/>
              </a:spcBef>
            </a:pPr>
            <a:r>
              <a:rPr sz="1800" spc="45" dirty="0">
                <a:latin typeface="Arial"/>
                <a:cs typeface="Arial"/>
              </a:rPr>
              <a:t>AutoCompleteTextView </a:t>
            </a:r>
            <a:r>
              <a:rPr sz="1800" spc="135" dirty="0">
                <a:solidFill>
                  <a:srgbClr val="00AF50"/>
                </a:solidFill>
                <a:latin typeface="Arial"/>
                <a:cs typeface="Arial"/>
              </a:rPr>
              <a:t>textView </a:t>
            </a:r>
            <a:r>
              <a:rPr sz="1800" spc="-65" dirty="0">
                <a:latin typeface="Arial"/>
                <a:cs typeface="Arial"/>
              </a:rPr>
              <a:t>= </a:t>
            </a:r>
            <a:r>
              <a:rPr sz="1800" spc="75" dirty="0">
                <a:latin typeface="Arial"/>
                <a:cs typeface="Arial"/>
              </a:rPr>
              <a:t>(AutoCompleteTextView)  </a:t>
            </a:r>
            <a:r>
              <a:rPr sz="1800" spc="210" dirty="0">
                <a:latin typeface="Arial"/>
                <a:cs typeface="Arial"/>
              </a:rPr>
              <a:t>findViewById(R.id.countries_list);</a:t>
            </a:r>
            <a:endParaRPr sz="1800">
              <a:latin typeface="Arial"/>
              <a:cs typeface="Arial"/>
            </a:endParaRPr>
          </a:p>
          <a:p>
            <a:pPr marL="512445">
              <a:lnSpc>
                <a:spcPct val="100000"/>
              </a:lnSpc>
              <a:spcBef>
                <a:spcPts val="575"/>
              </a:spcBef>
            </a:pPr>
            <a:r>
              <a:rPr sz="1800" spc="165" dirty="0">
                <a:solidFill>
                  <a:srgbClr val="00AF50"/>
                </a:solidFill>
                <a:latin typeface="Arial"/>
                <a:cs typeface="Arial"/>
              </a:rPr>
              <a:t>textView</a:t>
            </a:r>
            <a:r>
              <a:rPr sz="1800" spc="165" dirty="0">
                <a:latin typeface="Arial"/>
                <a:cs typeface="Arial"/>
              </a:rPr>
              <a:t>.setAdapter(</a:t>
            </a:r>
            <a:r>
              <a:rPr sz="1800" spc="165" dirty="0">
                <a:solidFill>
                  <a:srgbClr val="00AF50"/>
                </a:solidFill>
                <a:latin typeface="Arial"/>
                <a:cs typeface="Arial"/>
              </a:rPr>
              <a:t>adapter</a:t>
            </a:r>
            <a:r>
              <a:rPr sz="1800" spc="165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 marL="262255">
              <a:lnSpc>
                <a:spcPct val="100000"/>
              </a:lnSpc>
              <a:spcBef>
                <a:spcPts val="790"/>
              </a:spcBef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512445" marR="1636395" indent="-250190">
              <a:lnSpc>
                <a:spcPct val="137200"/>
              </a:lnSpc>
              <a:spcBef>
                <a:spcPts val="5"/>
              </a:spcBef>
            </a:pPr>
            <a:r>
              <a:rPr sz="1800" spc="285" dirty="0">
                <a:solidFill>
                  <a:srgbClr val="00AFEF"/>
                </a:solidFill>
                <a:latin typeface="Arial"/>
                <a:cs typeface="Arial"/>
              </a:rPr>
              <a:t>static </a:t>
            </a:r>
            <a:r>
              <a:rPr sz="1800" spc="325" dirty="0">
                <a:solidFill>
                  <a:srgbClr val="00AFEF"/>
                </a:solidFill>
                <a:latin typeface="Arial"/>
                <a:cs typeface="Arial"/>
              </a:rPr>
              <a:t>final </a:t>
            </a:r>
            <a:r>
              <a:rPr sz="1800" spc="270" dirty="0">
                <a:latin typeface="Arial"/>
                <a:cs typeface="Arial"/>
              </a:rPr>
              <a:t>String[] </a:t>
            </a:r>
            <a:r>
              <a:rPr sz="1800" spc="-195" dirty="0">
                <a:latin typeface="Arial"/>
                <a:cs typeface="Arial"/>
              </a:rPr>
              <a:t>COUNTRIES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= </a:t>
            </a:r>
            <a:r>
              <a:rPr sz="1800" spc="-120" dirty="0">
                <a:solidFill>
                  <a:srgbClr val="00AFEF"/>
                </a:solidFill>
                <a:latin typeface="Arial"/>
                <a:cs typeface="Arial"/>
              </a:rPr>
              <a:t>new  </a:t>
            </a:r>
            <a:r>
              <a:rPr sz="1800" spc="270" dirty="0">
                <a:latin typeface="Arial"/>
                <a:cs typeface="Arial"/>
              </a:rPr>
              <a:t>String[] </a:t>
            </a:r>
            <a:r>
              <a:rPr sz="1800" spc="385" dirty="0">
                <a:latin typeface="Arial"/>
                <a:cs typeface="Arial"/>
              </a:rPr>
              <a:t>{  </a:t>
            </a:r>
            <a:r>
              <a:rPr sz="1800" spc="155" dirty="0">
                <a:latin typeface="Arial"/>
                <a:cs typeface="Arial"/>
              </a:rPr>
              <a:t>"Belgium", </a:t>
            </a:r>
            <a:r>
              <a:rPr sz="1800" spc="165" dirty="0">
                <a:latin typeface="Arial"/>
                <a:cs typeface="Arial"/>
              </a:rPr>
              <a:t>"France", </a:t>
            </a:r>
            <a:r>
              <a:rPr sz="1800" spc="350" dirty="0">
                <a:latin typeface="Arial"/>
                <a:cs typeface="Arial"/>
              </a:rPr>
              <a:t>"Italy", </a:t>
            </a:r>
            <a:r>
              <a:rPr sz="1800" spc="65" dirty="0">
                <a:latin typeface="Arial"/>
                <a:cs typeface="Arial"/>
              </a:rPr>
              <a:t>"Germany",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145" dirty="0">
                <a:latin typeface="Arial"/>
                <a:cs typeface="Arial"/>
              </a:rPr>
              <a:t>"Spain"</a:t>
            </a:r>
            <a:endParaRPr sz="1800">
              <a:latin typeface="Arial"/>
              <a:cs typeface="Arial"/>
            </a:endParaRPr>
          </a:p>
          <a:p>
            <a:pPr marL="262255">
              <a:lnSpc>
                <a:spcPct val="100000"/>
              </a:lnSpc>
              <a:spcBef>
                <a:spcPts val="790"/>
              </a:spcBef>
            </a:pPr>
            <a:r>
              <a:rPr sz="1800" spc="425" dirty="0">
                <a:latin typeface="Arial"/>
                <a:cs typeface="Arial"/>
              </a:rPr>
              <a:t>};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57270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TimePicker/DatePicker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15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888888"/>
                </a:solidFill>
                <a:latin typeface="Arial"/>
                <a:cs typeface="Arial"/>
              </a:rPr>
              <a:t>Phần</a:t>
            </a:r>
            <a:r>
              <a:rPr sz="1800" spc="-14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81019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TimePicker </a:t>
            </a:r>
            <a:r>
              <a:rPr dirty="0"/>
              <a:t>&amp;</a:t>
            </a:r>
            <a:r>
              <a:rPr spc="-125" dirty="0"/>
              <a:t> </a:t>
            </a:r>
            <a:r>
              <a:rPr spc="-10" dirty="0"/>
              <a:t>TimePickerDialog</a:t>
            </a:r>
          </a:p>
        </p:txBody>
      </p:sp>
      <p:sp>
        <p:nvSpPr>
          <p:cNvPr id="4" name="object 4"/>
          <p:cNvSpPr/>
          <p:nvPr/>
        </p:nvSpPr>
        <p:spPr>
          <a:xfrm>
            <a:off x="378677" y="1556536"/>
            <a:ext cx="8351387" cy="2684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29300" y="2095500"/>
            <a:ext cx="2490216" cy="4311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16</a:t>
            </a:fld>
            <a:endParaRPr spc="-6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81019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TimePicker </a:t>
            </a:r>
            <a:r>
              <a:rPr dirty="0"/>
              <a:t>&amp;</a:t>
            </a:r>
            <a:r>
              <a:rPr spc="-125" dirty="0"/>
              <a:t> </a:t>
            </a:r>
            <a:r>
              <a:rPr spc="-10" dirty="0"/>
              <a:t>TimePickerDialog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17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96441"/>
            <a:ext cx="8265159" cy="4548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78740" indent="-27432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170" dirty="0">
                <a:latin typeface="Arial"/>
                <a:cs typeface="Arial"/>
              </a:rPr>
              <a:t>TimePicker </a:t>
            </a:r>
            <a:r>
              <a:rPr sz="3000" spc="-114" dirty="0">
                <a:latin typeface="Arial"/>
                <a:cs typeface="Arial"/>
              </a:rPr>
              <a:t>là </a:t>
            </a:r>
            <a:r>
              <a:rPr sz="3000" spc="-90" dirty="0">
                <a:latin typeface="Arial"/>
                <a:cs typeface="Arial"/>
              </a:rPr>
              <a:t>view </a:t>
            </a:r>
            <a:r>
              <a:rPr sz="3000" spc="-130" dirty="0">
                <a:latin typeface="Arial"/>
                <a:cs typeface="Arial"/>
              </a:rPr>
              <a:t>(ViewGroup) </a:t>
            </a:r>
            <a:r>
              <a:rPr sz="3000" spc="-140" dirty="0">
                <a:latin typeface="Arial"/>
                <a:cs typeface="Arial"/>
              </a:rPr>
              <a:t>cho </a:t>
            </a:r>
            <a:r>
              <a:rPr sz="3000" spc="-125" dirty="0">
                <a:latin typeface="Arial"/>
                <a:cs typeface="Arial"/>
              </a:rPr>
              <a:t>phép </a:t>
            </a:r>
            <a:r>
              <a:rPr sz="3000" spc="-155" dirty="0">
                <a:latin typeface="Arial"/>
                <a:cs typeface="Arial"/>
              </a:rPr>
              <a:t>người</a:t>
            </a:r>
            <a:r>
              <a:rPr sz="3000" spc="-365" dirty="0">
                <a:latin typeface="Arial"/>
                <a:cs typeface="Arial"/>
              </a:rPr>
              <a:t> </a:t>
            </a:r>
            <a:r>
              <a:rPr sz="3000" spc="-270" dirty="0">
                <a:latin typeface="Arial"/>
                <a:cs typeface="Arial"/>
              </a:rPr>
              <a:t>sử  </a:t>
            </a:r>
            <a:r>
              <a:rPr sz="3000" spc="-140" dirty="0">
                <a:latin typeface="Arial"/>
                <a:cs typeface="Arial"/>
              </a:rPr>
              <a:t>dụng </a:t>
            </a:r>
            <a:r>
              <a:rPr sz="3000" spc="-130" dirty="0">
                <a:latin typeface="Arial"/>
                <a:cs typeface="Arial"/>
              </a:rPr>
              <a:t>chọn </a:t>
            </a:r>
            <a:r>
              <a:rPr sz="3000" spc="-35" dirty="0">
                <a:latin typeface="Arial"/>
                <a:cs typeface="Arial"/>
              </a:rPr>
              <a:t>thời </a:t>
            </a:r>
            <a:r>
              <a:rPr sz="3000" spc="-140" dirty="0">
                <a:latin typeface="Arial"/>
                <a:cs typeface="Arial"/>
              </a:rPr>
              <a:t>gian </a:t>
            </a:r>
            <a:r>
              <a:rPr sz="3000" spc="-60" dirty="0">
                <a:latin typeface="Arial"/>
                <a:cs typeface="Arial"/>
              </a:rPr>
              <a:t>trong </a:t>
            </a:r>
            <a:r>
              <a:rPr sz="3000" spc="-10" dirty="0">
                <a:latin typeface="Arial"/>
                <a:cs typeface="Arial"/>
              </a:rPr>
              <a:t>một</a:t>
            </a:r>
            <a:r>
              <a:rPr sz="3000" spc="-455" dirty="0">
                <a:latin typeface="Arial"/>
                <a:cs typeface="Arial"/>
              </a:rPr>
              <a:t> </a:t>
            </a:r>
            <a:r>
              <a:rPr sz="3000" spc="-215" dirty="0">
                <a:latin typeface="Arial"/>
                <a:cs typeface="Arial"/>
              </a:rPr>
              <a:t>ngày</a:t>
            </a:r>
            <a:endParaRPr sz="3000">
              <a:latin typeface="Arial"/>
              <a:cs typeface="Arial"/>
            </a:endParaRPr>
          </a:p>
          <a:p>
            <a:pPr marL="287020" marR="508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215" dirty="0">
                <a:latin typeface="Arial"/>
                <a:cs typeface="Arial"/>
              </a:rPr>
              <a:t>Hàm </a:t>
            </a:r>
            <a:r>
              <a:rPr sz="3000" spc="-110" dirty="0">
                <a:solidFill>
                  <a:srgbClr val="00AFEF"/>
                </a:solidFill>
                <a:latin typeface="Arial"/>
                <a:cs typeface="Arial"/>
              </a:rPr>
              <a:t>setCurrentHour</a:t>
            </a:r>
            <a:r>
              <a:rPr sz="3000" spc="-110" dirty="0">
                <a:latin typeface="Arial"/>
                <a:cs typeface="Arial"/>
              </a:rPr>
              <a:t>(h) </a:t>
            </a:r>
            <a:r>
              <a:rPr sz="3000" spc="-215" dirty="0">
                <a:latin typeface="Arial"/>
                <a:cs typeface="Arial"/>
              </a:rPr>
              <a:t>và </a:t>
            </a:r>
            <a:r>
              <a:rPr sz="3000" spc="-85" dirty="0">
                <a:solidFill>
                  <a:srgbClr val="00AFEF"/>
                </a:solidFill>
                <a:latin typeface="Arial"/>
                <a:cs typeface="Arial"/>
              </a:rPr>
              <a:t>setCurrentMinute</a:t>
            </a:r>
            <a:r>
              <a:rPr sz="3000" spc="-85" dirty="0">
                <a:latin typeface="Arial"/>
                <a:cs typeface="Arial"/>
              </a:rPr>
              <a:t>(m) </a:t>
            </a:r>
            <a:r>
              <a:rPr sz="3000" spc="-95" dirty="0">
                <a:latin typeface="Arial"/>
                <a:cs typeface="Arial"/>
              </a:rPr>
              <a:t>để  </a:t>
            </a:r>
            <a:r>
              <a:rPr sz="3000" spc="-100" dirty="0">
                <a:latin typeface="Arial"/>
                <a:cs typeface="Arial"/>
              </a:rPr>
              <a:t>chỉnh </a:t>
            </a:r>
            <a:r>
              <a:rPr sz="3000" spc="-35" dirty="0">
                <a:latin typeface="Arial"/>
                <a:cs typeface="Arial"/>
              </a:rPr>
              <a:t>thời </a:t>
            </a:r>
            <a:r>
              <a:rPr sz="3000" spc="-140" dirty="0">
                <a:latin typeface="Arial"/>
                <a:cs typeface="Arial"/>
              </a:rPr>
              <a:t>gian </a:t>
            </a:r>
            <a:r>
              <a:rPr sz="3000" spc="-90" dirty="0">
                <a:latin typeface="Arial"/>
                <a:cs typeface="Arial"/>
              </a:rPr>
              <a:t>hiển</a:t>
            </a:r>
            <a:r>
              <a:rPr sz="3000" spc="-395" dirty="0">
                <a:latin typeface="Arial"/>
                <a:cs typeface="Arial"/>
              </a:rPr>
              <a:t> </a:t>
            </a:r>
            <a:r>
              <a:rPr sz="3000" spc="30" dirty="0">
                <a:latin typeface="Arial"/>
                <a:cs typeface="Arial"/>
              </a:rPr>
              <a:t>thị</a:t>
            </a:r>
            <a:endParaRPr sz="3000">
              <a:latin typeface="Arial"/>
              <a:cs typeface="Arial"/>
            </a:endParaRPr>
          </a:p>
          <a:p>
            <a:pPr marL="287020" marR="456565" indent="-274320">
              <a:lnSpc>
                <a:spcPct val="100000"/>
              </a:lnSpc>
              <a:spcBef>
                <a:spcPts val="7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215" dirty="0">
                <a:latin typeface="Arial"/>
                <a:cs typeface="Arial"/>
              </a:rPr>
              <a:t>Hàm </a:t>
            </a:r>
            <a:r>
              <a:rPr sz="3000" spc="-105" dirty="0">
                <a:solidFill>
                  <a:srgbClr val="00AFEF"/>
                </a:solidFill>
                <a:latin typeface="Arial"/>
                <a:cs typeface="Arial"/>
              </a:rPr>
              <a:t>getCurrentHour</a:t>
            </a:r>
            <a:r>
              <a:rPr sz="3000" spc="-105" dirty="0">
                <a:latin typeface="Arial"/>
                <a:cs typeface="Arial"/>
              </a:rPr>
              <a:t>() </a:t>
            </a:r>
            <a:r>
              <a:rPr sz="3000" spc="-215" dirty="0">
                <a:latin typeface="Arial"/>
                <a:cs typeface="Arial"/>
              </a:rPr>
              <a:t>và </a:t>
            </a:r>
            <a:r>
              <a:rPr sz="3000" spc="-80" dirty="0">
                <a:solidFill>
                  <a:srgbClr val="00AFEF"/>
                </a:solidFill>
                <a:latin typeface="Arial"/>
                <a:cs typeface="Arial"/>
              </a:rPr>
              <a:t>getCurrentMinute</a:t>
            </a:r>
            <a:r>
              <a:rPr sz="3000" spc="-80" dirty="0">
                <a:latin typeface="Arial"/>
                <a:cs typeface="Arial"/>
              </a:rPr>
              <a:t>() </a:t>
            </a:r>
            <a:r>
              <a:rPr sz="3000" spc="-95" dirty="0">
                <a:latin typeface="Arial"/>
                <a:cs typeface="Arial"/>
              </a:rPr>
              <a:t>để  </a:t>
            </a:r>
            <a:r>
              <a:rPr sz="3000" spc="-140" dirty="0">
                <a:latin typeface="Arial"/>
                <a:cs typeface="Arial"/>
              </a:rPr>
              <a:t>lấy </a:t>
            </a:r>
            <a:r>
              <a:rPr sz="3000" spc="-35" dirty="0">
                <a:latin typeface="Arial"/>
                <a:cs typeface="Arial"/>
              </a:rPr>
              <a:t>thời </a:t>
            </a:r>
            <a:r>
              <a:rPr sz="3000" spc="-140" dirty="0">
                <a:latin typeface="Arial"/>
                <a:cs typeface="Arial"/>
              </a:rPr>
              <a:t>gian </a:t>
            </a:r>
            <a:r>
              <a:rPr sz="3000" spc="-95" dirty="0">
                <a:latin typeface="Arial"/>
                <a:cs typeface="Arial"/>
              </a:rPr>
              <a:t>do </a:t>
            </a:r>
            <a:r>
              <a:rPr sz="3000" spc="-160" dirty="0">
                <a:latin typeface="Arial"/>
                <a:cs typeface="Arial"/>
              </a:rPr>
              <a:t>người </a:t>
            </a:r>
            <a:r>
              <a:rPr sz="3000" spc="-140" dirty="0">
                <a:latin typeface="Arial"/>
                <a:cs typeface="Arial"/>
              </a:rPr>
              <a:t>dùng</a:t>
            </a:r>
            <a:r>
              <a:rPr sz="3000" spc="-405" dirty="0">
                <a:latin typeface="Arial"/>
                <a:cs typeface="Arial"/>
              </a:rPr>
              <a:t> </a:t>
            </a:r>
            <a:r>
              <a:rPr sz="3000" spc="-135" dirty="0">
                <a:latin typeface="Arial"/>
                <a:cs typeface="Arial"/>
              </a:rPr>
              <a:t>nhập</a:t>
            </a:r>
            <a:endParaRPr sz="3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195" dirty="0">
                <a:latin typeface="Arial"/>
                <a:cs typeface="Arial"/>
              </a:rPr>
              <a:t>Không </a:t>
            </a:r>
            <a:r>
              <a:rPr sz="3000" spc="-175" dirty="0">
                <a:latin typeface="Arial"/>
                <a:cs typeface="Arial"/>
              </a:rPr>
              <a:t>có </a:t>
            </a:r>
            <a:r>
              <a:rPr sz="3000" spc="-204" dirty="0">
                <a:latin typeface="Arial"/>
                <a:cs typeface="Arial"/>
              </a:rPr>
              <a:t>cách </a:t>
            </a:r>
            <a:r>
              <a:rPr sz="3000" spc="10" dirty="0">
                <a:latin typeface="Arial"/>
                <a:cs typeface="Arial"/>
              </a:rPr>
              <a:t>thiết </a:t>
            </a:r>
            <a:r>
              <a:rPr sz="3000" spc="-100" dirty="0">
                <a:latin typeface="Arial"/>
                <a:cs typeface="Arial"/>
              </a:rPr>
              <a:t>lập </a:t>
            </a:r>
            <a:r>
              <a:rPr sz="3000" spc="-35" dirty="0">
                <a:latin typeface="Arial"/>
                <a:cs typeface="Arial"/>
              </a:rPr>
              <a:t>thời </a:t>
            </a:r>
            <a:r>
              <a:rPr sz="3000" spc="-140" dirty="0">
                <a:latin typeface="Arial"/>
                <a:cs typeface="Arial"/>
              </a:rPr>
              <a:t>gian </a:t>
            </a:r>
            <a:r>
              <a:rPr sz="3000" spc="-175" dirty="0">
                <a:latin typeface="Arial"/>
                <a:cs typeface="Arial"/>
              </a:rPr>
              <a:t>bằng</a:t>
            </a:r>
            <a:r>
              <a:rPr sz="3000" spc="-500" dirty="0">
                <a:latin typeface="Arial"/>
                <a:cs typeface="Arial"/>
              </a:rPr>
              <a:t> </a:t>
            </a:r>
            <a:r>
              <a:rPr sz="3000" spc="-160" dirty="0">
                <a:latin typeface="Arial"/>
                <a:cs typeface="Arial"/>
              </a:rPr>
              <a:t>design</a:t>
            </a:r>
            <a:endParaRPr sz="3000">
              <a:latin typeface="Arial"/>
              <a:cs typeface="Arial"/>
            </a:endParaRPr>
          </a:p>
          <a:p>
            <a:pPr marL="287020" marR="117475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165" dirty="0">
                <a:solidFill>
                  <a:srgbClr val="00AF50"/>
                </a:solidFill>
                <a:latin typeface="Arial"/>
                <a:cs typeface="Arial"/>
              </a:rPr>
              <a:t>TimePickerDialog </a:t>
            </a:r>
            <a:r>
              <a:rPr sz="3000" spc="-90" dirty="0">
                <a:latin typeface="Arial"/>
                <a:cs typeface="Arial"/>
              </a:rPr>
              <a:t>hiển </a:t>
            </a:r>
            <a:r>
              <a:rPr sz="3000" spc="30" dirty="0">
                <a:latin typeface="Arial"/>
                <a:cs typeface="Arial"/>
              </a:rPr>
              <a:t>thị </a:t>
            </a:r>
            <a:r>
              <a:rPr sz="3000" spc="-110" dirty="0">
                <a:latin typeface="Arial"/>
                <a:cs typeface="Arial"/>
              </a:rPr>
              <a:t>dialog </a:t>
            </a:r>
            <a:r>
              <a:rPr sz="3000" spc="-140" dirty="0">
                <a:latin typeface="Arial"/>
                <a:cs typeface="Arial"/>
              </a:rPr>
              <a:t>cho </a:t>
            </a:r>
            <a:r>
              <a:rPr sz="3000" spc="-120" dirty="0">
                <a:latin typeface="Arial"/>
                <a:cs typeface="Arial"/>
              </a:rPr>
              <a:t>phép </a:t>
            </a:r>
            <a:r>
              <a:rPr sz="3000" spc="10" dirty="0">
                <a:latin typeface="Arial"/>
                <a:cs typeface="Arial"/>
              </a:rPr>
              <a:t>thiết</a:t>
            </a:r>
            <a:r>
              <a:rPr sz="3000" spc="-445" dirty="0">
                <a:latin typeface="Arial"/>
                <a:cs typeface="Arial"/>
              </a:rPr>
              <a:t> </a:t>
            </a:r>
            <a:r>
              <a:rPr sz="3000" spc="-105" dirty="0">
                <a:latin typeface="Arial"/>
                <a:cs typeface="Arial"/>
              </a:rPr>
              <a:t>lập  </a:t>
            </a:r>
            <a:r>
              <a:rPr sz="3000" spc="-10" dirty="0">
                <a:latin typeface="Arial"/>
                <a:cs typeface="Arial"/>
              </a:rPr>
              <a:t>một </a:t>
            </a:r>
            <a:r>
              <a:rPr sz="3000" spc="-160" dirty="0">
                <a:latin typeface="Arial"/>
                <a:cs typeface="Arial"/>
              </a:rPr>
              <a:t>giờ </a:t>
            </a:r>
            <a:r>
              <a:rPr sz="3000" spc="-145" dirty="0">
                <a:latin typeface="Arial"/>
                <a:cs typeface="Arial"/>
              </a:rPr>
              <a:t>ban </a:t>
            </a:r>
            <a:r>
              <a:rPr sz="3000" spc="-114" dirty="0">
                <a:latin typeface="Arial"/>
                <a:cs typeface="Arial"/>
              </a:rPr>
              <a:t>đầu </a:t>
            </a:r>
            <a:r>
              <a:rPr sz="3000" spc="-220" dirty="0">
                <a:latin typeface="Arial"/>
                <a:cs typeface="Arial"/>
              </a:rPr>
              <a:t>và </a:t>
            </a:r>
            <a:r>
              <a:rPr sz="3000" spc="-160" dirty="0">
                <a:latin typeface="Arial"/>
                <a:cs typeface="Arial"/>
              </a:rPr>
              <a:t>người </a:t>
            </a:r>
            <a:r>
              <a:rPr sz="3000" spc="-140" dirty="0">
                <a:latin typeface="Arial"/>
                <a:cs typeface="Arial"/>
              </a:rPr>
              <a:t>dùng </a:t>
            </a:r>
            <a:r>
              <a:rPr sz="3000" spc="-95" dirty="0">
                <a:latin typeface="Arial"/>
                <a:cs typeface="Arial"/>
              </a:rPr>
              <a:t>hiệu </a:t>
            </a:r>
            <a:r>
              <a:rPr sz="3000" spc="-100" dirty="0">
                <a:latin typeface="Arial"/>
                <a:cs typeface="Arial"/>
              </a:rPr>
              <a:t>chỉnh</a:t>
            </a:r>
            <a:r>
              <a:rPr sz="3000" spc="-395" dirty="0">
                <a:latin typeface="Arial"/>
                <a:cs typeface="Arial"/>
              </a:rPr>
              <a:t> </a:t>
            </a:r>
            <a:r>
              <a:rPr sz="3000" spc="-220" dirty="0">
                <a:latin typeface="Arial"/>
                <a:cs typeface="Arial"/>
              </a:rPr>
              <a:t>sau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27349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DatePicker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736" y="1294058"/>
            <a:ext cx="6995159" cy="170307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170" dirty="0">
                <a:latin typeface="Arial"/>
                <a:cs typeface="Arial"/>
              </a:rPr>
              <a:t>DatePicker </a:t>
            </a:r>
            <a:r>
              <a:rPr sz="3000" spc="-140" dirty="0">
                <a:latin typeface="Arial"/>
                <a:cs typeface="Arial"/>
              </a:rPr>
              <a:t>cho </a:t>
            </a:r>
            <a:r>
              <a:rPr sz="3000" spc="-125" dirty="0">
                <a:latin typeface="Arial"/>
                <a:cs typeface="Arial"/>
              </a:rPr>
              <a:t>phép </a:t>
            </a:r>
            <a:r>
              <a:rPr sz="3000" spc="-155" dirty="0">
                <a:latin typeface="Arial"/>
                <a:cs typeface="Arial"/>
              </a:rPr>
              <a:t>người </a:t>
            </a:r>
            <a:r>
              <a:rPr sz="3000" spc="-140" dirty="0">
                <a:latin typeface="Arial"/>
                <a:cs typeface="Arial"/>
              </a:rPr>
              <a:t>dùng </a:t>
            </a:r>
            <a:r>
              <a:rPr sz="3000" spc="-125" dirty="0">
                <a:latin typeface="Arial"/>
                <a:cs typeface="Arial"/>
              </a:rPr>
              <a:t>chọn</a:t>
            </a:r>
            <a:r>
              <a:rPr sz="3000" spc="-260" dirty="0">
                <a:latin typeface="Arial"/>
                <a:cs typeface="Arial"/>
              </a:rPr>
              <a:t> </a:t>
            </a:r>
            <a:r>
              <a:rPr sz="3000" spc="-215" dirty="0">
                <a:latin typeface="Arial"/>
                <a:cs typeface="Arial"/>
              </a:rPr>
              <a:t>ngày</a:t>
            </a:r>
            <a:endParaRPr sz="3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405" dirty="0">
                <a:latin typeface="Arial"/>
                <a:cs typeface="Arial"/>
              </a:rPr>
              <a:t>Cơ </a:t>
            </a:r>
            <a:r>
              <a:rPr sz="3000" spc="-170" dirty="0">
                <a:latin typeface="Arial"/>
                <a:cs typeface="Arial"/>
              </a:rPr>
              <a:t>chế </a:t>
            </a:r>
            <a:r>
              <a:rPr sz="3000" spc="-70" dirty="0">
                <a:latin typeface="Arial"/>
                <a:cs typeface="Arial"/>
              </a:rPr>
              <a:t>hoạt </a:t>
            </a:r>
            <a:r>
              <a:rPr sz="3000" spc="-114" dirty="0">
                <a:latin typeface="Arial"/>
                <a:cs typeface="Arial"/>
              </a:rPr>
              <a:t>động </a:t>
            </a:r>
            <a:r>
              <a:rPr sz="3000" spc="-125" dirty="0">
                <a:latin typeface="Arial"/>
                <a:cs typeface="Arial"/>
              </a:rPr>
              <a:t>tương </a:t>
            </a:r>
            <a:r>
              <a:rPr sz="3000" spc="-15" dirty="0">
                <a:latin typeface="Arial"/>
                <a:cs typeface="Arial"/>
              </a:rPr>
              <a:t>tự</a:t>
            </a:r>
            <a:r>
              <a:rPr sz="3000" spc="-535" dirty="0">
                <a:latin typeface="Arial"/>
                <a:cs typeface="Arial"/>
              </a:rPr>
              <a:t> </a:t>
            </a:r>
            <a:r>
              <a:rPr sz="3000" spc="-170" dirty="0">
                <a:latin typeface="Arial"/>
                <a:cs typeface="Arial"/>
              </a:rPr>
              <a:t>TimePicker</a:t>
            </a:r>
            <a:endParaRPr sz="3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9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160" dirty="0">
                <a:solidFill>
                  <a:srgbClr val="00AF50"/>
                </a:solidFill>
                <a:latin typeface="Arial"/>
                <a:cs typeface="Arial"/>
              </a:rPr>
              <a:t>DatePickerDialog </a:t>
            </a:r>
            <a:r>
              <a:rPr sz="3000" spc="-95" dirty="0">
                <a:latin typeface="Arial"/>
                <a:cs typeface="Arial"/>
              </a:rPr>
              <a:t>hiển </a:t>
            </a:r>
            <a:r>
              <a:rPr sz="3000" spc="30" dirty="0">
                <a:latin typeface="Arial"/>
                <a:cs typeface="Arial"/>
              </a:rPr>
              <a:t>thị </a:t>
            </a:r>
            <a:r>
              <a:rPr sz="3000" spc="-110" dirty="0">
                <a:latin typeface="Arial"/>
                <a:cs typeface="Arial"/>
              </a:rPr>
              <a:t>dialog </a:t>
            </a:r>
            <a:r>
              <a:rPr sz="3000" spc="-135" dirty="0">
                <a:latin typeface="Arial"/>
                <a:cs typeface="Arial"/>
              </a:rPr>
              <a:t>nhập</a:t>
            </a:r>
            <a:r>
              <a:rPr sz="3000" spc="-455" dirty="0">
                <a:latin typeface="Arial"/>
                <a:cs typeface="Arial"/>
              </a:rPr>
              <a:t> </a:t>
            </a:r>
            <a:r>
              <a:rPr sz="3000" spc="-215" dirty="0">
                <a:latin typeface="Arial"/>
                <a:cs typeface="Arial"/>
              </a:rPr>
              <a:t>ngày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8995" y="3262884"/>
            <a:ext cx="8370343" cy="2724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22620" y="3787140"/>
            <a:ext cx="2743200" cy="2529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18</a:t>
            </a:fld>
            <a:endParaRPr spc="-6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46996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OnDateSetListener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19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09316"/>
            <a:ext cx="7526020" cy="45173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000" spc="240" dirty="0">
                <a:solidFill>
                  <a:srgbClr val="00AFEF"/>
                </a:solidFill>
                <a:latin typeface="Arial"/>
                <a:cs typeface="Arial"/>
              </a:rPr>
              <a:t>final </a:t>
            </a:r>
            <a:r>
              <a:rPr sz="2000" spc="-50" dirty="0">
                <a:latin typeface="Arial"/>
                <a:cs typeface="Arial"/>
              </a:rPr>
              <a:t>Calendar </a:t>
            </a:r>
            <a:r>
              <a:rPr sz="2000" spc="100" dirty="0">
                <a:solidFill>
                  <a:srgbClr val="00AF50"/>
                </a:solidFill>
                <a:latin typeface="Arial"/>
                <a:cs typeface="Arial"/>
              </a:rPr>
              <a:t>c </a:t>
            </a:r>
            <a:r>
              <a:rPr sz="2000" spc="-70" dirty="0">
                <a:latin typeface="Arial"/>
                <a:cs typeface="Arial"/>
              </a:rPr>
              <a:t>=</a:t>
            </a:r>
            <a:r>
              <a:rPr sz="2000" spc="145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Calendar.getInstance();</a:t>
            </a:r>
            <a:endParaRPr sz="2000">
              <a:latin typeface="Arial"/>
              <a:cs typeface="Arial"/>
            </a:endParaRPr>
          </a:p>
          <a:p>
            <a:pPr marL="12700" marR="3137535">
              <a:lnSpc>
                <a:spcPct val="113300"/>
              </a:lnSpc>
              <a:spcBef>
                <a:spcPts val="5"/>
              </a:spcBef>
            </a:pPr>
            <a:r>
              <a:rPr sz="2000" spc="-204" dirty="0">
                <a:solidFill>
                  <a:srgbClr val="00AF50"/>
                </a:solidFill>
                <a:latin typeface="Arial"/>
                <a:cs typeface="Arial"/>
              </a:rPr>
              <a:t>mYear </a:t>
            </a:r>
            <a:r>
              <a:rPr sz="2000" spc="-65" dirty="0">
                <a:latin typeface="Arial"/>
                <a:cs typeface="Arial"/>
              </a:rPr>
              <a:t>= </a:t>
            </a:r>
            <a:r>
              <a:rPr sz="2000" spc="-20" dirty="0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sz="2000" spc="-20" dirty="0">
                <a:latin typeface="Arial"/>
                <a:cs typeface="Arial"/>
              </a:rPr>
              <a:t>.get(Calendar.YEAR);  </a:t>
            </a:r>
            <a:r>
              <a:rPr sz="2000" spc="-235" dirty="0">
                <a:solidFill>
                  <a:srgbClr val="00AF50"/>
                </a:solidFill>
                <a:latin typeface="Arial"/>
                <a:cs typeface="Arial"/>
              </a:rPr>
              <a:t>mMonth </a:t>
            </a:r>
            <a:r>
              <a:rPr sz="2000" spc="-70" dirty="0">
                <a:latin typeface="Arial"/>
                <a:cs typeface="Arial"/>
              </a:rPr>
              <a:t>= </a:t>
            </a:r>
            <a:r>
              <a:rPr sz="2000" spc="-60" dirty="0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sz="2000" spc="-60" dirty="0">
                <a:latin typeface="Arial"/>
                <a:cs typeface="Arial"/>
              </a:rPr>
              <a:t>.get(Calendar.MONTH);  </a:t>
            </a:r>
            <a:r>
              <a:rPr sz="2000" spc="-325" dirty="0">
                <a:solidFill>
                  <a:srgbClr val="00AF50"/>
                </a:solidFill>
                <a:latin typeface="Arial"/>
                <a:cs typeface="Arial"/>
              </a:rPr>
              <a:t>mDay </a:t>
            </a:r>
            <a:r>
              <a:rPr sz="2000" spc="-70" dirty="0">
                <a:latin typeface="Arial"/>
                <a:cs typeface="Arial"/>
              </a:rPr>
              <a:t>=</a:t>
            </a:r>
            <a:r>
              <a:rPr sz="2000" spc="135" dirty="0">
                <a:latin typeface="Arial"/>
                <a:cs typeface="Arial"/>
              </a:rPr>
              <a:t> </a:t>
            </a:r>
            <a:r>
              <a:rPr sz="2000" spc="-130" dirty="0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sz="2000" spc="-130" dirty="0">
                <a:latin typeface="Arial"/>
                <a:cs typeface="Arial"/>
              </a:rPr>
              <a:t>.get(Calendar.DAY_OF_MONTH);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Arial"/>
                <a:cs typeface="Arial"/>
              </a:rPr>
              <a:t>DatePickerDialog </a:t>
            </a:r>
            <a:r>
              <a:rPr sz="2000" spc="-120" dirty="0">
                <a:solidFill>
                  <a:srgbClr val="00AF50"/>
                </a:solidFill>
                <a:latin typeface="Arial"/>
                <a:cs typeface="Arial"/>
              </a:rPr>
              <a:t>dpd </a:t>
            </a:r>
            <a:r>
              <a:rPr sz="2000" spc="-65" dirty="0">
                <a:latin typeface="Arial"/>
                <a:cs typeface="Arial"/>
              </a:rPr>
              <a:t>= </a:t>
            </a:r>
            <a:r>
              <a:rPr sz="2000" spc="-225" dirty="0">
                <a:solidFill>
                  <a:srgbClr val="00AFEF"/>
                </a:solidFill>
                <a:latin typeface="Arial"/>
                <a:cs typeface="Arial"/>
              </a:rPr>
              <a:t>new</a:t>
            </a:r>
            <a:r>
              <a:rPr sz="2000" spc="-28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DatePickerDialog(this,</a:t>
            </a:r>
            <a:endParaRPr sz="2000">
              <a:latin typeface="Arial"/>
              <a:cs typeface="Arial"/>
            </a:endParaRPr>
          </a:p>
          <a:p>
            <a:pPr marL="494030" marR="2179320" indent="-241300">
              <a:lnSpc>
                <a:spcPct val="113500"/>
              </a:lnSpc>
            </a:pPr>
            <a:r>
              <a:rPr sz="2000" spc="-225" dirty="0">
                <a:solidFill>
                  <a:srgbClr val="00AFEF"/>
                </a:solidFill>
                <a:latin typeface="Arial"/>
                <a:cs typeface="Arial"/>
              </a:rPr>
              <a:t>new </a:t>
            </a:r>
            <a:r>
              <a:rPr sz="2000" spc="-5" dirty="0">
                <a:latin typeface="Arial"/>
                <a:cs typeface="Arial"/>
              </a:rPr>
              <a:t>DatePickerDialog.OnDateSetListener() </a:t>
            </a:r>
            <a:r>
              <a:rPr sz="2000" spc="430" dirty="0">
                <a:latin typeface="Arial"/>
                <a:cs typeface="Arial"/>
              </a:rPr>
              <a:t>{  </a:t>
            </a:r>
            <a:r>
              <a:rPr sz="2000" spc="-114" dirty="0">
                <a:latin typeface="Arial"/>
                <a:cs typeface="Arial"/>
              </a:rPr>
              <a:t>@Override</a:t>
            </a:r>
            <a:endParaRPr sz="2000">
              <a:latin typeface="Arial"/>
              <a:cs typeface="Arial"/>
            </a:endParaRPr>
          </a:p>
          <a:p>
            <a:pPr marL="734695" marR="5080" indent="-241300">
              <a:lnSpc>
                <a:spcPts val="2720"/>
              </a:lnSpc>
              <a:spcBef>
                <a:spcPts val="140"/>
              </a:spcBef>
            </a:pPr>
            <a:r>
              <a:rPr sz="2000" spc="100" dirty="0">
                <a:solidFill>
                  <a:srgbClr val="00AFEF"/>
                </a:solidFill>
                <a:latin typeface="Arial"/>
                <a:cs typeface="Arial"/>
              </a:rPr>
              <a:t>public </a:t>
            </a:r>
            <a:r>
              <a:rPr sz="2000" spc="70" dirty="0">
                <a:solidFill>
                  <a:srgbClr val="00AFEF"/>
                </a:solidFill>
                <a:latin typeface="Arial"/>
                <a:cs typeface="Arial"/>
              </a:rPr>
              <a:t>void </a:t>
            </a:r>
            <a:r>
              <a:rPr sz="2000" spc="-40" dirty="0">
                <a:latin typeface="Arial"/>
                <a:cs typeface="Arial"/>
              </a:rPr>
              <a:t>onDateSet(DatePicker </a:t>
            </a:r>
            <a:r>
              <a:rPr sz="2000" spc="245" dirty="0">
                <a:solidFill>
                  <a:srgbClr val="00AF50"/>
                </a:solidFill>
                <a:latin typeface="Arial"/>
                <a:cs typeface="Arial"/>
              </a:rPr>
              <a:t>v</a:t>
            </a:r>
            <a:r>
              <a:rPr sz="2000" spc="245" dirty="0">
                <a:latin typeface="Arial"/>
                <a:cs typeface="Arial"/>
              </a:rPr>
              <a:t>, </a:t>
            </a:r>
            <a:r>
              <a:rPr sz="2000" spc="290" dirty="0">
                <a:latin typeface="Arial"/>
                <a:cs typeface="Arial"/>
              </a:rPr>
              <a:t>int </a:t>
            </a:r>
            <a:r>
              <a:rPr sz="2000" spc="250" dirty="0">
                <a:solidFill>
                  <a:srgbClr val="00AF50"/>
                </a:solidFill>
                <a:latin typeface="Arial"/>
                <a:cs typeface="Arial"/>
              </a:rPr>
              <a:t>y</a:t>
            </a:r>
            <a:r>
              <a:rPr sz="2000" spc="250" dirty="0">
                <a:latin typeface="Arial"/>
                <a:cs typeface="Arial"/>
              </a:rPr>
              <a:t>, </a:t>
            </a:r>
            <a:r>
              <a:rPr sz="2000" spc="295" dirty="0">
                <a:latin typeface="Arial"/>
                <a:cs typeface="Arial"/>
              </a:rPr>
              <a:t>int </a:t>
            </a:r>
            <a:r>
              <a:rPr sz="2000" spc="-90" dirty="0">
                <a:solidFill>
                  <a:srgbClr val="00AF50"/>
                </a:solidFill>
                <a:latin typeface="Arial"/>
                <a:cs typeface="Arial"/>
              </a:rPr>
              <a:t>m</a:t>
            </a:r>
            <a:r>
              <a:rPr sz="2000" spc="-90" dirty="0">
                <a:latin typeface="Arial"/>
                <a:cs typeface="Arial"/>
              </a:rPr>
              <a:t>, </a:t>
            </a:r>
            <a:r>
              <a:rPr sz="2000" spc="290" dirty="0">
                <a:latin typeface="Arial"/>
                <a:cs typeface="Arial"/>
              </a:rPr>
              <a:t>int </a:t>
            </a:r>
            <a:r>
              <a:rPr sz="2000" spc="135" dirty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sz="2000" spc="135" dirty="0">
                <a:latin typeface="Arial"/>
                <a:cs typeface="Arial"/>
              </a:rPr>
              <a:t>) </a:t>
            </a:r>
            <a:r>
              <a:rPr sz="2000" spc="430" dirty="0">
                <a:latin typeface="Arial"/>
                <a:cs typeface="Arial"/>
              </a:rPr>
              <a:t>{  </a:t>
            </a:r>
            <a:r>
              <a:rPr sz="2000" spc="60" dirty="0">
                <a:solidFill>
                  <a:srgbClr val="00AF50"/>
                </a:solidFill>
                <a:latin typeface="Arial"/>
                <a:cs typeface="Arial"/>
              </a:rPr>
              <a:t>txtDate</a:t>
            </a:r>
            <a:r>
              <a:rPr sz="2000" spc="60" dirty="0">
                <a:latin typeface="Arial"/>
                <a:cs typeface="Arial"/>
              </a:rPr>
              <a:t>.setText(</a:t>
            </a:r>
            <a:r>
              <a:rPr sz="2000" spc="60" dirty="0">
                <a:solidFill>
                  <a:srgbClr val="00AF50"/>
                </a:solidFill>
                <a:latin typeface="Arial"/>
                <a:cs typeface="Arial"/>
              </a:rPr>
              <a:t>d </a:t>
            </a:r>
            <a:r>
              <a:rPr sz="2000" spc="-70" dirty="0">
                <a:latin typeface="Arial"/>
                <a:cs typeface="Arial"/>
              </a:rPr>
              <a:t>+ </a:t>
            </a:r>
            <a:r>
              <a:rPr sz="2000" spc="300" dirty="0">
                <a:latin typeface="Arial"/>
                <a:cs typeface="Arial"/>
              </a:rPr>
              <a:t>"-" </a:t>
            </a:r>
            <a:r>
              <a:rPr sz="2000" spc="-70" dirty="0">
                <a:latin typeface="Arial"/>
                <a:cs typeface="Arial"/>
              </a:rPr>
              <a:t>+ </a:t>
            </a:r>
            <a:r>
              <a:rPr sz="2000" spc="-140" dirty="0">
                <a:latin typeface="Arial"/>
                <a:cs typeface="Arial"/>
              </a:rPr>
              <a:t>(</a:t>
            </a:r>
            <a:r>
              <a:rPr sz="2000" spc="-140" dirty="0">
                <a:solidFill>
                  <a:srgbClr val="00AF50"/>
                </a:solidFill>
                <a:latin typeface="Arial"/>
                <a:cs typeface="Arial"/>
              </a:rPr>
              <a:t>m </a:t>
            </a:r>
            <a:r>
              <a:rPr sz="2000" spc="-70" dirty="0">
                <a:latin typeface="Arial"/>
                <a:cs typeface="Arial"/>
              </a:rPr>
              <a:t>+ </a:t>
            </a:r>
            <a:r>
              <a:rPr sz="2000" spc="135" dirty="0">
                <a:latin typeface="Arial"/>
                <a:cs typeface="Arial"/>
              </a:rPr>
              <a:t>1) </a:t>
            </a:r>
            <a:r>
              <a:rPr sz="2000" spc="-70" dirty="0">
                <a:latin typeface="Arial"/>
                <a:cs typeface="Arial"/>
              </a:rPr>
              <a:t>+ </a:t>
            </a:r>
            <a:r>
              <a:rPr sz="2000" spc="300" dirty="0">
                <a:latin typeface="Arial"/>
                <a:cs typeface="Arial"/>
              </a:rPr>
              <a:t>"-"</a:t>
            </a:r>
            <a:r>
              <a:rPr sz="2000" spc="101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+ </a:t>
            </a:r>
            <a:r>
              <a:rPr sz="2000" spc="204" dirty="0">
                <a:solidFill>
                  <a:srgbClr val="00AF50"/>
                </a:solidFill>
                <a:latin typeface="Arial"/>
                <a:cs typeface="Arial"/>
              </a:rPr>
              <a:t>y</a:t>
            </a:r>
            <a:r>
              <a:rPr sz="2000" spc="204" dirty="0"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  <a:p>
            <a:pPr marL="494030">
              <a:lnSpc>
                <a:spcPct val="100000"/>
              </a:lnSpc>
              <a:spcBef>
                <a:spcPts val="180"/>
              </a:spcBef>
            </a:pPr>
            <a:r>
              <a:rPr sz="2000" spc="434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 marR="4368800" indent="240665">
              <a:lnSpc>
                <a:spcPts val="2720"/>
              </a:lnSpc>
              <a:spcBef>
                <a:spcPts val="140"/>
              </a:spcBef>
            </a:pPr>
            <a:r>
              <a:rPr sz="2000" spc="409" dirty="0">
                <a:latin typeface="Arial"/>
                <a:cs typeface="Arial"/>
              </a:rPr>
              <a:t>}, </a:t>
            </a:r>
            <a:r>
              <a:rPr sz="2000" spc="-105" dirty="0">
                <a:solidFill>
                  <a:srgbClr val="00AF50"/>
                </a:solidFill>
                <a:latin typeface="Arial"/>
                <a:cs typeface="Arial"/>
              </a:rPr>
              <a:t>mYear</a:t>
            </a:r>
            <a:r>
              <a:rPr sz="2000" spc="-105" dirty="0">
                <a:latin typeface="Arial"/>
                <a:cs typeface="Arial"/>
              </a:rPr>
              <a:t>, </a:t>
            </a:r>
            <a:r>
              <a:rPr sz="2000" spc="-145" dirty="0">
                <a:solidFill>
                  <a:srgbClr val="00AF50"/>
                </a:solidFill>
                <a:latin typeface="Arial"/>
                <a:cs typeface="Arial"/>
              </a:rPr>
              <a:t>mMonth</a:t>
            </a:r>
            <a:r>
              <a:rPr sz="2000" spc="-145" dirty="0">
                <a:latin typeface="Arial"/>
                <a:cs typeface="Arial"/>
              </a:rPr>
              <a:t>, </a:t>
            </a:r>
            <a:r>
              <a:rPr sz="2000" spc="-125" dirty="0">
                <a:solidFill>
                  <a:srgbClr val="00AF50"/>
                </a:solidFill>
                <a:latin typeface="Arial"/>
                <a:cs typeface="Arial"/>
              </a:rPr>
              <a:t>mDay</a:t>
            </a:r>
            <a:r>
              <a:rPr sz="2000" spc="-125" dirty="0">
                <a:latin typeface="Arial"/>
                <a:cs typeface="Arial"/>
              </a:rPr>
              <a:t>);  </a:t>
            </a:r>
            <a:r>
              <a:rPr sz="2000" spc="10" dirty="0">
                <a:solidFill>
                  <a:srgbClr val="00AF50"/>
                </a:solidFill>
                <a:latin typeface="Arial"/>
                <a:cs typeface="Arial"/>
              </a:rPr>
              <a:t>dpd</a:t>
            </a:r>
            <a:r>
              <a:rPr sz="2000" spc="10" dirty="0">
                <a:latin typeface="Arial"/>
                <a:cs typeface="Arial"/>
              </a:rPr>
              <a:t>.show();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44170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Nhắc </a:t>
            </a:r>
            <a:r>
              <a:rPr dirty="0"/>
              <a:t>lại bài</a:t>
            </a:r>
            <a:r>
              <a:rPr spc="-114" dirty="0"/>
              <a:t> </a:t>
            </a:r>
            <a:r>
              <a:rPr dirty="0"/>
              <a:t>trước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294058"/>
            <a:ext cx="8257540" cy="5214889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9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Khái niệm: View/Widget/ViewGroup/Layout</a:t>
            </a:r>
            <a:endParaRPr sz="300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marL="287020" indent="-274320" algn="just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Layout:</a:t>
            </a:r>
            <a:endParaRPr sz="300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marL="744220" marR="532130" lvl="1" indent="-274320" algn="just">
              <a:lnSpc>
                <a:spcPct val="100000"/>
              </a:lnSpc>
              <a:spcBef>
                <a:spcPts val="420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Là ViewGroup, có cách bố trí các view con bên trong  riêng biệt, là đặc trưng của từng loại layout</a:t>
            </a:r>
            <a:endParaRPr sz="260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Nạp từ XML hoặc bằng code</a:t>
            </a:r>
            <a:endParaRPr sz="260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LayoutParameters quyết định vị trí đặt view con</a:t>
            </a:r>
            <a:endParaRPr sz="260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marL="287020" indent="-274320" algn="just">
              <a:lnSpc>
                <a:spcPct val="100000"/>
              </a:lnSpc>
              <a:spcBef>
                <a:spcPts val="76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Các loại layout:</a:t>
            </a:r>
            <a:endParaRPr sz="300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439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LinearLayout: view con nằm thành hàng dọc hoặc ngang</a:t>
            </a:r>
            <a:endParaRPr sz="260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RelativeLayout: các view con phụ thuộc lẫn nhau</a:t>
            </a:r>
            <a:endParaRPr sz="260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FrameLayout: các view con chồng lên nhau ở vị trí (0,0)</a:t>
            </a:r>
            <a:endParaRPr sz="260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48126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OnTimeSetListener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20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04137"/>
            <a:ext cx="6800850" cy="3684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3365" marR="848360" indent="-241300">
              <a:lnSpc>
                <a:spcPct val="133600"/>
              </a:lnSpc>
              <a:spcBef>
                <a:spcPts val="95"/>
              </a:spcBef>
            </a:pPr>
            <a:r>
              <a:rPr sz="2000" spc="-25" dirty="0">
                <a:latin typeface="Arial"/>
                <a:cs typeface="Arial"/>
              </a:rPr>
              <a:t>TimePickerDialog </a:t>
            </a:r>
            <a:r>
              <a:rPr sz="2000" spc="70" dirty="0">
                <a:solidFill>
                  <a:srgbClr val="00AF50"/>
                </a:solidFill>
                <a:latin typeface="Arial"/>
                <a:cs typeface="Arial"/>
              </a:rPr>
              <a:t>tpd </a:t>
            </a:r>
            <a:r>
              <a:rPr sz="2000" spc="-70" dirty="0">
                <a:latin typeface="Arial"/>
                <a:cs typeface="Arial"/>
              </a:rPr>
              <a:t>= </a:t>
            </a:r>
            <a:r>
              <a:rPr sz="2000" spc="-225" dirty="0">
                <a:solidFill>
                  <a:srgbClr val="00AFEF"/>
                </a:solidFill>
                <a:latin typeface="Arial"/>
                <a:cs typeface="Arial"/>
              </a:rPr>
              <a:t>new </a:t>
            </a:r>
            <a:r>
              <a:rPr sz="2000" spc="45" dirty="0">
                <a:latin typeface="Arial"/>
                <a:cs typeface="Arial"/>
              </a:rPr>
              <a:t>TimePickerDialog(this,  </a:t>
            </a:r>
            <a:r>
              <a:rPr sz="2000" spc="-225" dirty="0">
                <a:solidFill>
                  <a:srgbClr val="00AFEF"/>
                </a:solidFill>
                <a:latin typeface="Arial"/>
                <a:cs typeface="Arial"/>
              </a:rPr>
              <a:t>new </a:t>
            </a:r>
            <a:r>
              <a:rPr sz="2000" spc="-15" dirty="0">
                <a:latin typeface="Arial"/>
                <a:cs typeface="Arial"/>
              </a:rPr>
              <a:t>TimePickerDialog.OnTimeSetListener()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43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494030">
              <a:lnSpc>
                <a:spcPct val="100000"/>
              </a:lnSpc>
              <a:spcBef>
                <a:spcPts val="795"/>
              </a:spcBef>
            </a:pPr>
            <a:r>
              <a:rPr sz="2000" spc="-114" dirty="0">
                <a:latin typeface="Arial"/>
                <a:cs typeface="Arial"/>
              </a:rPr>
              <a:t>@Override</a:t>
            </a:r>
            <a:endParaRPr sz="2000">
              <a:latin typeface="Arial"/>
              <a:cs typeface="Arial"/>
            </a:endParaRPr>
          </a:p>
          <a:p>
            <a:pPr marL="494030">
              <a:lnSpc>
                <a:spcPct val="100000"/>
              </a:lnSpc>
              <a:spcBef>
                <a:spcPts val="805"/>
              </a:spcBef>
            </a:pPr>
            <a:r>
              <a:rPr sz="2000" spc="100" dirty="0">
                <a:solidFill>
                  <a:srgbClr val="00AFEF"/>
                </a:solidFill>
                <a:latin typeface="Arial"/>
                <a:cs typeface="Arial"/>
              </a:rPr>
              <a:t>public </a:t>
            </a:r>
            <a:r>
              <a:rPr sz="2000" spc="70" dirty="0">
                <a:solidFill>
                  <a:srgbClr val="00AFEF"/>
                </a:solidFill>
                <a:latin typeface="Arial"/>
                <a:cs typeface="Arial"/>
              </a:rPr>
              <a:t>void </a:t>
            </a:r>
            <a:r>
              <a:rPr sz="2000" spc="-65" dirty="0">
                <a:latin typeface="Arial"/>
                <a:cs typeface="Arial"/>
              </a:rPr>
              <a:t>onTimeSet(TimePicker </a:t>
            </a:r>
            <a:r>
              <a:rPr sz="2000" spc="65" dirty="0">
                <a:solidFill>
                  <a:srgbClr val="00AF50"/>
                </a:solidFill>
                <a:latin typeface="Arial"/>
                <a:cs typeface="Arial"/>
              </a:rPr>
              <a:t>view</a:t>
            </a:r>
            <a:r>
              <a:rPr sz="2000" spc="65" dirty="0">
                <a:latin typeface="Arial"/>
                <a:cs typeface="Arial"/>
              </a:rPr>
              <a:t>, </a:t>
            </a:r>
            <a:r>
              <a:rPr sz="2000" spc="295" dirty="0">
                <a:latin typeface="Arial"/>
                <a:cs typeface="Arial"/>
              </a:rPr>
              <a:t>int</a:t>
            </a:r>
            <a:r>
              <a:rPr sz="2000" spc="560" dirty="0"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00AF50"/>
                </a:solidFill>
                <a:latin typeface="Arial"/>
                <a:cs typeface="Arial"/>
              </a:rPr>
              <a:t>hour</a:t>
            </a:r>
            <a:r>
              <a:rPr sz="2000" spc="65" dirty="0"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800"/>
              </a:spcBef>
            </a:pPr>
            <a:r>
              <a:rPr sz="2000" spc="295" dirty="0">
                <a:latin typeface="Arial"/>
                <a:cs typeface="Arial"/>
              </a:rPr>
              <a:t>int </a:t>
            </a:r>
            <a:r>
              <a:rPr sz="2000" spc="15" dirty="0">
                <a:solidFill>
                  <a:srgbClr val="00AF50"/>
                </a:solidFill>
                <a:latin typeface="Arial"/>
                <a:cs typeface="Arial"/>
              </a:rPr>
              <a:t>minute</a:t>
            </a:r>
            <a:r>
              <a:rPr sz="2000" spc="15" dirty="0">
                <a:latin typeface="Arial"/>
                <a:cs typeface="Arial"/>
              </a:rPr>
              <a:t>)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spc="434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734695">
              <a:lnSpc>
                <a:spcPct val="100000"/>
              </a:lnSpc>
              <a:spcBef>
                <a:spcPts val="795"/>
              </a:spcBef>
            </a:pPr>
            <a:r>
              <a:rPr sz="2000" spc="35" dirty="0">
                <a:solidFill>
                  <a:srgbClr val="00AF50"/>
                </a:solidFill>
                <a:latin typeface="Arial"/>
                <a:cs typeface="Arial"/>
              </a:rPr>
              <a:t>txtTime</a:t>
            </a:r>
            <a:r>
              <a:rPr sz="2000" spc="35" dirty="0">
                <a:latin typeface="Arial"/>
                <a:cs typeface="Arial"/>
              </a:rPr>
              <a:t>.setText(</a:t>
            </a:r>
            <a:r>
              <a:rPr sz="2000" spc="35" dirty="0">
                <a:solidFill>
                  <a:srgbClr val="00AF50"/>
                </a:solidFill>
                <a:latin typeface="Arial"/>
                <a:cs typeface="Arial"/>
              </a:rPr>
              <a:t>hour </a:t>
            </a:r>
            <a:r>
              <a:rPr sz="2000" spc="-70" dirty="0">
                <a:latin typeface="Arial"/>
                <a:cs typeface="Arial"/>
              </a:rPr>
              <a:t>+ </a:t>
            </a:r>
            <a:r>
              <a:rPr sz="2000" spc="335" dirty="0">
                <a:latin typeface="Arial"/>
                <a:cs typeface="Arial"/>
              </a:rPr>
              <a:t>":" </a:t>
            </a:r>
            <a:r>
              <a:rPr sz="2000" spc="-70" dirty="0">
                <a:latin typeface="Arial"/>
                <a:cs typeface="Arial"/>
              </a:rPr>
              <a:t>+</a:t>
            </a:r>
            <a:r>
              <a:rPr sz="2000" spc="175" dirty="0"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00AF50"/>
                </a:solidFill>
                <a:latin typeface="Arial"/>
                <a:cs typeface="Arial"/>
              </a:rPr>
              <a:t>minute</a:t>
            </a:r>
            <a:r>
              <a:rPr sz="2000" spc="45" dirty="0"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  <a:p>
            <a:pPr marL="494030">
              <a:lnSpc>
                <a:spcPct val="100000"/>
              </a:lnSpc>
              <a:spcBef>
                <a:spcPts val="805"/>
              </a:spcBef>
            </a:pPr>
            <a:r>
              <a:rPr sz="2000" spc="43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253365">
              <a:lnSpc>
                <a:spcPct val="100000"/>
              </a:lnSpc>
              <a:spcBef>
                <a:spcPts val="805"/>
              </a:spcBef>
            </a:pPr>
            <a:r>
              <a:rPr sz="2000" spc="409" dirty="0">
                <a:latin typeface="Arial"/>
                <a:cs typeface="Arial"/>
              </a:rPr>
              <a:t>}, </a:t>
            </a:r>
            <a:r>
              <a:rPr sz="2000" spc="-120" dirty="0">
                <a:solidFill>
                  <a:srgbClr val="00AF50"/>
                </a:solidFill>
                <a:latin typeface="Arial"/>
                <a:cs typeface="Arial"/>
              </a:rPr>
              <a:t>mHour</a:t>
            </a:r>
            <a:r>
              <a:rPr sz="2000" spc="-120" dirty="0">
                <a:latin typeface="Arial"/>
                <a:cs typeface="Arial"/>
              </a:rPr>
              <a:t>, </a:t>
            </a:r>
            <a:r>
              <a:rPr sz="2000" spc="-65" dirty="0">
                <a:solidFill>
                  <a:srgbClr val="00AF50"/>
                </a:solidFill>
                <a:latin typeface="Arial"/>
                <a:cs typeface="Arial"/>
              </a:rPr>
              <a:t>mMinute</a:t>
            </a:r>
            <a:r>
              <a:rPr sz="2000" spc="-65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170" dirty="0">
                <a:solidFill>
                  <a:srgbClr val="00AFEF"/>
                </a:solidFill>
                <a:latin typeface="Arial"/>
                <a:cs typeface="Arial"/>
              </a:rPr>
              <a:t>false</a:t>
            </a:r>
            <a:r>
              <a:rPr sz="2000" spc="170" dirty="0"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spc="60" dirty="0">
                <a:solidFill>
                  <a:srgbClr val="00AF50"/>
                </a:solidFill>
                <a:latin typeface="Arial"/>
                <a:cs typeface="Arial"/>
              </a:rPr>
              <a:t>tpd</a:t>
            </a:r>
            <a:r>
              <a:rPr sz="2000" spc="60" dirty="0">
                <a:latin typeface="Arial"/>
                <a:cs typeface="Arial"/>
              </a:rPr>
              <a:t>.show();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22580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List</a:t>
            </a:r>
            <a:r>
              <a:rPr spc="-300" dirty="0"/>
              <a:t>V</a:t>
            </a:r>
            <a:r>
              <a:rPr dirty="0"/>
              <a:t>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21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888888"/>
                </a:solidFill>
                <a:latin typeface="Arial"/>
                <a:cs typeface="Arial"/>
              </a:rPr>
              <a:t>Phần</a:t>
            </a:r>
            <a:r>
              <a:rPr sz="1800" spc="-14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888888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7736" y="257378"/>
            <a:ext cx="22580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56247C"/>
                </a:solidFill>
                <a:latin typeface="Times New Roman"/>
                <a:cs typeface="Times New Roman"/>
              </a:rPr>
              <a:t>List</a:t>
            </a:r>
            <a:r>
              <a:rPr sz="4800" spc="-300" dirty="0">
                <a:solidFill>
                  <a:srgbClr val="56247C"/>
                </a:solidFill>
                <a:latin typeface="Times New Roman"/>
                <a:cs typeface="Times New Roman"/>
              </a:rPr>
              <a:t>V</a:t>
            </a:r>
            <a:r>
              <a:rPr sz="4800" dirty="0">
                <a:solidFill>
                  <a:srgbClr val="56247C"/>
                </a:solidFill>
                <a:latin typeface="Times New Roman"/>
                <a:cs typeface="Times New Roman"/>
              </a:rPr>
              <a:t>iew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1379" y="3143351"/>
            <a:ext cx="7267514" cy="23403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5355" y="1532585"/>
            <a:ext cx="8366759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990715" algn="l"/>
              </a:tabLst>
            </a:pPr>
            <a:r>
              <a:rPr sz="3000" spc="-140" dirty="0">
                <a:latin typeface="Arial"/>
                <a:cs typeface="Arial"/>
              </a:rPr>
              <a:t>ListView </a:t>
            </a:r>
            <a:r>
              <a:rPr sz="3000" spc="-95" dirty="0">
                <a:latin typeface="Arial"/>
                <a:cs typeface="Arial"/>
              </a:rPr>
              <a:t>hiển </a:t>
            </a:r>
            <a:r>
              <a:rPr sz="3000" spc="30" dirty="0">
                <a:latin typeface="Arial"/>
                <a:cs typeface="Arial"/>
              </a:rPr>
              <a:t>thị </a:t>
            </a:r>
            <a:r>
              <a:rPr sz="3000" spc="-5" dirty="0">
                <a:latin typeface="Arial"/>
                <a:cs typeface="Arial"/>
              </a:rPr>
              <a:t>một </a:t>
            </a:r>
            <a:r>
              <a:rPr sz="3000" spc="-130" dirty="0">
                <a:latin typeface="Arial"/>
                <a:cs typeface="Arial"/>
              </a:rPr>
              <a:t>danh </a:t>
            </a:r>
            <a:r>
              <a:rPr sz="3000" spc="-220" dirty="0">
                <a:latin typeface="Arial"/>
                <a:cs typeface="Arial"/>
              </a:rPr>
              <a:t>sách </a:t>
            </a:r>
            <a:r>
              <a:rPr sz="3000" spc="-240" dirty="0">
                <a:latin typeface="Arial"/>
                <a:cs typeface="Arial"/>
              </a:rPr>
              <a:t>các</a:t>
            </a:r>
            <a:r>
              <a:rPr sz="3000" spc="-550" dirty="0">
                <a:latin typeface="Arial"/>
                <a:cs typeface="Arial"/>
              </a:rPr>
              <a:t> </a:t>
            </a:r>
            <a:r>
              <a:rPr sz="3000" spc="-130" dirty="0">
                <a:latin typeface="Arial"/>
                <a:cs typeface="Arial"/>
              </a:rPr>
              <a:t>phần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15" dirty="0">
                <a:latin typeface="Arial"/>
                <a:cs typeface="Arial"/>
              </a:rPr>
              <a:t>tử	</a:t>
            </a:r>
            <a:r>
              <a:rPr sz="3000" spc="-25" dirty="0">
                <a:latin typeface="Arial"/>
                <a:cs typeface="Arial"/>
              </a:rPr>
              <a:t>trên</a:t>
            </a:r>
            <a:r>
              <a:rPr sz="3000" spc="-26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một  </a:t>
            </a:r>
            <a:r>
              <a:rPr sz="3000" spc="-140" dirty="0">
                <a:latin typeface="Arial"/>
                <a:cs typeface="Arial"/>
              </a:rPr>
              <a:t>giao </a:t>
            </a:r>
            <a:r>
              <a:rPr sz="3000" spc="-90" dirty="0">
                <a:latin typeface="Arial"/>
                <a:cs typeface="Arial"/>
              </a:rPr>
              <a:t>diện </a:t>
            </a:r>
            <a:r>
              <a:rPr sz="3000" spc="-140" dirty="0">
                <a:latin typeface="Arial"/>
                <a:cs typeface="Arial"/>
              </a:rPr>
              <a:t>cho </a:t>
            </a:r>
            <a:r>
              <a:rPr sz="3000" spc="-120" dirty="0">
                <a:latin typeface="Arial"/>
                <a:cs typeface="Arial"/>
              </a:rPr>
              <a:t>phép </a:t>
            </a:r>
            <a:r>
              <a:rPr sz="3000" spc="-130" dirty="0">
                <a:latin typeface="Arial"/>
                <a:cs typeface="Arial"/>
              </a:rPr>
              <a:t>cuộn </a:t>
            </a:r>
            <a:r>
              <a:rPr sz="3000" spc="-50" dirty="0">
                <a:latin typeface="Arial"/>
                <a:cs typeface="Arial"/>
              </a:rPr>
              <a:t>theo </a:t>
            </a:r>
            <a:r>
              <a:rPr sz="3000" spc="-120" dirty="0">
                <a:latin typeface="Arial"/>
                <a:cs typeface="Arial"/>
              </a:rPr>
              <a:t>chiều</a:t>
            </a:r>
            <a:r>
              <a:rPr sz="3000" spc="-455" dirty="0">
                <a:latin typeface="Arial"/>
                <a:cs typeface="Arial"/>
              </a:rPr>
              <a:t> </a:t>
            </a:r>
            <a:r>
              <a:rPr sz="3000" spc="-145" dirty="0">
                <a:latin typeface="Arial"/>
                <a:cs typeface="Arial"/>
              </a:rPr>
              <a:t>dọc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94603" y="4145279"/>
            <a:ext cx="3200400" cy="1900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22</a:t>
            </a:fld>
            <a:endParaRPr spc="-6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68662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ListView: </a:t>
            </a:r>
            <a:r>
              <a:rPr dirty="0"/>
              <a:t>thiết lập nội</a:t>
            </a:r>
            <a:r>
              <a:rPr spc="-40" dirty="0"/>
              <a:t> </a:t>
            </a:r>
            <a:r>
              <a:rPr dirty="0"/>
              <a:t>dung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23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09316"/>
            <a:ext cx="7524115" cy="486346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000" spc="465" dirty="0">
                <a:solidFill>
                  <a:srgbClr val="EC7C30"/>
                </a:solidFill>
                <a:latin typeface="Arial"/>
                <a:cs typeface="Arial"/>
              </a:rPr>
              <a:t>// </a:t>
            </a:r>
            <a:r>
              <a:rPr sz="2000" spc="-80" dirty="0">
                <a:solidFill>
                  <a:srgbClr val="EC7C30"/>
                </a:solidFill>
                <a:latin typeface="Arial"/>
                <a:cs typeface="Arial"/>
              </a:rPr>
              <a:t>mỗi </a:t>
            </a:r>
            <a:r>
              <a:rPr sz="2000" spc="160" dirty="0">
                <a:solidFill>
                  <a:srgbClr val="EC7C30"/>
                </a:solidFill>
                <a:latin typeface="Arial"/>
                <a:cs typeface="Arial"/>
              </a:rPr>
              <a:t>string </a:t>
            </a:r>
            <a:r>
              <a:rPr sz="2000" spc="245" dirty="0">
                <a:solidFill>
                  <a:srgbClr val="EC7C30"/>
                </a:solidFill>
                <a:latin typeface="Arial"/>
                <a:cs typeface="Arial"/>
              </a:rPr>
              <a:t>là </a:t>
            </a:r>
            <a:r>
              <a:rPr sz="2000" spc="-15" dirty="0">
                <a:solidFill>
                  <a:srgbClr val="EC7C30"/>
                </a:solidFill>
                <a:latin typeface="Arial"/>
                <a:cs typeface="Arial"/>
              </a:rPr>
              <a:t>1 </a:t>
            </a:r>
            <a:r>
              <a:rPr sz="2000" spc="-125" dirty="0">
                <a:solidFill>
                  <a:srgbClr val="EC7C30"/>
                </a:solidFill>
                <a:latin typeface="Arial"/>
                <a:cs typeface="Arial"/>
              </a:rPr>
              <a:t>dòng </a:t>
            </a:r>
            <a:r>
              <a:rPr sz="2000" spc="65" dirty="0">
                <a:solidFill>
                  <a:srgbClr val="EC7C30"/>
                </a:solidFill>
                <a:latin typeface="Arial"/>
                <a:cs typeface="Arial"/>
              </a:rPr>
              <a:t>trong</a:t>
            </a:r>
            <a:r>
              <a:rPr sz="2000" spc="9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EC7C30"/>
                </a:solidFill>
                <a:latin typeface="Arial"/>
                <a:cs typeface="Arial"/>
              </a:rPr>
              <a:t>ListView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000" spc="170" dirty="0">
                <a:latin typeface="Arial"/>
                <a:cs typeface="Arial"/>
              </a:rPr>
              <a:t>String[] </a:t>
            </a:r>
            <a:r>
              <a:rPr sz="2000" spc="5" dirty="0">
                <a:solidFill>
                  <a:srgbClr val="00AF50"/>
                </a:solidFill>
                <a:latin typeface="Arial"/>
                <a:cs typeface="Arial"/>
              </a:rPr>
              <a:t>values </a:t>
            </a:r>
            <a:r>
              <a:rPr sz="2000" spc="-65" dirty="0">
                <a:latin typeface="Arial"/>
                <a:cs typeface="Arial"/>
              </a:rPr>
              <a:t>= </a:t>
            </a:r>
            <a:r>
              <a:rPr sz="2000" spc="-229" dirty="0">
                <a:solidFill>
                  <a:srgbClr val="00AFEF"/>
                </a:solidFill>
                <a:latin typeface="Arial"/>
                <a:cs typeface="Arial"/>
              </a:rPr>
              <a:t>new </a:t>
            </a:r>
            <a:r>
              <a:rPr sz="2000" spc="170" dirty="0">
                <a:latin typeface="Arial"/>
                <a:cs typeface="Arial"/>
              </a:rPr>
              <a:t>String[]</a:t>
            </a:r>
            <a:r>
              <a:rPr sz="2000" spc="180" dirty="0">
                <a:latin typeface="Arial"/>
                <a:cs typeface="Arial"/>
              </a:rPr>
              <a:t> </a:t>
            </a:r>
            <a:r>
              <a:rPr sz="2000" spc="434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494030">
              <a:lnSpc>
                <a:spcPct val="100000"/>
              </a:lnSpc>
              <a:spcBef>
                <a:spcPts val="310"/>
              </a:spcBef>
            </a:pPr>
            <a:r>
              <a:rPr sz="2000" spc="145" dirty="0">
                <a:latin typeface="Arial"/>
                <a:cs typeface="Arial"/>
              </a:rPr>
              <a:t>"Việt </a:t>
            </a:r>
            <a:r>
              <a:rPr sz="2000" spc="-120" dirty="0">
                <a:latin typeface="Arial"/>
                <a:cs typeface="Arial"/>
              </a:rPr>
              <a:t>Nam", </a:t>
            </a:r>
            <a:r>
              <a:rPr sz="2000" spc="-15" dirty="0">
                <a:latin typeface="Arial"/>
                <a:cs typeface="Arial"/>
              </a:rPr>
              <a:t>"Trung </a:t>
            </a:r>
            <a:r>
              <a:rPr sz="2000" spc="-35" dirty="0">
                <a:latin typeface="Arial"/>
                <a:cs typeface="Arial"/>
              </a:rPr>
              <a:t>Quốc", </a:t>
            </a:r>
            <a:r>
              <a:rPr sz="2000" spc="95" dirty="0">
                <a:latin typeface="Arial"/>
                <a:cs typeface="Arial"/>
              </a:rPr>
              <a:t>"Triều </a:t>
            </a:r>
            <a:r>
              <a:rPr sz="2000" spc="110" dirty="0">
                <a:latin typeface="Arial"/>
                <a:cs typeface="Arial"/>
              </a:rPr>
              <a:t>Tiên", </a:t>
            </a:r>
            <a:r>
              <a:rPr sz="2000" spc="5" dirty="0">
                <a:latin typeface="Arial"/>
                <a:cs typeface="Arial"/>
              </a:rPr>
              <a:t>"Cuba", </a:t>
            </a:r>
            <a:r>
              <a:rPr sz="2000" spc="-110" dirty="0">
                <a:latin typeface="Arial"/>
                <a:cs typeface="Arial"/>
              </a:rPr>
              <a:t>"Hoa</a:t>
            </a:r>
            <a:r>
              <a:rPr sz="2000" spc="220" dirty="0">
                <a:latin typeface="Arial"/>
                <a:cs typeface="Arial"/>
              </a:rPr>
              <a:t> </a:t>
            </a:r>
            <a:r>
              <a:rPr sz="2000" spc="125" dirty="0">
                <a:latin typeface="Arial"/>
                <a:cs typeface="Arial"/>
              </a:rPr>
              <a:t>Kỳ"};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465" dirty="0">
                <a:solidFill>
                  <a:srgbClr val="EC7C30"/>
                </a:solidFill>
                <a:latin typeface="Arial"/>
                <a:cs typeface="Arial"/>
              </a:rPr>
              <a:t>// </a:t>
            </a:r>
            <a:r>
              <a:rPr sz="2000" spc="20" dirty="0">
                <a:solidFill>
                  <a:srgbClr val="EC7C30"/>
                </a:solidFill>
                <a:latin typeface="Arial"/>
                <a:cs typeface="Arial"/>
              </a:rPr>
              <a:t>Adapter: </a:t>
            </a:r>
            <a:r>
              <a:rPr sz="2000" spc="-160" dirty="0">
                <a:solidFill>
                  <a:srgbClr val="EC7C30"/>
                </a:solidFill>
                <a:latin typeface="Arial"/>
                <a:cs typeface="Arial"/>
              </a:rPr>
              <a:t>chứa </a:t>
            </a:r>
            <a:r>
              <a:rPr sz="2000" spc="-204" dirty="0">
                <a:solidFill>
                  <a:srgbClr val="EC7C30"/>
                </a:solidFill>
                <a:latin typeface="Arial"/>
                <a:cs typeface="Arial"/>
              </a:rPr>
              <a:t>dữ </a:t>
            </a:r>
            <a:r>
              <a:rPr sz="2000" spc="204" dirty="0">
                <a:solidFill>
                  <a:srgbClr val="EC7C30"/>
                </a:solidFill>
                <a:latin typeface="Arial"/>
                <a:cs typeface="Arial"/>
              </a:rPr>
              <a:t>liệu </a:t>
            </a:r>
            <a:r>
              <a:rPr sz="2000" spc="-35" dirty="0">
                <a:solidFill>
                  <a:srgbClr val="EC7C30"/>
                </a:solidFill>
                <a:latin typeface="Arial"/>
                <a:cs typeface="Arial"/>
              </a:rPr>
              <a:t>và </a:t>
            </a:r>
            <a:r>
              <a:rPr sz="2000" spc="-15" dirty="0">
                <a:solidFill>
                  <a:srgbClr val="EC7C30"/>
                </a:solidFill>
                <a:latin typeface="Arial"/>
                <a:cs typeface="Arial"/>
              </a:rPr>
              <a:t>view </a:t>
            </a:r>
            <a:r>
              <a:rPr sz="2000" spc="-80" dirty="0">
                <a:solidFill>
                  <a:srgbClr val="EC7C30"/>
                </a:solidFill>
                <a:latin typeface="Arial"/>
                <a:cs typeface="Arial"/>
              </a:rPr>
              <a:t>của </a:t>
            </a:r>
            <a:r>
              <a:rPr sz="2000" spc="-15" dirty="0">
                <a:solidFill>
                  <a:srgbClr val="EC7C30"/>
                </a:solidFill>
                <a:latin typeface="Arial"/>
                <a:cs typeface="Arial"/>
              </a:rPr>
              <a:t>1</a:t>
            </a:r>
            <a:r>
              <a:rPr sz="2000" spc="22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170" dirty="0">
                <a:solidFill>
                  <a:srgbClr val="EC7C30"/>
                </a:solidFill>
                <a:latin typeface="Arial"/>
                <a:cs typeface="Arial"/>
              </a:rPr>
              <a:t>dòng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  <a:tabLst>
                <a:tab pos="494030" algn="l"/>
              </a:tabLst>
            </a:pPr>
            <a:r>
              <a:rPr sz="2000" spc="465" dirty="0">
                <a:solidFill>
                  <a:srgbClr val="EC7C30"/>
                </a:solidFill>
                <a:latin typeface="Arial"/>
                <a:cs typeface="Arial"/>
              </a:rPr>
              <a:t>//	</a:t>
            </a:r>
            <a:r>
              <a:rPr sz="2000" spc="185" dirty="0">
                <a:solidFill>
                  <a:srgbClr val="EC7C30"/>
                </a:solidFill>
                <a:latin typeface="Arial"/>
                <a:cs typeface="Arial"/>
              </a:rPr>
              <a:t>1.</a:t>
            </a:r>
            <a:r>
              <a:rPr sz="2000" spc="229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EC7C30"/>
                </a:solidFill>
                <a:latin typeface="Arial"/>
                <a:cs typeface="Arial"/>
              </a:rPr>
              <a:t>Context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494030" algn="l"/>
              </a:tabLst>
            </a:pPr>
            <a:r>
              <a:rPr sz="2000" spc="465" dirty="0">
                <a:solidFill>
                  <a:srgbClr val="EC7C30"/>
                </a:solidFill>
                <a:latin typeface="Arial"/>
                <a:cs typeface="Arial"/>
              </a:rPr>
              <a:t>//	</a:t>
            </a:r>
            <a:r>
              <a:rPr sz="2000" spc="190" dirty="0">
                <a:solidFill>
                  <a:srgbClr val="EC7C30"/>
                </a:solidFill>
                <a:latin typeface="Arial"/>
                <a:cs typeface="Arial"/>
              </a:rPr>
              <a:t>2. </a:t>
            </a:r>
            <a:r>
              <a:rPr sz="2000" spc="-25" dirty="0">
                <a:solidFill>
                  <a:srgbClr val="EC7C30"/>
                </a:solidFill>
                <a:latin typeface="Arial"/>
                <a:cs typeface="Arial"/>
              </a:rPr>
              <a:t>Layout </a:t>
            </a:r>
            <a:r>
              <a:rPr sz="2000" spc="-80" dirty="0">
                <a:solidFill>
                  <a:srgbClr val="EC7C30"/>
                </a:solidFill>
                <a:latin typeface="Arial"/>
                <a:cs typeface="Arial"/>
              </a:rPr>
              <a:t>cho </a:t>
            </a:r>
            <a:r>
              <a:rPr sz="2000" spc="-15" dirty="0">
                <a:solidFill>
                  <a:srgbClr val="EC7C30"/>
                </a:solidFill>
                <a:latin typeface="Arial"/>
                <a:cs typeface="Arial"/>
              </a:rPr>
              <a:t>1</a:t>
            </a:r>
            <a:r>
              <a:rPr sz="2000" spc="-16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EC7C30"/>
                </a:solidFill>
                <a:latin typeface="Arial"/>
                <a:cs typeface="Arial"/>
              </a:rPr>
              <a:t>dòng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494030" algn="l"/>
              </a:tabLst>
            </a:pPr>
            <a:r>
              <a:rPr sz="2000" spc="465" dirty="0">
                <a:solidFill>
                  <a:srgbClr val="EC7C30"/>
                </a:solidFill>
                <a:latin typeface="Arial"/>
                <a:cs typeface="Arial"/>
              </a:rPr>
              <a:t>//	</a:t>
            </a:r>
            <a:r>
              <a:rPr sz="2000" spc="190" dirty="0">
                <a:solidFill>
                  <a:srgbClr val="EC7C30"/>
                </a:solidFill>
                <a:latin typeface="Arial"/>
                <a:cs typeface="Arial"/>
              </a:rPr>
              <a:t>3. </a:t>
            </a:r>
            <a:r>
              <a:rPr sz="2000" spc="20" dirty="0">
                <a:solidFill>
                  <a:srgbClr val="EC7C30"/>
                </a:solidFill>
                <a:latin typeface="Arial"/>
                <a:cs typeface="Arial"/>
              </a:rPr>
              <a:t>ID </a:t>
            </a:r>
            <a:r>
              <a:rPr sz="2000" spc="-75" dirty="0">
                <a:solidFill>
                  <a:srgbClr val="EC7C30"/>
                </a:solidFill>
                <a:latin typeface="Arial"/>
                <a:cs typeface="Arial"/>
              </a:rPr>
              <a:t>của </a:t>
            </a:r>
            <a:r>
              <a:rPr sz="2000" spc="-65" dirty="0">
                <a:solidFill>
                  <a:srgbClr val="EC7C30"/>
                </a:solidFill>
                <a:latin typeface="Arial"/>
                <a:cs typeface="Arial"/>
              </a:rPr>
              <a:t>TextView </a:t>
            </a:r>
            <a:r>
              <a:rPr sz="2000" spc="-85" dirty="0">
                <a:solidFill>
                  <a:srgbClr val="EC7C30"/>
                </a:solidFill>
                <a:latin typeface="Arial"/>
                <a:cs typeface="Arial"/>
              </a:rPr>
              <a:t>để </a:t>
            </a:r>
            <a:r>
              <a:rPr sz="2000" spc="40" dirty="0">
                <a:solidFill>
                  <a:srgbClr val="EC7C30"/>
                </a:solidFill>
                <a:latin typeface="Arial"/>
                <a:cs typeface="Arial"/>
              </a:rPr>
              <a:t>hiện </a:t>
            </a:r>
            <a:r>
              <a:rPr sz="2000" spc="-204" dirty="0">
                <a:solidFill>
                  <a:srgbClr val="EC7C30"/>
                </a:solidFill>
                <a:latin typeface="Arial"/>
                <a:cs typeface="Arial"/>
              </a:rPr>
              <a:t>dữ</a:t>
            </a:r>
            <a:r>
              <a:rPr sz="2000" spc="-16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170" dirty="0">
                <a:solidFill>
                  <a:srgbClr val="EC7C30"/>
                </a:solidFill>
                <a:latin typeface="Arial"/>
                <a:cs typeface="Arial"/>
              </a:rPr>
              <a:t>liệu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  <a:tabLst>
                <a:tab pos="494030" algn="l"/>
              </a:tabLst>
            </a:pPr>
            <a:r>
              <a:rPr sz="2000" spc="465" dirty="0">
                <a:solidFill>
                  <a:srgbClr val="EC7C30"/>
                </a:solidFill>
                <a:latin typeface="Arial"/>
                <a:cs typeface="Arial"/>
              </a:rPr>
              <a:t>//	</a:t>
            </a:r>
            <a:r>
              <a:rPr sz="2000" spc="190" dirty="0">
                <a:solidFill>
                  <a:srgbClr val="EC7C30"/>
                </a:solidFill>
                <a:latin typeface="Arial"/>
                <a:cs typeface="Arial"/>
              </a:rPr>
              <a:t>4. </a:t>
            </a:r>
            <a:r>
              <a:rPr sz="2000" spc="-265" dirty="0">
                <a:solidFill>
                  <a:srgbClr val="EC7C30"/>
                </a:solidFill>
                <a:latin typeface="Arial"/>
                <a:cs typeface="Arial"/>
              </a:rPr>
              <a:t>Mảng </a:t>
            </a:r>
            <a:r>
              <a:rPr sz="2000" spc="-40" dirty="0">
                <a:solidFill>
                  <a:srgbClr val="EC7C30"/>
                </a:solidFill>
                <a:latin typeface="Arial"/>
                <a:cs typeface="Arial"/>
              </a:rPr>
              <a:t>các </a:t>
            </a:r>
            <a:r>
              <a:rPr sz="2000" spc="-204" dirty="0">
                <a:solidFill>
                  <a:srgbClr val="EC7C30"/>
                </a:solidFill>
                <a:latin typeface="Arial"/>
                <a:cs typeface="Arial"/>
              </a:rPr>
              <a:t>dữ</a:t>
            </a:r>
            <a:r>
              <a:rPr sz="2000" spc="-40" dirty="0">
                <a:solidFill>
                  <a:srgbClr val="EC7C30"/>
                </a:solidFill>
                <a:latin typeface="Arial"/>
                <a:cs typeface="Arial"/>
              </a:rPr>
              <a:t> </a:t>
            </a:r>
            <a:r>
              <a:rPr sz="2000" spc="170" dirty="0">
                <a:solidFill>
                  <a:srgbClr val="EC7C30"/>
                </a:solidFill>
                <a:latin typeface="Arial"/>
                <a:cs typeface="Arial"/>
              </a:rPr>
              <a:t>liệu</a:t>
            </a:r>
            <a:endParaRPr sz="2000">
              <a:latin typeface="Arial"/>
              <a:cs typeface="Arial"/>
            </a:endParaRPr>
          </a:p>
          <a:p>
            <a:pPr marL="494030" marR="728980" indent="-481965">
              <a:lnSpc>
                <a:spcPct val="113300"/>
              </a:lnSpc>
              <a:spcBef>
                <a:spcPts val="5"/>
              </a:spcBef>
            </a:pPr>
            <a:r>
              <a:rPr sz="2000" spc="-15" dirty="0">
                <a:latin typeface="Arial"/>
                <a:cs typeface="Arial"/>
              </a:rPr>
              <a:t>ArrayAdapter&lt;String&gt; </a:t>
            </a:r>
            <a:r>
              <a:rPr sz="2000" dirty="0">
                <a:solidFill>
                  <a:srgbClr val="00AF50"/>
                </a:solidFill>
                <a:latin typeface="Arial"/>
                <a:cs typeface="Arial"/>
              </a:rPr>
              <a:t>adapter </a:t>
            </a:r>
            <a:r>
              <a:rPr sz="2000" spc="-70" dirty="0">
                <a:latin typeface="Arial"/>
                <a:cs typeface="Arial"/>
              </a:rPr>
              <a:t>= </a:t>
            </a:r>
            <a:r>
              <a:rPr sz="2000" spc="-225" dirty="0">
                <a:solidFill>
                  <a:srgbClr val="00AFEF"/>
                </a:solidFill>
                <a:latin typeface="Arial"/>
                <a:cs typeface="Arial"/>
              </a:rPr>
              <a:t>new </a:t>
            </a:r>
            <a:r>
              <a:rPr sz="2000" dirty="0">
                <a:latin typeface="Arial"/>
                <a:cs typeface="Arial"/>
              </a:rPr>
              <a:t>ArrayAdapter&lt;String&gt;(  </a:t>
            </a:r>
            <a:r>
              <a:rPr sz="2000" spc="240" dirty="0">
                <a:solidFill>
                  <a:srgbClr val="00AFEF"/>
                </a:solidFill>
                <a:latin typeface="Arial"/>
                <a:cs typeface="Arial"/>
              </a:rPr>
              <a:t>this</a:t>
            </a:r>
            <a:r>
              <a:rPr sz="2000" spc="240" dirty="0">
                <a:latin typeface="Arial"/>
                <a:cs typeface="Arial"/>
              </a:rPr>
              <a:t>, </a:t>
            </a:r>
            <a:r>
              <a:rPr sz="2000" spc="60" dirty="0">
                <a:latin typeface="Arial"/>
                <a:cs typeface="Arial"/>
              </a:rPr>
              <a:t>android.R.layout.simple_list_item_1,  </a:t>
            </a:r>
            <a:r>
              <a:rPr sz="2000" spc="100" dirty="0">
                <a:latin typeface="Arial"/>
                <a:cs typeface="Arial"/>
              </a:rPr>
              <a:t>android.R.id.text1,</a:t>
            </a:r>
            <a:r>
              <a:rPr sz="2000" spc="245" dirty="0"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00AF50"/>
                </a:solidFill>
                <a:latin typeface="Arial"/>
                <a:cs typeface="Arial"/>
              </a:rPr>
              <a:t>values</a:t>
            </a:r>
            <a:r>
              <a:rPr sz="2000" spc="70" dirty="0"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  <a:p>
            <a:pPr marL="12700" marR="1934845">
              <a:lnSpc>
                <a:spcPct val="113500"/>
              </a:lnSpc>
            </a:pPr>
            <a:r>
              <a:rPr sz="2000" spc="114" dirty="0">
                <a:solidFill>
                  <a:srgbClr val="00AF50"/>
                </a:solidFill>
                <a:latin typeface="Arial"/>
                <a:cs typeface="Arial"/>
              </a:rPr>
              <a:t>listView </a:t>
            </a:r>
            <a:r>
              <a:rPr sz="2000" spc="-70" dirty="0">
                <a:latin typeface="Arial"/>
                <a:cs typeface="Arial"/>
              </a:rPr>
              <a:t>= </a:t>
            </a:r>
            <a:r>
              <a:rPr sz="2000" spc="85" dirty="0">
                <a:latin typeface="Arial"/>
                <a:cs typeface="Arial"/>
              </a:rPr>
              <a:t>(ListView) </a:t>
            </a:r>
            <a:r>
              <a:rPr sz="2000" spc="120" dirty="0">
                <a:latin typeface="Arial"/>
                <a:cs typeface="Arial"/>
              </a:rPr>
              <a:t>findViewById(R.id.list);  </a:t>
            </a:r>
            <a:r>
              <a:rPr sz="2000" spc="65" dirty="0">
                <a:solidFill>
                  <a:srgbClr val="00AF50"/>
                </a:solidFill>
                <a:latin typeface="Arial"/>
                <a:cs typeface="Arial"/>
              </a:rPr>
              <a:t>listView</a:t>
            </a:r>
            <a:r>
              <a:rPr sz="2000" spc="65" dirty="0">
                <a:latin typeface="Arial"/>
                <a:cs typeface="Arial"/>
              </a:rPr>
              <a:t>.setAdapter(adapter);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57645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ListView: </a:t>
            </a:r>
            <a:r>
              <a:rPr dirty="0"/>
              <a:t>xử lý </a:t>
            </a:r>
            <a:r>
              <a:rPr spc="-5" dirty="0"/>
              <a:t>sự</a:t>
            </a:r>
            <a:r>
              <a:rPr spc="-45" dirty="0"/>
              <a:t> </a:t>
            </a:r>
            <a:r>
              <a:rPr dirty="0"/>
              <a:t>kiện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24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04780"/>
            <a:ext cx="7270750" cy="491363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000" spc="25" dirty="0">
                <a:latin typeface="Arial"/>
                <a:cs typeface="Arial"/>
              </a:rPr>
              <a:t>listView.setOnItemClickListener(</a:t>
            </a:r>
            <a:r>
              <a:rPr sz="2000" spc="25" dirty="0">
                <a:solidFill>
                  <a:srgbClr val="00AFEF"/>
                </a:solidFill>
                <a:latin typeface="Arial"/>
                <a:cs typeface="Arial"/>
              </a:rPr>
              <a:t>new </a:t>
            </a:r>
            <a:r>
              <a:rPr sz="2000" spc="30" dirty="0">
                <a:latin typeface="Arial"/>
                <a:cs typeface="Arial"/>
              </a:rPr>
              <a:t>OnItemClickListener()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43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373380">
              <a:lnSpc>
                <a:spcPct val="100000"/>
              </a:lnSpc>
              <a:spcBef>
                <a:spcPts val="565"/>
              </a:spcBef>
            </a:pPr>
            <a:r>
              <a:rPr sz="2000" spc="-120" dirty="0">
                <a:latin typeface="Arial"/>
                <a:cs typeface="Arial"/>
              </a:rPr>
              <a:t>@Override</a:t>
            </a:r>
            <a:endParaRPr sz="2000">
              <a:latin typeface="Arial"/>
              <a:cs typeface="Arial"/>
            </a:endParaRPr>
          </a:p>
          <a:p>
            <a:pPr marL="373380">
              <a:lnSpc>
                <a:spcPct val="100000"/>
              </a:lnSpc>
              <a:spcBef>
                <a:spcPts val="550"/>
              </a:spcBef>
            </a:pPr>
            <a:r>
              <a:rPr sz="2000" spc="100" dirty="0">
                <a:latin typeface="Arial"/>
                <a:cs typeface="Arial"/>
              </a:rPr>
              <a:t>public </a:t>
            </a:r>
            <a:r>
              <a:rPr sz="2000" spc="70" dirty="0">
                <a:latin typeface="Arial"/>
                <a:cs typeface="Arial"/>
              </a:rPr>
              <a:t>void</a:t>
            </a:r>
            <a:r>
              <a:rPr sz="2000" spc="380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onItemClick(</a:t>
            </a:r>
            <a:endParaRPr sz="2000">
              <a:latin typeface="Arial"/>
              <a:cs typeface="Arial"/>
            </a:endParaRPr>
          </a:p>
          <a:p>
            <a:pPr marL="734695" marR="11430">
              <a:lnSpc>
                <a:spcPct val="123500"/>
              </a:lnSpc>
            </a:pPr>
            <a:r>
              <a:rPr sz="2000" spc="-100" dirty="0">
                <a:latin typeface="Arial"/>
                <a:cs typeface="Arial"/>
              </a:rPr>
              <a:t>AdapterView&lt;?&gt; </a:t>
            </a:r>
            <a:r>
              <a:rPr sz="2000" spc="80" dirty="0">
                <a:solidFill>
                  <a:srgbClr val="00AF50"/>
                </a:solidFill>
                <a:latin typeface="Arial"/>
                <a:cs typeface="Arial"/>
              </a:rPr>
              <a:t>parent</a:t>
            </a:r>
            <a:r>
              <a:rPr sz="2000" spc="80" dirty="0">
                <a:latin typeface="Arial"/>
                <a:cs typeface="Arial"/>
              </a:rPr>
              <a:t>, </a:t>
            </a:r>
            <a:r>
              <a:rPr sz="2000" spc="-100" dirty="0">
                <a:latin typeface="Arial"/>
                <a:cs typeface="Arial"/>
              </a:rPr>
              <a:t>View </a:t>
            </a:r>
            <a:r>
              <a:rPr sz="2000" spc="65" dirty="0">
                <a:solidFill>
                  <a:srgbClr val="00AF50"/>
                </a:solidFill>
                <a:latin typeface="Arial"/>
                <a:cs typeface="Arial"/>
              </a:rPr>
              <a:t>view</a:t>
            </a:r>
            <a:r>
              <a:rPr sz="2000" spc="65" dirty="0">
                <a:latin typeface="Arial"/>
                <a:cs typeface="Arial"/>
              </a:rPr>
              <a:t>, </a:t>
            </a:r>
            <a:r>
              <a:rPr sz="2000" spc="290" dirty="0">
                <a:latin typeface="Arial"/>
                <a:cs typeface="Arial"/>
              </a:rPr>
              <a:t>int </a:t>
            </a:r>
            <a:r>
              <a:rPr sz="2000" spc="40" dirty="0">
                <a:solidFill>
                  <a:srgbClr val="00AF50"/>
                </a:solidFill>
                <a:latin typeface="Arial"/>
                <a:cs typeface="Arial"/>
              </a:rPr>
              <a:t>pos</a:t>
            </a:r>
            <a:r>
              <a:rPr sz="2000" spc="40" dirty="0">
                <a:latin typeface="Arial"/>
                <a:cs typeface="Arial"/>
              </a:rPr>
              <a:t>, long </a:t>
            </a:r>
            <a:r>
              <a:rPr sz="2000" spc="254" dirty="0">
                <a:solidFill>
                  <a:srgbClr val="00AF50"/>
                </a:solidFill>
                <a:latin typeface="Arial"/>
                <a:cs typeface="Arial"/>
              </a:rPr>
              <a:t>id</a:t>
            </a:r>
            <a:r>
              <a:rPr sz="2000" spc="254" dirty="0">
                <a:latin typeface="Arial"/>
                <a:cs typeface="Arial"/>
              </a:rPr>
              <a:t>) </a:t>
            </a:r>
            <a:r>
              <a:rPr sz="2000" spc="430" dirty="0">
                <a:latin typeface="Arial"/>
                <a:cs typeface="Arial"/>
              </a:rPr>
              <a:t>{  </a:t>
            </a:r>
            <a:r>
              <a:rPr sz="2000" spc="100" dirty="0">
                <a:latin typeface="Arial"/>
                <a:cs typeface="Arial"/>
              </a:rPr>
              <a:t>String </a:t>
            </a:r>
            <a:r>
              <a:rPr sz="2000" spc="145" dirty="0">
                <a:solidFill>
                  <a:srgbClr val="00AF50"/>
                </a:solidFill>
                <a:latin typeface="Arial"/>
                <a:cs typeface="Arial"/>
              </a:rPr>
              <a:t>val </a:t>
            </a:r>
            <a:r>
              <a:rPr sz="2000" spc="-70" dirty="0">
                <a:latin typeface="Arial"/>
                <a:cs typeface="Arial"/>
              </a:rPr>
              <a:t>= </a:t>
            </a:r>
            <a:r>
              <a:rPr sz="2000" spc="145" dirty="0">
                <a:latin typeface="Arial"/>
                <a:cs typeface="Arial"/>
              </a:rPr>
              <a:t>(String)</a:t>
            </a:r>
            <a:r>
              <a:rPr sz="2000" spc="40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listView.getItemAtPosition(</a:t>
            </a:r>
            <a:r>
              <a:rPr sz="2000" spc="65" dirty="0">
                <a:solidFill>
                  <a:srgbClr val="00AF50"/>
                </a:solidFill>
                <a:latin typeface="Arial"/>
                <a:cs typeface="Arial"/>
              </a:rPr>
              <a:t>pos</a:t>
            </a:r>
            <a:r>
              <a:rPr sz="2000" spc="65" dirty="0"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Times New Roman"/>
              <a:cs typeface="Times New Roman"/>
            </a:endParaRPr>
          </a:p>
          <a:p>
            <a:pPr marL="1097915" marR="4699000" indent="-363220">
              <a:lnSpc>
                <a:spcPct val="123500"/>
              </a:lnSpc>
              <a:spcBef>
                <a:spcPts val="5"/>
              </a:spcBef>
            </a:pPr>
            <a:r>
              <a:rPr sz="2000" spc="-275" dirty="0">
                <a:latin typeface="Arial"/>
                <a:cs typeface="Arial"/>
              </a:rPr>
              <a:t>T</a:t>
            </a:r>
            <a:r>
              <a:rPr sz="2000" spc="-170" dirty="0">
                <a:latin typeface="Arial"/>
                <a:cs typeface="Arial"/>
              </a:rPr>
              <a:t>o</a:t>
            </a:r>
            <a:r>
              <a:rPr sz="2000" spc="-160" dirty="0">
                <a:latin typeface="Arial"/>
                <a:cs typeface="Arial"/>
              </a:rPr>
              <a:t>a</a:t>
            </a:r>
            <a:r>
              <a:rPr sz="2000" spc="-55" dirty="0">
                <a:latin typeface="Arial"/>
                <a:cs typeface="Arial"/>
              </a:rPr>
              <a:t>s</a:t>
            </a:r>
            <a:r>
              <a:rPr sz="2000" spc="390" dirty="0">
                <a:latin typeface="Arial"/>
                <a:cs typeface="Arial"/>
              </a:rPr>
              <a:t>t</a:t>
            </a:r>
            <a:r>
              <a:rPr sz="2000" spc="400" dirty="0">
                <a:latin typeface="Arial"/>
                <a:cs typeface="Arial"/>
              </a:rPr>
              <a:t>.</a:t>
            </a:r>
            <a:r>
              <a:rPr sz="2000" spc="-720" dirty="0">
                <a:latin typeface="Arial"/>
                <a:cs typeface="Arial"/>
              </a:rPr>
              <a:t>m</a:t>
            </a:r>
            <a:r>
              <a:rPr sz="2000" spc="-170" dirty="0">
                <a:latin typeface="Arial"/>
                <a:cs typeface="Arial"/>
              </a:rPr>
              <a:t>a</a:t>
            </a:r>
            <a:r>
              <a:rPr sz="2000" spc="-55" dirty="0">
                <a:latin typeface="Arial"/>
                <a:cs typeface="Arial"/>
              </a:rPr>
              <a:t>k</a:t>
            </a:r>
            <a:r>
              <a:rPr sz="2000" spc="-170" dirty="0">
                <a:latin typeface="Arial"/>
                <a:cs typeface="Arial"/>
              </a:rPr>
              <a:t>e</a:t>
            </a:r>
            <a:r>
              <a:rPr sz="2000" spc="-275" dirty="0">
                <a:latin typeface="Arial"/>
                <a:cs typeface="Arial"/>
              </a:rPr>
              <a:t>T</a:t>
            </a:r>
            <a:r>
              <a:rPr sz="2000" spc="-170" dirty="0">
                <a:latin typeface="Arial"/>
                <a:cs typeface="Arial"/>
              </a:rPr>
              <a:t>e</a:t>
            </a:r>
            <a:r>
              <a:rPr sz="2000" spc="-55" dirty="0">
                <a:latin typeface="Arial"/>
                <a:cs typeface="Arial"/>
              </a:rPr>
              <a:t>x</a:t>
            </a:r>
            <a:r>
              <a:rPr sz="2000" spc="390" dirty="0">
                <a:latin typeface="Arial"/>
                <a:cs typeface="Arial"/>
              </a:rPr>
              <a:t>t</a:t>
            </a:r>
            <a:r>
              <a:rPr sz="2000" spc="385" dirty="0">
                <a:latin typeface="Arial"/>
                <a:cs typeface="Arial"/>
              </a:rPr>
              <a:t>(  </a:t>
            </a:r>
            <a:r>
              <a:rPr sz="2000" spc="245" dirty="0">
                <a:solidFill>
                  <a:srgbClr val="00AFEF"/>
                </a:solidFill>
                <a:latin typeface="Arial"/>
                <a:cs typeface="Arial"/>
              </a:rPr>
              <a:t>this</a:t>
            </a:r>
            <a:r>
              <a:rPr sz="2000" spc="245" dirty="0"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  <a:p>
            <a:pPr marL="1097915">
              <a:lnSpc>
                <a:spcPct val="100000"/>
              </a:lnSpc>
              <a:spcBef>
                <a:spcPts val="550"/>
              </a:spcBef>
            </a:pPr>
            <a:r>
              <a:rPr sz="2000" spc="145" dirty="0">
                <a:solidFill>
                  <a:srgbClr val="00AF50"/>
                </a:solidFill>
                <a:latin typeface="Arial"/>
                <a:cs typeface="Arial"/>
              </a:rPr>
              <a:t>val </a:t>
            </a:r>
            <a:r>
              <a:rPr sz="2000" spc="-70" dirty="0">
                <a:latin typeface="Arial"/>
                <a:cs typeface="Arial"/>
              </a:rPr>
              <a:t>+ </a:t>
            </a:r>
            <a:r>
              <a:rPr sz="2000" spc="280" dirty="0">
                <a:latin typeface="Arial"/>
                <a:cs typeface="Arial"/>
              </a:rPr>
              <a:t>"(vị </a:t>
            </a:r>
            <a:r>
              <a:rPr sz="2000" spc="400" dirty="0">
                <a:latin typeface="Arial"/>
                <a:cs typeface="Arial"/>
              </a:rPr>
              <a:t>trí: </a:t>
            </a:r>
            <a:r>
              <a:rPr sz="2000" spc="390" dirty="0">
                <a:latin typeface="Arial"/>
                <a:cs typeface="Arial"/>
              </a:rPr>
              <a:t>" </a:t>
            </a:r>
            <a:r>
              <a:rPr sz="2000" spc="-70" dirty="0">
                <a:latin typeface="Arial"/>
                <a:cs typeface="Arial"/>
              </a:rPr>
              <a:t>+ </a:t>
            </a:r>
            <a:r>
              <a:rPr sz="2000" spc="-80" dirty="0">
                <a:solidFill>
                  <a:srgbClr val="00AF50"/>
                </a:solidFill>
                <a:latin typeface="Arial"/>
                <a:cs typeface="Arial"/>
              </a:rPr>
              <a:t>pos </a:t>
            </a:r>
            <a:r>
              <a:rPr sz="2000" spc="-70" dirty="0">
                <a:latin typeface="Arial"/>
                <a:cs typeface="Arial"/>
              </a:rPr>
              <a:t>+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325" dirty="0">
                <a:latin typeface="Arial"/>
                <a:cs typeface="Arial"/>
              </a:rPr>
              <a:t>")",</a:t>
            </a:r>
            <a:endParaRPr sz="2000">
              <a:latin typeface="Arial"/>
              <a:cs typeface="Arial"/>
            </a:endParaRPr>
          </a:p>
          <a:p>
            <a:pPr marL="1097915">
              <a:lnSpc>
                <a:spcPct val="100000"/>
              </a:lnSpc>
              <a:spcBef>
                <a:spcPts val="565"/>
              </a:spcBef>
            </a:pPr>
            <a:r>
              <a:rPr sz="2000" spc="-250" dirty="0">
                <a:latin typeface="Arial"/>
                <a:cs typeface="Arial"/>
              </a:rPr>
              <a:t>Toast.LENGTH_LONG</a:t>
            </a:r>
            <a:endParaRPr sz="2000">
              <a:latin typeface="Arial"/>
              <a:cs typeface="Arial"/>
            </a:endParaRPr>
          </a:p>
          <a:p>
            <a:pPr marL="734695">
              <a:lnSpc>
                <a:spcPct val="100000"/>
              </a:lnSpc>
              <a:spcBef>
                <a:spcPts val="565"/>
              </a:spcBef>
            </a:pPr>
            <a:r>
              <a:rPr sz="2000" spc="100" dirty="0">
                <a:latin typeface="Arial"/>
                <a:cs typeface="Arial"/>
              </a:rPr>
              <a:t>).show();</a:t>
            </a:r>
            <a:endParaRPr sz="2000">
              <a:latin typeface="Arial"/>
              <a:cs typeface="Arial"/>
            </a:endParaRPr>
          </a:p>
          <a:p>
            <a:pPr marL="373380">
              <a:lnSpc>
                <a:spcPct val="100000"/>
              </a:lnSpc>
              <a:spcBef>
                <a:spcPts val="555"/>
              </a:spcBef>
            </a:pPr>
            <a:r>
              <a:rPr sz="2000" spc="43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000" spc="315" dirty="0">
                <a:latin typeface="Arial"/>
                <a:cs typeface="Arial"/>
              </a:rPr>
              <a:t>});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32061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SpinnerView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25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888888"/>
                </a:solidFill>
                <a:latin typeface="Arial"/>
                <a:cs typeface="Arial"/>
              </a:rPr>
              <a:t>Phần</a:t>
            </a:r>
            <a:r>
              <a:rPr sz="1800" spc="-14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888888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7736" y="257378"/>
            <a:ext cx="33489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56247C"/>
                </a:solidFill>
                <a:latin typeface="Times New Roman"/>
                <a:cs typeface="Times New Roman"/>
              </a:rPr>
              <a:t>Spinner</a:t>
            </a:r>
            <a:r>
              <a:rPr sz="4800" spc="-165" dirty="0">
                <a:solidFill>
                  <a:srgbClr val="56247C"/>
                </a:solidFill>
                <a:latin typeface="Times New Roman"/>
                <a:cs typeface="Times New Roman"/>
              </a:rPr>
              <a:t> </a:t>
            </a:r>
            <a:r>
              <a:rPr sz="4800" spc="-75" dirty="0">
                <a:solidFill>
                  <a:srgbClr val="56247C"/>
                </a:solidFill>
                <a:latin typeface="Times New Roman"/>
                <a:cs typeface="Times New Roman"/>
              </a:rPr>
              <a:t>View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6979" y="2951947"/>
            <a:ext cx="8026784" cy="3063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7840" y="1630502"/>
            <a:ext cx="747014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280150" algn="l"/>
              </a:tabLst>
            </a:pPr>
            <a:r>
              <a:rPr sz="3000" spc="-150" dirty="0">
                <a:latin typeface="Arial"/>
                <a:cs typeface="Arial"/>
              </a:rPr>
              <a:t>Spinner </a:t>
            </a:r>
            <a:r>
              <a:rPr sz="3000" spc="-130" dirty="0">
                <a:latin typeface="Arial"/>
                <a:cs typeface="Arial"/>
              </a:rPr>
              <a:t>View </a:t>
            </a:r>
            <a:r>
              <a:rPr sz="3000" spc="-114" dirty="0">
                <a:latin typeface="Arial"/>
                <a:cs typeface="Arial"/>
              </a:rPr>
              <a:t>là </a:t>
            </a:r>
            <a:r>
              <a:rPr sz="3000" spc="-70" dirty="0">
                <a:latin typeface="Arial"/>
                <a:cs typeface="Arial"/>
              </a:rPr>
              <a:t>loại </a:t>
            </a:r>
            <a:r>
              <a:rPr sz="3000" spc="-90" dirty="0">
                <a:latin typeface="Arial"/>
                <a:cs typeface="Arial"/>
              </a:rPr>
              <a:t>view </a:t>
            </a:r>
            <a:r>
              <a:rPr sz="3000" spc="-170" dirty="0">
                <a:latin typeface="Arial"/>
                <a:cs typeface="Arial"/>
              </a:rPr>
              <a:t>được</a:t>
            </a:r>
            <a:r>
              <a:rPr sz="3000" spc="-360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dùng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-95" dirty="0">
                <a:latin typeface="Arial"/>
                <a:cs typeface="Arial"/>
              </a:rPr>
              <a:t>để	</a:t>
            </a:r>
            <a:r>
              <a:rPr sz="3000" spc="-90" dirty="0">
                <a:latin typeface="Arial"/>
                <a:cs typeface="Arial"/>
              </a:rPr>
              <a:t>hiển</a:t>
            </a:r>
            <a:r>
              <a:rPr sz="3000" spc="-245" dirty="0">
                <a:latin typeface="Arial"/>
                <a:cs typeface="Arial"/>
              </a:rPr>
              <a:t> </a:t>
            </a:r>
            <a:r>
              <a:rPr sz="3000" spc="30" dirty="0">
                <a:latin typeface="Arial"/>
                <a:cs typeface="Arial"/>
              </a:rPr>
              <a:t>thị  </a:t>
            </a:r>
            <a:r>
              <a:rPr sz="3000" spc="-10" dirty="0">
                <a:latin typeface="Arial"/>
                <a:cs typeface="Arial"/>
              </a:rPr>
              <a:t>một </a:t>
            </a:r>
            <a:r>
              <a:rPr sz="3000" spc="-135" dirty="0">
                <a:latin typeface="Arial"/>
                <a:cs typeface="Arial"/>
              </a:rPr>
              <a:t>danh </a:t>
            </a:r>
            <a:r>
              <a:rPr sz="3000" spc="-145" dirty="0">
                <a:latin typeface="Arial"/>
                <a:cs typeface="Arial"/>
              </a:rPr>
              <a:t>mục </a:t>
            </a:r>
            <a:r>
              <a:rPr sz="3000" spc="-140" dirty="0">
                <a:latin typeface="Arial"/>
                <a:cs typeface="Arial"/>
              </a:rPr>
              <a:t>cho </a:t>
            </a:r>
            <a:r>
              <a:rPr sz="3000" spc="-120" dirty="0">
                <a:latin typeface="Arial"/>
                <a:cs typeface="Arial"/>
              </a:rPr>
              <a:t>phép </a:t>
            </a:r>
            <a:r>
              <a:rPr sz="3000" spc="-155" dirty="0">
                <a:latin typeface="Arial"/>
                <a:cs typeface="Arial"/>
              </a:rPr>
              <a:t>người </a:t>
            </a:r>
            <a:r>
              <a:rPr sz="3000" spc="-140" dirty="0">
                <a:latin typeface="Arial"/>
                <a:cs typeface="Arial"/>
              </a:rPr>
              <a:t>dùng lựa</a:t>
            </a:r>
            <a:r>
              <a:rPr sz="3000" spc="-445" dirty="0">
                <a:latin typeface="Arial"/>
                <a:cs typeface="Arial"/>
              </a:rPr>
              <a:t> </a:t>
            </a:r>
            <a:r>
              <a:rPr sz="3000" spc="-130" dirty="0">
                <a:latin typeface="Arial"/>
                <a:cs typeface="Arial"/>
              </a:rPr>
              <a:t>chọn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50991" y="3685032"/>
            <a:ext cx="2930652" cy="25831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26</a:t>
            </a:fld>
            <a:endParaRPr spc="-6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8995" y="1328927"/>
            <a:ext cx="8446008" cy="5087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33496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Spinner</a:t>
            </a:r>
            <a:r>
              <a:rPr spc="-160" dirty="0"/>
              <a:t> </a:t>
            </a:r>
            <a:r>
              <a:rPr spc="-75" dirty="0"/>
              <a:t>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27</a:t>
            </a:fld>
            <a:endParaRPr spc="-6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24142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0" dirty="0"/>
              <a:t>W</a:t>
            </a:r>
            <a:r>
              <a:rPr dirty="0"/>
              <a:t>eb</a:t>
            </a:r>
            <a:r>
              <a:rPr spc="-285" dirty="0"/>
              <a:t>V</a:t>
            </a:r>
            <a:r>
              <a:rPr dirty="0"/>
              <a:t>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28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888888"/>
                </a:solidFill>
                <a:latin typeface="Arial"/>
                <a:cs typeface="Arial"/>
              </a:rPr>
              <a:t>Phần</a:t>
            </a:r>
            <a:r>
              <a:rPr sz="1800" spc="-14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888888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24142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0" dirty="0">
                <a:solidFill>
                  <a:srgbClr val="17375E"/>
                </a:solidFill>
              </a:rPr>
              <a:t>W</a:t>
            </a:r>
            <a:r>
              <a:rPr dirty="0">
                <a:solidFill>
                  <a:srgbClr val="17375E"/>
                </a:solidFill>
              </a:rPr>
              <a:t>eb</a:t>
            </a:r>
            <a:r>
              <a:rPr spc="-285" dirty="0">
                <a:solidFill>
                  <a:srgbClr val="17375E"/>
                </a:solidFill>
              </a:rPr>
              <a:t>V</a:t>
            </a:r>
            <a:r>
              <a:rPr dirty="0">
                <a:solidFill>
                  <a:srgbClr val="17375E"/>
                </a:solidFill>
              </a:rPr>
              <a:t>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29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96441"/>
            <a:ext cx="8143240" cy="4382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325" dirty="0">
                <a:latin typeface="Arial"/>
                <a:cs typeface="Arial"/>
              </a:rPr>
              <a:t>Là </a:t>
            </a:r>
            <a:r>
              <a:rPr sz="3000" spc="-90" dirty="0">
                <a:latin typeface="Arial"/>
                <a:cs typeface="Arial"/>
              </a:rPr>
              <a:t>view hiển </a:t>
            </a:r>
            <a:r>
              <a:rPr sz="3000" spc="30" dirty="0">
                <a:latin typeface="Arial"/>
                <a:cs typeface="Arial"/>
              </a:rPr>
              <a:t>thị </a:t>
            </a:r>
            <a:r>
              <a:rPr sz="3000" spc="-55" dirty="0">
                <a:latin typeface="Arial"/>
                <a:cs typeface="Arial"/>
              </a:rPr>
              <a:t>nội </a:t>
            </a:r>
            <a:r>
              <a:rPr sz="3000" spc="-140" dirty="0">
                <a:latin typeface="Arial"/>
                <a:cs typeface="Arial"/>
              </a:rPr>
              <a:t>dung </a:t>
            </a:r>
            <a:r>
              <a:rPr sz="3000" spc="-220" dirty="0">
                <a:latin typeface="Arial"/>
                <a:cs typeface="Arial"/>
              </a:rPr>
              <a:t>HTML, </a:t>
            </a:r>
            <a:r>
              <a:rPr sz="3000" spc="-90" dirty="0">
                <a:latin typeface="Arial"/>
                <a:cs typeface="Arial"/>
              </a:rPr>
              <a:t>thực hiện </a:t>
            </a:r>
            <a:r>
              <a:rPr sz="3000" spc="-170" dirty="0">
                <a:latin typeface="Arial"/>
                <a:cs typeface="Arial"/>
              </a:rPr>
              <a:t>mã </a:t>
            </a:r>
            <a:r>
              <a:rPr sz="3000" spc="-140" dirty="0">
                <a:latin typeface="Arial"/>
                <a:cs typeface="Arial"/>
              </a:rPr>
              <a:t>js</a:t>
            </a:r>
            <a:r>
              <a:rPr sz="3000" spc="-540" dirty="0">
                <a:latin typeface="Arial"/>
                <a:cs typeface="Arial"/>
              </a:rPr>
              <a:t> </a:t>
            </a:r>
            <a:r>
              <a:rPr sz="3000" spc="-215" dirty="0">
                <a:latin typeface="Arial"/>
                <a:cs typeface="Arial"/>
              </a:rPr>
              <a:t>và  </a:t>
            </a:r>
            <a:r>
              <a:rPr sz="3000" spc="-10" dirty="0">
                <a:latin typeface="Arial"/>
                <a:cs typeface="Arial"/>
              </a:rPr>
              <a:t>một </a:t>
            </a:r>
            <a:r>
              <a:rPr sz="3000" spc="-210" dirty="0">
                <a:latin typeface="Arial"/>
                <a:cs typeface="Arial"/>
              </a:rPr>
              <a:t>số </a:t>
            </a:r>
            <a:r>
              <a:rPr sz="3000" spc="-75" dirty="0">
                <a:latin typeface="Arial"/>
                <a:cs typeface="Arial"/>
              </a:rPr>
              <a:t>loại </a:t>
            </a:r>
            <a:r>
              <a:rPr sz="3000" spc="-150" dirty="0">
                <a:latin typeface="Arial"/>
                <a:cs typeface="Arial"/>
              </a:rPr>
              <a:t>dữ </a:t>
            </a:r>
            <a:r>
              <a:rPr sz="3000" spc="-60" dirty="0">
                <a:latin typeface="Arial"/>
                <a:cs typeface="Arial"/>
              </a:rPr>
              <a:t>liệu</a:t>
            </a:r>
            <a:r>
              <a:rPr sz="3000" spc="-350" dirty="0">
                <a:latin typeface="Arial"/>
                <a:cs typeface="Arial"/>
              </a:rPr>
              <a:t> </a:t>
            </a:r>
            <a:r>
              <a:rPr sz="3000" spc="-75" dirty="0">
                <a:latin typeface="Arial"/>
                <a:cs typeface="Arial"/>
              </a:rPr>
              <a:t>online</a:t>
            </a:r>
            <a:endParaRPr sz="3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270" dirty="0">
                <a:latin typeface="Arial"/>
                <a:cs typeface="Arial"/>
              </a:rPr>
              <a:t>XML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25" dirty="0">
                <a:latin typeface="Arial"/>
                <a:cs typeface="Arial"/>
              </a:rPr>
              <a:t>file: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200" spc="-125" dirty="0">
                <a:latin typeface="Arial"/>
                <a:cs typeface="Arial"/>
              </a:rPr>
              <a:t>&lt;WebView</a:t>
            </a:r>
            <a:endParaRPr sz="2200">
              <a:latin typeface="Arial"/>
              <a:cs typeface="Arial"/>
            </a:endParaRPr>
          </a:p>
          <a:p>
            <a:pPr marL="266700" marR="709930">
              <a:lnSpc>
                <a:spcPct val="100000"/>
              </a:lnSpc>
              <a:spcBef>
                <a:spcPts val="805"/>
              </a:spcBef>
            </a:pPr>
            <a:r>
              <a:rPr sz="2200" spc="-55" dirty="0">
                <a:latin typeface="Arial"/>
                <a:cs typeface="Arial"/>
              </a:rPr>
              <a:t>xmlns:android</a:t>
            </a:r>
            <a:r>
              <a:rPr sz="2200" spc="-55" dirty="0">
                <a:latin typeface="Arial"/>
                <a:cs typeface="Arial"/>
                <a:hlinkClick r:id="rId2"/>
              </a:rPr>
              <a:t>="h</a:t>
            </a:r>
            <a:r>
              <a:rPr sz="2200" spc="-55" dirty="0">
                <a:latin typeface="Arial"/>
                <a:cs typeface="Arial"/>
              </a:rPr>
              <a:t>t</a:t>
            </a:r>
            <a:r>
              <a:rPr sz="2200" spc="-55" dirty="0">
                <a:latin typeface="Arial"/>
                <a:cs typeface="Arial"/>
                <a:hlinkClick r:id="rId2"/>
              </a:rPr>
              <a:t>tp://schemas.andr</a:t>
            </a:r>
            <a:r>
              <a:rPr sz="2200" spc="-55" dirty="0">
                <a:latin typeface="Arial"/>
                <a:cs typeface="Arial"/>
              </a:rPr>
              <a:t>o</a:t>
            </a:r>
            <a:r>
              <a:rPr sz="2200" spc="-55" dirty="0">
                <a:latin typeface="Arial"/>
                <a:cs typeface="Arial"/>
                <a:hlinkClick r:id="rId2"/>
              </a:rPr>
              <a:t>id.com/apk/res/android</a:t>
            </a:r>
            <a:r>
              <a:rPr sz="2200" spc="-55" dirty="0">
                <a:latin typeface="Arial"/>
                <a:cs typeface="Arial"/>
              </a:rPr>
              <a:t>"  android:id="@+id/webview"  </a:t>
            </a:r>
            <a:r>
              <a:rPr sz="2200" spc="-45" dirty="0">
                <a:latin typeface="Arial"/>
                <a:cs typeface="Arial"/>
              </a:rPr>
              <a:t>android:layout_width="fill_parent"  </a:t>
            </a:r>
            <a:r>
              <a:rPr sz="2200" spc="-50" dirty="0">
                <a:latin typeface="Arial"/>
                <a:cs typeface="Arial"/>
              </a:rPr>
              <a:t>android:layout_height="fill_parent"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20" dirty="0">
                <a:latin typeface="Arial"/>
                <a:cs typeface="Arial"/>
              </a:rPr>
              <a:t>/&gt;</a:t>
            </a:r>
            <a:endParaRPr sz="22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5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300" dirty="0">
                <a:latin typeface="Arial"/>
                <a:cs typeface="Arial"/>
              </a:rPr>
              <a:t>Cấp </a:t>
            </a:r>
            <a:r>
              <a:rPr sz="3000" spc="-130" dirty="0">
                <a:latin typeface="Arial"/>
                <a:cs typeface="Arial"/>
              </a:rPr>
              <a:t>quyền </a:t>
            </a:r>
            <a:r>
              <a:rPr sz="3000" spc="-265" dirty="0">
                <a:latin typeface="Arial"/>
                <a:cs typeface="Arial"/>
              </a:rPr>
              <a:t>sử </a:t>
            </a:r>
            <a:r>
              <a:rPr sz="3000" spc="-140" dirty="0">
                <a:latin typeface="Arial"/>
                <a:cs typeface="Arial"/>
              </a:rPr>
              <a:t>dụng </a:t>
            </a:r>
            <a:r>
              <a:rPr sz="3000" spc="-40" dirty="0">
                <a:latin typeface="Arial"/>
                <a:cs typeface="Arial"/>
              </a:rPr>
              <a:t>Internet </a:t>
            </a:r>
            <a:r>
              <a:rPr sz="3000" spc="-55" dirty="0">
                <a:latin typeface="Arial"/>
                <a:cs typeface="Arial"/>
              </a:rPr>
              <a:t>trong </a:t>
            </a:r>
            <a:r>
              <a:rPr sz="3000" spc="-100" dirty="0">
                <a:latin typeface="Arial"/>
                <a:cs typeface="Arial"/>
              </a:rPr>
              <a:t>manifest</a:t>
            </a:r>
            <a:r>
              <a:rPr sz="3000" spc="-229" dirty="0">
                <a:latin typeface="Arial"/>
                <a:cs typeface="Arial"/>
              </a:rPr>
              <a:t> </a:t>
            </a:r>
            <a:r>
              <a:rPr sz="3000" spc="-20" dirty="0">
                <a:latin typeface="Arial"/>
                <a:cs typeface="Arial"/>
              </a:rPr>
              <a:t>file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200" spc="-114" dirty="0">
                <a:latin typeface="Arial"/>
                <a:cs typeface="Arial"/>
              </a:rPr>
              <a:t>&lt;uses-permission </a:t>
            </a:r>
            <a:r>
              <a:rPr sz="2200" spc="-110" dirty="0">
                <a:latin typeface="Arial"/>
                <a:cs typeface="Arial"/>
              </a:rPr>
              <a:t>android:name="android.permission.INTERNET"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20" dirty="0">
                <a:latin typeface="Arial"/>
                <a:cs typeface="Arial"/>
              </a:rPr>
              <a:t>/&gt;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44170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Nhắc </a:t>
            </a:r>
            <a:r>
              <a:rPr dirty="0"/>
              <a:t>lại bài</a:t>
            </a:r>
            <a:r>
              <a:rPr spc="-114" dirty="0"/>
              <a:t> </a:t>
            </a:r>
            <a:r>
              <a:rPr dirty="0"/>
              <a:t>trước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3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34718"/>
            <a:ext cx="8231505" cy="481478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Các loại layout: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744220" marR="693420" lvl="1" indent="-274320" algn="just">
              <a:lnSpc>
                <a:spcPct val="100000"/>
              </a:lnSpc>
              <a:spcBef>
                <a:spcPts val="430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ScrollView &amp; HorizontalScrollView: view cha hỗ trợ  thêm thanh trượt nếu view con quá lớn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TableLayout: chia màn hình theo lưới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287020" indent="-274320" algn="just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Widget: TextView / EditText / Button / ImageButton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287020" marR="1136650" algn="just">
              <a:lnSpc>
                <a:spcPct val="100000"/>
              </a:lnSpc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/ TonggleButton / CheckBox / RadioGroup &amp;  RadioButton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287020" marR="413384" indent="-274320" algn="just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Cách tương tác với view qua </a:t>
            </a:r>
            <a:r>
              <a:rPr sz="30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findViewById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và các  phương thức của view</a:t>
            </a:r>
            <a:endParaRPr sz="3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24142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0" dirty="0">
                <a:solidFill>
                  <a:srgbClr val="17375E"/>
                </a:solidFill>
              </a:rPr>
              <a:t>W</a:t>
            </a:r>
            <a:r>
              <a:rPr dirty="0">
                <a:solidFill>
                  <a:srgbClr val="17375E"/>
                </a:solidFill>
              </a:rPr>
              <a:t>eb</a:t>
            </a:r>
            <a:r>
              <a:rPr spc="-285" dirty="0">
                <a:solidFill>
                  <a:srgbClr val="17375E"/>
                </a:solidFill>
              </a:rPr>
              <a:t>V</a:t>
            </a:r>
            <a:r>
              <a:rPr dirty="0">
                <a:solidFill>
                  <a:srgbClr val="17375E"/>
                </a:solidFill>
              </a:rPr>
              <a:t>iew</a:t>
            </a:r>
          </a:p>
        </p:txBody>
      </p:sp>
      <p:sp>
        <p:nvSpPr>
          <p:cNvPr id="4" name="object 4"/>
          <p:cNvSpPr/>
          <p:nvPr/>
        </p:nvSpPr>
        <p:spPr>
          <a:xfrm>
            <a:off x="424155" y="2199087"/>
            <a:ext cx="8276899" cy="3117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30</a:t>
            </a:fld>
            <a:endParaRPr spc="-6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24142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0" dirty="0">
                <a:solidFill>
                  <a:srgbClr val="17375E"/>
                </a:solidFill>
              </a:rPr>
              <a:t>W</a:t>
            </a:r>
            <a:r>
              <a:rPr dirty="0">
                <a:solidFill>
                  <a:srgbClr val="17375E"/>
                </a:solidFill>
              </a:rPr>
              <a:t>eb</a:t>
            </a:r>
            <a:r>
              <a:rPr spc="-285" dirty="0">
                <a:solidFill>
                  <a:srgbClr val="17375E"/>
                </a:solidFill>
              </a:rPr>
              <a:t>V</a:t>
            </a:r>
            <a:r>
              <a:rPr dirty="0">
                <a:solidFill>
                  <a:srgbClr val="17375E"/>
                </a:solidFill>
              </a:rPr>
              <a:t>iew</a:t>
            </a:r>
          </a:p>
        </p:txBody>
      </p:sp>
      <p:sp>
        <p:nvSpPr>
          <p:cNvPr id="4" name="object 4"/>
          <p:cNvSpPr/>
          <p:nvPr/>
        </p:nvSpPr>
        <p:spPr>
          <a:xfrm>
            <a:off x="282459" y="2024557"/>
            <a:ext cx="8594469" cy="24627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3129" y="5102594"/>
            <a:ext cx="8182450" cy="5601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31</a:t>
            </a:fld>
            <a:endParaRPr spc="-6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24142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0" dirty="0"/>
              <a:t>W</a:t>
            </a:r>
            <a:r>
              <a:rPr dirty="0"/>
              <a:t>eb</a:t>
            </a:r>
            <a:r>
              <a:rPr spc="-285" dirty="0"/>
              <a:t>V</a:t>
            </a:r>
            <a:r>
              <a:rPr dirty="0"/>
              <a:t>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32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07105"/>
            <a:ext cx="8141970" cy="489077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155" dirty="0">
                <a:latin typeface="Arial"/>
                <a:cs typeface="Arial"/>
              </a:rPr>
              <a:t>Bật </a:t>
            </a:r>
            <a:r>
              <a:rPr sz="3000" spc="-95" dirty="0">
                <a:latin typeface="Arial"/>
                <a:cs typeface="Arial"/>
              </a:rPr>
              <a:t>hỗ </a:t>
            </a:r>
            <a:r>
              <a:rPr sz="3000" spc="-20" dirty="0">
                <a:latin typeface="Arial"/>
                <a:cs typeface="Arial"/>
              </a:rPr>
              <a:t>trợ</a:t>
            </a:r>
            <a:r>
              <a:rPr sz="3000" spc="-250" dirty="0">
                <a:latin typeface="Arial"/>
                <a:cs typeface="Arial"/>
              </a:rPr>
              <a:t> </a:t>
            </a:r>
            <a:r>
              <a:rPr sz="3000" spc="-105" dirty="0">
                <a:latin typeface="Arial"/>
                <a:cs typeface="Arial"/>
              </a:rPr>
              <a:t>javascript:</a:t>
            </a:r>
            <a:endParaRPr sz="3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75"/>
              </a:spcBef>
            </a:pPr>
            <a:r>
              <a:rPr sz="2000" spc="150" dirty="0">
                <a:latin typeface="Arial"/>
                <a:cs typeface="Arial"/>
              </a:rPr>
              <a:t>myWebView.getSettings().setJavaScriptEnabled(true);</a:t>
            </a:r>
            <a:endParaRPr sz="2000">
              <a:latin typeface="Arial"/>
              <a:cs typeface="Arial"/>
            </a:endParaRPr>
          </a:p>
          <a:p>
            <a:pPr marL="287020" marR="107314" indent="-274320">
              <a:lnSpc>
                <a:spcPct val="100000"/>
              </a:lnSpc>
              <a:spcBef>
                <a:spcPts val="72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330" dirty="0">
                <a:latin typeface="Arial"/>
                <a:cs typeface="Arial"/>
              </a:rPr>
              <a:t>Có </a:t>
            </a:r>
            <a:r>
              <a:rPr sz="3000" spc="-35" dirty="0">
                <a:latin typeface="Arial"/>
                <a:cs typeface="Arial"/>
              </a:rPr>
              <a:t>thể </a:t>
            </a:r>
            <a:r>
              <a:rPr sz="3000" spc="-15" dirty="0">
                <a:latin typeface="Arial"/>
                <a:cs typeface="Arial"/>
              </a:rPr>
              <a:t>từ </a:t>
            </a:r>
            <a:r>
              <a:rPr sz="3000" spc="-110" dirty="0">
                <a:latin typeface="Arial"/>
                <a:cs typeface="Arial"/>
              </a:rPr>
              <a:t>javascript </a:t>
            </a:r>
            <a:r>
              <a:rPr sz="3000" spc="-120" dirty="0">
                <a:latin typeface="Arial"/>
                <a:cs typeface="Arial"/>
              </a:rPr>
              <a:t>gọi </a:t>
            </a:r>
            <a:r>
              <a:rPr sz="3000" spc="-240" dirty="0">
                <a:latin typeface="Arial"/>
                <a:cs typeface="Arial"/>
              </a:rPr>
              <a:t>các </a:t>
            </a:r>
            <a:r>
              <a:rPr sz="3000" spc="-70" dirty="0">
                <a:latin typeface="Arial"/>
                <a:cs typeface="Arial"/>
              </a:rPr>
              <a:t>method </a:t>
            </a:r>
            <a:r>
              <a:rPr sz="3000" spc="-190" dirty="0">
                <a:latin typeface="Arial"/>
                <a:cs typeface="Arial"/>
              </a:rPr>
              <a:t>của </a:t>
            </a:r>
            <a:r>
              <a:rPr sz="3000" spc="-185" dirty="0">
                <a:latin typeface="Arial"/>
                <a:cs typeface="Arial"/>
              </a:rPr>
              <a:t>ứng</a:t>
            </a:r>
            <a:r>
              <a:rPr sz="3000" spc="-415" dirty="0">
                <a:latin typeface="Arial"/>
                <a:cs typeface="Arial"/>
              </a:rPr>
              <a:t> </a:t>
            </a:r>
            <a:r>
              <a:rPr sz="3000" spc="-120" dirty="0">
                <a:latin typeface="Arial"/>
                <a:cs typeface="Arial"/>
              </a:rPr>
              <a:t>dụng:  </a:t>
            </a:r>
            <a:r>
              <a:rPr sz="3000" spc="-265" dirty="0">
                <a:latin typeface="Arial"/>
                <a:cs typeface="Arial"/>
              </a:rPr>
              <a:t>Xem </a:t>
            </a:r>
            <a:r>
              <a:rPr sz="3000" spc="-50" dirty="0">
                <a:latin typeface="Arial"/>
                <a:cs typeface="Arial"/>
              </a:rPr>
              <a:t>thêm</a:t>
            </a:r>
            <a:r>
              <a:rPr sz="3000" spc="-70" dirty="0">
                <a:latin typeface="Arial"/>
                <a:cs typeface="Arial"/>
              </a:rPr>
              <a:t> </a:t>
            </a:r>
            <a:r>
              <a:rPr sz="3000" spc="-135" dirty="0">
                <a:solidFill>
                  <a:srgbClr val="00AF50"/>
                </a:solidFill>
                <a:latin typeface="Arial"/>
                <a:cs typeface="Arial"/>
              </a:rPr>
              <a:t>addJavascriptInterface</a:t>
            </a:r>
            <a:endParaRPr sz="3000">
              <a:latin typeface="Arial"/>
              <a:cs typeface="Arial"/>
            </a:endParaRPr>
          </a:p>
          <a:p>
            <a:pPr marL="287020" marR="259715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155" dirty="0">
                <a:latin typeface="Arial"/>
                <a:cs typeface="Arial"/>
              </a:rPr>
              <a:t>WebView </a:t>
            </a:r>
            <a:r>
              <a:rPr sz="3000" spc="-145" dirty="0">
                <a:latin typeface="Arial"/>
                <a:cs typeface="Arial"/>
              </a:rPr>
              <a:t>bản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65" dirty="0">
                <a:latin typeface="Arial"/>
                <a:cs typeface="Arial"/>
              </a:rPr>
              <a:t>thân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95" dirty="0">
                <a:latin typeface="Arial"/>
                <a:cs typeface="Arial"/>
              </a:rPr>
              <a:t>nó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105" dirty="0">
                <a:latin typeface="Arial"/>
                <a:cs typeface="Arial"/>
              </a:rPr>
              <a:t>chỉ</a:t>
            </a:r>
            <a:r>
              <a:rPr sz="3000" spc="-175" dirty="0">
                <a:latin typeface="Arial"/>
                <a:cs typeface="Arial"/>
              </a:rPr>
              <a:t> </a:t>
            </a:r>
            <a:r>
              <a:rPr sz="3000" spc="-114" dirty="0">
                <a:latin typeface="Arial"/>
                <a:cs typeface="Arial"/>
              </a:rPr>
              <a:t>là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một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-90" dirty="0">
                <a:latin typeface="Arial"/>
                <a:cs typeface="Arial"/>
              </a:rPr>
              <a:t>view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-95" dirty="0">
                <a:latin typeface="Arial"/>
                <a:cs typeface="Arial"/>
              </a:rPr>
              <a:t>để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-90" dirty="0">
                <a:latin typeface="Arial"/>
                <a:cs typeface="Arial"/>
              </a:rPr>
              <a:t>hiển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30" dirty="0">
                <a:latin typeface="Arial"/>
                <a:cs typeface="Arial"/>
              </a:rPr>
              <a:t>thị  </a:t>
            </a:r>
            <a:r>
              <a:rPr sz="3000" spc="-85" dirty="0">
                <a:latin typeface="Arial"/>
                <a:cs typeface="Arial"/>
              </a:rPr>
              <a:t>trang </a:t>
            </a:r>
            <a:r>
              <a:rPr sz="3000" spc="-105" dirty="0">
                <a:latin typeface="Arial"/>
                <a:cs typeface="Arial"/>
              </a:rPr>
              <a:t>web, </a:t>
            </a:r>
            <a:r>
              <a:rPr sz="3000" spc="-135" dirty="0">
                <a:latin typeface="Arial"/>
                <a:cs typeface="Arial"/>
              </a:rPr>
              <a:t>không </a:t>
            </a:r>
            <a:r>
              <a:rPr sz="3000" spc="-105" dirty="0">
                <a:latin typeface="Arial"/>
                <a:cs typeface="Arial"/>
              </a:rPr>
              <a:t>phải là </a:t>
            </a:r>
            <a:r>
              <a:rPr sz="3000" spc="-135" dirty="0">
                <a:latin typeface="Arial"/>
                <a:cs typeface="Arial"/>
              </a:rPr>
              <a:t>browser, </a:t>
            </a:r>
            <a:r>
              <a:rPr sz="3000" spc="-145" dirty="0">
                <a:latin typeface="Arial"/>
                <a:cs typeface="Arial"/>
              </a:rPr>
              <a:t>vì </a:t>
            </a:r>
            <a:r>
              <a:rPr sz="3000" spc="-35" dirty="0">
                <a:latin typeface="Arial"/>
                <a:cs typeface="Arial"/>
              </a:rPr>
              <a:t>thế </a:t>
            </a:r>
            <a:r>
              <a:rPr sz="3000" spc="-70" dirty="0">
                <a:latin typeface="Arial"/>
                <a:cs typeface="Arial"/>
              </a:rPr>
              <a:t>khi</a:t>
            </a:r>
            <a:r>
              <a:rPr sz="3000" spc="-620" dirty="0">
                <a:latin typeface="Arial"/>
                <a:cs typeface="Arial"/>
              </a:rPr>
              <a:t> </a:t>
            </a:r>
            <a:r>
              <a:rPr sz="3000" spc="-110" dirty="0">
                <a:latin typeface="Arial"/>
                <a:cs typeface="Arial"/>
              </a:rPr>
              <a:t>tác</a:t>
            </a:r>
            <a:endParaRPr sz="3000">
              <a:latin typeface="Arial"/>
              <a:cs typeface="Arial"/>
            </a:endParaRPr>
          </a:p>
          <a:p>
            <a:pPr marL="287020" marR="537845">
              <a:lnSpc>
                <a:spcPct val="100000"/>
              </a:lnSpc>
            </a:pPr>
            <a:r>
              <a:rPr sz="3000" spc="-114" dirty="0">
                <a:latin typeface="Arial"/>
                <a:cs typeface="Arial"/>
              </a:rPr>
              <a:t>động </a:t>
            </a:r>
            <a:r>
              <a:rPr sz="3000" spc="-175" dirty="0">
                <a:latin typeface="Arial"/>
                <a:cs typeface="Arial"/>
              </a:rPr>
              <a:t>vào </a:t>
            </a:r>
            <a:r>
              <a:rPr sz="3000" spc="-85" dirty="0">
                <a:latin typeface="Arial"/>
                <a:cs typeface="Arial"/>
              </a:rPr>
              <a:t>trang </a:t>
            </a:r>
            <a:r>
              <a:rPr sz="3000" spc="-105" dirty="0">
                <a:latin typeface="Arial"/>
                <a:cs typeface="Arial"/>
              </a:rPr>
              <a:t>web, </a:t>
            </a:r>
            <a:r>
              <a:rPr sz="3000" spc="-85" dirty="0">
                <a:latin typeface="Arial"/>
                <a:cs typeface="Arial"/>
              </a:rPr>
              <a:t>android </a:t>
            </a:r>
            <a:r>
              <a:rPr sz="3000" spc="-254" dirty="0">
                <a:latin typeface="Arial"/>
                <a:cs typeface="Arial"/>
              </a:rPr>
              <a:t>sẽ </a:t>
            </a:r>
            <a:r>
              <a:rPr sz="3000" spc="-220" dirty="0">
                <a:latin typeface="Arial"/>
                <a:cs typeface="Arial"/>
              </a:rPr>
              <a:t>xử </a:t>
            </a:r>
            <a:r>
              <a:rPr sz="3000" spc="-70" dirty="0">
                <a:latin typeface="Arial"/>
                <a:cs typeface="Arial"/>
              </a:rPr>
              <a:t>lý </a:t>
            </a:r>
            <a:r>
              <a:rPr sz="3000" spc="-190" dirty="0">
                <a:latin typeface="Arial"/>
                <a:cs typeface="Arial"/>
              </a:rPr>
              <a:t>mặc</a:t>
            </a:r>
            <a:r>
              <a:rPr sz="3000" spc="-330" dirty="0">
                <a:latin typeface="Arial"/>
                <a:cs typeface="Arial"/>
              </a:rPr>
              <a:t> </a:t>
            </a:r>
            <a:r>
              <a:rPr sz="3000" spc="-60" dirty="0">
                <a:latin typeface="Arial"/>
                <a:cs typeface="Arial"/>
              </a:rPr>
              <a:t>định,  </a:t>
            </a:r>
            <a:r>
              <a:rPr sz="3000" spc="-95" dirty="0">
                <a:latin typeface="Arial"/>
                <a:cs typeface="Arial"/>
              </a:rPr>
              <a:t>muốn </a:t>
            </a:r>
            <a:r>
              <a:rPr sz="3000" spc="-215" dirty="0">
                <a:latin typeface="Arial"/>
                <a:cs typeface="Arial"/>
              </a:rPr>
              <a:t>xử </a:t>
            </a:r>
            <a:r>
              <a:rPr sz="3000" spc="-70" dirty="0">
                <a:latin typeface="Arial"/>
                <a:cs typeface="Arial"/>
              </a:rPr>
              <a:t>lý </a:t>
            </a:r>
            <a:r>
              <a:rPr sz="3000" spc="-140" dirty="0">
                <a:latin typeface="Arial"/>
                <a:cs typeface="Arial"/>
              </a:rPr>
              <a:t>việc </a:t>
            </a:r>
            <a:r>
              <a:rPr sz="3000" spc="-180" dirty="0">
                <a:latin typeface="Arial"/>
                <a:cs typeface="Arial"/>
              </a:rPr>
              <a:t>này </a:t>
            </a:r>
            <a:r>
              <a:rPr sz="3000" spc="-190" dirty="0">
                <a:latin typeface="Arial"/>
                <a:cs typeface="Arial"/>
              </a:rPr>
              <a:t>xem </a:t>
            </a:r>
            <a:r>
              <a:rPr sz="3000" spc="-55" dirty="0">
                <a:latin typeface="Arial"/>
                <a:cs typeface="Arial"/>
              </a:rPr>
              <a:t>thêm</a:t>
            </a:r>
            <a:r>
              <a:rPr sz="3000" spc="-210" dirty="0">
                <a:latin typeface="Arial"/>
                <a:cs typeface="Arial"/>
              </a:rPr>
              <a:t> </a:t>
            </a:r>
            <a:r>
              <a:rPr sz="3000" spc="-135" dirty="0">
                <a:solidFill>
                  <a:srgbClr val="00AF50"/>
                </a:solidFill>
                <a:latin typeface="Arial"/>
                <a:cs typeface="Arial"/>
              </a:rPr>
              <a:t>WebViewClient</a:t>
            </a:r>
            <a:endParaRPr sz="3000">
              <a:latin typeface="Arial"/>
              <a:cs typeface="Arial"/>
            </a:endParaRPr>
          </a:p>
          <a:p>
            <a:pPr marL="287020" marR="5080" indent="-274320">
              <a:lnSpc>
                <a:spcPct val="100000"/>
              </a:lnSpc>
              <a:spcBef>
                <a:spcPts val="7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305" dirty="0">
                <a:latin typeface="Arial"/>
                <a:cs typeface="Arial"/>
              </a:rPr>
              <a:t>Cần </a:t>
            </a:r>
            <a:r>
              <a:rPr sz="3000" spc="-140" dirty="0">
                <a:latin typeface="Arial"/>
                <a:cs typeface="Arial"/>
              </a:rPr>
              <a:t>chú </a:t>
            </a:r>
            <a:r>
              <a:rPr sz="3000" spc="-145" dirty="0">
                <a:latin typeface="Arial"/>
                <a:cs typeface="Arial"/>
              </a:rPr>
              <a:t>ý </a:t>
            </a:r>
            <a:r>
              <a:rPr sz="3000" spc="-10" dirty="0">
                <a:latin typeface="Arial"/>
                <a:cs typeface="Arial"/>
              </a:rPr>
              <a:t>một </a:t>
            </a:r>
            <a:r>
              <a:rPr sz="3000" spc="-210" dirty="0">
                <a:latin typeface="Arial"/>
                <a:cs typeface="Arial"/>
              </a:rPr>
              <a:t>số </a:t>
            </a:r>
            <a:r>
              <a:rPr sz="3000" spc="-114" dirty="0">
                <a:latin typeface="Arial"/>
                <a:cs typeface="Arial"/>
              </a:rPr>
              <a:t>phím </a:t>
            </a:r>
            <a:r>
              <a:rPr sz="3000" spc="-190" dirty="0">
                <a:latin typeface="Arial"/>
                <a:cs typeface="Arial"/>
              </a:rPr>
              <a:t>mặc </a:t>
            </a:r>
            <a:r>
              <a:rPr sz="3000" spc="-50" dirty="0">
                <a:latin typeface="Arial"/>
                <a:cs typeface="Arial"/>
              </a:rPr>
              <a:t>định </a:t>
            </a:r>
            <a:r>
              <a:rPr sz="3000" spc="-55" dirty="0">
                <a:latin typeface="Arial"/>
                <a:cs typeface="Arial"/>
              </a:rPr>
              <a:t>trong </a:t>
            </a:r>
            <a:r>
              <a:rPr sz="3000" spc="-95" dirty="0">
                <a:latin typeface="Arial"/>
                <a:cs typeface="Arial"/>
              </a:rPr>
              <a:t>trường</a:t>
            </a:r>
            <a:r>
              <a:rPr sz="3000" spc="-405" dirty="0">
                <a:latin typeface="Arial"/>
                <a:cs typeface="Arial"/>
              </a:rPr>
              <a:t> </a:t>
            </a:r>
            <a:r>
              <a:rPr sz="3000" spc="-145" dirty="0">
                <a:latin typeface="Arial"/>
                <a:cs typeface="Arial"/>
              </a:rPr>
              <a:t>hợp  </a:t>
            </a:r>
            <a:r>
              <a:rPr sz="3000" spc="-155" dirty="0">
                <a:latin typeface="Arial"/>
                <a:cs typeface="Arial"/>
              </a:rPr>
              <a:t>WebView </a:t>
            </a:r>
            <a:r>
              <a:rPr sz="3000" spc="-170" dirty="0">
                <a:latin typeface="Arial"/>
                <a:cs typeface="Arial"/>
              </a:rPr>
              <a:t>được </a:t>
            </a:r>
            <a:r>
              <a:rPr sz="3000" spc="-150" dirty="0">
                <a:latin typeface="Arial"/>
                <a:cs typeface="Arial"/>
              </a:rPr>
              <a:t>focus </a:t>
            </a:r>
            <a:r>
              <a:rPr sz="3000" spc="-170" dirty="0">
                <a:latin typeface="Arial"/>
                <a:cs typeface="Arial"/>
              </a:rPr>
              <a:t>(chẳng </a:t>
            </a:r>
            <a:r>
              <a:rPr sz="3000" spc="-145" dirty="0">
                <a:latin typeface="Arial"/>
                <a:cs typeface="Arial"/>
              </a:rPr>
              <a:t>hạn </a:t>
            </a:r>
            <a:r>
              <a:rPr sz="3000" spc="-114" dirty="0">
                <a:latin typeface="Arial"/>
                <a:cs typeface="Arial"/>
              </a:rPr>
              <a:t>phím</a:t>
            </a:r>
            <a:r>
              <a:rPr sz="3000" spc="-180" dirty="0">
                <a:latin typeface="Arial"/>
                <a:cs typeface="Arial"/>
              </a:rPr>
              <a:t> </a:t>
            </a:r>
            <a:r>
              <a:rPr sz="3000" spc="-165" dirty="0">
                <a:latin typeface="Arial"/>
                <a:cs typeface="Arial"/>
              </a:rPr>
              <a:t>back)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Vài phương </a:t>
            </a:r>
            <a:r>
              <a:rPr spc="-5" dirty="0"/>
              <a:t>pháp </a:t>
            </a:r>
            <a:r>
              <a:rPr dirty="0"/>
              <a:t>xử lý </a:t>
            </a:r>
            <a:r>
              <a:rPr spc="-5" dirty="0"/>
              <a:t>sự</a:t>
            </a:r>
            <a:r>
              <a:rPr spc="-90" dirty="0"/>
              <a:t> </a:t>
            </a:r>
            <a:r>
              <a:rPr dirty="0"/>
              <a:t>kiện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33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888888"/>
                </a:solidFill>
                <a:latin typeface="Arial"/>
                <a:cs typeface="Arial"/>
              </a:rPr>
              <a:t>Phần</a:t>
            </a:r>
            <a:r>
              <a:rPr sz="1800" spc="-14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888888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53524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Sự </a:t>
            </a:r>
            <a:r>
              <a:rPr dirty="0"/>
              <a:t>kiện </a:t>
            </a:r>
            <a:r>
              <a:rPr spc="-5" dirty="0"/>
              <a:t>trong</a:t>
            </a:r>
            <a:r>
              <a:rPr spc="-65" dirty="0"/>
              <a:t> </a:t>
            </a:r>
            <a:r>
              <a:rPr dirty="0"/>
              <a:t>android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34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96441"/>
            <a:ext cx="8216900" cy="4998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415" dirty="0">
                <a:latin typeface="Arial"/>
                <a:cs typeface="Arial"/>
              </a:rPr>
              <a:t>Sự </a:t>
            </a:r>
            <a:r>
              <a:rPr sz="3000" spc="-100" dirty="0">
                <a:latin typeface="Arial"/>
                <a:cs typeface="Arial"/>
              </a:rPr>
              <a:t>kiện </a:t>
            </a:r>
            <a:r>
              <a:rPr sz="3000" spc="-170" dirty="0">
                <a:latin typeface="Arial"/>
                <a:cs typeface="Arial"/>
              </a:rPr>
              <a:t>được </a:t>
            </a:r>
            <a:r>
              <a:rPr sz="3000" spc="-60" dirty="0">
                <a:latin typeface="Arial"/>
                <a:cs typeface="Arial"/>
              </a:rPr>
              <a:t>tạo </a:t>
            </a:r>
            <a:r>
              <a:rPr sz="3000" spc="-125" dirty="0">
                <a:latin typeface="Arial"/>
                <a:cs typeface="Arial"/>
              </a:rPr>
              <a:t>ra </a:t>
            </a:r>
            <a:r>
              <a:rPr sz="3000" spc="-95" dirty="0">
                <a:latin typeface="Arial"/>
                <a:cs typeface="Arial"/>
              </a:rPr>
              <a:t>để </a:t>
            </a:r>
            <a:r>
              <a:rPr sz="3000" spc="-114" dirty="0">
                <a:latin typeface="Arial"/>
                <a:cs typeface="Arial"/>
              </a:rPr>
              <a:t>đáp </a:t>
            </a:r>
            <a:r>
              <a:rPr sz="3000" spc="-190" dirty="0">
                <a:latin typeface="Arial"/>
                <a:cs typeface="Arial"/>
              </a:rPr>
              <a:t>ứng </a:t>
            </a:r>
            <a:r>
              <a:rPr sz="3000" spc="-130" dirty="0">
                <a:latin typeface="Arial"/>
                <a:cs typeface="Arial"/>
              </a:rPr>
              <a:t>với </a:t>
            </a:r>
            <a:r>
              <a:rPr sz="3000" spc="-5" dirty="0">
                <a:latin typeface="Arial"/>
                <a:cs typeface="Arial"/>
              </a:rPr>
              <a:t>một </a:t>
            </a:r>
            <a:r>
              <a:rPr sz="3000" spc="-130" dirty="0">
                <a:latin typeface="Arial"/>
                <a:cs typeface="Arial"/>
              </a:rPr>
              <a:t>hành</a:t>
            </a:r>
            <a:r>
              <a:rPr sz="3000" spc="-430" dirty="0">
                <a:latin typeface="Arial"/>
                <a:cs typeface="Arial"/>
              </a:rPr>
              <a:t> </a:t>
            </a:r>
            <a:r>
              <a:rPr sz="3000" spc="-114" dirty="0">
                <a:latin typeface="Arial"/>
                <a:cs typeface="Arial"/>
              </a:rPr>
              <a:t>động  </a:t>
            </a:r>
            <a:r>
              <a:rPr sz="3000" spc="-95" dirty="0">
                <a:latin typeface="Arial"/>
                <a:cs typeface="Arial"/>
              </a:rPr>
              <a:t>do </a:t>
            </a:r>
            <a:r>
              <a:rPr sz="3000" spc="-110" dirty="0">
                <a:latin typeface="Arial"/>
                <a:cs typeface="Arial"/>
              </a:rPr>
              <a:t>tác </a:t>
            </a:r>
            <a:r>
              <a:rPr sz="3000" spc="-114" dirty="0">
                <a:latin typeface="Arial"/>
                <a:cs typeface="Arial"/>
              </a:rPr>
              <a:t>động </a:t>
            </a:r>
            <a:r>
              <a:rPr sz="3000" spc="-15" dirty="0">
                <a:latin typeface="Arial"/>
                <a:cs typeface="Arial"/>
              </a:rPr>
              <a:t>từ </a:t>
            </a:r>
            <a:r>
              <a:rPr sz="3000" spc="-130" dirty="0">
                <a:latin typeface="Arial"/>
                <a:cs typeface="Arial"/>
              </a:rPr>
              <a:t>bên ngoài, </a:t>
            </a:r>
            <a:r>
              <a:rPr sz="3000" spc="-120" dirty="0">
                <a:latin typeface="Arial"/>
                <a:cs typeface="Arial"/>
              </a:rPr>
              <a:t>thường </a:t>
            </a:r>
            <a:r>
              <a:rPr sz="3000" spc="-114" dirty="0">
                <a:latin typeface="Arial"/>
                <a:cs typeface="Arial"/>
              </a:rPr>
              <a:t>là </a:t>
            </a:r>
            <a:r>
              <a:rPr sz="3000" spc="-125" dirty="0">
                <a:latin typeface="Arial"/>
                <a:cs typeface="Arial"/>
              </a:rPr>
              <a:t>tương </a:t>
            </a:r>
            <a:r>
              <a:rPr sz="3000" spc="-110" dirty="0">
                <a:latin typeface="Arial"/>
                <a:cs typeface="Arial"/>
              </a:rPr>
              <a:t>tác bởi  </a:t>
            </a:r>
            <a:r>
              <a:rPr sz="3000" spc="-155" dirty="0">
                <a:latin typeface="Arial"/>
                <a:cs typeface="Arial"/>
              </a:rPr>
              <a:t>người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dùng</a:t>
            </a:r>
            <a:endParaRPr sz="3000">
              <a:latin typeface="Arial"/>
              <a:cs typeface="Arial"/>
            </a:endParaRPr>
          </a:p>
          <a:p>
            <a:pPr marL="287020" marR="41148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330" dirty="0">
                <a:latin typeface="Arial"/>
                <a:cs typeface="Arial"/>
              </a:rPr>
              <a:t>Có </a:t>
            </a:r>
            <a:r>
              <a:rPr sz="3000" spc="-150" dirty="0">
                <a:latin typeface="Arial"/>
                <a:cs typeface="Arial"/>
              </a:rPr>
              <a:t>4 </a:t>
            </a:r>
            <a:r>
              <a:rPr sz="3000" spc="-204" dirty="0">
                <a:latin typeface="Arial"/>
                <a:cs typeface="Arial"/>
              </a:rPr>
              <a:t>cách </a:t>
            </a:r>
            <a:r>
              <a:rPr sz="3000" spc="-135" dirty="0">
                <a:latin typeface="Arial"/>
                <a:cs typeface="Arial"/>
              </a:rPr>
              <a:t>chính </a:t>
            </a:r>
            <a:r>
              <a:rPr sz="3000" spc="-95" dirty="0">
                <a:latin typeface="Arial"/>
                <a:cs typeface="Arial"/>
              </a:rPr>
              <a:t>để </a:t>
            </a:r>
            <a:r>
              <a:rPr sz="3000" spc="-155" dirty="0">
                <a:latin typeface="Arial"/>
                <a:cs typeface="Arial"/>
              </a:rPr>
              <a:t>cài </a:t>
            </a:r>
            <a:r>
              <a:rPr sz="3000" spc="-35" dirty="0">
                <a:latin typeface="Arial"/>
                <a:cs typeface="Arial"/>
              </a:rPr>
              <a:t>đặt </a:t>
            </a:r>
            <a:r>
              <a:rPr sz="3000" spc="-265" dirty="0">
                <a:latin typeface="Arial"/>
                <a:cs typeface="Arial"/>
              </a:rPr>
              <a:t>sự </a:t>
            </a:r>
            <a:r>
              <a:rPr sz="3000" spc="-100" dirty="0">
                <a:latin typeface="Arial"/>
                <a:cs typeface="Arial"/>
              </a:rPr>
              <a:t>kiện </a:t>
            </a:r>
            <a:r>
              <a:rPr sz="3000" spc="-55" dirty="0">
                <a:latin typeface="Arial"/>
                <a:cs typeface="Arial"/>
              </a:rPr>
              <a:t>trong </a:t>
            </a:r>
            <a:r>
              <a:rPr sz="3000" spc="-105" dirty="0">
                <a:latin typeface="Arial"/>
                <a:cs typeface="Arial"/>
              </a:rPr>
              <a:t>lập</a:t>
            </a:r>
            <a:r>
              <a:rPr sz="3000" spc="-325" dirty="0">
                <a:latin typeface="Arial"/>
                <a:cs typeface="Arial"/>
              </a:rPr>
              <a:t> </a:t>
            </a:r>
            <a:r>
              <a:rPr sz="3000" spc="-30" dirty="0">
                <a:latin typeface="Arial"/>
                <a:cs typeface="Arial"/>
              </a:rPr>
              <a:t>trình  </a:t>
            </a:r>
            <a:r>
              <a:rPr sz="3000" spc="-90" dirty="0">
                <a:latin typeface="Arial"/>
                <a:cs typeface="Arial"/>
              </a:rPr>
              <a:t>Android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110" dirty="0">
                <a:latin typeface="Arial"/>
                <a:cs typeface="Arial"/>
              </a:rPr>
              <a:t>như:</a:t>
            </a:r>
            <a:endParaRPr sz="3000">
              <a:latin typeface="Arial"/>
              <a:cs typeface="Arial"/>
            </a:endParaRPr>
          </a:p>
          <a:p>
            <a:pPr marL="744220" marR="568325" lvl="1" indent="-274320">
              <a:lnSpc>
                <a:spcPct val="100000"/>
              </a:lnSpc>
              <a:spcBef>
                <a:spcPts val="430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229" dirty="0">
                <a:latin typeface="Arial"/>
                <a:cs typeface="Arial"/>
              </a:rPr>
              <a:t>Cài </a:t>
            </a:r>
            <a:r>
              <a:rPr sz="2600" spc="-30" dirty="0">
                <a:latin typeface="Arial"/>
                <a:cs typeface="Arial"/>
              </a:rPr>
              <a:t>đặt </a:t>
            </a:r>
            <a:r>
              <a:rPr sz="2600" spc="-125" dirty="0">
                <a:latin typeface="Arial"/>
                <a:cs typeface="Arial"/>
              </a:rPr>
              <a:t>hàm </a:t>
            </a:r>
            <a:r>
              <a:rPr sz="2600" spc="-185" dirty="0">
                <a:latin typeface="Arial"/>
                <a:cs typeface="Arial"/>
              </a:rPr>
              <a:t>xử </a:t>
            </a:r>
            <a:r>
              <a:rPr sz="2600" spc="-55" dirty="0">
                <a:latin typeface="Arial"/>
                <a:cs typeface="Arial"/>
              </a:rPr>
              <a:t>lý </a:t>
            </a:r>
            <a:r>
              <a:rPr sz="2600" spc="-45" dirty="0">
                <a:latin typeface="Arial"/>
                <a:cs typeface="Arial"/>
              </a:rPr>
              <a:t>trong </a:t>
            </a:r>
            <a:r>
              <a:rPr sz="2600" spc="-190" dirty="0">
                <a:latin typeface="Arial"/>
                <a:cs typeface="Arial"/>
              </a:rPr>
              <a:t>class </a:t>
            </a:r>
            <a:r>
              <a:rPr sz="2600" spc="-45" dirty="0">
                <a:latin typeface="Arial"/>
                <a:cs typeface="Arial"/>
              </a:rPr>
              <a:t>Activity </a:t>
            </a:r>
            <a:r>
              <a:rPr sz="2600" spc="-185" dirty="0">
                <a:latin typeface="Arial"/>
                <a:cs typeface="Arial"/>
              </a:rPr>
              <a:t>và </a:t>
            </a:r>
            <a:r>
              <a:rPr sz="2600" spc="-95" dirty="0">
                <a:latin typeface="Arial"/>
                <a:cs typeface="Arial"/>
              </a:rPr>
              <a:t>khai </a:t>
            </a:r>
            <a:r>
              <a:rPr sz="2600" spc="-120" dirty="0">
                <a:latin typeface="Arial"/>
                <a:cs typeface="Arial"/>
              </a:rPr>
              <a:t>báo</a:t>
            </a:r>
            <a:r>
              <a:rPr sz="2600" spc="-380" dirty="0">
                <a:latin typeface="Arial"/>
                <a:cs typeface="Arial"/>
              </a:rPr>
              <a:t> </a:t>
            </a:r>
            <a:r>
              <a:rPr sz="2600" spc="-235" dirty="0">
                <a:latin typeface="Arial"/>
                <a:cs typeface="Arial"/>
              </a:rPr>
              <a:t>sử  </a:t>
            </a:r>
            <a:r>
              <a:rPr sz="2600" spc="-120" dirty="0">
                <a:latin typeface="Arial"/>
                <a:cs typeface="Arial"/>
              </a:rPr>
              <a:t>dụng ngoài</a:t>
            </a:r>
            <a:r>
              <a:rPr sz="2600" spc="-190" dirty="0">
                <a:latin typeface="Arial"/>
                <a:cs typeface="Arial"/>
              </a:rPr>
              <a:t> </a:t>
            </a:r>
            <a:r>
              <a:rPr sz="2600" spc="-70" dirty="0">
                <a:latin typeface="Arial"/>
                <a:cs typeface="Arial"/>
              </a:rPr>
              <a:t>layout</a:t>
            </a:r>
            <a:endParaRPr sz="2600">
              <a:latin typeface="Arial"/>
              <a:cs typeface="Arial"/>
            </a:endParaRPr>
          </a:p>
          <a:p>
            <a:pPr marL="744220" marR="101600" lvl="1" indent="-274320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225" dirty="0">
                <a:latin typeface="Arial"/>
                <a:cs typeface="Arial"/>
              </a:rPr>
              <a:t>Cài </a:t>
            </a:r>
            <a:r>
              <a:rPr sz="2600" spc="-30" dirty="0">
                <a:latin typeface="Arial"/>
                <a:cs typeface="Arial"/>
              </a:rPr>
              <a:t>đặt </a:t>
            </a:r>
            <a:r>
              <a:rPr sz="2600" spc="-95" dirty="0">
                <a:latin typeface="Arial"/>
                <a:cs typeface="Arial"/>
              </a:rPr>
              <a:t>động </a:t>
            </a:r>
            <a:r>
              <a:rPr sz="2600" spc="-65" dirty="0">
                <a:latin typeface="Arial"/>
                <a:cs typeface="Arial"/>
              </a:rPr>
              <a:t>thông </a:t>
            </a:r>
            <a:r>
              <a:rPr sz="2600" spc="-125" dirty="0">
                <a:latin typeface="Arial"/>
                <a:cs typeface="Arial"/>
              </a:rPr>
              <a:t>qua </a:t>
            </a:r>
            <a:r>
              <a:rPr sz="2600" spc="-210" dirty="0">
                <a:latin typeface="Arial"/>
                <a:cs typeface="Arial"/>
              </a:rPr>
              <a:t>các </a:t>
            </a:r>
            <a:r>
              <a:rPr sz="2600" spc="-125" dirty="0">
                <a:latin typeface="Arial"/>
                <a:cs typeface="Arial"/>
              </a:rPr>
              <a:t>hàm </a:t>
            </a:r>
            <a:r>
              <a:rPr sz="2600" spc="-110" dirty="0">
                <a:latin typeface="Arial"/>
                <a:cs typeface="Arial"/>
              </a:rPr>
              <a:t>setListener </a:t>
            </a:r>
            <a:r>
              <a:rPr sz="2600" spc="-45" dirty="0">
                <a:latin typeface="Arial"/>
                <a:cs typeface="Arial"/>
              </a:rPr>
              <a:t>trong</a:t>
            </a:r>
            <a:r>
              <a:rPr sz="2600" spc="-315" dirty="0">
                <a:latin typeface="Arial"/>
                <a:cs typeface="Arial"/>
              </a:rPr>
              <a:t> </a:t>
            </a:r>
            <a:r>
              <a:rPr sz="2600" spc="-190" dirty="0">
                <a:latin typeface="Arial"/>
                <a:cs typeface="Arial"/>
              </a:rPr>
              <a:t>class  </a:t>
            </a:r>
            <a:r>
              <a:rPr sz="2600" spc="-45" dirty="0">
                <a:latin typeface="Arial"/>
                <a:cs typeface="Arial"/>
              </a:rPr>
              <a:t>Activity</a:t>
            </a:r>
            <a:endParaRPr sz="2600">
              <a:latin typeface="Arial"/>
              <a:cs typeface="Arial"/>
            </a:endParaRPr>
          </a:p>
          <a:p>
            <a:pPr marL="744220" lvl="1" indent="-274320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85" dirty="0">
                <a:latin typeface="Arial"/>
                <a:cs typeface="Arial"/>
              </a:rPr>
              <a:t>Implements </a:t>
            </a:r>
            <a:r>
              <a:rPr sz="2600" spc="-110" dirty="0">
                <a:latin typeface="Arial"/>
                <a:cs typeface="Arial"/>
              </a:rPr>
              <a:t>Listener </a:t>
            </a:r>
            <a:r>
              <a:rPr sz="2600" spc="-45" dirty="0">
                <a:latin typeface="Arial"/>
                <a:cs typeface="Arial"/>
              </a:rPr>
              <a:t>trong </a:t>
            </a:r>
            <a:r>
              <a:rPr sz="2600" spc="-95" dirty="0">
                <a:latin typeface="Arial"/>
                <a:cs typeface="Arial"/>
              </a:rPr>
              <a:t>khai </a:t>
            </a:r>
            <a:r>
              <a:rPr sz="2600" spc="-120" dirty="0">
                <a:latin typeface="Arial"/>
                <a:cs typeface="Arial"/>
              </a:rPr>
              <a:t>báo</a:t>
            </a:r>
            <a:r>
              <a:rPr sz="2600" spc="-445" dirty="0">
                <a:latin typeface="Arial"/>
                <a:cs typeface="Arial"/>
              </a:rPr>
              <a:t> </a:t>
            </a:r>
            <a:r>
              <a:rPr sz="2600" spc="-90" dirty="0">
                <a:latin typeface="Arial"/>
                <a:cs typeface="Arial"/>
              </a:rPr>
              <a:t>lớp</a:t>
            </a:r>
            <a:endParaRPr sz="2600">
              <a:latin typeface="Arial"/>
              <a:cs typeface="Arial"/>
            </a:endParaRPr>
          </a:p>
          <a:p>
            <a:pPr marL="744220" lvl="1" indent="-274320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170" dirty="0">
                <a:latin typeface="Arial"/>
                <a:cs typeface="Arial"/>
              </a:rPr>
              <a:t>Dùng </a:t>
            </a:r>
            <a:r>
              <a:rPr sz="2600" spc="-80" dirty="0">
                <a:latin typeface="Arial"/>
                <a:cs typeface="Arial"/>
              </a:rPr>
              <a:t>biến lưu</a:t>
            </a:r>
            <a:r>
              <a:rPr sz="2600" spc="-204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trữ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51219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C1: Onclick in</a:t>
            </a:r>
            <a:r>
              <a:rPr spc="-105" dirty="0"/>
              <a:t> </a:t>
            </a:r>
            <a:r>
              <a:rPr dirty="0"/>
              <a:t>XML</a:t>
            </a:r>
          </a:p>
        </p:txBody>
      </p:sp>
      <p:sp>
        <p:nvSpPr>
          <p:cNvPr id="3" name="object 3"/>
          <p:cNvSpPr/>
          <p:nvPr/>
        </p:nvSpPr>
        <p:spPr>
          <a:xfrm>
            <a:off x="477012" y="2404872"/>
            <a:ext cx="6914388" cy="1405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3108" y="3890771"/>
            <a:ext cx="7325868" cy="2281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52059" y="1401317"/>
            <a:ext cx="3743960" cy="1310640"/>
          </a:xfrm>
          <a:custGeom>
            <a:avLst/>
            <a:gdLst/>
            <a:ahLst/>
            <a:cxnLst/>
            <a:rect l="l" t="t" r="r" b="b"/>
            <a:pathLst>
              <a:path w="3743959" h="1310639">
                <a:moveTo>
                  <a:pt x="3743706" y="1092200"/>
                </a:moveTo>
                <a:lnTo>
                  <a:pt x="1530858" y="1092200"/>
                </a:lnTo>
                <a:lnTo>
                  <a:pt x="1536626" y="1142289"/>
                </a:lnTo>
                <a:lnTo>
                  <a:pt x="1553058" y="1188268"/>
                </a:lnTo>
                <a:lnTo>
                  <a:pt x="1578844" y="1228826"/>
                </a:lnTo>
                <a:lnTo>
                  <a:pt x="1612671" y="1262653"/>
                </a:lnTo>
                <a:lnTo>
                  <a:pt x="1653229" y="1288439"/>
                </a:lnTo>
                <a:lnTo>
                  <a:pt x="1699208" y="1304871"/>
                </a:lnTo>
                <a:lnTo>
                  <a:pt x="1749297" y="1310640"/>
                </a:lnTo>
                <a:lnTo>
                  <a:pt x="3525266" y="1310640"/>
                </a:lnTo>
                <a:lnTo>
                  <a:pt x="3575355" y="1304871"/>
                </a:lnTo>
                <a:lnTo>
                  <a:pt x="3621334" y="1288439"/>
                </a:lnTo>
                <a:lnTo>
                  <a:pt x="3661892" y="1262653"/>
                </a:lnTo>
                <a:lnTo>
                  <a:pt x="3695719" y="1228826"/>
                </a:lnTo>
                <a:lnTo>
                  <a:pt x="3721505" y="1188268"/>
                </a:lnTo>
                <a:lnTo>
                  <a:pt x="3737937" y="1142289"/>
                </a:lnTo>
                <a:lnTo>
                  <a:pt x="3743706" y="1092200"/>
                </a:lnTo>
                <a:close/>
              </a:path>
              <a:path w="3743959" h="1310639">
                <a:moveTo>
                  <a:pt x="3525266" y="0"/>
                </a:moveTo>
                <a:lnTo>
                  <a:pt x="1749297" y="0"/>
                </a:lnTo>
                <a:lnTo>
                  <a:pt x="1699208" y="5768"/>
                </a:lnTo>
                <a:lnTo>
                  <a:pt x="1653229" y="22200"/>
                </a:lnTo>
                <a:lnTo>
                  <a:pt x="1612671" y="47986"/>
                </a:lnTo>
                <a:lnTo>
                  <a:pt x="1578844" y="81813"/>
                </a:lnTo>
                <a:lnTo>
                  <a:pt x="1553058" y="122371"/>
                </a:lnTo>
                <a:lnTo>
                  <a:pt x="1536626" y="168350"/>
                </a:lnTo>
                <a:lnTo>
                  <a:pt x="1530858" y="218440"/>
                </a:lnTo>
                <a:lnTo>
                  <a:pt x="1530858" y="764540"/>
                </a:lnTo>
                <a:lnTo>
                  <a:pt x="0" y="1267714"/>
                </a:lnTo>
                <a:lnTo>
                  <a:pt x="1530858" y="1092200"/>
                </a:lnTo>
                <a:lnTo>
                  <a:pt x="3743706" y="1092200"/>
                </a:lnTo>
                <a:lnTo>
                  <a:pt x="3743706" y="218440"/>
                </a:lnTo>
                <a:lnTo>
                  <a:pt x="3737937" y="168350"/>
                </a:lnTo>
                <a:lnTo>
                  <a:pt x="3721505" y="122371"/>
                </a:lnTo>
                <a:lnTo>
                  <a:pt x="3695719" y="81813"/>
                </a:lnTo>
                <a:lnTo>
                  <a:pt x="3661892" y="47986"/>
                </a:lnTo>
                <a:lnTo>
                  <a:pt x="3621334" y="22200"/>
                </a:lnTo>
                <a:lnTo>
                  <a:pt x="3575355" y="5768"/>
                </a:lnTo>
                <a:lnTo>
                  <a:pt x="35252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52059" y="1401317"/>
            <a:ext cx="3743960" cy="1310640"/>
          </a:xfrm>
          <a:custGeom>
            <a:avLst/>
            <a:gdLst/>
            <a:ahLst/>
            <a:cxnLst/>
            <a:rect l="l" t="t" r="r" b="b"/>
            <a:pathLst>
              <a:path w="3743959" h="1310639">
                <a:moveTo>
                  <a:pt x="1530858" y="218440"/>
                </a:moveTo>
                <a:lnTo>
                  <a:pt x="1536626" y="168350"/>
                </a:lnTo>
                <a:lnTo>
                  <a:pt x="1553058" y="122371"/>
                </a:lnTo>
                <a:lnTo>
                  <a:pt x="1578844" y="81813"/>
                </a:lnTo>
                <a:lnTo>
                  <a:pt x="1612671" y="47986"/>
                </a:lnTo>
                <a:lnTo>
                  <a:pt x="1653229" y="22200"/>
                </a:lnTo>
                <a:lnTo>
                  <a:pt x="1699208" y="5768"/>
                </a:lnTo>
                <a:lnTo>
                  <a:pt x="1749297" y="0"/>
                </a:lnTo>
                <a:lnTo>
                  <a:pt x="1899665" y="0"/>
                </a:lnTo>
                <a:lnTo>
                  <a:pt x="2452878" y="0"/>
                </a:lnTo>
                <a:lnTo>
                  <a:pt x="3525266" y="0"/>
                </a:lnTo>
                <a:lnTo>
                  <a:pt x="3575355" y="5768"/>
                </a:lnTo>
                <a:lnTo>
                  <a:pt x="3621334" y="22200"/>
                </a:lnTo>
                <a:lnTo>
                  <a:pt x="3661892" y="47986"/>
                </a:lnTo>
                <a:lnTo>
                  <a:pt x="3695719" y="81813"/>
                </a:lnTo>
                <a:lnTo>
                  <a:pt x="3721505" y="122371"/>
                </a:lnTo>
                <a:lnTo>
                  <a:pt x="3737937" y="168350"/>
                </a:lnTo>
                <a:lnTo>
                  <a:pt x="3743706" y="218440"/>
                </a:lnTo>
                <a:lnTo>
                  <a:pt x="3743706" y="764540"/>
                </a:lnTo>
                <a:lnTo>
                  <a:pt x="3743706" y="1092200"/>
                </a:lnTo>
                <a:lnTo>
                  <a:pt x="3737937" y="1142289"/>
                </a:lnTo>
                <a:lnTo>
                  <a:pt x="3721505" y="1188268"/>
                </a:lnTo>
                <a:lnTo>
                  <a:pt x="3695719" y="1228826"/>
                </a:lnTo>
                <a:lnTo>
                  <a:pt x="3661892" y="1262653"/>
                </a:lnTo>
                <a:lnTo>
                  <a:pt x="3621334" y="1288439"/>
                </a:lnTo>
                <a:lnTo>
                  <a:pt x="3575355" y="1304871"/>
                </a:lnTo>
                <a:lnTo>
                  <a:pt x="3525266" y="1310640"/>
                </a:lnTo>
                <a:lnTo>
                  <a:pt x="2452878" y="1310640"/>
                </a:lnTo>
                <a:lnTo>
                  <a:pt x="1899665" y="1310640"/>
                </a:lnTo>
                <a:lnTo>
                  <a:pt x="1749297" y="1310640"/>
                </a:lnTo>
                <a:lnTo>
                  <a:pt x="1699208" y="1304871"/>
                </a:lnTo>
                <a:lnTo>
                  <a:pt x="1653229" y="1288439"/>
                </a:lnTo>
                <a:lnTo>
                  <a:pt x="1612671" y="1262653"/>
                </a:lnTo>
                <a:lnTo>
                  <a:pt x="1578844" y="1228826"/>
                </a:lnTo>
                <a:lnTo>
                  <a:pt x="1553058" y="1188268"/>
                </a:lnTo>
                <a:lnTo>
                  <a:pt x="1536626" y="1142289"/>
                </a:lnTo>
                <a:lnTo>
                  <a:pt x="1530858" y="1092200"/>
                </a:lnTo>
                <a:lnTo>
                  <a:pt x="0" y="1267714"/>
                </a:lnTo>
                <a:lnTo>
                  <a:pt x="1530858" y="764540"/>
                </a:lnTo>
                <a:lnTo>
                  <a:pt x="1530858" y="218440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86550" y="1667002"/>
            <a:ext cx="192976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0" marR="5080" indent="-14668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TRONG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FILE  </a:t>
            </a:r>
            <a:r>
              <a:rPr sz="2400" b="1" spc="-5" dirty="0">
                <a:latin typeface="Times New Roman"/>
                <a:cs typeface="Times New Roman"/>
              </a:rPr>
              <a:t>CODE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160" dirty="0">
                <a:latin typeface="Times New Roman"/>
                <a:cs typeface="Times New Roman"/>
              </a:rPr>
              <a:t>JAVA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77357" y="4918709"/>
            <a:ext cx="3174365" cy="1312545"/>
          </a:xfrm>
          <a:custGeom>
            <a:avLst/>
            <a:gdLst/>
            <a:ahLst/>
            <a:cxnLst/>
            <a:rect l="l" t="t" r="r" b="b"/>
            <a:pathLst>
              <a:path w="3174365" h="1312545">
                <a:moveTo>
                  <a:pt x="0" y="737869"/>
                </a:moveTo>
                <a:lnTo>
                  <a:pt x="961009" y="1093470"/>
                </a:lnTo>
                <a:lnTo>
                  <a:pt x="966785" y="1143613"/>
                </a:lnTo>
                <a:lnTo>
                  <a:pt x="983238" y="1189644"/>
                </a:lnTo>
                <a:lnTo>
                  <a:pt x="1009054" y="1230250"/>
                </a:lnTo>
                <a:lnTo>
                  <a:pt x="1042922" y="1264118"/>
                </a:lnTo>
                <a:lnTo>
                  <a:pt x="1083528" y="1289934"/>
                </a:lnTo>
                <a:lnTo>
                  <a:pt x="1129559" y="1306387"/>
                </a:lnTo>
                <a:lnTo>
                  <a:pt x="1179702" y="1312164"/>
                </a:lnTo>
                <a:lnTo>
                  <a:pt x="2955163" y="1312164"/>
                </a:lnTo>
                <a:lnTo>
                  <a:pt x="3005306" y="1306387"/>
                </a:lnTo>
                <a:lnTo>
                  <a:pt x="3051337" y="1289934"/>
                </a:lnTo>
                <a:lnTo>
                  <a:pt x="3091943" y="1264118"/>
                </a:lnTo>
                <a:lnTo>
                  <a:pt x="3125811" y="1230250"/>
                </a:lnTo>
                <a:lnTo>
                  <a:pt x="3151627" y="1189644"/>
                </a:lnTo>
                <a:lnTo>
                  <a:pt x="3168080" y="1143613"/>
                </a:lnTo>
                <a:lnTo>
                  <a:pt x="3173857" y="1093470"/>
                </a:lnTo>
                <a:lnTo>
                  <a:pt x="3173857" y="765428"/>
                </a:lnTo>
                <a:lnTo>
                  <a:pt x="961009" y="765428"/>
                </a:lnTo>
                <a:lnTo>
                  <a:pt x="0" y="737869"/>
                </a:lnTo>
                <a:close/>
              </a:path>
              <a:path w="3174365" h="1312545">
                <a:moveTo>
                  <a:pt x="2955163" y="0"/>
                </a:moveTo>
                <a:lnTo>
                  <a:pt x="1179702" y="0"/>
                </a:lnTo>
                <a:lnTo>
                  <a:pt x="1129559" y="5776"/>
                </a:lnTo>
                <a:lnTo>
                  <a:pt x="1083528" y="22229"/>
                </a:lnTo>
                <a:lnTo>
                  <a:pt x="1042922" y="48045"/>
                </a:lnTo>
                <a:lnTo>
                  <a:pt x="1009054" y="81913"/>
                </a:lnTo>
                <a:lnTo>
                  <a:pt x="983238" y="122519"/>
                </a:lnTo>
                <a:lnTo>
                  <a:pt x="966785" y="168550"/>
                </a:lnTo>
                <a:lnTo>
                  <a:pt x="961009" y="218694"/>
                </a:lnTo>
                <a:lnTo>
                  <a:pt x="961009" y="765428"/>
                </a:lnTo>
                <a:lnTo>
                  <a:pt x="3173857" y="765428"/>
                </a:lnTo>
                <a:lnTo>
                  <a:pt x="3173857" y="218694"/>
                </a:lnTo>
                <a:lnTo>
                  <a:pt x="3168080" y="168550"/>
                </a:lnTo>
                <a:lnTo>
                  <a:pt x="3151627" y="122519"/>
                </a:lnTo>
                <a:lnTo>
                  <a:pt x="3125811" y="81913"/>
                </a:lnTo>
                <a:lnTo>
                  <a:pt x="3091943" y="48045"/>
                </a:lnTo>
                <a:lnTo>
                  <a:pt x="3051337" y="22229"/>
                </a:lnTo>
                <a:lnTo>
                  <a:pt x="3005306" y="5776"/>
                </a:lnTo>
                <a:lnTo>
                  <a:pt x="29551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77357" y="4918709"/>
            <a:ext cx="3174365" cy="1312545"/>
          </a:xfrm>
          <a:custGeom>
            <a:avLst/>
            <a:gdLst/>
            <a:ahLst/>
            <a:cxnLst/>
            <a:rect l="l" t="t" r="r" b="b"/>
            <a:pathLst>
              <a:path w="3174365" h="1312545">
                <a:moveTo>
                  <a:pt x="961009" y="218694"/>
                </a:moveTo>
                <a:lnTo>
                  <a:pt x="966785" y="168550"/>
                </a:lnTo>
                <a:lnTo>
                  <a:pt x="983238" y="122519"/>
                </a:lnTo>
                <a:lnTo>
                  <a:pt x="1009054" y="81913"/>
                </a:lnTo>
                <a:lnTo>
                  <a:pt x="1042922" y="48045"/>
                </a:lnTo>
                <a:lnTo>
                  <a:pt x="1083528" y="22229"/>
                </a:lnTo>
                <a:lnTo>
                  <a:pt x="1129559" y="5776"/>
                </a:lnTo>
                <a:lnTo>
                  <a:pt x="1179702" y="0"/>
                </a:lnTo>
                <a:lnTo>
                  <a:pt x="1329816" y="0"/>
                </a:lnTo>
                <a:lnTo>
                  <a:pt x="1883028" y="0"/>
                </a:lnTo>
                <a:lnTo>
                  <a:pt x="2955163" y="0"/>
                </a:lnTo>
                <a:lnTo>
                  <a:pt x="3005306" y="5776"/>
                </a:lnTo>
                <a:lnTo>
                  <a:pt x="3051337" y="22229"/>
                </a:lnTo>
                <a:lnTo>
                  <a:pt x="3091943" y="48045"/>
                </a:lnTo>
                <a:lnTo>
                  <a:pt x="3125811" y="81913"/>
                </a:lnTo>
                <a:lnTo>
                  <a:pt x="3151627" y="122519"/>
                </a:lnTo>
                <a:lnTo>
                  <a:pt x="3168080" y="168550"/>
                </a:lnTo>
                <a:lnTo>
                  <a:pt x="3173857" y="218694"/>
                </a:lnTo>
                <a:lnTo>
                  <a:pt x="3173857" y="765428"/>
                </a:lnTo>
                <a:lnTo>
                  <a:pt x="3173857" y="1093470"/>
                </a:lnTo>
                <a:lnTo>
                  <a:pt x="3168080" y="1143613"/>
                </a:lnTo>
                <a:lnTo>
                  <a:pt x="3151627" y="1189644"/>
                </a:lnTo>
                <a:lnTo>
                  <a:pt x="3125811" y="1230250"/>
                </a:lnTo>
                <a:lnTo>
                  <a:pt x="3091943" y="1264118"/>
                </a:lnTo>
                <a:lnTo>
                  <a:pt x="3051337" y="1289934"/>
                </a:lnTo>
                <a:lnTo>
                  <a:pt x="3005306" y="1306387"/>
                </a:lnTo>
                <a:lnTo>
                  <a:pt x="2955163" y="1312164"/>
                </a:lnTo>
                <a:lnTo>
                  <a:pt x="1883028" y="1312164"/>
                </a:lnTo>
                <a:lnTo>
                  <a:pt x="1329816" y="1312164"/>
                </a:lnTo>
                <a:lnTo>
                  <a:pt x="1179702" y="1312164"/>
                </a:lnTo>
                <a:lnTo>
                  <a:pt x="1129559" y="1306387"/>
                </a:lnTo>
                <a:lnTo>
                  <a:pt x="1083528" y="1289934"/>
                </a:lnTo>
                <a:lnTo>
                  <a:pt x="1042922" y="1264118"/>
                </a:lnTo>
                <a:lnTo>
                  <a:pt x="1009054" y="1230250"/>
                </a:lnTo>
                <a:lnTo>
                  <a:pt x="983238" y="1189644"/>
                </a:lnTo>
                <a:lnTo>
                  <a:pt x="966785" y="1143613"/>
                </a:lnTo>
                <a:lnTo>
                  <a:pt x="961009" y="1093470"/>
                </a:lnTo>
                <a:lnTo>
                  <a:pt x="0" y="737869"/>
                </a:lnTo>
                <a:lnTo>
                  <a:pt x="961009" y="765428"/>
                </a:lnTo>
                <a:lnTo>
                  <a:pt x="961009" y="218694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03897" y="5185917"/>
            <a:ext cx="20834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TRONG </a:t>
            </a:r>
            <a:r>
              <a:rPr sz="2400" b="1" dirty="0">
                <a:latin typeface="Times New Roman"/>
                <a:cs typeface="Times New Roman"/>
              </a:rPr>
              <a:t>FILE  </a:t>
            </a:r>
            <a:r>
              <a:rPr sz="2400" b="1" spc="-40" dirty="0">
                <a:latin typeface="Times New Roman"/>
                <a:cs typeface="Times New Roman"/>
              </a:rPr>
              <a:t>LAYOUT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XML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35</a:t>
            </a:fld>
            <a:endParaRPr spc="-6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73914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C2: </a:t>
            </a:r>
            <a:r>
              <a:rPr spc="-5" dirty="0"/>
              <a:t>Inline </a:t>
            </a:r>
            <a:r>
              <a:rPr dirty="0"/>
              <a:t>anonymous</a:t>
            </a:r>
            <a:r>
              <a:rPr spc="-70" dirty="0"/>
              <a:t> </a:t>
            </a:r>
            <a:r>
              <a:rPr dirty="0"/>
              <a:t>listener</a:t>
            </a:r>
          </a:p>
        </p:txBody>
      </p:sp>
      <p:sp>
        <p:nvSpPr>
          <p:cNvPr id="4" name="object 4"/>
          <p:cNvSpPr/>
          <p:nvPr/>
        </p:nvSpPr>
        <p:spPr>
          <a:xfrm>
            <a:off x="348995" y="1566672"/>
            <a:ext cx="8446008" cy="4402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36</a:t>
            </a:fld>
            <a:endParaRPr spc="-6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8348" y="1283207"/>
            <a:ext cx="8147304" cy="5132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55289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C3: Activity is</a:t>
            </a:r>
            <a:r>
              <a:rPr spc="-325" dirty="0"/>
              <a:t> </a:t>
            </a:r>
            <a:r>
              <a:rPr spc="-5" dirty="0"/>
              <a:t>listener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37</a:t>
            </a:fld>
            <a:endParaRPr spc="-6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58000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C4: Listener in</a:t>
            </a:r>
            <a:r>
              <a:rPr spc="-95" dirty="0"/>
              <a:t> </a:t>
            </a:r>
            <a:r>
              <a:rPr dirty="0"/>
              <a:t>variable</a:t>
            </a:r>
          </a:p>
        </p:txBody>
      </p:sp>
      <p:sp>
        <p:nvSpPr>
          <p:cNvPr id="4" name="object 4"/>
          <p:cNvSpPr/>
          <p:nvPr/>
        </p:nvSpPr>
        <p:spPr>
          <a:xfrm>
            <a:off x="614172" y="1405127"/>
            <a:ext cx="7915656" cy="4878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38</a:t>
            </a:fld>
            <a:endParaRPr spc="-6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82257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Một số </a:t>
            </a:r>
            <a:r>
              <a:rPr dirty="0"/>
              <a:t>kĩ thuật ít thông dụng</a:t>
            </a:r>
            <a:r>
              <a:rPr spc="-80" dirty="0"/>
              <a:t> </a:t>
            </a:r>
            <a:r>
              <a:rPr dirty="0"/>
              <a:t>hơn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39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33034"/>
            <a:ext cx="6824345" cy="476758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27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270" dirty="0">
                <a:latin typeface="Arial"/>
                <a:cs typeface="Arial"/>
              </a:rPr>
              <a:t>Cách </a:t>
            </a:r>
            <a:r>
              <a:rPr sz="2800" spc="-85" dirty="0">
                <a:latin typeface="Arial"/>
                <a:cs typeface="Arial"/>
              </a:rPr>
              <a:t>5: </a:t>
            </a:r>
            <a:r>
              <a:rPr sz="2800" spc="-105" dirty="0">
                <a:latin typeface="Arial"/>
                <a:cs typeface="Arial"/>
              </a:rPr>
              <a:t>Explicit </a:t>
            </a:r>
            <a:r>
              <a:rPr sz="2800" spc="-75" dirty="0">
                <a:latin typeface="Arial"/>
                <a:cs typeface="Arial"/>
              </a:rPr>
              <a:t>listener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204" dirty="0">
                <a:latin typeface="Arial"/>
                <a:cs typeface="Arial"/>
              </a:rPr>
              <a:t>class</a:t>
            </a:r>
            <a:endParaRPr sz="2800">
              <a:latin typeface="Arial"/>
              <a:cs typeface="Arial"/>
            </a:endParaRPr>
          </a:p>
          <a:p>
            <a:pPr marL="744220" lvl="1" indent="-274320">
              <a:lnSpc>
                <a:spcPct val="100000"/>
              </a:lnSpc>
              <a:spcBef>
                <a:spcPts val="150"/>
              </a:spcBef>
              <a:buFont typeface="Wingdings"/>
              <a:buChar char=""/>
              <a:tabLst>
                <a:tab pos="743585" algn="l"/>
                <a:tab pos="744220" algn="l"/>
              </a:tabLst>
            </a:pPr>
            <a:r>
              <a:rPr sz="2400" spc="-65" dirty="0">
                <a:latin typeface="Arial"/>
                <a:cs typeface="Arial"/>
              </a:rPr>
              <a:t>Viết </a:t>
            </a:r>
            <a:r>
              <a:rPr sz="2400" spc="-180" dirty="0">
                <a:latin typeface="Arial"/>
                <a:cs typeface="Arial"/>
              </a:rPr>
              <a:t>class </a:t>
            </a:r>
            <a:r>
              <a:rPr sz="2400" spc="-95" dirty="0">
                <a:latin typeface="Arial"/>
                <a:cs typeface="Arial"/>
              </a:rPr>
              <a:t>độc </a:t>
            </a:r>
            <a:r>
              <a:rPr sz="2400" spc="-85" dirty="0">
                <a:latin typeface="Arial"/>
                <a:cs typeface="Arial"/>
              </a:rPr>
              <a:t>lập </a:t>
            </a:r>
            <a:r>
              <a:rPr sz="2400" spc="-175" dirty="0">
                <a:latin typeface="Arial"/>
                <a:cs typeface="Arial"/>
              </a:rPr>
              <a:t>xử </a:t>
            </a:r>
            <a:r>
              <a:rPr sz="2400" spc="-50" dirty="0">
                <a:latin typeface="Arial"/>
                <a:cs typeface="Arial"/>
              </a:rPr>
              <a:t>lý </a:t>
            </a:r>
            <a:r>
              <a:rPr sz="2400" spc="-215" dirty="0">
                <a:latin typeface="Arial"/>
                <a:cs typeface="Arial"/>
              </a:rPr>
              <a:t>sự</a:t>
            </a:r>
            <a:r>
              <a:rPr sz="2400" spc="-27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kiện</a:t>
            </a:r>
            <a:endParaRPr sz="2400">
              <a:latin typeface="Arial"/>
              <a:cs typeface="Arial"/>
            </a:endParaRPr>
          </a:p>
          <a:p>
            <a:pPr marL="744220" lvl="1" indent="-274320">
              <a:lnSpc>
                <a:spcPct val="100000"/>
              </a:lnSpc>
              <a:spcBef>
                <a:spcPts val="110"/>
              </a:spcBef>
              <a:buFont typeface="Wingdings"/>
              <a:buChar char=""/>
              <a:tabLst>
                <a:tab pos="743585" algn="l"/>
                <a:tab pos="744220" algn="l"/>
              </a:tabLst>
            </a:pPr>
            <a:r>
              <a:rPr sz="2400" spc="-235" dirty="0">
                <a:latin typeface="Arial"/>
                <a:cs typeface="Arial"/>
              </a:rPr>
              <a:t>Class </a:t>
            </a:r>
            <a:r>
              <a:rPr sz="2400" spc="-140" dirty="0">
                <a:latin typeface="Arial"/>
                <a:cs typeface="Arial"/>
              </a:rPr>
              <a:t>có </a:t>
            </a:r>
            <a:r>
              <a:rPr sz="2400" spc="-30" dirty="0">
                <a:latin typeface="Arial"/>
                <a:cs typeface="Arial"/>
              </a:rPr>
              <a:t>thể </a:t>
            </a:r>
            <a:r>
              <a:rPr sz="2400" spc="-85" dirty="0">
                <a:latin typeface="Arial"/>
                <a:cs typeface="Arial"/>
              </a:rPr>
              <a:t>là </a:t>
            </a:r>
            <a:r>
              <a:rPr sz="2400" spc="-50" dirty="0">
                <a:latin typeface="Arial"/>
                <a:cs typeface="Arial"/>
              </a:rPr>
              <a:t>inner </a:t>
            </a:r>
            <a:r>
              <a:rPr sz="2400" spc="-180" dirty="0">
                <a:latin typeface="Arial"/>
                <a:cs typeface="Arial"/>
              </a:rPr>
              <a:t>class </a:t>
            </a:r>
            <a:r>
              <a:rPr sz="2400" spc="-135" dirty="0">
                <a:latin typeface="Arial"/>
                <a:cs typeface="Arial"/>
              </a:rPr>
              <a:t>hoặc </a:t>
            </a:r>
            <a:r>
              <a:rPr sz="2400" spc="-105" dirty="0">
                <a:latin typeface="Arial"/>
                <a:cs typeface="Arial"/>
              </a:rPr>
              <a:t>hoàn </a:t>
            </a:r>
            <a:r>
              <a:rPr sz="2400" spc="-60" dirty="0">
                <a:latin typeface="Arial"/>
                <a:cs typeface="Arial"/>
              </a:rPr>
              <a:t>toàn </a:t>
            </a:r>
            <a:r>
              <a:rPr sz="2400" spc="-95" dirty="0">
                <a:latin typeface="Arial"/>
                <a:cs typeface="Arial"/>
              </a:rPr>
              <a:t>độc</a:t>
            </a:r>
            <a:r>
              <a:rPr sz="2400" spc="-29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lập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44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270" dirty="0">
                <a:latin typeface="Arial"/>
                <a:cs typeface="Arial"/>
              </a:rPr>
              <a:t>Cách </a:t>
            </a:r>
            <a:r>
              <a:rPr sz="2800" spc="-85" dirty="0">
                <a:latin typeface="Arial"/>
                <a:cs typeface="Arial"/>
              </a:rPr>
              <a:t>6: </a:t>
            </a:r>
            <a:r>
              <a:rPr sz="2800" spc="-145" dirty="0">
                <a:latin typeface="Arial"/>
                <a:cs typeface="Arial"/>
              </a:rPr>
              <a:t>Anonymous </a:t>
            </a:r>
            <a:r>
              <a:rPr sz="2800" spc="-85" dirty="0">
                <a:latin typeface="Arial"/>
                <a:cs typeface="Arial"/>
              </a:rPr>
              <a:t>view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170" dirty="0">
                <a:latin typeface="Arial"/>
                <a:cs typeface="Arial"/>
              </a:rPr>
              <a:t>subclassing</a:t>
            </a:r>
            <a:endParaRPr sz="2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150"/>
              </a:spcBef>
              <a:tabLst>
                <a:tab pos="3607435" algn="l"/>
                <a:tab pos="5793105" algn="l"/>
              </a:tabLst>
            </a:pPr>
            <a:r>
              <a:rPr sz="2400" spc="125" dirty="0">
                <a:latin typeface="Arial"/>
                <a:cs typeface="Arial"/>
              </a:rPr>
              <a:t>layout.addView(new	</a:t>
            </a:r>
            <a:r>
              <a:rPr sz="2400" spc="300" dirty="0">
                <a:latin typeface="Arial"/>
                <a:cs typeface="Arial"/>
              </a:rPr>
              <a:t>Button(this)	</a:t>
            </a:r>
            <a:r>
              <a:rPr sz="2400" spc="515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1085850">
              <a:lnSpc>
                <a:spcPct val="100000"/>
              </a:lnSpc>
              <a:spcBef>
                <a:spcPts val="120"/>
              </a:spcBef>
            </a:pPr>
            <a:r>
              <a:rPr sz="2400" spc="30" dirty="0">
                <a:latin typeface="Arial"/>
                <a:cs typeface="Arial"/>
              </a:rPr>
              <a:t>@Override</a:t>
            </a:r>
            <a:endParaRPr sz="2400">
              <a:latin typeface="Arial"/>
              <a:cs typeface="Arial"/>
            </a:endParaRPr>
          </a:p>
          <a:p>
            <a:pPr marL="1085850">
              <a:lnSpc>
                <a:spcPct val="100000"/>
              </a:lnSpc>
              <a:spcBef>
                <a:spcPts val="110"/>
              </a:spcBef>
              <a:tabLst>
                <a:tab pos="2262505" algn="l"/>
                <a:tab pos="3608704" algn="l"/>
                <a:tab pos="6130290" algn="l"/>
              </a:tabLst>
            </a:pPr>
            <a:r>
              <a:rPr sz="2400" spc="275" dirty="0">
                <a:latin typeface="Arial"/>
                <a:cs typeface="Arial"/>
              </a:rPr>
              <a:t>public	</a:t>
            </a:r>
            <a:r>
              <a:rPr sz="2400" spc="100" dirty="0">
                <a:latin typeface="Arial"/>
                <a:cs typeface="Arial"/>
              </a:rPr>
              <a:t>boolean	</a:t>
            </a:r>
            <a:r>
              <a:rPr sz="2400" spc="245" dirty="0">
                <a:latin typeface="Arial"/>
                <a:cs typeface="Arial"/>
              </a:rPr>
              <a:t>performClick()	</a:t>
            </a:r>
            <a:r>
              <a:rPr sz="2400" spc="515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1758950">
              <a:lnSpc>
                <a:spcPct val="100000"/>
              </a:lnSpc>
              <a:spcBef>
                <a:spcPts val="105"/>
              </a:spcBef>
              <a:tabLst>
                <a:tab pos="2263140" algn="l"/>
                <a:tab pos="3103880" algn="l"/>
                <a:tab pos="3609340" algn="l"/>
                <a:tab pos="4113529" algn="l"/>
                <a:tab pos="4617720" algn="l"/>
                <a:tab pos="5290820" algn="l"/>
              </a:tabLst>
            </a:pPr>
            <a:r>
              <a:rPr sz="2400" spc="655" dirty="0">
                <a:latin typeface="Arial"/>
                <a:cs typeface="Arial"/>
              </a:rPr>
              <a:t>//	</a:t>
            </a:r>
            <a:r>
              <a:rPr sz="2400" spc="-15" dirty="0">
                <a:latin typeface="Arial"/>
                <a:cs typeface="Arial"/>
              </a:rPr>
              <a:t>đoạn	</a:t>
            </a:r>
            <a:r>
              <a:rPr sz="2400" spc="-345" dirty="0">
                <a:latin typeface="Arial"/>
                <a:cs typeface="Arial"/>
              </a:rPr>
              <a:t>mã	</a:t>
            </a:r>
            <a:r>
              <a:rPr sz="2400" spc="-85" dirty="0">
                <a:latin typeface="Arial"/>
                <a:cs typeface="Arial"/>
              </a:rPr>
              <a:t>xử	</a:t>
            </a:r>
            <a:r>
              <a:rPr sz="2400" spc="450" dirty="0">
                <a:latin typeface="Arial"/>
                <a:cs typeface="Arial"/>
              </a:rPr>
              <a:t>lý	</a:t>
            </a:r>
            <a:r>
              <a:rPr sz="2400" spc="210" dirty="0">
                <a:latin typeface="Arial"/>
                <a:cs typeface="Arial"/>
              </a:rPr>
              <a:t>nút	</a:t>
            </a:r>
            <a:r>
              <a:rPr sz="2400" spc="-235" dirty="0">
                <a:latin typeface="Arial"/>
                <a:cs typeface="Arial"/>
              </a:rPr>
              <a:t>bấm</a:t>
            </a:r>
            <a:endParaRPr sz="2400">
              <a:latin typeface="Arial"/>
              <a:cs typeface="Arial"/>
            </a:endParaRPr>
          </a:p>
          <a:p>
            <a:pPr marL="1758950">
              <a:lnSpc>
                <a:spcPct val="100000"/>
              </a:lnSpc>
              <a:spcBef>
                <a:spcPts val="120"/>
              </a:spcBef>
            </a:pPr>
            <a:r>
              <a:rPr sz="2400" spc="-108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1758950">
              <a:lnSpc>
                <a:spcPct val="100000"/>
              </a:lnSpc>
              <a:spcBef>
                <a:spcPts val="110"/>
              </a:spcBef>
              <a:tabLst>
                <a:tab pos="2936240" algn="l"/>
              </a:tabLst>
            </a:pPr>
            <a:r>
              <a:rPr sz="2400" spc="275" dirty="0">
                <a:latin typeface="Arial"/>
                <a:cs typeface="Arial"/>
              </a:rPr>
              <a:t>return	</a:t>
            </a:r>
            <a:r>
              <a:rPr sz="2400" spc="365" dirty="0">
                <a:latin typeface="Arial"/>
                <a:cs typeface="Arial"/>
              </a:rPr>
              <a:t>false;</a:t>
            </a:r>
            <a:endParaRPr sz="2400">
              <a:latin typeface="Arial"/>
              <a:cs typeface="Arial"/>
            </a:endParaRPr>
          </a:p>
          <a:p>
            <a:pPr marL="1085850">
              <a:lnSpc>
                <a:spcPct val="100000"/>
              </a:lnSpc>
              <a:spcBef>
                <a:spcPts val="110"/>
              </a:spcBef>
            </a:pPr>
            <a:r>
              <a:rPr sz="2400" spc="51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120"/>
              </a:spcBef>
            </a:pPr>
            <a:r>
              <a:rPr sz="2400" spc="560" dirty="0">
                <a:latin typeface="Arial"/>
                <a:cs typeface="Arial"/>
              </a:rPr>
              <a:t>});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23120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Nội</a:t>
            </a:r>
            <a:r>
              <a:rPr spc="-85" dirty="0"/>
              <a:t> </a:t>
            </a:r>
            <a:r>
              <a:rPr dirty="0"/>
              <a:t>dung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4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34718"/>
            <a:ext cx="7965440" cy="479298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3000" spc="-200" dirty="0">
                <a:latin typeface="Arial"/>
                <a:cs typeface="Arial"/>
              </a:rPr>
              <a:t>ProgressBar </a:t>
            </a:r>
            <a:r>
              <a:rPr sz="3000" spc="45" dirty="0">
                <a:latin typeface="Arial"/>
                <a:cs typeface="Arial"/>
              </a:rPr>
              <a:t>&amp;</a:t>
            </a:r>
            <a:r>
              <a:rPr sz="3000" spc="-114" dirty="0">
                <a:latin typeface="Arial"/>
                <a:cs typeface="Arial"/>
              </a:rPr>
              <a:t> </a:t>
            </a:r>
            <a:r>
              <a:rPr sz="3000" spc="-180" dirty="0">
                <a:latin typeface="Arial"/>
                <a:cs typeface="Arial"/>
              </a:rPr>
              <a:t>ProgressDialog</a:t>
            </a:r>
            <a:endParaRPr sz="3000">
              <a:latin typeface="Arial"/>
              <a:cs typeface="Arial"/>
            </a:endParaRPr>
          </a:p>
          <a:p>
            <a:pPr marL="744220" lvl="1" indent="-274320">
              <a:lnSpc>
                <a:spcPct val="100000"/>
              </a:lnSpc>
              <a:spcBef>
                <a:spcPts val="430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120" dirty="0">
                <a:latin typeface="Arial"/>
                <a:cs typeface="Arial"/>
              </a:rPr>
              <a:t>Hiển </a:t>
            </a:r>
            <a:r>
              <a:rPr sz="2600" spc="30" dirty="0">
                <a:latin typeface="Arial"/>
                <a:cs typeface="Arial"/>
              </a:rPr>
              <a:t>thị</a:t>
            </a:r>
            <a:r>
              <a:rPr sz="2600" spc="-170" dirty="0">
                <a:latin typeface="Arial"/>
                <a:cs typeface="Arial"/>
              </a:rPr>
              <a:t> </a:t>
            </a:r>
            <a:r>
              <a:rPr sz="2600" spc="-155" dirty="0">
                <a:latin typeface="Arial"/>
                <a:cs typeface="Arial"/>
              </a:rPr>
              <a:t>ProgressDialog</a:t>
            </a:r>
            <a:endParaRPr sz="2600">
              <a:latin typeface="Arial"/>
              <a:cs typeface="Arial"/>
            </a:endParaRPr>
          </a:p>
          <a:p>
            <a:pPr marL="744220" lvl="1" indent="-274320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140" dirty="0">
                <a:latin typeface="Arial"/>
                <a:cs typeface="Arial"/>
              </a:rPr>
              <a:t>Tiến </a:t>
            </a:r>
            <a:r>
              <a:rPr sz="2600" spc="-20" dirty="0">
                <a:latin typeface="Arial"/>
                <a:cs typeface="Arial"/>
              </a:rPr>
              <a:t>trình </a:t>
            </a:r>
            <a:r>
              <a:rPr sz="2600" spc="-165" dirty="0">
                <a:latin typeface="Arial"/>
                <a:cs typeface="Arial"/>
              </a:rPr>
              <a:t>chạy ngầm </a:t>
            </a:r>
            <a:r>
              <a:rPr sz="2600" spc="-170" dirty="0">
                <a:latin typeface="Arial"/>
                <a:cs typeface="Arial"/>
              </a:rPr>
              <a:t>cập </a:t>
            </a:r>
            <a:r>
              <a:rPr sz="2600" spc="-60" dirty="0">
                <a:latin typeface="Arial"/>
                <a:cs typeface="Arial"/>
              </a:rPr>
              <a:t>nhật </a:t>
            </a:r>
            <a:r>
              <a:rPr sz="2600" spc="-130" dirty="0">
                <a:latin typeface="Arial"/>
                <a:cs typeface="Arial"/>
              </a:rPr>
              <a:t>dữ </a:t>
            </a:r>
            <a:r>
              <a:rPr sz="2600" spc="-50" dirty="0">
                <a:latin typeface="Arial"/>
                <a:cs typeface="Arial"/>
              </a:rPr>
              <a:t>liệu </a:t>
            </a:r>
            <a:r>
              <a:rPr sz="2600" spc="-70" dirty="0">
                <a:latin typeface="Arial"/>
                <a:cs typeface="Arial"/>
              </a:rPr>
              <a:t>lên</a:t>
            </a:r>
            <a:r>
              <a:rPr sz="2600" spc="-375" dirty="0">
                <a:latin typeface="Arial"/>
                <a:cs typeface="Arial"/>
              </a:rPr>
              <a:t> </a:t>
            </a:r>
            <a:r>
              <a:rPr sz="2600" spc="-175" dirty="0">
                <a:latin typeface="Arial"/>
                <a:cs typeface="Arial"/>
              </a:rPr>
              <a:t>ProgressBar</a:t>
            </a:r>
            <a:endParaRPr sz="26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3000" spc="-120" dirty="0">
                <a:latin typeface="Arial"/>
                <a:cs typeface="Arial"/>
              </a:rPr>
              <a:t>AutoComplete</a:t>
            </a:r>
            <a:r>
              <a:rPr sz="3000" spc="-175" dirty="0">
                <a:latin typeface="Arial"/>
                <a:cs typeface="Arial"/>
              </a:rPr>
              <a:t> </a:t>
            </a:r>
            <a:r>
              <a:rPr sz="3000" spc="-180" dirty="0">
                <a:latin typeface="Arial"/>
                <a:cs typeface="Arial"/>
              </a:rPr>
              <a:t>TextView</a:t>
            </a:r>
            <a:endParaRPr sz="30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3000" spc="-145" dirty="0">
                <a:latin typeface="Arial"/>
                <a:cs typeface="Arial"/>
              </a:rPr>
              <a:t>TimePicker/DatePicker</a:t>
            </a:r>
            <a:endParaRPr sz="30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3000" spc="-140" dirty="0">
                <a:latin typeface="Arial"/>
                <a:cs typeface="Arial"/>
              </a:rPr>
              <a:t>ListView</a:t>
            </a:r>
            <a:endParaRPr sz="30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790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3000" spc="-150" dirty="0">
                <a:latin typeface="Arial"/>
                <a:cs typeface="Arial"/>
              </a:rPr>
              <a:t>Spinner</a:t>
            </a:r>
            <a:endParaRPr sz="30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3000" spc="-155" dirty="0">
                <a:latin typeface="Arial"/>
                <a:cs typeface="Arial"/>
              </a:rPr>
              <a:t>WebView</a:t>
            </a:r>
            <a:endParaRPr sz="30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3000" spc="-229" dirty="0">
                <a:latin typeface="Arial"/>
                <a:cs typeface="Arial"/>
              </a:rPr>
              <a:t>Vài </a:t>
            </a:r>
            <a:r>
              <a:rPr sz="3000" spc="-170" dirty="0">
                <a:latin typeface="Arial"/>
                <a:cs typeface="Arial"/>
              </a:rPr>
              <a:t>phương </a:t>
            </a:r>
            <a:r>
              <a:rPr sz="3000" spc="-135" dirty="0">
                <a:latin typeface="Arial"/>
                <a:cs typeface="Arial"/>
              </a:rPr>
              <a:t>pháp </a:t>
            </a:r>
            <a:r>
              <a:rPr sz="3000" spc="-220" dirty="0">
                <a:latin typeface="Arial"/>
                <a:cs typeface="Arial"/>
              </a:rPr>
              <a:t>xử </a:t>
            </a:r>
            <a:r>
              <a:rPr sz="3000" spc="-65" dirty="0">
                <a:latin typeface="Arial"/>
                <a:cs typeface="Arial"/>
              </a:rPr>
              <a:t>lý </a:t>
            </a:r>
            <a:r>
              <a:rPr sz="3000" spc="-265" dirty="0">
                <a:latin typeface="Arial"/>
                <a:cs typeface="Arial"/>
              </a:rPr>
              <a:t>sự</a:t>
            </a:r>
            <a:r>
              <a:rPr sz="3000" spc="-130" dirty="0">
                <a:latin typeface="Arial"/>
                <a:cs typeface="Arial"/>
              </a:rPr>
              <a:t> </a:t>
            </a:r>
            <a:r>
              <a:rPr sz="3000" spc="-100" dirty="0">
                <a:latin typeface="Arial"/>
                <a:cs typeface="Arial"/>
              </a:rPr>
              <a:t>kiện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59182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Xử </a:t>
            </a:r>
            <a:r>
              <a:rPr dirty="0"/>
              <a:t>lý sự </a:t>
            </a:r>
            <a:r>
              <a:rPr spc="-5" dirty="0"/>
              <a:t>kiện: </a:t>
            </a:r>
            <a:r>
              <a:rPr dirty="0"/>
              <a:t>thảo</a:t>
            </a:r>
            <a:r>
              <a:rPr spc="-85" dirty="0"/>
              <a:t> </a:t>
            </a:r>
            <a:r>
              <a:rPr dirty="0"/>
              <a:t>luận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40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294058"/>
            <a:ext cx="8172450" cy="463359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200" dirty="0">
                <a:latin typeface="Arial"/>
                <a:cs typeface="Arial"/>
              </a:rPr>
              <a:t>Trong </a:t>
            </a:r>
            <a:r>
              <a:rPr sz="3000" spc="-150" dirty="0">
                <a:latin typeface="Arial"/>
                <a:cs typeface="Arial"/>
              </a:rPr>
              <a:t>6 </a:t>
            </a:r>
            <a:r>
              <a:rPr sz="3000" spc="-204" dirty="0">
                <a:latin typeface="Arial"/>
                <a:cs typeface="Arial"/>
              </a:rPr>
              <a:t>cách </a:t>
            </a:r>
            <a:r>
              <a:rPr sz="3000" spc="-25" dirty="0">
                <a:latin typeface="Arial"/>
                <a:cs typeface="Arial"/>
              </a:rPr>
              <a:t>trên </a:t>
            </a:r>
            <a:r>
              <a:rPr sz="3000" spc="-145" dirty="0">
                <a:latin typeface="Arial"/>
                <a:cs typeface="Arial"/>
              </a:rPr>
              <a:t>bạn </a:t>
            </a:r>
            <a:r>
              <a:rPr sz="3000" spc="-80" dirty="0">
                <a:latin typeface="Arial"/>
                <a:cs typeface="Arial"/>
              </a:rPr>
              <a:t>thích </a:t>
            </a:r>
            <a:r>
              <a:rPr sz="3000" spc="-204" dirty="0">
                <a:latin typeface="Arial"/>
                <a:cs typeface="Arial"/>
              </a:rPr>
              <a:t>cách </a:t>
            </a:r>
            <a:r>
              <a:rPr sz="3000" spc="-140" dirty="0">
                <a:latin typeface="Arial"/>
                <a:cs typeface="Arial"/>
              </a:rPr>
              <a:t>nào </a:t>
            </a:r>
            <a:r>
              <a:rPr sz="3000" spc="-114" dirty="0">
                <a:latin typeface="Arial"/>
                <a:cs typeface="Arial"/>
              </a:rPr>
              <a:t>nhất? </a:t>
            </a:r>
            <a:r>
              <a:rPr sz="3000" spc="-340" dirty="0">
                <a:latin typeface="Arial"/>
                <a:cs typeface="Arial"/>
              </a:rPr>
              <a:t>Lý</a:t>
            </a:r>
            <a:r>
              <a:rPr sz="3000" spc="-395" dirty="0">
                <a:latin typeface="Arial"/>
                <a:cs typeface="Arial"/>
              </a:rPr>
              <a:t> </a:t>
            </a:r>
            <a:r>
              <a:rPr sz="3000" spc="-160" dirty="0">
                <a:latin typeface="Arial"/>
                <a:cs typeface="Arial"/>
              </a:rPr>
              <a:t>do?</a:t>
            </a:r>
            <a:endParaRPr sz="3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245" dirty="0">
                <a:latin typeface="Arial"/>
                <a:cs typeface="Arial"/>
              </a:rPr>
              <a:t>Hãy </a:t>
            </a:r>
            <a:r>
              <a:rPr sz="3000" spc="-105" dirty="0">
                <a:latin typeface="Arial"/>
                <a:cs typeface="Arial"/>
              </a:rPr>
              <a:t>chỉ </a:t>
            </a:r>
            <a:r>
              <a:rPr sz="3000" spc="-130" dirty="0">
                <a:latin typeface="Arial"/>
                <a:cs typeface="Arial"/>
              </a:rPr>
              <a:t>ra </a:t>
            </a:r>
            <a:r>
              <a:rPr sz="3000" spc="-150" dirty="0">
                <a:latin typeface="Arial"/>
                <a:cs typeface="Arial"/>
              </a:rPr>
              <a:t>ưu </a:t>
            </a:r>
            <a:r>
              <a:rPr sz="3000" spc="-75" dirty="0">
                <a:latin typeface="Arial"/>
                <a:cs typeface="Arial"/>
              </a:rPr>
              <a:t>điểm, </a:t>
            </a:r>
            <a:r>
              <a:rPr sz="3000" spc="-175" dirty="0">
                <a:latin typeface="Arial"/>
                <a:cs typeface="Arial"/>
              </a:rPr>
              <a:t>nhược </a:t>
            </a:r>
            <a:r>
              <a:rPr sz="3000" spc="-75" dirty="0">
                <a:latin typeface="Arial"/>
                <a:cs typeface="Arial"/>
              </a:rPr>
              <a:t>điểm </a:t>
            </a:r>
            <a:r>
              <a:rPr sz="3000" spc="-190" dirty="0">
                <a:latin typeface="Arial"/>
                <a:cs typeface="Arial"/>
              </a:rPr>
              <a:t>của </a:t>
            </a:r>
            <a:r>
              <a:rPr sz="3000" spc="-245" dirty="0">
                <a:latin typeface="Arial"/>
                <a:cs typeface="Arial"/>
              </a:rPr>
              <a:t>các</a:t>
            </a:r>
            <a:r>
              <a:rPr sz="3000" spc="-300" dirty="0">
                <a:latin typeface="Arial"/>
                <a:cs typeface="Arial"/>
              </a:rPr>
              <a:t> </a:t>
            </a:r>
            <a:r>
              <a:rPr sz="3000" spc="-204" dirty="0">
                <a:latin typeface="Arial"/>
                <a:cs typeface="Arial"/>
              </a:rPr>
              <a:t>cách</a:t>
            </a:r>
            <a:endParaRPr sz="3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9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185" dirty="0">
                <a:latin typeface="Arial"/>
                <a:cs typeface="Arial"/>
              </a:rPr>
              <a:t>Khuyến</a:t>
            </a:r>
            <a:r>
              <a:rPr sz="3000" spc="-155" dirty="0">
                <a:latin typeface="Arial"/>
                <a:cs typeface="Arial"/>
              </a:rPr>
              <a:t> cáo:</a:t>
            </a:r>
            <a:endParaRPr sz="3000">
              <a:latin typeface="Arial"/>
              <a:cs typeface="Arial"/>
            </a:endParaRPr>
          </a:p>
          <a:p>
            <a:pPr marL="744220" lvl="1" indent="-274320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145" dirty="0">
                <a:latin typeface="Arial"/>
                <a:cs typeface="Arial"/>
              </a:rPr>
              <a:t>Nên </a:t>
            </a:r>
            <a:r>
              <a:rPr sz="2600" spc="-229" dirty="0">
                <a:latin typeface="Arial"/>
                <a:cs typeface="Arial"/>
              </a:rPr>
              <a:t>sử </a:t>
            </a:r>
            <a:r>
              <a:rPr sz="2600" spc="-120" dirty="0">
                <a:latin typeface="Arial"/>
                <a:cs typeface="Arial"/>
              </a:rPr>
              <a:t>dụng </a:t>
            </a:r>
            <a:r>
              <a:rPr sz="2600" spc="-175" dirty="0">
                <a:latin typeface="Arial"/>
                <a:cs typeface="Arial"/>
              </a:rPr>
              <a:t>cách </a:t>
            </a:r>
            <a:r>
              <a:rPr sz="2600" spc="-125" dirty="0">
                <a:latin typeface="Arial"/>
                <a:cs typeface="Arial"/>
              </a:rPr>
              <a:t>1 </a:t>
            </a:r>
            <a:r>
              <a:rPr sz="2600" spc="-105" dirty="0">
                <a:latin typeface="Arial"/>
                <a:cs typeface="Arial"/>
              </a:rPr>
              <a:t>nếu </a:t>
            </a:r>
            <a:r>
              <a:rPr sz="2600" spc="-150" dirty="0">
                <a:latin typeface="Arial"/>
                <a:cs typeface="Arial"/>
              </a:rPr>
              <a:t>có</a:t>
            </a:r>
            <a:r>
              <a:rPr sz="2600" spc="-185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thể</a:t>
            </a:r>
            <a:endParaRPr sz="2600">
              <a:latin typeface="Arial"/>
              <a:cs typeface="Arial"/>
            </a:endParaRPr>
          </a:p>
          <a:p>
            <a:pPr marL="744220" marR="5080" lvl="1" indent="-274320" algn="just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300" dirty="0">
                <a:latin typeface="Arial"/>
                <a:cs typeface="Arial"/>
              </a:rPr>
              <a:t>Xử </a:t>
            </a:r>
            <a:r>
              <a:rPr sz="2600" spc="-55" dirty="0">
                <a:latin typeface="Arial"/>
                <a:cs typeface="Arial"/>
              </a:rPr>
              <a:t>lý </a:t>
            </a:r>
            <a:r>
              <a:rPr sz="2600" spc="-229" dirty="0">
                <a:latin typeface="Arial"/>
                <a:cs typeface="Arial"/>
              </a:rPr>
              <a:t>sự </a:t>
            </a:r>
            <a:r>
              <a:rPr sz="2600" spc="-85" dirty="0">
                <a:latin typeface="Arial"/>
                <a:cs typeface="Arial"/>
              </a:rPr>
              <a:t>kiện </a:t>
            </a:r>
            <a:r>
              <a:rPr sz="2600" spc="-114" dirty="0">
                <a:latin typeface="Arial"/>
                <a:cs typeface="Arial"/>
              </a:rPr>
              <a:t>không </a:t>
            </a:r>
            <a:r>
              <a:rPr sz="2600" spc="-145" dirty="0">
                <a:latin typeface="Arial"/>
                <a:cs typeface="Arial"/>
              </a:rPr>
              <a:t>được </a:t>
            </a:r>
            <a:r>
              <a:rPr sz="2600" spc="-125" dirty="0">
                <a:latin typeface="Arial"/>
                <a:cs typeface="Arial"/>
              </a:rPr>
              <a:t>quá </a:t>
            </a:r>
            <a:r>
              <a:rPr sz="2600" spc="-85" dirty="0">
                <a:latin typeface="Arial"/>
                <a:cs typeface="Arial"/>
              </a:rPr>
              <a:t>lâu, </a:t>
            </a:r>
            <a:r>
              <a:rPr sz="2600" spc="-110" dirty="0">
                <a:latin typeface="Arial"/>
                <a:cs typeface="Arial"/>
              </a:rPr>
              <a:t>nếu </a:t>
            </a:r>
            <a:r>
              <a:rPr sz="2600" spc="-125" dirty="0">
                <a:latin typeface="Arial"/>
                <a:cs typeface="Arial"/>
              </a:rPr>
              <a:t>hàm </a:t>
            </a:r>
            <a:r>
              <a:rPr sz="2600" spc="-185" dirty="0">
                <a:latin typeface="Arial"/>
                <a:cs typeface="Arial"/>
              </a:rPr>
              <a:t>xử </a:t>
            </a:r>
            <a:r>
              <a:rPr sz="2600" spc="-55" dirty="0">
                <a:latin typeface="Arial"/>
                <a:cs typeface="Arial"/>
              </a:rPr>
              <a:t>lý </a:t>
            </a:r>
            <a:r>
              <a:rPr sz="2600" spc="-150" dirty="0">
                <a:latin typeface="Arial"/>
                <a:cs typeface="Arial"/>
              </a:rPr>
              <a:t>có</a:t>
            </a:r>
            <a:r>
              <a:rPr sz="2600" spc="-270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thể  </a:t>
            </a:r>
            <a:r>
              <a:rPr sz="2600" spc="-170" dirty="0">
                <a:latin typeface="Arial"/>
                <a:cs typeface="Arial"/>
              </a:rPr>
              <a:t>cần </a:t>
            </a:r>
            <a:r>
              <a:rPr sz="2600" spc="-125" dirty="0">
                <a:latin typeface="Arial"/>
                <a:cs typeface="Arial"/>
              </a:rPr>
              <a:t>quá </a:t>
            </a:r>
            <a:r>
              <a:rPr sz="2600" spc="-150" dirty="0">
                <a:latin typeface="Arial"/>
                <a:cs typeface="Arial"/>
              </a:rPr>
              <a:t>500ms </a:t>
            </a:r>
            <a:r>
              <a:rPr sz="2600" spc="-80" dirty="0">
                <a:latin typeface="Arial"/>
                <a:cs typeface="Arial"/>
              </a:rPr>
              <a:t>để </a:t>
            </a:r>
            <a:r>
              <a:rPr sz="2600" spc="-185" dirty="0">
                <a:latin typeface="Arial"/>
                <a:cs typeface="Arial"/>
              </a:rPr>
              <a:t>xử </a:t>
            </a:r>
            <a:r>
              <a:rPr sz="2600" spc="-120" dirty="0">
                <a:latin typeface="Arial"/>
                <a:cs typeface="Arial"/>
              </a:rPr>
              <a:t>lý, </a:t>
            </a:r>
            <a:r>
              <a:rPr sz="2600" spc="-155" dirty="0">
                <a:latin typeface="Arial"/>
                <a:cs typeface="Arial"/>
              </a:rPr>
              <a:t>hãy </a:t>
            </a:r>
            <a:r>
              <a:rPr sz="2600" spc="-125" dirty="0">
                <a:latin typeface="Arial"/>
                <a:cs typeface="Arial"/>
              </a:rPr>
              <a:t>chuyển </a:t>
            </a:r>
            <a:r>
              <a:rPr sz="2600" spc="-60" dirty="0">
                <a:latin typeface="Arial"/>
                <a:cs typeface="Arial"/>
              </a:rPr>
              <a:t>thành </a:t>
            </a:r>
            <a:r>
              <a:rPr sz="2600" spc="-120" dirty="0">
                <a:latin typeface="Arial"/>
                <a:cs typeface="Arial"/>
              </a:rPr>
              <a:t>background  </a:t>
            </a:r>
            <a:r>
              <a:rPr sz="2600" spc="-60" dirty="0">
                <a:latin typeface="Arial"/>
                <a:cs typeface="Arial"/>
              </a:rPr>
              <a:t>thread </a:t>
            </a:r>
            <a:r>
              <a:rPr sz="2600" spc="-145" dirty="0">
                <a:latin typeface="Arial"/>
                <a:cs typeface="Arial"/>
              </a:rPr>
              <a:t>hoặc </a:t>
            </a:r>
            <a:r>
              <a:rPr sz="2600" spc="-105" dirty="0">
                <a:latin typeface="Arial"/>
                <a:cs typeface="Arial"/>
              </a:rPr>
              <a:t>tương</a:t>
            </a:r>
            <a:r>
              <a:rPr sz="2600" spc="-245" dirty="0">
                <a:latin typeface="Arial"/>
                <a:cs typeface="Arial"/>
              </a:rPr>
              <a:t> </a:t>
            </a:r>
            <a:r>
              <a:rPr sz="2600" spc="-140" dirty="0">
                <a:latin typeface="Arial"/>
                <a:cs typeface="Arial"/>
              </a:rPr>
              <a:t>đương</a:t>
            </a:r>
            <a:endParaRPr sz="2600">
              <a:latin typeface="Arial"/>
              <a:cs typeface="Arial"/>
            </a:endParaRPr>
          </a:p>
          <a:p>
            <a:pPr marL="744220" marR="20955" lvl="1" indent="-274320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145" dirty="0">
                <a:latin typeface="Arial"/>
                <a:cs typeface="Arial"/>
              </a:rPr>
              <a:t>Nên </a:t>
            </a:r>
            <a:r>
              <a:rPr sz="2600" spc="-50" dirty="0">
                <a:latin typeface="Arial"/>
                <a:cs typeface="Arial"/>
              </a:rPr>
              <a:t>tuân </a:t>
            </a:r>
            <a:r>
              <a:rPr sz="2600" spc="-40" dirty="0">
                <a:latin typeface="Arial"/>
                <a:cs typeface="Arial"/>
              </a:rPr>
              <a:t>theo </a:t>
            </a:r>
            <a:r>
              <a:rPr sz="2600" spc="-130" dirty="0">
                <a:latin typeface="Arial"/>
                <a:cs typeface="Arial"/>
              </a:rPr>
              <a:t>những </a:t>
            </a:r>
            <a:r>
              <a:rPr sz="2600" spc="-15" dirty="0">
                <a:latin typeface="Arial"/>
                <a:cs typeface="Arial"/>
              </a:rPr>
              <a:t>tiêu </a:t>
            </a:r>
            <a:r>
              <a:rPr sz="2600" spc="-125" dirty="0">
                <a:latin typeface="Arial"/>
                <a:cs typeface="Arial"/>
              </a:rPr>
              <a:t>chuẩn </a:t>
            </a:r>
            <a:r>
              <a:rPr sz="2600" spc="-155" dirty="0">
                <a:latin typeface="Arial"/>
                <a:cs typeface="Arial"/>
              </a:rPr>
              <a:t>về </a:t>
            </a:r>
            <a:r>
              <a:rPr sz="2600" spc="-185" dirty="0">
                <a:latin typeface="Arial"/>
                <a:cs typeface="Arial"/>
              </a:rPr>
              <a:t>xử </a:t>
            </a:r>
            <a:r>
              <a:rPr sz="2600" spc="-50" dirty="0">
                <a:latin typeface="Arial"/>
                <a:cs typeface="Arial"/>
              </a:rPr>
              <a:t>lý</a:t>
            </a:r>
            <a:r>
              <a:rPr sz="2600" spc="-530" dirty="0">
                <a:latin typeface="Arial"/>
                <a:cs typeface="Arial"/>
              </a:rPr>
              <a:t> </a:t>
            </a:r>
            <a:r>
              <a:rPr sz="2600" spc="-229" dirty="0">
                <a:latin typeface="Arial"/>
                <a:cs typeface="Arial"/>
              </a:rPr>
              <a:t>sự </a:t>
            </a:r>
            <a:r>
              <a:rPr sz="2600" spc="-80" dirty="0">
                <a:latin typeface="Arial"/>
                <a:cs typeface="Arial"/>
              </a:rPr>
              <a:t>kiện, </a:t>
            </a:r>
            <a:r>
              <a:rPr sz="2600" spc="-45" dirty="0">
                <a:latin typeface="Arial"/>
                <a:cs typeface="Arial"/>
              </a:rPr>
              <a:t>tránh  </a:t>
            </a:r>
            <a:r>
              <a:rPr sz="2600" spc="-55" dirty="0">
                <a:latin typeface="Arial"/>
                <a:cs typeface="Arial"/>
              </a:rPr>
              <a:t>tạo </a:t>
            </a:r>
            <a:r>
              <a:rPr sz="2600" spc="-105" dirty="0">
                <a:latin typeface="Arial"/>
                <a:cs typeface="Arial"/>
              </a:rPr>
              <a:t>ra </a:t>
            </a:r>
            <a:r>
              <a:rPr sz="2600" spc="-130" dirty="0">
                <a:latin typeface="Arial"/>
                <a:cs typeface="Arial"/>
              </a:rPr>
              <a:t>những </a:t>
            </a:r>
            <a:r>
              <a:rPr sz="2600" spc="-10" dirty="0">
                <a:latin typeface="Arial"/>
                <a:cs typeface="Arial"/>
              </a:rPr>
              <a:t>trải </a:t>
            </a:r>
            <a:r>
              <a:rPr sz="2600" spc="-105" dirty="0">
                <a:latin typeface="Arial"/>
                <a:cs typeface="Arial"/>
              </a:rPr>
              <a:t>nghiệm </a:t>
            </a:r>
            <a:r>
              <a:rPr sz="2600" spc="-150" dirty="0">
                <a:latin typeface="Arial"/>
                <a:cs typeface="Arial"/>
              </a:rPr>
              <a:t>khác </a:t>
            </a:r>
            <a:r>
              <a:rPr sz="2600" spc="-90" dirty="0">
                <a:latin typeface="Arial"/>
                <a:cs typeface="Arial"/>
              </a:rPr>
              <a:t>lạ </a:t>
            </a:r>
            <a:r>
              <a:rPr sz="2600" spc="-130" dirty="0">
                <a:latin typeface="Arial"/>
                <a:cs typeface="Arial"/>
              </a:rPr>
              <a:t>(người </a:t>
            </a:r>
            <a:r>
              <a:rPr sz="2600" spc="-120" dirty="0">
                <a:latin typeface="Arial"/>
                <a:cs typeface="Arial"/>
              </a:rPr>
              <a:t>dùng </a:t>
            </a:r>
            <a:r>
              <a:rPr sz="2600" spc="-150" dirty="0">
                <a:latin typeface="Arial"/>
                <a:cs typeface="Arial"/>
              </a:rPr>
              <a:t>có </a:t>
            </a:r>
            <a:r>
              <a:rPr sz="2600" spc="-30" dirty="0">
                <a:latin typeface="Arial"/>
                <a:cs typeface="Arial"/>
              </a:rPr>
              <a:t>thể  </a:t>
            </a:r>
            <a:r>
              <a:rPr sz="2600" spc="-80" dirty="0">
                <a:latin typeface="Arial"/>
                <a:cs typeface="Arial"/>
              </a:rPr>
              <a:t>hiểu </a:t>
            </a:r>
            <a:r>
              <a:rPr sz="2600" spc="-114" dirty="0">
                <a:latin typeface="Arial"/>
                <a:cs typeface="Arial"/>
              </a:rPr>
              <a:t>nhầm </a:t>
            </a:r>
            <a:r>
              <a:rPr sz="2600" spc="-60" dirty="0">
                <a:latin typeface="Arial"/>
                <a:cs typeface="Arial"/>
              </a:rPr>
              <a:t>thành </a:t>
            </a:r>
            <a:r>
              <a:rPr sz="2600" spc="-15" dirty="0">
                <a:latin typeface="Arial"/>
                <a:cs typeface="Arial"/>
              </a:rPr>
              <a:t>lỗi </a:t>
            </a:r>
            <a:r>
              <a:rPr sz="2600" spc="-160" dirty="0">
                <a:latin typeface="Arial"/>
                <a:cs typeface="Arial"/>
              </a:rPr>
              <a:t>của ứng</a:t>
            </a:r>
            <a:r>
              <a:rPr sz="2600" spc="-440" dirty="0">
                <a:latin typeface="Arial"/>
                <a:cs typeface="Arial"/>
              </a:rPr>
              <a:t> </a:t>
            </a:r>
            <a:r>
              <a:rPr sz="2600" spc="-114" dirty="0">
                <a:latin typeface="Arial"/>
                <a:cs typeface="Arial"/>
              </a:rPr>
              <a:t>dụng)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75425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ProgressBar &amp;</a:t>
            </a:r>
            <a:r>
              <a:rPr spc="-110" dirty="0"/>
              <a:t> </a:t>
            </a:r>
            <a:r>
              <a:rPr dirty="0"/>
              <a:t>ProgressDialog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5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888888"/>
                </a:solidFill>
                <a:latin typeface="Arial"/>
                <a:cs typeface="Arial"/>
              </a:rPr>
              <a:t>Phần</a:t>
            </a:r>
            <a:r>
              <a:rPr sz="1800" spc="-14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30060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Prog</a:t>
            </a:r>
            <a:r>
              <a:rPr spc="-15" dirty="0"/>
              <a:t>r</a:t>
            </a:r>
            <a:r>
              <a:rPr dirty="0"/>
              <a:t>essB</a:t>
            </a:r>
            <a:r>
              <a:rPr spc="10" dirty="0"/>
              <a:t>a</a:t>
            </a:r>
            <a:r>
              <a:rPr dirty="0"/>
              <a:t>r</a:t>
            </a:r>
          </a:p>
        </p:txBody>
      </p:sp>
      <p:sp>
        <p:nvSpPr>
          <p:cNvPr id="4" name="object 4"/>
          <p:cNvSpPr/>
          <p:nvPr/>
        </p:nvSpPr>
        <p:spPr>
          <a:xfrm>
            <a:off x="4896611" y="4279391"/>
            <a:ext cx="4018788" cy="1816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6700" y="4285488"/>
            <a:ext cx="4381500" cy="1810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3652" y="1429511"/>
            <a:ext cx="7280148" cy="2761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6</a:t>
            </a:fld>
            <a:endParaRPr spc="-6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30060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Prog</a:t>
            </a:r>
            <a:r>
              <a:rPr spc="-15" dirty="0"/>
              <a:t>r</a:t>
            </a:r>
            <a:r>
              <a:rPr dirty="0"/>
              <a:t>essB</a:t>
            </a:r>
            <a:r>
              <a:rPr spc="10" dirty="0"/>
              <a:t>a</a:t>
            </a:r>
            <a:r>
              <a:rPr dirty="0"/>
              <a:t>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7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50721"/>
            <a:ext cx="8190865" cy="46304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87020" marR="355600" indent="-274320">
              <a:lnSpc>
                <a:spcPts val="3240"/>
              </a:lnSpc>
              <a:spcBef>
                <a:spcPts val="509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220" dirty="0">
                <a:latin typeface="Arial"/>
                <a:cs typeface="Arial"/>
              </a:rPr>
              <a:t>ProcessBar </a:t>
            </a:r>
            <a:r>
              <a:rPr sz="3000" spc="-170" dirty="0">
                <a:latin typeface="Arial"/>
                <a:cs typeface="Arial"/>
              </a:rPr>
              <a:t>cung </a:t>
            </a:r>
            <a:r>
              <a:rPr sz="3000" spc="-195" dirty="0">
                <a:latin typeface="Arial"/>
                <a:cs typeface="Arial"/>
              </a:rPr>
              <a:t>cấp </a:t>
            </a:r>
            <a:r>
              <a:rPr sz="3000" spc="-5" dirty="0">
                <a:latin typeface="Arial"/>
                <a:cs typeface="Arial"/>
              </a:rPr>
              <a:t>một </a:t>
            </a:r>
            <a:r>
              <a:rPr sz="3000" spc="-70" dirty="0">
                <a:latin typeface="Arial"/>
                <a:cs typeface="Arial"/>
              </a:rPr>
              <a:t>thông </a:t>
            </a:r>
            <a:r>
              <a:rPr sz="3000" spc="30" dirty="0">
                <a:latin typeface="Arial"/>
                <a:cs typeface="Arial"/>
              </a:rPr>
              <a:t>tin </a:t>
            </a:r>
            <a:r>
              <a:rPr sz="3000" spc="-130" dirty="0">
                <a:latin typeface="Arial"/>
                <a:cs typeface="Arial"/>
              </a:rPr>
              <a:t>phản </a:t>
            </a:r>
            <a:r>
              <a:rPr sz="3000" spc="-55" dirty="0">
                <a:latin typeface="Arial"/>
                <a:cs typeface="Arial"/>
              </a:rPr>
              <a:t>hồi</a:t>
            </a:r>
            <a:r>
              <a:rPr sz="3000" spc="-605" dirty="0">
                <a:latin typeface="Arial"/>
                <a:cs typeface="Arial"/>
              </a:rPr>
              <a:t> </a:t>
            </a:r>
            <a:r>
              <a:rPr sz="3000" spc="-55" dirty="0">
                <a:latin typeface="Arial"/>
                <a:cs typeface="Arial"/>
              </a:rPr>
              <a:t>trực  </a:t>
            </a:r>
            <a:r>
              <a:rPr sz="3000" spc="-135" dirty="0">
                <a:latin typeface="Arial"/>
                <a:cs typeface="Arial"/>
              </a:rPr>
              <a:t>quan </a:t>
            </a:r>
            <a:r>
              <a:rPr sz="3000" spc="-175" dirty="0">
                <a:latin typeface="Arial"/>
                <a:cs typeface="Arial"/>
              </a:rPr>
              <a:t>về </a:t>
            </a:r>
            <a:r>
              <a:rPr sz="3000" spc="-10" dirty="0">
                <a:latin typeface="Arial"/>
                <a:cs typeface="Arial"/>
              </a:rPr>
              <a:t>một </a:t>
            </a:r>
            <a:r>
              <a:rPr sz="3000" spc="-114" dirty="0">
                <a:latin typeface="Arial"/>
                <a:cs typeface="Arial"/>
              </a:rPr>
              <a:t>tác </a:t>
            </a:r>
            <a:r>
              <a:rPr sz="3000" spc="-120" dirty="0">
                <a:latin typeface="Arial"/>
                <a:cs typeface="Arial"/>
              </a:rPr>
              <a:t>vụ </a:t>
            </a:r>
            <a:r>
              <a:rPr sz="3000" spc="-150" dirty="0">
                <a:latin typeface="Arial"/>
                <a:cs typeface="Arial"/>
              </a:rPr>
              <a:t>đang </a:t>
            </a:r>
            <a:r>
              <a:rPr sz="3000" spc="-90" dirty="0">
                <a:latin typeface="Arial"/>
                <a:cs typeface="Arial"/>
              </a:rPr>
              <a:t>thực</a:t>
            </a:r>
            <a:r>
              <a:rPr sz="3000" spc="-465" dirty="0">
                <a:latin typeface="Arial"/>
                <a:cs typeface="Arial"/>
              </a:rPr>
              <a:t> </a:t>
            </a:r>
            <a:r>
              <a:rPr sz="3000" spc="30" dirty="0">
                <a:latin typeface="Arial"/>
                <a:cs typeface="Arial"/>
              </a:rPr>
              <a:t>thi</a:t>
            </a:r>
            <a:endParaRPr sz="3000">
              <a:latin typeface="Arial"/>
              <a:cs typeface="Arial"/>
            </a:endParaRPr>
          </a:p>
          <a:p>
            <a:pPr marL="744220" lvl="1" indent="-274320">
              <a:lnSpc>
                <a:spcPct val="100000"/>
              </a:lnSpc>
              <a:spcBef>
                <a:spcPts val="6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190" dirty="0">
                <a:latin typeface="Arial"/>
                <a:cs typeface="Arial"/>
              </a:rPr>
              <a:t>VD: </a:t>
            </a:r>
            <a:r>
              <a:rPr sz="2600" spc="-25" dirty="0">
                <a:latin typeface="Arial"/>
                <a:cs typeface="Arial"/>
              </a:rPr>
              <a:t>thể </a:t>
            </a:r>
            <a:r>
              <a:rPr sz="2600" spc="-80" dirty="0">
                <a:latin typeface="Arial"/>
                <a:cs typeface="Arial"/>
              </a:rPr>
              <a:t>hiện </a:t>
            </a:r>
            <a:r>
              <a:rPr sz="2600" spc="-114" dirty="0">
                <a:latin typeface="Arial"/>
                <a:cs typeface="Arial"/>
              </a:rPr>
              <a:t>phần </a:t>
            </a:r>
            <a:r>
              <a:rPr sz="2600" spc="-35" dirty="0">
                <a:latin typeface="Arial"/>
                <a:cs typeface="Arial"/>
              </a:rPr>
              <a:t>trăm</a:t>
            </a:r>
            <a:r>
              <a:rPr sz="2600" spc="-545" dirty="0">
                <a:latin typeface="Arial"/>
                <a:cs typeface="Arial"/>
              </a:rPr>
              <a:t> </a:t>
            </a:r>
            <a:r>
              <a:rPr sz="2600" spc="-130" dirty="0">
                <a:latin typeface="Arial"/>
                <a:cs typeface="Arial"/>
              </a:rPr>
              <a:t>dữ </a:t>
            </a:r>
            <a:r>
              <a:rPr sz="2600" spc="-50" dirty="0">
                <a:latin typeface="Arial"/>
                <a:cs typeface="Arial"/>
              </a:rPr>
              <a:t>liệu </a:t>
            </a:r>
            <a:r>
              <a:rPr sz="2600" spc="-105" dirty="0">
                <a:latin typeface="Arial"/>
                <a:cs typeface="Arial"/>
              </a:rPr>
              <a:t>đã </a:t>
            </a:r>
            <a:r>
              <a:rPr sz="2600" spc="-185" dirty="0">
                <a:latin typeface="Arial"/>
                <a:cs typeface="Arial"/>
              </a:rPr>
              <a:t>xử </a:t>
            </a:r>
            <a:r>
              <a:rPr sz="2600" spc="-55" dirty="0">
                <a:latin typeface="Arial"/>
                <a:cs typeface="Arial"/>
              </a:rPr>
              <a:t>lý </a:t>
            </a:r>
            <a:r>
              <a:rPr sz="2600" spc="-145" dirty="0">
                <a:latin typeface="Arial"/>
                <a:cs typeface="Arial"/>
              </a:rPr>
              <a:t>được</a:t>
            </a:r>
            <a:endParaRPr sz="2600">
              <a:latin typeface="Arial"/>
              <a:cs typeface="Arial"/>
            </a:endParaRPr>
          </a:p>
          <a:p>
            <a:pPr marL="287020" marR="221615" indent="-274320">
              <a:lnSpc>
                <a:spcPts val="3240"/>
              </a:lnSpc>
              <a:spcBef>
                <a:spcPts val="82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135" dirty="0">
                <a:latin typeface="Arial"/>
                <a:cs typeface="Arial"/>
              </a:rPr>
              <a:t>Mặc </a:t>
            </a:r>
            <a:r>
              <a:rPr sz="3000" spc="-50" dirty="0">
                <a:latin typeface="Arial"/>
                <a:cs typeface="Arial"/>
              </a:rPr>
              <a:t>định </a:t>
            </a:r>
            <a:r>
              <a:rPr sz="3000" spc="-225" dirty="0">
                <a:latin typeface="Arial"/>
                <a:cs typeface="Arial"/>
              </a:rPr>
              <a:t>ProcessBar </a:t>
            </a:r>
            <a:r>
              <a:rPr sz="3000" spc="-235" dirty="0">
                <a:latin typeface="Arial"/>
                <a:cs typeface="Arial"/>
              </a:rPr>
              <a:t>ở </a:t>
            </a:r>
            <a:r>
              <a:rPr sz="3000" spc="-170" dirty="0">
                <a:latin typeface="Arial"/>
                <a:cs typeface="Arial"/>
              </a:rPr>
              <a:t>chế </a:t>
            </a:r>
            <a:r>
              <a:rPr sz="3000" spc="-50" dirty="0">
                <a:latin typeface="Arial"/>
                <a:cs typeface="Arial"/>
              </a:rPr>
              <a:t>độ </a:t>
            </a:r>
            <a:r>
              <a:rPr sz="3000" spc="-70" dirty="0">
                <a:solidFill>
                  <a:srgbClr val="00AF50"/>
                </a:solidFill>
                <a:latin typeface="Arial"/>
                <a:cs typeface="Arial"/>
              </a:rPr>
              <a:t>Indeterminate</a:t>
            </a:r>
            <a:r>
              <a:rPr sz="3000" spc="-70" dirty="0">
                <a:latin typeface="Arial"/>
                <a:cs typeface="Arial"/>
              </a:rPr>
              <a:t>:</a:t>
            </a:r>
            <a:r>
              <a:rPr sz="3000" spc="-265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thể  </a:t>
            </a:r>
            <a:r>
              <a:rPr sz="3000" spc="-90" dirty="0">
                <a:latin typeface="Arial"/>
                <a:cs typeface="Arial"/>
              </a:rPr>
              <a:t>hiện hiệu </a:t>
            </a:r>
            <a:r>
              <a:rPr sz="3000" spc="-185" dirty="0">
                <a:latin typeface="Arial"/>
                <a:cs typeface="Arial"/>
              </a:rPr>
              <a:t>ứng </a:t>
            </a:r>
            <a:r>
              <a:rPr sz="3000" spc="-204" dirty="0">
                <a:latin typeface="Arial"/>
                <a:cs typeface="Arial"/>
              </a:rPr>
              <a:t>xoay </a:t>
            </a:r>
            <a:r>
              <a:rPr sz="3000" spc="-5" dirty="0">
                <a:latin typeface="Arial"/>
                <a:cs typeface="Arial"/>
              </a:rPr>
              <a:t>tròn </a:t>
            </a:r>
            <a:r>
              <a:rPr sz="3000" spc="-125" dirty="0">
                <a:latin typeface="Arial"/>
                <a:cs typeface="Arial"/>
              </a:rPr>
              <a:t>vô</a:t>
            </a:r>
            <a:r>
              <a:rPr sz="3000" spc="-400" dirty="0">
                <a:latin typeface="Arial"/>
                <a:cs typeface="Arial"/>
              </a:rPr>
              <a:t> </a:t>
            </a:r>
            <a:r>
              <a:rPr sz="3000" spc="-65" dirty="0">
                <a:latin typeface="Arial"/>
                <a:cs typeface="Arial"/>
              </a:rPr>
              <a:t>tận</a:t>
            </a:r>
            <a:endParaRPr sz="3000">
              <a:latin typeface="Arial"/>
              <a:cs typeface="Arial"/>
            </a:endParaRPr>
          </a:p>
          <a:p>
            <a:pPr marL="744220" marR="5080" lvl="1" indent="-274320">
              <a:lnSpc>
                <a:spcPts val="2810"/>
              </a:lnSpc>
              <a:spcBef>
                <a:spcPts val="41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165" dirty="0">
                <a:latin typeface="Arial"/>
                <a:cs typeface="Arial"/>
              </a:rPr>
              <a:t>Thích </a:t>
            </a:r>
            <a:r>
              <a:rPr sz="2600" spc="-125" dirty="0">
                <a:latin typeface="Arial"/>
                <a:cs typeface="Arial"/>
              </a:rPr>
              <a:t>hợp </a:t>
            </a:r>
            <a:r>
              <a:rPr sz="2600" spc="-120" dirty="0">
                <a:latin typeface="Arial"/>
                <a:cs typeface="Arial"/>
              </a:rPr>
              <a:t>cho </a:t>
            </a:r>
            <a:r>
              <a:rPr sz="2600" spc="-130" dirty="0">
                <a:latin typeface="Arial"/>
                <a:cs typeface="Arial"/>
              </a:rPr>
              <a:t>những </a:t>
            </a:r>
            <a:r>
              <a:rPr sz="2600" spc="-95" dirty="0">
                <a:latin typeface="Arial"/>
                <a:cs typeface="Arial"/>
              </a:rPr>
              <a:t>tác </a:t>
            </a:r>
            <a:r>
              <a:rPr sz="2600" spc="-105" dirty="0">
                <a:latin typeface="Arial"/>
                <a:cs typeface="Arial"/>
              </a:rPr>
              <a:t>vụ </a:t>
            </a:r>
            <a:r>
              <a:rPr sz="2600" spc="-114" dirty="0">
                <a:latin typeface="Arial"/>
                <a:cs typeface="Arial"/>
              </a:rPr>
              <a:t>không </a:t>
            </a:r>
            <a:r>
              <a:rPr sz="2600" spc="-210" dirty="0">
                <a:latin typeface="Arial"/>
                <a:cs typeface="Arial"/>
              </a:rPr>
              <a:t>xác </a:t>
            </a:r>
            <a:r>
              <a:rPr sz="2600" spc="-40" dirty="0">
                <a:latin typeface="Arial"/>
                <a:cs typeface="Arial"/>
              </a:rPr>
              <a:t>định rõ </a:t>
            </a:r>
            <a:r>
              <a:rPr sz="2600" spc="-145" dirty="0">
                <a:latin typeface="Arial"/>
                <a:cs typeface="Arial"/>
              </a:rPr>
              <a:t>được</a:t>
            </a:r>
            <a:r>
              <a:rPr sz="2600" spc="-455" dirty="0">
                <a:latin typeface="Arial"/>
                <a:cs typeface="Arial"/>
              </a:rPr>
              <a:t> </a:t>
            </a:r>
            <a:r>
              <a:rPr sz="2600" spc="-60" dirty="0">
                <a:latin typeface="Arial"/>
                <a:cs typeface="Arial"/>
              </a:rPr>
              <a:t>khi  </a:t>
            </a:r>
            <a:r>
              <a:rPr sz="2600" spc="-120" dirty="0">
                <a:latin typeface="Arial"/>
                <a:cs typeface="Arial"/>
              </a:rPr>
              <a:t>nào </a:t>
            </a:r>
            <a:r>
              <a:rPr sz="2600" spc="-80" dirty="0">
                <a:latin typeface="Arial"/>
                <a:cs typeface="Arial"/>
              </a:rPr>
              <a:t>nó </a:t>
            </a:r>
            <a:r>
              <a:rPr sz="2600" spc="-220" dirty="0">
                <a:latin typeface="Arial"/>
                <a:cs typeface="Arial"/>
              </a:rPr>
              <a:t>sẽ </a:t>
            </a:r>
            <a:r>
              <a:rPr sz="2600" spc="-114" dirty="0">
                <a:latin typeface="Arial"/>
                <a:cs typeface="Arial"/>
              </a:rPr>
              <a:t>hoàn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spc="10" dirty="0">
                <a:latin typeface="Arial"/>
                <a:cs typeface="Arial"/>
              </a:rPr>
              <a:t>tất</a:t>
            </a:r>
            <a:endParaRPr sz="2600">
              <a:latin typeface="Arial"/>
              <a:cs typeface="Arial"/>
            </a:endParaRPr>
          </a:p>
          <a:p>
            <a:pPr marL="287020" marR="447675" indent="-274320">
              <a:lnSpc>
                <a:spcPts val="3240"/>
              </a:lnSpc>
              <a:spcBef>
                <a:spcPts val="78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204" dirty="0">
                <a:latin typeface="Arial"/>
                <a:cs typeface="Arial"/>
              </a:rPr>
              <a:t>Chuyển </a:t>
            </a:r>
            <a:r>
              <a:rPr sz="3000" spc="-220" dirty="0">
                <a:latin typeface="Arial"/>
                <a:cs typeface="Arial"/>
              </a:rPr>
              <a:t>ProcessBar </a:t>
            </a:r>
            <a:r>
              <a:rPr sz="3000" spc="-229" dirty="0">
                <a:latin typeface="Arial"/>
                <a:cs typeface="Arial"/>
              </a:rPr>
              <a:t>sang </a:t>
            </a:r>
            <a:r>
              <a:rPr sz="3000" spc="-175" dirty="0">
                <a:latin typeface="Arial"/>
                <a:cs typeface="Arial"/>
              </a:rPr>
              <a:t>dạng </a:t>
            </a:r>
            <a:r>
              <a:rPr sz="3000" spc="-70" dirty="0">
                <a:latin typeface="Arial"/>
                <a:cs typeface="Arial"/>
              </a:rPr>
              <a:t>thanh </a:t>
            </a:r>
            <a:r>
              <a:rPr sz="3000" spc="-200" dirty="0">
                <a:latin typeface="Arial"/>
                <a:cs typeface="Arial"/>
              </a:rPr>
              <a:t>ngang </a:t>
            </a:r>
            <a:r>
              <a:rPr sz="3000" spc="-175" dirty="0">
                <a:latin typeface="Arial"/>
                <a:cs typeface="Arial"/>
              </a:rPr>
              <a:t>bằng  </a:t>
            </a:r>
            <a:r>
              <a:rPr sz="3000" spc="-240" dirty="0">
                <a:latin typeface="Arial"/>
                <a:cs typeface="Arial"/>
              </a:rPr>
              <a:t>các </a:t>
            </a:r>
            <a:r>
              <a:rPr sz="3000" spc="-50" dirty="0">
                <a:latin typeface="Arial"/>
                <a:cs typeface="Arial"/>
              </a:rPr>
              <a:t>thêm </a:t>
            </a:r>
            <a:r>
              <a:rPr sz="3000" spc="-110" dirty="0">
                <a:latin typeface="Arial"/>
                <a:cs typeface="Arial"/>
              </a:rPr>
              <a:t>đoạn </a:t>
            </a:r>
            <a:r>
              <a:rPr sz="3000" spc="-70" dirty="0">
                <a:latin typeface="Arial"/>
                <a:cs typeface="Arial"/>
              </a:rPr>
              <a:t>thuộc </a:t>
            </a:r>
            <a:r>
              <a:rPr sz="3000" spc="-45" dirty="0">
                <a:latin typeface="Arial"/>
                <a:cs typeface="Arial"/>
              </a:rPr>
              <a:t>tính </a:t>
            </a:r>
            <a:r>
              <a:rPr sz="3000" spc="-225" dirty="0">
                <a:latin typeface="Arial"/>
                <a:cs typeface="Arial"/>
              </a:rPr>
              <a:t>sau </a:t>
            </a:r>
            <a:r>
              <a:rPr sz="3000" spc="-175" dirty="0">
                <a:latin typeface="Arial"/>
                <a:cs typeface="Arial"/>
              </a:rPr>
              <a:t>vào</a:t>
            </a:r>
            <a:r>
              <a:rPr sz="3000" spc="-409" dirty="0">
                <a:latin typeface="Arial"/>
                <a:cs typeface="Arial"/>
              </a:rPr>
              <a:t> </a:t>
            </a:r>
            <a:r>
              <a:rPr sz="3000" spc="-270" dirty="0">
                <a:latin typeface="Arial"/>
                <a:cs typeface="Arial"/>
              </a:rPr>
              <a:t>XML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190" dirty="0">
                <a:solidFill>
                  <a:srgbClr val="00AF50"/>
                </a:solidFill>
                <a:latin typeface="Arial"/>
                <a:cs typeface="Arial"/>
              </a:rPr>
              <a:t>style</a:t>
            </a:r>
            <a:r>
              <a:rPr sz="2200" spc="190" dirty="0">
                <a:latin typeface="Arial"/>
                <a:cs typeface="Arial"/>
              </a:rPr>
              <a:t>="</a:t>
            </a:r>
            <a:r>
              <a:rPr sz="2200" spc="190" dirty="0">
                <a:solidFill>
                  <a:srgbClr val="00AFEF"/>
                </a:solidFill>
                <a:latin typeface="Arial"/>
                <a:cs typeface="Arial"/>
              </a:rPr>
              <a:t>@android:style/Widget.ProgressBar.Horizontal</a:t>
            </a:r>
            <a:r>
              <a:rPr sz="2200" spc="190" dirty="0">
                <a:latin typeface="Arial"/>
                <a:cs typeface="Arial"/>
              </a:rPr>
              <a:t>"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54762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SeekBar và</a:t>
            </a:r>
            <a:r>
              <a:rPr spc="-105" dirty="0"/>
              <a:t> </a:t>
            </a:r>
            <a:r>
              <a:rPr dirty="0"/>
              <a:t>RatingBar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736" y="1294058"/>
            <a:ext cx="8256270" cy="489839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245" dirty="0">
                <a:latin typeface="Arial"/>
                <a:cs typeface="Arial"/>
              </a:rPr>
              <a:t>SeekBar </a:t>
            </a:r>
            <a:r>
              <a:rPr sz="3000" spc="-220" dirty="0">
                <a:latin typeface="Arial"/>
                <a:cs typeface="Arial"/>
              </a:rPr>
              <a:t>và </a:t>
            </a:r>
            <a:r>
              <a:rPr sz="3000" spc="-170" dirty="0">
                <a:latin typeface="Arial"/>
                <a:cs typeface="Arial"/>
              </a:rPr>
              <a:t>RatingBar </a:t>
            </a:r>
            <a:r>
              <a:rPr sz="3000" spc="-105" dirty="0">
                <a:latin typeface="Arial"/>
                <a:cs typeface="Arial"/>
              </a:rPr>
              <a:t>là </a:t>
            </a:r>
            <a:r>
              <a:rPr sz="3000" spc="-170" dirty="0">
                <a:latin typeface="Arial"/>
                <a:cs typeface="Arial"/>
              </a:rPr>
              <a:t>mở </a:t>
            </a:r>
            <a:r>
              <a:rPr sz="3000" spc="-114" dirty="0">
                <a:latin typeface="Arial"/>
                <a:cs typeface="Arial"/>
              </a:rPr>
              <a:t>rộng </a:t>
            </a:r>
            <a:r>
              <a:rPr sz="3000" spc="-185" dirty="0">
                <a:latin typeface="Arial"/>
                <a:cs typeface="Arial"/>
              </a:rPr>
              <a:t>của</a:t>
            </a:r>
            <a:r>
              <a:rPr sz="3000" spc="-100" dirty="0">
                <a:latin typeface="Arial"/>
                <a:cs typeface="Arial"/>
              </a:rPr>
              <a:t> </a:t>
            </a:r>
            <a:r>
              <a:rPr sz="3000" spc="-200" dirty="0">
                <a:latin typeface="Arial"/>
                <a:cs typeface="Arial"/>
              </a:rPr>
              <a:t>ProgressBar</a:t>
            </a:r>
            <a:endParaRPr sz="3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170" dirty="0">
                <a:latin typeface="Arial"/>
                <a:cs typeface="Arial"/>
              </a:rPr>
              <a:t>RatingBar </a:t>
            </a:r>
            <a:r>
              <a:rPr sz="3000" spc="-90" dirty="0">
                <a:latin typeface="Arial"/>
                <a:cs typeface="Arial"/>
              </a:rPr>
              <a:t>hiển </a:t>
            </a:r>
            <a:r>
              <a:rPr sz="3000" spc="30" dirty="0">
                <a:latin typeface="Arial"/>
                <a:cs typeface="Arial"/>
              </a:rPr>
              <a:t>thị </a:t>
            </a:r>
            <a:r>
              <a:rPr sz="3000" spc="-155" dirty="0">
                <a:latin typeface="Arial"/>
                <a:cs typeface="Arial"/>
              </a:rPr>
              <a:t>giá </a:t>
            </a:r>
            <a:r>
              <a:rPr sz="3000" spc="75" dirty="0">
                <a:latin typeface="Arial"/>
                <a:cs typeface="Arial"/>
              </a:rPr>
              <a:t>trị</a:t>
            </a:r>
            <a:r>
              <a:rPr sz="3000" spc="-505" dirty="0">
                <a:latin typeface="Arial"/>
                <a:cs typeface="Arial"/>
              </a:rPr>
              <a:t> </a:t>
            </a:r>
            <a:r>
              <a:rPr sz="3000" spc="-175" dirty="0">
                <a:latin typeface="Arial"/>
                <a:cs typeface="Arial"/>
              </a:rPr>
              <a:t>(số </a:t>
            </a:r>
            <a:r>
              <a:rPr sz="3000" spc="-95" dirty="0">
                <a:latin typeface="Arial"/>
                <a:cs typeface="Arial"/>
              </a:rPr>
              <a:t>thực) </a:t>
            </a:r>
            <a:r>
              <a:rPr sz="3000" spc="-105" dirty="0">
                <a:latin typeface="Arial"/>
                <a:cs typeface="Arial"/>
              </a:rPr>
              <a:t>bởi </a:t>
            </a:r>
            <a:r>
              <a:rPr sz="3000" spc="-245" dirty="0">
                <a:latin typeface="Arial"/>
                <a:cs typeface="Arial"/>
              </a:rPr>
              <a:t>các </a:t>
            </a:r>
            <a:r>
              <a:rPr sz="3000" spc="-145" dirty="0">
                <a:latin typeface="Arial"/>
                <a:cs typeface="Arial"/>
              </a:rPr>
              <a:t>dấu </a:t>
            </a:r>
            <a:r>
              <a:rPr sz="3000" spc="-220" dirty="0">
                <a:latin typeface="Arial"/>
                <a:cs typeface="Arial"/>
              </a:rPr>
              <a:t>sao</a:t>
            </a:r>
            <a:endParaRPr sz="30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9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-245" dirty="0">
                <a:latin typeface="Arial"/>
                <a:cs typeface="Arial"/>
              </a:rPr>
              <a:t>SeekBar </a:t>
            </a:r>
            <a:r>
              <a:rPr sz="3000" spc="-140" dirty="0">
                <a:latin typeface="Arial"/>
                <a:cs typeface="Arial"/>
              </a:rPr>
              <a:t>cho </a:t>
            </a:r>
            <a:r>
              <a:rPr sz="3000" spc="-130" dirty="0">
                <a:latin typeface="Arial"/>
                <a:cs typeface="Arial"/>
              </a:rPr>
              <a:t>chọn </a:t>
            </a:r>
            <a:r>
              <a:rPr sz="3000" spc="-160" dirty="0">
                <a:latin typeface="Arial"/>
                <a:cs typeface="Arial"/>
              </a:rPr>
              <a:t>giá </a:t>
            </a:r>
            <a:r>
              <a:rPr sz="3000" spc="80" dirty="0">
                <a:latin typeface="Arial"/>
                <a:cs typeface="Arial"/>
              </a:rPr>
              <a:t>trị</a:t>
            </a:r>
            <a:r>
              <a:rPr sz="3000" spc="-610" dirty="0">
                <a:latin typeface="Arial"/>
                <a:cs typeface="Arial"/>
              </a:rPr>
              <a:t> </a:t>
            </a:r>
            <a:r>
              <a:rPr sz="3000" spc="-55" dirty="0">
                <a:latin typeface="Arial"/>
                <a:cs typeface="Arial"/>
              </a:rPr>
              <a:t>trực </a:t>
            </a:r>
            <a:r>
              <a:rPr sz="3000" spc="-25" dirty="0">
                <a:latin typeface="Arial"/>
                <a:cs typeface="Arial"/>
              </a:rPr>
              <a:t>tiếp trên </a:t>
            </a:r>
            <a:r>
              <a:rPr sz="3000" spc="-70" dirty="0">
                <a:latin typeface="Arial"/>
                <a:cs typeface="Arial"/>
              </a:rPr>
              <a:t>thanh </a:t>
            </a:r>
            <a:r>
              <a:rPr sz="3000" spc="-10" dirty="0">
                <a:latin typeface="Arial"/>
                <a:cs typeface="Arial"/>
              </a:rPr>
              <a:t>trượt</a:t>
            </a:r>
            <a:endParaRPr sz="3000">
              <a:latin typeface="Arial"/>
              <a:cs typeface="Arial"/>
            </a:endParaRPr>
          </a:p>
          <a:p>
            <a:pPr marL="744220" marR="5080" lvl="1" indent="-274320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45" dirty="0">
                <a:latin typeface="Arial"/>
                <a:cs typeface="Arial"/>
              </a:rPr>
              <a:t>Muốn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185" dirty="0">
                <a:latin typeface="Arial"/>
                <a:cs typeface="Arial"/>
              </a:rPr>
              <a:t>xử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50" dirty="0">
                <a:latin typeface="Arial"/>
                <a:cs typeface="Arial"/>
              </a:rPr>
              <a:t>lý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60" dirty="0">
                <a:latin typeface="Arial"/>
                <a:cs typeface="Arial"/>
              </a:rPr>
              <a:t>khi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135" dirty="0">
                <a:latin typeface="Arial"/>
                <a:cs typeface="Arial"/>
              </a:rPr>
              <a:t>giá </a:t>
            </a:r>
            <a:r>
              <a:rPr sz="2600" spc="70" dirty="0">
                <a:latin typeface="Arial"/>
                <a:cs typeface="Arial"/>
              </a:rPr>
              <a:t>trị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trên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60" dirty="0">
                <a:latin typeface="Arial"/>
                <a:cs typeface="Arial"/>
              </a:rPr>
              <a:t>thanh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210" dirty="0">
                <a:latin typeface="Arial"/>
                <a:cs typeface="Arial"/>
              </a:rPr>
              <a:t>SeekBar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spc="-75" dirty="0">
                <a:latin typeface="Arial"/>
                <a:cs typeface="Arial"/>
              </a:rPr>
              <a:t>thay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đổi: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dùng  </a:t>
            </a:r>
            <a:r>
              <a:rPr sz="2600" spc="-190" dirty="0">
                <a:latin typeface="Arial"/>
                <a:cs typeface="Arial"/>
              </a:rPr>
              <a:t>SeekBar.OnSeekBarChangeListener</a:t>
            </a:r>
            <a:endParaRPr sz="26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spc="50" dirty="0">
                <a:latin typeface="Arial"/>
                <a:cs typeface="Arial"/>
              </a:rPr>
              <a:t>Một </a:t>
            </a:r>
            <a:r>
              <a:rPr sz="3000" spc="-210" dirty="0">
                <a:latin typeface="Arial"/>
                <a:cs typeface="Arial"/>
              </a:rPr>
              <a:t>số </a:t>
            </a:r>
            <a:r>
              <a:rPr sz="3000" spc="-70" dirty="0">
                <a:latin typeface="Arial"/>
                <a:cs typeface="Arial"/>
              </a:rPr>
              <a:t>thuộc </a:t>
            </a:r>
            <a:r>
              <a:rPr sz="3000" spc="-40" dirty="0">
                <a:latin typeface="Arial"/>
                <a:cs typeface="Arial"/>
              </a:rPr>
              <a:t>tính </a:t>
            </a:r>
            <a:r>
              <a:rPr sz="3000" spc="-120" dirty="0">
                <a:latin typeface="Arial"/>
                <a:cs typeface="Arial"/>
              </a:rPr>
              <a:t>thường</a:t>
            </a:r>
            <a:r>
              <a:rPr sz="3000" spc="-560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dùng</a:t>
            </a:r>
            <a:endParaRPr sz="3000">
              <a:latin typeface="Arial"/>
              <a:cs typeface="Arial"/>
            </a:endParaRPr>
          </a:p>
          <a:p>
            <a:pPr marL="744220" lvl="1" indent="-274320">
              <a:lnSpc>
                <a:spcPct val="100000"/>
              </a:lnSpc>
              <a:spcBef>
                <a:spcPts val="439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45" dirty="0">
                <a:latin typeface="Arial"/>
                <a:cs typeface="Arial"/>
              </a:rPr>
              <a:t>“android:max”: </a:t>
            </a:r>
            <a:r>
              <a:rPr sz="2600" spc="-135" dirty="0">
                <a:latin typeface="Arial"/>
                <a:cs typeface="Arial"/>
              </a:rPr>
              <a:t>giá </a:t>
            </a:r>
            <a:r>
              <a:rPr sz="2600" spc="70" dirty="0">
                <a:latin typeface="Arial"/>
                <a:cs typeface="Arial"/>
              </a:rPr>
              <a:t>trị </a:t>
            </a:r>
            <a:r>
              <a:rPr sz="2600" spc="25" dirty="0">
                <a:latin typeface="Arial"/>
                <a:cs typeface="Arial"/>
              </a:rPr>
              <a:t>tối</a:t>
            </a:r>
            <a:r>
              <a:rPr sz="2600" spc="-470" dirty="0">
                <a:latin typeface="Arial"/>
                <a:cs typeface="Arial"/>
              </a:rPr>
              <a:t> </a:t>
            </a:r>
            <a:r>
              <a:rPr sz="2600" spc="-105" dirty="0">
                <a:latin typeface="Arial"/>
                <a:cs typeface="Arial"/>
              </a:rPr>
              <a:t>đa </a:t>
            </a:r>
            <a:r>
              <a:rPr sz="2600" spc="-160" dirty="0">
                <a:latin typeface="Arial"/>
                <a:cs typeface="Arial"/>
              </a:rPr>
              <a:t>của </a:t>
            </a:r>
            <a:r>
              <a:rPr sz="2600" spc="-175" dirty="0">
                <a:latin typeface="Arial"/>
                <a:cs typeface="Arial"/>
              </a:rPr>
              <a:t>ProgressBar</a:t>
            </a:r>
            <a:endParaRPr sz="2600">
              <a:latin typeface="Arial"/>
              <a:cs typeface="Arial"/>
            </a:endParaRPr>
          </a:p>
          <a:p>
            <a:pPr marL="744220" lvl="1" indent="-274320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70" dirty="0">
                <a:latin typeface="Arial"/>
                <a:cs typeface="Arial"/>
              </a:rPr>
              <a:t>“android:progress”: </a:t>
            </a:r>
            <a:r>
              <a:rPr sz="2600" spc="-135" dirty="0">
                <a:latin typeface="Arial"/>
                <a:cs typeface="Arial"/>
              </a:rPr>
              <a:t>giá </a:t>
            </a:r>
            <a:r>
              <a:rPr sz="2600" spc="70" dirty="0">
                <a:latin typeface="Arial"/>
                <a:cs typeface="Arial"/>
              </a:rPr>
              <a:t>trị </a:t>
            </a:r>
            <a:r>
              <a:rPr sz="2600" spc="-80" dirty="0">
                <a:latin typeface="Arial"/>
                <a:cs typeface="Arial"/>
              </a:rPr>
              <a:t>hiện </a:t>
            </a:r>
            <a:r>
              <a:rPr sz="2600" spc="-25" dirty="0">
                <a:latin typeface="Arial"/>
                <a:cs typeface="Arial"/>
              </a:rPr>
              <a:t>tại</a:t>
            </a:r>
            <a:r>
              <a:rPr sz="2600" spc="-465" dirty="0">
                <a:latin typeface="Arial"/>
                <a:cs typeface="Arial"/>
              </a:rPr>
              <a:t> </a:t>
            </a:r>
            <a:r>
              <a:rPr sz="2600" spc="-160" dirty="0">
                <a:latin typeface="Arial"/>
                <a:cs typeface="Arial"/>
              </a:rPr>
              <a:t>của </a:t>
            </a:r>
            <a:r>
              <a:rPr sz="2600" spc="-175" dirty="0">
                <a:latin typeface="Arial"/>
                <a:cs typeface="Arial"/>
              </a:rPr>
              <a:t>ProgressBar</a:t>
            </a:r>
            <a:endParaRPr sz="2600">
              <a:latin typeface="Arial"/>
              <a:cs typeface="Arial"/>
            </a:endParaRPr>
          </a:p>
          <a:p>
            <a:pPr marL="744220" lvl="1" indent="-274320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40" dirty="0">
                <a:latin typeface="Arial"/>
                <a:cs typeface="Arial"/>
              </a:rPr>
              <a:t>“android:minHeight”: </a:t>
            </a:r>
            <a:r>
              <a:rPr sz="2600" spc="-100" dirty="0">
                <a:latin typeface="Arial"/>
                <a:cs typeface="Arial"/>
              </a:rPr>
              <a:t>chiều </a:t>
            </a:r>
            <a:r>
              <a:rPr sz="2600" spc="-170" dirty="0">
                <a:latin typeface="Arial"/>
                <a:cs typeface="Arial"/>
              </a:rPr>
              <a:t>cao </a:t>
            </a:r>
            <a:r>
              <a:rPr sz="2600" spc="-160" dirty="0">
                <a:latin typeface="Arial"/>
                <a:cs typeface="Arial"/>
              </a:rPr>
              <a:t>của</a:t>
            </a:r>
            <a:r>
              <a:rPr sz="2600" spc="-280" dirty="0">
                <a:latin typeface="Arial"/>
                <a:cs typeface="Arial"/>
              </a:rPr>
              <a:t> </a:t>
            </a:r>
            <a:r>
              <a:rPr sz="2600" spc="-175" dirty="0">
                <a:latin typeface="Arial"/>
                <a:cs typeface="Arial"/>
              </a:rPr>
              <a:t>ProgressBar</a:t>
            </a:r>
            <a:endParaRPr sz="2600">
              <a:latin typeface="Arial"/>
              <a:cs typeface="Arial"/>
            </a:endParaRPr>
          </a:p>
          <a:p>
            <a:pPr marL="744220" lvl="1" indent="-274320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spc="-40" dirty="0">
                <a:latin typeface="Arial"/>
                <a:cs typeface="Arial"/>
              </a:rPr>
              <a:t>“android:indeterminate”: </a:t>
            </a:r>
            <a:r>
              <a:rPr sz="2600" spc="-30" dirty="0">
                <a:latin typeface="Arial"/>
                <a:cs typeface="Arial"/>
              </a:rPr>
              <a:t>đặt </a:t>
            </a:r>
            <a:r>
              <a:rPr sz="2600" spc="-145" dirty="0">
                <a:latin typeface="Arial"/>
                <a:cs typeface="Arial"/>
              </a:rPr>
              <a:t>chế </a:t>
            </a:r>
            <a:r>
              <a:rPr sz="2600" spc="-45" dirty="0">
                <a:latin typeface="Arial"/>
                <a:cs typeface="Arial"/>
              </a:rPr>
              <a:t>độ </a:t>
            </a:r>
            <a:r>
              <a:rPr sz="2600" spc="-114" dirty="0">
                <a:latin typeface="Arial"/>
                <a:cs typeface="Arial"/>
              </a:rPr>
              <a:t>vô</a:t>
            </a:r>
            <a:r>
              <a:rPr sz="2600" spc="-465" dirty="0">
                <a:latin typeface="Arial"/>
                <a:cs typeface="Arial"/>
              </a:rPr>
              <a:t> </a:t>
            </a:r>
            <a:r>
              <a:rPr sz="2600" spc="-55" dirty="0">
                <a:latin typeface="Arial"/>
                <a:cs typeface="Arial"/>
              </a:rPr>
              <a:t>tận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38444" y="3823715"/>
            <a:ext cx="3154679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8</a:t>
            </a:fld>
            <a:endParaRPr spc="-6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70186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Hiển thị </a:t>
            </a:r>
            <a:r>
              <a:rPr dirty="0"/>
              <a:t>một</a:t>
            </a:r>
            <a:r>
              <a:rPr spc="-65" dirty="0"/>
              <a:t> </a:t>
            </a:r>
            <a:r>
              <a:rPr spc="-5" dirty="0"/>
              <a:t>ProgressDialog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9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96441"/>
            <a:ext cx="8169275" cy="4969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170" dirty="0">
                <a:latin typeface="Arial"/>
                <a:cs typeface="Arial"/>
              </a:rPr>
              <a:t>ProgressDialog: </a:t>
            </a:r>
            <a:r>
              <a:rPr sz="3000" spc="-220" dirty="0">
                <a:latin typeface="Arial"/>
                <a:cs typeface="Arial"/>
              </a:rPr>
              <a:t>cửa </a:t>
            </a:r>
            <a:r>
              <a:rPr sz="3000" spc="-210" dirty="0">
                <a:latin typeface="Arial"/>
                <a:cs typeface="Arial"/>
              </a:rPr>
              <a:t>sổ </a:t>
            </a:r>
            <a:r>
              <a:rPr sz="3000" spc="-90" dirty="0">
                <a:latin typeface="Arial"/>
                <a:cs typeface="Arial"/>
              </a:rPr>
              <a:t>hiện </a:t>
            </a:r>
            <a:r>
              <a:rPr sz="3000" spc="30" dirty="0">
                <a:latin typeface="Arial"/>
                <a:cs typeface="Arial"/>
              </a:rPr>
              <a:t>thị </a:t>
            </a:r>
            <a:r>
              <a:rPr sz="3000" spc="-5" dirty="0">
                <a:latin typeface="Arial"/>
                <a:cs typeface="Arial"/>
              </a:rPr>
              <a:t>một </a:t>
            </a:r>
            <a:r>
              <a:rPr sz="3000" spc="-215" dirty="0">
                <a:latin typeface="Arial"/>
                <a:cs typeface="Arial"/>
              </a:rPr>
              <a:t>ProgressBar,</a:t>
            </a:r>
            <a:r>
              <a:rPr sz="3000" spc="-445" dirty="0">
                <a:latin typeface="Arial"/>
                <a:cs typeface="Arial"/>
              </a:rPr>
              <a:t> </a:t>
            </a:r>
            <a:r>
              <a:rPr sz="3000" spc="-114" dirty="0">
                <a:latin typeface="Arial"/>
                <a:cs typeface="Arial"/>
              </a:rPr>
              <a:t>đáp  </a:t>
            </a:r>
            <a:r>
              <a:rPr sz="3000" spc="-185" dirty="0">
                <a:latin typeface="Arial"/>
                <a:cs typeface="Arial"/>
              </a:rPr>
              <a:t>ứng </a:t>
            </a:r>
            <a:r>
              <a:rPr sz="3000" spc="-270" dirty="0">
                <a:latin typeface="Arial"/>
                <a:cs typeface="Arial"/>
              </a:rPr>
              <a:t>sự </a:t>
            </a:r>
            <a:r>
              <a:rPr sz="3000" spc="-100" dirty="0">
                <a:latin typeface="Arial"/>
                <a:cs typeface="Arial"/>
              </a:rPr>
              <a:t>kiện </a:t>
            </a:r>
            <a:r>
              <a:rPr sz="3000" spc="-114" dirty="0">
                <a:latin typeface="Arial"/>
                <a:cs typeface="Arial"/>
              </a:rPr>
              <a:t>hủy </a:t>
            </a:r>
            <a:r>
              <a:rPr sz="3000" spc="-175" dirty="0">
                <a:latin typeface="Arial"/>
                <a:cs typeface="Arial"/>
              </a:rPr>
              <a:t>bằng </a:t>
            </a:r>
            <a:r>
              <a:rPr sz="3000" spc="-15" dirty="0">
                <a:latin typeface="Arial"/>
                <a:cs typeface="Arial"/>
              </a:rPr>
              <a:t>nút</a:t>
            </a:r>
            <a:r>
              <a:rPr sz="3000" spc="-120" dirty="0">
                <a:latin typeface="Arial"/>
                <a:cs typeface="Arial"/>
              </a:rPr>
              <a:t> </a:t>
            </a:r>
            <a:r>
              <a:rPr sz="3000" spc="-180" dirty="0">
                <a:latin typeface="Arial"/>
                <a:cs typeface="Arial"/>
              </a:rPr>
              <a:t>back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413384" marR="1049020">
              <a:lnSpc>
                <a:spcPct val="112799"/>
              </a:lnSpc>
              <a:spcBef>
                <a:spcPts val="5"/>
              </a:spcBef>
              <a:tabLst>
                <a:tab pos="956944" algn="l"/>
                <a:tab pos="1318895" algn="l"/>
                <a:tab pos="2042795" algn="l"/>
                <a:tab pos="4034790" algn="l"/>
              </a:tabLst>
            </a:pPr>
            <a:r>
              <a:rPr sz="2600" spc="-20" dirty="0">
                <a:solidFill>
                  <a:srgbClr val="00AF50"/>
                </a:solidFill>
                <a:latin typeface="Arial"/>
                <a:cs typeface="Arial"/>
              </a:rPr>
              <a:t>pb	</a:t>
            </a:r>
            <a:r>
              <a:rPr sz="2600" spc="-90" dirty="0">
                <a:latin typeface="Arial"/>
                <a:cs typeface="Arial"/>
              </a:rPr>
              <a:t>=	</a:t>
            </a:r>
            <a:r>
              <a:rPr sz="2600" spc="-165" dirty="0">
                <a:solidFill>
                  <a:srgbClr val="00AFEF"/>
                </a:solidFill>
                <a:latin typeface="Arial"/>
                <a:cs typeface="Arial"/>
              </a:rPr>
              <a:t>new	</a:t>
            </a:r>
            <a:r>
              <a:rPr sz="2600" spc="229" dirty="0">
                <a:latin typeface="Arial"/>
                <a:cs typeface="Arial"/>
              </a:rPr>
              <a:t>ProgressDialog(</a:t>
            </a:r>
            <a:r>
              <a:rPr sz="2600" spc="229" dirty="0">
                <a:solidFill>
                  <a:srgbClr val="00AF50"/>
                </a:solidFill>
                <a:latin typeface="Arial"/>
                <a:cs typeface="Arial"/>
              </a:rPr>
              <a:t>context</a:t>
            </a:r>
            <a:r>
              <a:rPr sz="2600" spc="229" dirty="0">
                <a:latin typeface="Arial"/>
                <a:cs typeface="Arial"/>
              </a:rPr>
              <a:t>);  </a:t>
            </a:r>
            <a:r>
              <a:rPr sz="2600" spc="245" dirty="0">
                <a:solidFill>
                  <a:srgbClr val="00AF50"/>
                </a:solidFill>
                <a:latin typeface="Arial"/>
                <a:cs typeface="Arial"/>
              </a:rPr>
              <a:t>pb</a:t>
            </a:r>
            <a:r>
              <a:rPr sz="2600" spc="245" dirty="0">
                <a:latin typeface="Arial"/>
                <a:cs typeface="Arial"/>
              </a:rPr>
              <a:t>.setCancelable(</a:t>
            </a:r>
            <a:r>
              <a:rPr sz="2600" spc="245" dirty="0">
                <a:solidFill>
                  <a:srgbClr val="00AFEF"/>
                </a:solidFill>
                <a:latin typeface="Arial"/>
                <a:cs typeface="Arial"/>
              </a:rPr>
              <a:t>true</a:t>
            </a:r>
            <a:r>
              <a:rPr sz="2600" spc="245" dirty="0">
                <a:latin typeface="Arial"/>
                <a:cs typeface="Arial"/>
              </a:rPr>
              <a:t>);  </a:t>
            </a:r>
            <a:r>
              <a:rPr sz="2600" spc="180" dirty="0">
                <a:solidFill>
                  <a:srgbClr val="00AF50"/>
                </a:solidFill>
                <a:latin typeface="Arial"/>
                <a:cs typeface="Arial"/>
              </a:rPr>
              <a:t>pb</a:t>
            </a:r>
            <a:r>
              <a:rPr sz="2600" spc="180" dirty="0">
                <a:latin typeface="Arial"/>
                <a:cs typeface="Arial"/>
              </a:rPr>
              <a:t>.setMessage(</a:t>
            </a:r>
            <a:r>
              <a:rPr sz="2600" spc="180" dirty="0">
                <a:solidFill>
                  <a:srgbClr val="00AFEF"/>
                </a:solidFill>
                <a:latin typeface="Arial"/>
                <a:cs typeface="Arial"/>
              </a:rPr>
              <a:t>"File	</a:t>
            </a:r>
            <a:r>
              <a:rPr sz="2600" spc="285" dirty="0">
                <a:solidFill>
                  <a:srgbClr val="00AFEF"/>
                </a:solidFill>
                <a:latin typeface="Arial"/>
                <a:cs typeface="Arial"/>
              </a:rPr>
              <a:t>downloading..."</a:t>
            </a:r>
            <a:r>
              <a:rPr sz="2600" spc="285" dirty="0">
                <a:latin typeface="Arial"/>
                <a:cs typeface="Arial"/>
              </a:rPr>
              <a:t>);  </a:t>
            </a:r>
            <a:r>
              <a:rPr sz="2600" spc="215" dirty="0">
                <a:solidFill>
                  <a:srgbClr val="00AF50"/>
                </a:solidFill>
                <a:latin typeface="Arial"/>
                <a:cs typeface="Arial"/>
              </a:rPr>
              <a:t>pb</a:t>
            </a:r>
            <a:r>
              <a:rPr sz="2600" spc="215" dirty="0">
                <a:latin typeface="Arial"/>
                <a:cs typeface="Arial"/>
              </a:rPr>
              <a:t>.setProgressStyle(</a:t>
            </a:r>
            <a:endParaRPr sz="2600">
              <a:latin typeface="Arial"/>
              <a:cs typeface="Arial"/>
            </a:endParaRPr>
          </a:p>
          <a:p>
            <a:pPr marL="413384" marR="1049020" indent="725170">
              <a:lnSpc>
                <a:spcPts val="3529"/>
              </a:lnSpc>
              <a:spcBef>
                <a:spcPts val="170"/>
              </a:spcBef>
            </a:pPr>
            <a:r>
              <a:rPr sz="2600" spc="10" dirty="0">
                <a:solidFill>
                  <a:srgbClr val="00AFEF"/>
                </a:solidFill>
                <a:latin typeface="Arial"/>
                <a:cs typeface="Arial"/>
              </a:rPr>
              <a:t>ProgressDialog.STYLE_HORIZONTAL</a:t>
            </a:r>
            <a:r>
              <a:rPr sz="2600" spc="10" dirty="0">
                <a:latin typeface="Arial"/>
                <a:cs typeface="Arial"/>
              </a:rPr>
              <a:t>);  </a:t>
            </a:r>
            <a:r>
              <a:rPr sz="2600" spc="235" dirty="0">
                <a:solidFill>
                  <a:srgbClr val="00AF50"/>
                </a:solidFill>
                <a:latin typeface="Arial"/>
                <a:cs typeface="Arial"/>
              </a:rPr>
              <a:t>pb</a:t>
            </a:r>
            <a:r>
              <a:rPr sz="2600" spc="235" dirty="0">
                <a:latin typeface="Arial"/>
                <a:cs typeface="Arial"/>
              </a:rPr>
              <a:t>.setProgress(0);</a:t>
            </a:r>
            <a:endParaRPr sz="26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210"/>
              </a:spcBef>
            </a:pPr>
            <a:r>
              <a:rPr sz="2600" spc="170" dirty="0">
                <a:solidFill>
                  <a:srgbClr val="00AF50"/>
                </a:solidFill>
                <a:latin typeface="Arial"/>
                <a:cs typeface="Arial"/>
              </a:rPr>
              <a:t>pb</a:t>
            </a:r>
            <a:r>
              <a:rPr sz="2600" spc="170" dirty="0">
                <a:latin typeface="Arial"/>
                <a:cs typeface="Arial"/>
              </a:rPr>
              <a:t>.setMax(100);</a:t>
            </a:r>
            <a:endParaRPr sz="26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395"/>
              </a:spcBef>
            </a:pPr>
            <a:r>
              <a:rPr sz="2600" spc="210" dirty="0">
                <a:solidFill>
                  <a:srgbClr val="00AF50"/>
                </a:solidFill>
                <a:latin typeface="Arial"/>
                <a:cs typeface="Arial"/>
              </a:rPr>
              <a:t>pb</a:t>
            </a:r>
            <a:r>
              <a:rPr sz="2600" spc="210" dirty="0">
                <a:latin typeface="Arial"/>
                <a:cs typeface="Arial"/>
              </a:rPr>
              <a:t>.show();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1497</Words>
  <Application>Microsoft Office PowerPoint</Application>
  <PresentationFormat>On-screen Show (4:3)</PresentationFormat>
  <Paragraphs>279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LẬP TRÌNH DI ĐỘNG</vt:lpstr>
      <vt:lpstr>Nhắc lại bài trước</vt:lpstr>
      <vt:lpstr>Nhắc lại bài trước</vt:lpstr>
      <vt:lpstr>Nội dung</vt:lpstr>
      <vt:lpstr>ProgressBar &amp; ProgressDialog</vt:lpstr>
      <vt:lpstr>ProgressBar</vt:lpstr>
      <vt:lpstr>ProgressBar</vt:lpstr>
      <vt:lpstr>SeekBar và RatingBar</vt:lpstr>
      <vt:lpstr>Hiển thị một ProgressDialog</vt:lpstr>
      <vt:lpstr>Chạy ngầm và cập nhật progress</vt:lpstr>
      <vt:lpstr>AutoComplete TextView</vt:lpstr>
      <vt:lpstr>AutoComplete TextView</vt:lpstr>
      <vt:lpstr>AutoComplete TextView</vt:lpstr>
      <vt:lpstr>AutoComplete TextView</vt:lpstr>
      <vt:lpstr>TimePicker/DatePicker</vt:lpstr>
      <vt:lpstr>TimePicker &amp; TimePickerDialog</vt:lpstr>
      <vt:lpstr>TimePicker &amp; TimePickerDialog</vt:lpstr>
      <vt:lpstr>DatePicker</vt:lpstr>
      <vt:lpstr>OnDateSetListener</vt:lpstr>
      <vt:lpstr>OnTimeSetListener</vt:lpstr>
      <vt:lpstr>ListView</vt:lpstr>
      <vt:lpstr>PowerPoint Presentation</vt:lpstr>
      <vt:lpstr>ListView: thiết lập nội dung</vt:lpstr>
      <vt:lpstr>ListView: xử lý sự kiện</vt:lpstr>
      <vt:lpstr>SpinnerView</vt:lpstr>
      <vt:lpstr>PowerPoint Presentation</vt:lpstr>
      <vt:lpstr>Spinner View</vt:lpstr>
      <vt:lpstr>WebView</vt:lpstr>
      <vt:lpstr>WebView</vt:lpstr>
      <vt:lpstr>WebView</vt:lpstr>
      <vt:lpstr>WebView</vt:lpstr>
      <vt:lpstr>WebView</vt:lpstr>
      <vt:lpstr>Vài phương pháp xử lý sự kiện</vt:lpstr>
      <vt:lpstr>Sự kiện trong android</vt:lpstr>
      <vt:lpstr>C1: Onclick in XML</vt:lpstr>
      <vt:lpstr>C2: Inline anonymous listener</vt:lpstr>
      <vt:lpstr>C3: Activity is listener</vt:lpstr>
      <vt:lpstr>C4: Listener in variable</vt:lpstr>
      <vt:lpstr>Một số kĩ thuật ít thông dụng hơn</vt:lpstr>
      <vt:lpstr>Xử lý sự kiện: thảo luận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trình dịch</dc:title>
  <dc:creator>Xuan Nam Truong</dc:creator>
  <cp:lastModifiedBy>MinhQuynh</cp:lastModifiedBy>
  <cp:revision>1</cp:revision>
  <dcterms:created xsi:type="dcterms:W3CDTF">2018-02-21T15:36:14Z</dcterms:created>
  <dcterms:modified xsi:type="dcterms:W3CDTF">2018-02-21T15:53:41Z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2018-02-21T00:00:00Z</vt:filetime>
  </property>
</Properties>
</file>