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918" y="-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1742" y="2582417"/>
            <a:ext cx="61605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9614" y="3746754"/>
            <a:ext cx="708477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55A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482583" y="0"/>
            <a:ext cx="661416" cy="6614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157084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7736" y="1396441"/>
            <a:ext cx="8288527" cy="434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25259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2461" y="6525259"/>
            <a:ext cx="2070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txnam.ne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xnam.ne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348919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LẬP TRÌNH </a:t>
            </a:r>
            <a:r>
              <a:rPr spc="-5" dirty="0"/>
              <a:t>DI</a:t>
            </a:r>
            <a:r>
              <a:rPr spc="-465" dirty="0"/>
              <a:t> </a:t>
            </a:r>
            <a:r>
              <a:rPr spc="-5" dirty="0"/>
              <a:t>ĐỘNG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marR="5080" indent="-32829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Bài </a:t>
            </a:r>
            <a:r>
              <a:rPr spc="-110" dirty="0"/>
              <a:t>5: </a:t>
            </a:r>
            <a:r>
              <a:rPr spc="-40" dirty="0"/>
              <a:t>Intent </a:t>
            </a:r>
            <a:r>
              <a:rPr spc="-250" dirty="0"/>
              <a:t>và </a:t>
            </a:r>
            <a:r>
              <a:rPr spc="-295" dirty="0"/>
              <a:t>cơ </a:t>
            </a:r>
            <a:r>
              <a:rPr spc="-200" dirty="0"/>
              <a:t>chế </a:t>
            </a:r>
            <a:r>
              <a:rPr spc="-55" dirty="0"/>
              <a:t>trao </a:t>
            </a:r>
            <a:r>
              <a:rPr spc="-35" dirty="0"/>
              <a:t>đổi </a:t>
            </a:r>
            <a:r>
              <a:rPr spc="-180" dirty="0"/>
              <a:t>dữ</a:t>
            </a:r>
            <a:r>
              <a:rPr spc="-545" dirty="0"/>
              <a:t> </a:t>
            </a:r>
            <a:r>
              <a:rPr spc="-70" dirty="0"/>
              <a:t>liệu  </a:t>
            </a:r>
            <a:r>
              <a:rPr spc="-200" dirty="0"/>
              <a:t>giữa </a:t>
            </a:r>
            <a:r>
              <a:rPr spc="-285" dirty="0"/>
              <a:t>các </a:t>
            </a:r>
            <a:r>
              <a:rPr spc="-85" dirty="0"/>
              <a:t>thành </a:t>
            </a:r>
            <a:r>
              <a:rPr spc="-155" dirty="0"/>
              <a:t>phần </a:t>
            </a:r>
            <a:r>
              <a:rPr spc="-70" dirty="0"/>
              <a:t>trong</a:t>
            </a:r>
            <a:r>
              <a:rPr spc="-315" dirty="0"/>
              <a:t> </a:t>
            </a:r>
            <a:r>
              <a:rPr spc="-100" dirty="0"/>
              <a:t>android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8016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Trao </a:t>
            </a:r>
            <a:r>
              <a:rPr dirty="0"/>
              <a:t>đổi intent giữa các </a:t>
            </a:r>
            <a:r>
              <a:rPr spc="-5"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10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7916545" cy="4024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Về phía bên activity nhận, lấy intent gửi cho mình  bằng </a:t>
            </a: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getIntent()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Nếu cần trả về kết quả nào đó cho activity trước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Thông báo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thất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bại:</a:t>
            </a:r>
            <a:r>
              <a:rPr sz="240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setResult(RESULT_CANCELED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Thông báo thành công: 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setResult(RESULT_OK, x);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1109980" lvl="2" indent="-170815" algn="just">
              <a:lnSpc>
                <a:spcPct val="100000"/>
              </a:lnSpc>
              <a:spcBef>
                <a:spcPts val="425"/>
              </a:spcBef>
              <a:buChar char="•"/>
              <a:tabLst>
                <a:tab pos="111061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Với x là intent mà sẽ trả ngược lại cho activity gọi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1109980" lvl="2" indent="-170815" algn="just">
              <a:lnSpc>
                <a:spcPct val="100000"/>
              </a:lnSpc>
              <a:spcBef>
                <a:spcPts val="405"/>
              </a:spcBef>
              <a:buChar char="•"/>
              <a:tabLst>
                <a:tab pos="111061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Cần đưa dữ liệu vào x trước khi setResult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1109980" lvl="2" indent="-170815" algn="just">
              <a:lnSpc>
                <a:spcPct val="100000"/>
              </a:lnSpc>
              <a:spcBef>
                <a:spcPts val="395"/>
              </a:spcBef>
              <a:buChar char="•"/>
              <a:tabLst>
                <a:tab pos="1110615" algn="l"/>
              </a:tabLst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Việc đưa dữ liệu sử dụng các hàm putExtra)</a:t>
            </a:r>
            <a:endParaRPr sz="22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3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Chú ý trường hợp dữ liệu phức tạp: putSerializable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464555"/>
            <a:ext cx="7387590" cy="74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6247C"/>
                </a:solidFill>
                <a:latin typeface="Times New Roman"/>
                <a:cs typeface="Times New Roman"/>
              </a:rPr>
              <a:t>Đoạn mã </a:t>
            </a:r>
            <a:r>
              <a:rPr sz="2000" b="1" spc="-5" dirty="0">
                <a:solidFill>
                  <a:srgbClr val="56247C"/>
                </a:solidFill>
                <a:latin typeface="Times New Roman"/>
                <a:cs typeface="Times New Roman"/>
              </a:rPr>
              <a:t>minh họa </a:t>
            </a:r>
            <a:r>
              <a:rPr sz="2000" b="1" dirty="0">
                <a:solidFill>
                  <a:srgbClr val="56247C"/>
                </a:solidFill>
                <a:latin typeface="Times New Roman"/>
                <a:cs typeface="Times New Roman"/>
              </a:rPr>
              <a:t>việc </a:t>
            </a:r>
            <a:r>
              <a:rPr sz="2000" b="1" spc="5" dirty="0">
                <a:solidFill>
                  <a:srgbClr val="56247C"/>
                </a:solidFill>
                <a:latin typeface="Times New Roman"/>
                <a:cs typeface="Times New Roman"/>
              </a:rPr>
              <a:t>gọi </a:t>
            </a:r>
            <a:r>
              <a:rPr sz="2000" b="1" dirty="0">
                <a:solidFill>
                  <a:srgbClr val="56247C"/>
                </a:solidFill>
                <a:latin typeface="Times New Roman"/>
                <a:cs typeface="Times New Roman"/>
              </a:rPr>
              <a:t>activity nhập </a:t>
            </a:r>
            <a:r>
              <a:rPr sz="2000" b="1" spc="-5" dirty="0">
                <a:solidFill>
                  <a:srgbClr val="56247C"/>
                </a:solidFill>
                <a:latin typeface="Times New Roman"/>
                <a:cs typeface="Times New Roman"/>
              </a:rPr>
              <a:t>liệu </a:t>
            </a:r>
            <a:r>
              <a:rPr sz="2000" b="1" dirty="0">
                <a:solidFill>
                  <a:srgbClr val="56247C"/>
                </a:solidFill>
                <a:latin typeface="Times New Roman"/>
                <a:cs typeface="Times New Roman"/>
              </a:rPr>
              <a:t>và xử </a:t>
            </a:r>
            <a:r>
              <a:rPr sz="2000" b="1" spc="-5" dirty="0">
                <a:solidFill>
                  <a:srgbClr val="56247C"/>
                </a:solidFill>
                <a:latin typeface="Times New Roman"/>
                <a:cs typeface="Times New Roman"/>
              </a:rPr>
              <a:t>lý kết quả </a:t>
            </a:r>
            <a:r>
              <a:rPr sz="2000" b="1" dirty="0">
                <a:solidFill>
                  <a:srgbClr val="56247C"/>
                </a:solidFill>
                <a:latin typeface="Times New Roman"/>
                <a:cs typeface="Times New Roman"/>
              </a:rPr>
              <a:t>trả</a:t>
            </a:r>
            <a:r>
              <a:rPr sz="2000" b="1" spc="-155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56247C"/>
                </a:solidFill>
                <a:latin typeface="Times New Roman"/>
                <a:cs typeface="Times New Roman"/>
              </a:rPr>
              <a:t>về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400" spc="-45" dirty="0">
                <a:solidFill>
                  <a:srgbClr val="00AFEF"/>
                </a:solidFill>
                <a:latin typeface="Arial"/>
                <a:cs typeface="Arial"/>
              </a:rPr>
              <a:t>onActivityResult</a:t>
            </a:r>
            <a:r>
              <a:rPr sz="1400" spc="-45" dirty="0">
                <a:latin typeface="Arial"/>
                <a:cs typeface="Arial"/>
              </a:rPr>
              <a:t>: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được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tự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động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gọi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khi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activity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nhập </a:t>
            </a:r>
            <a:r>
              <a:rPr sz="1400" spc="-25" dirty="0">
                <a:latin typeface="Arial"/>
                <a:cs typeface="Arial"/>
              </a:rPr>
              <a:t>liệu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kết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thúc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122" y="381369"/>
            <a:ext cx="7899277" cy="4938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5464555"/>
            <a:ext cx="4138929" cy="74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solidFill>
                  <a:srgbClr val="56247C"/>
                </a:solidFill>
                <a:latin typeface="Times New Roman"/>
                <a:cs typeface="Times New Roman"/>
              </a:rPr>
              <a:t>Xử </a:t>
            </a:r>
            <a:r>
              <a:rPr sz="2000" b="1" dirty="0">
                <a:solidFill>
                  <a:srgbClr val="56247C"/>
                </a:solidFill>
                <a:latin typeface="Times New Roman"/>
                <a:cs typeface="Times New Roman"/>
              </a:rPr>
              <a:t>lý ở </a:t>
            </a:r>
            <a:r>
              <a:rPr sz="2000" b="1" spc="-5" dirty="0">
                <a:solidFill>
                  <a:srgbClr val="56247C"/>
                </a:solidFill>
                <a:latin typeface="Times New Roman"/>
                <a:cs typeface="Times New Roman"/>
              </a:rPr>
              <a:t>phía </a:t>
            </a:r>
            <a:r>
              <a:rPr sz="2000" b="1" dirty="0">
                <a:solidFill>
                  <a:srgbClr val="56247C"/>
                </a:solidFill>
                <a:latin typeface="Times New Roman"/>
                <a:cs typeface="Times New Roman"/>
              </a:rPr>
              <a:t>activity nhập</a:t>
            </a:r>
            <a:r>
              <a:rPr sz="2000" b="1" spc="-150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56247C"/>
                </a:solidFill>
                <a:latin typeface="Times New Roman"/>
                <a:cs typeface="Times New Roman"/>
              </a:rPr>
              <a:t>liệu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400" spc="-95" dirty="0">
                <a:latin typeface="Arial"/>
                <a:cs typeface="Arial"/>
              </a:rPr>
              <a:t>Dùng </a:t>
            </a:r>
            <a:r>
              <a:rPr sz="1400" spc="-70" dirty="0">
                <a:solidFill>
                  <a:srgbClr val="00AFEF"/>
                </a:solidFill>
                <a:latin typeface="Arial"/>
                <a:cs typeface="Arial"/>
              </a:rPr>
              <a:t>setResult </a:t>
            </a:r>
            <a:r>
              <a:rPr sz="1400" spc="-45" dirty="0">
                <a:latin typeface="Arial"/>
                <a:cs typeface="Arial"/>
              </a:rPr>
              <a:t>để </a:t>
            </a:r>
            <a:r>
              <a:rPr sz="1400" spc="5" dirty="0">
                <a:latin typeface="Arial"/>
                <a:cs typeface="Arial"/>
              </a:rPr>
              <a:t>thiết </a:t>
            </a:r>
            <a:r>
              <a:rPr sz="1400" spc="-50" dirty="0">
                <a:latin typeface="Arial"/>
                <a:cs typeface="Arial"/>
              </a:rPr>
              <a:t>lập </a:t>
            </a:r>
            <a:r>
              <a:rPr sz="1400" spc="-75" dirty="0">
                <a:latin typeface="Arial"/>
                <a:cs typeface="Arial"/>
              </a:rPr>
              <a:t>dữ </a:t>
            </a:r>
            <a:r>
              <a:rPr sz="1400" spc="-25" dirty="0">
                <a:latin typeface="Arial"/>
                <a:cs typeface="Arial"/>
              </a:rPr>
              <a:t>liệu </a:t>
            </a:r>
            <a:r>
              <a:rPr sz="1400" spc="-10" dirty="0">
                <a:latin typeface="Arial"/>
                <a:cs typeface="Arial"/>
              </a:rPr>
              <a:t>trả </a:t>
            </a:r>
            <a:r>
              <a:rPr sz="1400" spc="-85" dirty="0">
                <a:latin typeface="Arial"/>
                <a:cs typeface="Arial"/>
              </a:rPr>
              <a:t>về </a:t>
            </a:r>
            <a:r>
              <a:rPr sz="1400" spc="-70" dirty="0">
                <a:latin typeface="Arial"/>
                <a:cs typeface="Arial"/>
              </a:rPr>
              <a:t>cho </a:t>
            </a:r>
            <a:r>
              <a:rPr sz="1400" spc="-25" dirty="0">
                <a:latin typeface="Arial"/>
                <a:cs typeface="Arial"/>
              </a:rPr>
              <a:t>activity</a:t>
            </a:r>
            <a:r>
              <a:rPr sz="1400" spc="-250" dirty="0">
                <a:latin typeface="Arial"/>
                <a:cs typeface="Arial"/>
              </a:rPr>
              <a:t> </a:t>
            </a:r>
            <a:r>
              <a:rPr sz="1400" spc="-95" dirty="0">
                <a:latin typeface="Arial"/>
                <a:cs typeface="Arial"/>
              </a:rPr>
              <a:t>cha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457200"/>
            <a:ext cx="6729983" cy="4875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27857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Intent</a:t>
            </a:r>
            <a:r>
              <a:rPr spc="-90" dirty="0"/>
              <a:t> </a:t>
            </a:r>
            <a:r>
              <a:rPr dirty="0"/>
              <a:t>filter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3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3938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Intent filter (bộ </a:t>
            </a:r>
            <a:r>
              <a:rPr dirty="0"/>
              <a:t>lọc</a:t>
            </a:r>
            <a:r>
              <a:rPr spc="-40" dirty="0"/>
              <a:t> </a:t>
            </a:r>
            <a:r>
              <a:rPr dirty="0"/>
              <a:t>intent)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026400" cy="39626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45085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Activity, Service và Broadcast receiver sử dụng  intent filter để thông báo cho hệ thống biết các  dạng intent mà nó có thể xử lý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Phân giải intent (intent resolution): khi nhận được  một intent, hệ thống tiến hành chọn activity phù  hợp nhất với intent đó theo ưu tiên sau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Action trong intent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Chuỗi tham số (URI trong phần data)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Category của intent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174" y="1475256"/>
            <a:ext cx="8139572" cy="16473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248400" y="2666999"/>
            <a:ext cx="2438400" cy="3614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3938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Intent filter (bộ </a:t>
            </a:r>
            <a:r>
              <a:rPr dirty="0"/>
              <a:t>lọc</a:t>
            </a:r>
            <a:r>
              <a:rPr spc="-40" dirty="0"/>
              <a:t> </a:t>
            </a:r>
            <a:r>
              <a:rPr dirty="0"/>
              <a:t>intent)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  <p:sp>
        <p:nvSpPr>
          <p:cNvPr id="5" name="object 5"/>
          <p:cNvSpPr txBox="1"/>
          <p:nvPr/>
        </p:nvSpPr>
        <p:spPr>
          <a:xfrm>
            <a:off x="228600" y="3186429"/>
            <a:ext cx="5921121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Đoạn mã XML trên đăng kí </a:t>
            </a:r>
            <a:r>
              <a:rPr sz="2600">
                <a:latin typeface="Times New Roman" pitchFamily="18" charset="0"/>
                <a:cs typeface="Times New Roman" pitchFamily="18" charset="0"/>
              </a:rPr>
              <a:t>với </a:t>
            </a:r>
            <a:r>
              <a:rPr sz="2600" smtClean="0">
                <a:latin typeface="Times New Roman" pitchFamily="18" charset="0"/>
                <a:cs typeface="Times New Roman" pitchFamily="18" charset="0"/>
              </a:rPr>
              <a:t>hệ</a:t>
            </a:r>
            <a:r>
              <a:rPr lang="en-US" sz="26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600" smtClean="0">
                <a:latin typeface="Times New Roman" pitchFamily="18" charset="0"/>
                <a:cs typeface="Times New Roman" pitchFamily="18" charset="0"/>
              </a:rPr>
              <a:t>thống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một activity “lắng nghe” việc  người dùng muốn thực hiện cuộc gọi  bằng cách chỉ định thuộc tính </a:t>
            </a:r>
            <a:r>
              <a:rPr sz="2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action  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trong intent-filter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pc="-5" dirty="0"/>
              <a:t>Intent </a:t>
            </a:r>
            <a:r>
              <a:rPr dirty="0"/>
              <a:t>tường </a:t>
            </a:r>
            <a:r>
              <a:rPr spc="-5" dirty="0"/>
              <a:t>minh </a:t>
            </a:r>
            <a:r>
              <a:rPr dirty="0"/>
              <a:t>vs</a:t>
            </a:r>
            <a:r>
              <a:rPr spc="-60" dirty="0"/>
              <a:t> </a:t>
            </a:r>
            <a:r>
              <a:rPr dirty="0"/>
              <a:t>ngầm  định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3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826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Intent </a:t>
            </a:r>
            <a:r>
              <a:rPr dirty="0"/>
              <a:t>tường </a:t>
            </a:r>
            <a:r>
              <a:rPr spc="-5" dirty="0"/>
              <a:t>minh</a:t>
            </a:r>
            <a:r>
              <a:rPr spc="-65" dirty="0"/>
              <a:t> </a:t>
            </a:r>
            <a:r>
              <a:rPr dirty="0"/>
              <a:t>(explicit)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094345" cy="486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Sử dụng thành phần component để chỉ định rõ đối  tượng sẽ thực thi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Sử dụng phương thức: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setComponent(ComponentName)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setClass(Context, Class)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setClassName(Context, String)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setClassName(string, string)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marR="250825" indent="-274320" algn="just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Chỉ được dùng để gọi các activity trong cùng một  ứng dụng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Dữ liệu trao đổi nên chuyển vào phần extras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8262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Intent </a:t>
            </a:r>
            <a:r>
              <a:rPr dirty="0"/>
              <a:t>tường </a:t>
            </a:r>
            <a:r>
              <a:rPr spc="-5" dirty="0"/>
              <a:t>minh</a:t>
            </a:r>
            <a:r>
              <a:rPr spc="-65" dirty="0"/>
              <a:t> </a:t>
            </a:r>
            <a:r>
              <a:rPr dirty="0"/>
              <a:t>(explicit)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462278"/>
            <a:ext cx="8106664" cy="3267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Intent intent = new Intent();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490"/>
              </a:spcBef>
            </a:pPr>
            <a:r>
              <a:rPr sz="19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intent.setClassName("ten_package", "ten_class");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490"/>
              </a:spcBef>
            </a:pPr>
            <a:r>
              <a:rPr sz="19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// chuẩn bị dữ liệu trước khi gửi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marR="2983230" algn="just">
              <a:lnSpc>
                <a:spcPts val="3770"/>
              </a:lnSpc>
              <a:spcBef>
                <a:spcPts val="359"/>
              </a:spcBef>
            </a:pPr>
            <a:r>
              <a:rPr sz="19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…  </a:t>
            </a:r>
            <a:r>
              <a:rPr sz="190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startActivity(intent</a:t>
            </a:r>
            <a:r>
              <a:rPr sz="190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endParaRPr lang="en-US" sz="1900">
              <a:latin typeface="Times New Roman" pitchFamily="18" charset="0"/>
              <a:cs typeface="Times New Roman" pitchFamily="18" charset="0"/>
            </a:endParaRPr>
          </a:p>
          <a:p>
            <a:pPr marL="12700" marR="2983230" algn="just">
              <a:lnSpc>
                <a:spcPts val="3770"/>
              </a:lnSpc>
              <a:spcBef>
                <a:spcPts val="359"/>
              </a:spcBef>
            </a:pPr>
            <a:r>
              <a:rPr sz="19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Hoặc </a:t>
            </a:r>
            <a:r>
              <a:rPr sz="1900" smtClean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Intent i = new Intent(this, Activity2.class);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1110"/>
              </a:spcBef>
            </a:pPr>
            <a:r>
              <a:rPr sz="19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// chuẩn bị dữ liệu trước khi gửi</a:t>
            </a:r>
            <a:endParaRPr sz="1900">
              <a:latin typeface="Times New Roman" pitchFamily="18" charset="0"/>
              <a:cs typeface="Times New Roman" pitchFamily="18" charset="0"/>
            </a:endParaRPr>
          </a:p>
          <a:p>
            <a:pPr marL="12700" marR="2981960" algn="just">
              <a:lnSpc>
                <a:spcPct val="164700"/>
              </a:lnSpc>
              <a:spcBef>
                <a:spcPts val="15"/>
              </a:spcBef>
            </a:pPr>
            <a:r>
              <a:rPr sz="1900" dirty="0">
                <a:solidFill>
                  <a:srgbClr val="001F5F"/>
                </a:solidFill>
                <a:latin typeface="Times New Roman" pitchFamily="18" charset="0"/>
                <a:cs typeface="Times New Roman" pitchFamily="18" charset="0"/>
              </a:rPr>
              <a:t>…  startActivity(intent);</a:t>
            </a:r>
            <a:endParaRPr sz="19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6452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Intent </a:t>
            </a:r>
            <a:r>
              <a:rPr dirty="0"/>
              <a:t>ngầm </a:t>
            </a:r>
            <a:r>
              <a:rPr spc="-5" dirty="0"/>
              <a:t>định</a:t>
            </a:r>
            <a:r>
              <a:rPr spc="-25" dirty="0"/>
              <a:t> </a:t>
            </a:r>
            <a:r>
              <a:rPr spc="-5" dirty="0"/>
              <a:t>(implicit)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58"/>
            <a:ext cx="8221345" cy="48164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Dùng các thành phần action, category,…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Hệ thống tự động xác định đối tượng phù hợp nhất  để đáp ứng với Intent đó (theo nguyên tắc “phân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algn="just">
              <a:lnSpc>
                <a:spcPct val="100000"/>
              </a:lnSpc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giải intent” đã trình bày ở slide 14)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567690" indent="-274320" algn="just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Dùng để giao tiếp với các dịch vụ hệ thống hoặc  dịch vụ do bên thứ ba cung cấp: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Gọi activity: startActivity / startActivityForResult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Gọi service: startService / bindService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Gửi boardcast: sendBoardcast / sendOrderedBoardcast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algn="just">
              <a:lnSpc>
                <a:spcPct val="100000"/>
              </a:lnSpc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/ setStickyBoardcast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44170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Nhắc </a:t>
            </a:r>
            <a:r>
              <a:rPr dirty="0"/>
              <a:t>lại bài</a:t>
            </a:r>
            <a:r>
              <a:rPr spc="-114" dirty="0"/>
              <a:t> </a:t>
            </a:r>
            <a:r>
              <a:rPr dirty="0"/>
              <a:t>trước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04834" cy="4516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362585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Các điều khiển hữu ích: ProgressBar, Progress  Dialog, AutoComplete TextView, TimePicker,  TimePicker Dialog, DatePicker, DatePicker Dialog,  ListView, Spinner, WebView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Quá trình xây dựng giao diện: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984885" lvl="1" indent="-514984" algn="just">
              <a:lnSpc>
                <a:spcPct val="100000"/>
              </a:lnSpc>
              <a:spcBef>
                <a:spcPts val="42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Thiết lập giao diện trong XML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84885" lvl="1" indent="-514984" algn="just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Cái nào không dùng XML được thì viết trong onCreate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84885" lvl="1" indent="-514984" algn="just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Thiết lập dữ liệu cho điều khiển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984885" lvl="1" indent="-514984" algn="just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984885" algn="l"/>
                <a:tab pos="985519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Viết các hàm xử lý sự kiện cho điều khiển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Vài kiểu viết mã xử lý sự kiện</a:t>
            </a:r>
            <a:endParaRPr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7736" y="257378"/>
            <a:ext cx="66452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56247C"/>
                </a:solidFill>
                <a:latin typeface="Times New Roman"/>
                <a:cs typeface="Times New Roman"/>
              </a:rPr>
              <a:t>Intent </a:t>
            </a: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ngầm </a:t>
            </a:r>
            <a:r>
              <a:rPr sz="4800" spc="-5" dirty="0">
                <a:solidFill>
                  <a:srgbClr val="56247C"/>
                </a:solidFill>
                <a:latin typeface="Times New Roman"/>
                <a:cs typeface="Times New Roman"/>
              </a:rPr>
              <a:t>định</a:t>
            </a:r>
            <a:r>
              <a:rPr sz="4800" spc="-25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sz="4800" spc="-5" dirty="0">
                <a:solidFill>
                  <a:srgbClr val="56247C"/>
                </a:solidFill>
                <a:latin typeface="Times New Roman"/>
                <a:cs typeface="Times New Roman"/>
              </a:rPr>
              <a:t>(implicit)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7736" y="1396441"/>
            <a:ext cx="65608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Một số trường hợp sử dụng implicit intent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7193" y="2015607"/>
            <a:ext cx="8885228" cy="416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7031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action </a:t>
            </a:r>
            <a:r>
              <a:rPr spc="-5" dirty="0"/>
              <a:t>được </a:t>
            </a:r>
            <a:r>
              <a:rPr dirty="0"/>
              <a:t>định nghĩa</a:t>
            </a:r>
            <a:r>
              <a:rPr spc="-95" dirty="0"/>
              <a:t> </a:t>
            </a:r>
            <a:r>
              <a:rPr spc="-5" dirty="0"/>
              <a:t>sẵn</a:t>
            </a:r>
          </a:p>
        </p:txBody>
      </p:sp>
      <p:sp>
        <p:nvSpPr>
          <p:cNvPr id="4" name="object 4"/>
          <p:cNvSpPr/>
          <p:nvPr/>
        </p:nvSpPr>
        <p:spPr>
          <a:xfrm>
            <a:off x="659423" y="1454686"/>
            <a:ext cx="7685209" cy="4820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63557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thành phần của</a:t>
            </a:r>
            <a:r>
              <a:rPr spc="-130" dirty="0"/>
              <a:t> </a:t>
            </a:r>
            <a:r>
              <a:rPr dirty="0"/>
              <a:t>intent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22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3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3887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thành phần của</a:t>
            </a:r>
            <a:r>
              <a:rPr spc="-130" dirty="0"/>
              <a:t> </a:t>
            </a:r>
            <a:r>
              <a:rPr dirty="0"/>
              <a:t>Intent</a:t>
            </a:r>
          </a:p>
        </p:txBody>
      </p:sp>
      <p:sp>
        <p:nvSpPr>
          <p:cNvPr id="4" name="object 4"/>
          <p:cNvSpPr/>
          <p:nvPr/>
        </p:nvSpPr>
        <p:spPr>
          <a:xfrm>
            <a:off x="109728" y="1690870"/>
            <a:ext cx="8929128" cy="41818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23</a:t>
            </a:fld>
            <a:endParaRPr spc="-6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3887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thành phần của</a:t>
            </a:r>
            <a:r>
              <a:rPr spc="-130" dirty="0"/>
              <a:t> </a:t>
            </a:r>
            <a:r>
              <a:rPr dirty="0"/>
              <a:t>Intent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265159" cy="4085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869315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Component name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: tên class xử lí intent (ví dụ:  “com.example.project.app.MyActivity1”)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29083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: tên các hành động mà intent yêu cầu thực  hiện (ví dụ: action_view, action_call,…)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287020" marR="1033780" indent="-274320" algn="just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: dữ liệu yêu cầu được xử lí, dữ liệu này  thường được biểu diễn dưới dạng URI (ví dụ:  "tel:216-555-1234", </a:t>
            </a:r>
            <a:r>
              <a:rPr sz="2800" dirty="0">
                <a:latin typeface="Times New Roman" pitchFamily="18" charset="0"/>
                <a:cs typeface="Times New Roman" pitchFamily="18" charset="0"/>
                <a:hlinkClick r:id="rId2"/>
              </a:rPr>
              <a:t>"</a:t>
            </a:r>
            <a:r>
              <a:rPr sz="2800">
                <a:latin typeface="Times New Roman" pitchFamily="18" charset="0"/>
                <a:cs typeface="Times New Roman" pitchFamily="18" charset="0"/>
                <a:hlinkClick r:id="rId2"/>
              </a:rPr>
              <a:t>h</a:t>
            </a:r>
            <a:r>
              <a:rPr sz="2800">
                <a:latin typeface="Times New Roman" pitchFamily="18" charset="0"/>
                <a:cs typeface="Times New Roman" pitchFamily="18" charset="0"/>
              </a:rPr>
              <a:t>t</a:t>
            </a:r>
            <a:r>
              <a:rPr sz="2800">
                <a:latin typeface="Times New Roman" pitchFamily="18" charset="0"/>
                <a:cs typeface="Times New Roman" pitchFamily="18" charset="0"/>
                <a:hlinkClick r:id="rId2"/>
              </a:rPr>
              <a:t>tp</a:t>
            </a:r>
            <a:r>
              <a:rPr sz="2800" smtClean="0">
                <a:latin typeface="Times New Roman" pitchFamily="18" charset="0"/>
                <a:cs typeface="Times New Roman" pitchFamily="18" charset="0"/>
                <a:hlinkClick r:id="rId2"/>
              </a:rPr>
              <a:t>://</a:t>
            </a:r>
            <a:r>
              <a:rPr lang="en-US" sz="2800" smtClean="0">
                <a:latin typeface="Times New Roman" pitchFamily="18" charset="0"/>
                <a:cs typeface="Times New Roman" pitchFamily="18" charset="0"/>
                <a:hlinkClick r:id="rId2"/>
              </a:rPr>
              <a:t>dantri.com.vn</a:t>
            </a:r>
            <a:r>
              <a:rPr sz="2800" smtClean="0">
                <a:latin typeface="Times New Roman" pitchFamily="18" charset="0"/>
                <a:cs typeface="Times New Roman" pitchFamily="18" charset="0"/>
                <a:hlinkClick r:id="rId2"/>
              </a:rPr>
              <a:t>",…)</a:t>
            </a:r>
            <a:endParaRPr sz="2800"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7442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Trường hợp dữ liệu phức tạp hoặc không cố định, người  ta thường đẩy vào phần extras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63887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Các thành phần của</a:t>
            </a:r>
            <a:r>
              <a:rPr spc="-130" dirty="0"/>
              <a:t> </a:t>
            </a:r>
            <a:r>
              <a:rPr dirty="0"/>
              <a:t>Intent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96441"/>
            <a:ext cx="8097520" cy="4372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19685" indent="-274320" algn="just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: định dạng kiểu dữ liệu của data (dùng chuẩn  MIME), thường được tự xác định bởi hệ thống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615950" indent="-274320" algn="just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: bổ sung thông tin cho các action của  intent (ví dụ: nếu một activity có thuộc tính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5080" algn="just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category là CATEGORY_LAUNCHER nghĩa là activity  đó có thể khởi chạy cấp ứng dụng)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287020" marR="173355" indent="-274320" algn="just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Extras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: dữ liệu bổ sung nếu vùng Data là chưa đủ,  extras sử dụng cấu trúc bundle gồm các cặp (key,  value)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23120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Nội</a:t>
            </a:r>
            <a:r>
              <a:rPr spc="-85" dirty="0"/>
              <a:t> </a:t>
            </a:r>
            <a:r>
              <a:rPr dirty="0"/>
              <a:t>dung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3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294095"/>
            <a:ext cx="8259064" cy="46329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527685" indent="-514984" algn="just">
              <a:lnSpc>
                <a:spcPct val="100000"/>
              </a:lnSpc>
              <a:spcBef>
                <a:spcPts val="54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Giới thiệu về intent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527685" indent="-514984" algn="just"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Sử dụng intent để trao đổi dữ liệu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527685" indent="-514984" algn="just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Intent filter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527685" indent="-514984" algn="just">
              <a:lnSpc>
                <a:spcPct val="100000"/>
              </a:lnSpc>
              <a:spcBef>
                <a:spcPts val="44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Intent tường minh vs ngầm định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527685" indent="-514984" algn="just">
              <a:lnSpc>
                <a:spcPct val="100000"/>
              </a:lnSpc>
              <a:spcBef>
                <a:spcPts val="445"/>
              </a:spcBef>
              <a:buClr>
                <a:srgbClr val="FF0000"/>
              </a:buClr>
              <a:buAutoNum type="arabicPeriod"/>
              <a:tabLst>
                <a:tab pos="527685" algn="l"/>
                <a:tab pos="5283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Các thành phần của intent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Action &amp; Data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Category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Type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Component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8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Extras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7675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Giới </a:t>
            </a:r>
            <a:r>
              <a:rPr dirty="0"/>
              <a:t>thiệu về</a:t>
            </a:r>
            <a:r>
              <a:rPr spc="-100" dirty="0"/>
              <a:t> </a:t>
            </a:r>
            <a:r>
              <a:rPr dirty="0"/>
              <a:t>intent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4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4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6299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Intent &amp; Intent</a:t>
            </a:r>
            <a:r>
              <a:rPr spc="-60" dirty="0"/>
              <a:t> </a:t>
            </a:r>
            <a:r>
              <a:rPr spc="-5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410970"/>
            <a:ext cx="8515350" cy="314252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7020" marR="347345" indent="-274320" algn="just">
              <a:lnSpc>
                <a:spcPts val="3240"/>
              </a:lnSpc>
              <a:spcBef>
                <a:spcPts val="5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7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Intent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là chuẩn giao tiếp giữa các thành phần trong  Android OS (activity, service, provider, receiver)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287020" marR="5080" indent="-274320" algn="just">
              <a:lnSpc>
                <a:spcPts val="324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7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Intent service 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là dịch vụ hệ thống, vai trò như người  đưa thư: chuyển intent tới thành phần nhận phù hợp  nhất (chiếu theo địa chỉ ghi trong intent)</a:t>
            </a:r>
            <a:endParaRPr sz="2700">
              <a:latin typeface="Times New Roman" pitchFamily="18" charset="0"/>
              <a:cs typeface="Times New Roman" pitchFamily="18" charset="0"/>
            </a:endParaRPr>
          </a:p>
          <a:p>
            <a:pPr marL="287020" marR="113030" indent="-274320" algn="just">
              <a:lnSpc>
                <a:spcPts val="324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7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Intent giống một lá thư</a:t>
            </a:r>
            <a:r>
              <a:rPr sz="2700" dirty="0">
                <a:latin typeface="Times New Roman" pitchFamily="18" charset="0"/>
                <a:cs typeface="Times New Roman" pitchFamily="18" charset="0"/>
              </a:rPr>
              <a:t>: các thông tin cần thiết được  đóng gói bên trong một intent (địa chỉ + nội dung)</a:t>
            </a:r>
            <a:endParaRPr sz="27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3272" y="4691066"/>
            <a:ext cx="7077456" cy="17539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5</a:t>
            </a:fld>
            <a:endParaRPr spc="-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347" y="3014472"/>
            <a:ext cx="6089904" cy="9357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1" y="2947416"/>
            <a:ext cx="6173724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535" y="2994660"/>
            <a:ext cx="6078220" cy="923925"/>
          </a:xfrm>
          <a:custGeom>
            <a:avLst/>
            <a:gdLst/>
            <a:ahLst/>
            <a:cxnLst/>
            <a:rect l="l" t="t" r="r" b="b"/>
            <a:pathLst>
              <a:path w="6078220" h="923925">
                <a:moveTo>
                  <a:pt x="0" y="923544"/>
                </a:moveTo>
                <a:lnTo>
                  <a:pt x="6077712" y="923544"/>
                </a:lnTo>
                <a:lnTo>
                  <a:pt x="6077712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535" y="2994660"/>
            <a:ext cx="6078220" cy="923925"/>
          </a:xfrm>
          <a:custGeom>
            <a:avLst/>
            <a:gdLst/>
            <a:ahLst/>
            <a:cxnLst/>
            <a:rect l="l" t="t" r="r" b="b"/>
            <a:pathLst>
              <a:path w="6078220" h="923925">
                <a:moveTo>
                  <a:pt x="0" y="923544"/>
                </a:moveTo>
                <a:lnTo>
                  <a:pt x="6077712" y="923544"/>
                </a:lnTo>
                <a:lnTo>
                  <a:pt x="6077712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670" y="2972181"/>
            <a:ext cx="5893435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tabLst>
                <a:tab pos="990600" algn="l"/>
                <a:tab pos="1270635" algn="l"/>
                <a:tab pos="1548765" algn="l"/>
                <a:tab pos="2108200" algn="l"/>
              </a:tabLst>
            </a:pPr>
            <a:r>
              <a:rPr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Intent	i	=	new	Intent(Intent.ACTION_VIEW);  i.setData(Uri.parse("</a:t>
            </a:r>
            <a:r>
              <a:rPr sz="2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</a:t>
            </a:r>
            <a:r>
              <a:rPr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://</a:t>
            </a:r>
            <a:r>
              <a:rPr lang="en-US"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dantri.com,vn</a:t>
            </a:r>
            <a:r>
              <a:rPr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"))</a:t>
            </a:r>
            <a:r>
              <a:rPr sz="20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;  </a:t>
            </a:r>
            <a:r>
              <a:rPr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startActivity(i);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00" y="3755897"/>
            <a:ext cx="4330065" cy="1008380"/>
          </a:xfrm>
          <a:custGeom>
            <a:avLst/>
            <a:gdLst/>
            <a:ahLst/>
            <a:cxnLst/>
            <a:rect l="l" t="t" r="r" b="b"/>
            <a:pathLst>
              <a:path w="4330065" h="1008379">
                <a:moveTo>
                  <a:pt x="0" y="483615"/>
                </a:moveTo>
                <a:lnTo>
                  <a:pt x="8243" y="442793"/>
                </a:lnTo>
                <a:lnTo>
                  <a:pt x="30725" y="409448"/>
                </a:lnTo>
                <a:lnTo>
                  <a:pt x="64069" y="386961"/>
                </a:lnTo>
                <a:lnTo>
                  <a:pt x="104902" y="378713"/>
                </a:lnTo>
                <a:lnTo>
                  <a:pt x="2525649" y="378713"/>
                </a:lnTo>
                <a:lnTo>
                  <a:pt x="2829687" y="0"/>
                </a:lnTo>
                <a:lnTo>
                  <a:pt x="3608070" y="378713"/>
                </a:lnTo>
                <a:lnTo>
                  <a:pt x="4224782" y="378713"/>
                </a:lnTo>
                <a:lnTo>
                  <a:pt x="4265604" y="386961"/>
                </a:lnTo>
                <a:lnTo>
                  <a:pt x="4298950" y="409447"/>
                </a:lnTo>
                <a:lnTo>
                  <a:pt x="4321436" y="442793"/>
                </a:lnTo>
                <a:lnTo>
                  <a:pt x="4329684" y="483615"/>
                </a:lnTo>
                <a:lnTo>
                  <a:pt x="4329684" y="640969"/>
                </a:lnTo>
                <a:lnTo>
                  <a:pt x="4329684" y="903224"/>
                </a:lnTo>
                <a:lnTo>
                  <a:pt x="4321436" y="944046"/>
                </a:lnTo>
                <a:lnTo>
                  <a:pt x="4298950" y="977391"/>
                </a:lnTo>
                <a:lnTo>
                  <a:pt x="4265604" y="999878"/>
                </a:lnTo>
                <a:lnTo>
                  <a:pt x="4224782" y="1008126"/>
                </a:lnTo>
                <a:lnTo>
                  <a:pt x="3608070" y="1008126"/>
                </a:lnTo>
                <a:lnTo>
                  <a:pt x="2525649" y="1008126"/>
                </a:lnTo>
                <a:lnTo>
                  <a:pt x="104902" y="1008126"/>
                </a:lnTo>
                <a:lnTo>
                  <a:pt x="64069" y="999878"/>
                </a:lnTo>
                <a:lnTo>
                  <a:pt x="30725" y="977392"/>
                </a:lnTo>
                <a:lnTo>
                  <a:pt x="8243" y="944046"/>
                </a:lnTo>
                <a:lnTo>
                  <a:pt x="0" y="903224"/>
                </a:lnTo>
                <a:lnTo>
                  <a:pt x="0" y="640969"/>
                </a:lnTo>
                <a:lnTo>
                  <a:pt x="0" y="483615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0601" y="4184345"/>
            <a:ext cx="402462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333E50"/>
                </a:solidFill>
                <a:latin typeface="Times New Roman"/>
                <a:cs typeface="Times New Roman"/>
              </a:rPr>
              <a:t>mở </a:t>
            </a:r>
            <a:r>
              <a:rPr sz="3000" b="1" spc="-5">
                <a:solidFill>
                  <a:srgbClr val="333E50"/>
                </a:solidFill>
                <a:latin typeface="Times New Roman"/>
                <a:cs typeface="Times New Roman"/>
              </a:rPr>
              <a:t>trang </a:t>
            </a:r>
            <a:r>
              <a:rPr lang="en-US" sz="3000" b="1" spc="-5" smtClean="0">
                <a:solidFill>
                  <a:srgbClr val="333E50"/>
                </a:solidFill>
                <a:latin typeface="Times New Roman"/>
                <a:cs typeface="Times New Roman"/>
              </a:rPr>
              <a:t>dantri.com.vn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100" y="5269991"/>
            <a:ext cx="9060180" cy="1054735"/>
          </a:xfrm>
          <a:custGeom>
            <a:avLst/>
            <a:gdLst/>
            <a:ahLst/>
            <a:cxnLst/>
            <a:rect l="l" t="t" r="r" b="b"/>
            <a:pathLst>
              <a:path w="9060180" h="1054735">
                <a:moveTo>
                  <a:pt x="0" y="1054608"/>
                </a:moveTo>
                <a:lnTo>
                  <a:pt x="9060180" y="1054608"/>
                </a:lnTo>
                <a:lnTo>
                  <a:pt x="9060180" y="0"/>
                </a:lnTo>
                <a:lnTo>
                  <a:pt x="0" y="0"/>
                </a:lnTo>
                <a:lnTo>
                  <a:pt x="0" y="1054608"/>
                </a:lnTo>
                <a:close/>
              </a:path>
            </a:pathLst>
          </a:custGeom>
          <a:solidFill>
            <a:srgbClr val="333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00" y="5269991"/>
            <a:ext cx="9060180" cy="979755"/>
          </a:xfrm>
          <a:prstGeom prst="rect">
            <a:avLst/>
          </a:prstGeom>
          <a:ln w="9144">
            <a:solidFill>
              <a:srgbClr val="76707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90805" algn="just">
              <a:lnSpc>
                <a:spcPct val="100000"/>
              </a:lnSpc>
              <a:spcBef>
                <a:spcPts val="440"/>
              </a:spcBef>
              <a:tabLst>
                <a:tab pos="1069975" algn="l"/>
                <a:tab pos="2606040" algn="l"/>
                <a:tab pos="2886075" algn="l"/>
              </a:tabLst>
            </a:pPr>
            <a:r>
              <a:rPr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Intent	dialIntent	=	new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90805" marR="161290" indent="978535" algn="just">
              <a:lnSpc>
                <a:spcPct val="100000"/>
              </a:lnSpc>
              <a:spcBef>
                <a:spcPts val="5"/>
              </a:spcBef>
              <a:tabLst>
                <a:tab pos="4839970" algn="l"/>
              </a:tabLst>
            </a:pPr>
            <a:r>
              <a:rPr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Intent(Intent.ACTION_DIAL,	Uri.parse</a:t>
            </a:r>
            <a:r>
              <a:rPr sz="200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sz="20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tel:09</a:t>
            </a:r>
            <a:r>
              <a:rPr lang="en-US" sz="20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46771280</a:t>
            </a:r>
            <a:r>
              <a:rPr sz="200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"));  </a:t>
            </a:r>
            <a:r>
              <a:rPr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startActivity(dialIntent);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3628" y="4133088"/>
            <a:ext cx="4272280" cy="1544320"/>
          </a:xfrm>
          <a:custGeom>
            <a:avLst/>
            <a:gdLst/>
            <a:ahLst/>
            <a:cxnLst/>
            <a:rect l="l" t="t" r="r" b="b"/>
            <a:pathLst>
              <a:path w="4272280" h="1544320">
                <a:moveTo>
                  <a:pt x="0" y="174244"/>
                </a:moveTo>
                <a:lnTo>
                  <a:pt x="6221" y="127911"/>
                </a:lnTo>
                <a:lnTo>
                  <a:pt x="23781" y="86284"/>
                </a:lnTo>
                <a:lnTo>
                  <a:pt x="51022" y="51022"/>
                </a:lnTo>
                <a:lnTo>
                  <a:pt x="86284" y="23781"/>
                </a:lnTo>
                <a:lnTo>
                  <a:pt x="127911" y="6221"/>
                </a:lnTo>
                <a:lnTo>
                  <a:pt x="174244" y="0"/>
                </a:lnTo>
                <a:lnTo>
                  <a:pt x="711962" y="0"/>
                </a:lnTo>
                <a:lnTo>
                  <a:pt x="1779905" y="0"/>
                </a:lnTo>
                <a:lnTo>
                  <a:pt x="4097528" y="0"/>
                </a:lnTo>
                <a:lnTo>
                  <a:pt x="4143860" y="6221"/>
                </a:lnTo>
                <a:lnTo>
                  <a:pt x="4185487" y="23781"/>
                </a:lnTo>
                <a:lnTo>
                  <a:pt x="4220749" y="51022"/>
                </a:lnTo>
                <a:lnTo>
                  <a:pt x="4247990" y="86284"/>
                </a:lnTo>
                <a:lnTo>
                  <a:pt x="4265550" y="127911"/>
                </a:lnTo>
                <a:lnTo>
                  <a:pt x="4271772" y="174244"/>
                </a:lnTo>
                <a:lnTo>
                  <a:pt x="4271772" y="609854"/>
                </a:lnTo>
                <a:lnTo>
                  <a:pt x="4271772" y="871219"/>
                </a:lnTo>
                <a:lnTo>
                  <a:pt x="4265550" y="917552"/>
                </a:lnTo>
                <a:lnTo>
                  <a:pt x="4247990" y="959179"/>
                </a:lnTo>
                <a:lnTo>
                  <a:pt x="4220749" y="994441"/>
                </a:lnTo>
                <a:lnTo>
                  <a:pt x="4185487" y="1021682"/>
                </a:lnTo>
                <a:lnTo>
                  <a:pt x="4143860" y="1039242"/>
                </a:lnTo>
                <a:lnTo>
                  <a:pt x="4097528" y="1045463"/>
                </a:lnTo>
                <a:lnTo>
                  <a:pt x="1779905" y="1045463"/>
                </a:lnTo>
                <a:lnTo>
                  <a:pt x="1253617" y="1543799"/>
                </a:lnTo>
                <a:lnTo>
                  <a:pt x="711962" y="1045463"/>
                </a:lnTo>
                <a:lnTo>
                  <a:pt x="174244" y="1045463"/>
                </a:lnTo>
                <a:lnTo>
                  <a:pt x="127911" y="1039242"/>
                </a:lnTo>
                <a:lnTo>
                  <a:pt x="86284" y="1021682"/>
                </a:lnTo>
                <a:lnTo>
                  <a:pt x="51022" y="994441"/>
                </a:lnTo>
                <a:lnTo>
                  <a:pt x="23781" y="959179"/>
                </a:lnTo>
                <a:lnTo>
                  <a:pt x="6221" y="917552"/>
                </a:lnTo>
                <a:lnTo>
                  <a:pt x="0" y="871219"/>
                </a:lnTo>
                <a:lnTo>
                  <a:pt x="0" y="609854"/>
                </a:lnTo>
                <a:lnTo>
                  <a:pt x="0" y="174244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78451" y="4205096"/>
            <a:ext cx="38036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mở activity quay số </a:t>
            </a:r>
            <a:r>
              <a:rPr sz="3000" b="1" dirty="0">
                <a:solidFill>
                  <a:srgbClr val="001F5F"/>
                </a:solidFill>
                <a:latin typeface="Times New Roman"/>
                <a:cs typeface="Times New Roman"/>
              </a:rPr>
              <a:t>với  </a:t>
            </a:r>
            <a:r>
              <a:rPr sz="3000" b="1" spc="-5">
                <a:solidFill>
                  <a:srgbClr val="001F5F"/>
                </a:solidFill>
                <a:latin typeface="Times New Roman"/>
                <a:cs typeface="Times New Roman"/>
              </a:rPr>
              <a:t>số </a:t>
            </a:r>
            <a:r>
              <a:rPr sz="3000" b="1" smtClean="0">
                <a:solidFill>
                  <a:srgbClr val="001F5F"/>
                </a:solidFill>
                <a:latin typeface="Times New Roman"/>
                <a:cs typeface="Times New Roman"/>
              </a:rPr>
              <a:t>09</a:t>
            </a:r>
            <a:r>
              <a:rPr lang="en-US" sz="3000" b="1" smtClean="0">
                <a:solidFill>
                  <a:srgbClr val="001F5F"/>
                </a:solidFill>
                <a:latin typeface="Times New Roman"/>
                <a:cs typeface="Times New Roman"/>
              </a:rPr>
              <a:t>46771280</a:t>
            </a:r>
            <a:r>
              <a:rPr sz="3000" b="1" smtClean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điền</a:t>
            </a:r>
            <a:r>
              <a:rPr sz="3000" b="1" spc="-9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001F5F"/>
                </a:solidFill>
                <a:latin typeface="Times New Roman"/>
                <a:cs typeface="Times New Roman"/>
              </a:rPr>
              <a:t>sẵn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50628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Ví </a:t>
            </a:r>
            <a:r>
              <a:rPr dirty="0"/>
              <a:t>dụ </a:t>
            </a:r>
            <a:r>
              <a:rPr spc="-5" dirty="0"/>
              <a:t>sử dụng</a:t>
            </a:r>
            <a:r>
              <a:rPr spc="-70" dirty="0"/>
              <a:t> </a:t>
            </a:r>
            <a:r>
              <a:rPr dirty="0"/>
              <a:t>Intent</a:t>
            </a:r>
          </a:p>
        </p:txBody>
      </p:sp>
      <p:sp>
        <p:nvSpPr>
          <p:cNvPr id="14" name="object 14"/>
          <p:cNvSpPr/>
          <p:nvPr/>
        </p:nvSpPr>
        <p:spPr>
          <a:xfrm>
            <a:off x="97535" y="1391411"/>
            <a:ext cx="6078220" cy="1460500"/>
          </a:xfrm>
          <a:custGeom>
            <a:avLst/>
            <a:gdLst/>
            <a:ahLst/>
            <a:cxnLst/>
            <a:rect l="l" t="t" r="r" b="b"/>
            <a:pathLst>
              <a:path w="6078220" h="1460500">
                <a:moveTo>
                  <a:pt x="0" y="1459991"/>
                </a:moveTo>
                <a:lnTo>
                  <a:pt x="6077712" y="1459991"/>
                </a:lnTo>
                <a:lnTo>
                  <a:pt x="6077712" y="0"/>
                </a:lnTo>
                <a:lnTo>
                  <a:pt x="0" y="0"/>
                </a:lnTo>
                <a:lnTo>
                  <a:pt x="0" y="1459991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7535" y="1391411"/>
            <a:ext cx="6078220" cy="1379224"/>
          </a:xfrm>
          <a:prstGeom prst="rect">
            <a:avLst/>
          </a:prstGeom>
          <a:ln w="9144">
            <a:solidFill>
              <a:srgbClr val="76707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92075" marR="250190" algn="just">
              <a:lnSpc>
                <a:spcPct val="100000"/>
              </a:lnSpc>
              <a:spcBef>
                <a:spcPts val="5"/>
              </a:spcBef>
              <a:tabLst>
                <a:tab pos="1070610" algn="l"/>
                <a:tab pos="1350645" algn="l"/>
                <a:tab pos="1628139" algn="l"/>
                <a:tab pos="2188210" algn="l"/>
                <a:tab pos="3444875" algn="l"/>
                <a:tab pos="4004945" algn="l"/>
              </a:tabLst>
            </a:pPr>
            <a:r>
              <a:rPr sz="24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Intent	x	=	new</a:t>
            </a:r>
            <a:r>
              <a:rPr sz="240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sz="2400" smtClean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Intent(this,Login.class</a:t>
            </a:r>
            <a:r>
              <a:rPr sz="24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);  x.putExtra("loginname",	"abcxyz");  startActivity(x);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630926" y="1391411"/>
            <a:ext cx="3467735" cy="2647315"/>
          </a:xfrm>
          <a:custGeom>
            <a:avLst/>
            <a:gdLst/>
            <a:ahLst/>
            <a:cxnLst/>
            <a:rect l="l" t="t" r="r" b="b"/>
            <a:pathLst>
              <a:path w="3467734" h="2647315">
                <a:moveTo>
                  <a:pt x="577850" y="441198"/>
                </a:moveTo>
                <a:lnTo>
                  <a:pt x="580438" y="393116"/>
                </a:lnTo>
                <a:lnTo>
                  <a:pt x="588023" y="346536"/>
                </a:lnTo>
                <a:lnTo>
                  <a:pt x="600338" y="301727"/>
                </a:lnTo>
                <a:lnTo>
                  <a:pt x="617111" y="258957"/>
                </a:lnTo>
                <a:lnTo>
                  <a:pt x="638076" y="218496"/>
                </a:lnTo>
                <a:lnTo>
                  <a:pt x="662962" y="180612"/>
                </a:lnTo>
                <a:lnTo>
                  <a:pt x="691501" y="145574"/>
                </a:lnTo>
                <a:lnTo>
                  <a:pt x="723424" y="113651"/>
                </a:lnTo>
                <a:lnTo>
                  <a:pt x="758462" y="85112"/>
                </a:lnTo>
                <a:lnTo>
                  <a:pt x="796346" y="60226"/>
                </a:lnTo>
                <a:lnTo>
                  <a:pt x="836807" y="39261"/>
                </a:lnTo>
                <a:lnTo>
                  <a:pt x="879577" y="22488"/>
                </a:lnTo>
                <a:lnTo>
                  <a:pt x="924386" y="10173"/>
                </a:lnTo>
                <a:lnTo>
                  <a:pt x="970966" y="2588"/>
                </a:lnTo>
                <a:lnTo>
                  <a:pt x="1019048" y="0"/>
                </a:lnTo>
                <a:lnTo>
                  <a:pt x="1059433" y="0"/>
                </a:lnTo>
                <a:lnTo>
                  <a:pt x="1781809" y="0"/>
                </a:lnTo>
                <a:lnTo>
                  <a:pt x="3026155" y="0"/>
                </a:lnTo>
                <a:lnTo>
                  <a:pt x="3074237" y="2588"/>
                </a:lnTo>
                <a:lnTo>
                  <a:pt x="3120817" y="10173"/>
                </a:lnTo>
                <a:lnTo>
                  <a:pt x="3165626" y="22488"/>
                </a:lnTo>
                <a:lnTo>
                  <a:pt x="3208396" y="39261"/>
                </a:lnTo>
                <a:lnTo>
                  <a:pt x="3248857" y="60226"/>
                </a:lnTo>
                <a:lnTo>
                  <a:pt x="3286741" y="85112"/>
                </a:lnTo>
                <a:lnTo>
                  <a:pt x="3321779" y="113651"/>
                </a:lnTo>
                <a:lnTo>
                  <a:pt x="3353702" y="145574"/>
                </a:lnTo>
                <a:lnTo>
                  <a:pt x="3382241" y="180612"/>
                </a:lnTo>
                <a:lnTo>
                  <a:pt x="3407127" y="218496"/>
                </a:lnTo>
                <a:lnTo>
                  <a:pt x="3428092" y="258957"/>
                </a:lnTo>
                <a:lnTo>
                  <a:pt x="3444865" y="301727"/>
                </a:lnTo>
                <a:lnTo>
                  <a:pt x="3457180" y="346536"/>
                </a:lnTo>
                <a:lnTo>
                  <a:pt x="3464765" y="393116"/>
                </a:lnTo>
                <a:lnTo>
                  <a:pt x="3467354" y="441198"/>
                </a:lnTo>
                <a:lnTo>
                  <a:pt x="3467354" y="1102995"/>
                </a:lnTo>
                <a:lnTo>
                  <a:pt x="3467354" y="2205990"/>
                </a:lnTo>
                <a:lnTo>
                  <a:pt x="3464765" y="2254071"/>
                </a:lnTo>
                <a:lnTo>
                  <a:pt x="3457180" y="2300651"/>
                </a:lnTo>
                <a:lnTo>
                  <a:pt x="3444865" y="2345460"/>
                </a:lnTo>
                <a:lnTo>
                  <a:pt x="3428092" y="2388230"/>
                </a:lnTo>
                <a:lnTo>
                  <a:pt x="3407127" y="2428691"/>
                </a:lnTo>
                <a:lnTo>
                  <a:pt x="3382241" y="2466575"/>
                </a:lnTo>
                <a:lnTo>
                  <a:pt x="3353702" y="2501613"/>
                </a:lnTo>
                <a:lnTo>
                  <a:pt x="3321779" y="2533536"/>
                </a:lnTo>
                <a:lnTo>
                  <a:pt x="3286741" y="2562075"/>
                </a:lnTo>
                <a:lnTo>
                  <a:pt x="3248857" y="2586961"/>
                </a:lnTo>
                <a:lnTo>
                  <a:pt x="3208396" y="2607926"/>
                </a:lnTo>
                <a:lnTo>
                  <a:pt x="3165626" y="2624699"/>
                </a:lnTo>
                <a:lnTo>
                  <a:pt x="3120817" y="2637014"/>
                </a:lnTo>
                <a:lnTo>
                  <a:pt x="3074237" y="2644599"/>
                </a:lnTo>
                <a:lnTo>
                  <a:pt x="3026155" y="2647188"/>
                </a:lnTo>
                <a:lnTo>
                  <a:pt x="1781809" y="2647188"/>
                </a:lnTo>
                <a:lnTo>
                  <a:pt x="1059433" y="2647188"/>
                </a:lnTo>
                <a:lnTo>
                  <a:pt x="1019048" y="2647188"/>
                </a:lnTo>
                <a:lnTo>
                  <a:pt x="970966" y="2644599"/>
                </a:lnTo>
                <a:lnTo>
                  <a:pt x="924386" y="2637014"/>
                </a:lnTo>
                <a:lnTo>
                  <a:pt x="879577" y="2624699"/>
                </a:lnTo>
                <a:lnTo>
                  <a:pt x="836807" y="2607926"/>
                </a:lnTo>
                <a:lnTo>
                  <a:pt x="796346" y="2586961"/>
                </a:lnTo>
                <a:lnTo>
                  <a:pt x="758462" y="2562075"/>
                </a:lnTo>
                <a:lnTo>
                  <a:pt x="723424" y="2533536"/>
                </a:lnTo>
                <a:lnTo>
                  <a:pt x="691501" y="2501613"/>
                </a:lnTo>
                <a:lnTo>
                  <a:pt x="662962" y="2466575"/>
                </a:lnTo>
                <a:lnTo>
                  <a:pt x="638076" y="2428691"/>
                </a:lnTo>
                <a:lnTo>
                  <a:pt x="617111" y="2388230"/>
                </a:lnTo>
                <a:lnTo>
                  <a:pt x="600338" y="2345460"/>
                </a:lnTo>
                <a:lnTo>
                  <a:pt x="588023" y="2300651"/>
                </a:lnTo>
                <a:lnTo>
                  <a:pt x="580438" y="2254071"/>
                </a:lnTo>
                <a:lnTo>
                  <a:pt x="577850" y="2205990"/>
                </a:lnTo>
                <a:lnTo>
                  <a:pt x="577850" y="1102995"/>
                </a:lnTo>
                <a:lnTo>
                  <a:pt x="0" y="717168"/>
                </a:lnTo>
                <a:lnTo>
                  <a:pt x="577850" y="441198"/>
                </a:lnTo>
                <a:close/>
              </a:path>
            </a:pathLst>
          </a:custGeom>
          <a:ln w="12192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95618" y="1539621"/>
            <a:ext cx="211645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just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333E50"/>
                </a:solidFill>
                <a:latin typeface="Times New Roman"/>
                <a:cs typeface="Times New Roman"/>
              </a:rPr>
              <a:t>mở activity  Login với dữ  liệu gửi kèm  loginname là  abcxyz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6</a:t>
            </a:fld>
            <a:endParaRPr spc="-6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9758" y="1119377"/>
            <a:ext cx="8446135" cy="0"/>
          </a:xfrm>
          <a:custGeom>
            <a:avLst/>
            <a:gdLst/>
            <a:ahLst/>
            <a:cxnLst/>
            <a:rect l="l" t="t" r="r" b="b"/>
            <a:pathLst>
              <a:path w="8446135">
                <a:moveTo>
                  <a:pt x="0" y="0"/>
                </a:moveTo>
                <a:lnTo>
                  <a:pt x="8446135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3255" y="1447800"/>
            <a:ext cx="3906012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1168" y="1885188"/>
            <a:ext cx="8781288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255" y="4552188"/>
            <a:ext cx="8305800" cy="17800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51376" y="3403727"/>
            <a:ext cx="4685030" cy="1244600"/>
          </a:xfrm>
          <a:custGeom>
            <a:avLst/>
            <a:gdLst/>
            <a:ahLst/>
            <a:cxnLst/>
            <a:rect l="l" t="t" r="r" b="b"/>
            <a:pathLst>
              <a:path w="4685030" h="1244600">
                <a:moveTo>
                  <a:pt x="0" y="349123"/>
                </a:moveTo>
                <a:lnTo>
                  <a:pt x="6394" y="301506"/>
                </a:lnTo>
                <a:lnTo>
                  <a:pt x="24440" y="258727"/>
                </a:lnTo>
                <a:lnTo>
                  <a:pt x="52435" y="222488"/>
                </a:lnTo>
                <a:lnTo>
                  <a:pt x="88674" y="194493"/>
                </a:lnTo>
                <a:lnTo>
                  <a:pt x="131453" y="176447"/>
                </a:lnTo>
                <a:lnTo>
                  <a:pt x="179070" y="170052"/>
                </a:lnTo>
                <a:lnTo>
                  <a:pt x="780796" y="170052"/>
                </a:lnTo>
                <a:lnTo>
                  <a:pt x="1092835" y="0"/>
                </a:lnTo>
                <a:lnTo>
                  <a:pt x="1951989" y="170052"/>
                </a:lnTo>
                <a:lnTo>
                  <a:pt x="4505706" y="170052"/>
                </a:lnTo>
                <a:lnTo>
                  <a:pt x="4553322" y="176447"/>
                </a:lnTo>
                <a:lnTo>
                  <a:pt x="4596101" y="194493"/>
                </a:lnTo>
                <a:lnTo>
                  <a:pt x="4632340" y="222488"/>
                </a:lnTo>
                <a:lnTo>
                  <a:pt x="4660335" y="258727"/>
                </a:lnTo>
                <a:lnTo>
                  <a:pt x="4678381" y="301506"/>
                </a:lnTo>
                <a:lnTo>
                  <a:pt x="4684776" y="349123"/>
                </a:lnTo>
                <a:lnTo>
                  <a:pt x="4684776" y="617728"/>
                </a:lnTo>
                <a:lnTo>
                  <a:pt x="4684776" y="1065403"/>
                </a:lnTo>
                <a:lnTo>
                  <a:pt x="4678381" y="1113019"/>
                </a:lnTo>
                <a:lnTo>
                  <a:pt x="4660335" y="1155798"/>
                </a:lnTo>
                <a:lnTo>
                  <a:pt x="4632340" y="1192037"/>
                </a:lnTo>
                <a:lnTo>
                  <a:pt x="4596101" y="1220032"/>
                </a:lnTo>
                <a:lnTo>
                  <a:pt x="4553322" y="1238078"/>
                </a:lnTo>
                <a:lnTo>
                  <a:pt x="4505706" y="1244473"/>
                </a:lnTo>
                <a:lnTo>
                  <a:pt x="1951989" y="1244473"/>
                </a:lnTo>
                <a:lnTo>
                  <a:pt x="780796" y="1244473"/>
                </a:lnTo>
                <a:lnTo>
                  <a:pt x="179070" y="1244473"/>
                </a:lnTo>
                <a:lnTo>
                  <a:pt x="131453" y="1238078"/>
                </a:lnTo>
                <a:lnTo>
                  <a:pt x="88674" y="1220032"/>
                </a:lnTo>
                <a:lnTo>
                  <a:pt x="52435" y="1192037"/>
                </a:lnTo>
                <a:lnTo>
                  <a:pt x="24440" y="1155798"/>
                </a:lnTo>
                <a:lnTo>
                  <a:pt x="6394" y="1113019"/>
                </a:lnTo>
                <a:lnTo>
                  <a:pt x="0" y="1065403"/>
                </a:lnTo>
                <a:lnTo>
                  <a:pt x="0" y="617728"/>
                </a:lnTo>
                <a:lnTo>
                  <a:pt x="0" y="349123"/>
                </a:lnTo>
                <a:close/>
              </a:path>
            </a:pathLst>
          </a:custGeom>
          <a:ln w="12191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1965" y="3645230"/>
            <a:ext cx="44030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645" marR="5080" indent="-32194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bật </a:t>
            </a:r>
            <a:r>
              <a:rPr sz="3000" b="1" spc="-5" dirty="0">
                <a:latin typeface="Times New Roman"/>
                <a:cs typeface="Times New Roman"/>
              </a:rPr>
              <a:t>ứng dụng camera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chụp  ảnh và trả về ảnh</a:t>
            </a:r>
            <a:r>
              <a:rPr sz="3000" b="1" spc="-7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chụp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75" dirty="0"/>
              <a:t>TRƯƠNG </a:t>
            </a:r>
            <a:r>
              <a:rPr spc="-130" dirty="0"/>
              <a:t>XUÂN</a:t>
            </a:r>
            <a:r>
              <a:rPr spc="-145" dirty="0"/>
              <a:t> </a:t>
            </a:r>
            <a:r>
              <a:rPr spc="-60" dirty="0"/>
              <a:t>NAM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7</a:t>
            </a:fld>
            <a:endParaRPr spc="-60" dirty="0"/>
          </a:p>
        </p:txBody>
      </p:sp>
      <p:sp>
        <p:nvSpPr>
          <p:cNvPr id="8" name="object 8"/>
          <p:cNvSpPr txBox="1"/>
          <p:nvPr/>
        </p:nvSpPr>
        <p:spPr>
          <a:xfrm>
            <a:off x="427736" y="302767"/>
            <a:ext cx="752665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0" dirty="0">
                <a:solidFill>
                  <a:srgbClr val="56247C"/>
                </a:solidFill>
                <a:latin typeface="Times New Roman"/>
                <a:cs typeface="Times New Roman"/>
              </a:rPr>
              <a:t>Dùng </a:t>
            </a:r>
            <a:r>
              <a:rPr sz="4300" spc="-5" dirty="0">
                <a:solidFill>
                  <a:srgbClr val="56247C"/>
                </a:solidFill>
                <a:latin typeface="Times New Roman"/>
                <a:cs typeface="Times New Roman"/>
              </a:rPr>
              <a:t>Intent và nhận dữ liệu trả</a:t>
            </a:r>
            <a:r>
              <a:rPr sz="4300" spc="65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sz="4300" spc="-5" dirty="0">
                <a:solidFill>
                  <a:srgbClr val="56247C"/>
                </a:solidFill>
                <a:latin typeface="Times New Roman"/>
                <a:cs typeface="Times New Roman"/>
              </a:rPr>
              <a:t>về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pc="-5" dirty="0"/>
              <a:t>Sử </a:t>
            </a:r>
            <a:r>
              <a:rPr dirty="0"/>
              <a:t>dụng intent để trao đổi</a:t>
            </a:r>
            <a:r>
              <a:rPr spc="-95" dirty="0"/>
              <a:t> </a:t>
            </a:r>
            <a:r>
              <a:rPr dirty="0"/>
              <a:t>dữ  liệu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8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888888"/>
                </a:solidFill>
                <a:latin typeface="Arial"/>
                <a:cs typeface="Arial"/>
              </a:rPr>
              <a:t>Phần</a:t>
            </a:r>
            <a:r>
              <a:rPr sz="1800" spc="-13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7736" y="257378"/>
            <a:ext cx="78016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Trao </a:t>
            </a:r>
            <a:r>
              <a:rPr dirty="0"/>
              <a:t>đổi intent giữa các </a:t>
            </a:r>
            <a:r>
              <a:rPr spc="-5" dirty="0"/>
              <a:t>activity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pc="-60" dirty="0"/>
              <a:t>9</a:t>
            </a:fld>
            <a:endParaRPr spc="-60" dirty="0"/>
          </a:p>
        </p:txBody>
      </p:sp>
      <p:sp>
        <p:nvSpPr>
          <p:cNvPr id="3" name="object 3"/>
          <p:cNvSpPr txBox="1"/>
          <p:nvPr/>
        </p:nvSpPr>
        <p:spPr>
          <a:xfrm>
            <a:off x="427736" y="1334718"/>
            <a:ext cx="8233409" cy="474472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Dữ liệu được đóng gói vào intent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3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Lựa chọn dữ liệu đưa vào intent phù hợp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Có chuẩn trao đổi dữ liệu chung để dễ xử lý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Sau đó gọi activity phù hợp để xử lý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startActivity(myIntent)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;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287020" indent="-274320" algn="just">
              <a:lnSpc>
                <a:spcPct val="100000"/>
              </a:lnSpc>
              <a:spcBef>
                <a:spcPts val="76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Times New Roman" pitchFamily="18" charset="0"/>
                <a:cs typeface="Times New Roman" pitchFamily="18" charset="0"/>
              </a:rPr>
              <a:t>Nếu muốn nhận kết quả trả về thì dùng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startActivityForResult(myIntent, CODE)</a:t>
            </a:r>
            <a:r>
              <a:rPr sz="2600" dirty="0">
                <a:latin typeface="Times New Roman" pitchFamily="18" charset="0"/>
                <a:cs typeface="Times New Roman" pitchFamily="18" charset="0"/>
              </a:rPr>
              <a:t>;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marR="5080" lvl="1" indent="-274320" algn="just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Trong đó CODE là một số nguyên, dùng để phân biệt kết  quả trả về giữa các activity khác nhau</a:t>
            </a:r>
            <a:endParaRPr sz="2600">
              <a:latin typeface="Times New Roman" pitchFamily="18" charset="0"/>
              <a:cs typeface="Times New Roman" pitchFamily="18" charset="0"/>
            </a:endParaRPr>
          </a:p>
          <a:p>
            <a:pPr marL="744220" lvl="1" indent="-274320" algn="just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</a:tabLst>
            </a:pPr>
            <a:r>
              <a:rPr sz="2600" dirty="0">
                <a:latin typeface="Times New Roman" pitchFamily="18" charset="0"/>
                <a:cs typeface="Times New Roman" pitchFamily="18" charset="0"/>
              </a:rPr>
              <a:t>Xử lý bằng cách viết lại hàm </a:t>
            </a:r>
            <a:r>
              <a:rPr sz="2600" dirty="0">
                <a:solidFill>
                  <a:srgbClr val="00AF50"/>
                </a:solidFill>
                <a:latin typeface="Times New Roman" pitchFamily="18" charset="0"/>
                <a:cs typeface="Times New Roman" pitchFamily="18" charset="0"/>
              </a:rPr>
              <a:t>onActivityResult</a:t>
            </a:r>
            <a:endParaRPr sz="26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1075</Words>
  <Application>Microsoft Office PowerPoint</Application>
  <PresentationFormat>On-screen Show (4:3)</PresentationFormat>
  <Paragraphs>144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LẬP TRÌNH DI ĐỘNG</vt:lpstr>
      <vt:lpstr>Nhắc lại bài trước</vt:lpstr>
      <vt:lpstr>Nội dung</vt:lpstr>
      <vt:lpstr>Giới thiệu về intent</vt:lpstr>
      <vt:lpstr>Intent &amp; Intent Service</vt:lpstr>
      <vt:lpstr>Ví dụ sử dụng Intent</vt:lpstr>
      <vt:lpstr>PowerPoint Presentation</vt:lpstr>
      <vt:lpstr>Sử dụng intent để trao đổi dữ  liệu</vt:lpstr>
      <vt:lpstr>Trao đổi intent giữa các activity</vt:lpstr>
      <vt:lpstr>Trao đổi intent giữa các activity</vt:lpstr>
      <vt:lpstr>PowerPoint Presentation</vt:lpstr>
      <vt:lpstr>PowerPoint Presentation</vt:lpstr>
      <vt:lpstr>Intent filter</vt:lpstr>
      <vt:lpstr>Intent filter (bộ lọc intent)</vt:lpstr>
      <vt:lpstr>Intent filter (bộ lọc intent)</vt:lpstr>
      <vt:lpstr>Intent tường minh vs ngầm  định</vt:lpstr>
      <vt:lpstr>Intent tường minh (explicit)</vt:lpstr>
      <vt:lpstr>Intent tường minh (explicit)</vt:lpstr>
      <vt:lpstr>Intent ngầm định (implicit)</vt:lpstr>
      <vt:lpstr>PowerPoint Presentation</vt:lpstr>
      <vt:lpstr>Các action được định nghĩa sẵn</vt:lpstr>
      <vt:lpstr>Các thành phần của intent</vt:lpstr>
      <vt:lpstr>Các thành phần của Intent</vt:lpstr>
      <vt:lpstr>Các thành phần của Intent</vt:lpstr>
      <vt:lpstr>Các thành phần của Intent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>Xuan Nam Truong</dc:creator>
  <cp:lastModifiedBy>MinhQuynh</cp:lastModifiedBy>
  <cp:revision>2</cp:revision>
  <dcterms:created xsi:type="dcterms:W3CDTF">2018-02-21T22:13:01Z</dcterms:created>
  <dcterms:modified xsi:type="dcterms:W3CDTF">2018-02-21T22:26:20Z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2018-02-21T00:00:00Z</vt:filetime>
  </property>
</Properties>
</file>