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91742" y="2582417"/>
            <a:ext cx="6160515" cy="756920"/>
          </a:xfrm>
          <a:prstGeom prst="rect">
            <a:avLst/>
          </a:prstGeom>
        </p:spPr>
        <p:txBody>
          <a:bodyPr wrap="square" lIns="0" tIns="0" rIns="0" bIns="0">
            <a:spAutoFit/>
          </a:bodyPr>
          <a:lstStyle>
            <a:lvl1pPr>
              <a:defRPr sz="4800" b="1" i="0">
                <a:solidFill>
                  <a:srgbClr val="56247C"/>
                </a:solidFill>
                <a:latin typeface="Times New Roman"/>
                <a:cs typeface="Times New Roman"/>
              </a:defRPr>
            </a:lvl1pPr>
          </a:lstStyle>
          <a:p>
            <a:endParaRPr/>
          </a:p>
        </p:txBody>
      </p:sp>
      <p:sp>
        <p:nvSpPr>
          <p:cNvPr id="3" name="Holder 3"/>
          <p:cNvSpPr>
            <a:spLocks noGrp="1"/>
          </p:cNvSpPr>
          <p:nvPr>
            <p:ph type="subTitle" idx="4"/>
          </p:nvPr>
        </p:nvSpPr>
        <p:spPr>
          <a:xfrm>
            <a:off x="1121765" y="3746754"/>
            <a:ext cx="6900468" cy="1123314"/>
          </a:xfrm>
          <a:prstGeom prst="rect">
            <a:avLst/>
          </a:prstGeom>
        </p:spPr>
        <p:txBody>
          <a:bodyPr wrap="square" lIns="0" tIns="0" rIns="0" bIns="0">
            <a:spAutoFit/>
          </a:bodyPr>
          <a:lstStyle>
            <a:lvl1pPr>
              <a:defRPr sz="3600" b="0" i="0">
                <a:solidFill>
                  <a:srgbClr val="C55A1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82583" y="0"/>
            <a:ext cx="661416" cy="661415"/>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702665" y="3754577"/>
            <a:ext cx="1785620" cy="757554"/>
          </a:xfrm>
          <a:prstGeom prst="rect">
            <a:avLst/>
          </a:prstGeom>
        </p:spPr>
        <p:txBody>
          <a:bodyPr wrap="square" lIns="0" tIns="0" rIns="0" bIns="0">
            <a:spAutoFit/>
          </a:bodyPr>
          <a:lstStyle>
            <a:lvl1pPr>
              <a:defRPr sz="4800" b="0" i="0">
                <a:solidFill>
                  <a:srgbClr val="56247C"/>
                </a:solidFill>
                <a:latin typeface="Times New Roman"/>
                <a:cs typeface="Times New Roman"/>
              </a:defRPr>
            </a:lvl1pPr>
          </a:lstStyle>
          <a:p>
            <a:endParaRPr/>
          </a:p>
        </p:txBody>
      </p:sp>
      <p:sp>
        <p:nvSpPr>
          <p:cNvPr id="3" name="Holder 3"/>
          <p:cNvSpPr>
            <a:spLocks noGrp="1"/>
          </p:cNvSpPr>
          <p:nvPr>
            <p:ph type="body" idx="1"/>
          </p:nvPr>
        </p:nvSpPr>
        <p:spPr>
          <a:xfrm>
            <a:off x="408686" y="2601427"/>
            <a:ext cx="8163559" cy="2388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901566" y="6525259"/>
            <a:ext cx="1339214"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75" dirty="0"/>
              <a:t>TRƯƠNG </a:t>
            </a:r>
            <a:r>
              <a:rPr spc="-130" dirty="0"/>
              <a:t>XUÂN</a:t>
            </a:r>
            <a:r>
              <a:rPr spc="-145" dirty="0"/>
              <a:t> </a:t>
            </a:r>
            <a:r>
              <a:rPr spc="-60" dirty="0"/>
              <a:t>NAM</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2/22/2018</a:t>
            </a:fld>
            <a:endParaRPr lang="en-US"/>
          </a:p>
        </p:txBody>
      </p:sp>
      <p:sp>
        <p:nvSpPr>
          <p:cNvPr id="6" name="Holder 6"/>
          <p:cNvSpPr>
            <a:spLocks noGrp="1"/>
          </p:cNvSpPr>
          <p:nvPr>
            <p:ph type="sldNum" sz="quarter" idx="7"/>
          </p:nvPr>
        </p:nvSpPr>
        <p:spPr>
          <a:xfrm>
            <a:off x="8522461" y="6525259"/>
            <a:ext cx="207009"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254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developer.android.com/reference/android/os/Environment.html#getExternalStorageDirectory%28%29" TargetMode="External"/><Relationship Id="rId2" Type="http://schemas.openxmlformats.org/officeDocument/2006/relationships/hyperlink" Target="http://developer.android.com/reference/android/content/Context.html#getExternalFilesDir%28java.lang.String%2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348919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LẬP TRÌNH </a:t>
            </a:r>
            <a:r>
              <a:rPr spc="-5" dirty="0"/>
              <a:t>DI</a:t>
            </a:r>
            <a:r>
              <a:rPr spc="-465" dirty="0"/>
              <a:t> </a:t>
            </a:r>
            <a:r>
              <a:rPr spc="-5" dirty="0"/>
              <a:t>ĐỘNG</a:t>
            </a:r>
          </a:p>
        </p:txBody>
      </p:sp>
      <p:sp>
        <p:nvSpPr>
          <p:cNvPr id="4" name="object 4"/>
          <p:cNvSpPr txBox="1">
            <a:spLocks noGrp="1"/>
          </p:cNvSpPr>
          <p:nvPr>
            <p:ph type="subTitle" idx="4"/>
          </p:nvPr>
        </p:nvSpPr>
        <p:spPr>
          <a:prstGeom prst="rect">
            <a:avLst/>
          </a:prstGeom>
        </p:spPr>
        <p:txBody>
          <a:bodyPr vert="horz" wrap="square" lIns="0" tIns="12700" rIns="0" bIns="0" rtlCol="0">
            <a:spAutoFit/>
          </a:bodyPr>
          <a:lstStyle/>
          <a:p>
            <a:pPr marL="673735" marR="5080" indent="-661670" algn="just">
              <a:lnSpc>
                <a:spcPct val="100000"/>
              </a:lnSpc>
              <a:spcBef>
                <a:spcPts val="100"/>
              </a:spcBef>
            </a:pPr>
            <a:r>
              <a:rPr dirty="0">
                <a:latin typeface="Times New Roman" pitchFamily="18" charset="0"/>
                <a:cs typeface="Times New Roman" pitchFamily="18" charset="0"/>
              </a:rPr>
              <a:t>Bài 6: các phương pháp lưu trữ trong  android và làm việc với SQLite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8000365" cy="757555"/>
          </a:xfrm>
          <a:prstGeom prst="rect">
            <a:avLst/>
          </a:prstGeom>
        </p:spPr>
        <p:txBody>
          <a:bodyPr vert="horz" wrap="square" lIns="0" tIns="12700" rIns="0" bIns="0" rtlCol="0">
            <a:spAutoFit/>
          </a:bodyPr>
          <a:lstStyle/>
          <a:p>
            <a:pPr marL="12700">
              <a:lnSpc>
                <a:spcPct val="100000"/>
              </a:lnSpc>
              <a:spcBef>
                <a:spcPts val="100"/>
              </a:spcBef>
            </a:pPr>
            <a:r>
              <a:rPr dirty="0"/>
              <a:t>Tổng quan: </a:t>
            </a:r>
            <a:r>
              <a:rPr spc="-10" dirty="0"/>
              <a:t>một </a:t>
            </a:r>
            <a:r>
              <a:rPr spc="-5" dirty="0"/>
              <a:t>số folder </a:t>
            </a:r>
            <a:r>
              <a:rPr dirty="0"/>
              <a:t>cơ</a:t>
            </a:r>
            <a:r>
              <a:rPr spc="-60" dirty="0"/>
              <a:t> </a:t>
            </a:r>
            <a:r>
              <a:rPr dirty="0"/>
              <a:t>bản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10</a:t>
            </a:fld>
            <a:endParaRPr spc="-60" dirty="0"/>
          </a:p>
        </p:txBody>
      </p:sp>
      <p:sp>
        <p:nvSpPr>
          <p:cNvPr id="3" name="object 3"/>
          <p:cNvSpPr txBox="1"/>
          <p:nvPr/>
        </p:nvSpPr>
        <p:spPr>
          <a:xfrm>
            <a:off x="427736" y="1334718"/>
            <a:ext cx="8301355" cy="4497705"/>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Theo thiết lập chuẩn của Android OS:</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Ứng dụng hệ thống: </a:t>
            </a:r>
            <a:r>
              <a:rPr sz="2600" dirty="0">
                <a:solidFill>
                  <a:srgbClr val="00AF50"/>
                </a:solidFill>
                <a:latin typeface="Times New Roman" pitchFamily="18" charset="0"/>
                <a:cs typeface="Times New Roman" pitchFamily="18" charset="0"/>
              </a:rPr>
              <a:t>/system/app</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Ứng dụng thường: </a:t>
            </a:r>
            <a:r>
              <a:rPr sz="2600" dirty="0">
                <a:solidFill>
                  <a:srgbClr val="00AF50"/>
                </a:solidFill>
                <a:latin typeface="Times New Roman" pitchFamily="18" charset="0"/>
                <a:cs typeface="Times New Roman" pitchFamily="18" charset="0"/>
              </a:rPr>
              <a:t>/data/app</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Ứng dụng ở sdcard: </a:t>
            </a:r>
            <a:r>
              <a:rPr sz="2600" dirty="0">
                <a:solidFill>
                  <a:srgbClr val="00AF50"/>
                </a:solidFill>
                <a:latin typeface="Times New Roman" pitchFamily="18" charset="0"/>
                <a:cs typeface="Times New Roman" pitchFamily="18" charset="0"/>
              </a:rPr>
              <a:t>/storage/sdcard0/.android_secure</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Dữ liệu của ứng dụng: </a:t>
            </a:r>
            <a:r>
              <a:rPr sz="2600" dirty="0">
                <a:solidFill>
                  <a:srgbClr val="00AF50"/>
                </a:solidFill>
                <a:latin typeface="Times New Roman" pitchFamily="18" charset="0"/>
                <a:cs typeface="Times New Roman" pitchFamily="18" charset="0"/>
              </a:rPr>
              <a:t>/data/data/&lt;package_name&gt;</a:t>
            </a:r>
            <a:endParaRPr sz="2600">
              <a:latin typeface="Times New Roman" pitchFamily="18" charset="0"/>
              <a:cs typeface="Times New Roman" pitchFamily="18" charset="0"/>
            </a:endParaRPr>
          </a:p>
          <a:p>
            <a:pPr marL="1109980" lvl="2" indent="-170815" algn="just">
              <a:lnSpc>
                <a:spcPct val="100000"/>
              </a:lnSpc>
              <a:spcBef>
                <a:spcPts val="425"/>
              </a:spcBef>
              <a:buChar char="•"/>
              <a:tabLst>
                <a:tab pos="1110615" algn="l"/>
              </a:tabLst>
            </a:pPr>
            <a:r>
              <a:rPr sz="2200" dirty="0">
                <a:latin typeface="Times New Roman" pitchFamily="18" charset="0"/>
                <a:cs typeface="Times New Roman" pitchFamily="18" charset="0"/>
              </a:rPr>
              <a:t>Folder “shared_prefs”: chứa share preferences</a:t>
            </a:r>
            <a:endParaRPr sz="2200">
              <a:latin typeface="Times New Roman" pitchFamily="18" charset="0"/>
              <a:cs typeface="Times New Roman" pitchFamily="18" charset="0"/>
            </a:endParaRPr>
          </a:p>
          <a:p>
            <a:pPr marL="1109980" lvl="2" indent="-170815" algn="just">
              <a:lnSpc>
                <a:spcPct val="100000"/>
              </a:lnSpc>
              <a:spcBef>
                <a:spcPts val="405"/>
              </a:spcBef>
              <a:buChar char="•"/>
              <a:tabLst>
                <a:tab pos="1110615" algn="l"/>
              </a:tabLst>
            </a:pPr>
            <a:r>
              <a:rPr sz="2200" dirty="0">
                <a:latin typeface="Times New Roman" pitchFamily="18" charset="0"/>
                <a:cs typeface="Times New Roman" pitchFamily="18" charset="0"/>
              </a:rPr>
              <a:t>Folder “cache”: chứa các file tạm</a:t>
            </a:r>
            <a:endParaRPr sz="2200">
              <a:latin typeface="Times New Roman" pitchFamily="18" charset="0"/>
              <a:cs typeface="Times New Roman" pitchFamily="18" charset="0"/>
            </a:endParaRPr>
          </a:p>
          <a:p>
            <a:pPr marL="1109980" lvl="2" indent="-170815" algn="just">
              <a:lnSpc>
                <a:spcPct val="100000"/>
              </a:lnSpc>
              <a:spcBef>
                <a:spcPts val="400"/>
              </a:spcBef>
              <a:buChar char="•"/>
              <a:tabLst>
                <a:tab pos="1110615" algn="l"/>
              </a:tabLst>
            </a:pPr>
            <a:r>
              <a:rPr sz="2200" dirty="0">
                <a:latin typeface="Times New Roman" pitchFamily="18" charset="0"/>
                <a:cs typeface="Times New Roman" pitchFamily="18" charset="0"/>
              </a:rPr>
              <a:t>Folder “databases”: chứa các CSDL SQLite</a:t>
            </a:r>
            <a:endParaRPr sz="2200">
              <a:latin typeface="Times New Roman" pitchFamily="18" charset="0"/>
              <a:cs typeface="Times New Roman" pitchFamily="18" charset="0"/>
            </a:endParaRPr>
          </a:p>
          <a:p>
            <a:pPr marL="744220" lvl="1" indent="-274320" algn="just">
              <a:lnSpc>
                <a:spcPct val="100000"/>
              </a:lnSpc>
              <a:spcBef>
                <a:spcPts val="380"/>
              </a:spcBef>
              <a:buFont typeface="Wingdings"/>
              <a:buChar char=""/>
              <a:tabLst>
                <a:tab pos="744220" algn="l"/>
              </a:tabLst>
            </a:pPr>
            <a:r>
              <a:rPr sz="2600" dirty="0">
                <a:latin typeface="Times New Roman" pitchFamily="18" charset="0"/>
                <a:cs typeface="Times New Roman" pitchFamily="18" charset="0"/>
              </a:rPr>
              <a:t>Dữ liệu ở sdcard: </a:t>
            </a:r>
            <a:r>
              <a:rPr sz="2600" dirty="0">
                <a:solidFill>
                  <a:srgbClr val="00AF50"/>
                </a:solidFill>
                <a:latin typeface="Times New Roman" pitchFamily="18" charset="0"/>
                <a:cs typeface="Times New Roman" pitchFamily="18" charset="0"/>
              </a:rPr>
              <a:t>/Android/data/&lt;package_name&gt;/files/</a:t>
            </a:r>
            <a:endParaRPr sz="26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Cần lấy các folder bằng API của hệ thống</a:t>
            </a:r>
            <a:endParaRPr sz="30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4713605" cy="757555"/>
          </a:xfrm>
          <a:prstGeom prst="rect">
            <a:avLst/>
          </a:prstGeom>
        </p:spPr>
        <p:txBody>
          <a:bodyPr vert="horz" wrap="square" lIns="0" tIns="12700" rIns="0" bIns="0" rtlCol="0">
            <a:spAutoFit/>
          </a:bodyPr>
          <a:lstStyle/>
          <a:p>
            <a:pPr marL="12700">
              <a:lnSpc>
                <a:spcPct val="100000"/>
              </a:lnSpc>
              <a:spcBef>
                <a:spcPts val="100"/>
              </a:spcBef>
            </a:pPr>
            <a:r>
              <a:rPr dirty="0"/>
              <a:t>Shared</a:t>
            </a:r>
            <a:r>
              <a:rPr spc="-100" dirty="0"/>
              <a:t> </a:t>
            </a:r>
            <a:r>
              <a:rPr dirty="0"/>
              <a:t>Preferences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11</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2</a:t>
            </a:r>
            <a:endParaRPr sz="18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713605" cy="757555"/>
          </a:xfrm>
          <a:prstGeom prst="rect">
            <a:avLst/>
          </a:prstGeom>
        </p:spPr>
        <p:txBody>
          <a:bodyPr vert="horz" wrap="square" lIns="0" tIns="12700" rIns="0" bIns="0" rtlCol="0">
            <a:spAutoFit/>
          </a:bodyPr>
          <a:lstStyle/>
          <a:p>
            <a:pPr marL="12700">
              <a:lnSpc>
                <a:spcPct val="100000"/>
              </a:lnSpc>
              <a:spcBef>
                <a:spcPts val="100"/>
              </a:spcBef>
            </a:pPr>
            <a:r>
              <a:rPr dirty="0"/>
              <a:t>Shared</a:t>
            </a:r>
            <a:r>
              <a:rPr spc="-100" dirty="0"/>
              <a:t> </a:t>
            </a:r>
            <a:r>
              <a:rPr dirty="0"/>
              <a:t>Preferences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12</a:t>
            </a:fld>
            <a:endParaRPr spc="-60" dirty="0"/>
          </a:p>
        </p:txBody>
      </p:sp>
      <p:sp>
        <p:nvSpPr>
          <p:cNvPr id="3" name="object 3"/>
          <p:cNvSpPr txBox="1"/>
          <p:nvPr/>
        </p:nvSpPr>
        <p:spPr>
          <a:xfrm>
            <a:off x="427736" y="1355293"/>
            <a:ext cx="8124825" cy="4826321"/>
          </a:xfrm>
          <a:prstGeom prst="rect">
            <a:avLst/>
          </a:prstGeom>
        </p:spPr>
        <p:txBody>
          <a:bodyPr vert="horz" wrap="square" lIns="0" tIns="60325" rIns="0" bIns="0" rtlCol="0">
            <a:spAutoFit/>
          </a:bodyPr>
          <a:lstStyle/>
          <a:p>
            <a:pPr marL="287020" marR="91440" indent="-274320" algn="just">
              <a:lnSpc>
                <a:spcPts val="3030"/>
              </a:lnSpc>
              <a:spcBef>
                <a:spcPts val="475"/>
              </a:spcBef>
              <a:buClr>
                <a:srgbClr val="FF0000"/>
              </a:buClr>
              <a:buFont typeface="Wingdings"/>
              <a:buChar char=""/>
              <a:tabLst>
                <a:tab pos="287020" algn="l"/>
              </a:tabLst>
            </a:pPr>
            <a:r>
              <a:rPr sz="2800" dirty="0">
                <a:latin typeface="Times New Roman" pitchFamily="18" charset="0"/>
                <a:cs typeface="Times New Roman" pitchFamily="18" charset="0"/>
              </a:rPr>
              <a:t>Shared Preferences cho phép lưu trữ dữ liệu theo cặp  key/value với các kiểu dữ liệu cơ bản</a:t>
            </a:r>
            <a:endParaRPr sz="2800">
              <a:latin typeface="Times New Roman" pitchFamily="18" charset="0"/>
              <a:cs typeface="Times New Roman" pitchFamily="18" charset="0"/>
            </a:endParaRPr>
          </a:p>
          <a:p>
            <a:pPr marL="287020" marR="98425" indent="-274320" algn="just">
              <a:lnSpc>
                <a:spcPts val="3020"/>
              </a:lnSpc>
              <a:spcBef>
                <a:spcPts val="800"/>
              </a:spcBef>
              <a:buClr>
                <a:srgbClr val="FF0000"/>
              </a:buClr>
              <a:buFont typeface="Wingdings"/>
              <a:buChar char=""/>
              <a:tabLst>
                <a:tab pos="287020" algn="l"/>
              </a:tabLst>
            </a:pPr>
            <a:r>
              <a:rPr sz="2800" dirty="0">
                <a:latin typeface="Times New Roman" pitchFamily="18" charset="0"/>
                <a:cs typeface="Times New Roman" pitchFamily="18" charset="0"/>
              </a:rPr>
              <a:t>File lưu ở dạng XML, có thể chia sẻ với ứng dụng khác  (mục tiêu cũng là để chia sẻ)</a:t>
            </a:r>
            <a:endParaRPr sz="2800">
              <a:latin typeface="Times New Roman" pitchFamily="18" charset="0"/>
              <a:cs typeface="Times New Roman" pitchFamily="18" charset="0"/>
            </a:endParaRPr>
          </a:p>
          <a:p>
            <a:pPr marL="287020" marR="960755" indent="-274320" algn="just">
              <a:lnSpc>
                <a:spcPts val="303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Các kiểu dữ liệu hỗ trợ: String, float, int, long và  boolean</a:t>
            </a:r>
            <a:endParaRPr sz="2800">
              <a:latin typeface="Times New Roman" pitchFamily="18" charset="0"/>
              <a:cs typeface="Times New Roman" pitchFamily="18" charset="0"/>
            </a:endParaRPr>
          </a:p>
          <a:p>
            <a:pPr marL="287020" indent="-274320" algn="just">
              <a:lnSpc>
                <a:spcPct val="100000"/>
              </a:lnSpc>
              <a:spcBef>
                <a:spcPts val="405"/>
              </a:spcBef>
              <a:buClr>
                <a:srgbClr val="FF0000"/>
              </a:buClr>
              <a:buFont typeface="Wingdings"/>
              <a:buChar char=""/>
              <a:tabLst>
                <a:tab pos="287020" algn="l"/>
              </a:tabLst>
            </a:pPr>
            <a:r>
              <a:rPr sz="2800" dirty="0">
                <a:latin typeface="Times New Roman" pitchFamily="18" charset="0"/>
                <a:cs typeface="Times New Roman" pitchFamily="18" charset="0"/>
              </a:rPr>
              <a:t>Cách làm việc:</a:t>
            </a:r>
            <a:endParaRPr sz="2800">
              <a:latin typeface="Times New Roman" pitchFamily="18" charset="0"/>
              <a:cs typeface="Times New Roman" pitchFamily="18" charset="0"/>
            </a:endParaRPr>
          </a:p>
          <a:p>
            <a:pPr marL="984885" lvl="1" indent="-514984" algn="just">
              <a:lnSpc>
                <a:spcPts val="2735"/>
              </a:lnSpc>
              <a:spcBef>
                <a:spcPts val="150"/>
              </a:spcBef>
              <a:buAutoNum type="arabicPeriod"/>
              <a:tabLst>
                <a:tab pos="984885" algn="l"/>
                <a:tab pos="985519" algn="l"/>
              </a:tabLst>
            </a:pPr>
            <a:r>
              <a:rPr sz="2400" dirty="0">
                <a:latin typeface="Times New Roman" pitchFamily="18" charset="0"/>
                <a:cs typeface="Times New Roman" pitchFamily="18" charset="0"/>
              </a:rPr>
              <a:t>Lấy đối tượng SharedPreferences: dùng phương thức</a:t>
            </a:r>
            <a:endParaRPr sz="2400">
              <a:latin typeface="Times New Roman" pitchFamily="18" charset="0"/>
              <a:cs typeface="Times New Roman" pitchFamily="18" charset="0"/>
            </a:endParaRPr>
          </a:p>
          <a:p>
            <a:pPr marL="984885" algn="just">
              <a:lnSpc>
                <a:spcPts val="2595"/>
              </a:lnSpc>
            </a:pPr>
            <a:r>
              <a:rPr sz="2400" dirty="0">
                <a:latin typeface="Times New Roman" pitchFamily="18" charset="0"/>
                <a:cs typeface="Times New Roman" pitchFamily="18" charset="0"/>
              </a:rPr>
              <a:t>getSharedPreferences(string, int) hoặc getPreferences(int</a:t>
            </a:r>
            <a:endParaRPr sz="2400">
              <a:latin typeface="Times New Roman" pitchFamily="18" charset="0"/>
              <a:cs typeface="Times New Roman" pitchFamily="18" charset="0"/>
            </a:endParaRPr>
          </a:p>
          <a:p>
            <a:pPr marL="984885" algn="just">
              <a:lnSpc>
                <a:spcPts val="2740"/>
              </a:lnSpc>
            </a:pPr>
            <a:r>
              <a:rPr sz="2400" dirty="0">
                <a:latin typeface="Times New Roman" pitchFamily="18" charset="0"/>
                <a:cs typeface="Times New Roman" pitchFamily="18" charset="0"/>
              </a:rPr>
              <a:t>mode)</a:t>
            </a:r>
            <a:endParaRPr sz="2400">
              <a:latin typeface="Times New Roman" pitchFamily="18" charset="0"/>
              <a:cs typeface="Times New Roman" pitchFamily="18" charset="0"/>
            </a:endParaRPr>
          </a:p>
          <a:p>
            <a:pPr marL="984885" marR="5080" lvl="1" indent="-514984" algn="just">
              <a:lnSpc>
                <a:spcPts val="2590"/>
              </a:lnSpc>
              <a:spcBef>
                <a:spcPts val="434"/>
              </a:spcBef>
              <a:buAutoNum type="arabicPeriod" startAt="2"/>
              <a:tabLst>
                <a:tab pos="984885" algn="l"/>
                <a:tab pos="985519" algn="l"/>
              </a:tabLst>
            </a:pPr>
            <a:r>
              <a:rPr sz="2400" dirty="0">
                <a:latin typeface="Times New Roman" pitchFamily="18" charset="0"/>
                <a:cs typeface="Times New Roman" pitchFamily="18" charset="0"/>
              </a:rPr>
              <a:t>Sử dụng các phương thức của class SharedPreferences để  thao tác với dữ liệu bên trong</a:t>
            </a:r>
            <a:endParaRPr sz="240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136" y="257378"/>
            <a:ext cx="5306695" cy="757555"/>
          </a:xfrm>
          <a:prstGeom prst="rect">
            <a:avLst/>
          </a:prstGeom>
        </p:spPr>
        <p:txBody>
          <a:bodyPr vert="horz" wrap="square" lIns="0" tIns="12700" rIns="0" bIns="0" rtlCol="0">
            <a:spAutoFit/>
          </a:bodyPr>
          <a:lstStyle/>
          <a:p>
            <a:pPr marL="12700">
              <a:lnSpc>
                <a:spcPct val="100000"/>
              </a:lnSpc>
              <a:spcBef>
                <a:spcPts val="100"/>
              </a:spcBef>
            </a:pPr>
            <a:r>
              <a:rPr dirty="0"/>
              <a:t>getSharedPreferenc</a:t>
            </a:r>
            <a:r>
              <a:rPr spc="-15" dirty="0"/>
              <a:t>e</a:t>
            </a:r>
            <a:r>
              <a:rPr dirty="0"/>
              <a: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13</a:t>
            </a:fld>
            <a:endParaRPr spc="-60" dirty="0"/>
          </a:p>
        </p:txBody>
      </p:sp>
      <p:sp>
        <p:nvSpPr>
          <p:cNvPr id="3" name="object 3"/>
          <p:cNvSpPr txBox="1"/>
          <p:nvPr/>
        </p:nvSpPr>
        <p:spPr>
          <a:xfrm>
            <a:off x="427736" y="1396441"/>
            <a:ext cx="8025765" cy="3942105"/>
          </a:xfrm>
          <a:prstGeom prst="rect">
            <a:avLst/>
          </a:prstGeom>
        </p:spPr>
        <p:txBody>
          <a:bodyPr vert="horz" wrap="square" lIns="0" tIns="12700" rIns="0" bIns="0" rtlCol="0">
            <a:spAutoFit/>
          </a:bodyPr>
          <a:lstStyle/>
          <a:p>
            <a:pPr marL="287020" marR="200660" indent="-274320" algn="just">
              <a:lnSpc>
                <a:spcPct val="100000"/>
              </a:lnSpc>
              <a:spcBef>
                <a:spcPts val="100"/>
              </a:spcBef>
              <a:buClr>
                <a:srgbClr val="FF0000"/>
              </a:buClr>
              <a:buFont typeface="Wingdings"/>
              <a:buChar char=""/>
              <a:tabLst>
                <a:tab pos="287020" algn="l"/>
              </a:tabLst>
            </a:pPr>
            <a:r>
              <a:rPr sz="3000" spc="-220" dirty="0">
                <a:latin typeface="Times New Roman" pitchFamily="18" charset="0"/>
                <a:cs typeface="Times New Roman" pitchFamily="18" charset="0"/>
              </a:rPr>
              <a:t>Phương </a:t>
            </a:r>
            <a:r>
              <a:rPr sz="3000" spc="-90" dirty="0">
                <a:latin typeface="Times New Roman" pitchFamily="18" charset="0"/>
                <a:cs typeface="Times New Roman" pitchFamily="18" charset="0"/>
              </a:rPr>
              <a:t>thức </a:t>
            </a:r>
            <a:r>
              <a:rPr sz="3000" spc="-40" dirty="0">
                <a:latin typeface="Times New Roman" pitchFamily="18" charset="0"/>
                <a:cs typeface="Times New Roman" pitchFamily="18" charset="0"/>
              </a:rPr>
              <a:t>“public </a:t>
            </a:r>
            <a:r>
              <a:rPr sz="3000" spc="-105" dirty="0">
                <a:latin typeface="Times New Roman" pitchFamily="18" charset="0"/>
                <a:cs typeface="Times New Roman" pitchFamily="18" charset="0"/>
              </a:rPr>
              <a:t>abstract</a:t>
            </a:r>
            <a:r>
              <a:rPr sz="3000" spc="-285" dirty="0">
                <a:latin typeface="Times New Roman" pitchFamily="18" charset="0"/>
                <a:cs typeface="Times New Roman" pitchFamily="18" charset="0"/>
              </a:rPr>
              <a:t> </a:t>
            </a:r>
            <a:r>
              <a:rPr sz="3000" spc="-185" dirty="0">
                <a:latin typeface="Times New Roman" pitchFamily="18" charset="0"/>
                <a:cs typeface="Times New Roman" pitchFamily="18" charset="0"/>
              </a:rPr>
              <a:t>SharedPreferences </a:t>
            </a:r>
            <a:r>
              <a:rPr sz="3000" spc="-185" dirty="0">
                <a:solidFill>
                  <a:srgbClr val="00AF50"/>
                </a:solidFill>
                <a:latin typeface="Times New Roman" pitchFamily="18" charset="0"/>
                <a:cs typeface="Times New Roman" pitchFamily="18" charset="0"/>
              </a:rPr>
              <a:t> </a:t>
            </a:r>
            <a:r>
              <a:rPr sz="3000" spc="-160" dirty="0">
                <a:solidFill>
                  <a:srgbClr val="00AF50"/>
                </a:solidFill>
                <a:latin typeface="Times New Roman" pitchFamily="18" charset="0"/>
                <a:cs typeface="Times New Roman" pitchFamily="18" charset="0"/>
              </a:rPr>
              <a:t>getSharedPreferences</a:t>
            </a:r>
            <a:r>
              <a:rPr sz="3000" spc="-160" dirty="0">
                <a:latin typeface="Times New Roman" pitchFamily="18" charset="0"/>
                <a:cs typeface="Times New Roman" pitchFamily="18" charset="0"/>
              </a:rPr>
              <a:t>(String </a:t>
            </a:r>
            <a:r>
              <a:rPr sz="3000" spc="-100" dirty="0">
                <a:latin typeface="Times New Roman" pitchFamily="18" charset="0"/>
                <a:cs typeface="Times New Roman" pitchFamily="18" charset="0"/>
              </a:rPr>
              <a:t>xml, </a:t>
            </a:r>
            <a:r>
              <a:rPr sz="3000" spc="20" dirty="0">
                <a:latin typeface="Times New Roman" pitchFamily="18" charset="0"/>
                <a:cs typeface="Times New Roman" pitchFamily="18" charset="0"/>
              </a:rPr>
              <a:t>int</a:t>
            </a:r>
            <a:r>
              <a:rPr sz="3000" spc="-250" dirty="0">
                <a:latin typeface="Times New Roman" pitchFamily="18" charset="0"/>
                <a:cs typeface="Times New Roman" pitchFamily="18" charset="0"/>
              </a:rPr>
              <a:t> </a:t>
            </a:r>
            <a:r>
              <a:rPr sz="3000" spc="-50" dirty="0">
                <a:latin typeface="Times New Roman" pitchFamily="18" charset="0"/>
                <a:cs typeface="Times New Roman" pitchFamily="18" charset="0"/>
              </a:rPr>
              <a:t>mode)”</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spc="-210" dirty="0">
                <a:latin typeface="Times New Roman" pitchFamily="18" charset="0"/>
                <a:cs typeface="Times New Roman" pitchFamily="18" charset="0"/>
              </a:rPr>
              <a:t>Đây </a:t>
            </a:r>
            <a:r>
              <a:rPr sz="2600" spc="-90" dirty="0">
                <a:latin typeface="Times New Roman" pitchFamily="18" charset="0"/>
                <a:cs typeface="Times New Roman" pitchFamily="18" charset="0"/>
              </a:rPr>
              <a:t>là </a:t>
            </a:r>
            <a:r>
              <a:rPr sz="2600" spc="-145" dirty="0">
                <a:latin typeface="Times New Roman" pitchFamily="18" charset="0"/>
                <a:cs typeface="Times New Roman" pitchFamily="18" charset="0"/>
              </a:rPr>
              <a:t>phương </a:t>
            </a:r>
            <a:r>
              <a:rPr sz="2600" spc="-75" dirty="0">
                <a:latin typeface="Times New Roman" pitchFamily="18" charset="0"/>
                <a:cs typeface="Times New Roman" pitchFamily="18" charset="0"/>
              </a:rPr>
              <a:t>thức </a:t>
            </a:r>
            <a:r>
              <a:rPr sz="2600" spc="-160" dirty="0">
                <a:latin typeface="Times New Roman" pitchFamily="18" charset="0"/>
                <a:cs typeface="Times New Roman" pitchFamily="18" charset="0"/>
              </a:rPr>
              <a:t>của</a:t>
            </a:r>
            <a:r>
              <a:rPr sz="2600" spc="-229" dirty="0">
                <a:latin typeface="Times New Roman" pitchFamily="18" charset="0"/>
                <a:cs typeface="Times New Roman" pitchFamily="18" charset="0"/>
              </a:rPr>
              <a:t> </a:t>
            </a:r>
            <a:r>
              <a:rPr sz="2600" spc="-70" dirty="0">
                <a:latin typeface="Times New Roman" pitchFamily="18" charset="0"/>
                <a:cs typeface="Times New Roman" pitchFamily="18" charset="0"/>
              </a:rPr>
              <a:t>context</a:t>
            </a:r>
            <a:endParaRPr sz="2600">
              <a:latin typeface="Times New Roman" pitchFamily="18" charset="0"/>
              <a:cs typeface="Times New Roman" pitchFamily="18" charset="0"/>
            </a:endParaRPr>
          </a:p>
          <a:p>
            <a:pPr marL="744220" marR="5080" lvl="1" indent="-274320" algn="just">
              <a:lnSpc>
                <a:spcPct val="100000"/>
              </a:lnSpc>
              <a:spcBef>
                <a:spcPts val="409"/>
              </a:spcBef>
              <a:buFont typeface="Wingdings"/>
              <a:buChar char=""/>
              <a:tabLst>
                <a:tab pos="744220" algn="l"/>
                <a:tab pos="1977389" algn="l"/>
                <a:tab pos="2315210" algn="l"/>
              </a:tabLst>
            </a:pPr>
            <a:r>
              <a:rPr sz="2600" spc="-190" dirty="0">
                <a:latin typeface="Times New Roman" pitchFamily="18" charset="0"/>
                <a:cs typeface="Times New Roman" pitchFamily="18" charset="0"/>
              </a:rPr>
              <a:t>Phương </a:t>
            </a:r>
            <a:r>
              <a:rPr sz="2600" spc="-75" dirty="0">
                <a:latin typeface="Times New Roman" pitchFamily="18" charset="0"/>
                <a:cs typeface="Times New Roman" pitchFamily="18" charset="0"/>
              </a:rPr>
              <a:t>thức </a:t>
            </a:r>
            <a:r>
              <a:rPr sz="2600" spc="-120" dirty="0">
                <a:latin typeface="Times New Roman" pitchFamily="18" charset="0"/>
                <a:cs typeface="Times New Roman" pitchFamily="18" charset="0"/>
              </a:rPr>
              <a:t>lấy </a:t>
            </a:r>
            <a:r>
              <a:rPr sz="2600" spc="-155" dirty="0">
                <a:latin typeface="Times New Roman" pitchFamily="18" charset="0"/>
                <a:cs typeface="Times New Roman" pitchFamily="18" charset="0"/>
              </a:rPr>
              <a:t>về </a:t>
            </a:r>
            <a:r>
              <a:rPr sz="2600" spc="-25" dirty="0">
                <a:latin typeface="Times New Roman" pitchFamily="18" charset="0"/>
                <a:cs typeface="Times New Roman" pitchFamily="18" charset="0"/>
              </a:rPr>
              <a:t>đối </a:t>
            </a:r>
            <a:r>
              <a:rPr sz="2600" spc="-105" dirty="0">
                <a:latin typeface="Times New Roman" pitchFamily="18" charset="0"/>
                <a:cs typeface="Times New Roman" pitchFamily="18" charset="0"/>
              </a:rPr>
              <a:t>tượng </a:t>
            </a:r>
            <a:r>
              <a:rPr sz="2600" spc="-160" dirty="0">
                <a:latin typeface="Times New Roman" pitchFamily="18" charset="0"/>
                <a:cs typeface="Times New Roman" pitchFamily="18" charset="0"/>
              </a:rPr>
              <a:t>SharedPreferences </a:t>
            </a:r>
            <a:r>
              <a:rPr sz="2600" spc="-80" dirty="0">
                <a:latin typeface="Times New Roman" pitchFamily="18" charset="0"/>
                <a:cs typeface="Times New Roman" pitchFamily="18" charset="0"/>
              </a:rPr>
              <a:t>để  </a:t>
            </a:r>
            <a:r>
              <a:rPr sz="2600" spc="-95" dirty="0">
                <a:latin typeface="Times New Roman" pitchFamily="18" charset="0"/>
                <a:cs typeface="Times New Roman" pitchFamily="18" charset="0"/>
              </a:rPr>
              <a:t>đọc</a:t>
            </a:r>
            <a:r>
              <a:rPr sz="2600" spc="-105" dirty="0">
                <a:latin typeface="Times New Roman" pitchFamily="18" charset="0"/>
                <a:cs typeface="Times New Roman" pitchFamily="18" charset="0"/>
              </a:rPr>
              <a:t> </a:t>
            </a:r>
            <a:r>
              <a:rPr sz="2600" spc="-100" dirty="0">
                <a:latin typeface="Times New Roman" pitchFamily="18" charset="0"/>
                <a:cs typeface="Times New Roman" pitchFamily="18" charset="0"/>
              </a:rPr>
              <a:t>ghi </a:t>
            </a:r>
            <a:r>
              <a:rPr sz="2600" spc="-130" dirty="0">
                <a:latin typeface="Times New Roman" pitchFamily="18" charset="0"/>
                <a:cs typeface="Times New Roman" pitchFamily="18" charset="0"/>
              </a:rPr>
              <a:t>dữ	</a:t>
            </a:r>
            <a:r>
              <a:rPr sz="2600" spc="-50" dirty="0">
                <a:latin typeface="Times New Roman" pitchFamily="18" charset="0"/>
                <a:cs typeface="Times New Roman" pitchFamily="18" charset="0"/>
              </a:rPr>
              <a:t>liệu</a:t>
            </a:r>
            <a:r>
              <a:rPr sz="2600" spc="-155" dirty="0">
                <a:latin typeface="Times New Roman" pitchFamily="18" charset="0"/>
                <a:cs typeface="Times New Roman" pitchFamily="18" charset="0"/>
              </a:rPr>
              <a:t> </a:t>
            </a:r>
            <a:r>
              <a:rPr sz="2600" spc="-70" dirty="0">
                <a:latin typeface="Times New Roman" pitchFamily="18" charset="0"/>
                <a:cs typeface="Times New Roman" pitchFamily="18" charset="0"/>
              </a:rPr>
              <a:t>lên</a:t>
            </a:r>
            <a:r>
              <a:rPr sz="2600" spc="-150" dirty="0">
                <a:latin typeface="Times New Roman" pitchFamily="18" charset="0"/>
                <a:cs typeface="Times New Roman" pitchFamily="18" charset="0"/>
              </a:rPr>
              <a:t> </a:t>
            </a:r>
            <a:r>
              <a:rPr sz="2600" spc="-15" dirty="0">
                <a:latin typeface="Times New Roman" pitchFamily="18" charset="0"/>
                <a:cs typeface="Times New Roman" pitchFamily="18" charset="0"/>
              </a:rPr>
              <a:t>file</a:t>
            </a:r>
            <a:r>
              <a:rPr sz="2600" spc="-150" dirty="0">
                <a:latin typeface="Times New Roman" pitchFamily="18" charset="0"/>
                <a:cs typeface="Times New Roman" pitchFamily="18" charset="0"/>
              </a:rPr>
              <a:t> </a:t>
            </a:r>
            <a:r>
              <a:rPr sz="2600" spc="-85" dirty="0">
                <a:latin typeface="Times New Roman" pitchFamily="18" charset="0"/>
                <a:cs typeface="Times New Roman" pitchFamily="18" charset="0"/>
              </a:rPr>
              <a:t>xml</a:t>
            </a:r>
            <a:r>
              <a:rPr sz="2600" spc="-160" dirty="0">
                <a:latin typeface="Times New Roman" pitchFamily="18" charset="0"/>
                <a:cs typeface="Times New Roman" pitchFamily="18" charset="0"/>
              </a:rPr>
              <a:t> </a:t>
            </a:r>
            <a:r>
              <a:rPr sz="2600" spc="-114" dirty="0">
                <a:latin typeface="Times New Roman" pitchFamily="18" charset="0"/>
                <a:cs typeface="Times New Roman" pitchFamily="18" charset="0"/>
              </a:rPr>
              <a:t>với</a:t>
            </a:r>
            <a:r>
              <a:rPr sz="2600" spc="-135" dirty="0">
                <a:latin typeface="Times New Roman" pitchFamily="18" charset="0"/>
                <a:cs typeface="Times New Roman" pitchFamily="18" charset="0"/>
              </a:rPr>
              <a:t> </a:t>
            </a:r>
            <a:r>
              <a:rPr sz="2600" spc="-35" dirty="0">
                <a:latin typeface="Times New Roman" pitchFamily="18" charset="0"/>
                <a:cs typeface="Times New Roman" pitchFamily="18" charset="0"/>
              </a:rPr>
              <a:t>tên</a:t>
            </a:r>
            <a:r>
              <a:rPr sz="2600" spc="-150" dirty="0">
                <a:latin typeface="Times New Roman" pitchFamily="18" charset="0"/>
                <a:cs typeface="Times New Roman" pitchFamily="18" charset="0"/>
              </a:rPr>
              <a:t> </a:t>
            </a:r>
            <a:r>
              <a:rPr sz="2600" spc="-145" dirty="0">
                <a:latin typeface="Times New Roman" pitchFamily="18" charset="0"/>
                <a:cs typeface="Times New Roman" pitchFamily="18" charset="0"/>
              </a:rPr>
              <a:t>được</a:t>
            </a:r>
            <a:r>
              <a:rPr sz="2600" spc="-170" dirty="0">
                <a:latin typeface="Times New Roman" pitchFamily="18" charset="0"/>
                <a:cs typeface="Times New Roman" pitchFamily="18" charset="0"/>
              </a:rPr>
              <a:t> </a:t>
            </a:r>
            <a:r>
              <a:rPr sz="2600" spc="-85" dirty="0">
                <a:latin typeface="Times New Roman" pitchFamily="18" charset="0"/>
                <a:cs typeface="Times New Roman" pitchFamily="18" charset="0"/>
              </a:rPr>
              <a:t>chỉ</a:t>
            </a:r>
            <a:r>
              <a:rPr sz="2600" spc="-145" dirty="0">
                <a:latin typeface="Times New Roman" pitchFamily="18" charset="0"/>
                <a:cs typeface="Times New Roman" pitchFamily="18" charset="0"/>
              </a:rPr>
              <a:t> </a:t>
            </a:r>
            <a:r>
              <a:rPr sz="2600" spc="-40" dirty="0">
                <a:latin typeface="Times New Roman" pitchFamily="18" charset="0"/>
                <a:cs typeface="Times New Roman" pitchFamily="18" charset="0"/>
              </a:rPr>
              <a:t>định</a:t>
            </a:r>
            <a:r>
              <a:rPr sz="2600" spc="-150" dirty="0">
                <a:latin typeface="Times New Roman" pitchFamily="18" charset="0"/>
                <a:cs typeface="Times New Roman" pitchFamily="18" charset="0"/>
              </a:rPr>
              <a:t> bằng  </a:t>
            </a:r>
            <a:r>
              <a:rPr sz="2600" spc="-55" dirty="0">
                <a:latin typeface="Times New Roman" pitchFamily="18" charset="0"/>
                <a:cs typeface="Times New Roman" pitchFamily="18" charset="0"/>
              </a:rPr>
              <a:t>tham</a:t>
            </a:r>
            <a:r>
              <a:rPr sz="2600" spc="-150" dirty="0">
                <a:latin typeface="Times New Roman" pitchFamily="18" charset="0"/>
                <a:cs typeface="Times New Roman" pitchFamily="18" charset="0"/>
              </a:rPr>
              <a:t> </a:t>
            </a:r>
            <a:r>
              <a:rPr sz="2600" spc="-180" dirty="0">
                <a:latin typeface="Times New Roman" pitchFamily="18" charset="0"/>
                <a:cs typeface="Times New Roman" pitchFamily="18" charset="0"/>
              </a:rPr>
              <a:t>số	</a:t>
            </a:r>
            <a:r>
              <a:rPr sz="2600" spc="-50" dirty="0">
                <a:latin typeface="Times New Roman" pitchFamily="18" charset="0"/>
                <a:cs typeface="Times New Roman" pitchFamily="18" charset="0"/>
              </a:rPr>
              <a:t>truyền</a:t>
            </a:r>
            <a:r>
              <a:rPr sz="2600" spc="-145" dirty="0">
                <a:latin typeface="Times New Roman" pitchFamily="18" charset="0"/>
                <a:cs typeface="Times New Roman" pitchFamily="18" charset="0"/>
              </a:rPr>
              <a:t> </a:t>
            </a:r>
            <a:r>
              <a:rPr sz="2600" spc="-150" dirty="0">
                <a:latin typeface="Times New Roman" pitchFamily="18" charset="0"/>
                <a:cs typeface="Times New Roman" pitchFamily="18" charset="0"/>
              </a:rPr>
              <a:t>vào</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spc="-130" dirty="0">
                <a:latin typeface="Times New Roman" pitchFamily="18" charset="0"/>
                <a:cs typeface="Times New Roman" pitchFamily="18" charset="0"/>
              </a:rPr>
              <a:t>File </a:t>
            </a:r>
            <a:r>
              <a:rPr sz="2600" spc="-229" dirty="0">
                <a:latin typeface="Times New Roman" pitchFamily="18" charset="0"/>
                <a:cs typeface="Times New Roman" pitchFamily="18" charset="0"/>
              </a:rPr>
              <a:t>XML </a:t>
            </a:r>
            <a:r>
              <a:rPr sz="2600" spc="-90" dirty="0">
                <a:latin typeface="Times New Roman" pitchFamily="18" charset="0"/>
                <a:cs typeface="Times New Roman" pitchFamily="18" charset="0"/>
              </a:rPr>
              <a:t>phải </a:t>
            </a:r>
            <a:r>
              <a:rPr sz="2600" spc="-125" dirty="0">
                <a:latin typeface="Times New Roman" pitchFamily="18" charset="0"/>
                <a:cs typeface="Times New Roman" pitchFamily="18" charset="0"/>
              </a:rPr>
              <a:t>nằm </a:t>
            </a:r>
            <a:r>
              <a:rPr sz="2600" spc="-45" dirty="0">
                <a:latin typeface="Times New Roman" pitchFamily="18" charset="0"/>
                <a:cs typeface="Times New Roman" pitchFamily="18" charset="0"/>
              </a:rPr>
              <a:t>trong folder </a:t>
            </a:r>
            <a:r>
              <a:rPr sz="2600" spc="-120" dirty="0">
                <a:solidFill>
                  <a:srgbClr val="FF0000"/>
                </a:solidFill>
                <a:latin typeface="Times New Roman" pitchFamily="18" charset="0"/>
                <a:cs typeface="Times New Roman" pitchFamily="18" charset="0"/>
              </a:rPr>
              <a:t>shared_prefs </a:t>
            </a:r>
            <a:r>
              <a:rPr sz="2600" spc="-160" dirty="0">
                <a:latin typeface="Times New Roman" pitchFamily="18" charset="0"/>
                <a:cs typeface="Times New Roman" pitchFamily="18" charset="0"/>
              </a:rPr>
              <a:t>của</a:t>
            </a:r>
            <a:r>
              <a:rPr sz="2600" spc="-385" dirty="0">
                <a:latin typeface="Times New Roman" pitchFamily="18" charset="0"/>
                <a:cs typeface="Times New Roman" pitchFamily="18" charset="0"/>
              </a:rPr>
              <a:t> </a:t>
            </a:r>
            <a:r>
              <a:rPr sz="2600" spc="-100" dirty="0">
                <a:latin typeface="Times New Roman" pitchFamily="18" charset="0"/>
                <a:cs typeface="Times New Roman" pitchFamily="18" charset="0"/>
              </a:rPr>
              <a:t>data</a:t>
            </a:r>
            <a:endParaRPr sz="2600">
              <a:latin typeface="Times New Roman" pitchFamily="18" charset="0"/>
              <a:cs typeface="Times New Roman" pitchFamily="18" charset="0"/>
            </a:endParaRPr>
          </a:p>
          <a:p>
            <a:pPr marL="744220" marR="79375" lvl="1" indent="-274320" algn="just">
              <a:lnSpc>
                <a:spcPct val="100000"/>
              </a:lnSpc>
              <a:spcBef>
                <a:spcPts val="395"/>
              </a:spcBef>
              <a:buFont typeface="Wingdings"/>
              <a:buChar char=""/>
              <a:tabLst>
                <a:tab pos="744220" algn="l"/>
                <a:tab pos="4044950" algn="l"/>
              </a:tabLst>
            </a:pPr>
            <a:r>
              <a:rPr sz="2600" spc="-175" dirty="0">
                <a:latin typeface="Times New Roman" pitchFamily="18" charset="0"/>
                <a:cs typeface="Times New Roman" pitchFamily="18" charset="0"/>
              </a:rPr>
              <a:t>Tham </a:t>
            </a:r>
            <a:r>
              <a:rPr sz="2600" spc="-180" dirty="0">
                <a:latin typeface="Times New Roman" pitchFamily="18" charset="0"/>
                <a:cs typeface="Times New Roman" pitchFamily="18" charset="0"/>
              </a:rPr>
              <a:t>số </a:t>
            </a:r>
            <a:r>
              <a:rPr sz="2600" spc="-105" dirty="0">
                <a:latin typeface="Times New Roman" pitchFamily="18" charset="0"/>
                <a:cs typeface="Times New Roman" pitchFamily="18" charset="0"/>
              </a:rPr>
              <a:t>mode</a:t>
            </a:r>
            <a:r>
              <a:rPr sz="2600" spc="-70" dirty="0">
                <a:latin typeface="Times New Roman" pitchFamily="18" charset="0"/>
                <a:cs typeface="Times New Roman" pitchFamily="18" charset="0"/>
              </a:rPr>
              <a:t> </a:t>
            </a:r>
            <a:r>
              <a:rPr sz="2600" spc="-120" dirty="0">
                <a:latin typeface="Times New Roman" pitchFamily="18" charset="0"/>
                <a:cs typeface="Times New Roman" pitchFamily="18" charset="0"/>
              </a:rPr>
              <a:t>dùng</a:t>
            </a:r>
            <a:r>
              <a:rPr sz="2600" spc="-145" dirty="0">
                <a:latin typeface="Times New Roman" pitchFamily="18" charset="0"/>
                <a:cs typeface="Times New Roman" pitchFamily="18" charset="0"/>
              </a:rPr>
              <a:t> </a:t>
            </a:r>
            <a:r>
              <a:rPr sz="2600" spc="-80" dirty="0">
                <a:latin typeface="Times New Roman" pitchFamily="18" charset="0"/>
                <a:cs typeface="Times New Roman" pitchFamily="18" charset="0"/>
              </a:rPr>
              <a:t>để	</a:t>
            </a:r>
            <a:r>
              <a:rPr sz="2600" spc="15" dirty="0">
                <a:latin typeface="Times New Roman" pitchFamily="18" charset="0"/>
                <a:cs typeface="Times New Roman" pitchFamily="18" charset="0"/>
              </a:rPr>
              <a:t>thiết </a:t>
            </a:r>
            <a:r>
              <a:rPr sz="2600" spc="-90" dirty="0">
                <a:latin typeface="Times New Roman" pitchFamily="18" charset="0"/>
                <a:cs typeface="Times New Roman" pitchFamily="18" charset="0"/>
              </a:rPr>
              <a:t>lập </a:t>
            </a:r>
            <a:r>
              <a:rPr sz="2600" spc="-114" dirty="0">
                <a:latin typeface="Times New Roman" pitchFamily="18" charset="0"/>
                <a:cs typeface="Times New Roman" pitchFamily="18" charset="0"/>
              </a:rPr>
              <a:t>quyền </a:t>
            </a:r>
            <a:r>
              <a:rPr sz="2600" spc="-5" dirty="0">
                <a:latin typeface="Times New Roman" pitchFamily="18" charset="0"/>
                <a:cs typeface="Times New Roman" pitchFamily="18" charset="0"/>
              </a:rPr>
              <a:t>truy</a:t>
            </a:r>
            <a:r>
              <a:rPr sz="2600" spc="-480" dirty="0">
                <a:latin typeface="Times New Roman" pitchFamily="18" charset="0"/>
                <a:cs typeface="Times New Roman" pitchFamily="18" charset="0"/>
              </a:rPr>
              <a:t> </a:t>
            </a:r>
            <a:r>
              <a:rPr sz="2600" spc="-90" dirty="0">
                <a:latin typeface="Times New Roman" pitchFamily="18" charset="0"/>
                <a:cs typeface="Times New Roman" pitchFamily="18" charset="0"/>
              </a:rPr>
              <a:t>xuất </a:t>
            </a:r>
            <a:r>
              <a:rPr sz="2600" spc="-80" dirty="0">
                <a:latin typeface="Times New Roman" pitchFamily="18" charset="0"/>
                <a:cs typeface="Times New Roman" pitchFamily="18" charset="0"/>
              </a:rPr>
              <a:t>đến  </a:t>
            </a:r>
            <a:r>
              <a:rPr sz="2600" spc="-15" dirty="0">
                <a:latin typeface="Times New Roman" pitchFamily="18" charset="0"/>
                <a:cs typeface="Times New Roman" pitchFamily="18" charset="0"/>
              </a:rPr>
              <a:t>file </a:t>
            </a:r>
            <a:r>
              <a:rPr sz="2600" spc="-85" dirty="0">
                <a:latin typeface="Times New Roman" pitchFamily="18" charset="0"/>
                <a:cs typeface="Times New Roman" pitchFamily="18" charset="0"/>
              </a:rPr>
              <a:t>xml </a:t>
            </a:r>
            <a:r>
              <a:rPr sz="2600" spc="-145" dirty="0">
                <a:latin typeface="Times New Roman" pitchFamily="18" charset="0"/>
                <a:cs typeface="Times New Roman" pitchFamily="18" charset="0"/>
              </a:rPr>
              <a:t>mà </a:t>
            </a:r>
            <a:r>
              <a:rPr sz="2600" spc="-25" dirty="0">
                <a:latin typeface="Times New Roman" pitchFamily="18" charset="0"/>
                <a:cs typeface="Times New Roman" pitchFamily="18" charset="0"/>
              </a:rPr>
              <a:t>đối </a:t>
            </a:r>
            <a:r>
              <a:rPr sz="2600" spc="-105" dirty="0">
                <a:latin typeface="Times New Roman" pitchFamily="18" charset="0"/>
                <a:cs typeface="Times New Roman" pitchFamily="18" charset="0"/>
              </a:rPr>
              <a:t>tượng </a:t>
            </a:r>
            <a:r>
              <a:rPr sz="2600" spc="-160" dirty="0">
                <a:latin typeface="Times New Roman" pitchFamily="18" charset="0"/>
                <a:cs typeface="Times New Roman" pitchFamily="18" charset="0"/>
              </a:rPr>
              <a:t>SharedPreferences </a:t>
            </a:r>
            <a:r>
              <a:rPr sz="2600" spc="-55" dirty="0">
                <a:latin typeface="Times New Roman" pitchFamily="18" charset="0"/>
                <a:cs typeface="Times New Roman" pitchFamily="18" charset="0"/>
              </a:rPr>
              <a:t>tham </a:t>
            </a:r>
            <a:r>
              <a:rPr sz="2600" spc="-100" dirty="0">
                <a:latin typeface="Times New Roman" pitchFamily="18" charset="0"/>
                <a:cs typeface="Times New Roman" pitchFamily="18" charset="0"/>
              </a:rPr>
              <a:t>chiếu  </a:t>
            </a:r>
            <a:r>
              <a:rPr sz="2600" spc="-80" dirty="0">
                <a:latin typeface="Times New Roman" pitchFamily="18" charset="0"/>
                <a:cs typeface="Times New Roman" pitchFamily="18" charset="0"/>
              </a:rPr>
              <a:t>đến</a:t>
            </a:r>
            <a:endParaRPr sz="260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0136" y="257378"/>
            <a:ext cx="5306695" cy="757555"/>
          </a:xfrm>
          <a:prstGeom prst="rect">
            <a:avLst/>
          </a:prstGeom>
        </p:spPr>
        <p:txBody>
          <a:bodyPr vert="horz" wrap="square" lIns="0" tIns="12700" rIns="0" bIns="0" rtlCol="0">
            <a:spAutoFit/>
          </a:bodyPr>
          <a:lstStyle/>
          <a:p>
            <a:pPr marL="12700">
              <a:lnSpc>
                <a:spcPct val="100000"/>
              </a:lnSpc>
              <a:spcBef>
                <a:spcPts val="100"/>
              </a:spcBef>
            </a:pPr>
            <a:r>
              <a:rPr dirty="0"/>
              <a:t>getSharedPreferenc</a:t>
            </a:r>
            <a:r>
              <a:rPr spc="-15" dirty="0"/>
              <a:t>e</a:t>
            </a:r>
            <a:r>
              <a:rPr dirty="0"/>
              <a:t>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14</a:t>
            </a:fld>
            <a:endParaRPr spc="-60" dirty="0"/>
          </a:p>
        </p:txBody>
      </p:sp>
      <p:sp>
        <p:nvSpPr>
          <p:cNvPr id="3" name="object 3"/>
          <p:cNvSpPr txBox="1"/>
          <p:nvPr/>
        </p:nvSpPr>
        <p:spPr>
          <a:xfrm>
            <a:off x="427736" y="1334718"/>
            <a:ext cx="8162290" cy="4927600"/>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dirty="0">
                <a:latin typeface="Times New Roman" pitchFamily="18" charset="0"/>
                <a:cs typeface="Times New Roman" pitchFamily="18" charset="0"/>
              </a:rPr>
              <a:t>Có ba loại mode:</a:t>
            </a:r>
            <a:endParaRPr sz="3000">
              <a:latin typeface="Times New Roman" pitchFamily="18" charset="0"/>
              <a:cs typeface="Times New Roman" pitchFamily="18" charset="0"/>
            </a:endParaRPr>
          </a:p>
          <a:p>
            <a:pPr marL="744220" marR="378460" lvl="1" indent="-274320" algn="just">
              <a:lnSpc>
                <a:spcPct val="100000"/>
              </a:lnSpc>
              <a:spcBef>
                <a:spcPts val="430"/>
              </a:spcBef>
              <a:buFont typeface="Wingdings"/>
              <a:buChar char=""/>
              <a:tabLst>
                <a:tab pos="744220" algn="l"/>
              </a:tabLst>
            </a:pPr>
            <a:r>
              <a:rPr sz="2600" dirty="0">
                <a:solidFill>
                  <a:srgbClr val="00AFEF"/>
                </a:solidFill>
                <a:latin typeface="Times New Roman" pitchFamily="18" charset="0"/>
                <a:cs typeface="Times New Roman" pitchFamily="18" charset="0"/>
              </a:rPr>
              <a:t>MODE_PRIVATE</a:t>
            </a:r>
            <a:r>
              <a:rPr sz="2600" dirty="0">
                <a:latin typeface="Times New Roman" pitchFamily="18" charset="0"/>
                <a:cs typeface="Times New Roman" pitchFamily="18" charset="0"/>
              </a:rPr>
              <a:t>: chỉ có thể được truy xuất bên trong  ứng dụng tạo ra nó</a:t>
            </a:r>
            <a:endParaRPr sz="2600">
              <a:latin typeface="Times New Roman" pitchFamily="18" charset="0"/>
              <a:cs typeface="Times New Roman" pitchFamily="18" charset="0"/>
            </a:endParaRPr>
          </a:p>
          <a:p>
            <a:pPr marL="744220" marR="406400" lvl="1" indent="-274320" algn="just">
              <a:lnSpc>
                <a:spcPct val="100000"/>
              </a:lnSpc>
              <a:spcBef>
                <a:spcPts val="405"/>
              </a:spcBef>
              <a:buFont typeface="Wingdings"/>
              <a:buChar char=""/>
              <a:tabLst>
                <a:tab pos="744220" algn="l"/>
              </a:tabLst>
            </a:pPr>
            <a:r>
              <a:rPr sz="2600" dirty="0">
                <a:solidFill>
                  <a:srgbClr val="00AFEF"/>
                </a:solidFill>
                <a:latin typeface="Times New Roman" pitchFamily="18" charset="0"/>
                <a:cs typeface="Times New Roman" pitchFamily="18" charset="0"/>
              </a:rPr>
              <a:t>MODE_WORLD_READABLE</a:t>
            </a:r>
            <a:r>
              <a:rPr sz="2600" dirty="0">
                <a:latin typeface="Times New Roman" pitchFamily="18" charset="0"/>
                <a:cs typeface="Times New Roman" pitchFamily="18" charset="0"/>
              </a:rPr>
              <a:t>: có thể được đọc bởi các  ứng dụng khác</a:t>
            </a:r>
            <a:endParaRPr sz="2600">
              <a:latin typeface="Times New Roman" pitchFamily="18" charset="0"/>
              <a:cs typeface="Times New Roman" pitchFamily="18" charset="0"/>
            </a:endParaRPr>
          </a:p>
          <a:p>
            <a:pPr marL="744220" marR="349885" lvl="1" indent="-274320" algn="just">
              <a:lnSpc>
                <a:spcPct val="100000"/>
              </a:lnSpc>
              <a:spcBef>
                <a:spcPts val="400"/>
              </a:spcBef>
              <a:buFont typeface="Wingdings"/>
              <a:buChar char=""/>
              <a:tabLst>
                <a:tab pos="744220" algn="l"/>
              </a:tabLst>
            </a:pPr>
            <a:r>
              <a:rPr sz="2600" dirty="0">
                <a:solidFill>
                  <a:srgbClr val="00AFEF"/>
                </a:solidFill>
                <a:latin typeface="Times New Roman" pitchFamily="18" charset="0"/>
                <a:cs typeface="Times New Roman" pitchFamily="18" charset="0"/>
              </a:rPr>
              <a:t>MODE_WORLD_WRITEABLE</a:t>
            </a:r>
            <a:r>
              <a:rPr sz="2600" dirty="0">
                <a:latin typeface="Times New Roman" pitchFamily="18" charset="0"/>
                <a:cs typeface="Times New Roman" pitchFamily="18" charset="0"/>
              </a:rPr>
              <a:t>: có thể được ghi bởi các  ứng dụng khác</a:t>
            </a:r>
            <a:endParaRPr sz="2600">
              <a:latin typeface="Times New Roman" pitchFamily="18" charset="0"/>
              <a:cs typeface="Times New Roman" pitchFamily="18" charset="0"/>
            </a:endParaRPr>
          </a:p>
          <a:p>
            <a:pPr marL="28702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Chú ý:</a:t>
            </a:r>
            <a:endParaRPr sz="3000">
              <a:latin typeface="Times New Roman" pitchFamily="18" charset="0"/>
              <a:cs typeface="Times New Roman" pitchFamily="18" charset="0"/>
            </a:endParaRPr>
          </a:p>
          <a:p>
            <a:pPr marL="744220" marR="508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Có quyền root vẫn đọc được dữ liệu dù nó thiết lập chế  độ MODE_PRIVATE</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Có quyền ghi thì đương nhiên có quyền đọc</a:t>
            </a:r>
            <a:endParaRPr sz="260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319520" cy="757555"/>
          </a:xfrm>
          <a:prstGeom prst="rect">
            <a:avLst/>
          </a:prstGeom>
        </p:spPr>
        <p:txBody>
          <a:bodyPr vert="horz" wrap="square" lIns="0" tIns="12700" rIns="0" bIns="0" rtlCol="0">
            <a:spAutoFit/>
          </a:bodyPr>
          <a:lstStyle/>
          <a:p>
            <a:pPr marL="12700">
              <a:lnSpc>
                <a:spcPct val="100000"/>
              </a:lnSpc>
              <a:spcBef>
                <a:spcPts val="100"/>
              </a:spcBef>
            </a:pPr>
            <a:r>
              <a:rPr dirty="0"/>
              <a:t>getPreferences (int</a:t>
            </a:r>
            <a:r>
              <a:rPr spc="-120" dirty="0"/>
              <a:t> </a:t>
            </a:r>
            <a:r>
              <a:rPr dirty="0"/>
              <a:t>mode)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15</a:t>
            </a:fld>
            <a:endParaRPr spc="-60" dirty="0"/>
          </a:p>
        </p:txBody>
      </p:sp>
      <p:sp>
        <p:nvSpPr>
          <p:cNvPr id="3" name="object 3"/>
          <p:cNvSpPr txBox="1"/>
          <p:nvPr/>
        </p:nvSpPr>
        <p:spPr>
          <a:xfrm>
            <a:off x="427736" y="1396441"/>
            <a:ext cx="8221345" cy="4578176"/>
          </a:xfrm>
          <a:prstGeom prst="rect">
            <a:avLst/>
          </a:prstGeom>
        </p:spPr>
        <p:txBody>
          <a:bodyPr vert="horz" wrap="square" lIns="0" tIns="12700" rIns="0" bIns="0" rtlCol="0">
            <a:spAutoFit/>
          </a:bodyPr>
          <a:lstStyle/>
          <a:p>
            <a:pPr marL="287020" marR="173037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Phương thức “public SharedPreferences </a:t>
            </a:r>
            <a:r>
              <a:rPr sz="3000" dirty="0">
                <a:solidFill>
                  <a:srgbClr val="00AF50"/>
                </a:solidFill>
                <a:latin typeface="Times New Roman" pitchFamily="18" charset="0"/>
                <a:cs typeface="Times New Roman" pitchFamily="18" charset="0"/>
              </a:rPr>
              <a:t> getPreferences</a:t>
            </a:r>
            <a:r>
              <a:rPr sz="3000" dirty="0">
                <a:latin typeface="Times New Roman" pitchFamily="18" charset="0"/>
                <a:cs typeface="Times New Roman" pitchFamily="18" charset="0"/>
              </a:rPr>
              <a:t>(int mode)”</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Phương thức của activity</a:t>
            </a:r>
            <a:endParaRPr sz="2600">
              <a:latin typeface="Times New Roman" pitchFamily="18" charset="0"/>
              <a:cs typeface="Times New Roman" pitchFamily="18" charset="0"/>
            </a:endParaRPr>
          </a:p>
          <a:p>
            <a:pPr marL="744220" marR="5080" lvl="1" indent="-274320" algn="just">
              <a:lnSpc>
                <a:spcPct val="100000"/>
              </a:lnSpc>
              <a:spcBef>
                <a:spcPts val="409"/>
              </a:spcBef>
              <a:buFont typeface="Wingdings"/>
              <a:buChar char=""/>
              <a:tabLst>
                <a:tab pos="744220" algn="l"/>
                <a:tab pos="1977389" algn="l"/>
              </a:tabLst>
            </a:pPr>
            <a:r>
              <a:rPr sz="2600" dirty="0">
                <a:latin typeface="Times New Roman" pitchFamily="18" charset="0"/>
                <a:cs typeface="Times New Roman" pitchFamily="18" charset="0"/>
              </a:rPr>
              <a:t>Phương thức này sẽ gọi lại getSharedPreferences(…) với  tham số	String xml là tên của activity hiện tại</a:t>
            </a:r>
            <a:endParaRPr sz="2600">
              <a:latin typeface="Times New Roman" pitchFamily="18" charset="0"/>
              <a:cs typeface="Times New Roman" pitchFamily="18" charset="0"/>
            </a:endParaRPr>
          </a:p>
          <a:p>
            <a:pPr marL="744220" marR="513080" lvl="1" indent="-274320" algn="just">
              <a:lnSpc>
                <a:spcPct val="100000"/>
              </a:lnSpc>
              <a:spcBef>
                <a:spcPts val="400"/>
              </a:spcBef>
              <a:buFont typeface="Wingdings"/>
              <a:buChar char=""/>
              <a:tabLst>
                <a:tab pos="744220" algn="l"/>
              </a:tabLst>
            </a:pPr>
            <a:r>
              <a:rPr sz="2600" dirty="0">
                <a:latin typeface="Times New Roman" pitchFamily="18" charset="0"/>
                <a:cs typeface="Times New Roman" pitchFamily="18" charset="0"/>
              </a:rPr>
              <a:t>Tham số int mode trong phương thức tương tự như  tham số mode slide trước</a:t>
            </a:r>
            <a:endParaRPr sz="2600">
              <a:latin typeface="Times New Roman" pitchFamily="18" charset="0"/>
              <a:cs typeface="Times New Roman" pitchFamily="18" charset="0"/>
            </a:endParaRPr>
          </a:p>
          <a:p>
            <a:pPr marL="287020" marR="133350" indent="-274320" algn="just">
              <a:lnSpc>
                <a:spcPct val="100000"/>
              </a:lnSpc>
              <a:spcBef>
                <a:spcPts val="775"/>
              </a:spcBef>
              <a:buClr>
                <a:srgbClr val="FF0000"/>
              </a:buClr>
              <a:buFont typeface="Wingdings"/>
              <a:buChar char=""/>
              <a:tabLst>
                <a:tab pos="287020" algn="l"/>
              </a:tabLst>
            </a:pPr>
            <a:r>
              <a:rPr sz="3000" dirty="0">
                <a:latin typeface="Times New Roman" pitchFamily="18" charset="0"/>
                <a:cs typeface="Times New Roman" pitchFamily="18" charset="0"/>
              </a:rPr>
              <a:t>Nhận xét: phương thức này giúp lập trình viên tạo  SharedPreferences ứng với từng activity mà không  cần quá quan tâm tới package name</a:t>
            </a:r>
            <a:endParaRPr sz="30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795270" cy="757555"/>
          </a:xfrm>
          <a:prstGeom prst="rect">
            <a:avLst/>
          </a:prstGeom>
        </p:spPr>
        <p:txBody>
          <a:bodyPr vert="horz" wrap="square" lIns="0" tIns="12700" rIns="0" bIns="0" rtlCol="0">
            <a:spAutoFit/>
          </a:bodyPr>
          <a:lstStyle/>
          <a:p>
            <a:pPr marL="12700">
              <a:lnSpc>
                <a:spcPct val="100000"/>
              </a:lnSpc>
              <a:spcBef>
                <a:spcPts val="100"/>
              </a:spcBef>
            </a:pPr>
            <a:r>
              <a:rPr spc="-5" dirty="0"/>
              <a:t>Ghi </a:t>
            </a:r>
            <a:r>
              <a:rPr dirty="0"/>
              <a:t>dữ</a:t>
            </a:r>
            <a:r>
              <a:rPr spc="-85" dirty="0"/>
              <a:t> </a:t>
            </a:r>
            <a:r>
              <a:rPr dirty="0"/>
              <a:t>liệu</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16</a:t>
            </a:fld>
            <a:endParaRPr spc="-60" dirty="0"/>
          </a:p>
        </p:txBody>
      </p:sp>
      <p:sp>
        <p:nvSpPr>
          <p:cNvPr id="3" name="object 3"/>
          <p:cNvSpPr txBox="1"/>
          <p:nvPr/>
        </p:nvSpPr>
        <p:spPr>
          <a:xfrm>
            <a:off x="427736" y="1396441"/>
            <a:ext cx="8272780" cy="4771390"/>
          </a:xfrm>
          <a:prstGeom prst="rect">
            <a:avLst/>
          </a:prstGeom>
        </p:spPr>
        <p:txBody>
          <a:bodyPr vert="horz" wrap="square" lIns="0" tIns="12700" rIns="0" bIns="0" rtlCol="0">
            <a:spAutoFit/>
          </a:bodyPr>
          <a:lstStyle/>
          <a:p>
            <a:pPr marL="287020" marR="36004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Gọi phương thức </a:t>
            </a:r>
            <a:r>
              <a:rPr sz="3000" dirty="0">
                <a:solidFill>
                  <a:srgbClr val="00AF50"/>
                </a:solidFill>
                <a:latin typeface="Times New Roman" pitchFamily="18" charset="0"/>
                <a:cs typeface="Times New Roman" pitchFamily="18" charset="0"/>
              </a:rPr>
              <a:t>SharedPreferences.edit() </a:t>
            </a:r>
            <a:r>
              <a:rPr sz="3000" dirty="0">
                <a:latin typeface="Times New Roman" pitchFamily="18" charset="0"/>
                <a:cs typeface="Times New Roman" pitchFamily="18" charset="0"/>
              </a:rPr>
              <a:t>để lấy  về đối tượng </a:t>
            </a:r>
            <a:r>
              <a:rPr sz="3000" dirty="0">
                <a:solidFill>
                  <a:srgbClr val="00AFEF"/>
                </a:solidFill>
                <a:latin typeface="Times New Roman" pitchFamily="18" charset="0"/>
                <a:cs typeface="Times New Roman" pitchFamily="18" charset="0"/>
              </a:rPr>
              <a:t>SharedPreferences.Editor </a:t>
            </a:r>
            <a:r>
              <a:rPr sz="3000" dirty="0">
                <a:latin typeface="Times New Roman" pitchFamily="18" charset="0"/>
                <a:cs typeface="Times New Roman" pitchFamily="18" charset="0"/>
              </a:rPr>
              <a:t>đối tượng  này sử dụng để ghi dữ liệu xuống file xml</a:t>
            </a:r>
            <a:endParaRPr sz="30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Thêm dữ liệu vào file xml bằng cách gọi các phương  thức putXXX:</a:t>
            </a:r>
            <a:endParaRPr sz="3000">
              <a:latin typeface="Times New Roman" pitchFamily="18" charset="0"/>
              <a:cs typeface="Times New Roman" pitchFamily="18" charset="0"/>
            </a:endParaRPr>
          </a:p>
          <a:p>
            <a:pPr marL="744220" lvl="1" indent="-274320" algn="just">
              <a:lnSpc>
                <a:spcPct val="100000"/>
              </a:lnSpc>
              <a:spcBef>
                <a:spcPts val="430"/>
              </a:spcBef>
              <a:buFont typeface="Wingdings"/>
              <a:buChar char=""/>
              <a:tabLst>
                <a:tab pos="744220" algn="l"/>
              </a:tabLst>
            </a:pPr>
            <a:r>
              <a:rPr sz="2600" dirty="0">
                <a:latin typeface="Times New Roman" pitchFamily="18" charset="0"/>
                <a:cs typeface="Times New Roman" pitchFamily="18" charset="0"/>
              </a:rPr>
              <a:t>SharedPreferences.Editor.putBoolean()</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dirty="0">
                <a:latin typeface="Times New Roman" pitchFamily="18" charset="0"/>
                <a:cs typeface="Times New Roman" pitchFamily="18" charset="0"/>
              </a:rPr>
              <a:t>SharedPreferences.Editor.putString()</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dirty="0">
                <a:latin typeface="Times New Roman" pitchFamily="18" charset="0"/>
                <a:cs typeface="Times New Roman" pitchFamily="18" charset="0"/>
              </a:rPr>
              <a:t>…</a:t>
            </a:r>
            <a:endParaRPr sz="2600">
              <a:latin typeface="Times New Roman" pitchFamily="18" charset="0"/>
              <a:cs typeface="Times New Roman" pitchFamily="18" charset="0"/>
            </a:endParaRPr>
          </a:p>
          <a:p>
            <a:pPr marL="287020" marR="349250" indent="-274320" algn="just">
              <a:lnSpc>
                <a:spcPct val="100000"/>
              </a:lnSpc>
              <a:spcBef>
                <a:spcPts val="770"/>
              </a:spcBef>
              <a:buClr>
                <a:srgbClr val="FF0000"/>
              </a:buClr>
              <a:buFont typeface="Wingdings"/>
              <a:buChar char=""/>
              <a:tabLst>
                <a:tab pos="287020" algn="l"/>
              </a:tabLst>
            </a:pPr>
            <a:r>
              <a:rPr sz="3000" dirty="0">
                <a:latin typeface="Times New Roman" pitchFamily="18" charset="0"/>
                <a:cs typeface="Times New Roman" pitchFamily="18" charset="0"/>
              </a:rPr>
              <a:t>Gọi phương thức </a:t>
            </a:r>
            <a:r>
              <a:rPr sz="3000" dirty="0">
                <a:solidFill>
                  <a:srgbClr val="00AF50"/>
                </a:solidFill>
                <a:latin typeface="Times New Roman" pitchFamily="18" charset="0"/>
                <a:cs typeface="Times New Roman" pitchFamily="18" charset="0"/>
              </a:rPr>
              <a:t>SharedPreferences.commit() </a:t>
            </a:r>
            <a:r>
              <a:rPr sz="3000" dirty="0">
                <a:latin typeface="Times New Roman" pitchFamily="18" charset="0"/>
                <a:cs typeface="Times New Roman" pitchFamily="18" charset="0"/>
              </a:rPr>
              <a:t>để  hoàn tất việc thay đổi nội dung và ghi dữ liệu</a:t>
            </a:r>
            <a:endParaRPr sz="300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1744280" y="3173789"/>
            <a:ext cx="7136643" cy="320555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57478" y="1476025"/>
            <a:ext cx="7467678" cy="1592483"/>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27736" y="257378"/>
            <a:ext cx="1397635" cy="757555"/>
          </a:xfrm>
          <a:prstGeom prst="rect">
            <a:avLst/>
          </a:prstGeom>
        </p:spPr>
        <p:txBody>
          <a:bodyPr vert="horz" wrap="square" lIns="0" tIns="12700" rIns="0" bIns="0" rtlCol="0">
            <a:spAutoFit/>
          </a:bodyPr>
          <a:lstStyle/>
          <a:p>
            <a:pPr marL="12700">
              <a:lnSpc>
                <a:spcPct val="100000"/>
              </a:lnSpc>
              <a:spcBef>
                <a:spcPts val="100"/>
              </a:spcBef>
            </a:pPr>
            <a:r>
              <a:rPr spc="-5" dirty="0"/>
              <a:t>Ví</a:t>
            </a:r>
            <a:r>
              <a:rPr spc="-90" dirty="0"/>
              <a:t> </a:t>
            </a:r>
            <a:r>
              <a:rPr dirty="0"/>
              <a:t>dụ</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17</a:t>
            </a:fld>
            <a:endParaRPr spc="-6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982210" cy="757555"/>
          </a:xfrm>
          <a:prstGeom prst="rect">
            <a:avLst/>
          </a:prstGeom>
        </p:spPr>
        <p:txBody>
          <a:bodyPr vert="horz" wrap="square" lIns="0" tIns="12700" rIns="0" bIns="0" rtlCol="0">
            <a:spAutoFit/>
          </a:bodyPr>
          <a:lstStyle/>
          <a:p>
            <a:pPr marL="12700">
              <a:lnSpc>
                <a:spcPct val="100000"/>
              </a:lnSpc>
              <a:spcBef>
                <a:spcPts val="100"/>
              </a:spcBef>
            </a:pPr>
            <a:r>
              <a:rPr dirty="0"/>
              <a:t>Preferences</a:t>
            </a:r>
            <a:r>
              <a:rPr spc="-385" dirty="0"/>
              <a:t> </a:t>
            </a:r>
            <a:r>
              <a:rPr dirty="0"/>
              <a:t>Activity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18</a:t>
            </a:fld>
            <a:endParaRPr spc="-60" dirty="0"/>
          </a:p>
        </p:txBody>
      </p:sp>
      <p:sp>
        <p:nvSpPr>
          <p:cNvPr id="3" name="object 3"/>
          <p:cNvSpPr txBox="1"/>
          <p:nvPr/>
        </p:nvSpPr>
        <p:spPr>
          <a:xfrm>
            <a:off x="427736" y="1396441"/>
            <a:ext cx="8140700" cy="3829253"/>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spc="-290" dirty="0">
                <a:latin typeface="Times New Roman" pitchFamily="18" charset="0"/>
                <a:cs typeface="Times New Roman" pitchFamily="18" charset="0"/>
              </a:rPr>
              <a:t>Ứng </a:t>
            </a:r>
            <a:r>
              <a:rPr sz="3000" spc="-140" dirty="0">
                <a:latin typeface="Times New Roman" pitchFamily="18" charset="0"/>
                <a:cs typeface="Times New Roman" pitchFamily="18" charset="0"/>
              </a:rPr>
              <a:t>dụng </a:t>
            </a:r>
            <a:r>
              <a:rPr sz="3000" spc="-95" dirty="0">
                <a:latin typeface="Times New Roman" pitchFamily="18" charset="0"/>
                <a:cs typeface="Times New Roman" pitchFamily="18" charset="0"/>
              </a:rPr>
              <a:t>phổ </a:t>
            </a:r>
            <a:r>
              <a:rPr sz="3000" spc="-90" dirty="0">
                <a:latin typeface="Times New Roman" pitchFamily="18" charset="0"/>
                <a:cs typeface="Times New Roman" pitchFamily="18" charset="0"/>
              </a:rPr>
              <a:t>biến </a:t>
            </a:r>
            <a:r>
              <a:rPr sz="3000" spc="-75" dirty="0">
                <a:latin typeface="Times New Roman" pitchFamily="18" charset="0"/>
                <a:cs typeface="Times New Roman" pitchFamily="18" charset="0"/>
              </a:rPr>
              <a:t>nhất </a:t>
            </a:r>
            <a:r>
              <a:rPr sz="3000" spc="-185" dirty="0">
                <a:latin typeface="Times New Roman" pitchFamily="18" charset="0"/>
                <a:cs typeface="Times New Roman" pitchFamily="18" charset="0"/>
              </a:rPr>
              <a:t>của </a:t>
            </a:r>
            <a:r>
              <a:rPr sz="3000" spc="-155" dirty="0">
                <a:latin typeface="Times New Roman" pitchFamily="18" charset="0"/>
                <a:cs typeface="Times New Roman" pitchFamily="18" charset="0"/>
              </a:rPr>
              <a:t>Preference </a:t>
            </a:r>
            <a:r>
              <a:rPr sz="3000" spc="-105" dirty="0">
                <a:latin typeface="Times New Roman" pitchFamily="18" charset="0"/>
                <a:cs typeface="Times New Roman" pitchFamily="18" charset="0"/>
              </a:rPr>
              <a:t>là </a:t>
            </a:r>
            <a:r>
              <a:rPr sz="3000" spc="-140" dirty="0">
                <a:latin typeface="Times New Roman" pitchFamily="18" charset="0"/>
                <a:cs typeface="Times New Roman" pitchFamily="18" charset="0"/>
              </a:rPr>
              <a:t>dùng</a:t>
            </a:r>
            <a:r>
              <a:rPr sz="3000" spc="-340" dirty="0">
                <a:latin typeface="Times New Roman" pitchFamily="18" charset="0"/>
                <a:cs typeface="Times New Roman" pitchFamily="18" charset="0"/>
              </a:rPr>
              <a:t> </a:t>
            </a:r>
            <a:r>
              <a:rPr sz="3000" spc="-95" dirty="0">
                <a:latin typeface="Times New Roman" pitchFamily="18" charset="0"/>
                <a:cs typeface="Times New Roman" pitchFamily="18" charset="0"/>
              </a:rPr>
              <a:t>để  </a:t>
            </a:r>
            <a:r>
              <a:rPr sz="3000" spc="-65" dirty="0">
                <a:latin typeface="Times New Roman" pitchFamily="18" charset="0"/>
                <a:cs typeface="Times New Roman" pitchFamily="18" charset="0"/>
              </a:rPr>
              <a:t>tạo </a:t>
            </a:r>
            <a:r>
              <a:rPr sz="3000" spc="-10" dirty="0">
                <a:latin typeface="Times New Roman" pitchFamily="18" charset="0"/>
                <a:cs typeface="Times New Roman" pitchFamily="18" charset="0"/>
              </a:rPr>
              <a:t>một </a:t>
            </a:r>
            <a:r>
              <a:rPr sz="3000" spc="-85" dirty="0">
                <a:latin typeface="Times New Roman" pitchFamily="18" charset="0"/>
                <a:cs typeface="Times New Roman" pitchFamily="18" charset="0"/>
              </a:rPr>
              <a:t>trang</a:t>
            </a:r>
            <a:r>
              <a:rPr sz="3000" spc="-415" dirty="0">
                <a:latin typeface="Times New Roman" pitchFamily="18" charset="0"/>
                <a:cs typeface="Times New Roman" pitchFamily="18" charset="0"/>
              </a:rPr>
              <a:t> </a:t>
            </a:r>
            <a:r>
              <a:rPr sz="3000" spc="-114" dirty="0">
                <a:latin typeface="Times New Roman" pitchFamily="18" charset="0"/>
                <a:cs typeface="Times New Roman" pitchFamily="18" charset="0"/>
              </a:rPr>
              <a:t>settings</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spc="-204" dirty="0">
                <a:latin typeface="Times New Roman" pitchFamily="18" charset="0"/>
                <a:cs typeface="Times New Roman" pitchFamily="18" charset="0"/>
              </a:rPr>
              <a:t>Tham </a:t>
            </a:r>
            <a:r>
              <a:rPr sz="3000" spc="-140" dirty="0">
                <a:latin typeface="Times New Roman" pitchFamily="18" charset="0"/>
                <a:cs typeface="Times New Roman" pitchFamily="18" charset="0"/>
              </a:rPr>
              <a:t>khảo </a:t>
            </a:r>
            <a:r>
              <a:rPr sz="3000" spc="-105" dirty="0">
                <a:latin typeface="Times New Roman" pitchFamily="18" charset="0"/>
                <a:cs typeface="Times New Roman" pitchFamily="18" charset="0"/>
              </a:rPr>
              <a:t>bài </a:t>
            </a:r>
            <a:r>
              <a:rPr sz="3000" spc="-114" dirty="0">
                <a:latin typeface="Times New Roman" pitchFamily="18" charset="0"/>
                <a:cs typeface="Times New Roman" pitchFamily="18" charset="0"/>
              </a:rPr>
              <a:t>đọc </a:t>
            </a:r>
            <a:r>
              <a:rPr sz="3000" spc="-175" dirty="0">
                <a:latin typeface="Times New Roman" pitchFamily="18" charset="0"/>
                <a:cs typeface="Times New Roman" pitchFamily="18" charset="0"/>
              </a:rPr>
              <a:t>về </a:t>
            </a:r>
            <a:r>
              <a:rPr sz="3000" spc="-120" dirty="0">
                <a:latin typeface="Times New Roman" pitchFamily="18" charset="0"/>
                <a:cs typeface="Times New Roman" pitchFamily="18" charset="0"/>
              </a:rPr>
              <a:t>PreferencesActivity </a:t>
            </a:r>
            <a:r>
              <a:rPr sz="3000" spc="-45" dirty="0">
                <a:latin typeface="Times New Roman" pitchFamily="18" charset="0"/>
                <a:cs typeface="Times New Roman" pitchFamily="18" charset="0"/>
              </a:rPr>
              <a:t>(tài</a:t>
            </a:r>
            <a:r>
              <a:rPr sz="3000" spc="-300" dirty="0">
                <a:latin typeface="Times New Roman" pitchFamily="18" charset="0"/>
                <a:cs typeface="Times New Roman" pitchFamily="18" charset="0"/>
              </a:rPr>
              <a:t> </a:t>
            </a:r>
            <a:r>
              <a:rPr sz="3000" spc="-75" dirty="0">
                <a:latin typeface="Times New Roman" pitchFamily="18" charset="0"/>
                <a:cs typeface="Times New Roman" pitchFamily="18" charset="0"/>
              </a:rPr>
              <a:t>liệu)</a:t>
            </a:r>
            <a:endParaRPr sz="3000">
              <a:latin typeface="Times New Roman" pitchFamily="18" charset="0"/>
              <a:cs typeface="Times New Roman" pitchFamily="18" charset="0"/>
            </a:endParaRPr>
          </a:p>
          <a:p>
            <a:pPr marL="287020" marR="244475" indent="-274320" algn="just">
              <a:lnSpc>
                <a:spcPct val="100000"/>
              </a:lnSpc>
              <a:spcBef>
                <a:spcPts val="795"/>
              </a:spcBef>
              <a:buClr>
                <a:srgbClr val="FF0000"/>
              </a:buClr>
              <a:buFont typeface="Wingdings"/>
              <a:buChar char=""/>
              <a:tabLst>
                <a:tab pos="287020" algn="l"/>
              </a:tabLst>
            </a:pPr>
            <a:r>
              <a:rPr sz="3000" spc="-480" dirty="0">
                <a:latin typeface="Times New Roman" pitchFamily="18" charset="0"/>
                <a:cs typeface="Times New Roman" pitchFamily="18" charset="0"/>
              </a:rPr>
              <a:t>Ở </a:t>
            </a:r>
            <a:r>
              <a:rPr sz="3000" spc="-5" dirty="0">
                <a:latin typeface="Times New Roman" pitchFamily="18" charset="0"/>
                <a:cs typeface="Times New Roman" pitchFamily="18" charset="0"/>
              </a:rPr>
              <a:t>một </a:t>
            </a:r>
            <a:r>
              <a:rPr sz="3000" spc="-185" dirty="0">
                <a:latin typeface="Times New Roman" pitchFamily="18" charset="0"/>
                <a:cs typeface="Times New Roman" pitchFamily="18" charset="0"/>
              </a:rPr>
              <a:t>ứng </a:t>
            </a:r>
            <a:r>
              <a:rPr sz="3000" spc="-140" dirty="0">
                <a:latin typeface="Times New Roman" pitchFamily="18" charset="0"/>
                <a:cs typeface="Times New Roman" pitchFamily="18" charset="0"/>
              </a:rPr>
              <a:t>dụng </a:t>
            </a:r>
            <a:r>
              <a:rPr sz="3000" spc="-165" dirty="0">
                <a:latin typeface="Times New Roman" pitchFamily="18" charset="0"/>
                <a:cs typeface="Times New Roman" pitchFamily="18" charset="0"/>
              </a:rPr>
              <a:t>A, </a:t>
            </a:r>
            <a:r>
              <a:rPr sz="3000" spc="-95" dirty="0">
                <a:latin typeface="Times New Roman" pitchFamily="18" charset="0"/>
                <a:cs typeface="Times New Roman" pitchFamily="18" charset="0"/>
              </a:rPr>
              <a:t>muốn </a:t>
            </a:r>
            <a:r>
              <a:rPr sz="3000" spc="-170" dirty="0">
                <a:latin typeface="Times New Roman" pitchFamily="18" charset="0"/>
                <a:cs typeface="Times New Roman" pitchFamily="18" charset="0"/>
              </a:rPr>
              <a:t>mở </a:t>
            </a:r>
            <a:r>
              <a:rPr sz="3000" spc="-155" dirty="0">
                <a:latin typeface="Times New Roman" pitchFamily="18" charset="0"/>
                <a:cs typeface="Times New Roman" pitchFamily="18" charset="0"/>
              </a:rPr>
              <a:t>shared </a:t>
            </a:r>
            <a:r>
              <a:rPr sz="3000" spc="-140" dirty="0">
                <a:latin typeface="Times New Roman" pitchFamily="18" charset="0"/>
                <a:cs typeface="Times New Roman" pitchFamily="18" charset="0"/>
              </a:rPr>
              <a:t>preferences  </a:t>
            </a:r>
            <a:r>
              <a:rPr sz="3000" spc="-190" dirty="0">
                <a:latin typeface="Times New Roman" pitchFamily="18" charset="0"/>
                <a:cs typeface="Times New Roman" pitchFamily="18" charset="0"/>
              </a:rPr>
              <a:t>của </a:t>
            </a:r>
            <a:r>
              <a:rPr sz="3000" spc="-185" dirty="0">
                <a:latin typeface="Times New Roman" pitchFamily="18" charset="0"/>
                <a:cs typeface="Times New Roman" pitchFamily="18" charset="0"/>
              </a:rPr>
              <a:t>ứng </a:t>
            </a:r>
            <a:r>
              <a:rPr sz="3000" spc="-140" dirty="0">
                <a:latin typeface="Times New Roman" pitchFamily="18" charset="0"/>
                <a:cs typeface="Times New Roman" pitchFamily="18" charset="0"/>
              </a:rPr>
              <a:t>dụng </a:t>
            </a:r>
            <a:r>
              <a:rPr sz="3000" spc="-175" dirty="0">
                <a:latin typeface="Times New Roman" pitchFamily="18" charset="0"/>
                <a:cs typeface="Times New Roman" pitchFamily="18" charset="0"/>
              </a:rPr>
              <a:t>khác </a:t>
            </a:r>
            <a:r>
              <a:rPr sz="3000" spc="-120" dirty="0">
                <a:latin typeface="Times New Roman" pitchFamily="18" charset="0"/>
                <a:cs typeface="Times New Roman" pitchFamily="18" charset="0"/>
              </a:rPr>
              <a:t>(nếu </a:t>
            </a:r>
            <a:r>
              <a:rPr sz="3000" spc="-170" dirty="0">
                <a:latin typeface="Times New Roman" pitchFamily="18" charset="0"/>
                <a:cs typeface="Times New Roman" pitchFamily="18" charset="0"/>
              </a:rPr>
              <a:t>được </a:t>
            </a:r>
            <a:r>
              <a:rPr sz="3000" spc="-145" dirty="0">
                <a:latin typeface="Times New Roman" pitchFamily="18" charset="0"/>
                <a:cs typeface="Times New Roman" pitchFamily="18" charset="0"/>
              </a:rPr>
              <a:t>share), </a:t>
            </a:r>
            <a:r>
              <a:rPr sz="3000" spc="-90" dirty="0">
                <a:latin typeface="Times New Roman" pitchFamily="18" charset="0"/>
                <a:cs typeface="Times New Roman" pitchFamily="18" charset="0"/>
              </a:rPr>
              <a:t>thực hiện  </a:t>
            </a:r>
            <a:r>
              <a:rPr sz="3000" spc="-135" dirty="0">
                <a:latin typeface="Times New Roman" pitchFamily="18" charset="0"/>
                <a:cs typeface="Times New Roman" pitchFamily="18" charset="0"/>
              </a:rPr>
              <a:t>như</a:t>
            </a:r>
            <a:r>
              <a:rPr sz="3000" spc="-165" dirty="0">
                <a:latin typeface="Times New Roman" pitchFamily="18" charset="0"/>
                <a:cs typeface="Times New Roman" pitchFamily="18" charset="0"/>
              </a:rPr>
              <a:t> </a:t>
            </a:r>
            <a:r>
              <a:rPr sz="3000" spc="-175" dirty="0">
                <a:latin typeface="Times New Roman" pitchFamily="18" charset="0"/>
                <a:cs typeface="Times New Roman" pitchFamily="18" charset="0"/>
              </a:rPr>
              <a:t>sau:</a:t>
            </a:r>
            <a:endParaRPr sz="3000">
              <a:latin typeface="Times New Roman" pitchFamily="18" charset="0"/>
              <a:cs typeface="Times New Roman" pitchFamily="18" charset="0"/>
            </a:endParaRPr>
          </a:p>
          <a:p>
            <a:pPr marL="469900" marR="1442085" algn="just">
              <a:lnSpc>
                <a:spcPct val="100000"/>
              </a:lnSpc>
              <a:spcBef>
                <a:spcPts val="434"/>
              </a:spcBef>
            </a:pPr>
            <a:r>
              <a:rPr sz="2600" spc="-30" dirty="0">
                <a:solidFill>
                  <a:srgbClr val="00AFEF"/>
                </a:solidFill>
                <a:latin typeface="Times New Roman" pitchFamily="18" charset="0"/>
                <a:cs typeface="Times New Roman" pitchFamily="18" charset="0"/>
              </a:rPr>
              <a:t>other </a:t>
            </a:r>
            <a:r>
              <a:rPr sz="2600" spc="-225" dirty="0">
                <a:latin typeface="Times New Roman" pitchFamily="18" charset="0"/>
                <a:cs typeface="Times New Roman" pitchFamily="18" charset="0"/>
              </a:rPr>
              <a:t>= </a:t>
            </a:r>
            <a:r>
              <a:rPr sz="2600" spc="-150" dirty="0">
                <a:solidFill>
                  <a:srgbClr val="00AF50"/>
                </a:solidFill>
                <a:latin typeface="Times New Roman" pitchFamily="18" charset="0"/>
                <a:cs typeface="Times New Roman" pitchFamily="18" charset="0"/>
              </a:rPr>
              <a:t>createPackageContext</a:t>
            </a:r>
            <a:r>
              <a:rPr sz="2600" spc="-150" dirty="0">
                <a:latin typeface="Times New Roman" pitchFamily="18" charset="0"/>
                <a:cs typeface="Times New Roman" pitchFamily="18" charset="0"/>
              </a:rPr>
              <a:t>(package_name,  </a:t>
            </a:r>
            <a:r>
              <a:rPr sz="2600" spc="-225" dirty="0">
                <a:latin typeface="Times New Roman" pitchFamily="18" charset="0"/>
                <a:cs typeface="Times New Roman" pitchFamily="18" charset="0"/>
              </a:rPr>
              <a:t>Context.MODE_WORLD_WRITEABLE);</a:t>
            </a:r>
            <a:endParaRPr sz="2600">
              <a:latin typeface="Times New Roman" pitchFamily="18" charset="0"/>
              <a:cs typeface="Times New Roman" pitchFamily="18" charset="0"/>
            </a:endParaRPr>
          </a:p>
          <a:p>
            <a:pPr marL="469900" algn="just">
              <a:lnSpc>
                <a:spcPct val="100000"/>
              </a:lnSpc>
              <a:spcBef>
                <a:spcPts val="400"/>
              </a:spcBef>
            </a:pPr>
            <a:r>
              <a:rPr sz="2600" spc="-145" dirty="0">
                <a:solidFill>
                  <a:srgbClr val="00AFEF"/>
                </a:solidFill>
                <a:latin typeface="Times New Roman" pitchFamily="18" charset="0"/>
                <a:cs typeface="Times New Roman" pitchFamily="18" charset="0"/>
              </a:rPr>
              <a:t>share </a:t>
            </a:r>
            <a:r>
              <a:rPr sz="2600" spc="-225" dirty="0">
                <a:latin typeface="Times New Roman" pitchFamily="18" charset="0"/>
                <a:cs typeface="Times New Roman" pitchFamily="18" charset="0"/>
              </a:rPr>
              <a:t>= </a:t>
            </a:r>
            <a:r>
              <a:rPr sz="2600" spc="-125" dirty="0">
                <a:latin typeface="Times New Roman" pitchFamily="18" charset="0"/>
                <a:cs typeface="Times New Roman" pitchFamily="18" charset="0"/>
              </a:rPr>
              <a:t>other.</a:t>
            </a:r>
            <a:r>
              <a:rPr sz="2600" spc="-125" dirty="0">
                <a:solidFill>
                  <a:srgbClr val="00AF50"/>
                </a:solidFill>
                <a:latin typeface="Times New Roman" pitchFamily="18" charset="0"/>
                <a:cs typeface="Times New Roman" pitchFamily="18" charset="0"/>
              </a:rPr>
              <a:t>getSharedPreferences</a:t>
            </a:r>
            <a:r>
              <a:rPr sz="2600" spc="-125" dirty="0">
                <a:latin typeface="Times New Roman" pitchFamily="18" charset="0"/>
                <a:cs typeface="Times New Roman" pitchFamily="18" charset="0"/>
              </a:rPr>
              <a:t>(xml_name,</a:t>
            </a:r>
            <a:r>
              <a:rPr sz="2600" spc="-90" dirty="0">
                <a:latin typeface="Times New Roman" pitchFamily="18" charset="0"/>
                <a:cs typeface="Times New Roman" pitchFamily="18" charset="0"/>
              </a:rPr>
              <a:t> </a:t>
            </a:r>
            <a:r>
              <a:rPr sz="2600" spc="-80" dirty="0">
                <a:solidFill>
                  <a:srgbClr val="FF0000"/>
                </a:solidFill>
                <a:latin typeface="Times New Roman" pitchFamily="18" charset="0"/>
                <a:cs typeface="Times New Roman" pitchFamily="18" charset="0"/>
              </a:rPr>
              <a:t>0</a:t>
            </a:r>
            <a:r>
              <a:rPr sz="2600" spc="-80" dirty="0">
                <a:latin typeface="Times New Roman" pitchFamily="18" charset="0"/>
                <a:cs typeface="Times New Roman" pitchFamily="18" charset="0"/>
              </a:rPr>
              <a:t>);</a:t>
            </a:r>
            <a:endParaRPr sz="260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1211580" cy="757555"/>
          </a:xfrm>
          <a:prstGeom prst="rect">
            <a:avLst/>
          </a:prstGeom>
        </p:spPr>
        <p:txBody>
          <a:bodyPr vert="horz" wrap="square" lIns="0" tIns="12700" rIns="0" bIns="0" rtlCol="0">
            <a:spAutoFit/>
          </a:bodyPr>
          <a:lstStyle/>
          <a:p>
            <a:pPr marL="12700">
              <a:lnSpc>
                <a:spcPct val="100000"/>
              </a:lnSpc>
              <a:spcBef>
                <a:spcPts val="100"/>
              </a:spcBef>
            </a:pPr>
            <a:r>
              <a:rPr dirty="0"/>
              <a:t>Files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19</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3</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175" dirty="0"/>
              <a:t>TRƯƠNG </a:t>
            </a:r>
            <a:r>
              <a:rPr spc="-130" dirty="0"/>
              <a:t>XUÂN</a:t>
            </a:r>
            <a:r>
              <a:rPr spc="-145" dirty="0"/>
              <a:t> </a:t>
            </a:r>
            <a:r>
              <a:rPr spc="-60" dirty="0"/>
              <a:t>NAM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a:t>
            </a:fld>
            <a:endParaRPr spc="-60" dirty="0"/>
          </a:p>
        </p:txBody>
      </p:sp>
      <p:sp>
        <p:nvSpPr>
          <p:cNvPr id="3" name="object 3"/>
          <p:cNvSpPr txBox="1"/>
          <p:nvPr/>
        </p:nvSpPr>
        <p:spPr>
          <a:xfrm>
            <a:off x="427736" y="1294058"/>
            <a:ext cx="7545070" cy="4735195"/>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Khái niệm intent</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Giao tiếp giữa 2 activity sử dụng Intent</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Intent, intent service &amp; intent filter</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Intent tường minh &amp; intent ngầm định</a:t>
            </a:r>
            <a:endParaRPr sz="30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Các thành phần của intent: component, action,  category, data, type, extras</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Hai kiểu gọi activity:</a:t>
            </a:r>
            <a:endParaRPr sz="3000">
              <a:latin typeface="Times New Roman" pitchFamily="18" charset="0"/>
              <a:cs typeface="Times New Roman" pitchFamily="18" charset="0"/>
            </a:endParaRPr>
          </a:p>
          <a:p>
            <a:pPr marL="744220" lvl="1" indent="-274320" algn="just">
              <a:lnSpc>
                <a:spcPct val="100000"/>
              </a:lnSpc>
              <a:spcBef>
                <a:spcPts val="440"/>
              </a:spcBef>
              <a:buFont typeface="Wingdings"/>
              <a:buChar char=""/>
              <a:tabLst>
                <a:tab pos="744220" algn="l"/>
              </a:tabLst>
            </a:pPr>
            <a:r>
              <a:rPr sz="2600" b="1" dirty="0">
                <a:solidFill>
                  <a:srgbClr val="006FC0"/>
                </a:solidFill>
                <a:latin typeface="Times New Roman" pitchFamily="18" charset="0"/>
                <a:cs typeface="Times New Roman" pitchFamily="18" charset="0"/>
              </a:rPr>
              <a:t>startActivity</a:t>
            </a:r>
            <a:r>
              <a:rPr sz="2600" dirty="0">
                <a:latin typeface="Times New Roman" pitchFamily="18" charset="0"/>
                <a:cs typeface="Times New Roman" pitchFamily="18" charset="0"/>
              </a:rPr>
              <a:t>: thực hiện, không cần kết quả trả về</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b="1" dirty="0">
                <a:solidFill>
                  <a:srgbClr val="006FC0"/>
                </a:solidFill>
                <a:latin typeface="Times New Roman" pitchFamily="18" charset="0"/>
                <a:cs typeface="Times New Roman" pitchFamily="18" charset="0"/>
              </a:rPr>
              <a:t>startActivityForResult</a:t>
            </a:r>
            <a:r>
              <a:rPr sz="2600" dirty="0">
                <a:latin typeface="Times New Roman" pitchFamily="18" charset="0"/>
                <a:cs typeface="Times New Roman" pitchFamily="18" charset="0"/>
              </a:rPr>
              <a:t>: muốn nhận kết quả trả về</a:t>
            </a:r>
            <a:endParaRPr sz="260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1211580" cy="757555"/>
          </a:xfrm>
          <a:prstGeom prst="rect">
            <a:avLst/>
          </a:prstGeom>
        </p:spPr>
        <p:txBody>
          <a:bodyPr vert="horz" wrap="square" lIns="0" tIns="12700" rIns="0" bIns="0" rtlCol="0">
            <a:spAutoFit/>
          </a:bodyPr>
          <a:lstStyle/>
          <a:p>
            <a:pPr marL="12700">
              <a:lnSpc>
                <a:spcPct val="100000"/>
              </a:lnSpc>
              <a:spcBef>
                <a:spcPts val="100"/>
              </a:spcBef>
            </a:pPr>
            <a:r>
              <a:rPr dirty="0"/>
              <a:t>Files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20</a:t>
            </a:fld>
            <a:endParaRPr spc="-60" dirty="0"/>
          </a:p>
        </p:txBody>
      </p:sp>
      <p:sp>
        <p:nvSpPr>
          <p:cNvPr id="3" name="object 3"/>
          <p:cNvSpPr txBox="1"/>
          <p:nvPr/>
        </p:nvSpPr>
        <p:spPr>
          <a:xfrm>
            <a:off x="427736" y="1396441"/>
            <a:ext cx="8210550" cy="4702175"/>
          </a:xfrm>
          <a:prstGeom prst="rect">
            <a:avLst/>
          </a:prstGeom>
        </p:spPr>
        <p:txBody>
          <a:bodyPr vert="horz" wrap="square" lIns="0" tIns="12700" rIns="0" bIns="0" rtlCol="0">
            <a:spAutoFit/>
          </a:bodyPr>
          <a:lstStyle/>
          <a:p>
            <a:pPr marL="287020" marR="8191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Android cung cấp khá nhiều cách để đọc và lưu trữ  dữ liệu từ/xuống các tập tin</a:t>
            </a:r>
            <a:endParaRPr sz="3000">
              <a:latin typeface="Times New Roman" pitchFamily="18" charset="0"/>
              <a:cs typeface="Times New Roman" pitchFamily="18" charset="0"/>
            </a:endParaRPr>
          </a:p>
          <a:p>
            <a:pPr marL="74422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Dựa trên các API về file của Java</a:t>
            </a:r>
            <a:endParaRPr sz="2600">
              <a:latin typeface="Times New Roman" pitchFamily="18" charset="0"/>
              <a:cs typeface="Times New Roman" pitchFamily="18" charset="0"/>
            </a:endParaRPr>
          </a:p>
          <a:p>
            <a:pPr marL="744220" marR="5080" lvl="1" indent="-274320" algn="just">
              <a:lnSpc>
                <a:spcPct val="100000"/>
              </a:lnSpc>
              <a:spcBef>
                <a:spcPts val="409"/>
              </a:spcBef>
              <a:buFont typeface="Wingdings"/>
              <a:buChar char=""/>
              <a:tabLst>
                <a:tab pos="744220" algn="l"/>
              </a:tabLst>
            </a:pPr>
            <a:r>
              <a:rPr sz="2600" dirty="0">
                <a:latin typeface="Times New Roman" pitchFamily="18" charset="0"/>
                <a:cs typeface="Times New Roman" pitchFamily="18" charset="0"/>
              </a:rPr>
              <a:t>Dựa trên một số dạng đặc biệt chỉ có trong android (các  tập tin tài nguyên chẳng hạn)</a:t>
            </a:r>
            <a:endParaRPr sz="2600">
              <a:latin typeface="Times New Roman" pitchFamily="18" charset="0"/>
              <a:cs typeface="Times New Roman" pitchFamily="18" charset="0"/>
            </a:endParaRPr>
          </a:p>
          <a:p>
            <a:pPr marL="287020" indent="-274320" algn="just">
              <a:lnSpc>
                <a:spcPct val="100000"/>
              </a:lnSpc>
              <a:spcBef>
                <a:spcPts val="765"/>
              </a:spcBef>
              <a:buClr>
                <a:srgbClr val="FF0000"/>
              </a:buClr>
              <a:buFont typeface="Wingdings"/>
              <a:buChar char=""/>
              <a:tabLst>
                <a:tab pos="287020" algn="l"/>
              </a:tabLst>
            </a:pPr>
            <a:r>
              <a:rPr sz="3000" dirty="0">
                <a:latin typeface="Times New Roman" pitchFamily="18" charset="0"/>
                <a:cs typeface="Times New Roman" pitchFamily="18" charset="0"/>
              </a:rPr>
              <a:t>Một số dạng tập tin phổ biến</a:t>
            </a:r>
            <a:endParaRPr sz="3000">
              <a:latin typeface="Times New Roman" pitchFamily="18" charset="0"/>
              <a:cs typeface="Times New Roman" pitchFamily="18" charset="0"/>
            </a:endParaRPr>
          </a:p>
          <a:p>
            <a:pPr marL="744220" lvl="1" indent="-274320" algn="just">
              <a:lnSpc>
                <a:spcPct val="100000"/>
              </a:lnSpc>
              <a:spcBef>
                <a:spcPts val="415"/>
              </a:spcBef>
              <a:buFont typeface="Wingdings"/>
              <a:buChar char=""/>
              <a:tabLst>
                <a:tab pos="744220" algn="l"/>
              </a:tabLst>
            </a:pPr>
            <a:r>
              <a:rPr sz="2600" dirty="0">
                <a:latin typeface="Times New Roman" pitchFamily="18" charset="0"/>
                <a:cs typeface="Times New Roman" pitchFamily="18" charset="0"/>
              </a:rPr>
              <a:t>File </a:t>
            </a:r>
            <a:r>
              <a:rPr sz="2800" dirty="0">
                <a:latin typeface="Times New Roman" pitchFamily="18" charset="0"/>
                <a:cs typeface="Times New Roman" pitchFamily="18" charset="0"/>
              </a:rPr>
              <a:t>trên bộ nhớ trong (internal storage)</a:t>
            </a:r>
            <a:endParaRPr sz="28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800" dirty="0">
                <a:latin typeface="Times New Roman" pitchFamily="18" charset="0"/>
                <a:cs typeface="Times New Roman" pitchFamily="18" charset="0"/>
              </a:rPr>
              <a:t>File đệm (cached)</a:t>
            </a:r>
            <a:endParaRPr sz="2800">
              <a:latin typeface="Times New Roman" pitchFamily="18" charset="0"/>
              <a:cs typeface="Times New Roman" pitchFamily="18" charset="0"/>
            </a:endParaRPr>
          </a:p>
          <a:p>
            <a:pPr marL="744220" lvl="1" indent="-274320" algn="just">
              <a:lnSpc>
                <a:spcPct val="100000"/>
              </a:lnSpc>
              <a:spcBef>
                <a:spcPts val="409"/>
              </a:spcBef>
              <a:buFont typeface="Wingdings"/>
              <a:buChar char=""/>
              <a:tabLst>
                <a:tab pos="744220" algn="l"/>
              </a:tabLst>
            </a:pPr>
            <a:r>
              <a:rPr sz="2800" dirty="0">
                <a:latin typeface="Times New Roman" pitchFamily="18" charset="0"/>
                <a:cs typeface="Times New Roman" pitchFamily="18" charset="0"/>
              </a:rPr>
              <a:t>File trên bộ nhớ ngoài (external storage)</a:t>
            </a:r>
            <a:endParaRPr sz="28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800" dirty="0">
                <a:latin typeface="Times New Roman" pitchFamily="18" charset="0"/>
                <a:cs typeface="Times New Roman" pitchFamily="18" charset="0"/>
              </a:rPr>
              <a:t>File tài nguyên (resources, nằm trong APK)</a:t>
            </a:r>
            <a:endParaRPr sz="280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361305" cy="757555"/>
          </a:xfrm>
          <a:prstGeom prst="rect">
            <a:avLst/>
          </a:prstGeom>
        </p:spPr>
        <p:txBody>
          <a:bodyPr vert="horz" wrap="square" lIns="0" tIns="12700" rIns="0" bIns="0" rtlCol="0">
            <a:spAutoFit/>
          </a:bodyPr>
          <a:lstStyle/>
          <a:p>
            <a:pPr marL="12700">
              <a:lnSpc>
                <a:spcPct val="100000"/>
              </a:lnSpc>
              <a:spcBef>
                <a:spcPts val="100"/>
              </a:spcBef>
            </a:pPr>
            <a:r>
              <a:rPr spc="-5" dirty="0"/>
              <a:t>File </a:t>
            </a:r>
            <a:r>
              <a:rPr dirty="0"/>
              <a:t>trên bộ nhớ</a:t>
            </a:r>
            <a:r>
              <a:rPr spc="-90" dirty="0"/>
              <a:t> </a:t>
            </a:r>
            <a:r>
              <a:rPr dirty="0"/>
              <a:t>trong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21</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3.1</a:t>
            </a:r>
            <a:endParaRPr sz="18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p:nvPr/>
        </p:nvSpPr>
        <p:spPr>
          <a:xfrm>
            <a:off x="427736" y="257378"/>
            <a:ext cx="5361305" cy="757555"/>
          </a:xfrm>
          <a:prstGeom prst="rect">
            <a:avLst/>
          </a:prstGeom>
        </p:spPr>
        <p:txBody>
          <a:bodyPr vert="horz" wrap="square" lIns="0" tIns="12700" rIns="0" bIns="0" rtlCol="0">
            <a:spAutoFit/>
          </a:bodyPr>
          <a:lstStyle/>
          <a:p>
            <a:pPr marL="12700">
              <a:lnSpc>
                <a:spcPct val="100000"/>
              </a:lnSpc>
              <a:spcBef>
                <a:spcPts val="100"/>
              </a:spcBef>
            </a:pPr>
            <a:r>
              <a:rPr sz="4800" spc="-5" dirty="0">
                <a:solidFill>
                  <a:srgbClr val="56247C"/>
                </a:solidFill>
                <a:latin typeface="Times New Roman"/>
                <a:cs typeface="Times New Roman"/>
              </a:rPr>
              <a:t>File </a:t>
            </a:r>
            <a:r>
              <a:rPr sz="4800" dirty="0">
                <a:solidFill>
                  <a:srgbClr val="56247C"/>
                </a:solidFill>
                <a:latin typeface="Times New Roman"/>
                <a:cs typeface="Times New Roman"/>
              </a:rPr>
              <a:t>trên bộ nhớ</a:t>
            </a:r>
            <a:r>
              <a:rPr sz="4800" spc="-90" dirty="0">
                <a:solidFill>
                  <a:srgbClr val="56247C"/>
                </a:solidFill>
                <a:latin typeface="Times New Roman"/>
                <a:cs typeface="Times New Roman"/>
              </a:rPr>
              <a:t> </a:t>
            </a:r>
            <a:r>
              <a:rPr sz="4800" dirty="0">
                <a:solidFill>
                  <a:srgbClr val="56247C"/>
                </a:solidFill>
                <a:latin typeface="Times New Roman"/>
                <a:cs typeface="Times New Roman"/>
              </a:rPr>
              <a:t>trong</a:t>
            </a:r>
            <a:endParaRPr sz="4800">
              <a:latin typeface="Times New Roman"/>
              <a:cs typeface="Times New Roman"/>
            </a:endParaRPr>
          </a:p>
        </p:txBody>
      </p:sp>
      <p:sp>
        <p:nvSpPr>
          <p:cNvPr id="4" name="object 4"/>
          <p:cNvSpPr txBox="1"/>
          <p:nvPr/>
        </p:nvSpPr>
        <p:spPr>
          <a:xfrm>
            <a:off x="427736" y="1396441"/>
            <a:ext cx="8094980" cy="940435"/>
          </a:xfrm>
          <a:prstGeom prst="rect">
            <a:avLst/>
          </a:prstGeom>
        </p:spPr>
        <p:txBody>
          <a:bodyPr vert="horz" wrap="square" lIns="0" tIns="12700" rIns="0" bIns="0" rtlCol="0">
            <a:spAutoFit/>
          </a:bodyPr>
          <a:lstStyle/>
          <a:p>
            <a:pPr marL="12700" marR="5080" algn="just">
              <a:lnSpc>
                <a:spcPct val="100000"/>
              </a:lnSpc>
              <a:spcBef>
                <a:spcPts val="100"/>
              </a:spcBef>
            </a:pPr>
            <a:r>
              <a:rPr sz="3000" dirty="0">
                <a:latin typeface="Times New Roman" pitchFamily="18" charset="0"/>
                <a:cs typeface="Times New Roman" pitchFamily="18" charset="0"/>
              </a:rPr>
              <a:t>Mặc định thì tập tin này sẽ thuộc về ứng dụng tạo ra  nó và các ứng dụng khác không thể truy xuất đến nó</a:t>
            </a:r>
            <a:endParaRPr sz="3000">
              <a:latin typeface="Times New Roman" pitchFamily="18" charset="0"/>
              <a:cs typeface="Times New Roman" pitchFamily="18" charset="0"/>
            </a:endParaRPr>
          </a:p>
        </p:txBody>
      </p:sp>
      <p:sp>
        <p:nvSpPr>
          <p:cNvPr id="5" name="object 5"/>
          <p:cNvSpPr/>
          <p:nvPr/>
        </p:nvSpPr>
        <p:spPr>
          <a:xfrm>
            <a:off x="304800" y="2631948"/>
            <a:ext cx="8429244" cy="3540252"/>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22</a:t>
            </a:fld>
            <a:endParaRPr spc="-6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241925" cy="757555"/>
          </a:xfrm>
          <a:prstGeom prst="rect">
            <a:avLst/>
          </a:prstGeom>
        </p:spPr>
        <p:txBody>
          <a:bodyPr vert="horz" wrap="square" lIns="0" tIns="12700" rIns="0" bIns="0" rtlCol="0">
            <a:spAutoFit/>
          </a:bodyPr>
          <a:lstStyle/>
          <a:p>
            <a:pPr marL="12700">
              <a:lnSpc>
                <a:spcPct val="100000"/>
              </a:lnSpc>
              <a:spcBef>
                <a:spcPts val="100"/>
              </a:spcBef>
            </a:pPr>
            <a:r>
              <a:rPr spc="-5" dirty="0"/>
              <a:t>Đọc </a:t>
            </a:r>
            <a:r>
              <a:rPr dirty="0"/>
              <a:t>dữ liệu từ tập</a:t>
            </a:r>
            <a:r>
              <a:rPr spc="-105" dirty="0"/>
              <a:t> </a:t>
            </a:r>
            <a:r>
              <a:rPr dirty="0"/>
              <a:t>tin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23</a:t>
            </a:fld>
            <a:endParaRPr spc="-60" dirty="0"/>
          </a:p>
        </p:txBody>
      </p:sp>
      <p:sp>
        <p:nvSpPr>
          <p:cNvPr id="3" name="object 3"/>
          <p:cNvSpPr txBox="1"/>
          <p:nvPr/>
        </p:nvSpPr>
        <p:spPr>
          <a:xfrm>
            <a:off x="427736" y="1334718"/>
            <a:ext cx="8247380" cy="4507003"/>
          </a:xfrm>
          <a:prstGeom prst="rect">
            <a:avLst/>
          </a:prstGeom>
        </p:spPr>
        <p:txBody>
          <a:bodyPr vert="horz" wrap="square" lIns="0" tIns="74295" rIns="0" bIns="0" rtlCol="0">
            <a:spAutoFit/>
          </a:bodyPr>
          <a:lstStyle/>
          <a:p>
            <a:pPr marL="287020" indent="-274320" algn="just">
              <a:lnSpc>
                <a:spcPct val="100000"/>
              </a:lnSpc>
              <a:spcBef>
                <a:spcPts val="585"/>
              </a:spcBef>
              <a:buClr>
                <a:srgbClr val="FF0000"/>
              </a:buClr>
              <a:buFont typeface="Wingdings"/>
              <a:buChar char=""/>
              <a:tabLst>
                <a:tab pos="287020" algn="l"/>
              </a:tabLst>
            </a:pPr>
            <a:r>
              <a:rPr sz="3000" spc="-235" dirty="0">
                <a:latin typeface="Times New Roman" pitchFamily="18" charset="0"/>
                <a:cs typeface="Times New Roman" pitchFamily="18" charset="0"/>
              </a:rPr>
              <a:t>Để</a:t>
            </a:r>
            <a:r>
              <a:rPr sz="3000" spc="-175" dirty="0">
                <a:latin typeface="Times New Roman" pitchFamily="18" charset="0"/>
                <a:cs typeface="Times New Roman" pitchFamily="18" charset="0"/>
              </a:rPr>
              <a:t> </a:t>
            </a:r>
            <a:r>
              <a:rPr sz="3000" spc="-110" dirty="0">
                <a:latin typeface="Times New Roman" pitchFamily="18" charset="0"/>
                <a:cs typeface="Times New Roman" pitchFamily="18" charset="0"/>
              </a:rPr>
              <a:t>đọc</a:t>
            </a:r>
            <a:r>
              <a:rPr sz="3000" spc="-170" dirty="0">
                <a:latin typeface="Times New Roman" pitchFamily="18" charset="0"/>
                <a:cs typeface="Times New Roman" pitchFamily="18" charset="0"/>
              </a:rPr>
              <a:t> </a:t>
            </a:r>
            <a:r>
              <a:rPr sz="3000" spc="-150" dirty="0">
                <a:latin typeface="Times New Roman" pitchFamily="18" charset="0"/>
                <a:cs typeface="Times New Roman" pitchFamily="18" charset="0"/>
              </a:rPr>
              <a:t>dữ</a:t>
            </a:r>
            <a:r>
              <a:rPr sz="3000" spc="-170" dirty="0">
                <a:latin typeface="Times New Roman" pitchFamily="18" charset="0"/>
                <a:cs typeface="Times New Roman" pitchFamily="18" charset="0"/>
              </a:rPr>
              <a:t> </a:t>
            </a:r>
            <a:r>
              <a:rPr sz="3000" spc="-60" dirty="0">
                <a:latin typeface="Times New Roman" pitchFamily="18" charset="0"/>
                <a:cs typeface="Times New Roman" pitchFamily="18" charset="0"/>
              </a:rPr>
              <a:t>liệu</a:t>
            </a:r>
            <a:r>
              <a:rPr sz="3000" spc="-170" dirty="0">
                <a:latin typeface="Times New Roman" pitchFamily="18" charset="0"/>
                <a:cs typeface="Times New Roman" pitchFamily="18" charset="0"/>
              </a:rPr>
              <a:t> </a:t>
            </a:r>
            <a:r>
              <a:rPr sz="3000" spc="-15" dirty="0">
                <a:latin typeface="Times New Roman" pitchFamily="18" charset="0"/>
                <a:cs typeface="Times New Roman" pitchFamily="18" charset="0"/>
              </a:rPr>
              <a:t>từ</a:t>
            </a:r>
            <a:r>
              <a:rPr sz="3000" spc="-150" dirty="0">
                <a:latin typeface="Times New Roman" pitchFamily="18" charset="0"/>
                <a:cs typeface="Times New Roman" pitchFamily="18" charset="0"/>
              </a:rPr>
              <a:t> </a:t>
            </a:r>
            <a:r>
              <a:rPr sz="3000" spc="-65" dirty="0">
                <a:latin typeface="Times New Roman" pitchFamily="18" charset="0"/>
                <a:cs typeface="Times New Roman" pitchFamily="18" charset="0"/>
              </a:rPr>
              <a:t>tập</a:t>
            </a:r>
            <a:r>
              <a:rPr sz="3000" spc="-155" dirty="0">
                <a:latin typeface="Times New Roman" pitchFamily="18" charset="0"/>
                <a:cs typeface="Times New Roman" pitchFamily="18" charset="0"/>
              </a:rPr>
              <a:t> </a:t>
            </a:r>
            <a:r>
              <a:rPr sz="3000" spc="25" dirty="0">
                <a:latin typeface="Times New Roman" pitchFamily="18" charset="0"/>
                <a:cs typeface="Times New Roman" pitchFamily="18" charset="0"/>
              </a:rPr>
              <a:t>tin</a:t>
            </a:r>
            <a:r>
              <a:rPr sz="3000" spc="-170" dirty="0">
                <a:latin typeface="Times New Roman" pitchFamily="18" charset="0"/>
                <a:cs typeface="Times New Roman" pitchFamily="18" charset="0"/>
              </a:rPr>
              <a:t> </a:t>
            </a:r>
            <a:r>
              <a:rPr sz="3000" spc="-50" dirty="0">
                <a:latin typeface="Times New Roman" pitchFamily="18" charset="0"/>
                <a:cs typeface="Times New Roman" pitchFamily="18" charset="0"/>
              </a:rPr>
              <a:t>ta</a:t>
            </a:r>
            <a:r>
              <a:rPr sz="3000" spc="-175" dirty="0">
                <a:latin typeface="Times New Roman" pitchFamily="18" charset="0"/>
                <a:cs typeface="Times New Roman" pitchFamily="18" charset="0"/>
              </a:rPr>
              <a:t> </a:t>
            </a:r>
            <a:r>
              <a:rPr sz="3000" spc="-90" dirty="0">
                <a:latin typeface="Times New Roman" pitchFamily="18" charset="0"/>
                <a:cs typeface="Times New Roman" pitchFamily="18" charset="0"/>
              </a:rPr>
              <a:t>thực</a:t>
            </a:r>
            <a:r>
              <a:rPr sz="3000" spc="-180" dirty="0">
                <a:latin typeface="Times New Roman" pitchFamily="18" charset="0"/>
                <a:cs typeface="Times New Roman" pitchFamily="18" charset="0"/>
              </a:rPr>
              <a:t> </a:t>
            </a:r>
            <a:r>
              <a:rPr sz="3000" spc="-90" dirty="0">
                <a:latin typeface="Times New Roman" pitchFamily="18" charset="0"/>
                <a:cs typeface="Times New Roman" pitchFamily="18" charset="0"/>
              </a:rPr>
              <a:t>hiện</a:t>
            </a:r>
            <a:r>
              <a:rPr sz="3000" spc="-170" dirty="0">
                <a:latin typeface="Times New Roman" pitchFamily="18" charset="0"/>
                <a:cs typeface="Times New Roman" pitchFamily="18" charset="0"/>
              </a:rPr>
              <a:t> </a:t>
            </a:r>
            <a:r>
              <a:rPr sz="3000" spc="-240" dirty="0">
                <a:latin typeface="Times New Roman" pitchFamily="18" charset="0"/>
                <a:cs typeface="Times New Roman" pitchFamily="18" charset="0"/>
              </a:rPr>
              <a:t>các</a:t>
            </a:r>
            <a:r>
              <a:rPr sz="3000" spc="-185" dirty="0">
                <a:latin typeface="Times New Roman" pitchFamily="18" charset="0"/>
                <a:cs typeface="Times New Roman" pitchFamily="18" charset="0"/>
              </a:rPr>
              <a:t> </a:t>
            </a:r>
            <a:r>
              <a:rPr sz="3000" spc="-165" dirty="0">
                <a:latin typeface="Times New Roman" pitchFamily="18" charset="0"/>
                <a:cs typeface="Times New Roman" pitchFamily="18" charset="0"/>
              </a:rPr>
              <a:t>bước:</a:t>
            </a:r>
            <a:endParaRPr sz="3000">
              <a:latin typeface="Times New Roman" pitchFamily="18" charset="0"/>
              <a:cs typeface="Times New Roman" pitchFamily="18" charset="0"/>
            </a:endParaRPr>
          </a:p>
          <a:p>
            <a:pPr marL="744220" marR="363855" lvl="1" indent="-274320" algn="just">
              <a:lnSpc>
                <a:spcPct val="100000"/>
              </a:lnSpc>
              <a:spcBef>
                <a:spcPts val="430"/>
              </a:spcBef>
              <a:buFont typeface="Wingdings"/>
              <a:buChar char=""/>
              <a:tabLst>
                <a:tab pos="744220" algn="l"/>
                <a:tab pos="5369560" algn="l"/>
              </a:tabLst>
            </a:pPr>
            <a:r>
              <a:rPr sz="2600" spc="-145" dirty="0">
                <a:latin typeface="Times New Roman" pitchFamily="18" charset="0"/>
                <a:cs typeface="Times New Roman" pitchFamily="18" charset="0"/>
              </a:rPr>
              <a:t>Gọi phương </a:t>
            </a:r>
            <a:r>
              <a:rPr sz="2600" spc="-75" dirty="0">
                <a:latin typeface="Times New Roman" pitchFamily="18" charset="0"/>
                <a:cs typeface="Times New Roman" pitchFamily="18" charset="0"/>
              </a:rPr>
              <a:t>thức</a:t>
            </a:r>
            <a:r>
              <a:rPr sz="2600" spc="-150" dirty="0">
                <a:latin typeface="Times New Roman" pitchFamily="18" charset="0"/>
                <a:cs typeface="Times New Roman" pitchFamily="18" charset="0"/>
              </a:rPr>
              <a:t> </a:t>
            </a:r>
            <a:r>
              <a:rPr sz="2600" spc="-25" dirty="0">
                <a:latin typeface="Times New Roman" pitchFamily="18" charset="0"/>
                <a:cs typeface="Times New Roman" pitchFamily="18" charset="0"/>
              </a:rPr>
              <a:t>“</a:t>
            </a:r>
            <a:r>
              <a:rPr sz="2600" spc="-25" dirty="0">
                <a:solidFill>
                  <a:srgbClr val="00AFEF"/>
                </a:solidFill>
                <a:latin typeface="Times New Roman" pitchFamily="18" charset="0"/>
                <a:cs typeface="Times New Roman" pitchFamily="18" charset="0"/>
              </a:rPr>
              <a:t>public</a:t>
            </a:r>
            <a:r>
              <a:rPr sz="2600" spc="-145" dirty="0">
                <a:solidFill>
                  <a:srgbClr val="00AFEF"/>
                </a:solidFill>
                <a:latin typeface="Times New Roman" pitchFamily="18" charset="0"/>
                <a:cs typeface="Times New Roman" pitchFamily="18" charset="0"/>
              </a:rPr>
              <a:t> </a:t>
            </a:r>
            <a:r>
              <a:rPr sz="2600" spc="-90" dirty="0">
                <a:solidFill>
                  <a:srgbClr val="00AFEF"/>
                </a:solidFill>
                <a:latin typeface="Times New Roman" pitchFamily="18" charset="0"/>
                <a:cs typeface="Times New Roman" pitchFamily="18" charset="0"/>
              </a:rPr>
              <a:t>abstract	</a:t>
            </a:r>
            <a:r>
              <a:rPr sz="2600" spc="-105" dirty="0">
                <a:solidFill>
                  <a:srgbClr val="00AFEF"/>
                </a:solidFill>
                <a:latin typeface="Times New Roman" pitchFamily="18" charset="0"/>
                <a:cs typeface="Times New Roman" pitchFamily="18" charset="0"/>
              </a:rPr>
              <a:t>FileInputStream  </a:t>
            </a:r>
            <a:r>
              <a:rPr sz="2600" spc="-95" dirty="0">
                <a:solidFill>
                  <a:srgbClr val="00AFEF"/>
                </a:solidFill>
                <a:latin typeface="Times New Roman" pitchFamily="18" charset="0"/>
                <a:cs typeface="Times New Roman" pitchFamily="18" charset="0"/>
              </a:rPr>
              <a:t>openFileInput(String </a:t>
            </a:r>
            <a:r>
              <a:rPr sz="2600" spc="-65" dirty="0">
                <a:solidFill>
                  <a:srgbClr val="00AFEF"/>
                </a:solidFill>
                <a:latin typeface="Times New Roman" pitchFamily="18" charset="0"/>
                <a:cs typeface="Times New Roman" pitchFamily="18" charset="0"/>
              </a:rPr>
              <a:t>name)</a:t>
            </a:r>
            <a:r>
              <a:rPr sz="2600" spc="-65" dirty="0">
                <a:latin typeface="Times New Roman" pitchFamily="18" charset="0"/>
                <a:cs typeface="Times New Roman" pitchFamily="18" charset="0"/>
              </a:rPr>
              <a:t>” </a:t>
            </a:r>
            <a:r>
              <a:rPr sz="2600" spc="-55" dirty="0">
                <a:latin typeface="Times New Roman" pitchFamily="18" charset="0"/>
                <a:cs typeface="Times New Roman" pitchFamily="18" charset="0"/>
              </a:rPr>
              <a:t>tạo </a:t>
            </a:r>
            <a:r>
              <a:rPr sz="2600" spc="-90" dirty="0">
                <a:latin typeface="Times New Roman" pitchFamily="18" charset="0"/>
                <a:cs typeface="Times New Roman" pitchFamily="18" charset="0"/>
              </a:rPr>
              <a:t>luồng </a:t>
            </a:r>
            <a:r>
              <a:rPr sz="2600" spc="-95" dirty="0">
                <a:latin typeface="Times New Roman" pitchFamily="18" charset="0"/>
                <a:cs typeface="Times New Roman" pitchFamily="18" charset="0"/>
              </a:rPr>
              <a:t>đọc </a:t>
            </a:r>
            <a:r>
              <a:rPr sz="2600" spc="-130" dirty="0">
                <a:latin typeface="Times New Roman" pitchFamily="18" charset="0"/>
                <a:cs typeface="Times New Roman" pitchFamily="18" charset="0"/>
              </a:rPr>
              <a:t>dữ </a:t>
            </a:r>
            <a:r>
              <a:rPr sz="2600" spc="-50" dirty="0">
                <a:latin typeface="Times New Roman" pitchFamily="18" charset="0"/>
                <a:cs typeface="Times New Roman" pitchFamily="18" charset="0"/>
              </a:rPr>
              <a:t>liệu</a:t>
            </a:r>
            <a:r>
              <a:rPr sz="2600" spc="-430" dirty="0">
                <a:latin typeface="Times New Roman" pitchFamily="18" charset="0"/>
                <a:cs typeface="Times New Roman" pitchFamily="18" charset="0"/>
              </a:rPr>
              <a:t> </a:t>
            </a:r>
            <a:r>
              <a:rPr sz="2600" spc="-15" dirty="0">
                <a:latin typeface="Times New Roman" pitchFamily="18" charset="0"/>
                <a:cs typeface="Times New Roman" pitchFamily="18" charset="0"/>
              </a:rPr>
              <a:t>từ  </a:t>
            </a:r>
            <a:r>
              <a:rPr sz="2600" spc="-30" dirty="0">
                <a:latin typeface="Times New Roman" pitchFamily="18" charset="0"/>
                <a:cs typeface="Times New Roman" pitchFamily="18" charset="0"/>
              </a:rPr>
              <a:t>file.</a:t>
            </a:r>
            <a:endParaRPr sz="2600">
              <a:latin typeface="Times New Roman" pitchFamily="18" charset="0"/>
              <a:cs typeface="Times New Roman" pitchFamily="18" charset="0"/>
            </a:endParaRPr>
          </a:p>
          <a:p>
            <a:pPr marL="1109980" lvl="2" indent="-170815" algn="just">
              <a:lnSpc>
                <a:spcPct val="100000"/>
              </a:lnSpc>
              <a:spcBef>
                <a:spcPts val="420"/>
              </a:spcBef>
              <a:buChar char="•"/>
              <a:tabLst>
                <a:tab pos="1110615" algn="l"/>
              </a:tabLst>
            </a:pPr>
            <a:r>
              <a:rPr sz="2200" spc="-165" dirty="0">
                <a:latin typeface="Times New Roman" pitchFamily="18" charset="0"/>
                <a:cs typeface="Times New Roman" pitchFamily="18" charset="0"/>
              </a:rPr>
              <a:t>Phương </a:t>
            </a:r>
            <a:r>
              <a:rPr sz="2200" spc="-70" dirty="0">
                <a:latin typeface="Times New Roman" pitchFamily="18" charset="0"/>
                <a:cs typeface="Times New Roman" pitchFamily="18" charset="0"/>
              </a:rPr>
              <a:t>thức </a:t>
            </a:r>
            <a:r>
              <a:rPr sz="2200" spc="-130" dirty="0">
                <a:latin typeface="Times New Roman" pitchFamily="18" charset="0"/>
                <a:cs typeface="Times New Roman" pitchFamily="18" charset="0"/>
              </a:rPr>
              <a:t>này </a:t>
            </a:r>
            <a:r>
              <a:rPr sz="2200" spc="-100" dirty="0">
                <a:latin typeface="Times New Roman" pitchFamily="18" charset="0"/>
                <a:cs typeface="Times New Roman" pitchFamily="18" charset="0"/>
              </a:rPr>
              <a:t>nhận </a:t>
            </a:r>
            <a:r>
              <a:rPr sz="2200" spc="-130" dirty="0">
                <a:latin typeface="Times New Roman" pitchFamily="18" charset="0"/>
                <a:cs typeface="Times New Roman" pitchFamily="18" charset="0"/>
              </a:rPr>
              <a:t>vào </a:t>
            </a:r>
            <a:r>
              <a:rPr sz="2200" spc="-15" dirty="0">
                <a:latin typeface="Times New Roman" pitchFamily="18" charset="0"/>
                <a:cs typeface="Times New Roman" pitchFamily="18" charset="0"/>
              </a:rPr>
              <a:t>một </a:t>
            </a:r>
            <a:r>
              <a:rPr sz="2200" spc="-55" dirty="0">
                <a:latin typeface="Times New Roman" pitchFamily="18" charset="0"/>
                <a:cs typeface="Times New Roman" pitchFamily="18" charset="0"/>
              </a:rPr>
              <a:t>tham </a:t>
            </a:r>
            <a:r>
              <a:rPr sz="2200" spc="-150" dirty="0">
                <a:latin typeface="Times New Roman" pitchFamily="18" charset="0"/>
                <a:cs typeface="Times New Roman" pitchFamily="18" charset="0"/>
              </a:rPr>
              <a:t>số </a:t>
            </a:r>
            <a:r>
              <a:rPr sz="2200" spc="-80" dirty="0">
                <a:latin typeface="Times New Roman" pitchFamily="18" charset="0"/>
                <a:cs typeface="Times New Roman" pitchFamily="18" charset="0"/>
              </a:rPr>
              <a:t>là </a:t>
            </a:r>
            <a:r>
              <a:rPr sz="2200" spc="-35" dirty="0">
                <a:latin typeface="Times New Roman" pitchFamily="18" charset="0"/>
                <a:cs typeface="Times New Roman" pitchFamily="18" charset="0"/>
              </a:rPr>
              <a:t>tên </a:t>
            </a:r>
            <a:r>
              <a:rPr sz="2200" spc="-15" dirty="0">
                <a:latin typeface="Times New Roman" pitchFamily="18" charset="0"/>
                <a:cs typeface="Times New Roman" pitchFamily="18" charset="0"/>
              </a:rPr>
              <a:t>file </a:t>
            </a:r>
            <a:r>
              <a:rPr sz="2200" spc="-150" dirty="0">
                <a:latin typeface="Times New Roman" pitchFamily="18" charset="0"/>
                <a:cs typeface="Times New Roman" pitchFamily="18" charset="0"/>
              </a:rPr>
              <a:t>cần</a:t>
            </a:r>
            <a:r>
              <a:rPr sz="2200" spc="-430" dirty="0">
                <a:latin typeface="Times New Roman" pitchFamily="18" charset="0"/>
                <a:cs typeface="Times New Roman" pitchFamily="18" charset="0"/>
              </a:rPr>
              <a:t> </a:t>
            </a:r>
            <a:r>
              <a:rPr sz="2200" spc="-85" dirty="0">
                <a:latin typeface="Times New Roman" pitchFamily="18" charset="0"/>
                <a:cs typeface="Times New Roman" pitchFamily="18" charset="0"/>
              </a:rPr>
              <a:t>đọc</a:t>
            </a:r>
            <a:endParaRPr sz="2200">
              <a:latin typeface="Times New Roman" pitchFamily="18" charset="0"/>
              <a:cs typeface="Times New Roman" pitchFamily="18" charset="0"/>
            </a:endParaRPr>
          </a:p>
          <a:p>
            <a:pPr marL="744220" marR="424815" lvl="1" indent="-274320" algn="just">
              <a:lnSpc>
                <a:spcPct val="100000"/>
              </a:lnSpc>
              <a:spcBef>
                <a:spcPts val="385"/>
              </a:spcBef>
              <a:buFont typeface="Wingdings"/>
              <a:buChar char=""/>
              <a:tabLst>
                <a:tab pos="744220" algn="l"/>
              </a:tabLst>
            </a:pPr>
            <a:r>
              <a:rPr sz="2600" spc="-145" dirty="0">
                <a:latin typeface="Times New Roman" pitchFamily="18" charset="0"/>
                <a:cs typeface="Times New Roman" pitchFamily="18" charset="0"/>
              </a:rPr>
              <a:t>Gọi phương </a:t>
            </a:r>
            <a:r>
              <a:rPr sz="2600" spc="-75" dirty="0">
                <a:latin typeface="Times New Roman" pitchFamily="18" charset="0"/>
                <a:cs typeface="Times New Roman" pitchFamily="18" charset="0"/>
              </a:rPr>
              <a:t>thức </a:t>
            </a:r>
            <a:r>
              <a:rPr sz="2600" spc="-130" dirty="0">
                <a:solidFill>
                  <a:srgbClr val="00AFEF"/>
                </a:solidFill>
                <a:latin typeface="Times New Roman" pitchFamily="18" charset="0"/>
                <a:cs typeface="Times New Roman" pitchFamily="18" charset="0"/>
              </a:rPr>
              <a:t>FileInputStream.read(…) </a:t>
            </a:r>
            <a:r>
              <a:rPr sz="2600" spc="-80" dirty="0">
                <a:latin typeface="Times New Roman" pitchFamily="18" charset="0"/>
                <a:cs typeface="Times New Roman" pitchFamily="18" charset="0"/>
              </a:rPr>
              <a:t>để </a:t>
            </a:r>
            <a:r>
              <a:rPr sz="2600" spc="-95" dirty="0">
                <a:latin typeface="Times New Roman" pitchFamily="18" charset="0"/>
                <a:cs typeface="Times New Roman" pitchFamily="18" charset="0"/>
              </a:rPr>
              <a:t>đọc</a:t>
            </a:r>
            <a:r>
              <a:rPr sz="2600" spc="-335" dirty="0">
                <a:latin typeface="Times New Roman" pitchFamily="18" charset="0"/>
                <a:cs typeface="Times New Roman" pitchFamily="18" charset="0"/>
              </a:rPr>
              <a:t> </a:t>
            </a:r>
            <a:r>
              <a:rPr sz="2600" spc="-130" dirty="0">
                <a:latin typeface="Times New Roman" pitchFamily="18" charset="0"/>
                <a:cs typeface="Times New Roman" pitchFamily="18" charset="0"/>
              </a:rPr>
              <a:t>dữ  </a:t>
            </a:r>
            <a:r>
              <a:rPr sz="2600" spc="-50" dirty="0">
                <a:latin typeface="Times New Roman" pitchFamily="18" charset="0"/>
                <a:cs typeface="Times New Roman" pitchFamily="18" charset="0"/>
              </a:rPr>
              <a:t>liệu </a:t>
            </a:r>
            <a:r>
              <a:rPr sz="2600" spc="-15" dirty="0">
                <a:latin typeface="Times New Roman" pitchFamily="18" charset="0"/>
                <a:cs typeface="Times New Roman" pitchFamily="18" charset="0"/>
              </a:rPr>
              <a:t>từ</a:t>
            </a:r>
            <a:r>
              <a:rPr sz="2600" spc="-235" dirty="0">
                <a:latin typeface="Times New Roman" pitchFamily="18" charset="0"/>
                <a:cs typeface="Times New Roman" pitchFamily="18" charset="0"/>
              </a:rPr>
              <a:t> </a:t>
            </a:r>
            <a:r>
              <a:rPr sz="2600" spc="-15" dirty="0">
                <a:latin typeface="Times New Roman" pitchFamily="18" charset="0"/>
                <a:cs typeface="Times New Roman" pitchFamily="18" charset="0"/>
              </a:rPr>
              <a:t>file</a:t>
            </a:r>
            <a:endParaRPr sz="2600">
              <a:latin typeface="Times New Roman" pitchFamily="18" charset="0"/>
              <a:cs typeface="Times New Roman" pitchFamily="18" charset="0"/>
            </a:endParaRPr>
          </a:p>
          <a:p>
            <a:pPr marL="744220" marR="5080" lvl="1" indent="-274320" algn="just">
              <a:lnSpc>
                <a:spcPct val="100000"/>
              </a:lnSpc>
              <a:spcBef>
                <a:spcPts val="395"/>
              </a:spcBef>
              <a:buFont typeface="Wingdings"/>
              <a:buChar char=""/>
              <a:tabLst>
                <a:tab pos="744220" algn="l"/>
              </a:tabLst>
            </a:pPr>
            <a:r>
              <a:rPr sz="2600" spc="-145" dirty="0">
                <a:latin typeface="Times New Roman" pitchFamily="18" charset="0"/>
                <a:cs typeface="Times New Roman" pitchFamily="18" charset="0"/>
              </a:rPr>
              <a:t>Gọi phương </a:t>
            </a:r>
            <a:r>
              <a:rPr sz="2600" spc="-75" dirty="0">
                <a:latin typeface="Times New Roman" pitchFamily="18" charset="0"/>
                <a:cs typeface="Times New Roman" pitchFamily="18" charset="0"/>
              </a:rPr>
              <a:t>thức </a:t>
            </a:r>
            <a:r>
              <a:rPr sz="2600" spc="-105" dirty="0">
                <a:solidFill>
                  <a:srgbClr val="00AFEF"/>
                </a:solidFill>
                <a:latin typeface="Times New Roman" pitchFamily="18" charset="0"/>
                <a:cs typeface="Times New Roman" pitchFamily="18" charset="0"/>
              </a:rPr>
              <a:t>FileInputStream.close() </a:t>
            </a:r>
            <a:r>
              <a:rPr sz="2600" spc="-80" dirty="0">
                <a:latin typeface="Times New Roman" pitchFamily="18" charset="0"/>
                <a:cs typeface="Times New Roman" pitchFamily="18" charset="0"/>
              </a:rPr>
              <a:t>để </a:t>
            </a:r>
            <a:r>
              <a:rPr sz="2600" spc="-95" dirty="0">
                <a:latin typeface="Times New Roman" pitchFamily="18" charset="0"/>
                <a:cs typeface="Times New Roman" pitchFamily="18" charset="0"/>
              </a:rPr>
              <a:t>đóng</a:t>
            </a:r>
            <a:r>
              <a:rPr sz="2600" spc="-385" dirty="0">
                <a:latin typeface="Times New Roman" pitchFamily="18" charset="0"/>
                <a:cs typeface="Times New Roman" pitchFamily="18" charset="0"/>
              </a:rPr>
              <a:t> </a:t>
            </a:r>
            <a:r>
              <a:rPr sz="2600" spc="-90" dirty="0">
                <a:latin typeface="Times New Roman" pitchFamily="18" charset="0"/>
                <a:cs typeface="Times New Roman" pitchFamily="18" charset="0"/>
              </a:rPr>
              <a:t>luồng  </a:t>
            </a:r>
            <a:r>
              <a:rPr sz="2600" spc="-95" dirty="0">
                <a:latin typeface="Times New Roman" pitchFamily="18" charset="0"/>
                <a:cs typeface="Times New Roman" pitchFamily="18" charset="0"/>
              </a:rPr>
              <a:t>đọc </a:t>
            </a:r>
            <a:r>
              <a:rPr sz="2600" spc="-130" dirty="0">
                <a:latin typeface="Times New Roman" pitchFamily="18" charset="0"/>
                <a:cs typeface="Times New Roman" pitchFamily="18" charset="0"/>
              </a:rPr>
              <a:t>dữ </a:t>
            </a:r>
            <a:r>
              <a:rPr sz="2600" spc="-50" dirty="0">
                <a:latin typeface="Times New Roman" pitchFamily="18" charset="0"/>
                <a:cs typeface="Times New Roman" pitchFamily="18" charset="0"/>
              </a:rPr>
              <a:t>liệu </a:t>
            </a:r>
            <a:r>
              <a:rPr sz="2600" spc="-10" dirty="0">
                <a:latin typeface="Times New Roman" pitchFamily="18" charset="0"/>
                <a:cs typeface="Times New Roman" pitchFamily="18" charset="0"/>
              </a:rPr>
              <a:t>từ</a:t>
            </a:r>
            <a:r>
              <a:rPr sz="2600" spc="-315" dirty="0">
                <a:latin typeface="Times New Roman" pitchFamily="18" charset="0"/>
                <a:cs typeface="Times New Roman" pitchFamily="18" charset="0"/>
              </a:rPr>
              <a:t> </a:t>
            </a:r>
            <a:r>
              <a:rPr sz="2600" spc="-15" dirty="0">
                <a:latin typeface="Times New Roman" pitchFamily="18" charset="0"/>
                <a:cs typeface="Times New Roman" pitchFamily="18" charset="0"/>
              </a:rPr>
              <a:t>file</a:t>
            </a:r>
            <a:endParaRPr sz="2600">
              <a:latin typeface="Times New Roman" pitchFamily="18" charset="0"/>
              <a:cs typeface="Times New Roman" pitchFamily="18" charset="0"/>
            </a:endParaRPr>
          </a:p>
          <a:p>
            <a:pPr marL="287020" marR="259079" indent="-274320" algn="just">
              <a:lnSpc>
                <a:spcPct val="100000"/>
              </a:lnSpc>
              <a:spcBef>
                <a:spcPts val="780"/>
              </a:spcBef>
              <a:buClr>
                <a:srgbClr val="FF0000"/>
              </a:buClr>
              <a:buFont typeface="Wingdings"/>
              <a:buChar char=""/>
              <a:tabLst>
                <a:tab pos="287020" algn="l"/>
              </a:tabLst>
            </a:pPr>
            <a:r>
              <a:rPr sz="3000" spc="-350" dirty="0">
                <a:latin typeface="Times New Roman" pitchFamily="18" charset="0"/>
                <a:cs typeface="Times New Roman" pitchFamily="18" charset="0"/>
              </a:rPr>
              <a:t>Các </a:t>
            </a:r>
            <a:r>
              <a:rPr sz="3000" spc="-165" dirty="0">
                <a:latin typeface="Times New Roman" pitchFamily="18" charset="0"/>
                <a:cs typeface="Times New Roman" pitchFamily="18" charset="0"/>
              </a:rPr>
              <a:t>phương </a:t>
            </a:r>
            <a:r>
              <a:rPr sz="3000" spc="-90" dirty="0">
                <a:latin typeface="Times New Roman" pitchFamily="18" charset="0"/>
                <a:cs typeface="Times New Roman" pitchFamily="18" charset="0"/>
              </a:rPr>
              <a:t>thức </a:t>
            </a:r>
            <a:r>
              <a:rPr sz="3000" spc="-105" dirty="0">
                <a:latin typeface="Times New Roman" pitchFamily="18" charset="0"/>
                <a:cs typeface="Times New Roman" pitchFamily="18" charset="0"/>
              </a:rPr>
              <a:t>làm </a:t>
            </a:r>
            <a:r>
              <a:rPr sz="3000" spc="-135" dirty="0">
                <a:latin typeface="Times New Roman" pitchFamily="18" charset="0"/>
                <a:cs typeface="Times New Roman" pitchFamily="18" charset="0"/>
              </a:rPr>
              <a:t>việc </a:t>
            </a:r>
            <a:r>
              <a:rPr sz="3000" spc="-95" dirty="0">
                <a:latin typeface="Times New Roman" pitchFamily="18" charset="0"/>
                <a:cs typeface="Times New Roman" pitchFamily="18" charset="0"/>
              </a:rPr>
              <a:t>đều </a:t>
            </a:r>
            <a:r>
              <a:rPr sz="3000" spc="-125" dirty="0">
                <a:latin typeface="Times New Roman" pitchFamily="18" charset="0"/>
                <a:cs typeface="Times New Roman" pitchFamily="18" charset="0"/>
              </a:rPr>
              <a:t>tương </a:t>
            </a:r>
            <a:r>
              <a:rPr sz="3000" spc="-15" dirty="0">
                <a:latin typeface="Times New Roman" pitchFamily="18" charset="0"/>
                <a:cs typeface="Times New Roman" pitchFamily="18" charset="0"/>
              </a:rPr>
              <a:t>tự </a:t>
            </a:r>
            <a:r>
              <a:rPr sz="3000" spc="-135" dirty="0">
                <a:latin typeface="Times New Roman" pitchFamily="18" charset="0"/>
                <a:cs typeface="Times New Roman" pitchFamily="18" charset="0"/>
              </a:rPr>
              <a:t>như</a:t>
            </a:r>
            <a:r>
              <a:rPr sz="3000" spc="-440" dirty="0">
                <a:latin typeface="Times New Roman" pitchFamily="18" charset="0"/>
                <a:cs typeface="Times New Roman" pitchFamily="18" charset="0"/>
              </a:rPr>
              <a:t> </a:t>
            </a:r>
            <a:r>
              <a:rPr sz="3000" spc="-204" dirty="0">
                <a:latin typeface="Times New Roman" pitchFamily="18" charset="0"/>
                <a:cs typeface="Times New Roman" pitchFamily="18" charset="0"/>
              </a:rPr>
              <a:t>cách  </a:t>
            </a:r>
            <a:r>
              <a:rPr sz="3000" spc="-105" dirty="0">
                <a:latin typeface="Times New Roman" pitchFamily="18" charset="0"/>
                <a:cs typeface="Times New Roman" pitchFamily="18" charset="0"/>
              </a:rPr>
              <a:t>làm </a:t>
            </a:r>
            <a:r>
              <a:rPr sz="3000" spc="-140" dirty="0">
                <a:latin typeface="Times New Roman" pitchFamily="18" charset="0"/>
                <a:cs typeface="Times New Roman" pitchFamily="18" charset="0"/>
              </a:rPr>
              <a:t>việc </a:t>
            </a:r>
            <a:r>
              <a:rPr sz="3000" spc="-25" dirty="0">
                <a:latin typeface="Times New Roman" pitchFamily="18" charset="0"/>
                <a:cs typeface="Times New Roman" pitchFamily="18" charset="0"/>
              </a:rPr>
              <a:t>tiêu </a:t>
            </a:r>
            <a:r>
              <a:rPr sz="3000" spc="-155" dirty="0">
                <a:latin typeface="Times New Roman" pitchFamily="18" charset="0"/>
                <a:cs typeface="Times New Roman" pitchFamily="18" charset="0"/>
              </a:rPr>
              <a:t>chuẩn </a:t>
            </a:r>
            <a:r>
              <a:rPr sz="3000" spc="-130" dirty="0">
                <a:latin typeface="Times New Roman" pitchFamily="18" charset="0"/>
                <a:cs typeface="Times New Roman" pitchFamily="18" charset="0"/>
              </a:rPr>
              <a:t>với </a:t>
            </a:r>
            <a:r>
              <a:rPr sz="3000" spc="-20" dirty="0">
                <a:latin typeface="Times New Roman" pitchFamily="18" charset="0"/>
                <a:cs typeface="Times New Roman" pitchFamily="18" charset="0"/>
              </a:rPr>
              <a:t>file </a:t>
            </a:r>
            <a:r>
              <a:rPr sz="3000" spc="-190" dirty="0">
                <a:latin typeface="Times New Roman" pitchFamily="18" charset="0"/>
                <a:cs typeface="Times New Roman" pitchFamily="18" charset="0"/>
              </a:rPr>
              <a:t>của</a:t>
            </a:r>
            <a:r>
              <a:rPr sz="3000" spc="-590" dirty="0">
                <a:latin typeface="Times New Roman" pitchFamily="18" charset="0"/>
                <a:cs typeface="Times New Roman" pitchFamily="18" charset="0"/>
              </a:rPr>
              <a:t> </a:t>
            </a:r>
            <a:r>
              <a:rPr sz="3000" spc="-165" dirty="0">
                <a:latin typeface="Times New Roman" pitchFamily="18" charset="0"/>
                <a:cs typeface="Times New Roman" pitchFamily="18" charset="0"/>
              </a:rPr>
              <a:t>java</a:t>
            </a:r>
            <a:endParaRPr sz="300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069965"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đọc dữ liệu từ</a:t>
            </a:r>
            <a:r>
              <a:rPr spc="-90" dirty="0"/>
              <a:t> </a:t>
            </a:r>
            <a:r>
              <a:rPr spc="-5" dirty="0"/>
              <a:t>file</a:t>
            </a:r>
          </a:p>
        </p:txBody>
      </p:sp>
      <p:sp>
        <p:nvSpPr>
          <p:cNvPr id="3" name="object 3"/>
          <p:cNvSpPr/>
          <p:nvPr/>
        </p:nvSpPr>
        <p:spPr>
          <a:xfrm>
            <a:off x="1307977" y="1477146"/>
            <a:ext cx="4293090" cy="469123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642100" y="3048000"/>
            <a:ext cx="0" cy="990600"/>
          </a:xfrm>
          <a:custGeom>
            <a:avLst/>
            <a:gdLst/>
            <a:ahLst/>
            <a:cxnLst/>
            <a:rect l="l" t="t" r="r" b="b"/>
            <a:pathLst>
              <a:path h="990600">
                <a:moveTo>
                  <a:pt x="0" y="0"/>
                </a:moveTo>
                <a:lnTo>
                  <a:pt x="0" y="990600"/>
                </a:lnTo>
              </a:path>
            </a:pathLst>
          </a:custGeom>
          <a:ln w="12192">
            <a:solidFill>
              <a:srgbClr val="6FAC46"/>
            </a:solidFill>
          </a:ln>
        </p:spPr>
        <p:txBody>
          <a:bodyPr wrap="square" lIns="0" tIns="0" rIns="0" bIns="0" rtlCol="0"/>
          <a:lstStyle/>
          <a:p>
            <a:endParaRPr/>
          </a:p>
        </p:txBody>
      </p:sp>
      <p:sp>
        <p:nvSpPr>
          <p:cNvPr id="5" name="object 5"/>
          <p:cNvSpPr/>
          <p:nvPr/>
        </p:nvSpPr>
        <p:spPr>
          <a:xfrm>
            <a:off x="5453379" y="3233673"/>
            <a:ext cx="1188720" cy="154305"/>
          </a:xfrm>
          <a:custGeom>
            <a:avLst/>
            <a:gdLst/>
            <a:ahLst/>
            <a:cxnLst/>
            <a:rect l="l" t="t" r="r" b="b"/>
            <a:pathLst>
              <a:path w="1188720" h="154304">
                <a:moveTo>
                  <a:pt x="1188720" y="0"/>
                </a:moveTo>
                <a:lnTo>
                  <a:pt x="1049020" y="0"/>
                </a:lnTo>
                <a:lnTo>
                  <a:pt x="0" y="154050"/>
                </a:lnTo>
              </a:path>
            </a:pathLst>
          </a:custGeom>
          <a:ln w="12192">
            <a:solidFill>
              <a:srgbClr val="6FAC46"/>
            </a:solidFill>
          </a:ln>
        </p:spPr>
        <p:txBody>
          <a:bodyPr wrap="square" lIns="0" tIns="0" rIns="0" bIns="0" rtlCol="0"/>
          <a:lstStyle/>
          <a:p>
            <a:endParaRPr/>
          </a:p>
        </p:txBody>
      </p:sp>
      <p:sp>
        <p:nvSpPr>
          <p:cNvPr id="6" name="object 6"/>
          <p:cNvSpPr txBox="1"/>
          <p:nvPr/>
        </p:nvSpPr>
        <p:spPr>
          <a:xfrm>
            <a:off x="6861429" y="3249295"/>
            <a:ext cx="1322705" cy="574675"/>
          </a:xfrm>
          <a:prstGeom prst="rect">
            <a:avLst/>
          </a:prstGeom>
        </p:spPr>
        <p:txBody>
          <a:bodyPr vert="horz" wrap="square" lIns="0" tIns="12700" rIns="0" bIns="0" rtlCol="0">
            <a:spAutoFit/>
          </a:bodyPr>
          <a:lstStyle/>
          <a:p>
            <a:pPr marL="12700">
              <a:lnSpc>
                <a:spcPct val="100000"/>
              </a:lnSpc>
              <a:spcBef>
                <a:spcPts val="100"/>
              </a:spcBef>
            </a:pPr>
            <a:r>
              <a:rPr sz="1800" spc="-20" dirty="0">
                <a:latin typeface="Times New Roman"/>
                <a:cs typeface="Times New Roman"/>
              </a:rPr>
              <a:t>Trả </a:t>
            </a:r>
            <a:r>
              <a:rPr sz="1800" dirty="0">
                <a:latin typeface="Times New Roman"/>
                <a:cs typeface="Times New Roman"/>
              </a:rPr>
              <a:t>về </a:t>
            </a:r>
            <a:r>
              <a:rPr sz="1800" spc="-5" dirty="0">
                <a:latin typeface="Times New Roman"/>
                <a:cs typeface="Times New Roman"/>
              </a:rPr>
              <a:t>số</a:t>
            </a:r>
            <a:r>
              <a:rPr sz="1800" spc="-75" dirty="0">
                <a:latin typeface="Times New Roman"/>
                <a:cs typeface="Times New Roman"/>
              </a:rPr>
              <a:t> </a:t>
            </a:r>
            <a:r>
              <a:rPr sz="1800" spc="5" dirty="0">
                <a:latin typeface="Times New Roman"/>
                <a:cs typeface="Times New Roman"/>
              </a:rPr>
              <a:t>byte</a:t>
            </a:r>
            <a:endParaRPr sz="1800">
              <a:latin typeface="Times New Roman"/>
              <a:cs typeface="Times New Roman"/>
            </a:endParaRPr>
          </a:p>
          <a:p>
            <a:pPr marL="12700">
              <a:lnSpc>
                <a:spcPct val="100000"/>
              </a:lnSpc>
            </a:pPr>
            <a:r>
              <a:rPr sz="1800" dirty="0">
                <a:latin typeface="Times New Roman"/>
                <a:cs typeface="Times New Roman"/>
              </a:rPr>
              <a:t>thực</a:t>
            </a:r>
            <a:r>
              <a:rPr sz="1800" spc="-15" dirty="0">
                <a:latin typeface="Times New Roman"/>
                <a:cs typeface="Times New Roman"/>
              </a:rPr>
              <a:t> </a:t>
            </a:r>
            <a:r>
              <a:rPr sz="1800" dirty="0">
                <a:latin typeface="Times New Roman"/>
                <a:cs typeface="Times New Roman"/>
              </a:rPr>
              <a:t>đọc</a:t>
            </a:r>
            <a:endParaRPr sz="18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24</a:t>
            </a:fld>
            <a:endParaRPr spc="-6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2040889" cy="757555"/>
          </a:xfrm>
          <a:prstGeom prst="rect">
            <a:avLst/>
          </a:prstGeom>
        </p:spPr>
        <p:txBody>
          <a:bodyPr vert="horz" wrap="square" lIns="0" tIns="12700" rIns="0" bIns="0" rtlCol="0">
            <a:spAutoFit/>
          </a:bodyPr>
          <a:lstStyle/>
          <a:p>
            <a:pPr marL="12700">
              <a:lnSpc>
                <a:spcPct val="100000"/>
              </a:lnSpc>
              <a:spcBef>
                <a:spcPts val="100"/>
              </a:spcBef>
            </a:pPr>
            <a:r>
              <a:rPr spc="-5" dirty="0"/>
              <a:t>File</a:t>
            </a:r>
            <a:r>
              <a:rPr spc="-85" dirty="0"/>
              <a:t> </a:t>
            </a:r>
            <a:r>
              <a:rPr dirty="0"/>
              <a:t>tạm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25</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3.2</a:t>
            </a:r>
            <a:endParaRPr sz="1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302250" cy="757555"/>
          </a:xfrm>
          <a:prstGeom prst="rect">
            <a:avLst/>
          </a:prstGeom>
        </p:spPr>
        <p:txBody>
          <a:bodyPr vert="horz" wrap="square" lIns="0" tIns="12700" rIns="0" bIns="0" rtlCol="0">
            <a:spAutoFit/>
          </a:bodyPr>
          <a:lstStyle/>
          <a:p>
            <a:pPr marL="12700">
              <a:lnSpc>
                <a:spcPct val="100000"/>
              </a:lnSpc>
              <a:spcBef>
                <a:spcPts val="100"/>
              </a:spcBef>
            </a:pPr>
            <a:r>
              <a:rPr spc="-5" dirty="0"/>
              <a:t>Sử </a:t>
            </a:r>
            <a:r>
              <a:rPr dirty="0"/>
              <a:t>dụng tập </a:t>
            </a:r>
            <a:r>
              <a:rPr spc="-5" dirty="0"/>
              <a:t>tin</a:t>
            </a:r>
            <a:r>
              <a:rPr spc="-65" dirty="0"/>
              <a:t> </a:t>
            </a:r>
            <a:r>
              <a:rPr dirty="0"/>
              <a:t>cache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26</a:t>
            </a:fld>
            <a:endParaRPr spc="-60" dirty="0"/>
          </a:p>
        </p:txBody>
      </p:sp>
      <p:sp>
        <p:nvSpPr>
          <p:cNvPr id="3" name="object 3"/>
          <p:cNvSpPr txBox="1"/>
          <p:nvPr/>
        </p:nvSpPr>
        <p:spPr>
          <a:xfrm>
            <a:off x="427736" y="1396441"/>
            <a:ext cx="8187690" cy="3429635"/>
          </a:xfrm>
          <a:prstGeom prst="rect">
            <a:avLst/>
          </a:prstGeom>
        </p:spPr>
        <p:txBody>
          <a:bodyPr vert="horz" wrap="square" lIns="0" tIns="12700" rIns="0" bIns="0" rtlCol="0">
            <a:spAutoFit/>
          </a:bodyPr>
          <a:lstStyle/>
          <a:p>
            <a:pPr marL="287020" marR="78168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Sử dụng khi muốn lưu trữ tập tin vào thư mục  cache thay vì lưu trữ vĩnh viễn</a:t>
            </a:r>
            <a:endParaRPr sz="3000">
              <a:latin typeface="Times New Roman" pitchFamily="18" charset="0"/>
              <a:cs typeface="Times New Roman" pitchFamily="18" charset="0"/>
            </a:endParaRPr>
          </a:p>
          <a:p>
            <a:pPr marL="287020" marR="259079"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Các tập tin này sẽ tự động bị xóa khi thiết bị thiếu  bộ nhớ trong</a:t>
            </a:r>
            <a:endParaRPr sz="3000">
              <a:latin typeface="Times New Roman" pitchFamily="18" charset="0"/>
              <a:cs typeface="Times New Roman" pitchFamily="18" charset="0"/>
            </a:endParaRPr>
          </a:p>
          <a:p>
            <a:pPr marL="287020" marR="5080" indent="-274320" algn="just">
              <a:lnSpc>
                <a:spcPct val="10000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Sử dụng phương thức </a:t>
            </a:r>
            <a:r>
              <a:rPr sz="3000" dirty="0">
                <a:solidFill>
                  <a:srgbClr val="00AFEF"/>
                </a:solidFill>
                <a:latin typeface="Times New Roman" pitchFamily="18" charset="0"/>
                <a:cs typeface="Times New Roman" pitchFamily="18" charset="0"/>
              </a:rPr>
              <a:t>getCacheDir() </a:t>
            </a:r>
            <a:r>
              <a:rPr sz="3000" dirty="0">
                <a:latin typeface="Times New Roman" pitchFamily="18" charset="0"/>
                <a:cs typeface="Times New Roman" pitchFamily="18" charset="0"/>
              </a:rPr>
              <a:t>để lấy về thư  mục cache lưu trữ dữ liệu của ứng dụng (thường là  data/data/&lt;package_name&gt;/cache)</a:t>
            </a:r>
            <a:endParaRPr sz="300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p:nvPr/>
        </p:nvSpPr>
        <p:spPr>
          <a:xfrm>
            <a:off x="551986" y="1553126"/>
            <a:ext cx="7341834" cy="461907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27736" y="302767"/>
            <a:ext cx="7604759" cy="680720"/>
          </a:xfrm>
          <a:prstGeom prst="rect">
            <a:avLst/>
          </a:prstGeom>
        </p:spPr>
        <p:txBody>
          <a:bodyPr vert="horz" wrap="square" lIns="0" tIns="12065" rIns="0" bIns="0" rtlCol="0">
            <a:spAutoFit/>
          </a:bodyPr>
          <a:lstStyle/>
          <a:p>
            <a:pPr marL="12700">
              <a:lnSpc>
                <a:spcPct val="100000"/>
              </a:lnSpc>
              <a:spcBef>
                <a:spcPts val="95"/>
              </a:spcBef>
            </a:pPr>
            <a:r>
              <a:rPr sz="4300" spc="-5" dirty="0"/>
              <a:t>Ví dụ: ghi dữ liệu lên tập tin</a:t>
            </a:r>
            <a:r>
              <a:rPr sz="4300" spc="60" dirty="0"/>
              <a:t> </a:t>
            </a:r>
            <a:r>
              <a:rPr sz="4300" spc="-5" dirty="0"/>
              <a:t>cache</a:t>
            </a:r>
            <a:endParaRPr sz="43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27</a:t>
            </a:fld>
            <a:endParaRPr spc="-6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742815" cy="757555"/>
          </a:xfrm>
          <a:prstGeom prst="rect">
            <a:avLst/>
          </a:prstGeom>
        </p:spPr>
        <p:txBody>
          <a:bodyPr vert="horz" wrap="square" lIns="0" tIns="12700" rIns="0" bIns="0" rtlCol="0">
            <a:spAutoFit/>
          </a:bodyPr>
          <a:lstStyle/>
          <a:p>
            <a:pPr marL="12700">
              <a:lnSpc>
                <a:spcPct val="100000"/>
              </a:lnSpc>
              <a:spcBef>
                <a:spcPts val="100"/>
              </a:spcBef>
            </a:pPr>
            <a:r>
              <a:rPr dirty="0"/>
              <a:t>Các thư mục</a:t>
            </a:r>
            <a:r>
              <a:rPr spc="-100" dirty="0"/>
              <a:t> </a:t>
            </a:r>
            <a:r>
              <a:rPr dirty="0"/>
              <a:t>chuẩn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28</a:t>
            </a:fld>
            <a:endParaRPr spc="-60" dirty="0"/>
          </a:p>
        </p:txBody>
      </p:sp>
      <p:sp>
        <p:nvSpPr>
          <p:cNvPr id="3" name="object 3"/>
          <p:cNvSpPr txBox="1"/>
          <p:nvPr/>
        </p:nvSpPr>
        <p:spPr>
          <a:xfrm>
            <a:off x="427736" y="1321765"/>
            <a:ext cx="7711440" cy="4522470"/>
          </a:xfrm>
          <a:prstGeom prst="rect">
            <a:avLst/>
          </a:prstGeom>
        </p:spPr>
        <p:txBody>
          <a:bodyPr vert="horz" wrap="square" lIns="0" tIns="94615" rIns="0" bIns="0" rtlCol="0">
            <a:spAutoFit/>
          </a:bodyPr>
          <a:lstStyle/>
          <a:p>
            <a:pPr marL="12700" marR="5080" algn="just">
              <a:lnSpc>
                <a:spcPts val="2690"/>
              </a:lnSpc>
              <a:spcBef>
                <a:spcPts val="745"/>
              </a:spcBef>
            </a:pPr>
            <a:r>
              <a:rPr sz="2800" dirty="0">
                <a:latin typeface="Times New Roman" pitchFamily="18" charset="0"/>
                <a:cs typeface="Times New Roman" pitchFamily="18" charset="0"/>
              </a:rPr>
              <a:t>Android SDK định nghĩa một số thư mục chuẩn thành  hằng số trong class </a:t>
            </a:r>
            <a:r>
              <a:rPr sz="2800" dirty="0">
                <a:solidFill>
                  <a:srgbClr val="00AFEF"/>
                </a:solidFill>
                <a:latin typeface="Times New Roman" pitchFamily="18" charset="0"/>
                <a:cs typeface="Times New Roman" pitchFamily="18" charset="0"/>
              </a:rPr>
              <a:t>android.os.Environment</a:t>
            </a:r>
            <a:endParaRPr sz="2800">
              <a:latin typeface="Times New Roman" pitchFamily="18" charset="0"/>
              <a:cs typeface="Times New Roman" pitchFamily="18" charset="0"/>
            </a:endParaRPr>
          </a:p>
          <a:p>
            <a:pPr marL="744220" indent="-274320" algn="just">
              <a:lnSpc>
                <a:spcPts val="2655"/>
              </a:lnSpc>
              <a:buFont typeface="Wingdings"/>
              <a:buChar char=""/>
              <a:tabLst>
                <a:tab pos="743585" algn="l"/>
                <a:tab pos="744220" algn="l"/>
              </a:tabLst>
            </a:pPr>
            <a:r>
              <a:rPr sz="2400" dirty="0">
                <a:latin typeface="Times New Roman" pitchFamily="18" charset="0"/>
                <a:cs typeface="Times New Roman" pitchFamily="18" charset="0"/>
              </a:rPr>
              <a:t>DIRECTORY_ALARMS</a:t>
            </a:r>
            <a:endParaRPr sz="2400">
              <a:latin typeface="Times New Roman" pitchFamily="18" charset="0"/>
              <a:cs typeface="Times New Roman" pitchFamily="18" charset="0"/>
            </a:endParaRPr>
          </a:p>
          <a:p>
            <a:pPr marL="744220" marR="374015" indent="-274320" algn="just">
              <a:lnSpc>
                <a:spcPct val="80000"/>
              </a:lnSpc>
              <a:spcBef>
                <a:spcPts val="490"/>
              </a:spcBef>
              <a:buFont typeface="Wingdings"/>
              <a:buChar char=""/>
              <a:tabLst>
                <a:tab pos="743585" algn="l"/>
                <a:tab pos="744220" algn="l"/>
              </a:tabLst>
            </a:pPr>
            <a:r>
              <a:rPr sz="2400" dirty="0">
                <a:latin typeface="Times New Roman" pitchFamily="18" charset="0"/>
                <a:cs typeface="Times New Roman" pitchFamily="18" charset="0"/>
              </a:rPr>
              <a:t>DIRECTORY_DCIM (picture + video ở chế độ device as  camera)</a:t>
            </a:r>
            <a:endParaRPr sz="2400">
              <a:latin typeface="Times New Roman" pitchFamily="18" charset="0"/>
              <a:cs typeface="Times New Roman" pitchFamily="18" charset="0"/>
            </a:endParaRPr>
          </a:p>
          <a:p>
            <a:pPr marL="744220" indent="-274320" algn="just">
              <a:lnSpc>
                <a:spcPts val="2610"/>
              </a:lnSpc>
              <a:buFont typeface="Wingdings"/>
              <a:buChar char=""/>
              <a:tabLst>
                <a:tab pos="743585" algn="l"/>
                <a:tab pos="744220" algn="l"/>
              </a:tabLst>
            </a:pPr>
            <a:r>
              <a:rPr sz="2400" dirty="0">
                <a:latin typeface="Times New Roman" pitchFamily="18" charset="0"/>
                <a:cs typeface="Times New Roman" pitchFamily="18" charset="0"/>
              </a:rPr>
              <a:t>DIRECTORY_DOCUMENTS</a:t>
            </a:r>
            <a:endParaRPr sz="2400">
              <a:latin typeface="Times New Roman" pitchFamily="18" charset="0"/>
              <a:cs typeface="Times New Roman" pitchFamily="18" charset="0"/>
            </a:endParaRPr>
          </a:p>
          <a:p>
            <a:pPr marL="744220" indent="-274320" algn="just">
              <a:lnSpc>
                <a:spcPts val="2705"/>
              </a:lnSpc>
              <a:buFont typeface="Wingdings"/>
              <a:buChar char=""/>
              <a:tabLst>
                <a:tab pos="743585" algn="l"/>
                <a:tab pos="744220" algn="l"/>
              </a:tabLst>
            </a:pPr>
            <a:r>
              <a:rPr sz="2400" dirty="0">
                <a:latin typeface="Times New Roman" pitchFamily="18" charset="0"/>
                <a:cs typeface="Times New Roman" pitchFamily="18" charset="0"/>
              </a:rPr>
              <a:t>DIRECTORY_DOWNLOADS</a:t>
            </a:r>
            <a:endParaRPr sz="2400">
              <a:latin typeface="Times New Roman" pitchFamily="18" charset="0"/>
              <a:cs typeface="Times New Roman" pitchFamily="18" charset="0"/>
            </a:endParaRPr>
          </a:p>
          <a:p>
            <a:pPr marL="744220" indent="-274320" algn="just">
              <a:lnSpc>
                <a:spcPts val="2705"/>
              </a:lnSpc>
              <a:buFont typeface="Wingdings"/>
              <a:buChar char=""/>
              <a:tabLst>
                <a:tab pos="743585" algn="l"/>
                <a:tab pos="744220" algn="l"/>
              </a:tabLst>
            </a:pPr>
            <a:r>
              <a:rPr sz="2400" dirty="0">
                <a:latin typeface="Times New Roman" pitchFamily="18" charset="0"/>
                <a:cs typeface="Times New Roman" pitchFamily="18" charset="0"/>
              </a:rPr>
              <a:t>DIRECTORY_MOVIES</a:t>
            </a:r>
            <a:endParaRPr sz="2400">
              <a:latin typeface="Times New Roman" pitchFamily="18" charset="0"/>
              <a:cs typeface="Times New Roman" pitchFamily="18" charset="0"/>
            </a:endParaRPr>
          </a:p>
          <a:p>
            <a:pPr marL="744220" indent="-274320" algn="just">
              <a:lnSpc>
                <a:spcPts val="2700"/>
              </a:lnSpc>
              <a:buFont typeface="Wingdings"/>
              <a:buChar char=""/>
              <a:tabLst>
                <a:tab pos="743585" algn="l"/>
                <a:tab pos="744220" algn="l"/>
              </a:tabLst>
            </a:pPr>
            <a:r>
              <a:rPr sz="2400" dirty="0">
                <a:latin typeface="Times New Roman" pitchFamily="18" charset="0"/>
                <a:cs typeface="Times New Roman" pitchFamily="18" charset="0"/>
              </a:rPr>
              <a:t>DIRECTORY_MUSIC</a:t>
            </a:r>
            <a:endParaRPr sz="2400">
              <a:latin typeface="Times New Roman" pitchFamily="18" charset="0"/>
              <a:cs typeface="Times New Roman" pitchFamily="18" charset="0"/>
            </a:endParaRPr>
          </a:p>
          <a:p>
            <a:pPr marL="744220" indent="-274320" algn="just">
              <a:lnSpc>
                <a:spcPts val="2705"/>
              </a:lnSpc>
              <a:buFont typeface="Wingdings"/>
              <a:buChar char=""/>
              <a:tabLst>
                <a:tab pos="743585" algn="l"/>
                <a:tab pos="744220" algn="l"/>
              </a:tabLst>
            </a:pPr>
            <a:r>
              <a:rPr sz="2400" dirty="0">
                <a:latin typeface="Times New Roman" pitchFamily="18" charset="0"/>
                <a:cs typeface="Times New Roman" pitchFamily="18" charset="0"/>
              </a:rPr>
              <a:t>DIRECTORY_NOTIFICATIONS</a:t>
            </a:r>
            <a:endParaRPr sz="2400">
              <a:latin typeface="Times New Roman" pitchFamily="18" charset="0"/>
              <a:cs typeface="Times New Roman" pitchFamily="18" charset="0"/>
            </a:endParaRPr>
          </a:p>
          <a:p>
            <a:pPr marL="744220" indent="-274320" algn="just">
              <a:lnSpc>
                <a:spcPts val="2710"/>
              </a:lnSpc>
              <a:buFont typeface="Wingdings"/>
              <a:buChar char=""/>
              <a:tabLst>
                <a:tab pos="743585" algn="l"/>
                <a:tab pos="744220" algn="l"/>
              </a:tabLst>
            </a:pPr>
            <a:r>
              <a:rPr sz="2400" dirty="0">
                <a:latin typeface="Times New Roman" pitchFamily="18" charset="0"/>
                <a:cs typeface="Times New Roman" pitchFamily="18" charset="0"/>
              </a:rPr>
              <a:t>DIRECTORY_PICTURES</a:t>
            </a:r>
            <a:endParaRPr sz="2400">
              <a:latin typeface="Times New Roman" pitchFamily="18" charset="0"/>
              <a:cs typeface="Times New Roman" pitchFamily="18" charset="0"/>
            </a:endParaRPr>
          </a:p>
          <a:p>
            <a:pPr marL="744220" indent="-274320" algn="just">
              <a:lnSpc>
                <a:spcPts val="2700"/>
              </a:lnSpc>
              <a:buFont typeface="Wingdings"/>
              <a:buChar char=""/>
              <a:tabLst>
                <a:tab pos="743585" algn="l"/>
                <a:tab pos="744220" algn="l"/>
              </a:tabLst>
            </a:pPr>
            <a:r>
              <a:rPr sz="2400" dirty="0">
                <a:latin typeface="Times New Roman" pitchFamily="18" charset="0"/>
                <a:cs typeface="Times New Roman" pitchFamily="18" charset="0"/>
              </a:rPr>
              <a:t>DIRECTORY_PODCASTS</a:t>
            </a:r>
            <a:endParaRPr sz="2400">
              <a:latin typeface="Times New Roman" pitchFamily="18" charset="0"/>
              <a:cs typeface="Times New Roman" pitchFamily="18" charset="0"/>
            </a:endParaRPr>
          </a:p>
          <a:p>
            <a:pPr marL="744220" indent="-274320" algn="just">
              <a:lnSpc>
                <a:spcPts val="2790"/>
              </a:lnSpc>
              <a:buFont typeface="Wingdings"/>
              <a:buChar char=""/>
              <a:tabLst>
                <a:tab pos="743585" algn="l"/>
                <a:tab pos="744220" algn="l"/>
              </a:tabLst>
            </a:pPr>
            <a:r>
              <a:rPr sz="2400" dirty="0">
                <a:latin typeface="Times New Roman" pitchFamily="18" charset="0"/>
                <a:cs typeface="Times New Roman" pitchFamily="18" charset="0"/>
              </a:rPr>
              <a:t>DIRECTORY_RINGTONES</a:t>
            </a:r>
            <a:endParaRPr sz="240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758" y="1119377"/>
            <a:ext cx="8446135" cy="0"/>
          </a:xfrm>
          <a:custGeom>
            <a:avLst/>
            <a:gdLst/>
            <a:ahLst/>
            <a:cxnLst/>
            <a:rect l="l" t="t" r="r" b="b"/>
            <a:pathLst>
              <a:path w="8446135">
                <a:moveTo>
                  <a:pt x="0" y="0"/>
                </a:moveTo>
                <a:lnTo>
                  <a:pt x="8446135" y="0"/>
                </a:lnTo>
              </a:path>
            </a:pathLst>
          </a:custGeom>
          <a:ln w="38100">
            <a:solidFill>
              <a:srgbClr val="00AF50"/>
            </a:solidFill>
          </a:ln>
        </p:spPr>
        <p:txBody>
          <a:bodyPr wrap="square" lIns="0" tIns="0" rIns="0" bIns="0" rtlCol="0"/>
          <a:lstStyle/>
          <a:p>
            <a:endParaRPr/>
          </a:p>
        </p:txBody>
      </p:sp>
      <p:sp>
        <p:nvSpPr>
          <p:cNvPr id="3" name="object 3"/>
          <p:cNvSpPr txBox="1">
            <a:spLocks noGrp="1"/>
          </p:cNvSpPr>
          <p:nvPr>
            <p:ph type="title"/>
          </p:nvPr>
        </p:nvSpPr>
        <p:spPr>
          <a:xfrm>
            <a:off x="427736" y="257378"/>
            <a:ext cx="655447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a:t>
            </a:r>
            <a:r>
              <a:rPr spc="-5" dirty="0"/>
              <a:t>một số </a:t>
            </a:r>
            <a:r>
              <a:rPr dirty="0"/>
              <a:t>hàm hữu</a:t>
            </a:r>
            <a:r>
              <a:rPr spc="-65" dirty="0"/>
              <a:t> </a:t>
            </a:r>
            <a:r>
              <a:rPr dirty="0"/>
              <a:t>ích</a:t>
            </a:r>
          </a:p>
        </p:txBody>
      </p:sp>
      <p:sp>
        <p:nvSpPr>
          <p:cNvPr id="4" name="object 4"/>
          <p:cNvSpPr/>
          <p:nvPr/>
        </p:nvSpPr>
        <p:spPr>
          <a:xfrm>
            <a:off x="228600" y="1524000"/>
            <a:ext cx="7315200" cy="481888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29</a:t>
            </a:fld>
            <a:endParaRPr spc="-6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a:t>
            </a:fld>
            <a:endParaRPr spc="-60" dirty="0"/>
          </a:p>
        </p:txBody>
      </p:sp>
      <p:sp>
        <p:nvSpPr>
          <p:cNvPr id="3" name="object 3"/>
          <p:cNvSpPr txBox="1"/>
          <p:nvPr/>
        </p:nvSpPr>
        <p:spPr>
          <a:xfrm>
            <a:off x="427736" y="1396441"/>
            <a:ext cx="8257540" cy="4496103"/>
          </a:xfrm>
          <a:prstGeom prst="rect">
            <a:avLst/>
          </a:prstGeom>
        </p:spPr>
        <p:txBody>
          <a:bodyPr vert="horz" wrap="square" lIns="0" tIns="12700" rIns="0" bIns="0" rtlCol="0">
            <a:spAutoFit/>
          </a:bodyPr>
          <a:lstStyle/>
          <a:p>
            <a:pPr marL="287020" marR="725805"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Intent là cơ chế chuẩn của android để giao tiếp  giữa các ứng dụng</a:t>
            </a:r>
            <a:endParaRPr sz="3000">
              <a:latin typeface="Times New Roman" pitchFamily="18" charset="0"/>
              <a:cs typeface="Times New Roman" pitchFamily="18" charset="0"/>
            </a:endParaRPr>
          </a:p>
          <a:p>
            <a:pPr marL="744220" marR="5080" lvl="1" indent="-274320" algn="just">
              <a:lnSpc>
                <a:spcPct val="100000"/>
              </a:lnSpc>
              <a:spcBef>
                <a:spcPts val="425"/>
              </a:spcBef>
              <a:buFont typeface="Wingdings"/>
              <a:buChar char=""/>
              <a:tabLst>
                <a:tab pos="744220" algn="l"/>
              </a:tabLst>
            </a:pPr>
            <a:r>
              <a:rPr sz="2600" dirty="0">
                <a:latin typeface="Times New Roman" pitchFamily="18" charset="0"/>
                <a:cs typeface="Times New Roman" pitchFamily="18" charset="0"/>
              </a:rPr>
              <a:t>Có thể giao tiếp theo theo nhiều cách khác, nhưng dùng  intent là cách mà tất cả các ứng dụng đều áp dụng</a:t>
            </a:r>
            <a:endParaRPr sz="2600">
              <a:latin typeface="Times New Roman" pitchFamily="18" charset="0"/>
              <a:cs typeface="Times New Roman" pitchFamily="18" charset="0"/>
            </a:endParaRPr>
          </a:p>
          <a:p>
            <a:pPr marL="287020" marR="109855" indent="-274320" algn="just">
              <a:lnSpc>
                <a:spcPct val="100000"/>
              </a:lnSpc>
              <a:spcBef>
                <a:spcPts val="780"/>
              </a:spcBef>
              <a:buClr>
                <a:srgbClr val="FF0000"/>
              </a:buClr>
              <a:buFont typeface="Wingdings"/>
              <a:buChar char=""/>
              <a:tabLst>
                <a:tab pos="287020" algn="l"/>
              </a:tabLst>
            </a:pPr>
            <a:r>
              <a:rPr sz="3000" dirty="0">
                <a:latin typeface="Times New Roman" pitchFamily="18" charset="0"/>
                <a:cs typeface="Times New Roman" pitchFamily="18" charset="0"/>
              </a:rPr>
              <a:t>Gọi thực hiện một </a:t>
            </a:r>
            <a:r>
              <a:rPr sz="3000" b="1" dirty="0">
                <a:latin typeface="Times New Roman" pitchFamily="18" charset="0"/>
                <a:cs typeface="Times New Roman" pitchFamily="18" charset="0"/>
              </a:rPr>
              <a:t>nhiệm vụ </a:t>
            </a:r>
            <a:r>
              <a:rPr sz="3000" dirty="0">
                <a:latin typeface="Times New Roman" pitchFamily="18" charset="0"/>
                <a:cs typeface="Times New Roman" pitchFamily="18" charset="0"/>
              </a:rPr>
              <a:t>cụ thể, dùng được với  activity của ứng dụng bất kỳ:</a:t>
            </a:r>
            <a:endParaRPr sz="3000">
              <a:latin typeface="Times New Roman" pitchFamily="18" charset="0"/>
              <a:cs typeface="Times New Roman" pitchFamily="18" charset="0"/>
            </a:endParaRPr>
          </a:p>
          <a:p>
            <a:pPr marL="698500" marR="374015" indent="-228600" algn="just">
              <a:lnSpc>
                <a:spcPct val="100000"/>
              </a:lnSpc>
              <a:spcBef>
                <a:spcPts val="455"/>
              </a:spcBef>
              <a:tabLst>
                <a:tab pos="3498850" algn="l"/>
              </a:tabLst>
            </a:pPr>
            <a:r>
              <a:rPr sz="2400" b="1" dirty="0">
                <a:solidFill>
                  <a:srgbClr val="006FC0"/>
                </a:solidFill>
                <a:latin typeface="Times New Roman" pitchFamily="18" charset="0"/>
                <a:cs typeface="Times New Roman" pitchFamily="18" charset="0"/>
              </a:rPr>
              <a:t>startActivity</a:t>
            </a:r>
            <a:r>
              <a:rPr sz="2400" b="1" dirty="0">
                <a:latin typeface="Times New Roman" pitchFamily="18" charset="0"/>
                <a:cs typeface="Times New Roman" pitchFamily="18" charset="0"/>
              </a:rPr>
              <a:t>(new	Intent(Intent.</a:t>
            </a:r>
            <a:r>
              <a:rPr sz="2400" b="1" dirty="0">
                <a:solidFill>
                  <a:srgbClr val="FF0000"/>
                </a:solidFill>
                <a:latin typeface="Times New Roman" pitchFamily="18" charset="0"/>
                <a:cs typeface="Times New Roman" pitchFamily="18" charset="0"/>
              </a:rPr>
              <a:t>ACTION_DIAL</a:t>
            </a:r>
            <a:r>
              <a:rPr sz="2400" b="1" dirty="0">
                <a:latin typeface="Times New Roman" pitchFamily="18" charset="0"/>
                <a:cs typeface="Times New Roman" pitchFamily="18" charset="0"/>
              </a:rPr>
              <a:t>,  </a:t>
            </a:r>
            <a:r>
              <a:rPr sz="2400" b="1" dirty="0">
                <a:solidFill>
                  <a:srgbClr val="6F2F9F"/>
                </a:solidFill>
                <a:latin typeface="Times New Roman" pitchFamily="18" charset="0"/>
                <a:cs typeface="Times New Roman" pitchFamily="18" charset="0"/>
              </a:rPr>
              <a:t>Uri.parse("tel:0912102165")</a:t>
            </a:r>
            <a:r>
              <a:rPr sz="2400" b="1" dirty="0">
                <a:latin typeface="Times New Roman" pitchFamily="18" charset="0"/>
                <a:cs typeface="Times New Roman" pitchFamily="18" charset="0"/>
              </a:rPr>
              <a:t>));</a:t>
            </a:r>
            <a:endParaRPr sz="2400">
              <a:latin typeface="Times New Roman" pitchFamily="18" charset="0"/>
              <a:cs typeface="Times New Roman" pitchFamily="18" charset="0"/>
            </a:endParaRPr>
          </a:p>
          <a:p>
            <a:pPr marL="287020" marR="2733675" indent="-287020" algn="just">
              <a:lnSpc>
                <a:spcPct val="106100"/>
              </a:lnSpc>
              <a:spcBef>
                <a:spcPts val="530"/>
              </a:spcBef>
              <a:buClr>
                <a:srgbClr val="FF0000"/>
              </a:buClr>
              <a:buFont typeface="Wingdings"/>
              <a:buChar char=""/>
              <a:tabLst>
                <a:tab pos="287020" algn="l"/>
              </a:tabLst>
            </a:pPr>
            <a:r>
              <a:rPr sz="3000" dirty="0">
                <a:latin typeface="Times New Roman" pitchFamily="18" charset="0"/>
                <a:cs typeface="Times New Roman" pitchFamily="18" charset="0"/>
              </a:rPr>
              <a:t>Gọi thực hiện một </a:t>
            </a:r>
            <a:r>
              <a:rPr sz="3000" b="1" dirty="0">
                <a:latin typeface="Times New Roman" pitchFamily="18" charset="0"/>
                <a:cs typeface="Times New Roman" pitchFamily="18" charset="0"/>
              </a:rPr>
              <a:t>activity </a:t>
            </a:r>
            <a:r>
              <a:rPr sz="3000" dirty="0">
                <a:latin typeface="Times New Roman" pitchFamily="18" charset="0"/>
                <a:cs typeface="Times New Roman" pitchFamily="18" charset="0"/>
              </a:rPr>
              <a:t>cụ thể</a:t>
            </a:r>
            <a:r>
              <a:rPr sz="3000">
                <a:latin typeface="Times New Roman" pitchFamily="18" charset="0"/>
                <a:cs typeface="Times New Roman" pitchFamily="18" charset="0"/>
              </a:rPr>
              <a:t>: </a:t>
            </a:r>
            <a:r>
              <a:rPr sz="3000">
                <a:solidFill>
                  <a:srgbClr val="006FC0"/>
                </a:solidFill>
                <a:latin typeface="Times New Roman" pitchFamily="18" charset="0"/>
                <a:cs typeface="Times New Roman" pitchFamily="18" charset="0"/>
              </a:rPr>
              <a:t> </a:t>
            </a:r>
            <a:r>
              <a:rPr sz="2000" b="1" smtClean="0">
                <a:solidFill>
                  <a:srgbClr val="006FC0"/>
                </a:solidFill>
                <a:latin typeface="Times New Roman" pitchFamily="18" charset="0"/>
                <a:cs typeface="Times New Roman" pitchFamily="18" charset="0"/>
              </a:rPr>
              <a:t>startActivity</a:t>
            </a:r>
            <a:r>
              <a:rPr sz="2000" b="1" smtClean="0">
                <a:latin typeface="Times New Roman" pitchFamily="18" charset="0"/>
                <a:cs typeface="Times New Roman" pitchFamily="18" charset="0"/>
              </a:rPr>
              <a:t>(new Intent(this,</a:t>
            </a:r>
            <a:r>
              <a:rPr sz="2000" b="1" smtClean="0">
                <a:solidFill>
                  <a:srgbClr val="6F2F9F"/>
                </a:solidFill>
                <a:latin typeface="Times New Roman" pitchFamily="18" charset="0"/>
                <a:cs typeface="Times New Roman" pitchFamily="18" charset="0"/>
              </a:rPr>
              <a:t>Activity2.class</a:t>
            </a:r>
            <a:r>
              <a:rPr sz="2000" b="1"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5427980" cy="757555"/>
          </a:xfrm>
          <a:prstGeom prst="rect">
            <a:avLst/>
          </a:prstGeom>
        </p:spPr>
        <p:txBody>
          <a:bodyPr vert="horz" wrap="square" lIns="0" tIns="12700" rIns="0" bIns="0" rtlCol="0">
            <a:spAutoFit/>
          </a:bodyPr>
          <a:lstStyle/>
          <a:p>
            <a:pPr marL="12700">
              <a:lnSpc>
                <a:spcPct val="100000"/>
              </a:lnSpc>
              <a:spcBef>
                <a:spcPts val="100"/>
              </a:spcBef>
            </a:pPr>
            <a:r>
              <a:rPr spc="-5" dirty="0"/>
              <a:t>File </a:t>
            </a:r>
            <a:r>
              <a:rPr dirty="0"/>
              <a:t>trên bộ nhớ</a:t>
            </a:r>
            <a:r>
              <a:rPr spc="-90" dirty="0"/>
              <a:t> </a:t>
            </a:r>
            <a:r>
              <a:rPr dirty="0"/>
              <a:t>ngoài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30</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3.3</a:t>
            </a:r>
            <a:endParaRPr sz="18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420360" cy="757555"/>
          </a:xfrm>
          <a:prstGeom prst="rect">
            <a:avLst/>
          </a:prstGeom>
        </p:spPr>
        <p:txBody>
          <a:bodyPr vert="horz" wrap="square" lIns="0" tIns="12700" rIns="0" bIns="0" rtlCol="0">
            <a:spAutoFit/>
          </a:bodyPr>
          <a:lstStyle/>
          <a:p>
            <a:pPr marL="12700">
              <a:lnSpc>
                <a:spcPct val="100000"/>
              </a:lnSpc>
              <a:spcBef>
                <a:spcPts val="100"/>
              </a:spcBef>
            </a:pPr>
            <a:r>
              <a:rPr spc="-5" dirty="0"/>
              <a:t>Sử </a:t>
            </a:r>
            <a:r>
              <a:rPr dirty="0"/>
              <a:t>dụng bộ nhớ</a:t>
            </a:r>
            <a:r>
              <a:rPr spc="-65" dirty="0"/>
              <a:t> </a:t>
            </a:r>
            <a:r>
              <a:rPr spc="-5" dirty="0"/>
              <a:t>ngoài</a:t>
            </a:r>
          </a:p>
        </p:txBody>
      </p:sp>
      <p:sp>
        <p:nvSpPr>
          <p:cNvPr id="3" name="object 3"/>
          <p:cNvSpPr txBox="1"/>
          <p:nvPr/>
        </p:nvSpPr>
        <p:spPr>
          <a:xfrm>
            <a:off x="307340" y="1410970"/>
            <a:ext cx="8215630" cy="1306195"/>
          </a:xfrm>
          <a:prstGeom prst="rect">
            <a:avLst/>
          </a:prstGeom>
        </p:spPr>
        <p:txBody>
          <a:bodyPr vert="horz" wrap="square" lIns="0" tIns="64135" rIns="0" bIns="0" rtlCol="0">
            <a:spAutoFit/>
          </a:bodyPr>
          <a:lstStyle/>
          <a:p>
            <a:pPr marL="12700" marR="5080" algn="just">
              <a:lnSpc>
                <a:spcPts val="3240"/>
              </a:lnSpc>
              <a:spcBef>
                <a:spcPts val="505"/>
              </a:spcBef>
            </a:pPr>
            <a:r>
              <a:rPr sz="3000" dirty="0">
                <a:latin typeface="Times New Roman" pitchFamily="18" charset="0"/>
                <a:cs typeface="Times New Roman" pitchFamily="18" charset="0"/>
              </a:rPr>
              <a:t>Bộ nhớ ngoài (external memory) là thiết bị lưu trữ có  thể tháo rời (thường là SDCARD) nên cần tiến hành</a:t>
            </a:r>
            <a:endParaRPr sz="3000">
              <a:latin typeface="Times New Roman" pitchFamily="18" charset="0"/>
              <a:cs typeface="Times New Roman" pitchFamily="18" charset="0"/>
            </a:endParaRPr>
          </a:p>
          <a:p>
            <a:pPr marL="12700" algn="just">
              <a:lnSpc>
                <a:spcPts val="3195"/>
              </a:lnSpc>
              <a:tabLst>
                <a:tab pos="6706234" algn="l"/>
              </a:tabLst>
            </a:pPr>
            <a:r>
              <a:rPr sz="3000" dirty="0">
                <a:latin typeface="Times New Roman" pitchFamily="18" charset="0"/>
                <a:cs typeface="Times New Roman" pitchFamily="18" charset="0"/>
              </a:rPr>
              <a:t>kiểm tra trạng thái trước khi đọc và ghi dữ	liệu</a:t>
            </a:r>
            <a:endParaRPr sz="3000">
              <a:latin typeface="Times New Roman" pitchFamily="18" charset="0"/>
              <a:cs typeface="Times New Roman" pitchFamily="18" charset="0"/>
            </a:endParaRPr>
          </a:p>
        </p:txBody>
      </p:sp>
      <p:sp>
        <p:nvSpPr>
          <p:cNvPr id="4" name="object 4"/>
          <p:cNvSpPr/>
          <p:nvPr/>
        </p:nvSpPr>
        <p:spPr>
          <a:xfrm>
            <a:off x="926611" y="2916184"/>
            <a:ext cx="7243129" cy="3433175"/>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31</a:t>
            </a:fld>
            <a:endParaRPr spc="-6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420360" cy="757555"/>
          </a:xfrm>
          <a:prstGeom prst="rect">
            <a:avLst/>
          </a:prstGeom>
        </p:spPr>
        <p:txBody>
          <a:bodyPr vert="horz" wrap="square" lIns="0" tIns="12700" rIns="0" bIns="0" rtlCol="0">
            <a:spAutoFit/>
          </a:bodyPr>
          <a:lstStyle/>
          <a:p>
            <a:pPr marL="12700">
              <a:lnSpc>
                <a:spcPct val="100000"/>
              </a:lnSpc>
              <a:spcBef>
                <a:spcPts val="100"/>
              </a:spcBef>
            </a:pPr>
            <a:r>
              <a:rPr spc="-5" dirty="0"/>
              <a:t>Sử </a:t>
            </a:r>
            <a:r>
              <a:rPr dirty="0"/>
              <a:t>dụng bộ nhớ</a:t>
            </a:r>
            <a:r>
              <a:rPr spc="-65" dirty="0"/>
              <a:t> </a:t>
            </a:r>
            <a:r>
              <a:rPr spc="-5" dirty="0"/>
              <a:t>ngoài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32</a:t>
            </a:fld>
            <a:endParaRPr spc="-60" dirty="0"/>
          </a:p>
        </p:txBody>
      </p:sp>
      <p:sp>
        <p:nvSpPr>
          <p:cNvPr id="3" name="object 3"/>
          <p:cNvSpPr txBox="1"/>
          <p:nvPr/>
        </p:nvSpPr>
        <p:spPr>
          <a:xfrm>
            <a:off x="427736" y="1396441"/>
            <a:ext cx="7979409" cy="4639732"/>
          </a:xfrm>
          <a:prstGeom prst="rect">
            <a:avLst/>
          </a:prstGeom>
        </p:spPr>
        <p:txBody>
          <a:bodyPr vert="horz" wrap="square" lIns="0" tIns="12700" rIns="0" bIns="0" rtlCol="0">
            <a:spAutoFit/>
          </a:bodyPr>
          <a:lstStyle/>
          <a:p>
            <a:pPr marL="287020" marR="186690"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Nếu muốn ghi trên SDCARD, cần cấp quyền </a:t>
            </a:r>
            <a:r>
              <a:rPr sz="2800" dirty="0">
                <a:solidFill>
                  <a:srgbClr val="00AFEF"/>
                </a:solidFill>
                <a:latin typeface="Times New Roman" pitchFamily="18" charset="0"/>
                <a:cs typeface="Times New Roman" pitchFamily="18" charset="0"/>
              </a:rPr>
              <a:t> android.permission.WRITE_EXTERNAL_STORAGE</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Truy cập file ở bộ lưu trữ ngoài</a:t>
            </a:r>
            <a:endParaRPr sz="2800">
              <a:latin typeface="Times New Roman" pitchFamily="18" charset="0"/>
              <a:cs typeface="Times New Roman" pitchFamily="18" charset="0"/>
            </a:endParaRPr>
          </a:p>
          <a:p>
            <a:pPr marL="744220" marR="5080" lvl="1" indent="-274320" algn="just">
              <a:lnSpc>
                <a:spcPct val="100000"/>
              </a:lnSpc>
              <a:spcBef>
                <a:spcPts val="425"/>
              </a:spcBef>
              <a:buFont typeface="Wingdings"/>
              <a:buChar char=""/>
              <a:tabLst>
                <a:tab pos="744220" algn="l"/>
              </a:tabLst>
            </a:pPr>
            <a:r>
              <a:rPr sz="2400" dirty="0">
                <a:latin typeface="Times New Roman" pitchFamily="18" charset="0"/>
                <a:cs typeface="Times New Roman" pitchFamily="18" charset="0"/>
              </a:rPr>
              <a:t>API Level &gt;= 8, sử dụng</a:t>
            </a:r>
            <a:r>
              <a:rPr sz="2400" dirty="0">
                <a:solidFill>
                  <a:srgbClr val="0462C1"/>
                </a:solidFill>
                <a:latin typeface="Times New Roman" pitchFamily="18" charset="0"/>
                <a:cs typeface="Times New Roman" pitchFamily="18" charset="0"/>
              </a:rPr>
              <a:t> </a:t>
            </a:r>
            <a:r>
              <a:rPr sz="2400" u="heavy" dirty="0">
                <a:solidFill>
                  <a:srgbClr val="0462C1"/>
                </a:solidFill>
                <a:uFill>
                  <a:solidFill>
                    <a:srgbClr val="0462C1"/>
                  </a:solidFill>
                </a:uFill>
                <a:latin typeface="Times New Roman" pitchFamily="18" charset="0"/>
                <a:cs typeface="Times New Roman" pitchFamily="18" charset="0"/>
                <a:hlinkClick r:id="rId2"/>
              </a:rPr>
              <a:t>getExternalFilesDir()</a:t>
            </a:r>
            <a:r>
              <a:rPr sz="2400" dirty="0">
                <a:solidFill>
                  <a:srgbClr val="0462C1"/>
                </a:solidFill>
                <a:latin typeface="Times New Roman" pitchFamily="18" charset="0"/>
                <a:cs typeface="Times New Roman" pitchFamily="18" charset="0"/>
                <a:hlinkClick r:id="rId2"/>
              </a:rPr>
              <a:t> </a:t>
            </a:r>
            <a:r>
              <a:rPr sz="2400" dirty="0">
                <a:latin typeface="Times New Roman" pitchFamily="18" charset="0"/>
                <a:cs typeface="Times New Roman" pitchFamily="18" charset="0"/>
              </a:rPr>
              <a:t>lấy về đối  tượng file chứa đường dẫn tới thư mục gốc bộ nhớ  ngoài</a:t>
            </a:r>
            <a:endParaRPr sz="24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400" dirty="0">
                <a:latin typeface="Times New Roman" pitchFamily="18" charset="0"/>
                <a:cs typeface="Times New Roman" pitchFamily="18" charset="0"/>
              </a:rPr>
              <a:t>API Level &lt;= 7, sử dụng</a:t>
            </a:r>
            <a:r>
              <a:rPr sz="2400" dirty="0">
                <a:solidFill>
                  <a:srgbClr val="0462C1"/>
                </a:solidFill>
                <a:latin typeface="Times New Roman" pitchFamily="18" charset="0"/>
                <a:cs typeface="Times New Roman" pitchFamily="18" charset="0"/>
              </a:rPr>
              <a:t> </a:t>
            </a:r>
            <a:r>
              <a:rPr sz="2400" u="heavy" dirty="0">
                <a:solidFill>
                  <a:srgbClr val="0462C1"/>
                </a:solidFill>
                <a:uFill>
                  <a:solidFill>
                    <a:srgbClr val="0462C1"/>
                  </a:solidFill>
                </a:uFill>
                <a:latin typeface="Times New Roman" pitchFamily="18" charset="0"/>
                <a:cs typeface="Times New Roman" pitchFamily="18" charset="0"/>
                <a:hlinkClick r:id="rId3"/>
              </a:rPr>
              <a:t>getExternalStorageDirectory()</a:t>
            </a:r>
            <a:endParaRPr sz="2400">
              <a:latin typeface="Times New Roman" pitchFamily="18" charset="0"/>
              <a:cs typeface="Times New Roman" pitchFamily="18" charset="0"/>
            </a:endParaRPr>
          </a:p>
          <a:p>
            <a:pPr marL="287020" marR="293370" indent="-274320" algn="just">
              <a:lnSpc>
                <a:spcPct val="100000"/>
              </a:lnSpc>
              <a:spcBef>
                <a:spcPts val="775"/>
              </a:spcBef>
              <a:buClr>
                <a:srgbClr val="FF0000"/>
              </a:buClr>
              <a:buFont typeface="Wingdings"/>
              <a:buChar char=""/>
              <a:tabLst>
                <a:tab pos="287020" algn="l"/>
              </a:tabLst>
            </a:pPr>
            <a:r>
              <a:rPr sz="2800" dirty="0">
                <a:latin typeface="Times New Roman" pitchFamily="18" charset="0"/>
                <a:cs typeface="Times New Roman" pitchFamily="18" charset="0"/>
              </a:rPr>
              <a:t>Thông thường dữ liệu được lưu trữ theo đường  dẫn /Android/data/&lt;package_name&gt;/files/</a:t>
            </a:r>
            <a:endParaRPr sz="28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Dữ liệu trên sdcard có thể không được bảo vệ</a:t>
            </a:r>
            <a:endParaRPr sz="280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512559" cy="757555"/>
          </a:xfrm>
          <a:prstGeom prst="rect">
            <a:avLst/>
          </a:prstGeom>
        </p:spPr>
        <p:txBody>
          <a:bodyPr vert="horz" wrap="square" lIns="0" tIns="12700" rIns="0" bIns="0" rtlCol="0">
            <a:spAutoFit/>
          </a:bodyPr>
          <a:lstStyle/>
          <a:p>
            <a:pPr marL="12700">
              <a:lnSpc>
                <a:spcPct val="100000"/>
              </a:lnSpc>
              <a:spcBef>
                <a:spcPts val="100"/>
              </a:spcBef>
            </a:pPr>
            <a:r>
              <a:rPr spc="-5" dirty="0"/>
              <a:t>File </a:t>
            </a:r>
            <a:r>
              <a:rPr dirty="0"/>
              <a:t>nội bộ </a:t>
            </a:r>
            <a:r>
              <a:rPr spc="-5" dirty="0"/>
              <a:t>(trong file</a:t>
            </a:r>
            <a:r>
              <a:rPr spc="-35" dirty="0"/>
              <a:t> </a:t>
            </a:r>
            <a:r>
              <a:rPr dirty="0"/>
              <a:t>apk)</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33</a:t>
            </a:fld>
            <a:endParaRPr spc="-60" dirty="0"/>
          </a:p>
        </p:txBody>
      </p:sp>
      <p:sp>
        <p:nvSpPr>
          <p:cNvPr id="3" name="object 3"/>
          <p:cNvSpPr txBox="1"/>
          <p:nvPr/>
        </p:nvSpPr>
        <p:spPr>
          <a:xfrm>
            <a:off x="702665" y="3468370"/>
            <a:ext cx="835660"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75" dirty="0">
                <a:solidFill>
                  <a:srgbClr val="888888"/>
                </a:solidFill>
                <a:latin typeface="Arial"/>
                <a:cs typeface="Arial"/>
              </a:rPr>
              <a:t>3.4</a:t>
            </a:r>
            <a:endParaRPr sz="18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302767"/>
            <a:ext cx="7758430" cy="680720"/>
          </a:xfrm>
          <a:prstGeom prst="rect">
            <a:avLst/>
          </a:prstGeom>
        </p:spPr>
        <p:txBody>
          <a:bodyPr vert="horz" wrap="square" lIns="0" tIns="12065" rIns="0" bIns="0" rtlCol="0">
            <a:spAutoFit/>
          </a:bodyPr>
          <a:lstStyle/>
          <a:p>
            <a:pPr marL="12700">
              <a:lnSpc>
                <a:spcPct val="100000"/>
              </a:lnSpc>
              <a:spcBef>
                <a:spcPts val="95"/>
              </a:spcBef>
            </a:pPr>
            <a:r>
              <a:rPr sz="4300" spc="-45" dirty="0"/>
              <a:t>Truy </a:t>
            </a:r>
            <a:r>
              <a:rPr sz="4300" spc="-5" dirty="0"/>
              <a:t>xuất các </a:t>
            </a:r>
            <a:r>
              <a:rPr sz="4300" spc="-10" dirty="0"/>
              <a:t>files </a:t>
            </a:r>
            <a:r>
              <a:rPr sz="4300" spc="-5" dirty="0"/>
              <a:t>trong</a:t>
            </a:r>
            <a:r>
              <a:rPr sz="4300" spc="125" dirty="0"/>
              <a:t> </a:t>
            </a:r>
            <a:r>
              <a:rPr sz="4300" spc="-5" dirty="0"/>
              <a:t>Resources</a:t>
            </a:r>
            <a:endParaRPr sz="43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34</a:t>
            </a:fld>
            <a:endParaRPr spc="-60" dirty="0"/>
          </a:p>
        </p:txBody>
      </p:sp>
      <p:sp>
        <p:nvSpPr>
          <p:cNvPr id="3" name="object 3"/>
          <p:cNvSpPr txBox="1"/>
          <p:nvPr/>
        </p:nvSpPr>
        <p:spPr>
          <a:xfrm>
            <a:off x="427736" y="1396441"/>
            <a:ext cx="7959090" cy="4727704"/>
          </a:xfrm>
          <a:prstGeom prst="rect">
            <a:avLst/>
          </a:prstGeom>
        </p:spPr>
        <p:txBody>
          <a:bodyPr vert="horz" wrap="square" lIns="0" tIns="12700" rIns="0" bIns="0" rtlCol="0">
            <a:spAutoFit/>
          </a:bodyPr>
          <a:lstStyle/>
          <a:p>
            <a:pPr marL="287020" marR="508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Nếu ứng dụng đòi hỏi nguồn tài nguyên từ tập tin  bên ngoài, có thể gộp chúng vào thư mục res/raw  trong dự án</a:t>
            </a:r>
            <a:endParaRPr sz="3000">
              <a:latin typeface="Times New Roman" pitchFamily="18" charset="0"/>
              <a:cs typeface="Times New Roman" pitchFamily="18" charset="0"/>
            </a:endParaRPr>
          </a:p>
          <a:p>
            <a:pPr marL="287020" marR="357505"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Sử dụng phương thức openRawResource lấy về  luồng InputStream</a:t>
            </a:r>
            <a:endParaRPr sz="3000">
              <a:latin typeface="Times New Roman" pitchFamily="18" charset="0"/>
              <a:cs typeface="Times New Roman" pitchFamily="18" charset="0"/>
            </a:endParaRPr>
          </a:p>
          <a:p>
            <a:pPr marL="287020" indent="-274320" algn="just">
              <a:lnSpc>
                <a:spcPct val="100000"/>
              </a:lnSpc>
              <a:spcBef>
                <a:spcPts val="795"/>
              </a:spcBef>
              <a:buClr>
                <a:srgbClr val="FF0000"/>
              </a:buClr>
              <a:buFont typeface="Wingdings"/>
              <a:buChar char=""/>
              <a:tabLst>
                <a:tab pos="287020" algn="l"/>
              </a:tabLst>
            </a:pPr>
            <a:r>
              <a:rPr sz="3000" dirty="0">
                <a:latin typeface="Times New Roman" pitchFamily="18" charset="0"/>
                <a:cs typeface="Times New Roman" pitchFamily="18" charset="0"/>
              </a:rPr>
              <a:t>Không thể ghi vào resource</a:t>
            </a:r>
            <a:endParaRPr sz="3000">
              <a:latin typeface="Times New Roman" pitchFamily="18" charset="0"/>
              <a:cs typeface="Times New Roman" pitchFamily="18" charset="0"/>
            </a:endParaRPr>
          </a:p>
          <a:p>
            <a:pPr algn="just">
              <a:lnSpc>
                <a:spcPct val="100000"/>
              </a:lnSpc>
              <a:spcBef>
                <a:spcPts val="30"/>
              </a:spcBef>
            </a:pPr>
            <a:endParaRPr sz="3100">
              <a:latin typeface="Times New Roman" pitchFamily="18" charset="0"/>
              <a:cs typeface="Times New Roman" pitchFamily="18" charset="0"/>
            </a:endParaRPr>
          </a:p>
          <a:p>
            <a:pPr marL="469900" marR="918210" algn="just">
              <a:lnSpc>
                <a:spcPct val="113700"/>
              </a:lnSpc>
              <a:tabLst>
                <a:tab pos="2152015" algn="l"/>
                <a:tab pos="2489200" algn="l"/>
                <a:tab pos="3667760" algn="l"/>
                <a:tab pos="4004310" algn="l"/>
                <a:tab pos="4171950" algn="l"/>
                <a:tab pos="4508500" algn="l"/>
              </a:tabLst>
            </a:pPr>
            <a:r>
              <a:rPr sz="2400" dirty="0">
                <a:solidFill>
                  <a:srgbClr val="006FC0"/>
                </a:solidFill>
                <a:latin typeface="Times New Roman" pitchFamily="18" charset="0"/>
                <a:cs typeface="Times New Roman" pitchFamily="18" charset="0"/>
              </a:rPr>
              <a:t>Resources	</a:t>
            </a:r>
            <a:r>
              <a:rPr sz="2400" dirty="0">
                <a:solidFill>
                  <a:srgbClr val="00AF50"/>
                </a:solidFill>
                <a:latin typeface="Times New Roman" pitchFamily="18" charset="0"/>
                <a:cs typeface="Times New Roman" pitchFamily="18" charset="0"/>
              </a:rPr>
              <a:t>myResources		</a:t>
            </a:r>
            <a:r>
              <a:rPr sz="2400" dirty="0">
                <a:latin typeface="Times New Roman" pitchFamily="18" charset="0"/>
                <a:cs typeface="Times New Roman" pitchFamily="18" charset="0"/>
              </a:rPr>
              <a:t>=	</a:t>
            </a:r>
            <a:r>
              <a:rPr sz="2400" dirty="0">
                <a:solidFill>
                  <a:srgbClr val="00AFEF"/>
                </a:solidFill>
                <a:latin typeface="Times New Roman" pitchFamily="18" charset="0"/>
                <a:cs typeface="Times New Roman" pitchFamily="18" charset="0"/>
              </a:rPr>
              <a:t>getResources</a:t>
            </a:r>
            <a:r>
              <a:rPr sz="2400" dirty="0">
                <a:latin typeface="Times New Roman" pitchFamily="18" charset="0"/>
                <a:cs typeface="Times New Roman" pitchFamily="18" charset="0"/>
              </a:rPr>
              <a:t>();  </a:t>
            </a:r>
            <a:r>
              <a:rPr sz="2400" dirty="0">
                <a:solidFill>
                  <a:srgbClr val="006FC0"/>
                </a:solidFill>
                <a:latin typeface="Times New Roman" pitchFamily="18" charset="0"/>
                <a:cs typeface="Times New Roman" pitchFamily="18" charset="0"/>
              </a:rPr>
              <a:t>InputStream	</a:t>
            </a:r>
            <a:r>
              <a:rPr sz="2400" dirty="0">
                <a:solidFill>
                  <a:srgbClr val="00AF50"/>
                </a:solidFill>
                <a:latin typeface="Times New Roman" pitchFamily="18" charset="0"/>
                <a:cs typeface="Times New Roman" pitchFamily="18" charset="0"/>
              </a:rPr>
              <a:t>myFile	</a:t>
            </a:r>
            <a:r>
              <a:rPr sz="2400" dirty="0">
                <a:latin typeface="Times New Roman" pitchFamily="18" charset="0"/>
                <a:cs typeface="Times New Roman" pitchFamily="18" charset="0"/>
              </a:rPr>
              <a:t>=	</a:t>
            </a:r>
            <a:r>
              <a:rPr sz="2400" dirty="0">
                <a:solidFill>
                  <a:srgbClr val="00AF50"/>
                </a:solidFill>
                <a:latin typeface="Times New Roman" pitchFamily="18" charset="0"/>
                <a:cs typeface="Times New Roman" pitchFamily="18" charset="0"/>
              </a:rPr>
              <a:t>myResources</a:t>
            </a:r>
            <a:r>
              <a:rPr sz="2400" dirty="0">
                <a:latin typeface="Times New Roman" pitchFamily="18" charset="0"/>
                <a:cs typeface="Times New Roman" pitchFamily="18" charset="0"/>
              </a:rPr>
              <a:t>.</a:t>
            </a:r>
            <a:endParaRPr sz="2400">
              <a:latin typeface="Times New Roman" pitchFamily="18" charset="0"/>
              <a:cs typeface="Times New Roman" pitchFamily="18" charset="0"/>
            </a:endParaRPr>
          </a:p>
          <a:p>
            <a:pPr marL="2152650" algn="just">
              <a:lnSpc>
                <a:spcPct val="100000"/>
              </a:lnSpc>
              <a:spcBef>
                <a:spcPts val="395"/>
              </a:spcBef>
              <a:tabLst>
                <a:tab pos="6695440" algn="l"/>
              </a:tabLst>
            </a:pPr>
            <a:r>
              <a:rPr sz="2400" dirty="0">
                <a:solidFill>
                  <a:srgbClr val="00AFEF"/>
                </a:solidFill>
                <a:latin typeface="Times New Roman" pitchFamily="18" charset="0"/>
                <a:cs typeface="Times New Roman" pitchFamily="18" charset="0"/>
              </a:rPr>
              <a:t>openRawResource</a:t>
            </a:r>
            <a:r>
              <a:rPr sz="2400" dirty="0">
                <a:latin typeface="Times New Roman" pitchFamily="18" charset="0"/>
                <a:cs typeface="Times New Roman" pitchFamily="18" charset="0"/>
              </a:rPr>
              <a:t>(R.raw.&lt;tên	file&gt;);</a:t>
            </a:r>
            <a:endParaRPr sz="240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72389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nạp font từ</a:t>
            </a:r>
            <a:r>
              <a:rPr spc="-95" dirty="0"/>
              <a:t> </a:t>
            </a:r>
            <a:r>
              <a:rPr dirty="0"/>
              <a:t>asset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35</a:t>
            </a:fld>
            <a:endParaRPr spc="-60" dirty="0"/>
          </a:p>
        </p:txBody>
      </p:sp>
      <p:sp>
        <p:nvSpPr>
          <p:cNvPr id="3" name="object 3"/>
          <p:cNvSpPr txBox="1"/>
          <p:nvPr/>
        </p:nvSpPr>
        <p:spPr>
          <a:xfrm>
            <a:off x="427736" y="1303527"/>
            <a:ext cx="7952105" cy="1471557"/>
          </a:xfrm>
          <a:prstGeom prst="rect">
            <a:avLst/>
          </a:prstGeom>
        </p:spPr>
        <p:txBody>
          <a:bodyPr vert="horz" wrap="square" lIns="0" tIns="113665" rIns="0" bIns="0" rtlCol="0">
            <a:spAutoFit/>
          </a:bodyPr>
          <a:lstStyle/>
          <a:p>
            <a:pPr marL="12700" algn="just">
              <a:lnSpc>
                <a:spcPct val="100000"/>
              </a:lnSpc>
              <a:spcBef>
                <a:spcPts val="895"/>
              </a:spcBef>
              <a:tabLst>
                <a:tab pos="1355090" algn="l"/>
                <a:tab pos="1653539" algn="l"/>
              </a:tabLst>
            </a:pPr>
            <a:r>
              <a:rPr sz="2400" dirty="0">
                <a:latin typeface="Times New Roman" pitchFamily="18" charset="0"/>
                <a:cs typeface="Times New Roman" pitchFamily="18" charset="0"/>
              </a:rPr>
              <a:t>fontPath	=	"fonts/batman.ttf";</a:t>
            </a:r>
            <a:endParaRPr sz="2400">
              <a:latin typeface="Times New Roman" pitchFamily="18" charset="0"/>
              <a:cs typeface="Times New Roman" pitchFamily="18" charset="0"/>
            </a:endParaRPr>
          </a:p>
          <a:p>
            <a:pPr marL="12700" marR="5080" algn="just">
              <a:lnSpc>
                <a:spcPts val="3679"/>
              </a:lnSpc>
              <a:spcBef>
                <a:spcPts val="250"/>
              </a:spcBef>
              <a:tabLst>
                <a:tab pos="460375" algn="l"/>
                <a:tab pos="757555" algn="l"/>
                <a:tab pos="6428105" algn="l"/>
              </a:tabLst>
            </a:pPr>
            <a:r>
              <a:rPr sz="2400" dirty="0">
                <a:latin typeface="Times New Roman" pitchFamily="18" charset="0"/>
                <a:cs typeface="Times New Roman" pitchFamily="18" charset="0"/>
              </a:rPr>
              <a:t>tf	=	Typeface.createFromAsset(getAssets(),	fontPath);  txtText.setTypeface(tf);</a:t>
            </a:r>
            <a:endParaRPr sz="240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4533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cài apk từ</a:t>
            </a:r>
            <a:r>
              <a:rPr spc="-95" dirty="0"/>
              <a:t> </a:t>
            </a:r>
            <a:r>
              <a:rPr dirty="0"/>
              <a:t>asset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36</a:t>
            </a:fld>
            <a:endParaRPr spc="-60" dirty="0"/>
          </a:p>
        </p:txBody>
      </p:sp>
      <p:sp>
        <p:nvSpPr>
          <p:cNvPr id="3" name="object 3"/>
          <p:cNvSpPr txBox="1"/>
          <p:nvPr/>
        </p:nvSpPr>
        <p:spPr>
          <a:xfrm>
            <a:off x="427736" y="1299565"/>
            <a:ext cx="8259064" cy="4564198"/>
          </a:xfrm>
          <a:prstGeom prst="rect">
            <a:avLst/>
          </a:prstGeom>
        </p:spPr>
        <p:txBody>
          <a:bodyPr vert="horz" wrap="square" lIns="0" tIns="12700" rIns="0" bIns="0" rtlCol="0">
            <a:spAutoFit/>
          </a:bodyPr>
          <a:lstStyle/>
          <a:p>
            <a:pPr marL="12700" marR="652145" algn="just">
              <a:lnSpc>
                <a:spcPct val="115799"/>
              </a:lnSpc>
              <a:spcBef>
                <a:spcPts val="100"/>
              </a:spcBef>
              <a:tabLst>
                <a:tab pos="1143635" algn="l"/>
                <a:tab pos="2113915" algn="l"/>
                <a:tab pos="2437765" algn="l"/>
                <a:tab pos="2760980" algn="l"/>
                <a:tab pos="4216400" algn="l"/>
                <a:tab pos="4540885" algn="l"/>
              </a:tabLst>
            </a:pPr>
            <a:r>
              <a:rPr sz="2600" dirty="0">
                <a:latin typeface="Times New Roman" pitchFamily="18" charset="0"/>
                <a:cs typeface="Times New Roman" pitchFamily="18" charset="0"/>
              </a:rPr>
              <a:t>String	rarPath	=	"rar/sms.apk";  AssetManager	assetManager	=	getAssets();</a:t>
            </a:r>
            <a:endParaRPr sz="2600">
              <a:latin typeface="Times New Roman" pitchFamily="18" charset="0"/>
              <a:cs typeface="Times New Roman" pitchFamily="18" charset="0"/>
            </a:endParaRPr>
          </a:p>
          <a:p>
            <a:pPr algn="just">
              <a:lnSpc>
                <a:spcPct val="100000"/>
              </a:lnSpc>
              <a:spcBef>
                <a:spcPts val="30"/>
              </a:spcBef>
            </a:pPr>
            <a:endParaRPr sz="3100">
              <a:latin typeface="Times New Roman" pitchFamily="18" charset="0"/>
              <a:cs typeface="Times New Roman" pitchFamily="18" charset="0"/>
            </a:endParaRPr>
          </a:p>
          <a:p>
            <a:pPr marL="12700" marR="5080" algn="just">
              <a:lnSpc>
                <a:spcPct val="115799"/>
              </a:lnSpc>
              <a:spcBef>
                <a:spcPts val="5"/>
              </a:spcBef>
              <a:tabLst>
                <a:tab pos="1951989" algn="l"/>
                <a:tab pos="2115820" algn="l"/>
                <a:tab pos="2437765" algn="l"/>
                <a:tab pos="2760980" algn="l"/>
                <a:tab pos="3088005" algn="l"/>
              </a:tabLst>
            </a:pPr>
            <a:r>
              <a:rPr sz="2600" dirty="0">
                <a:latin typeface="Times New Roman" pitchFamily="18" charset="0"/>
                <a:cs typeface="Times New Roman" pitchFamily="18" charset="0"/>
              </a:rPr>
              <a:t>InputStream	in	=	assetManager.open(rarPath);  OutputStream	out	=	new</a:t>
            </a:r>
            <a:endParaRPr sz="2600">
              <a:latin typeface="Times New Roman" pitchFamily="18" charset="0"/>
              <a:cs typeface="Times New Roman" pitchFamily="18" charset="0"/>
            </a:endParaRPr>
          </a:p>
          <a:p>
            <a:pPr marL="658495" algn="just">
              <a:lnSpc>
                <a:spcPct val="100000"/>
              </a:lnSpc>
              <a:spcBef>
                <a:spcPts val="490"/>
              </a:spcBef>
            </a:pPr>
            <a:r>
              <a:rPr sz="2600" dirty="0">
                <a:latin typeface="Times New Roman" pitchFamily="18" charset="0"/>
                <a:cs typeface="Times New Roman" pitchFamily="18" charset="0"/>
              </a:rPr>
              <a:t>FileOutputStream("/sdcard/myapk.apk");</a:t>
            </a:r>
            <a:endParaRPr sz="2600">
              <a:latin typeface="Times New Roman" pitchFamily="18" charset="0"/>
              <a:cs typeface="Times New Roman" pitchFamily="18" charset="0"/>
            </a:endParaRPr>
          </a:p>
          <a:p>
            <a:pPr algn="just">
              <a:lnSpc>
                <a:spcPct val="100000"/>
              </a:lnSpc>
              <a:spcBef>
                <a:spcPts val="35"/>
              </a:spcBef>
            </a:pPr>
            <a:endParaRPr sz="2400">
              <a:latin typeface="Times New Roman" pitchFamily="18" charset="0"/>
              <a:cs typeface="Times New Roman" pitchFamily="18" charset="0"/>
            </a:endParaRPr>
          </a:p>
          <a:p>
            <a:pPr marL="12700" marR="2107565" algn="just">
              <a:lnSpc>
                <a:spcPct val="115900"/>
              </a:lnSpc>
              <a:tabLst>
                <a:tab pos="657860" algn="l"/>
                <a:tab pos="1143635" algn="l"/>
                <a:tab pos="2275205" algn="l"/>
                <a:tab pos="2599690" algn="l"/>
                <a:tab pos="3246755" algn="l"/>
              </a:tabLst>
            </a:pPr>
            <a:r>
              <a:rPr sz="2600" dirty="0">
                <a:latin typeface="Times New Roman" pitchFamily="18" charset="0"/>
                <a:cs typeface="Times New Roman" pitchFamily="18" charset="0"/>
              </a:rPr>
              <a:t>byte[]	buffer	=	new	byte[1024];  int	read;</a:t>
            </a:r>
            <a:endParaRPr sz="2600">
              <a:latin typeface="Times New Roman" pitchFamily="18" charset="0"/>
              <a:cs typeface="Times New Roman" pitchFamily="18" charset="0"/>
            </a:endParaRPr>
          </a:p>
          <a:p>
            <a:pPr marL="658495" marR="1149350" indent="-646430" algn="just">
              <a:lnSpc>
                <a:spcPct val="115399"/>
              </a:lnSpc>
              <a:spcBef>
                <a:spcPts val="10"/>
              </a:spcBef>
              <a:tabLst>
                <a:tab pos="1951989" algn="l"/>
                <a:tab pos="2275205" algn="l"/>
                <a:tab pos="3569970" algn="l"/>
                <a:tab pos="4055745" algn="l"/>
                <a:tab pos="5025390" algn="l"/>
                <a:tab pos="5516245" algn="l"/>
              </a:tabLst>
            </a:pPr>
            <a:r>
              <a:rPr sz="2600" dirty="0">
                <a:latin typeface="Times New Roman" pitchFamily="18" charset="0"/>
                <a:cs typeface="Times New Roman" pitchFamily="18" charset="0"/>
              </a:rPr>
              <a:t>while((read	=	in.read(buffer))	!=	-1)  out.write(buffer,	0,	read);</a:t>
            </a:r>
            <a:endParaRPr sz="260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453380"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cài apk từ</a:t>
            </a:r>
            <a:r>
              <a:rPr spc="-95" dirty="0"/>
              <a:t> </a:t>
            </a:r>
            <a:r>
              <a:rPr dirty="0"/>
              <a:t>asset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37</a:t>
            </a:fld>
            <a:endParaRPr spc="-60" dirty="0"/>
          </a:p>
        </p:txBody>
      </p:sp>
      <p:sp>
        <p:nvSpPr>
          <p:cNvPr id="3" name="object 3"/>
          <p:cNvSpPr txBox="1"/>
          <p:nvPr/>
        </p:nvSpPr>
        <p:spPr>
          <a:xfrm>
            <a:off x="457200" y="1339951"/>
            <a:ext cx="7969250" cy="4702056"/>
          </a:xfrm>
          <a:prstGeom prst="rect">
            <a:avLst/>
          </a:prstGeom>
        </p:spPr>
        <p:txBody>
          <a:bodyPr vert="horz" wrap="square" lIns="0" tIns="35560" rIns="0" bIns="0" rtlCol="0">
            <a:spAutoFit/>
          </a:bodyPr>
          <a:lstStyle/>
          <a:p>
            <a:pPr marL="12700" algn="just">
              <a:lnSpc>
                <a:spcPct val="100000"/>
              </a:lnSpc>
              <a:spcBef>
                <a:spcPts val="280"/>
              </a:spcBef>
            </a:pPr>
            <a:r>
              <a:rPr sz="2600" dirty="0">
                <a:latin typeface="Times New Roman" pitchFamily="18" charset="0"/>
                <a:cs typeface="Times New Roman" pitchFamily="18" charset="0"/>
              </a:rPr>
              <a:t>in.close();</a:t>
            </a:r>
            <a:endParaRPr sz="2600">
              <a:latin typeface="Times New Roman" pitchFamily="18" charset="0"/>
              <a:cs typeface="Times New Roman" pitchFamily="18" charset="0"/>
            </a:endParaRPr>
          </a:p>
          <a:p>
            <a:pPr marL="12700" algn="just">
              <a:lnSpc>
                <a:spcPct val="100000"/>
              </a:lnSpc>
              <a:spcBef>
                <a:spcPts val="180"/>
              </a:spcBef>
            </a:pPr>
            <a:r>
              <a:rPr sz="2600" dirty="0">
                <a:latin typeface="Times New Roman" pitchFamily="18" charset="0"/>
                <a:cs typeface="Times New Roman" pitchFamily="18" charset="0"/>
              </a:rPr>
              <a:t>out.flush();</a:t>
            </a:r>
            <a:endParaRPr sz="2600">
              <a:latin typeface="Times New Roman" pitchFamily="18" charset="0"/>
              <a:cs typeface="Times New Roman" pitchFamily="18" charset="0"/>
            </a:endParaRPr>
          </a:p>
          <a:p>
            <a:pPr marL="12700" algn="just">
              <a:lnSpc>
                <a:spcPct val="100000"/>
              </a:lnSpc>
              <a:spcBef>
                <a:spcPts val="170"/>
              </a:spcBef>
            </a:pPr>
            <a:r>
              <a:rPr sz="2600" dirty="0">
                <a:latin typeface="Times New Roman" pitchFamily="18" charset="0"/>
                <a:cs typeface="Times New Roman" pitchFamily="18" charset="0"/>
              </a:rPr>
              <a:t>out.close();</a:t>
            </a:r>
            <a:endParaRPr sz="2600">
              <a:latin typeface="Times New Roman" pitchFamily="18" charset="0"/>
              <a:cs typeface="Times New Roman" pitchFamily="18" charset="0"/>
            </a:endParaRPr>
          </a:p>
          <a:p>
            <a:pPr algn="just">
              <a:lnSpc>
                <a:spcPct val="100000"/>
              </a:lnSpc>
              <a:spcBef>
                <a:spcPts val="35"/>
              </a:spcBef>
            </a:pPr>
            <a:endParaRPr sz="2850">
              <a:latin typeface="Times New Roman" pitchFamily="18" charset="0"/>
              <a:cs typeface="Times New Roman" pitchFamily="18" charset="0"/>
            </a:endParaRPr>
          </a:p>
          <a:p>
            <a:pPr marL="12700" marR="167005" algn="just">
              <a:lnSpc>
                <a:spcPct val="105400"/>
              </a:lnSpc>
              <a:tabLst>
                <a:tab pos="1144905" algn="l"/>
                <a:tab pos="2277110" algn="l"/>
                <a:tab pos="2601595" algn="l"/>
                <a:tab pos="3249930" algn="l"/>
              </a:tabLst>
            </a:pPr>
            <a:r>
              <a:rPr sz="2600" dirty="0">
                <a:latin typeface="Times New Roman" pitchFamily="18" charset="0"/>
                <a:cs typeface="Times New Roman" pitchFamily="18" charset="0"/>
              </a:rPr>
              <a:t>Intent	intent	=	new	Intent(Intent.ACTION_VIEW);  intent.setDataAndType(</a:t>
            </a:r>
            <a:endParaRPr sz="2600">
              <a:latin typeface="Times New Roman" pitchFamily="18" charset="0"/>
              <a:cs typeface="Times New Roman" pitchFamily="18" charset="0"/>
            </a:endParaRPr>
          </a:p>
          <a:p>
            <a:pPr marL="658495" marR="5080" algn="just">
              <a:lnSpc>
                <a:spcPct val="105800"/>
              </a:lnSpc>
              <a:tabLst>
                <a:tab pos="3411220" algn="l"/>
              </a:tabLst>
            </a:pPr>
            <a:r>
              <a:rPr sz="2600" dirty="0">
                <a:latin typeface="Times New Roman" pitchFamily="18" charset="0"/>
                <a:cs typeface="Times New Roman" pitchFamily="18" charset="0"/>
              </a:rPr>
              <a:t>Uri.fromFile(new	File("/sdcard/myapk.apk")),  "application/vnd.android.package-archive“</a:t>
            </a:r>
            <a:endParaRPr sz="2600">
              <a:latin typeface="Times New Roman" pitchFamily="18" charset="0"/>
              <a:cs typeface="Times New Roman" pitchFamily="18" charset="0"/>
            </a:endParaRPr>
          </a:p>
          <a:p>
            <a:pPr marL="12700" algn="just">
              <a:lnSpc>
                <a:spcPct val="100000"/>
              </a:lnSpc>
              <a:spcBef>
                <a:spcPts val="165"/>
              </a:spcBef>
            </a:pPr>
            <a:r>
              <a:rPr sz="2600" dirty="0">
                <a:latin typeface="Times New Roman" pitchFamily="18" charset="0"/>
                <a:cs typeface="Times New Roman" pitchFamily="18" charset="0"/>
              </a:rPr>
              <a:t>);</a:t>
            </a:r>
            <a:endParaRPr sz="2600">
              <a:latin typeface="Times New Roman" pitchFamily="18" charset="0"/>
              <a:cs typeface="Times New Roman" pitchFamily="18" charset="0"/>
            </a:endParaRPr>
          </a:p>
          <a:p>
            <a:pPr algn="just">
              <a:lnSpc>
                <a:spcPct val="100000"/>
              </a:lnSpc>
              <a:spcBef>
                <a:spcPts val="35"/>
              </a:spcBef>
            </a:pPr>
            <a:endParaRPr sz="3000">
              <a:latin typeface="Times New Roman" pitchFamily="18" charset="0"/>
              <a:cs typeface="Times New Roman" pitchFamily="18" charset="0"/>
            </a:endParaRPr>
          </a:p>
          <a:p>
            <a:pPr marL="12700" algn="just">
              <a:lnSpc>
                <a:spcPct val="100000"/>
              </a:lnSpc>
            </a:pPr>
            <a:r>
              <a:rPr sz="2600" dirty="0">
                <a:latin typeface="Times New Roman" pitchFamily="18" charset="0"/>
                <a:cs typeface="Times New Roman" pitchFamily="18" charset="0"/>
              </a:rPr>
              <a:t>startActivity(intent);</a:t>
            </a:r>
            <a:endParaRPr sz="260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SQL</a:t>
            </a:r>
            <a:r>
              <a:rPr spc="-15" dirty="0"/>
              <a:t>i</a:t>
            </a:r>
            <a:r>
              <a:rPr dirty="0"/>
              <a:t>te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38</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4</a:t>
            </a:r>
            <a:endParaRPr sz="1800">
              <a:latin typeface="Arial"/>
              <a:cs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499360" cy="757555"/>
          </a:xfrm>
          <a:prstGeom prst="rect">
            <a:avLst/>
          </a:prstGeom>
        </p:spPr>
        <p:txBody>
          <a:bodyPr vert="horz" wrap="square" lIns="0" tIns="12700" rIns="0" bIns="0" rtlCol="0">
            <a:spAutoFit/>
          </a:bodyPr>
          <a:lstStyle/>
          <a:p>
            <a:pPr marL="12700">
              <a:lnSpc>
                <a:spcPct val="100000"/>
              </a:lnSpc>
              <a:spcBef>
                <a:spcPts val="100"/>
              </a:spcBef>
            </a:pPr>
            <a:r>
              <a:rPr spc="-5" dirty="0"/>
              <a:t>Giới</a:t>
            </a:r>
            <a:r>
              <a:rPr spc="-85" dirty="0"/>
              <a:t> </a:t>
            </a:r>
            <a:r>
              <a:rPr dirty="0"/>
              <a:t>thiệu</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39</a:t>
            </a:fld>
            <a:endParaRPr spc="-60" dirty="0"/>
          </a:p>
        </p:txBody>
      </p:sp>
      <p:sp>
        <p:nvSpPr>
          <p:cNvPr id="3" name="object 3"/>
          <p:cNvSpPr txBox="1"/>
          <p:nvPr/>
        </p:nvSpPr>
        <p:spPr>
          <a:xfrm>
            <a:off x="427736" y="1396441"/>
            <a:ext cx="8276590" cy="4198585"/>
          </a:xfrm>
          <a:prstGeom prst="rect">
            <a:avLst/>
          </a:prstGeom>
        </p:spPr>
        <p:txBody>
          <a:bodyPr vert="horz" wrap="square" lIns="0" tIns="12700" rIns="0" bIns="0" rtlCol="0">
            <a:spAutoFit/>
          </a:bodyPr>
          <a:lstStyle/>
          <a:p>
            <a:pPr marL="287020" marR="92075"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SQLite là một CSDL nhỏ gọn, viết bằng C++ và được  tích hợp trên rất nhiều hệ điều hành di động</a:t>
            </a:r>
            <a:endParaRPr sz="2800">
              <a:latin typeface="Times New Roman" pitchFamily="18" charset="0"/>
              <a:cs typeface="Times New Roman" pitchFamily="18" charset="0"/>
            </a:endParaRPr>
          </a:p>
          <a:p>
            <a:pPr marL="287020" marR="5080" indent="-274320" algn="just">
              <a:lnSpc>
                <a:spcPct val="100000"/>
              </a:lnSpc>
              <a:spcBef>
                <a:spcPts val="805"/>
              </a:spcBef>
              <a:buClr>
                <a:srgbClr val="FF0000"/>
              </a:buClr>
              <a:buFont typeface="Wingdings"/>
              <a:buChar char=""/>
              <a:tabLst>
                <a:tab pos="287020" algn="l"/>
              </a:tabLst>
            </a:pPr>
            <a:r>
              <a:rPr sz="2800" dirty="0">
                <a:latin typeface="Times New Roman" pitchFamily="18" charset="0"/>
                <a:cs typeface="Times New Roman" pitchFamily="18" charset="0"/>
              </a:rPr>
              <a:t>SQLite được tích hợp vào HĐH, vì thế mọi ứng dụng  đều có thể làm việc được mà không cần thư viện  hỗ trợ</a:t>
            </a:r>
            <a:endParaRPr sz="2800">
              <a:latin typeface="Times New Roman" pitchFamily="18" charset="0"/>
              <a:cs typeface="Times New Roman" pitchFamily="18" charset="0"/>
            </a:endParaRPr>
          </a:p>
          <a:p>
            <a:pPr marL="287020" marR="386080" indent="-274320" algn="just">
              <a:lnSpc>
                <a:spcPct val="100000"/>
              </a:lnSpc>
              <a:spcBef>
                <a:spcPts val="795"/>
              </a:spcBef>
              <a:buClr>
                <a:srgbClr val="FF0000"/>
              </a:buClr>
              <a:buFont typeface="Wingdings"/>
              <a:buChar char=""/>
              <a:tabLst>
                <a:tab pos="287020" algn="l"/>
              </a:tabLst>
            </a:pPr>
            <a:r>
              <a:rPr sz="2800" dirty="0">
                <a:latin typeface="Times New Roman" pitchFamily="18" charset="0"/>
                <a:cs typeface="Times New Roman" pitchFamily="18" charset="0"/>
              </a:rPr>
              <a:t>Mỗi CSDL SQLite thường là một file duy nhất, LTV  mở file đó (giống như mở file thông thường) sau  đó thực hiện các câu lệnh SQL để thao tác file</a:t>
            </a:r>
            <a:endParaRPr sz="2800">
              <a:latin typeface="Times New Roman" pitchFamily="18" charset="0"/>
              <a:cs typeface="Times New Roman" pitchFamily="18" charset="0"/>
            </a:endParaRPr>
          </a:p>
          <a:p>
            <a:pPr marL="287020" marR="332105" indent="-274320" algn="just">
              <a:lnSpc>
                <a:spcPct val="100000"/>
              </a:lnSpc>
              <a:spcBef>
                <a:spcPts val="810"/>
              </a:spcBef>
              <a:buClr>
                <a:srgbClr val="FF0000"/>
              </a:buClr>
              <a:buFont typeface="Wingdings"/>
              <a:buChar char=""/>
              <a:tabLst>
                <a:tab pos="287020" algn="l"/>
              </a:tabLst>
            </a:pPr>
            <a:r>
              <a:rPr sz="2800" dirty="0">
                <a:latin typeface="Times New Roman" pitchFamily="18" charset="0"/>
                <a:cs typeface="Times New Roman" pitchFamily="18" charset="0"/>
              </a:rPr>
              <a:t>Không nên lạm dụng SQLite vì khá chậm (làm việc  trên text) và thiếu uyển chuyển</a:t>
            </a:r>
            <a:endParaRPr sz="280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a:t>
            </a:fld>
            <a:endParaRPr spc="-60" dirty="0"/>
          </a:p>
        </p:txBody>
      </p:sp>
      <p:sp>
        <p:nvSpPr>
          <p:cNvPr id="3" name="object 3"/>
          <p:cNvSpPr txBox="1"/>
          <p:nvPr/>
        </p:nvSpPr>
        <p:spPr>
          <a:xfrm>
            <a:off x="427736" y="1321765"/>
            <a:ext cx="7878064" cy="4590359"/>
          </a:xfrm>
          <a:prstGeom prst="rect">
            <a:avLst/>
          </a:prstGeom>
        </p:spPr>
        <p:txBody>
          <a:bodyPr vert="horz" wrap="square" lIns="0" tIns="12065" rIns="0" bIns="0" rtlCol="0">
            <a:spAutoFit/>
          </a:bodyPr>
          <a:lstStyle/>
          <a:p>
            <a:pPr marL="287020" indent="-274320" algn="just">
              <a:lnSpc>
                <a:spcPts val="3335"/>
              </a:lnSpc>
              <a:spcBef>
                <a:spcPts val="95"/>
              </a:spcBef>
              <a:buClr>
                <a:srgbClr val="FF0000"/>
              </a:buClr>
              <a:buFont typeface="Wingdings"/>
              <a:buChar char=""/>
              <a:tabLst>
                <a:tab pos="287020" algn="l"/>
              </a:tabLst>
            </a:pPr>
            <a:r>
              <a:rPr sz="2800" dirty="0">
                <a:latin typeface="Times New Roman" pitchFamily="18" charset="0"/>
                <a:cs typeface="Times New Roman" pitchFamily="18" charset="0"/>
              </a:rPr>
              <a:t>A chuẩn bị dữ liệu và gọi B:</a:t>
            </a:r>
            <a:endParaRPr sz="2800">
              <a:latin typeface="Times New Roman" pitchFamily="18" charset="0"/>
              <a:cs typeface="Times New Roman" pitchFamily="18" charset="0"/>
            </a:endParaRPr>
          </a:p>
          <a:p>
            <a:pPr marL="413384" algn="just">
              <a:lnSpc>
                <a:spcPts val="2340"/>
              </a:lnSpc>
              <a:tabLst>
                <a:tab pos="1391920" algn="l"/>
              </a:tabLst>
            </a:pPr>
            <a:r>
              <a:rPr sz="2000" b="1" dirty="0">
                <a:solidFill>
                  <a:srgbClr val="6F2F9F"/>
                </a:solidFill>
                <a:latin typeface="Times New Roman" pitchFamily="18" charset="0"/>
                <a:cs typeface="Times New Roman" pitchFamily="18" charset="0"/>
              </a:rPr>
              <a:t>intent	</a:t>
            </a:r>
            <a:r>
              <a:rPr sz="2000" b="1" dirty="0">
                <a:solidFill>
                  <a:srgbClr val="001F5F"/>
                </a:solidFill>
                <a:latin typeface="Times New Roman" pitchFamily="18" charset="0"/>
                <a:cs typeface="Times New Roman" pitchFamily="18" charset="0"/>
              </a:rPr>
              <a:t>= new Intent(…);</a:t>
            </a:r>
            <a:endParaRPr sz="2000">
              <a:latin typeface="Times New Roman" pitchFamily="18" charset="0"/>
              <a:cs typeface="Times New Roman" pitchFamily="18" charset="0"/>
            </a:endParaRPr>
          </a:p>
          <a:p>
            <a:pPr marL="413384" algn="just">
              <a:lnSpc>
                <a:spcPts val="2325"/>
              </a:lnSpc>
              <a:tabLst>
                <a:tab pos="3347085" algn="l"/>
              </a:tabLst>
            </a:pPr>
            <a:r>
              <a:rPr sz="2000" b="1" smtClean="0">
                <a:solidFill>
                  <a:srgbClr val="6F2F9F"/>
                </a:solidFill>
                <a:latin typeface="Times New Roman" pitchFamily="18" charset="0"/>
                <a:cs typeface="Times New Roman" pitchFamily="18" charset="0"/>
              </a:rPr>
              <a:t>intent</a:t>
            </a:r>
            <a:r>
              <a:rPr sz="2000" b="1" smtClean="0">
                <a:solidFill>
                  <a:srgbClr val="001F5F"/>
                </a:solidFill>
                <a:latin typeface="Times New Roman" pitchFamily="18" charset="0"/>
                <a:cs typeface="Times New Roman" pitchFamily="18" charset="0"/>
              </a:rPr>
              <a:t>.</a:t>
            </a:r>
            <a:r>
              <a:rPr sz="2000" b="1" smtClean="0">
                <a:solidFill>
                  <a:srgbClr val="006FC0"/>
                </a:solidFill>
                <a:latin typeface="Times New Roman" pitchFamily="18" charset="0"/>
                <a:cs typeface="Times New Roman" pitchFamily="18" charset="0"/>
              </a:rPr>
              <a:t>putExtra</a:t>
            </a:r>
            <a:r>
              <a:rPr sz="2000" b="1" smtClean="0">
                <a:solidFill>
                  <a:srgbClr val="001F5F"/>
                </a:solidFill>
                <a:latin typeface="Times New Roman" pitchFamily="18" charset="0"/>
                <a:cs typeface="Times New Roman" pitchFamily="18" charset="0"/>
              </a:rPr>
              <a:t>(key,value</a:t>
            </a:r>
            <a:r>
              <a:rPr sz="2000" b="1" dirty="0">
                <a:solidFill>
                  <a:srgbClr val="001F5F"/>
                </a:solidFill>
                <a:latin typeface="Times New Roman" pitchFamily="18" charset="0"/>
                <a:cs typeface="Times New Roman" pitchFamily="18" charset="0"/>
              </a:rPr>
              <a:t>);</a:t>
            </a:r>
            <a:endParaRPr sz="2000">
              <a:latin typeface="Times New Roman" pitchFamily="18" charset="0"/>
              <a:cs typeface="Times New Roman" pitchFamily="18" charset="0"/>
            </a:endParaRPr>
          </a:p>
          <a:p>
            <a:pPr marL="413384" algn="just">
              <a:lnSpc>
                <a:spcPts val="2315"/>
              </a:lnSpc>
            </a:pPr>
            <a:r>
              <a:rPr sz="2000" b="1" dirty="0">
                <a:solidFill>
                  <a:srgbClr val="001F5F"/>
                </a:solidFill>
                <a:latin typeface="Times New Roman" pitchFamily="18" charset="0"/>
                <a:cs typeface="Times New Roman" pitchFamily="18" charset="0"/>
              </a:rPr>
              <a:t>…</a:t>
            </a:r>
            <a:endParaRPr sz="2000">
              <a:latin typeface="Times New Roman" pitchFamily="18" charset="0"/>
              <a:cs typeface="Times New Roman" pitchFamily="18" charset="0"/>
            </a:endParaRPr>
          </a:p>
          <a:p>
            <a:pPr marL="413384" algn="just">
              <a:lnSpc>
                <a:spcPts val="2360"/>
              </a:lnSpc>
              <a:tabLst>
                <a:tab pos="4744720" algn="l"/>
              </a:tabLst>
            </a:pPr>
            <a:r>
              <a:rPr sz="2000" b="1" smtClean="0">
                <a:solidFill>
                  <a:srgbClr val="006FC0"/>
                </a:solidFill>
                <a:latin typeface="Times New Roman" pitchFamily="18" charset="0"/>
                <a:cs typeface="Times New Roman" pitchFamily="18" charset="0"/>
              </a:rPr>
              <a:t>startActivityForResult</a:t>
            </a:r>
            <a:r>
              <a:rPr sz="2000" b="1" smtClean="0">
                <a:latin typeface="Times New Roman" pitchFamily="18" charset="0"/>
                <a:cs typeface="Times New Roman" pitchFamily="18" charset="0"/>
              </a:rPr>
              <a:t>(</a:t>
            </a:r>
            <a:r>
              <a:rPr sz="2000" b="1" smtClean="0">
                <a:solidFill>
                  <a:srgbClr val="6F2F9F"/>
                </a:solidFill>
                <a:latin typeface="Times New Roman" pitchFamily="18" charset="0"/>
                <a:cs typeface="Times New Roman" pitchFamily="18" charset="0"/>
              </a:rPr>
              <a:t>intent</a:t>
            </a:r>
            <a:r>
              <a:rPr sz="2000" b="1" smtClean="0">
                <a:latin typeface="Times New Roman" pitchFamily="18" charset="0"/>
                <a:cs typeface="Times New Roman" pitchFamily="18" charset="0"/>
              </a:rPr>
              <a:t>,</a:t>
            </a:r>
            <a:r>
              <a:rPr sz="2000" b="1" smtClean="0">
                <a:solidFill>
                  <a:srgbClr val="FF0000"/>
                </a:solidFill>
                <a:latin typeface="Times New Roman" pitchFamily="18" charset="0"/>
                <a:cs typeface="Times New Roman" pitchFamily="18" charset="0"/>
              </a:rPr>
              <a:t>CODE-OF-B</a:t>
            </a:r>
            <a:r>
              <a:rPr sz="2000" b="1" dirty="0">
                <a:latin typeface="Times New Roman" pitchFamily="18" charset="0"/>
                <a:cs typeface="Times New Roman" pitchFamily="18" charset="0"/>
              </a:rPr>
              <a:t>);</a:t>
            </a:r>
            <a:endParaRPr sz="2000">
              <a:latin typeface="Times New Roman" pitchFamily="18" charset="0"/>
              <a:cs typeface="Times New Roman" pitchFamily="18" charset="0"/>
            </a:endParaRPr>
          </a:p>
          <a:p>
            <a:pPr marL="287020" indent="-274320" algn="just">
              <a:lnSpc>
                <a:spcPts val="3335"/>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B khởi chạy và lấy dữ liệu do A gửi:</a:t>
            </a:r>
            <a:endParaRPr sz="2800">
              <a:latin typeface="Times New Roman" pitchFamily="18" charset="0"/>
              <a:cs typeface="Times New Roman" pitchFamily="18" charset="0"/>
            </a:endParaRPr>
          </a:p>
          <a:p>
            <a:pPr marL="413384" algn="just">
              <a:lnSpc>
                <a:spcPts val="2340"/>
              </a:lnSpc>
              <a:tabLst>
                <a:tab pos="1391920" algn="l"/>
                <a:tab pos="1671955" algn="l"/>
              </a:tabLst>
            </a:pPr>
            <a:r>
              <a:rPr sz="2000" b="1" dirty="0">
                <a:solidFill>
                  <a:srgbClr val="6F2F9F"/>
                </a:solidFill>
                <a:latin typeface="Times New Roman" pitchFamily="18" charset="0"/>
                <a:cs typeface="Times New Roman" pitchFamily="18" charset="0"/>
              </a:rPr>
              <a:t>intent	</a:t>
            </a:r>
            <a:r>
              <a:rPr sz="2000" b="1" dirty="0">
                <a:solidFill>
                  <a:srgbClr val="001F5F"/>
                </a:solidFill>
                <a:latin typeface="Times New Roman" pitchFamily="18" charset="0"/>
                <a:cs typeface="Times New Roman" pitchFamily="18" charset="0"/>
              </a:rPr>
              <a:t>=	</a:t>
            </a:r>
            <a:r>
              <a:rPr sz="2000" b="1" dirty="0">
                <a:solidFill>
                  <a:srgbClr val="006FC0"/>
                </a:solidFill>
                <a:latin typeface="Times New Roman" pitchFamily="18" charset="0"/>
                <a:cs typeface="Times New Roman" pitchFamily="18" charset="0"/>
              </a:rPr>
              <a:t>getIntent</a:t>
            </a:r>
            <a:r>
              <a:rPr sz="2000" b="1" dirty="0">
                <a:solidFill>
                  <a:srgbClr val="001F5F"/>
                </a:solidFill>
                <a:latin typeface="Times New Roman" pitchFamily="18" charset="0"/>
                <a:cs typeface="Times New Roman" pitchFamily="18" charset="0"/>
              </a:rPr>
              <a:t>();</a:t>
            </a:r>
            <a:endParaRPr sz="2000">
              <a:latin typeface="Times New Roman" pitchFamily="18" charset="0"/>
              <a:cs typeface="Times New Roman" pitchFamily="18" charset="0"/>
            </a:endParaRPr>
          </a:p>
          <a:p>
            <a:pPr marL="413384" algn="just">
              <a:lnSpc>
                <a:spcPts val="2320"/>
              </a:lnSpc>
              <a:tabLst>
                <a:tab pos="693420" algn="l"/>
                <a:tab pos="972185" algn="l"/>
              </a:tabLst>
            </a:pPr>
            <a:r>
              <a:rPr sz="2000" b="1" dirty="0">
                <a:solidFill>
                  <a:srgbClr val="6F2F9F"/>
                </a:solidFill>
                <a:latin typeface="Times New Roman" pitchFamily="18" charset="0"/>
                <a:cs typeface="Times New Roman" pitchFamily="18" charset="0"/>
              </a:rPr>
              <a:t>V	</a:t>
            </a:r>
            <a:r>
              <a:rPr sz="2000" b="1" dirty="0">
                <a:solidFill>
                  <a:srgbClr val="001F5F"/>
                </a:solidFill>
                <a:latin typeface="Times New Roman" pitchFamily="18" charset="0"/>
                <a:cs typeface="Times New Roman" pitchFamily="18" charset="0"/>
              </a:rPr>
              <a:t>=	</a:t>
            </a:r>
            <a:r>
              <a:rPr sz="2000" b="1" dirty="0">
                <a:solidFill>
                  <a:srgbClr val="6F2F9F"/>
                </a:solidFill>
                <a:latin typeface="Times New Roman" pitchFamily="18" charset="0"/>
                <a:cs typeface="Times New Roman" pitchFamily="18" charset="0"/>
              </a:rPr>
              <a:t>intent</a:t>
            </a:r>
            <a:r>
              <a:rPr sz="2000" b="1" dirty="0">
                <a:solidFill>
                  <a:srgbClr val="001F5F"/>
                </a:solidFill>
                <a:latin typeface="Times New Roman" pitchFamily="18" charset="0"/>
                <a:cs typeface="Times New Roman" pitchFamily="18" charset="0"/>
              </a:rPr>
              <a:t>.</a:t>
            </a:r>
            <a:r>
              <a:rPr sz="2000" b="1" dirty="0">
                <a:solidFill>
                  <a:srgbClr val="006FC0"/>
                </a:solidFill>
                <a:latin typeface="Times New Roman" pitchFamily="18" charset="0"/>
                <a:cs typeface="Times New Roman" pitchFamily="18" charset="0"/>
              </a:rPr>
              <a:t>getStringExtra</a:t>
            </a:r>
            <a:r>
              <a:rPr sz="2000" b="1" dirty="0">
                <a:solidFill>
                  <a:srgbClr val="001F5F"/>
                </a:solidFill>
                <a:latin typeface="Times New Roman" pitchFamily="18" charset="0"/>
                <a:cs typeface="Times New Roman" pitchFamily="18" charset="0"/>
              </a:rPr>
              <a:t>(key);</a:t>
            </a:r>
            <a:endParaRPr sz="2000">
              <a:latin typeface="Times New Roman" pitchFamily="18" charset="0"/>
              <a:cs typeface="Times New Roman" pitchFamily="18" charset="0"/>
            </a:endParaRPr>
          </a:p>
          <a:p>
            <a:pPr marL="413384" algn="just">
              <a:lnSpc>
                <a:spcPts val="2360"/>
              </a:lnSpc>
            </a:pPr>
            <a:r>
              <a:rPr sz="2000" b="1" dirty="0">
                <a:solidFill>
                  <a:srgbClr val="001F5F"/>
                </a:solidFill>
                <a:latin typeface="Times New Roman" pitchFamily="18" charset="0"/>
                <a:cs typeface="Times New Roman" pitchFamily="18" charset="0"/>
              </a:rPr>
              <a:t>…</a:t>
            </a:r>
            <a:endParaRPr sz="2000">
              <a:latin typeface="Times New Roman" pitchFamily="18" charset="0"/>
              <a:cs typeface="Times New Roman" pitchFamily="18" charset="0"/>
            </a:endParaRPr>
          </a:p>
          <a:p>
            <a:pPr marL="287020" indent="-274320" algn="just">
              <a:lnSpc>
                <a:spcPts val="3335"/>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B trả về kết quả:</a:t>
            </a:r>
            <a:endParaRPr sz="2800">
              <a:latin typeface="Times New Roman" pitchFamily="18" charset="0"/>
              <a:cs typeface="Times New Roman" pitchFamily="18" charset="0"/>
            </a:endParaRPr>
          </a:p>
          <a:p>
            <a:pPr marL="413384" algn="just">
              <a:lnSpc>
                <a:spcPts val="2335"/>
              </a:lnSpc>
              <a:tabLst>
                <a:tab pos="1391920" algn="l"/>
                <a:tab pos="1671955" algn="l"/>
                <a:tab pos="2230120" algn="l"/>
              </a:tabLst>
            </a:pPr>
            <a:r>
              <a:rPr sz="2000" b="1" dirty="0">
                <a:solidFill>
                  <a:srgbClr val="6F2F9F"/>
                </a:solidFill>
                <a:latin typeface="Times New Roman" pitchFamily="18" charset="0"/>
                <a:cs typeface="Times New Roman" pitchFamily="18" charset="0"/>
              </a:rPr>
              <a:t>intent	</a:t>
            </a:r>
            <a:r>
              <a:rPr sz="2000" b="1" dirty="0">
                <a:latin typeface="Times New Roman" pitchFamily="18" charset="0"/>
                <a:cs typeface="Times New Roman" pitchFamily="18" charset="0"/>
              </a:rPr>
              <a:t>=	new	Intent();</a:t>
            </a:r>
            <a:endParaRPr sz="2000">
              <a:latin typeface="Times New Roman" pitchFamily="18" charset="0"/>
              <a:cs typeface="Times New Roman" pitchFamily="18" charset="0"/>
            </a:endParaRPr>
          </a:p>
          <a:p>
            <a:pPr marL="413384" algn="just">
              <a:lnSpc>
                <a:spcPts val="2325"/>
              </a:lnSpc>
              <a:tabLst>
                <a:tab pos="3347085" algn="l"/>
              </a:tabLst>
            </a:pPr>
            <a:r>
              <a:rPr sz="2000" b="1" smtClean="0">
                <a:solidFill>
                  <a:srgbClr val="6F2F9F"/>
                </a:solidFill>
                <a:latin typeface="Times New Roman" pitchFamily="18" charset="0"/>
                <a:cs typeface="Times New Roman" pitchFamily="18" charset="0"/>
              </a:rPr>
              <a:t>intent</a:t>
            </a:r>
            <a:r>
              <a:rPr sz="2000" b="1" smtClean="0">
                <a:latin typeface="Times New Roman" pitchFamily="18" charset="0"/>
                <a:cs typeface="Times New Roman" pitchFamily="18" charset="0"/>
              </a:rPr>
              <a:t>.putExtra(key,value</a:t>
            </a:r>
            <a:r>
              <a:rPr sz="2000" b="1" dirty="0">
                <a:latin typeface="Times New Roman" pitchFamily="18" charset="0"/>
                <a:cs typeface="Times New Roman" pitchFamily="18" charset="0"/>
              </a:rPr>
              <a:t>);</a:t>
            </a:r>
            <a:endParaRPr sz="2000">
              <a:latin typeface="Times New Roman" pitchFamily="18" charset="0"/>
              <a:cs typeface="Times New Roman" pitchFamily="18" charset="0"/>
            </a:endParaRPr>
          </a:p>
          <a:p>
            <a:pPr marL="413384" algn="just">
              <a:lnSpc>
                <a:spcPts val="2320"/>
              </a:lnSpc>
            </a:pPr>
            <a:r>
              <a:rPr sz="2000" b="1" dirty="0">
                <a:latin typeface="Times New Roman" pitchFamily="18" charset="0"/>
                <a:cs typeface="Times New Roman" pitchFamily="18" charset="0"/>
              </a:rPr>
              <a:t>…</a:t>
            </a:r>
            <a:endParaRPr sz="2000">
              <a:latin typeface="Times New Roman" pitchFamily="18" charset="0"/>
              <a:cs typeface="Times New Roman" pitchFamily="18" charset="0"/>
            </a:endParaRPr>
          </a:p>
          <a:p>
            <a:pPr marL="413384" algn="just">
              <a:lnSpc>
                <a:spcPts val="2360"/>
              </a:lnSpc>
              <a:tabLst>
                <a:tab pos="3347720" algn="l"/>
              </a:tabLst>
            </a:pPr>
            <a:r>
              <a:rPr sz="2000" b="1" dirty="0">
                <a:solidFill>
                  <a:srgbClr val="006FC0"/>
                </a:solidFill>
                <a:latin typeface="Times New Roman" pitchFamily="18" charset="0"/>
                <a:cs typeface="Times New Roman" pitchFamily="18" charset="0"/>
              </a:rPr>
              <a:t>setResult</a:t>
            </a:r>
            <a:r>
              <a:rPr sz="2000" b="1" dirty="0">
                <a:latin typeface="Times New Roman" pitchFamily="18" charset="0"/>
                <a:cs typeface="Times New Roman" pitchFamily="18" charset="0"/>
              </a:rPr>
              <a:t>(</a:t>
            </a:r>
            <a:r>
              <a:rPr sz="2000" b="1" dirty="0">
                <a:solidFill>
                  <a:srgbClr val="00AF50"/>
                </a:solidFill>
                <a:latin typeface="Times New Roman" pitchFamily="18" charset="0"/>
                <a:cs typeface="Times New Roman" pitchFamily="18" charset="0"/>
              </a:rPr>
              <a:t>RESULT_OK</a:t>
            </a:r>
            <a:r>
              <a:rPr sz="2000" b="1" dirty="0">
                <a:latin typeface="Times New Roman" pitchFamily="18" charset="0"/>
                <a:cs typeface="Times New Roman" pitchFamily="18" charset="0"/>
              </a:rPr>
              <a:t>,	</a:t>
            </a:r>
            <a:r>
              <a:rPr sz="2000" b="1" dirty="0">
                <a:solidFill>
                  <a:srgbClr val="6F2F9F"/>
                </a:solidFill>
                <a:latin typeface="Times New Roman" pitchFamily="18" charset="0"/>
                <a:cs typeface="Times New Roman" pitchFamily="18" charset="0"/>
              </a:rPr>
              <a:t>intent</a:t>
            </a:r>
            <a:r>
              <a:rPr sz="2000" b="1"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889250" cy="757555"/>
          </a:xfrm>
          <a:prstGeom prst="rect">
            <a:avLst/>
          </a:prstGeom>
        </p:spPr>
        <p:txBody>
          <a:bodyPr vert="horz" wrap="square" lIns="0" tIns="12700" rIns="0" bIns="0" rtlCol="0">
            <a:spAutoFit/>
          </a:bodyPr>
          <a:lstStyle/>
          <a:p>
            <a:pPr marL="12700">
              <a:lnSpc>
                <a:spcPct val="100000"/>
              </a:lnSpc>
              <a:spcBef>
                <a:spcPts val="100"/>
              </a:spcBef>
            </a:pPr>
            <a:r>
              <a:rPr spc="-5" dirty="0"/>
              <a:t>SQLite</a:t>
            </a:r>
            <a:r>
              <a:rPr spc="-320" dirty="0"/>
              <a:t> </a:t>
            </a:r>
            <a:r>
              <a:rPr dirty="0"/>
              <a:t>API</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40</a:t>
            </a:fld>
            <a:endParaRPr spc="-60" dirty="0"/>
          </a:p>
        </p:txBody>
      </p:sp>
      <p:sp>
        <p:nvSpPr>
          <p:cNvPr id="3" name="object 3"/>
          <p:cNvSpPr txBox="1"/>
          <p:nvPr/>
        </p:nvSpPr>
        <p:spPr>
          <a:xfrm>
            <a:off x="427736" y="1396441"/>
            <a:ext cx="8279130" cy="4649991"/>
          </a:xfrm>
          <a:prstGeom prst="rect">
            <a:avLst/>
          </a:prstGeom>
        </p:spPr>
        <p:txBody>
          <a:bodyPr vert="horz" wrap="square" lIns="0" tIns="12700" rIns="0" bIns="0" rtlCol="0">
            <a:spAutoFit/>
          </a:bodyPr>
          <a:lstStyle/>
          <a:p>
            <a:pPr marL="287020" marR="429259" indent="-274320" algn="just">
              <a:lnSpc>
                <a:spcPct val="100000"/>
              </a:lnSpc>
              <a:spcBef>
                <a:spcPts val="100"/>
              </a:spcBef>
              <a:buClr>
                <a:srgbClr val="FF0000"/>
              </a:buClr>
              <a:buFont typeface="Wingdings"/>
              <a:buChar char=""/>
              <a:tabLst>
                <a:tab pos="287020" algn="l"/>
              </a:tabLst>
            </a:pPr>
            <a:r>
              <a:rPr sz="2800" dirty="0">
                <a:latin typeface="Times New Roman" pitchFamily="18" charset="0"/>
                <a:cs typeface="Times New Roman" pitchFamily="18" charset="0"/>
              </a:rPr>
              <a:t>Gói </a:t>
            </a:r>
            <a:r>
              <a:rPr sz="2800" dirty="0">
                <a:solidFill>
                  <a:srgbClr val="00AFEF"/>
                </a:solidFill>
                <a:latin typeface="Times New Roman" pitchFamily="18" charset="0"/>
                <a:cs typeface="Times New Roman" pitchFamily="18" charset="0"/>
              </a:rPr>
              <a:t>android.database.sqlite </a:t>
            </a:r>
            <a:r>
              <a:rPr sz="2800" dirty="0">
                <a:latin typeface="Times New Roman" pitchFamily="18" charset="0"/>
                <a:cs typeface="Times New Roman" pitchFamily="18" charset="0"/>
              </a:rPr>
              <a:t>chứa các class hỗ trợ  làm việc với CSDL SQLite, 2 class quan trọng:</a:t>
            </a:r>
            <a:endParaRPr sz="2800">
              <a:latin typeface="Times New Roman" pitchFamily="18" charset="0"/>
              <a:cs typeface="Times New Roman" pitchFamily="18" charset="0"/>
            </a:endParaRPr>
          </a:p>
          <a:p>
            <a:pPr marL="744220" marR="197485" lvl="1" indent="-274320" algn="just">
              <a:lnSpc>
                <a:spcPct val="100000"/>
              </a:lnSpc>
              <a:spcBef>
                <a:spcPts val="425"/>
              </a:spcBef>
              <a:buFont typeface="Wingdings"/>
              <a:buChar char=""/>
              <a:tabLst>
                <a:tab pos="744220" algn="l"/>
              </a:tabLst>
            </a:pPr>
            <a:r>
              <a:rPr sz="2400" dirty="0">
                <a:solidFill>
                  <a:srgbClr val="00AF50"/>
                </a:solidFill>
                <a:latin typeface="Times New Roman" pitchFamily="18" charset="0"/>
                <a:cs typeface="Times New Roman" pitchFamily="18" charset="0"/>
              </a:rPr>
              <a:t>SQLiteDatabase</a:t>
            </a:r>
            <a:r>
              <a:rPr sz="2400" dirty="0">
                <a:latin typeface="Times New Roman" pitchFamily="18" charset="0"/>
                <a:cs typeface="Times New Roman" pitchFamily="18" charset="0"/>
              </a:rPr>
              <a:t>: class giúp chúng ta làm việc trực tiếp  với file CSDL, thực thi các thao tác CSDL bằng SQL hoặc  bằng các phương thức hỗ trợ của class</a:t>
            </a:r>
            <a:endParaRPr sz="2400">
              <a:latin typeface="Times New Roman" pitchFamily="18" charset="0"/>
              <a:cs typeface="Times New Roman" pitchFamily="18" charset="0"/>
            </a:endParaRPr>
          </a:p>
          <a:p>
            <a:pPr marL="744220" marR="5080" lvl="1" indent="-274320" algn="just">
              <a:lnSpc>
                <a:spcPct val="100000"/>
              </a:lnSpc>
              <a:spcBef>
                <a:spcPts val="409"/>
              </a:spcBef>
              <a:buFont typeface="Wingdings"/>
              <a:buChar char=""/>
              <a:tabLst>
                <a:tab pos="744220" algn="l"/>
              </a:tabLst>
            </a:pPr>
            <a:r>
              <a:rPr sz="2400" dirty="0">
                <a:solidFill>
                  <a:srgbClr val="00AF50"/>
                </a:solidFill>
                <a:latin typeface="Times New Roman" pitchFamily="18" charset="0"/>
                <a:cs typeface="Times New Roman" pitchFamily="18" charset="0"/>
              </a:rPr>
              <a:t>SQLiteOpenHelper</a:t>
            </a:r>
            <a:r>
              <a:rPr sz="2400" dirty="0">
                <a:latin typeface="Times New Roman" pitchFamily="18" charset="0"/>
                <a:cs typeface="Times New Roman" pitchFamily="18" charset="0"/>
              </a:rPr>
              <a:t>: class giúp lập trình viên quản lý việc,  tạo và nâng cấp file CSDL</a:t>
            </a:r>
            <a:endParaRPr sz="2400">
              <a:latin typeface="Times New Roman" pitchFamily="18" charset="0"/>
              <a:cs typeface="Times New Roman" pitchFamily="18" charset="0"/>
            </a:endParaRPr>
          </a:p>
          <a:p>
            <a:pPr marL="287020" marR="419734" indent="-274320" algn="just">
              <a:lnSpc>
                <a:spcPct val="100000"/>
              </a:lnSpc>
              <a:spcBef>
                <a:spcPts val="765"/>
              </a:spcBef>
              <a:buClr>
                <a:srgbClr val="FF0000"/>
              </a:buClr>
              <a:buFont typeface="Wingdings"/>
              <a:buChar char=""/>
              <a:tabLst>
                <a:tab pos="287020" algn="l"/>
              </a:tabLst>
            </a:pPr>
            <a:r>
              <a:rPr sz="2800" dirty="0">
                <a:latin typeface="Times New Roman" pitchFamily="18" charset="0"/>
                <a:cs typeface="Times New Roman" pitchFamily="18" charset="0"/>
              </a:rPr>
              <a:t>Android SDK cung cấp công cụ </a:t>
            </a:r>
            <a:r>
              <a:rPr sz="2800" dirty="0">
                <a:solidFill>
                  <a:srgbClr val="00AFEF"/>
                </a:solidFill>
                <a:latin typeface="Times New Roman" pitchFamily="18" charset="0"/>
                <a:cs typeface="Times New Roman" pitchFamily="18" charset="0"/>
              </a:rPr>
              <a:t>sqlite3 </a:t>
            </a:r>
            <a:r>
              <a:rPr sz="2800" dirty="0">
                <a:latin typeface="Times New Roman" pitchFamily="18" charset="0"/>
                <a:cs typeface="Times New Roman" pitchFamily="18" charset="0"/>
              </a:rPr>
              <a:t>giúp tương  tác với CSDL thông qua dòng lệnh, các LTV có thể  dùng công cụ này để kiểm tra lại kết quả làm việc  với file CSDL một cách nhanh chóng</a:t>
            </a:r>
            <a:endParaRPr sz="280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8099425" cy="757555"/>
          </a:xfrm>
          <a:prstGeom prst="rect">
            <a:avLst/>
          </a:prstGeom>
        </p:spPr>
        <p:txBody>
          <a:bodyPr vert="horz" wrap="square" lIns="0" tIns="12700" rIns="0" bIns="0" rtlCol="0">
            <a:spAutoFit/>
          </a:bodyPr>
          <a:lstStyle/>
          <a:p>
            <a:pPr marL="12700">
              <a:lnSpc>
                <a:spcPct val="100000"/>
              </a:lnSpc>
              <a:spcBef>
                <a:spcPts val="100"/>
              </a:spcBef>
            </a:pPr>
            <a:r>
              <a:rPr dirty="0"/>
              <a:t>Các method của</a:t>
            </a:r>
            <a:r>
              <a:rPr spc="-75" dirty="0"/>
              <a:t> </a:t>
            </a:r>
            <a:r>
              <a:rPr spc="-5" dirty="0"/>
              <a:t>SQLiteDatabase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41</a:t>
            </a:fld>
            <a:endParaRPr spc="-60" dirty="0"/>
          </a:p>
        </p:txBody>
      </p:sp>
      <p:sp>
        <p:nvSpPr>
          <p:cNvPr id="3" name="object 3"/>
          <p:cNvSpPr txBox="1"/>
          <p:nvPr/>
        </p:nvSpPr>
        <p:spPr>
          <a:xfrm>
            <a:off x="427736" y="1294058"/>
            <a:ext cx="8106664" cy="3963264"/>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dirty="0">
                <a:latin typeface="Times New Roman" pitchFamily="18" charset="0"/>
                <a:cs typeface="Times New Roman" pitchFamily="18" charset="0"/>
              </a:rPr>
              <a:t>Tạo/Mở CSDL: </a:t>
            </a:r>
            <a:r>
              <a:rPr sz="3000" dirty="0">
                <a:solidFill>
                  <a:srgbClr val="00AF50"/>
                </a:solidFill>
                <a:latin typeface="Times New Roman" pitchFamily="18" charset="0"/>
                <a:cs typeface="Times New Roman" pitchFamily="18" charset="0"/>
              </a:rPr>
              <a:t>openDatabase</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Đóng CSDL: </a:t>
            </a:r>
            <a:r>
              <a:rPr sz="3000" dirty="0">
                <a:solidFill>
                  <a:srgbClr val="00AF50"/>
                </a:solidFill>
                <a:latin typeface="Times New Roman" pitchFamily="18" charset="0"/>
                <a:cs typeface="Times New Roman" pitchFamily="18" charset="0"/>
              </a:rPr>
              <a:t>close</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Thực thi SQL: </a:t>
            </a:r>
            <a:r>
              <a:rPr sz="3000" dirty="0">
                <a:solidFill>
                  <a:srgbClr val="00AF50"/>
                </a:solidFill>
                <a:latin typeface="Times New Roman" pitchFamily="18" charset="0"/>
                <a:cs typeface="Times New Roman" pitchFamily="18" charset="0"/>
              </a:rPr>
              <a:t>execSQL</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Chèn dữ liệu: </a:t>
            </a:r>
            <a:r>
              <a:rPr sz="3000" dirty="0">
                <a:solidFill>
                  <a:srgbClr val="00AF50"/>
                </a:solidFill>
                <a:latin typeface="Times New Roman" pitchFamily="18" charset="0"/>
                <a:cs typeface="Times New Roman" pitchFamily="18" charset="0"/>
              </a:rPr>
              <a:t>insert</a:t>
            </a:r>
            <a:endParaRPr sz="3000">
              <a:latin typeface="Times New Roman" pitchFamily="18" charset="0"/>
              <a:cs typeface="Times New Roman" pitchFamily="18" charset="0"/>
            </a:endParaRPr>
          </a:p>
          <a:p>
            <a:pPr marL="287020" indent="-274320" algn="just">
              <a:lnSpc>
                <a:spcPct val="100000"/>
              </a:lnSpc>
              <a:spcBef>
                <a:spcPts val="805"/>
              </a:spcBef>
              <a:buClr>
                <a:srgbClr val="FF0000"/>
              </a:buClr>
              <a:buFont typeface="Wingdings"/>
              <a:buChar char=""/>
              <a:tabLst>
                <a:tab pos="287020" algn="l"/>
              </a:tabLst>
            </a:pPr>
            <a:r>
              <a:rPr sz="3000" dirty="0">
                <a:latin typeface="Times New Roman" pitchFamily="18" charset="0"/>
                <a:cs typeface="Times New Roman" pitchFamily="18" charset="0"/>
              </a:rPr>
              <a:t>Cập nhật dữ liệu: </a:t>
            </a:r>
            <a:r>
              <a:rPr sz="3000" dirty="0">
                <a:solidFill>
                  <a:srgbClr val="00AF50"/>
                </a:solidFill>
                <a:latin typeface="Times New Roman" pitchFamily="18" charset="0"/>
                <a:cs typeface="Times New Roman" pitchFamily="18" charset="0"/>
              </a:rPr>
              <a:t>update</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dirty="0">
                <a:latin typeface="Times New Roman" pitchFamily="18" charset="0"/>
                <a:cs typeface="Times New Roman" pitchFamily="18" charset="0"/>
              </a:rPr>
              <a:t>Xóa dữ liệu: </a:t>
            </a:r>
            <a:r>
              <a:rPr sz="3000" dirty="0">
                <a:solidFill>
                  <a:srgbClr val="00AF50"/>
                </a:solidFill>
                <a:latin typeface="Times New Roman" pitchFamily="18" charset="0"/>
                <a:cs typeface="Times New Roman" pitchFamily="18" charset="0"/>
              </a:rPr>
              <a:t>delete</a:t>
            </a:r>
            <a:endParaRPr sz="3000">
              <a:latin typeface="Times New Roman" pitchFamily="18" charset="0"/>
              <a:cs typeface="Times New Roman" pitchFamily="18" charset="0"/>
            </a:endParaRPr>
          </a:p>
          <a:p>
            <a:pPr marL="287020" indent="-274320" algn="just">
              <a:lnSpc>
                <a:spcPct val="100000"/>
              </a:lnSpc>
              <a:spcBef>
                <a:spcPts val="810"/>
              </a:spcBef>
              <a:buClr>
                <a:srgbClr val="FF0000"/>
              </a:buClr>
              <a:buFont typeface="Wingdings"/>
              <a:buChar char=""/>
              <a:tabLst>
                <a:tab pos="287020" algn="l"/>
              </a:tabLst>
            </a:pPr>
            <a:r>
              <a:rPr sz="3000" dirty="0">
                <a:latin typeface="Times New Roman" pitchFamily="18" charset="0"/>
                <a:cs typeface="Times New Roman" pitchFamily="18" charset="0"/>
              </a:rPr>
              <a:t>Thực hiện truy vấn SELECT: </a:t>
            </a:r>
            <a:r>
              <a:rPr sz="3000" dirty="0">
                <a:solidFill>
                  <a:srgbClr val="00AF50"/>
                </a:solidFill>
                <a:latin typeface="Times New Roman" pitchFamily="18" charset="0"/>
                <a:cs typeface="Times New Roman" pitchFamily="18" charset="0"/>
              </a:rPr>
              <a:t>rawQuery</a:t>
            </a:r>
            <a:endParaRPr sz="300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3682365" cy="757555"/>
          </a:xfrm>
          <a:prstGeom prst="rect">
            <a:avLst/>
          </a:prstGeom>
        </p:spPr>
        <p:txBody>
          <a:bodyPr vert="horz" wrap="square" lIns="0" tIns="12700" rIns="0" bIns="0" rtlCol="0">
            <a:spAutoFit/>
          </a:bodyPr>
          <a:lstStyle/>
          <a:p>
            <a:pPr marL="12700">
              <a:lnSpc>
                <a:spcPct val="100000"/>
              </a:lnSpc>
              <a:spcBef>
                <a:spcPts val="100"/>
              </a:spcBef>
            </a:pPr>
            <a:r>
              <a:rPr spc="-5" dirty="0"/>
              <a:t>Ví </a:t>
            </a:r>
            <a:r>
              <a:rPr dirty="0"/>
              <a:t>dụ đơn</a:t>
            </a:r>
            <a:r>
              <a:rPr spc="-100" dirty="0"/>
              <a:t> </a:t>
            </a:r>
            <a:r>
              <a:rPr dirty="0"/>
              <a:t>giản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42</a:t>
            </a:fld>
            <a:endParaRPr spc="-60" dirty="0"/>
          </a:p>
        </p:txBody>
      </p:sp>
      <p:sp>
        <p:nvSpPr>
          <p:cNvPr id="3" name="object 3"/>
          <p:cNvSpPr txBox="1"/>
          <p:nvPr/>
        </p:nvSpPr>
        <p:spPr>
          <a:xfrm>
            <a:off x="427736" y="1350721"/>
            <a:ext cx="4618355" cy="1249680"/>
          </a:xfrm>
          <a:prstGeom prst="rect">
            <a:avLst/>
          </a:prstGeom>
        </p:spPr>
        <p:txBody>
          <a:bodyPr vert="horz" wrap="square" lIns="0" tIns="12700" rIns="0" bIns="0" rtlCol="0">
            <a:spAutoFit/>
          </a:bodyPr>
          <a:lstStyle/>
          <a:p>
            <a:pPr marL="287020" indent="-274320">
              <a:lnSpc>
                <a:spcPct val="100000"/>
              </a:lnSpc>
              <a:spcBef>
                <a:spcPts val="100"/>
              </a:spcBef>
              <a:buClr>
                <a:srgbClr val="FF0000"/>
              </a:buClr>
              <a:buFont typeface="Wingdings"/>
              <a:buChar char=""/>
              <a:tabLst>
                <a:tab pos="287020" algn="l"/>
              </a:tabLst>
            </a:pPr>
            <a:r>
              <a:rPr sz="3000" spc="-295" dirty="0">
                <a:latin typeface="Arial"/>
                <a:cs typeface="Arial"/>
              </a:rPr>
              <a:t>Xây </a:t>
            </a:r>
            <a:r>
              <a:rPr sz="3000" spc="-165" dirty="0">
                <a:latin typeface="Arial"/>
                <a:cs typeface="Arial"/>
              </a:rPr>
              <a:t>dựng </a:t>
            </a:r>
            <a:r>
              <a:rPr sz="3000" spc="-484" dirty="0">
                <a:latin typeface="Arial"/>
                <a:cs typeface="Arial"/>
              </a:rPr>
              <a:t>CSDL </a:t>
            </a:r>
            <a:r>
              <a:rPr sz="3000" spc="-135" dirty="0">
                <a:latin typeface="Arial"/>
                <a:cs typeface="Arial"/>
              </a:rPr>
              <a:t>quản </a:t>
            </a:r>
            <a:r>
              <a:rPr sz="3000" spc="-60" dirty="0">
                <a:latin typeface="Arial"/>
                <a:cs typeface="Arial"/>
              </a:rPr>
              <a:t>lý</a:t>
            </a:r>
            <a:r>
              <a:rPr sz="3000" spc="-130" dirty="0">
                <a:latin typeface="Arial"/>
                <a:cs typeface="Arial"/>
              </a:rPr>
              <a:t> </a:t>
            </a:r>
            <a:r>
              <a:rPr sz="3000" spc="-295" dirty="0">
                <a:latin typeface="Arial"/>
                <a:cs typeface="Arial"/>
              </a:rPr>
              <a:t>Sách</a:t>
            </a:r>
            <a:endParaRPr sz="3000">
              <a:latin typeface="Arial"/>
              <a:cs typeface="Arial"/>
            </a:endParaRPr>
          </a:p>
          <a:p>
            <a:pPr marL="744220" lvl="1" indent="-274320">
              <a:lnSpc>
                <a:spcPct val="100000"/>
              </a:lnSpc>
              <a:spcBef>
                <a:spcPts val="114"/>
              </a:spcBef>
              <a:buFont typeface="Wingdings"/>
              <a:buChar char=""/>
              <a:tabLst>
                <a:tab pos="744220" algn="l"/>
              </a:tabLst>
            </a:pPr>
            <a:r>
              <a:rPr sz="2600" spc="-204" dirty="0">
                <a:latin typeface="Arial"/>
                <a:cs typeface="Arial"/>
              </a:rPr>
              <a:t>Bảng</a:t>
            </a:r>
            <a:r>
              <a:rPr sz="2600" spc="-155" dirty="0">
                <a:latin typeface="Arial"/>
                <a:cs typeface="Arial"/>
              </a:rPr>
              <a:t> </a:t>
            </a:r>
            <a:r>
              <a:rPr sz="2600" spc="-180" dirty="0">
                <a:latin typeface="Arial"/>
                <a:cs typeface="Arial"/>
              </a:rPr>
              <a:t>Books</a:t>
            </a:r>
            <a:endParaRPr sz="2600">
              <a:latin typeface="Arial"/>
              <a:cs typeface="Arial"/>
            </a:endParaRPr>
          </a:p>
          <a:p>
            <a:pPr marL="1109980" lvl="2" indent="-170815">
              <a:lnSpc>
                <a:spcPct val="100000"/>
              </a:lnSpc>
              <a:spcBef>
                <a:spcPts val="160"/>
              </a:spcBef>
              <a:buChar char="•"/>
              <a:tabLst>
                <a:tab pos="1110615" algn="l"/>
                <a:tab pos="2070100" algn="l"/>
              </a:tabLst>
            </a:pPr>
            <a:r>
              <a:rPr sz="2200" spc="-135" dirty="0">
                <a:latin typeface="Arial"/>
                <a:cs typeface="Arial"/>
              </a:rPr>
              <a:t>BookID	</a:t>
            </a:r>
            <a:r>
              <a:rPr sz="2200" spc="-170" dirty="0">
                <a:latin typeface="Arial"/>
                <a:cs typeface="Arial"/>
              </a:rPr>
              <a:t>INT</a:t>
            </a:r>
            <a:endParaRPr sz="2200">
              <a:latin typeface="Arial"/>
              <a:cs typeface="Arial"/>
            </a:endParaRPr>
          </a:p>
        </p:txBody>
      </p:sp>
      <p:sp>
        <p:nvSpPr>
          <p:cNvPr id="4" name="object 4"/>
          <p:cNvSpPr txBox="1"/>
          <p:nvPr/>
        </p:nvSpPr>
        <p:spPr>
          <a:xfrm>
            <a:off x="1354327" y="2575966"/>
            <a:ext cx="1491615" cy="1435735"/>
          </a:xfrm>
          <a:prstGeom prst="rect">
            <a:avLst/>
          </a:prstGeom>
        </p:spPr>
        <p:txBody>
          <a:bodyPr vert="horz" wrap="square" lIns="0" tIns="29209" rIns="0" bIns="0" rtlCol="0">
            <a:spAutoFit/>
          </a:bodyPr>
          <a:lstStyle/>
          <a:p>
            <a:pPr marL="183515" indent="-170815">
              <a:lnSpc>
                <a:spcPct val="100000"/>
              </a:lnSpc>
              <a:spcBef>
                <a:spcPts val="229"/>
              </a:spcBef>
              <a:buChar char="•"/>
              <a:tabLst>
                <a:tab pos="184150" algn="l"/>
              </a:tabLst>
            </a:pPr>
            <a:r>
              <a:rPr sz="2200" spc="-135" dirty="0">
                <a:latin typeface="Arial"/>
                <a:cs typeface="Arial"/>
              </a:rPr>
              <a:t>BookName</a:t>
            </a:r>
            <a:endParaRPr sz="2200">
              <a:latin typeface="Arial"/>
              <a:cs typeface="Arial"/>
            </a:endParaRPr>
          </a:p>
          <a:p>
            <a:pPr marL="183515" indent="-170815">
              <a:lnSpc>
                <a:spcPct val="100000"/>
              </a:lnSpc>
              <a:spcBef>
                <a:spcPts val="135"/>
              </a:spcBef>
              <a:buChar char="•"/>
              <a:tabLst>
                <a:tab pos="184150" algn="l"/>
              </a:tabLst>
            </a:pPr>
            <a:r>
              <a:rPr sz="2200" spc="-225" dirty="0">
                <a:latin typeface="Arial"/>
                <a:cs typeface="Arial"/>
              </a:rPr>
              <a:t>Page</a:t>
            </a:r>
            <a:endParaRPr sz="2200">
              <a:latin typeface="Arial"/>
              <a:cs typeface="Arial"/>
            </a:endParaRPr>
          </a:p>
          <a:p>
            <a:pPr marL="183515" indent="-170815">
              <a:lnSpc>
                <a:spcPct val="100000"/>
              </a:lnSpc>
              <a:spcBef>
                <a:spcPts val="130"/>
              </a:spcBef>
              <a:buChar char="•"/>
              <a:tabLst>
                <a:tab pos="184150" algn="l"/>
              </a:tabLst>
            </a:pPr>
            <a:r>
              <a:rPr sz="2200" spc="-120" dirty="0">
                <a:latin typeface="Arial"/>
                <a:cs typeface="Arial"/>
              </a:rPr>
              <a:t>Price</a:t>
            </a:r>
            <a:endParaRPr sz="2200">
              <a:latin typeface="Arial"/>
              <a:cs typeface="Arial"/>
            </a:endParaRPr>
          </a:p>
          <a:p>
            <a:pPr marL="183515" indent="-170815">
              <a:lnSpc>
                <a:spcPct val="100000"/>
              </a:lnSpc>
              <a:spcBef>
                <a:spcPts val="145"/>
              </a:spcBef>
              <a:buChar char="•"/>
              <a:tabLst>
                <a:tab pos="184150" algn="l"/>
              </a:tabLst>
            </a:pPr>
            <a:r>
              <a:rPr sz="2200" spc="-225" dirty="0">
                <a:latin typeface="Arial"/>
                <a:cs typeface="Arial"/>
              </a:rPr>
              <a:t>De</a:t>
            </a:r>
            <a:r>
              <a:rPr sz="2200" spc="-170" dirty="0">
                <a:latin typeface="Arial"/>
                <a:cs typeface="Arial"/>
              </a:rPr>
              <a:t>s</a:t>
            </a:r>
            <a:r>
              <a:rPr sz="2200" spc="-45" dirty="0">
                <a:latin typeface="Arial"/>
                <a:cs typeface="Arial"/>
              </a:rPr>
              <a:t>cri</a:t>
            </a:r>
            <a:r>
              <a:rPr sz="2200" spc="-90" dirty="0">
                <a:latin typeface="Arial"/>
                <a:cs typeface="Arial"/>
              </a:rPr>
              <a:t>p</a:t>
            </a:r>
            <a:r>
              <a:rPr sz="2200" dirty="0">
                <a:latin typeface="Arial"/>
                <a:cs typeface="Arial"/>
              </a:rPr>
              <a:t>tion</a:t>
            </a:r>
            <a:endParaRPr sz="2200">
              <a:latin typeface="Arial"/>
              <a:cs typeface="Arial"/>
            </a:endParaRPr>
          </a:p>
        </p:txBody>
      </p:sp>
      <p:sp>
        <p:nvSpPr>
          <p:cNvPr id="5" name="object 5"/>
          <p:cNvSpPr txBox="1"/>
          <p:nvPr/>
        </p:nvSpPr>
        <p:spPr>
          <a:xfrm>
            <a:off x="3171189" y="2575966"/>
            <a:ext cx="722630" cy="1435735"/>
          </a:xfrm>
          <a:prstGeom prst="rect">
            <a:avLst/>
          </a:prstGeom>
        </p:spPr>
        <p:txBody>
          <a:bodyPr vert="horz" wrap="square" lIns="0" tIns="12065" rIns="0" bIns="0" rtlCol="0">
            <a:spAutoFit/>
          </a:bodyPr>
          <a:lstStyle/>
          <a:p>
            <a:pPr marL="12700" marR="5080">
              <a:lnSpc>
                <a:spcPct val="105200"/>
              </a:lnSpc>
              <a:spcBef>
                <a:spcPts val="95"/>
              </a:spcBef>
            </a:pPr>
            <a:r>
              <a:rPr sz="2200" spc="-325" dirty="0">
                <a:latin typeface="Arial"/>
                <a:cs typeface="Arial"/>
              </a:rPr>
              <a:t>TEXT  </a:t>
            </a:r>
            <a:r>
              <a:rPr sz="2200" spc="-170" dirty="0">
                <a:latin typeface="Arial"/>
                <a:cs typeface="Arial"/>
              </a:rPr>
              <a:t>INT  </a:t>
            </a:r>
            <a:r>
              <a:rPr sz="2200" spc="-340" dirty="0">
                <a:latin typeface="Arial"/>
                <a:cs typeface="Arial"/>
              </a:rPr>
              <a:t>F</a:t>
            </a:r>
            <a:r>
              <a:rPr sz="2200" spc="-355" dirty="0">
                <a:latin typeface="Arial"/>
                <a:cs typeface="Arial"/>
              </a:rPr>
              <a:t>L</a:t>
            </a:r>
            <a:r>
              <a:rPr sz="2200" spc="-290" dirty="0">
                <a:latin typeface="Arial"/>
                <a:cs typeface="Arial"/>
              </a:rPr>
              <a:t>O</a:t>
            </a:r>
            <a:r>
              <a:rPr sz="2200" spc="-370" dirty="0">
                <a:latin typeface="Arial"/>
                <a:cs typeface="Arial"/>
              </a:rPr>
              <a:t>A</a:t>
            </a:r>
            <a:r>
              <a:rPr sz="2200" spc="-175" dirty="0">
                <a:latin typeface="Arial"/>
                <a:cs typeface="Arial"/>
              </a:rPr>
              <a:t>T  </a:t>
            </a:r>
            <a:r>
              <a:rPr sz="2200" spc="-325" dirty="0">
                <a:latin typeface="Arial"/>
                <a:cs typeface="Arial"/>
              </a:rPr>
              <a:t>TEXT</a:t>
            </a:r>
            <a:endParaRPr sz="2200">
              <a:latin typeface="Arial"/>
              <a:cs typeface="Arial"/>
            </a:endParaRPr>
          </a:p>
        </p:txBody>
      </p:sp>
      <p:sp>
        <p:nvSpPr>
          <p:cNvPr id="6" name="object 6"/>
          <p:cNvSpPr txBox="1"/>
          <p:nvPr/>
        </p:nvSpPr>
        <p:spPr>
          <a:xfrm>
            <a:off x="884936" y="3992626"/>
            <a:ext cx="7459345" cy="2008242"/>
          </a:xfrm>
          <a:prstGeom prst="rect">
            <a:avLst/>
          </a:prstGeom>
        </p:spPr>
        <p:txBody>
          <a:bodyPr vert="horz" wrap="square" lIns="0" tIns="12700" rIns="0" bIns="0" rtlCol="0">
            <a:spAutoFit/>
          </a:bodyPr>
          <a:lstStyle/>
          <a:p>
            <a:pPr marL="287020" indent="-274320" algn="just">
              <a:lnSpc>
                <a:spcPct val="100000"/>
              </a:lnSpc>
              <a:spcBef>
                <a:spcPts val="100"/>
              </a:spcBef>
              <a:buFont typeface="Wingdings"/>
              <a:buChar char=""/>
              <a:tabLst>
                <a:tab pos="287020" algn="l"/>
              </a:tabLst>
            </a:pPr>
            <a:r>
              <a:rPr sz="2600" dirty="0">
                <a:latin typeface="Times New Roman" pitchFamily="18" charset="0"/>
                <a:cs typeface="Times New Roman" pitchFamily="18" charset="0"/>
              </a:rPr>
              <a:t>Sau khi tạo xong bảng thì chèn 5 bản ghi vào bảng</a:t>
            </a:r>
            <a:endParaRPr sz="2600">
              <a:latin typeface="Times New Roman" pitchFamily="18" charset="0"/>
              <a:cs typeface="Times New Roman" pitchFamily="18" charset="0"/>
            </a:endParaRPr>
          </a:p>
          <a:p>
            <a:pPr marL="287020" indent="-274320" algn="just">
              <a:lnSpc>
                <a:spcPct val="100000"/>
              </a:lnSpc>
              <a:spcBef>
                <a:spcPts val="100"/>
              </a:spcBef>
              <a:buFont typeface="Wingdings"/>
              <a:buChar char=""/>
              <a:tabLst>
                <a:tab pos="287020" algn="l"/>
              </a:tabLst>
            </a:pPr>
            <a:r>
              <a:rPr sz="2600" dirty="0">
                <a:latin typeface="Times New Roman" pitchFamily="18" charset="0"/>
                <a:cs typeface="Times New Roman" pitchFamily="18" charset="0"/>
              </a:rPr>
              <a:t>Thực hiện các câu lệnh xóa có điều kiện</a:t>
            </a:r>
            <a:endParaRPr sz="2600">
              <a:latin typeface="Times New Roman" pitchFamily="18" charset="0"/>
              <a:cs typeface="Times New Roman" pitchFamily="18" charset="0"/>
            </a:endParaRPr>
          </a:p>
          <a:p>
            <a:pPr marL="287020" indent="-274320" algn="just">
              <a:lnSpc>
                <a:spcPct val="100000"/>
              </a:lnSpc>
              <a:spcBef>
                <a:spcPts val="85"/>
              </a:spcBef>
              <a:buFont typeface="Wingdings"/>
              <a:buChar char=""/>
              <a:tabLst>
                <a:tab pos="287020" algn="l"/>
              </a:tabLst>
            </a:pPr>
            <a:r>
              <a:rPr sz="2600" dirty="0">
                <a:latin typeface="Times New Roman" pitchFamily="18" charset="0"/>
                <a:cs typeface="Times New Roman" pitchFamily="18" charset="0"/>
              </a:rPr>
              <a:t>Cập nhập giá tiền, tên sách theo mã sách</a:t>
            </a:r>
            <a:endParaRPr sz="2600">
              <a:latin typeface="Times New Roman" pitchFamily="18" charset="0"/>
              <a:cs typeface="Times New Roman" pitchFamily="18" charset="0"/>
            </a:endParaRPr>
          </a:p>
          <a:p>
            <a:pPr marL="287020" marR="5080" indent="-274320" algn="just">
              <a:lnSpc>
                <a:spcPts val="2810"/>
              </a:lnSpc>
              <a:spcBef>
                <a:spcPts val="434"/>
              </a:spcBef>
              <a:buFont typeface="Wingdings"/>
              <a:buChar char=""/>
              <a:tabLst>
                <a:tab pos="287020" algn="l"/>
              </a:tabLst>
            </a:pPr>
            <a:r>
              <a:rPr sz="2600" dirty="0">
                <a:latin typeface="Times New Roman" pitchFamily="18" charset="0"/>
                <a:cs typeface="Times New Roman" pitchFamily="18" charset="0"/>
              </a:rPr>
              <a:t>Tìm kiếm sách lần lượt với các điều kiện như: mã, tên  gần đúng (sử dụng like), giá tiền…</a:t>
            </a:r>
            <a:endParaRPr sz="260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63590" cy="757555"/>
          </a:xfrm>
          <a:prstGeom prst="rect">
            <a:avLst/>
          </a:prstGeom>
        </p:spPr>
        <p:txBody>
          <a:bodyPr vert="horz" wrap="square" lIns="0" tIns="12700" rIns="0" bIns="0" rtlCol="0">
            <a:spAutoFit/>
          </a:bodyPr>
          <a:lstStyle/>
          <a:p>
            <a:pPr marL="12700">
              <a:lnSpc>
                <a:spcPct val="100000"/>
              </a:lnSpc>
              <a:spcBef>
                <a:spcPts val="100"/>
              </a:spcBef>
            </a:pPr>
            <a:r>
              <a:rPr dirty="0"/>
              <a:t>Tạo database bằng</a:t>
            </a:r>
            <a:r>
              <a:rPr spc="-120" dirty="0"/>
              <a:t> </a:t>
            </a:r>
            <a:r>
              <a:rPr dirty="0"/>
              <a:t>code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43</a:t>
            </a:fld>
            <a:endParaRPr spc="-60" dirty="0"/>
          </a:p>
        </p:txBody>
      </p:sp>
      <p:sp>
        <p:nvSpPr>
          <p:cNvPr id="3" name="object 3"/>
          <p:cNvSpPr txBox="1"/>
          <p:nvPr/>
        </p:nvSpPr>
        <p:spPr>
          <a:xfrm>
            <a:off x="427736" y="1304137"/>
            <a:ext cx="7753350" cy="1144905"/>
          </a:xfrm>
          <a:prstGeom prst="rect">
            <a:avLst/>
          </a:prstGeom>
        </p:spPr>
        <p:txBody>
          <a:bodyPr vert="horz" wrap="square" lIns="0" tIns="114935" rIns="0" bIns="0" rtlCol="0">
            <a:spAutoFit/>
          </a:bodyPr>
          <a:lstStyle/>
          <a:p>
            <a:pPr marL="12700" algn="just">
              <a:lnSpc>
                <a:spcPct val="100000"/>
              </a:lnSpc>
              <a:spcBef>
                <a:spcPts val="905"/>
              </a:spcBef>
            </a:pPr>
            <a:r>
              <a:rPr sz="2000" dirty="0">
                <a:latin typeface="Times New Roman" pitchFamily="18" charset="0"/>
                <a:cs typeface="Times New Roman" pitchFamily="18" charset="0"/>
              </a:rPr>
              <a:t>String sqltext =  "DROP    TABLE   IF EXISTS  BOOKS;\n"</a:t>
            </a:r>
            <a:endParaRPr sz="2000">
              <a:latin typeface="Times New Roman" pitchFamily="18" charset="0"/>
              <a:cs typeface="Times New Roman" pitchFamily="18" charset="0"/>
            </a:endParaRPr>
          </a:p>
          <a:p>
            <a:pPr marL="12700" marR="11430" algn="just">
              <a:lnSpc>
                <a:spcPct val="100000"/>
              </a:lnSpc>
              <a:spcBef>
                <a:spcPts val="805"/>
              </a:spcBef>
            </a:pPr>
            <a:r>
              <a:rPr sz="2000" dirty="0">
                <a:latin typeface="Times New Roman" pitchFamily="18" charset="0"/>
                <a:cs typeface="Times New Roman" pitchFamily="18" charset="0"/>
              </a:rPr>
              <a:t>+ "CREATE TABLE BOOKS(BookID integer PRIMARY KEY, BookName  text,  Page integer, Price Float, Description text);\n"</a:t>
            </a:r>
            <a:endParaRPr sz="2000">
              <a:latin typeface="Times New Roman" pitchFamily="18" charset="0"/>
              <a:cs typeface="Times New Roman" pitchFamily="18" charset="0"/>
            </a:endParaRPr>
          </a:p>
        </p:txBody>
      </p:sp>
      <p:graphicFrame>
        <p:nvGraphicFramePr>
          <p:cNvPr id="4" name="object 4"/>
          <p:cNvGraphicFramePr>
            <a:graphicFrameLocks noGrp="1"/>
          </p:cNvGraphicFramePr>
          <p:nvPr>
            <p:extLst>
              <p:ext uri="{D42A27DB-BD31-4B8C-83A1-F6EECF244321}">
                <p14:modId xmlns:p14="http://schemas.microsoft.com/office/powerpoint/2010/main" val="2222657543"/>
              </p:ext>
            </p:extLst>
          </p:nvPr>
        </p:nvGraphicFramePr>
        <p:xfrm>
          <a:off x="408686" y="2601427"/>
          <a:ext cx="8162924" cy="2537460"/>
        </p:xfrm>
        <a:graphic>
          <a:graphicData uri="http://schemas.openxmlformats.org/drawingml/2006/table">
            <a:tbl>
              <a:tblPr firstRow="1" bandRow="1">
                <a:tableStyleId>{2D5ABB26-0587-4C30-8999-92F81FD0307C}</a:tableStyleId>
              </a:tblPr>
              <a:tblGrid>
                <a:gridCol w="1779905"/>
                <a:gridCol w="723265"/>
                <a:gridCol w="1205864"/>
                <a:gridCol w="4453890"/>
              </a:tblGrid>
              <a:tr h="635000">
                <a:tc>
                  <a:txBody>
                    <a:bodyPr/>
                    <a:lstStyle/>
                    <a:p>
                      <a:pPr marL="31750" algn="just">
                        <a:lnSpc>
                          <a:spcPts val="1889"/>
                        </a:lnSpc>
                      </a:pPr>
                      <a:r>
                        <a:rPr sz="1600" spc="0" dirty="0">
                          <a:latin typeface="Times New Roman" pitchFamily="18" charset="0"/>
                          <a:cs typeface="Times New Roman" pitchFamily="18" charset="0"/>
                        </a:rPr>
                        <a:t>+ "</a:t>
                      </a:r>
                      <a:r>
                        <a:rPr sz="1600" spc="0">
                          <a:latin typeface="Times New Roman" pitchFamily="18" charset="0"/>
                          <a:cs typeface="Times New Roman" pitchFamily="18" charset="0"/>
                        </a:rPr>
                        <a:t>INSERT </a:t>
                      </a:r>
                      <a:r>
                        <a:rPr sz="1600" spc="0" smtClean="0">
                          <a:latin typeface="Times New Roman" pitchFamily="18" charset="0"/>
                          <a:cs typeface="Times New Roman" pitchFamily="18" charset="0"/>
                        </a:rPr>
                        <a:t>INTO</a:t>
                      </a:r>
                      <a:endParaRPr sz="1600" spc="0">
                        <a:latin typeface="Times New Roman" pitchFamily="18" charset="0"/>
                        <a:cs typeface="Times New Roman" pitchFamily="18" charset="0"/>
                      </a:endParaRPr>
                    </a:p>
                  </a:txBody>
                  <a:tcPr marL="0" marR="0" marT="0" marB="0"/>
                </a:tc>
                <a:tc>
                  <a:txBody>
                    <a:bodyPr/>
                    <a:lstStyle/>
                    <a:p>
                      <a:pPr marL="635" algn="just">
                        <a:lnSpc>
                          <a:spcPts val="1889"/>
                        </a:lnSpc>
                      </a:pPr>
                      <a:r>
                        <a:rPr sz="1600" spc="0" dirty="0">
                          <a:latin typeface="Times New Roman" pitchFamily="18" charset="0"/>
                          <a:cs typeface="Times New Roman" pitchFamily="18" charset="0"/>
                        </a:rPr>
                        <a:t>BOOKS</a:t>
                      </a:r>
                      <a:endParaRPr sz="1600" spc="0">
                        <a:latin typeface="Times New Roman" pitchFamily="18" charset="0"/>
                        <a:cs typeface="Times New Roman" pitchFamily="18" charset="0"/>
                      </a:endParaRPr>
                    </a:p>
                  </a:txBody>
                  <a:tcPr marL="0" marR="0" marT="0" marB="0"/>
                </a:tc>
                <a:tc>
                  <a:txBody>
                    <a:bodyPr/>
                    <a:lstStyle/>
                    <a:p>
                      <a:pPr marL="2540" algn="just">
                        <a:lnSpc>
                          <a:spcPts val="1889"/>
                        </a:lnSpc>
                      </a:pPr>
                      <a:r>
                        <a:rPr sz="1600" spc="0" dirty="0">
                          <a:latin typeface="Times New Roman" pitchFamily="18" charset="0"/>
                          <a:cs typeface="Times New Roman" pitchFamily="18" charset="0"/>
                        </a:rPr>
                        <a:t>VALUES(1,</a:t>
                      </a:r>
                      <a:endParaRPr sz="1600" spc="0">
                        <a:latin typeface="Times New Roman" pitchFamily="18" charset="0"/>
                        <a:cs typeface="Times New Roman" pitchFamily="18" charset="0"/>
                      </a:endParaRPr>
                    </a:p>
                  </a:txBody>
                  <a:tcPr marL="0" marR="0" marT="0" marB="0"/>
                </a:tc>
                <a:tc>
                  <a:txBody>
                    <a:bodyPr/>
                    <a:lstStyle/>
                    <a:p>
                      <a:pPr marL="60960" marR="0" indent="0" algn="just" defTabSz="914400" eaLnBrk="1" fontAlgn="auto" latinLnBrk="0" hangingPunct="1">
                        <a:lnSpc>
                          <a:spcPts val="1889"/>
                        </a:lnSpc>
                        <a:spcBef>
                          <a:spcPts val="0"/>
                        </a:spcBef>
                        <a:spcAft>
                          <a:spcPts val="0"/>
                        </a:spcAft>
                        <a:buClrTx/>
                        <a:buSzTx/>
                        <a:buFontTx/>
                        <a:buNone/>
                        <a:tabLst/>
                        <a:defRPr/>
                      </a:pPr>
                      <a:r>
                        <a:rPr sz="1600" spc="0" dirty="0">
                          <a:latin typeface="Times New Roman" pitchFamily="18" charset="0"/>
                          <a:cs typeface="Times New Roman" pitchFamily="18" charset="0"/>
                        </a:rPr>
                        <a:t>'Java', 100, 9.99, </a:t>
                      </a:r>
                      <a:r>
                        <a:rPr sz="1600" spc="0">
                          <a:latin typeface="Times New Roman" pitchFamily="18" charset="0"/>
                          <a:cs typeface="Times New Roman" pitchFamily="18" charset="0"/>
                        </a:rPr>
                        <a:t>'sách </a:t>
                      </a:r>
                      <a:r>
                        <a:rPr sz="1600" spc="0" smtClean="0">
                          <a:latin typeface="Times New Roman" pitchFamily="18" charset="0"/>
                          <a:cs typeface="Times New Roman" pitchFamily="18" charset="0"/>
                        </a:rPr>
                        <a:t>về</a:t>
                      </a:r>
                      <a:r>
                        <a:rPr lang="en-US" sz="1600" spc="0" smtClean="0">
                          <a:latin typeface="Times New Roman" pitchFamily="18" charset="0"/>
                          <a:cs typeface="Times New Roman" pitchFamily="18" charset="0"/>
                        </a:rPr>
                        <a:t> java');\n"</a:t>
                      </a:r>
                    </a:p>
                    <a:p>
                      <a:pPr marL="60960" algn="just">
                        <a:lnSpc>
                          <a:spcPts val="1889"/>
                        </a:lnSpc>
                      </a:pPr>
                      <a:endParaRPr sz="1600" spc="0">
                        <a:latin typeface="Times New Roman" pitchFamily="18" charset="0"/>
                        <a:cs typeface="Times New Roman" pitchFamily="18" charset="0"/>
                      </a:endParaRPr>
                    </a:p>
                  </a:txBody>
                  <a:tcPr marL="0" marR="0" marT="0" marB="0"/>
                </a:tc>
              </a:tr>
              <a:tr h="711835">
                <a:tc>
                  <a:txBody>
                    <a:bodyPr/>
                    <a:lstStyle/>
                    <a:p>
                      <a:pPr marL="31750" algn="just">
                        <a:lnSpc>
                          <a:spcPct val="100000"/>
                        </a:lnSpc>
                        <a:spcBef>
                          <a:spcPts val="90"/>
                        </a:spcBef>
                      </a:pPr>
                      <a:r>
                        <a:rPr sz="1600" spc="0" dirty="0">
                          <a:latin typeface="Times New Roman" pitchFamily="18" charset="0"/>
                          <a:cs typeface="Times New Roman" pitchFamily="18" charset="0"/>
                        </a:rPr>
                        <a:t>+ "</a:t>
                      </a:r>
                      <a:r>
                        <a:rPr sz="1600" spc="0">
                          <a:latin typeface="Times New Roman" pitchFamily="18" charset="0"/>
                          <a:cs typeface="Times New Roman" pitchFamily="18" charset="0"/>
                        </a:rPr>
                        <a:t>INSERT </a:t>
                      </a:r>
                      <a:r>
                        <a:rPr sz="1600" spc="0" smtClean="0">
                          <a:latin typeface="Times New Roman" pitchFamily="18" charset="0"/>
                          <a:cs typeface="Times New Roman" pitchFamily="18" charset="0"/>
                        </a:rPr>
                        <a:t>INTO</a:t>
                      </a:r>
                      <a:endParaRPr sz="1600" spc="0">
                        <a:latin typeface="Times New Roman" pitchFamily="18" charset="0"/>
                        <a:cs typeface="Times New Roman" pitchFamily="18" charset="0"/>
                      </a:endParaRPr>
                    </a:p>
                  </a:txBody>
                  <a:tcPr marL="0" marR="0" marT="11430" marB="0"/>
                </a:tc>
                <a:tc>
                  <a:txBody>
                    <a:bodyPr/>
                    <a:lstStyle/>
                    <a:p>
                      <a:pPr algn="just">
                        <a:lnSpc>
                          <a:spcPct val="100000"/>
                        </a:lnSpc>
                        <a:spcBef>
                          <a:spcPts val="90"/>
                        </a:spcBef>
                      </a:pPr>
                      <a:r>
                        <a:rPr sz="1600" spc="0" dirty="0">
                          <a:latin typeface="Times New Roman" pitchFamily="18" charset="0"/>
                          <a:cs typeface="Times New Roman" pitchFamily="18" charset="0"/>
                        </a:rPr>
                        <a:t>BOOKS</a:t>
                      </a:r>
                      <a:endParaRPr sz="1600" spc="0">
                        <a:latin typeface="Times New Roman" pitchFamily="18" charset="0"/>
                        <a:cs typeface="Times New Roman" pitchFamily="18" charset="0"/>
                      </a:endParaRPr>
                    </a:p>
                  </a:txBody>
                  <a:tcPr marL="0" marR="0" marT="11430" marB="0"/>
                </a:tc>
                <a:tc>
                  <a:txBody>
                    <a:bodyPr/>
                    <a:lstStyle/>
                    <a:p>
                      <a:pPr algn="just">
                        <a:lnSpc>
                          <a:spcPct val="100000"/>
                        </a:lnSpc>
                        <a:spcBef>
                          <a:spcPts val="90"/>
                        </a:spcBef>
                      </a:pPr>
                      <a:r>
                        <a:rPr sz="1600" spc="0" dirty="0">
                          <a:latin typeface="Times New Roman" pitchFamily="18" charset="0"/>
                          <a:cs typeface="Times New Roman" pitchFamily="18" charset="0"/>
                        </a:rPr>
                        <a:t>VALUES(2,</a:t>
                      </a:r>
                      <a:endParaRPr sz="1600" spc="0">
                        <a:latin typeface="Times New Roman" pitchFamily="18" charset="0"/>
                        <a:cs typeface="Times New Roman" pitchFamily="18" charset="0"/>
                      </a:endParaRPr>
                    </a:p>
                  </a:txBody>
                  <a:tcPr marL="0" marR="0" marT="11430" marB="0"/>
                </a:tc>
                <a:tc>
                  <a:txBody>
                    <a:bodyPr/>
                    <a:lstStyle/>
                    <a:p>
                      <a:pPr marL="58419" marR="0" indent="0" algn="just" defTabSz="914400" eaLnBrk="1" fontAlgn="auto" latinLnBrk="0" hangingPunct="1">
                        <a:lnSpc>
                          <a:spcPct val="100000"/>
                        </a:lnSpc>
                        <a:spcBef>
                          <a:spcPts val="90"/>
                        </a:spcBef>
                        <a:spcAft>
                          <a:spcPts val="0"/>
                        </a:spcAft>
                        <a:buClrTx/>
                        <a:buSzTx/>
                        <a:buFontTx/>
                        <a:buNone/>
                        <a:tabLst/>
                        <a:defRPr/>
                      </a:pPr>
                      <a:r>
                        <a:rPr sz="1600" spc="0" dirty="0">
                          <a:latin typeface="Times New Roman" pitchFamily="18" charset="0"/>
                          <a:cs typeface="Times New Roman" pitchFamily="18" charset="0"/>
                        </a:rPr>
                        <a:t>'Android', 320, 19.00, </a:t>
                      </a:r>
                      <a:r>
                        <a:rPr sz="1600" spc="0">
                          <a:latin typeface="Times New Roman" pitchFamily="18" charset="0"/>
                          <a:cs typeface="Times New Roman" pitchFamily="18" charset="0"/>
                        </a:rPr>
                        <a:t>'Android </a:t>
                      </a:r>
                      <a:r>
                        <a:rPr sz="1600" spc="0" smtClean="0">
                          <a:latin typeface="Times New Roman" pitchFamily="18" charset="0"/>
                          <a:cs typeface="Times New Roman" pitchFamily="18" charset="0"/>
                        </a:rPr>
                        <a:t>cơ</a:t>
                      </a:r>
                      <a:r>
                        <a:rPr lang="en-US" sz="1600" spc="0" smtClean="0">
                          <a:latin typeface="Times New Roman" pitchFamily="18" charset="0"/>
                          <a:cs typeface="Times New Roman" pitchFamily="18" charset="0"/>
                        </a:rPr>
                        <a:t> bản');\n"</a:t>
                      </a:r>
                    </a:p>
                    <a:p>
                      <a:pPr marL="58419" algn="just">
                        <a:lnSpc>
                          <a:spcPct val="100000"/>
                        </a:lnSpc>
                        <a:spcBef>
                          <a:spcPts val="90"/>
                        </a:spcBef>
                      </a:pPr>
                      <a:endParaRPr sz="1600" spc="0">
                        <a:latin typeface="Times New Roman" pitchFamily="18" charset="0"/>
                        <a:cs typeface="Times New Roman" pitchFamily="18" charset="0"/>
                      </a:endParaRPr>
                    </a:p>
                  </a:txBody>
                  <a:tcPr marL="0" marR="0" marT="11430" marB="0"/>
                </a:tc>
              </a:tr>
              <a:tr h="710565">
                <a:tc>
                  <a:txBody>
                    <a:bodyPr/>
                    <a:lstStyle/>
                    <a:p>
                      <a:pPr marL="31750" algn="just">
                        <a:lnSpc>
                          <a:spcPct val="100000"/>
                        </a:lnSpc>
                        <a:spcBef>
                          <a:spcPts val="85"/>
                        </a:spcBef>
                      </a:pPr>
                      <a:r>
                        <a:rPr sz="1600" spc="0" dirty="0">
                          <a:latin typeface="Times New Roman" pitchFamily="18" charset="0"/>
                          <a:cs typeface="Times New Roman" pitchFamily="18" charset="0"/>
                        </a:rPr>
                        <a:t>+ "</a:t>
                      </a:r>
                      <a:r>
                        <a:rPr sz="1600" spc="0">
                          <a:latin typeface="Times New Roman" pitchFamily="18" charset="0"/>
                          <a:cs typeface="Times New Roman" pitchFamily="18" charset="0"/>
                        </a:rPr>
                        <a:t>INSERT </a:t>
                      </a:r>
                      <a:r>
                        <a:rPr sz="1600" spc="0" smtClean="0">
                          <a:latin typeface="Times New Roman" pitchFamily="18" charset="0"/>
                          <a:cs typeface="Times New Roman" pitchFamily="18" charset="0"/>
                        </a:rPr>
                        <a:t>INTO</a:t>
                      </a:r>
                      <a:endParaRPr sz="1600" spc="0">
                        <a:latin typeface="Times New Roman" pitchFamily="18" charset="0"/>
                        <a:cs typeface="Times New Roman" pitchFamily="18" charset="0"/>
                      </a:endParaRPr>
                    </a:p>
                  </a:txBody>
                  <a:tcPr marL="0" marR="0" marT="10795" marB="0"/>
                </a:tc>
                <a:tc>
                  <a:txBody>
                    <a:bodyPr/>
                    <a:lstStyle/>
                    <a:p>
                      <a:pPr marL="635" algn="just">
                        <a:lnSpc>
                          <a:spcPct val="100000"/>
                        </a:lnSpc>
                        <a:spcBef>
                          <a:spcPts val="85"/>
                        </a:spcBef>
                      </a:pPr>
                      <a:r>
                        <a:rPr sz="1600" spc="0" dirty="0">
                          <a:latin typeface="Times New Roman" pitchFamily="18" charset="0"/>
                          <a:cs typeface="Times New Roman" pitchFamily="18" charset="0"/>
                        </a:rPr>
                        <a:t>BOOKS</a:t>
                      </a:r>
                      <a:endParaRPr sz="1600" spc="0">
                        <a:latin typeface="Times New Roman" pitchFamily="18" charset="0"/>
                        <a:cs typeface="Times New Roman" pitchFamily="18" charset="0"/>
                      </a:endParaRPr>
                    </a:p>
                  </a:txBody>
                  <a:tcPr marL="0" marR="0" marT="10795" marB="0"/>
                </a:tc>
                <a:tc>
                  <a:txBody>
                    <a:bodyPr/>
                    <a:lstStyle/>
                    <a:p>
                      <a:pPr marL="2540" algn="just">
                        <a:lnSpc>
                          <a:spcPct val="100000"/>
                        </a:lnSpc>
                        <a:spcBef>
                          <a:spcPts val="85"/>
                        </a:spcBef>
                      </a:pPr>
                      <a:r>
                        <a:rPr sz="1600" spc="0" dirty="0">
                          <a:latin typeface="Times New Roman" pitchFamily="18" charset="0"/>
                          <a:cs typeface="Times New Roman" pitchFamily="18" charset="0"/>
                        </a:rPr>
                        <a:t>VALUES(3,</a:t>
                      </a:r>
                      <a:endParaRPr sz="1600" spc="0">
                        <a:latin typeface="Times New Roman" pitchFamily="18" charset="0"/>
                        <a:cs typeface="Times New Roman" pitchFamily="18" charset="0"/>
                      </a:endParaRPr>
                    </a:p>
                  </a:txBody>
                  <a:tcPr marL="0" marR="0" marT="10795" marB="0"/>
                </a:tc>
                <a:tc>
                  <a:txBody>
                    <a:bodyPr/>
                    <a:lstStyle/>
                    <a:p>
                      <a:pPr marL="60960" marR="0" indent="0" algn="just" defTabSz="914400" eaLnBrk="1" fontAlgn="auto" latinLnBrk="0" hangingPunct="1">
                        <a:lnSpc>
                          <a:spcPct val="100000"/>
                        </a:lnSpc>
                        <a:spcBef>
                          <a:spcPts val="85"/>
                        </a:spcBef>
                        <a:spcAft>
                          <a:spcPts val="0"/>
                        </a:spcAft>
                        <a:buClrTx/>
                        <a:buSzTx/>
                        <a:buFontTx/>
                        <a:buNone/>
                        <a:tabLst/>
                        <a:defRPr/>
                      </a:pPr>
                      <a:r>
                        <a:rPr sz="1600" spc="0" dirty="0">
                          <a:latin typeface="Times New Roman" pitchFamily="18" charset="0"/>
                          <a:cs typeface="Times New Roman" pitchFamily="18" charset="0"/>
                        </a:rPr>
                        <a:t>'Học làm giàu', 120, 0.99, </a:t>
                      </a:r>
                      <a:r>
                        <a:rPr sz="1600" spc="0">
                          <a:latin typeface="Times New Roman" pitchFamily="18" charset="0"/>
                          <a:cs typeface="Times New Roman" pitchFamily="18" charset="0"/>
                        </a:rPr>
                        <a:t>'sách </a:t>
                      </a:r>
                      <a:r>
                        <a:rPr sz="1600" spc="0" smtClean="0">
                          <a:latin typeface="Times New Roman" pitchFamily="18" charset="0"/>
                          <a:cs typeface="Times New Roman" pitchFamily="18" charset="0"/>
                        </a:rPr>
                        <a:t>đọc</a:t>
                      </a:r>
                      <a:r>
                        <a:rPr lang="en-US" sz="1600" spc="0" smtClean="0">
                          <a:latin typeface="Times New Roman" pitchFamily="18" charset="0"/>
                          <a:cs typeface="Times New Roman" pitchFamily="18" charset="0"/>
                        </a:rPr>
                        <a:t> cho vui');\n"</a:t>
                      </a:r>
                    </a:p>
                    <a:p>
                      <a:pPr marL="60960" algn="just">
                        <a:lnSpc>
                          <a:spcPct val="100000"/>
                        </a:lnSpc>
                        <a:spcBef>
                          <a:spcPts val="85"/>
                        </a:spcBef>
                      </a:pPr>
                      <a:endParaRPr sz="1600" spc="0">
                        <a:latin typeface="Times New Roman" pitchFamily="18" charset="0"/>
                        <a:cs typeface="Times New Roman" pitchFamily="18" charset="0"/>
                      </a:endParaRPr>
                    </a:p>
                  </a:txBody>
                  <a:tcPr marL="0" marR="0" marT="10795" marB="0"/>
                </a:tc>
              </a:tr>
              <a:tr h="329565">
                <a:tc>
                  <a:txBody>
                    <a:bodyPr/>
                    <a:lstStyle/>
                    <a:p>
                      <a:pPr marL="31750" algn="just">
                        <a:lnSpc>
                          <a:spcPct val="100000"/>
                        </a:lnSpc>
                        <a:spcBef>
                          <a:spcPts val="80"/>
                        </a:spcBef>
                      </a:pPr>
                      <a:r>
                        <a:rPr sz="1600" spc="0" dirty="0">
                          <a:latin typeface="Times New Roman" pitchFamily="18" charset="0"/>
                          <a:cs typeface="Times New Roman" pitchFamily="18" charset="0"/>
                        </a:rPr>
                        <a:t>+ "INSERT INTO</a:t>
                      </a:r>
                      <a:endParaRPr sz="1600" spc="0">
                        <a:latin typeface="Times New Roman" pitchFamily="18" charset="0"/>
                        <a:cs typeface="Times New Roman" pitchFamily="18" charset="0"/>
                      </a:endParaRPr>
                    </a:p>
                  </a:txBody>
                  <a:tcPr marL="0" marR="0" marT="10160" marB="0"/>
                </a:tc>
                <a:tc>
                  <a:txBody>
                    <a:bodyPr/>
                    <a:lstStyle/>
                    <a:p>
                      <a:pPr algn="just">
                        <a:lnSpc>
                          <a:spcPct val="100000"/>
                        </a:lnSpc>
                        <a:spcBef>
                          <a:spcPts val="80"/>
                        </a:spcBef>
                      </a:pPr>
                      <a:r>
                        <a:rPr sz="1600" spc="0" dirty="0">
                          <a:latin typeface="Times New Roman" pitchFamily="18" charset="0"/>
                          <a:cs typeface="Times New Roman" pitchFamily="18" charset="0"/>
                        </a:rPr>
                        <a:t>BOOKS</a:t>
                      </a:r>
                      <a:endParaRPr sz="1600" spc="0">
                        <a:latin typeface="Times New Roman" pitchFamily="18" charset="0"/>
                        <a:cs typeface="Times New Roman" pitchFamily="18" charset="0"/>
                      </a:endParaRPr>
                    </a:p>
                  </a:txBody>
                  <a:tcPr marL="0" marR="0" marT="10160" marB="0"/>
                </a:tc>
                <a:tc>
                  <a:txBody>
                    <a:bodyPr/>
                    <a:lstStyle/>
                    <a:p>
                      <a:pPr algn="just">
                        <a:lnSpc>
                          <a:spcPct val="100000"/>
                        </a:lnSpc>
                        <a:spcBef>
                          <a:spcPts val="80"/>
                        </a:spcBef>
                      </a:pPr>
                      <a:r>
                        <a:rPr sz="1600" spc="0" dirty="0">
                          <a:latin typeface="Times New Roman" pitchFamily="18" charset="0"/>
                          <a:cs typeface="Times New Roman" pitchFamily="18" charset="0"/>
                        </a:rPr>
                        <a:t>VALUES(4,</a:t>
                      </a:r>
                      <a:endParaRPr sz="1600" spc="0">
                        <a:latin typeface="Times New Roman" pitchFamily="18" charset="0"/>
                        <a:cs typeface="Times New Roman" pitchFamily="18" charset="0"/>
                      </a:endParaRPr>
                    </a:p>
                  </a:txBody>
                  <a:tcPr marL="0" marR="0" marT="10160" marB="0"/>
                </a:tc>
                <a:tc>
                  <a:txBody>
                    <a:bodyPr/>
                    <a:lstStyle/>
                    <a:p>
                      <a:pPr marL="58419" marR="0" indent="0" algn="just" defTabSz="914400" eaLnBrk="1" fontAlgn="auto" latinLnBrk="0" hangingPunct="1">
                        <a:lnSpc>
                          <a:spcPct val="100000"/>
                        </a:lnSpc>
                        <a:spcBef>
                          <a:spcPts val="80"/>
                        </a:spcBef>
                        <a:spcAft>
                          <a:spcPts val="0"/>
                        </a:spcAft>
                        <a:buClrTx/>
                        <a:buSzTx/>
                        <a:buFontTx/>
                        <a:buNone/>
                        <a:tabLst/>
                        <a:defRPr/>
                      </a:pPr>
                      <a:r>
                        <a:rPr sz="1400" spc="0" dirty="0">
                          <a:latin typeface="Times New Roman" pitchFamily="18" charset="0"/>
                          <a:cs typeface="Times New Roman" pitchFamily="18" charset="0"/>
                        </a:rPr>
                        <a:t>'Tử điển Anh-Việt', 1000, 29.50</a:t>
                      </a:r>
                      <a:r>
                        <a:rPr sz="1400" spc="0">
                          <a:latin typeface="Times New Roman" pitchFamily="18" charset="0"/>
                          <a:cs typeface="Times New Roman" pitchFamily="18" charset="0"/>
                        </a:rPr>
                        <a:t>, </a:t>
                      </a:r>
                      <a:r>
                        <a:rPr sz="1400" spc="0" smtClean="0">
                          <a:latin typeface="Times New Roman" pitchFamily="18" charset="0"/>
                          <a:cs typeface="Times New Roman" pitchFamily="18" charset="0"/>
                        </a:rPr>
                        <a:t>'Từ</a:t>
                      </a:r>
                      <a:r>
                        <a:rPr lang="en-US" sz="1400" spc="0" smtClean="0">
                          <a:latin typeface="Times New Roman" pitchFamily="18" charset="0"/>
                          <a:cs typeface="Times New Roman" pitchFamily="18" charset="0"/>
                        </a:rPr>
                        <a:t> </a:t>
                      </a:r>
                      <a:r>
                        <a:rPr lang="vi-VN" sz="1400" spc="40" smtClean="0">
                          <a:latin typeface="Times New Roman" pitchFamily="18" charset="0"/>
                          <a:cs typeface="Times New Roman" pitchFamily="18" charset="0"/>
                        </a:rPr>
                        <a:t>điển </a:t>
                      </a:r>
                      <a:r>
                        <a:rPr lang="vi-VN" sz="1400" spc="-65" smtClean="0">
                          <a:latin typeface="Times New Roman" pitchFamily="18" charset="0"/>
                          <a:cs typeface="Times New Roman" pitchFamily="18" charset="0"/>
                        </a:rPr>
                        <a:t>100.000</a:t>
                      </a:r>
                      <a:r>
                        <a:rPr lang="vi-VN" sz="1400" spc="-160" smtClean="0">
                          <a:latin typeface="Times New Roman" pitchFamily="18" charset="0"/>
                          <a:cs typeface="Times New Roman" pitchFamily="18" charset="0"/>
                        </a:rPr>
                        <a:t> </a:t>
                      </a:r>
                      <a:r>
                        <a:rPr lang="vi-VN" sz="1400" spc="210" smtClean="0">
                          <a:latin typeface="Times New Roman" pitchFamily="18" charset="0"/>
                          <a:cs typeface="Times New Roman" pitchFamily="18" charset="0"/>
                        </a:rPr>
                        <a:t>từ');\n"</a:t>
                      </a:r>
                      <a:endParaRPr lang="vi-VN" sz="1400" smtClean="0">
                        <a:latin typeface="Times New Roman" pitchFamily="18" charset="0"/>
                        <a:cs typeface="Times New Roman" pitchFamily="18" charset="0"/>
                      </a:endParaRPr>
                    </a:p>
                    <a:p>
                      <a:pPr marL="58419" algn="just">
                        <a:lnSpc>
                          <a:spcPct val="100000"/>
                        </a:lnSpc>
                        <a:spcBef>
                          <a:spcPts val="80"/>
                        </a:spcBef>
                      </a:pPr>
                      <a:endParaRPr sz="1600" spc="0">
                        <a:latin typeface="Times New Roman" pitchFamily="18" charset="0"/>
                        <a:cs typeface="Times New Roman" pitchFamily="18" charset="0"/>
                      </a:endParaRPr>
                    </a:p>
                  </a:txBody>
                  <a:tcPr marL="0" marR="0" marT="10160" marB="0"/>
                </a:tc>
              </a:tr>
            </a:tbl>
          </a:graphicData>
        </a:graphic>
      </p:graphicFrame>
      <p:sp>
        <p:nvSpPr>
          <p:cNvPr id="5" name="object 5"/>
          <p:cNvSpPr txBox="1"/>
          <p:nvPr/>
        </p:nvSpPr>
        <p:spPr>
          <a:xfrm>
            <a:off x="427736" y="4860798"/>
            <a:ext cx="7874000" cy="423193"/>
          </a:xfrm>
          <a:prstGeom prst="rect">
            <a:avLst/>
          </a:prstGeom>
        </p:spPr>
        <p:txBody>
          <a:bodyPr vert="horz" wrap="square" lIns="0" tIns="114300" rIns="0" bIns="0" rtlCol="0">
            <a:spAutoFit/>
          </a:bodyPr>
          <a:lstStyle/>
          <a:p>
            <a:pPr marL="12700" algn="just">
              <a:lnSpc>
                <a:spcPct val="100000"/>
              </a:lnSpc>
              <a:spcBef>
                <a:spcPts val="805"/>
              </a:spcBef>
            </a:pPr>
            <a:r>
              <a:rPr sz="2000" spc="-70" smtClean="0">
                <a:latin typeface="Arial"/>
                <a:cs typeface="Arial"/>
              </a:rPr>
              <a:t>+ </a:t>
            </a:r>
            <a:r>
              <a:rPr sz="2000" spc="-185" dirty="0">
                <a:latin typeface="Times New Roman" pitchFamily="18" charset="0"/>
                <a:cs typeface="Times New Roman" pitchFamily="18" charset="0"/>
              </a:rPr>
              <a:t>"INSERT </a:t>
            </a:r>
            <a:r>
              <a:rPr sz="2000" spc="-210" dirty="0">
                <a:latin typeface="Times New Roman" pitchFamily="18" charset="0"/>
                <a:cs typeface="Times New Roman" pitchFamily="18" charset="0"/>
              </a:rPr>
              <a:t>INTO </a:t>
            </a:r>
            <a:r>
              <a:rPr sz="2000" spc="-445" dirty="0">
                <a:latin typeface="Times New Roman" pitchFamily="18" charset="0"/>
                <a:cs typeface="Times New Roman" pitchFamily="18" charset="0"/>
              </a:rPr>
              <a:t>BOOKS </a:t>
            </a:r>
            <a:r>
              <a:rPr sz="2000" spc="-175" dirty="0">
                <a:latin typeface="Times New Roman" pitchFamily="18" charset="0"/>
                <a:cs typeface="Times New Roman" pitchFamily="18" charset="0"/>
              </a:rPr>
              <a:t>VALUES(5, </a:t>
            </a:r>
            <a:r>
              <a:rPr sz="2000" spc="-30" dirty="0">
                <a:latin typeface="Times New Roman" pitchFamily="18" charset="0"/>
                <a:cs typeface="Times New Roman" pitchFamily="18" charset="0"/>
              </a:rPr>
              <a:t>'CNXH', </a:t>
            </a:r>
            <a:r>
              <a:rPr sz="2000" spc="190" dirty="0">
                <a:latin typeface="Times New Roman" pitchFamily="18" charset="0"/>
                <a:cs typeface="Times New Roman" pitchFamily="18" charset="0"/>
              </a:rPr>
              <a:t>1, 1, </a:t>
            </a:r>
            <a:r>
              <a:rPr sz="2000" spc="-10" dirty="0">
                <a:latin typeface="Times New Roman" pitchFamily="18" charset="0"/>
                <a:cs typeface="Times New Roman" pitchFamily="18" charset="0"/>
              </a:rPr>
              <a:t>'chuyện </a:t>
            </a:r>
            <a:r>
              <a:rPr sz="2000" spc="-35" dirty="0">
                <a:latin typeface="Times New Roman" pitchFamily="18" charset="0"/>
                <a:cs typeface="Times New Roman" pitchFamily="18" charset="0"/>
              </a:rPr>
              <a:t>cổ</a:t>
            </a:r>
            <a:r>
              <a:rPr sz="2000" spc="-125" dirty="0">
                <a:latin typeface="Times New Roman" pitchFamily="18" charset="0"/>
                <a:cs typeface="Times New Roman" pitchFamily="18" charset="0"/>
              </a:rPr>
              <a:t> </a:t>
            </a:r>
            <a:r>
              <a:rPr sz="2000" spc="270" dirty="0">
                <a:latin typeface="Times New Roman" pitchFamily="18" charset="0"/>
                <a:cs typeface="Times New Roman" pitchFamily="18" charset="0"/>
              </a:rPr>
              <a:t>tích');";</a:t>
            </a:r>
            <a:endParaRPr sz="200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5863590" cy="757555"/>
          </a:xfrm>
          <a:prstGeom prst="rect">
            <a:avLst/>
          </a:prstGeom>
        </p:spPr>
        <p:txBody>
          <a:bodyPr vert="horz" wrap="square" lIns="0" tIns="12700" rIns="0" bIns="0" rtlCol="0">
            <a:spAutoFit/>
          </a:bodyPr>
          <a:lstStyle/>
          <a:p>
            <a:pPr marL="12700">
              <a:lnSpc>
                <a:spcPct val="100000"/>
              </a:lnSpc>
              <a:spcBef>
                <a:spcPts val="100"/>
              </a:spcBef>
            </a:pPr>
            <a:r>
              <a:rPr dirty="0"/>
              <a:t>Tạo database bằng</a:t>
            </a:r>
            <a:r>
              <a:rPr spc="-120" dirty="0"/>
              <a:t> </a:t>
            </a:r>
            <a:r>
              <a:rPr dirty="0"/>
              <a:t>code</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44</a:t>
            </a:fld>
            <a:endParaRPr spc="-60" dirty="0"/>
          </a:p>
        </p:txBody>
      </p:sp>
      <p:sp>
        <p:nvSpPr>
          <p:cNvPr id="3" name="object 3"/>
          <p:cNvSpPr txBox="1"/>
          <p:nvPr/>
        </p:nvSpPr>
        <p:spPr>
          <a:xfrm>
            <a:off x="427736" y="1304137"/>
            <a:ext cx="8007350" cy="2364105"/>
          </a:xfrm>
          <a:prstGeom prst="rect">
            <a:avLst/>
          </a:prstGeom>
        </p:spPr>
        <p:txBody>
          <a:bodyPr vert="horz" wrap="square" lIns="0" tIns="114935" rIns="0" bIns="0" rtlCol="0">
            <a:spAutoFit/>
          </a:bodyPr>
          <a:lstStyle/>
          <a:p>
            <a:pPr marL="12700" algn="just">
              <a:lnSpc>
                <a:spcPct val="100000"/>
              </a:lnSpc>
              <a:spcBef>
                <a:spcPts val="905"/>
              </a:spcBef>
            </a:pPr>
            <a:r>
              <a:rPr sz="2000" dirty="0">
                <a:solidFill>
                  <a:srgbClr val="538235"/>
                </a:solidFill>
                <a:latin typeface="Times New Roman" pitchFamily="18" charset="0"/>
                <a:cs typeface="Times New Roman" pitchFamily="18" charset="0"/>
              </a:rPr>
              <a:t>// tạo DB và thực hiện một số câu SQL</a:t>
            </a:r>
            <a:endParaRPr sz="2000">
              <a:latin typeface="Times New Roman" pitchFamily="18" charset="0"/>
              <a:cs typeface="Times New Roman" pitchFamily="18" charset="0"/>
            </a:endParaRPr>
          </a:p>
          <a:p>
            <a:pPr marL="12700" marR="5080" algn="just">
              <a:lnSpc>
                <a:spcPct val="100000"/>
              </a:lnSpc>
              <a:spcBef>
                <a:spcPts val="805"/>
              </a:spcBef>
            </a:pPr>
            <a:r>
              <a:rPr sz="2000" dirty="0">
                <a:latin typeface="Times New Roman" pitchFamily="18" charset="0"/>
                <a:cs typeface="Times New Roman" pitchFamily="18" charset="0"/>
              </a:rPr>
              <a:t>SQLiteDatabase db = </a:t>
            </a:r>
            <a:r>
              <a:rPr sz="2000" dirty="0">
                <a:solidFill>
                  <a:srgbClr val="00AF50"/>
                </a:solidFill>
                <a:latin typeface="Times New Roman" pitchFamily="18" charset="0"/>
                <a:cs typeface="Times New Roman" pitchFamily="18" charset="0"/>
              </a:rPr>
              <a:t>openOrCreateDatabase</a:t>
            </a:r>
            <a:r>
              <a:rPr sz="2000" dirty="0">
                <a:latin typeface="Times New Roman" pitchFamily="18" charset="0"/>
                <a:cs typeface="Times New Roman" pitchFamily="18" charset="0"/>
              </a:rPr>
              <a:t>("books.db", </a:t>
            </a:r>
            <a:r>
              <a:rPr sz="2000" i="1" dirty="0">
                <a:latin typeface="Times New Roman" pitchFamily="18" charset="0"/>
                <a:cs typeface="Times New Roman" pitchFamily="18" charset="0"/>
              </a:rPr>
              <a:t>MODE_PRIVATE,  null);</a:t>
            </a:r>
            <a:endParaRPr sz="2000">
              <a:latin typeface="Times New Roman" pitchFamily="18" charset="0"/>
              <a:cs typeface="Times New Roman" pitchFamily="18" charset="0"/>
            </a:endParaRPr>
          </a:p>
          <a:p>
            <a:pPr marL="494030" marR="3382010" indent="-481965" algn="just">
              <a:lnSpc>
                <a:spcPts val="3200"/>
              </a:lnSpc>
              <a:spcBef>
                <a:spcPts val="229"/>
              </a:spcBef>
            </a:pPr>
            <a:r>
              <a:rPr sz="2000" dirty="0">
                <a:latin typeface="Times New Roman" pitchFamily="18" charset="0"/>
                <a:cs typeface="Times New Roman" pitchFamily="18" charset="0"/>
              </a:rPr>
              <a:t>for (String sql : sqltext.</a:t>
            </a:r>
            <a:r>
              <a:rPr sz="2000" dirty="0">
                <a:solidFill>
                  <a:srgbClr val="00AF50"/>
                </a:solidFill>
                <a:latin typeface="Times New Roman" pitchFamily="18" charset="0"/>
                <a:cs typeface="Times New Roman" pitchFamily="18" charset="0"/>
              </a:rPr>
              <a:t>split</a:t>
            </a:r>
            <a:r>
              <a:rPr sz="2000" dirty="0">
                <a:latin typeface="Times New Roman" pitchFamily="18" charset="0"/>
                <a:cs typeface="Times New Roman" pitchFamily="18" charset="0"/>
              </a:rPr>
              <a:t>("\n"))  db.</a:t>
            </a:r>
            <a:r>
              <a:rPr sz="2000" dirty="0">
                <a:solidFill>
                  <a:srgbClr val="00AF50"/>
                </a:solidFill>
                <a:latin typeface="Times New Roman" pitchFamily="18" charset="0"/>
                <a:cs typeface="Times New Roman" pitchFamily="18" charset="0"/>
              </a:rPr>
              <a:t>execSQL</a:t>
            </a:r>
            <a:r>
              <a:rPr sz="2000" dirty="0">
                <a:latin typeface="Times New Roman" pitchFamily="18" charset="0"/>
                <a:cs typeface="Times New Roman" pitchFamily="18" charset="0"/>
              </a:rPr>
              <a:t>(sql);</a:t>
            </a:r>
            <a:endParaRPr sz="2000">
              <a:latin typeface="Times New Roman" pitchFamily="18" charset="0"/>
              <a:cs typeface="Times New Roman" pitchFamily="18" charset="0"/>
            </a:endParaRPr>
          </a:p>
          <a:p>
            <a:pPr marL="12700" algn="just">
              <a:lnSpc>
                <a:spcPct val="100000"/>
              </a:lnSpc>
              <a:spcBef>
                <a:spcPts val="570"/>
              </a:spcBef>
            </a:pPr>
            <a:r>
              <a:rPr sz="2000" dirty="0">
                <a:latin typeface="Times New Roman" pitchFamily="18" charset="0"/>
                <a:cs typeface="Times New Roman" pitchFamily="18" charset="0"/>
              </a:rPr>
              <a:t>db.</a:t>
            </a:r>
            <a:r>
              <a:rPr sz="2000" dirty="0">
                <a:solidFill>
                  <a:srgbClr val="00AF50"/>
                </a:solidFill>
                <a:latin typeface="Times New Roman" pitchFamily="18" charset="0"/>
                <a:cs typeface="Times New Roman" pitchFamily="18" charset="0"/>
              </a:rPr>
              <a:t>close</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93025" cy="757555"/>
          </a:xfrm>
          <a:prstGeom prst="rect">
            <a:avLst/>
          </a:prstGeom>
        </p:spPr>
        <p:txBody>
          <a:bodyPr vert="horz" wrap="square" lIns="0" tIns="12700" rIns="0" bIns="0" rtlCol="0">
            <a:spAutoFit/>
          </a:bodyPr>
          <a:lstStyle/>
          <a:p>
            <a:pPr marL="12700">
              <a:lnSpc>
                <a:spcPct val="100000"/>
              </a:lnSpc>
              <a:spcBef>
                <a:spcPts val="100"/>
              </a:spcBef>
            </a:pPr>
            <a:r>
              <a:rPr spc="-5" dirty="0"/>
              <a:t>Xem </a:t>
            </a:r>
            <a:r>
              <a:rPr dirty="0"/>
              <a:t>kết </a:t>
            </a:r>
            <a:r>
              <a:rPr spc="-5" dirty="0"/>
              <a:t>quả truy </a:t>
            </a:r>
            <a:r>
              <a:rPr dirty="0"/>
              <a:t>vấn</a:t>
            </a:r>
            <a:r>
              <a:rPr spc="-50" dirty="0"/>
              <a:t> </a:t>
            </a:r>
            <a:r>
              <a:rPr spc="-5"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45</a:t>
            </a:fld>
            <a:endParaRPr spc="-60" dirty="0"/>
          </a:p>
        </p:txBody>
      </p:sp>
      <p:sp>
        <p:nvSpPr>
          <p:cNvPr id="3" name="object 3"/>
          <p:cNvSpPr txBox="1"/>
          <p:nvPr/>
        </p:nvSpPr>
        <p:spPr>
          <a:xfrm>
            <a:off x="409702" y="1304137"/>
            <a:ext cx="6524498" cy="2982868"/>
          </a:xfrm>
          <a:prstGeom prst="rect">
            <a:avLst/>
          </a:prstGeom>
        </p:spPr>
        <p:txBody>
          <a:bodyPr vert="horz" wrap="square" lIns="0" tIns="12700" rIns="0" bIns="0" rtlCol="0">
            <a:spAutoFit/>
          </a:bodyPr>
          <a:lstStyle/>
          <a:p>
            <a:pPr marL="12700" marR="146050" algn="just">
              <a:lnSpc>
                <a:spcPct val="133400"/>
              </a:lnSpc>
              <a:spcBef>
                <a:spcPts val="100"/>
              </a:spcBef>
            </a:pPr>
            <a:r>
              <a:rPr sz="2000" dirty="0">
                <a:latin typeface="Times New Roman" pitchFamily="18" charset="0"/>
                <a:cs typeface="Times New Roman" pitchFamily="18" charset="0"/>
              </a:rPr>
              <a:t>bPrev = (Button) findViewById(R.id.</a:t>
            </a:r>
            <a:r>
              <a:rPr sz="2000" i="1" dirty="0">
                <a:latin typeface="Times New Roman" pitchFamily="18" charset="0"/>
                <a:cs typeface="Times New Roman" pitchFamily="18" charset="0"/>
              </a:rPr>
              <a:t>button1</a:t>
            </a:r>
            <a:r>
              <a:rPr sz="2000" i="1">
                <a:latin typeface="Times New Roman" pitchFamily="18" charset="0"/>
                <a:cs typeface="Times New Roman" pitchFamily="18" charset="0"/>
              </a:rPr>
              <a:t>);  </a:t>
            </a:r>
            <a:endParaRPr lang="en-US" sz="2000" i="1" smtClean="0">
              <a:latin typeface="Times New Roman" pitchFamily="18" charset="0"/>
              <a:cs typeface="Times New Roman" pitchFamily="18" charset="0"/>
            </a:endParaRPr>
          </a:p>
          <a:p>
            <a:pPr marL="12700" marR="146050" algn="just">
              <a:lnSpc>
                <a:spcPct val="133400"/>
              </a:lnSpc>
              <a:spcBef>
                <a:spcPts val="100"/>
              </a:spcBef>
            </a:pPr>
            <a:r>
              <a:rPr sz="2000" smtClean="0">
                <a:latin typeface="Times New Roman" pitchFamily="18" charset="0"/>
                <a:cs typeface="Times New Roman" pitchFamily="18" charset="0"/>
              </a:rPr>
              <a:t>bNext </a:t>
            </a:r>
            <a:r>
              <a:rPr sz="2000" dirty="0">
                <a:latin typeface="Times New Roman" pitchFamily="18" charset="0"/>
                <a:cs typeface="Times New Roman" pitchFamily="18" charset="0"/>
              </a:rPr>
              <a:t>= (Button) findViewById(R.id.</a:t>
            </a:r>
            <a:r>
              <a:rPr sz="2000" i="1" dirty="0">
                <a:latin typeface="Times New Roman" pitchFamily="18" charset="0"/>
                <a:cs typeface="Times New Roman" pitchFamily="18" charset="0"/>
              </a:rPr>
              <a:t>button2</a:t>
            </a:r>
            <a:r>
              <a:rPr sz="2000" i="1">
                <a:latin typeface="Times New Roman" pitchFamily="18" charset="0"/>
                <a:cs typeface="Times New Roman" pitchFamily="18" charset="0"/>
              </a:rPr>
              <a:t>); </a:t>
            </a:r>
            <a:endParaRPr lang="en-US" sz="2000" i="1" smtClean="0">
              <a:latin typeface="Times New Roman" pitchFamily="18" charset="0"/>
              <a:cs typeface="Times New Roman" pitchFamily="18" charset="0"/>
            </a:endParaRPr>
          </a:p>
          <a:p>
            <a:pPr marL="12700" marR="146050" algn="just">
              <a:lnSpc>
                <a:spcPct val="133400"/>
              </a:lnSpc>
              <a:spcBef>
                <a:spcPts val="100"/>
              </a:spcBef>
            </a:pPr>
            <a:r>
              <a:rPr sz="2000" i="1" smtClean="0">
                <a:latin typeface="Times New Roman" pitchFamily="18" charset="0"/>
                <a:cs typeface="Times New Roman" pitchFamily="18" charset="0"/>
              </a:rPr>
              <a:t> </a:t>
            </a:r>
            <a:r>
              <a:rPr sz="2000" dirty="0">
                <a:latin typeface="Times New Roman" pitchFamily="18" charset="0"/>
                <a:cs typeface="Times New Roman" pitchFamily="18" charset="0"/>
              </a:rPr>
              <a:t>bId = (TextView) findViewById(R.id.</a:t>
            </a:r>
            <a:r>
              <a:rPr sz="2000" i="1" dirty="0">
                <a:latin typeface="Times New Roman" pitchFamily="18" charset="0"/>
                <a:cs typeface="Times New Roman" pitchFamily="18" charset="0"/>
              </a:rPr>
              <a:t>textView1</a:t>
            </a:r>
            <a:r>
              <a:rPr sz="2000" i="1">
                <a:latin typeface="Times New Roman" pitchFamily="18" charset="0"/>
                <a:cs typeface="Times New Roman" pitchFamily="18" charset="0"/>
              </a:rPr>
              <a:t>);  </a:t>
            </a:r>
            <a:endParaRPr lang="en-US" sz="2000" i="1" smtClean="0">
              <a:latin typeface="Times New Roman" pitchFamily="18" charset="0"/>
              <a:cs typeface="Times New Roman" pitchFamily="18" charset="0"/>
            </a:endParaRPr>
          </a:p>
          <a:p>
            <a:pPr marL="12700" marR="146050" algn="just">
              <a:lnSpc>
                <a:spcPct val="133400"/>
              </a:lnSpc>
              <a:spcBef>
                <a:spcPts val="100"/>
              </a:spcBef>
            </a:pPr>
            <a:r>
              <a:rPr sz="2000" smtClean="0">
                <a:latin typeface="Times New Roman" pitchFamily="18" charset="0"/>
                <a:cs typeface="Times New Roman" pitchFamily="18" charset="0"/>
              </a:rPr>
              <a:t>bName </a:t>
            </a:r>
            <a:r>
              <a:rPr sz="2000" dirty="0">
                <a:latin typeface="Times New Roman" pitchFamily="18" charset="0"/>
                <a:cs typeface="Times New Roman" pitchFamily="18" charset="0"/>
              </a:rPr>
              <a:t>= (TextView) findViewById(R.id.</a:t>
            </a:r>
            <a:r>
              <a:rPr sz="2000" i="1" dirty="0">
                <a:latin typeface="Times New Roman" pitchFamily="18" charset="0"/>
                <a:cs typeface="Times New Roman" pitchFamily="18" charset="0"/>
              </a:rPr>
              <a:t>textView2</a:t>
            </a:r>
            <a:r>
              <a:rPr sz="2000" i="1">
                <a:latin typeface="Times New Roman" pitchFamily="18" charset="0"/>
                <a:cs typeface="Times New Roman" pitchFamily="18" charset="0"/>
              </a:rPr>
              <a:t>); </a:t>
            </a:r>
            <a:endParaRPr lang="en-US" sz="2000" i="1" smtClean="0">
              <a:latin typeface="Times New Roman" pitchFamily="18" charset="0"/>
              <a:cs typeface="Times New Roman" pitchFamily="18" charset="0"/>
            </a:endParaRPr>
          </a:p>
          <a:p>
            <a:pPr marL="12700" marR="146050" algn="just">
              <a:lnSpc>
                <a:spcPct val="133400"/>
              </a:lnSpc>
              <a:spcBef>
                <a:spcPts val="100"/>
              </a:spcBef>
            </a:pPr>
            <a:r>
              <a:rPr sz="2000" i="1" smtClean="0">
                <a:latin typeface="Times New Roman" pitchFamily="18" charset="0"/>
                <a:cs typeface="Times New Roman" pitchFamily="18" charset="0"/>
              </a:rPr>
              <a:t> </a:t>
            </a:r>
            <a:r>
              <a:rPr sz="2000" dirty="0">
                <a:latin typeface="Times New Roman" pitchFamily="18" charset="0"/>
                <a:cs typeface="Times New Roman" pitchFamily="18" charset="0"/>
              </a:rPr>
              <a:t>bPage = (TextView) findViewById(R.id.</a:t>
            </a:r>
            <a:r>
              <a:rPr sz="2000" i="1" dirty="0">
                <a:latin typeface="Times New Roman" pitchFamily="18" charset="0"/>
                <a:cs typeface="Times New Roman" pitchFamily="18" charset="0"/>
              </a:rPr>
              <a:t>textView3);</a:t>
            </a:r>
            <a:endParaRPr sz="2000">
              <a:latin typeface="Times New Roman" pitchFamily="18" charset="0"/>
              <a:cs typeface="Times New Roman" pitchFamily="18" charset="0"/>
            </a:endParaRPr>
          </a:p>
          <a:p>
            <a:pPr marL="12700" marR="5080" algn="just">
              <a:lnSpc>
                <a:spcPts val="3200"/>
              </a:lnSpc>
              <a:spcBef>
                <a:spcPts val="235"/>
              </a:spcBef>
            </a:pPr>
            <a:r>
              <a:rPr sz="2000" dirty="0">
                <a:latin typeface="Times New Roman" pitchFamily="18" charset="0"/>
                <a:cs typeface="Times New Roman" pitchFamily="18" charset="0"/>
              </a:rPr>
              <a:t>bPrice = (TextView) findViewById(R.id.</a:t>
            </a:r>
            <a:r>
              <a:rPr sz="2000" i="1" dirty="0">
                <a:latin typeface="Times New Roman" pitchFamily="18" charset="0"/>
                <a:cs typeface="Times New Roman" pitchFamily="18" charset="0"/>
              </a:rPr>
              <a:t>textView4</a:t>
            </a:r>
            <a:r>
              <a:rPr sz="2000" i="1">
                <a:latin typeface="Times New Roman" pitchFamily="18" charset="0"/>
                <a:cs typeface="Times New Roman" pitchFamily="18" charset="0"/>
              </a:rPr>
              <a:t>);  </a:t>
            </a:r>
            <a:endParaRPr lang="en-US" sz="2000" i="1" smtClean="0">
              <a:latin typeface="Times New Roman" pitchFamily="18" charset="0"/>
              <a:cs typeface="Times New Roman" pitchFamily="18" charset="0"/>
            </a:endParaRPr>
          </a:p>
          <a:p>
            <a:pPr marL="12700" marR="5080" algn="just">
              <a:lnSpc>
                <a:spcPts val="3200"/>
              </a:lnSpc>
              <a:spcBef>
                <a:spcPts val="235"/>
              </a:spcBef>
            </a:pPr>
            <a:r>
              <a:rPr sz="2000" smtClean="0">
                <a:latin typeface="Times New Roman" pitchFamily="18" charset="0"/>
                <a:cs typeface="Times New Roman" pitchFamily="18" charset="0"/>
              </a:rPr>
              <a:t>bDes </a:t>
            </a:r>
            <a:r>
              <a:rPr sz="2000" dirty="0">
                <a:latin typeface="Times New Roman" pitchFamily="18" charset="0"/>
                <a:cs typeface="Times New Roman" pitchFamily="18" charset="0"/>
              </a:rPr>
              <a:t>= (TextView) findViewById(R.id.</a:t>
            </a:r>
            <a:r>
              <a:rPr sz="2000" i="1" dirty="0">
                <a:latin typeface="Times New Roman" pitchFamily="18" charset="0"/>
                <a:cs typeface="Times New Roman" pitchFamily="18" charset="0"/>
              </a:rPr>
              <a:t>textView5);</a:t>
            </a:r>
            <a:endParaRPr sz="200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93025" cy="757555"/>
          </a:xfrm>
          <a:prstGeom prst="rect">
            <a:avLst/>
          </a:prstGeom>
        </p:spPr>
        <p:txBody>
          <a:bodyPr vert="horz" wrap="square" lIns="0" tIns="12700" rIns="0" bIns="0" rtlCol="0">
            <a:spAutoFit/>
          </a:bodyPr>
          <a:lstStyle/>
          <a:p>
            <a:pPr marL="12700">
              <a:lnSpc>
                <a:spcPct val="100000"/>
              </a:lnSpc>
              <a:spcBef>
                <a:spcPts val="100"/>
              </a:spcBef>
            </a:pPr>
            <a:r>
              <a:rPr spc="-5" dirty="0"/>
              <a:t>Xem </a:t>
            </a:r>
            <a:r>
              <a:rPr dirty="0"/>
              <a:t>kết </a:t>
            </a:r>
            <a:r>
              <a:rPr spc="-5" dirty="0"/>
              <a:t>quả truy </a:t>
            </a:r>
            <a:r>
              <a:rPr dirty="0"/>
              <a:t>vấn</a:t>
            </a:r>
            <a:r>
              <a:rPr spc="-50" dirty="0"/>
              <a:t> </a:t>
            </a:r>
            <a:r>
              <a:rPr spc="-5"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46</a:t>
            </a:fld>
            <a:endParaRPr spc="-60" dirty="0"/>
          </a:p>
        </p:txBody>
      </p:sp>
      <p:sp>
        <p:nvSpPr>
          <p:cNvPr id="3" name="object 3"/>
          <p:cNvSpPr txBox="1"/>
          <p:nvPr/>
        </p:nvSpPr>
        <p:spPr>
          <a:xfrm>
            <a:off x="427736" y="1304137"/>
            <a:ext cx="7524115" cy="3684270"/>
          </a:xfrm>
          <a:prstGeom prst="rect">
            <a:avLst/>
          </a:prstGeom>
        </p:spPr>
        <p:txBody>
          <a:bodyPr vert="horz" wrap="square" lIns="0" tIns="114935" rIns="0" bIns="0" rtlCol="0">
            <a:spAutoFit/>
          </a:bodyPr>
          <a:lstStyle/>
          <a:p>
            <a:pPr marL="12700" algn="just">
              <a:lnSpc>
                <a:spcPct val="100000"/>
              </a:lnSpc>
              <a:spcBef>
                <a:spcPts val="905"/>
              </a:spcBef>
            </a:pPr>
            <a:r>
              <a:rPr sz="2000" dirty="0">
                <a:latin typeface="Times New Roman" pitchFamily="18" charset="0"/>
                <a:cs typeface="Times New Roman" pitchFamily="18" charset="0"/>
              </a:rPr>
              <a:t>try {</a:t>
            </a:r>
            <a:endParaRPr sz="2000">
              <a:latin typeface="Times New Roman" pitchFamily="18" charset="0"/>
              <a:cs typeface="Times New Roman" pitchFamily="18" charset="0"/>
            </a:endParaRPr>
          </a:p>
          <a:p>
            <a:pPr marL="494030" marR="5080" algn="just">
              <a:lnSpc>
                <a:spcPct val="133000"/>
              </a:lnSpc>
              <a:spcBef>
                <a:spcPts val="15"/>
              </a:spcBef>
            </a:pPr>
            <a:r>
              <a:rPr sz="2000" dirty="0">
                <a:latin typeface="Times New Roman" pitchFamily="18" charset="0"/>
                <a:cs typeface="Times New Roman" pitchFamily="18" charset="0"/>
              </a:rPr>
              <a:t>db = openOrCreateDatabase("books.db", MODE_PRIVATE, null);  cs = db.rawQuery("SELECT * FROM BOOKS", null);</a:t>
            </a:r>
            <a:endParaRPr sz="2000">
              <a:latin typeface="Times New Roman" pitchFamily="18" charset="0"/>
              <a:cs typeface="Times New Roman" pitchFamily="18" charset="0"/>
            </a:endParaRPr>
          </a:p>
          <a:p>
            <a:pPr marL="12700" algn="just">
              <a:lnSpc>
                <a:spcPct val="100000"/>
              </a:lnSpc>
              <a:spcBef>
                <a:spcPts val="80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805"/>
              </a:spcBef>
            </a:pPr>
            <a:r>
              <a:rPr sz="2000" dirty="0">
                <a:latin typeface="Times New Roman" pitchFamily="18" charset="0"/>
                <a:cs typeface="Times New Roman" pitchFamily="18" charset="0"/>
              </a:rPr>
              <a:t>catch (Exception e) {</a:t>
            </a:r>
            <a:endParaRPr sz="2000">
              <a:latin typeface="Times New Roman" pitchFamily="18" charset="0"/>
              <a:cs typeface="Times New Roman" pitchFamily="18" charset="0"/>
            </a:endParaRPr>
          </a:p>
          <a:p>
            <a:pPr marL="494030" algn="just">
              <a:lnSpc>
                <a:spcPct val="100000"/>
              </a:lnSpc>
              <a:spcBef>
                <a:spcPts val="795"/>
              </a:spcBef>
            </a:pPr>
            <a:r>
              <a:rPr sz="2000" dirty="0">
                <a:latin typeface="Times New Roman" pitchFamily="18" charset="0"/>
                <a:cs typeface="Times New Roman" pitchFamily="18" charset="0"/>
              </a:rPr>
              <a:t>finish();</a:t>
            </a:r>
            <a:endParaRPr sz="2000">
              <a:latin typeface="Times New Roman" pitchFamily="18" charset="0"/>
              <a:cs typeface="Times New Roman" pitchFamily="18" charset="0"/>
            </a:endParaRPr>
          </a:p>
          <a:p>
            <a:pPr marL="12700" algn="just">
              <a:lnSpc>
                <a:spcPct val="100000"/>
              </a:lnSpc>
              <a:spcBef>
                <a:spcPts val="80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805"/>
              </a:spcBef>
            </a:pPr>
            <a:r>
              <a:rPr sz="2000" dirty="0">
                <a:latin typeface="Times New Roman" pitchFamily="18" charset="0"/>
                <a:cs typeface="Times New Roman" pitchFamily="18" charset="0"/>
              </a:rPr>
              <a:t>cs.moveToNext();</a:t>
            </a:r>
            <a:endParaRPr sz="2000">
              <a:latin typeface="Times New Roman" pitchFamily="18" charset="0"/>
              <a:cs typeface="Times New Roman" pitchFamily="18" charset="0"/>
            </a:endParaRPr>
          </a:p>
          <a:p>
            <a:pPr marL="12700" algn="just">
              <a:lnSpc>
                <a:spcPct val="100000"/>
              </a:lnSpc>
              <a:spcBef>
                <a:spcPts val="790"/>
              </a:spcBef>
            </a:pPr>
            <a:r>
              <a:rPr sz="2000" dirty="0">
                <a:latin typeface="Times New Roman" pitchFamily="18" charset="0"/>
                <a:cs typeface="Times New Roman" pitchFamily="18" charset="0"/>
              </a:rPr>
              <a:t>updateRecord();</a:t>
            </a:r>
            <a:endParaRPr sz="200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93025" cy="757555"/>
          </a:xfrm>
          <a:prstGeom prst="rect">
            <a:avLst/>
          </a:prstGeom>
        </p:spPr>
        <p:txBody>
          <a:bodyPr vert="horz" wrap="square" lIns="0" tIns="12700" rIns="0" bIns="0" rtlCol="0">
            <a:spAutoFit/>
          </a:bodyPr>
          <a:lstStyle/>
          <a:p>
            <a:pPr marL="12700">
              <a:lnSpc>
                <a:spcPct val="100000"/>
              </a:lnSpc>
              <a:spcBef>
                <a:spcPts val="100"/>
              </a:spcBef>
            </a:pPr>
            <a:r>
              <a:rPr spc="-5" dirty="0"/>
              <a:t>Xem </a:t>
            </a:r>
            <a:r>
              <a:rPr dirty="0"/>
              <a:t>kết </a:t>
            </a:r>
            <a:r>
              <a:rPr spc="-5" dirty="0"/>
              <a:t>quả truy </a:t>
            </a:r>
            <a:r>
              <a:rPr dirty="0"/>
              <a:t>vấn</a:t>
            </a:r>
            <a:r>
              <a:rPr spc="-50" dirty="0"/>
              <a:t> </a:t>
            </a:r>
            <a:r>
              <a:rPr spc="-5"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47</a:t>
            </a:fld>
            <a:endParaRPr spc="-60" dirty="0"/>
          </a:p>
        </p:txBody>
      </p:sp>
      <p:sp>
        <p:nvSpPr>
          <p:cNvPr id="3" name="object 3"/>
          <p:cNvSpPr txBox="1"/>
          <p:nvPr/>
        </p:nvSpPr>
        <p:spPr>
          <a:xfrm>
            <a:off x="427736" y="1304137"/>
            <a:ext cx="5973064" cy="3288593"/>
          </a:xfrm>
          <a:prstGeom prst="rect">
            <a:avLst/>
          </a:prstGeom>
        </p:spPr>
        <p:txBody>
          <a:bodyPr vert="horz" wrap="square" lIns="0" tIns="12700" rIns="0" bIns="0" rtlCol="0">
            <a:spAutoFit/>
          </a:bodyPr>
          <a:lstStyle/>
          <a:p>
            <a:pPr marL="494030" marR="5080" indent="-481965" algn="just">
              <a:lnSpc>
                <a:spcPct val="133400"/>
              </a:lnSpc>
              <a:spcBef>
                <a:spcPts val="100"/>
              </a:spcBef>
            </a:pPr>
            <a:r>
              <a:rPr sz="2000" dirty="0">
                <a:latin typeface="Times New Roman" pitchFamily="18" charset="0"/>
                <a:cs typeface="Times New Roman" pitchFamily="18" charset="0"/>
              </a:rPr>
              <a:t>void updateRecord() {  bId.setText(cs.getString(0));  bName.setText(cs.getString(1));  bPage.setText(cs.getString(2));  bPrice.setText(cs.getString(3));  bDes.setText(cs.getString(4));  bPrev.setEnabled(!cs.isFirst());  bNext.setEnabled(!cs.isLast());</a:t>
            </a:r>
            <a:endParaRPr sz="2000">
              <a:latin typeface="Times New Roman" pitchFamily="18" charset="0"/>
              <a:cs typeface="Times New Roman" pitchFamily="18" charset="0"/>
            </a:endParaRPr>
          </a:p>
          <a:p>
            <a:pPr marL="12700" algn="just">
              <a:lnSpc>
                <a:spcPct val="100000"/>
              </a:lnSpc>
              <a:spcBef>
                <a:spcPts val="79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7693025" cy="757555"/>
          </a:xfrm>
          <a:prstGeom prst="rect">
            <a:avLst/>
          </a:prstGeom>
        </p:spPr>
        <p:txBody>
          <a:bodyPr vert="horz" wrap="square" lIns="0" tIns="12700" rIns="0" bIns="0" rtlCol="0">
            <a:spAutoFit/>
          </a:bodyPr>
          <a:lstStyle/>
          <a:p>
            <a:pPr marL="12700">
              <a:lnSpc>
                <a:spcPct val="100000"/>
              </a:lnSpc>
              <a:spcBef>
                <a:spcPts val="100"/>
              </a:spcBef>
            </a:pPr>
            <a:r>
              <a:rPr spc="-5" dirty="0"/>
              <a:t>Xem </a:t>
            </a:r>
            <a:r>
              <a:rPr dirty="0"/>
              <a:t>kết </a:t>
            </a:r>
            <a:r>
              <a:rPr spc="-5" dirty="0"/>
              <a:t>quả truy </a:t>
            </a:r>
            <a:r>
              <a:rPr dirty="0"/>
              <a:t>vấn</a:t>
            </a:r>
            <a:r>
              <a:rPr spc="-50" dirty="0"/>
              <a:t> </a:t>
            </a:r>
            <a:r>
              <a:rPr spc="-5" dirty="0"/>
              <a:t>SELECT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48</a:t>
            </a:fld>
            <a:endParaRPr spc="-60" dirty="0"/>
          </a:p>
        </p:txBody>
      </p:sp>
      <p:sp>
        <p:nvSpPr>
          <p:cNvPr id="3" name="object 3"/>
          <p:cNvSpPr txBox="1"/>
          <p:nvPr/>
        </p:nvSpPr>
        <p:spPr>
          <a:xfrm>
            <a:off x="427736" y="1304780"/>
            <a:ext cx="7878064" cy="3842077"/>
          </a:xfrm>
          <a:prstGeom prst="rect">
            <a:avLst/>
          </a:prstGeom>
        </p:spPr>
        <p:txBody>
          <a:bodyPr vert="horz" wrap="square" lIns="0" tIns="12700" rIns="0" bIns="0" rtlCol="0">
            <a:spAutoFit/>
          </a:bodyPr>
          <a:lstStyle/>
          <a:p>
            <a:pPr marL="494030" marR="5080" indent="-481965" algn="just">
              <a:lnSpc>
                <a:spcPct val="123300"/>
              </a:lnSpc>
              <a:spcBef>
                <a:spcPts val="100"/>
              </a:spcBef>
            </a:pPr>
            <a:r>
              <a:rPr sz="2000" dirty="0">
                <a:latin typeface="Times New Roman" pitchFamily="18" charset="0"/>
                <a:cs typeface="Times New Roman" pitchFamily="18" charset="0"/>
              </a:rPr>
              <a:t>public void btnPrev(View v</a:t>
            </a:r>
            <a:r>
              <a:rPr sz="2000">
                <a:latin typeface="Times New Roman" pitchFamily="18" charset="0"/>
                <a:cs typeface="Times New Roman" pitchFamily="18" charset="0"/>
              </a:rPr>
              <a:t>) </a:t>
            </a:r>
            <a:endParaRPr lang="en-US" sz="2000" smtClean="0">
              <a:latin typeface="Times New Roman" pitchFamily="18" charset="0"/>
              <a:cs typeface="Times New Roman" pitchFamily="18" charset="0"/>
            </a:endParaRPr>
          </a:p>
          <a:p>
            <a:pPr marL="494030" marR="5080" indent="-481965" algn="just">
              <a:lnSpc>
                <a:spcPct val="123300"/>
              </a:lnSpc>
              <a:spcBef>
                <a:spcPts val="100"/>
              </a:spcBef>
            </a:pPr>
            <a:r>
              <a:rPr sz="2000" smtClean="0">
                <a:latin typeface="Times New Roman" pitchFamily="18" charset="0"/>
                <a:cs typeface="Times New Roman" pitchFamily="18" charset="0"/>
              </a:rPr>
              <a:t>{  </a:t>
            </a:r>
            <a:r>
              <a:rPr sz="2000" dirty="0">
                <a:latin typeface="Times New Roman" pitchFamily="18" charset="0"/>
                <a:cs typeface="Times New Roman" pitchFamily="18" charset="0"/>
              </a:rPr>
              <a:t>cs.moveToPrevious();  updateRecord();</a:t>
            </a:r>
            <a:endParaRPr sz="2000">
              <a:latin typeface="Times New Roman" pitchFamily="18" charset="0"/>
              <a:cs typeface="Times New Roman" pitchFamily="18" charset="0"/>
            </a:endParaRPr>
          </a:p>
          <a:p>
            <a:pPr marL="12700" algn="just">
              <a:lnSpc>
                <a:spcPct val="100000"/>
              </a:lnSpc>
              <a:spcBef>
                <a:spcPts val="565"/>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494030" marR="5080" indent="-481965" algn="just">
              <a:lnSpc>
                <a:spcPct val="123300"/>
              </a:lnSpc>
              <a:spcBef>
                <a:spcPts val="5"/>
              </a:spcBef>
            </a:pPr>
            <a:r>
              <a:rPr sz="2000" dirty="0">
                <a:latin typeface="Times New Roman" pitchFamily="18" charset="0"/>
                <a:cs typeface="Times New Roman" pitchFamily="18" charset="0"/>
              </a:rPr>
              <a:t>public void btnNext(View v</a:t>
            </a:r>
            <a:r>
              <a:rPr sz="2000">
                <a:latin typeface="Times New Roman" pitchFamily="18" charset="0"/>
                <a:cs typeface="Times New Roman" pitchFamily="18" charset="0"/>
              </a:rPr>
              <a:t>) </a:t>
            </a:r>
            <a:endParaRPr lang="en-US" sz="2000" smtClean="0">
              <a:latin typeface="Times New Roman" pitchFamily="18" charset="0"/>
              <a:cs typeface="Times New Roman" pitchFamily="18" charset="0"/>
            </a:endParaRPr>
          </a:p>
          <a:p>
            <a:pPr marL="494030" marR="5080" indent="-481965" algn="just">
              <a:lnSpc>
                <a:spcPct val="123300"/>
              </a:lnSpc>
              <a:spcBef>
                <a:spcPts val="5"/>
              </a:spcBef>
            </a:pPr>
            <a:r>
              <a:rPr sz="2000" smtClean="0">
                <a:latin typeface="Times New Roman" pitchFamily="18" charset="0"/>
                <a:cs typeface="Times New Roman" pitchFamily="18" charset="0"/>
              </a:rPr>
              <a:t>{  </a:t>
            </a:r>
            <a:r>
              <a:rPr sz="2000" dirty="0">
                <a:latin typeface="Times New Roman" pitchFamily="18" charset="0"/>
                <a:cs typeface="Times New Roman" pitchFamily="18" charset="0"/>
              </a:rPr>
              <a:t>cs.moveToNext();  updateRecord();</a:t>
            </a:r>
            <a:endParaRPr sz="2000">
              <a:latin typeface="Times New Roman" pitchFamily="18" charset="0"/>
              <a:cs typeface="Times New Roman" pitchFamily="18" charset="0"/>
            </a:endParaRPr>
          </a:p>
          <a:p>
            <a:pPr marL="12700" algn="just">
              <a:lnSpc>
                <a:spcPct val="100000"/>
              </a:lnSpc>
              <a:spcBef>
                <a:spcPts val="56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2700" algn="just">
              <a:lnSpc>
                <a:spcPct val="100000"/>
              </a:lnSpc>
              <a:spcBef>
                <a:spcPts val="555"/>
              </a:spcBef>
            </a:pPr>
            <a:r>
              <a:rPr sz="2000" dirty="0">
                <a:latin typeface="Times New Roman" pitchFamily="18" charset="0"/>
                <a:cs typeface="Times New Roman" pitchFamily="18" charset="0"/>
              </a:rPr>
              <a:t>public void onBackPressed(){</a:t>
            </a:r>
            <a:endParaRPr sz="2000">
              <a:latin typeface="Times New Roman" pitchFamily="18" charset="0"/>
              <a:cs typeface="Times New Roman" pitchFamily="18" charset="0"/>
            </a:endParaRPr>
          </a:p>
          <a:p>
            <a:pPr marL="494030" algn="just">
              <a:lnSpc>
                <a:spcPct val="100000"/>
              </a:lnSpc>
              <a:spcBef>
                <a:spcPts val="565"/>
              </a:spcBef>
            </a:pPr>
            <a:r>
              <a:rPr sz="2000" dirty="0">
                <a:latin typeface="Times New Roman" pitchFamily="18" charset="0"/>
                <a:cs typeface="Times New Roman" pitchFamily="18" charset="0"/>
              </a:rPr>
              <a:t>cs.close();</a:t>
            </a:r>
            <a:endParaRPr sz="2000">
              <a:latin typeface="Times New Roman" pitchFamily="18" charset="0"/>
              <a:cs typeface="Times New Roman" pitchFamily="18" charset="0"/>
            </a:endParaRPr>
          </a:p>
          <a:p>
            <a:pPr marL="494030" marR="366395" algn="just">
              <a:lnSpc>
                <a:spcPct val="123000"/>
              </a:lnSpc>
              <a:spcBef>
                <a:spcPts val="15"/>
              </a:spcBef>
            </a:pPr>
            <a:r>
              <a:rPr sz="2000" dirty="0">
                <a:latin typeface="Times New Roman" pitchFamily="18" charset="0"/>
                <a:cs typeface="Times New Roman" pitchFamily="18" charset="0"/>
              </a:rPr>
              <a:t>db.close();  super.onBackPressed();</a:t>
            </a:r>
            <a:endParaRPr sz="2000">
              <a:latin typeface="Times New Roman" pitchFamily="18" charset="0"/>
              <a:cs typeface="Times New Roman" pitchFamily="18" charset="0"/>
            </a:endParaRPr>
          </a:p>
          <a:p>
            <a:pPr marL="12700" algn="just">
              <a:lnSpc>
                <a:spcPct val="100000"/>
              </a:lnSpc>
              <a:spcBef>
                <a:spcPts val="560"/>
              </a:spcBef>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4417060" cy="757555"/>
          </a:xfrm>
          <a:prstGeom prst="rect">
            <a:avLst/>
          </a:prstGeom>
        </p:spPr>
        <p:txBody>
          <a:bodyPr vert="horz" wrap="square" lIns="0" tIns="12700" rIns="0" bIns="0" rtlCol="0">
            <a:spAutoFit/>
          </a:bodyPr>
          <a:lstStyle/>
          <a:p>
            <a:pPr marL="12700">
              <a:lnSpc>
                <a:spcPct val="100000"/>
              </a:lnSpc>
              <a:spcBef>
                <a:spcPts val="100"/>
              </a:spcBef>
            </a:pPr>
            <a:r>
              <a:rPr spc="-5" dirty="0"/>
              <a:t>Nhắc </a:t>
            </a:r>
            <a:r>
              <a:rPr dirty="0"/>
              <a:t>lại bài</a:t>
            </a:r>
            <a:r>
              <a:rPr spc="-114" dirty="0"/>
              <a:t> </a:t>
            </a:r>
            <a:r>
              <a:rPr dirty="0"/>
              <a:t>trước</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5</a:t>
            </a:fld>
            <a:endParaRPr spc="-60" dirty="0"/>
          </a:p>
        </p:txBody>
      </p:sp>
      <p:sp>
        <p:nvSpPr>
          <p:cNvPr id="3" name="object 3"/>
          <p:cNvSpPr txBox="1"/>
          <p:nvPr/>
        </p:nvSpPr>
        <p:spPr>
          <a:xfrm>
            <a:off x="427736" y="1321765"/>
            <a:ext cx="8248650" cy="4876800"/>
          </a:xfrm>
          <a:prstGeom prst="rect">
            <a:avLst/>
          </a:prstGeom>
        </p:spPr>
        <p:txBody>
          <a:bodyPr vert="horz" wrap="square" lIns="0" tIns="12065" rIns="0" bIns="0" rtlCol="0">
            <a:spAutoFit/>
          </a:bodyPr>
          <a:lstStyle/>
          <a:p>
            <a:pPr marL="287020" indent="-274320" algn="just">
              <a:lnSpc>
                <a:spcPts val="3335"/>
              </a:lnSpc>
              <a:spcBef>
                <a:spcPts val="95"/>
              </a:spcBef>
              <a:buClr>
                <a:srgbClr val="FF0000"/>
              </a:buClr>
              <a:buFont typeface="Wingdings"/>
              <a:buChar char=""/>
              <a:tabLst>
                <a:tab pos="287020" algn="l"/>
              </a:tabLst>
            </a:pPr>
            <a:r>
              <a:rPr sz="2800" dirty="0">
                <a:latin typeface="Times New Roman" pitchFamily="18" charset="0"/>
                <a:cs typeface="Times New Roman" pitchFamily="18" charset="0"/>
              </a:rPr>
              <a:t>A bắt kết quả trả về từ B trong </a:t>
            </a:r>
            <a:r>
              <a:rPr sz="2800" dirty="0">
                <a:solidFill>
                  <a:srgbClr val="006FC0"/>
                </a:solidFill>
                <a:latin typeface="Times New Roman" pitchFamily="18" charset="0"/>
                <a:cs typeface="Times New Roman" pitchFamily="18" charset="0"/>
              </a:rPr>
              <a:t>onActivityResult</a:t>
            </a:r>
            <a:r>
              <a:rPr sz="2800" dirty="0">
                <a:latin typeface="Times New Roman" pitchFamily="18" charset="0"/>
                <a:cs typeface="Times New Roman" pitchFamily="18" charset="0"/>
              </a:rPr>
              <a:t>:</a:t>
            </a:r>
            <a:endParaRPr sz="2800">
              <a:latin typeface="Times New Roman" pitchFamily="18" charset="0"/>
              <a:cs typeface="Times New Roman" pitchFamily="18" charset="0"/>
            </a:endParaRPr>
          </a:p>
          <a:p>
            <a:pPr marL="413384" algn="just">
              <a:lnSpc>
                <a:spcPts val="2340"/>
              </a:lnSpc>
              <a:tabLst>
                <a:tab pos="1811020" algn="l"/>
                <a:tab pos="2508885" algn="l"/>
                <a:tab pos="5443220" algn="l"/>
                <a:tab pos="6281420" algn="l"/>
                <a:tab pos="6838950" algn="l"/>
              </a:tabLst>
            </a:pPr>
            <a:r>
              <a:rPr sz="2000" dirty="0">
                <a:latin typeface="Times New Roman" pitchFamily="18" charset="0"/>
                <a:cs typeface="Times New Roman" pitchFamily="18" charset="0"/>
              </a:rPr>
              <a:t>protected	void	</a:t>
            </a:r>
            <a:r>
              <a:rPr sz="2000" dirty="0">
                <a:solidFill>
                  <a:srgbClr val="006FC0"/>
                </a:solidFill>
                <a:latin typeface="Times New Roman" pitchFamily="18" charset="0"/>
                <a:cs typeface="Times New Roman" pitchFamily="18" charset="0"/>
              </a:rPr>
              <a:t>onActivityResult</a:t>
            </a:r>
            <a:r>
              <a:rPr sz="2000" dirty="0">
                <a:latin typeface="Times New Roman" pitchFamily="18" charset="0"/>
                <a:cs typeface="Times New Roman" pitchFamily="18" charset="0"/>
              </a:rPr>
              <a:t>(int	</a:t>
            </a:r>
            <a:r>
              <a:rPr sz="2000" dirty="0">
                <a:solidFill>
                  <a:srgbClr val="FF0000"/>
                </a:solidFill>
                <a:latin typeface="Times New Roman" pitchFamily="18" charset="0"/>
                <a:cs typeface="Times New Roman" pitchFamily="18" charset="0"/>
              </a:rPr>
              <a:t>code</a:t>
            </a:r>
            <a:r>
              <a:rPr sz="2000" dirty="0">
                <a:latin typeface="Times New Roman" pitchFamily="18" charset="0"/>
                <a:cs typeface="Times New Roman" pitchFamily="18" charset="0"/>
              </a:rPr>
              <a:t>,	int	</a:t>
            </a:r>
            <a:r>
              <a:rPr sz="2000" dirty="0">
                <a:solidFill>
                  <a:srgbClr val="00AF50"/>
                </a:solidFill>
                <a:latin typeface="Times New Roman" pitchFamily="18" charset="0"/>
                <a:cs typeface="Times New Roman" pitchFamily="18" charset="0"/>
              </a:rPr>
              <a:t>result</a:t>
            </a: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R="5080" algn="just">
              <a:lnSpc>
                <a:spcPts val="2325"/>
              </a:lnSpc>
              <a:tabLst>
                <a:tab pos="976630" algn="l"/>
                <a:tab pos="1813560" algn="l"/>
              </a:tabLst>
            </a:pPr>
            <a:r>
              <a:rPr sz="2000" dirty="0">
                <a:latin typeface="Times New Roman" pitchFamily="18" charset="0"/>
                <a:cs typeface="Times New Roman" pitchFamily="18" charset="0"/>
              </a:rPr>
              <a:t>Intent	</a:t>
            </a:r>
            <a:r>
              <a:rPr sz="2000" dirty="0">
                <a:solidFill>
                  <a:srgbClr val="6F2F9F"/>
                </a:solidFill>
                <a:latin typeface="Times New Roman" pitchFamily="18" charset="0"/>
                <a:cs typeface="Times New Roman" pitchFamily="18" charset="0"/>
              </a:rPr>
              <a:t>data</a:t>
            </a:r>
            <a:r>
              <a:rPr sz="2000" dirty="0">
                <a:latin typeface="Times New Roman" pitchFamily="18" charset="0"/>
                <a:cs typeface="Times New Roman" pitchFamily="18" charset="0"/>
              </a:rPr>
              <a:t>)	{</a:t>
            </a:r>
            <a:endParaRPr sz="2000">
              <a:latin typeface="Times New Roman" pitchFamily="18" charset="0"/>
              <a:cs typeface="Times New Roman" pitchFamily="18" charset="0"/>
            </a:endParaRPr>
          </a:p>
          <a:p>
            <a:pPr marL="972819" algn="just">
              <a:lnSpc>
                <a:spcPts val="2315"/>
              </a:lnSpc>
              <a:tabLst>
                <a:tab pos="1391920" algn="l"/>
                <a:tab pos="2230120" algn="l"/>
                <a:tab pos="2649220" algn="l"/>
                <a:tab pos="4185285" algn="l"/>
              </a:tabLst>
            </a:pPr>
            <a:r>
              <a:rPr sz="2000" dirty="0">
                <a:latin typeface="Times New Roman" pitchFamily="18" charset="0"/>
                <a:cs typeface="Times New Roman" pitchFamily="18" charset="0"/>
              </a:rPr>
              <a:t>if	(</a:t>
            </a:r>
            <a:r>
              <a:rPr sz="2000" dirty="0">
                <a:solidFill>
                  <a:srgbClr val="FF0000"/>
                </a:solidFill>
                <a:latin typeface="Times New Roman" pitchFamily="18" charset="0"/>
                <a:cs typeface="Times New Roman" pitchFamily="18" charset="0"/>
              </a:rPr>
              <a:t>code	</a:t>
            </a:r>
            <a:r>
              <a:rPr sz="2000" dirty="0">
                <a:latin typeface="Times New Roman" pitchFamily="18" charset="0"/>
                <a:cs typeface="Times New Roman" pitchFamily="18" charset="0"/>
              </a:rPr>
              <a:t>==	</a:t>
            </a:r>
            <a:r>
              <a:rPr sz="2000" dirty="0">
                <a:solidFill>
                  <a:srgbClr val="FF0000"/>
                </a:solidFill>
                <a:latin typeface="Times New Roman" pitchFamily="18" charset="0"/>
                <a:cs typeface="Times New Roman" pitchFamily="18" charset="0"/>
              </a:rPr>
              <a:t>CODE-OF-B</a:t>
            </a:r>
            <a:r>
              <a:rPr sz="2000" dirty="0">
                <a:latin typeface="Times New Roman" pitchFamily="18" charset="0"/>
                <a:cs typeface="Times New Roman" pitchFamily="18" charset="0"/>
              </a:rPr>
              <a:t>)	{</a:t>
            </a:r>
            <a:endParaRPr sz="2000">
              <a:latin typeface="Times New Roman" pitchFamily="18" charset="0"/>
              <a:cs typeface="Times New Roman" pitchFamily="18" charset="0"/>
            </a:endParaRPr>
          </a:p>
          <a:p>
            <a:pPr marL="1532255" marR="143510" algn="just">
              <a:lnSpc>
                <a:spcPts val="2330"/>
              </a:lnSpc>
              <a:spcBef>
                <a:spcPts val="95"/>
              </a:spcBef>
              <a:tabLst>
                <a:tab pos="1949450" algn="l"/>
                <a:tab pos="2369820" algn="l"/>
                <a:tab pos="2789555" algn="l"/>
                <a:tab pos="3068320" algn="l"/>
                <a:tab pos="3486150" algn="l"/>
                <a:tab pos="3766185" algn="l"/>
                <a:tab pos="4326255" algn="l"/>
                <a:tab pos="4604385" algn="l"/>
                <a:tab pos="5022215" algn="l"/>
                <a:tab pos="5162550" algn="l"/>
                <a:tab pos="5582285" algn="l"/>
                <a:tab pos="6141085" algn="l"/>
                <a:tab pos="6698615" algn="l"/>
                <a:tab pos="7537450" algn="l"/>
              </a:tabLst>
            </a:pPr>
            <a:r>
              <a:rPr sz="2000" dirty="0">
                <a:solidFill>
                  <a:srgbClr val="C55A11"/>
                </a:solidFill>
                <a:latin typeface="Times New Roman" pitchFamily="18" charset="0"/>
                <a:cs typeface="Times New Roman" pitchFamily="18" charset="0"/>
              </a:rPr>
              <a:t>//	xử	lý	trường	hợp	B	trả	về	kết	quả	thành	công  </a:t>
            </a:r>
            <a:r>
              <a:rPr sz="2000" dirty="0">
                <a:latin typeface="Times New Roman" pitchFamily="18" charset="0"/>
                <a:cs typeface="Times New Roman" pitchFamily="18" charset="0"/>
              </a:rPr>
              <a:t>if	(</a:t>
            </a:r>
            <a:r>
              <a:rPr sz="2000" dirty="0">
                <a:solidFill>
                  <a:srgbClr val="00AF50"/>
                </a:solidFill>
                <a:latin typeface="Times New Roman" pitchFamily="18" charset="0"/>
                <a:cs typeface="Times New Roman" pitchFamily="18" charset="0"/>
              </a:rPr>
              <a:t>result	</a:t>
            </a:r>
            <a:r>
              <a:rPr sz="2000" dirty="0">
                <a:latin typeface="Times New Roman" pitchFamily="18" charset="0"/>
                <a:cs typeface="Times New Roman" pitchFamily="18" charset="0"/>
              </a:rPr>
              <a:t>==	</a:t>
            </a:r>
            <a:r>
              <a:rPr sz="2000" dirty="0">
                <a:solidFill>
                  <a:srgbClr val="00AF50"/>
                </a:solidFill>
                <a:latin typeface="Times New Roman" pitchFamily="18" charset="0"/>
                <a:cs typeface="Times New Roman" pitchFamily="18" charset="0"/>
              </a:rPr>
              <a:t>RESULT_OK</a:t>
            </a:r>
            <a:r>
              <a:rPr sz="2000" dirty="0">
                <a:latin typeface="Times New Roman" pitchFamily="18" charset="0"/>
                <a:cs typeface="Times New Roman" pitchFamily="18" charset="0"/>
              </a:rPr>
              <a:t>)	{</a:t>
            </a:r>
            <a:endParaRPr sz="2000">
              <a:latin typeface="Times New Roman" pitchFamily="18" charset="0"/>
              <a:cs typeface="Times New Roman" pitchFamily="18" charset="0"/>
            </a:endParaRPr>
          </a:p>
          <a:p>
            <a:pPr marL="1811020" algn="just">
              <a:lnSpc>
                <a:spcPts val="2205"/>
              </a:lnSpc>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532255" algn="just">
              <a:lnSpc>
                <a:spcPts val="2325"/>
              </a:lnSpc>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1532255" algn="just">
              <a:lnSpc>
                <a:spcPts val="2320"/>
              </a:lnSpc>
              <a:tabLst>
                <a:tab pos="1949450" algn="l"/>
                <a:tab pos="2369820" algn="l"/>
                <a:tab pos="2789555" algn="l"/>
                <a:tab pos="3347720" algn="l"/>
                <a:tab pos="3905885" algn="l"/>
                <a:tab pos="4464685" algn="l"/>
                <a:tab pos="5162550" algn="l"/>
                <a:tab pos="5722620" algn="l"/>
              </a:tabLst>
            </a:pPr>
            <a:r>
              <a:rPr sz="2000" dirty="0">
                <a:solidFill>
                  <a:srgbClr val="C55A11"/>
                </a:solidFill>
                <a:latin typeface="Times New Roman" pitchFamily="18" charset="0"/>
                <a:cs typeface="Times New Roman" pitchFamily="18" charset="0"/>
              </a:rPr>
              <a:t>//	xử	lý	các	kết	quả	khác	của	B</a:t>
            </a:r>
            <a:endParaRPr sz="2000">
              <a:latin typeface="Times New Roman" pitchFamily="18" charset="0"/>
              <a:cs typeface="Times New Roman" pitchFamily="18" charset="0"/>
            </a:endParaRPr>
          </a:p>
          <a:p>
            <a:pPr marL="1532255" algn="just">
              <a:lnSpc>
                <a:spcPts val="2315"/>
              </a:lnSpc>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972819" algn="just">
              <a:lnSpc>
                <a:spcPts val="2320"/>
              </a:lnSpc>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972819" algn="just">
              <a:lnSpc>
                <a:spcPts val="2325"/>
              </a:lnSpc>
              <a:tabLst>
                <a:tab pos="1393190" algn="l"/>
                <a:tab pos="1812925" algn="l"/>
                <a:tab pos="2232025" algn="l"/>
                <a:tab pos="2792095" algn="l"/>
                <a:tab pos="3490595" algn="l"/>
                <a:tab pos="3912235" algn="l"/>
                <a:tab pos="4471670" algn="l"/>
                <a:tab pos="5730240" algn="l"/>
                <a:tab pos="6430645" algn="l"/>
                <a:tab pos="6990715" algn="l"/>
              </a:tabLst>
            </a:pPr>
            <a:r>
              <a:rPr sz="2000" dirty="0">
                <a:solidFill>
                  <a:srgbClr val="C55A11"/>
                </a:solidFill>
                <a:latin typeface="Times New Roman" pitchFamily="18" charset="0"/>
                <a:cs typeface="Times New Roman" pitchFamily="18" charset="0"/>
              </a:rPr>
              <a:t>//	xử	lý	các	CODE	do	các	activity	khác	trả	về</a:t>
            </a:r>
            <a:endParaRPr sz="2000">
              <a:latin typeface="Times New Roman" pitchFamily="18" charset="0"/>
              <a:cs typeface="Times New Roman" pitchFamily="18" charset="0"/>
            </a:endParaRPr>
          </a:p>
          <a:p>
            <a:pPr marL="972819" algn="just">
              <a:lnSpc>
                <a:spcPts val="2320"/>
              </a:lnSpc>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a:p>
            <a:pPr marL="972819" marR="1250315" algn="just">
              <a:lnSpc>
                <a:spcPts val="2330"/>
              </a:lnSpc>
              <a:spcBef>
                <a:spcPts val="95"/>
              </a:spcBef>
              <a:tabLst>
                <a:tab pos="1391920" algn="l"/>
                <a:tab pos="1950720" algn="l"/>
                <a:tab pos="2371725" algn="l"/>
                <a:tab pos="2791460" algn="l"/>
                <a:tab pos="3351529" algn="l"/>
                <a:tab pos="4611370" algn="l"/>
                <a:tab pos="5029835" algn="l"/>
                <a:tab pos="6150610" algn="l"/>
              </a:tabLst>
            </a:pPr>
            <a:r>
              <a:rPr sz="2000" dirty="0">
                <a:solidFill>
                  <a:srgbClr val="C55A11"/>
                </a:solidFill>
                <a:latin typeface="Times New Roman" pitchFamily="18" charset="0"/>
                <a:cs typeface="Times New Roman" pitchFamily="18" charset="0"/>
              </a:rPr>
              <a:t>//	gọi	xử	lý	của	activity	cha  </a:t>
            </a:r>
            <a:r>
              <a:rPr sz="2000" dirty="0">
                <a:latin typeface="Times New Roman" pitchFamily="18" charset="0"/>
                <a:cs typeface="Times New Roman" pitchFamily="18" charset="0"/>
              </a:rPr>
              <a:t>super.onActivityResult(code,	result,	data);</a:t>
            </a:r>
            <a:endParaRPr sz="2000">
              <a:latin typeface="Times New Roman" pitchFamily="18" charset="0"/>
              <a:cs typeface="Times New Roman" pitchFamily="18" charset="0"/>
            </a:endParaRPr>
          </a:p>
          <a:p>
            <a:pPr marL="413384" algn="just">
              <a:lnSpc>
                <a:spcPts val="2250"/>
              </a:lnSpc>
            </a:pPr>
            <a:r>
              <a:rPr sz="2000" dirty="0">
                <a:latin typeface="Times New Roman" pitchFamily="18" charset="0"/>
                <a:cs typeface="Times New Roman" pitchFamily="18" charset="0"/>
              </a:rPr>
              <a:t>}</a:t>
            </a:r>
            <a:endParaRPr sz="200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2312035" cy="757555"/>
          </a:xfrm>
          <a:prstGeom prst="rect">
            <a:avLst/>
          </a:prstGeom>
        </p:spPr>
        <p:txBody>
          <a:bodyPr vert="horz" wrap="square" lIns="0" tIns="12700" rIns="0" bIns="0" rtlCol="0">
            <a:spAutoFit/>
          </a:bodyPr>
          <a:lstStyle/>
          <a:p>
            <a:pPr marL="12700">
              <a:lnSpc>
                <a:spcPct val="100000"/>
              </a:lnSpc>
              <a:spcBef>
                <a:spcPts val="100"/>
              </a:spcBef>
            </a:pPr>
            <a:r>
              <a:rPr spc="-5" dirty="0"/>
              <a:t>Nội</a:t>
            </a:r>
            <a:r>
              <a:rPr spc="-85" dirty="0"/>
              <a:t> </a:t>
            </a:r>
            <a:r>
              <a:rPr dirty="0"/>
              <a:t>dung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6</a:t>
            </a:fld>
            <a:endParaRPr spc="-60" dirty="0"/>
          </a:p>
        </p:txBody>
      </p:sp>
      <p:sp>
        <p:nvSpPr>
          <p:cNvPr id="3" name="object 3"/>
          <p:cNvSpPr txBox="1"/>
          <p:nvPr/>
        </p:nvSpPr>
        <p:spPr>
          <a:xfrm>
            <a:off x="427736" y="1294058"/>
            <a:ext cx="5965190" cy="4050665"/>
          </a:xfrm>
          <a:prstGeom prst="rect">
            <a:avLst/>
          </a:prstGeom>
        </p:spPr>
        <p:txBody>
          <a:bodyPr vert="horz" wrap="square" lIns="0" tIns="114935" rIns="0" bIns="0" rtlCol="0">
            <a:spAutoFit/>
          </a:bodyPr>
          <a:lstStyle/>
          <a:p>
            <a:pPr marL="527685" indent="-514984" algn="just">
              <a:lnSpc>
                <a:spcPct val="100000"/>
              </a:lnSpc>
              <a:spcBef>
                <a:spcPts val="905"/>
              </a:spcBef>
              <a:buClr>
                <a:srgbClr val="FF0000"/>
              </a:buClr>
              <a:buAutoNum type="arabicPeriod"/>
              <a:tabLst>
                <a:tab pos="527685" algn="l"/>
                <a:tab pos="528320" algn="l"/>
              </a:tabLst>
            </a:pPr>
            <a:r>
              <a:rPr sz="3000" dirty="0">
                <a:latin typeface="Times New Roman" pitchFamily="18" charset="0"/>
                <a:cs typeface="Times New Roman" pitchFamily="18" charset="0"/>
              </a:rPr>
              <a:t>Tổng quan về lữu trữ trong android</a:t>
            </a:r>
            <a:endParaRPr sz="3000">
              <a:latin typeface="Times New Roman" pitchFamily="18" charset="0"/>
              <a:cs typeface="Times New Roman" pitchFamily="18" charset="0"/>
            </a:endParaRPr>
          </a:p>
          <a:p>
            <a:pPr marL="527685" indent="-514984" algn="just">
              <a:lnSpc>
                <a:spcPct val="100000"/>
              </a:lnSpc>
              <a:spcBef>
                <a:spcPts val="810"/>
              </a:spcBef>
              <a:buClr>
                <a:srgbClr val="FF0000"/>
              </a:buClr>
              <a:buAutoNum type="arabicPeriod"/>
              <a:tabLst>
                <a:tab pos="527685" algn="l"/>
                <a:tab pos="528320" algn="l"/>
              </a:tabLst>
            </a:pPr>
            <a:r>
              <a:rPr sz="3000" dirty="0">
                <a:latin typeface="Times New Roman" pitchFamily="18" charset="0"/>
                <a:cs typeface="Times New Roman" pitchFamily="18" charset="0"/>
              </a:rPr>
              <a:t>Shared Preferences</a:t>
            </a:r>
            <a:endParaRPr sz="3000">
              <a:latin typeface="Times New Roman" pitchFamily="18" charset="0"/>
              <a:cs typeface="Times New Roman" pitchFamily="18" charset="0"/>
            </a:endParaRPr>
          </a:p>
          <a:p>
            <a:pPr marL="527685" indent="-514984" algn="just">
              <a:lnSpc>
                <a:spcPct val="100000"/>
              </a:lnSpc>
              <a:spcBef>
                <a:spcPts val="790"/>
              </a:spcBef>
              <a:buClr>
                <a:srgbClr val="FF0000"/>
              </a:buClr>
              <a:buAutoNum type="arabicPeriod"/>
              <a:tabLst>
                <a:tab pos="527685" algn="l"/>
                <a:tab pos="528320" algn="l"/>
              </a:tabLst>
            </a:pPr>
            <a:r>
              <a:rPr sz="3000" dirty="0">
                <a:latin typeface="Times New Roman" pitchFamily="18" charset="0"/>
                <a:cs typeface="Times New Roman" pitchFamily="18" charset="0"/>
              </a:rPr>
              <a:t>Files</a:t>
            </a:r>
            <a:endParaRPr sz="3000">
              <a:latin typeface="Times New Roman" pitchFamily="18" charset="0"/>
              <a:cs typeface="Times New Roman" pitchFamily="18" charset="0"/>
            </a:endParaRPr>
          </a:p>
          <a:p>
            <a:pPr marL="984885" lvl="1" indent="-514984" algn="just">
              <a:lnSpc>
                <a:spcPct val="100000"/>
              </a:lnSpc>
              <a:spcBef>
                <a:spcPts val="434"/>
              </a:spcBef>
              <a:buAutoNum type="arabicPeriod"/>
              <a:tabLst>
                <a:tab pos="984885" algn="l"/>
                <a:tab pos="985519" algn="l"/>
              </a:tabLst>
            </a:pPr>
            <a:r>
              <a:rPr sz="2600" dirty="0">
                <a:latin typeface="Times New Roman" pitchFamily="18" charset="0"/>
                <a:cs typeface="Times New Roman" pitchFamily="18" charset="0"/>
              </a:rPr>
              <a:t>File trên internal storage</a:t>
            </a:r>
            <a:endParaRPr sz="2600">
              <a:latin typeface="Times New Roman" pitchFamily="18" charset="0"/>
              <a:cs typeface="Times New Roman" pitchFamily="18" charset="0"/>
            </a:endParaRPr>
          </a:p>
          <a:p>
            <a:pPr marL="984885" lvl="1" indent="-514984" algn="just">
              <a:lnSpc>
                <a:spcPct val="100000"/>
              </a:lnSpc>
              <a:spcBef>
                <a:spcPts val="400"/>
              </a:spcBef>
              <a:buAutoNum type="arabicPeriod"/>
              <a:tabLst>
                <a:tab pos="984885" algn="l"/>
                <a:tab pos="985519" algn="l"/>
              </a:tabLst>
            </a:pPr>
            <a:r>
              <a:rPr sz="2600" dirty="0">
                <a:latin typeface="Times New Roman" pitchFamily="18" charset="0"/>
                <a:cs typeface="Times New Roman" pitchFamily="18" charset="0"/>
              </a:rPr>
              <a:t>File tạm</a:t>
            </a:r>
            <a:endParaRPr sz="2600">
              <a:latin typeface="Times New Roman" pitchFamily="18" charset="0"/>
              <a:cs typeface="Times New Roman" pitchFamily="18" charset="0"/>
            </a:endParaRPr>
          </a:p>
          <a:p>
            <a:pPr marL="984885" lvl="1" indent="-514984" algn="just">
              <a:lnSpc>
                <a:spcPct val="100000"/>
              </a:lnSpc>
              <a:spcBef>
                <a:spcPts val="395"/>
              </a:spcBef>
              <a:buAutoNum type="arabicPeriod"/>
              <a:tabLst>
                <a:tab pos="984885" algn="l"/>
                <a:tab pos="985519" algn="l"/>
              </a:tabLst>
            </a:pPr>
            <a:r>
              <a:rPr sz="2600" dirty="0">
                <a:latin typeface="Times New Roman" pitchFamily="18" charset="0"/>
                <a:cs typeface="Times New Roman" pitchFamily="18" charset="0"/>
              </a:rPr>
              <a:t>File trên external storage</a:t>
            </a:r>
            <a:endParaRPr sz="2600">
              <a:latin typeface="Times New Roman" pitchFamily="18" charset="0"/>
              <a:cs typeface="Times New Roman" pitchFamily="18" charset="0"/>
            </a:endParaRPr>
          </a:p>
          <a:p>
            <a:pPr marL="984885" lvl="1" indent="-514984" algn="just">
              <a:lnSpc>
                <a:spcPct val="100000"/>
              </a:lnSpc>
              <a:spcBef>
                <a:spcPts val="409"/>
              </a:spcBef>
              <a:buAutoNum type="arabicPeriod"/>
              <a:tabLst>
                <a:tab pos="984885" algn="l"/>
                <a:tab pos="985519" algn="l"/>
              </a:tabLst>
            </a:pPr>
            <a:r>
              <a:rPr sz="2600" dirty="0">
                <a:latin typeface="Times New Roman" pitchFamily="18" charset="0"/>
                <a:cs typeface="Times New Roman" pitchFamily="18" charset="0"/>
              </a:rPr>
              <a:t>File nội bộ (trong file apk)</a:t>
            </a:r>
            <a:endParaRPr sz="2600">
              <a:latin typeface="Times New Roman" pitchFamily="18" charset="0"/>
              <a:cs typeface="Times New Roman" pitchFamily="18" charset="0"/>
            </a:endParaRPr>
          </a:p>
          <a:p>
            <a:pPr marL="527685" indent="-514984" algn="just">
              <a:lnSpc>
                <a:spcPct val="100000"/>
              </a:lnSpc>
              <a:spcBef>
                <a:spcPts val="765"/>
              </a:spcBef>
              <a:buClr>
                <a:srgbClr val="FF0000"/>
              </a:buClr>
              <a:buAutoNum type="arabicPeriod"/>
              <a:tabLst>
                <a:tab pos="527685" algn="l"/>
                <a:tab pos="528320" algn="l"/>
              </a:tabLst>
            </a:pPr>
            <a:r>
              <a:rPr sz="3000" dirty="0">
                <a:latin typeface="Times New Roman" pitchFamily="18" charset="0"/>
                <a:cs typeface="Times New Roman" pitchFamily="18" charset="0"/>
              </a:rPr>
              <a:t>Làm quen với SQLite</a:t>
            </a:r>
            <a:endParaRPr sz="30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2665" y="3754577"/>
            <a:ext cx="6632575" cy="1416050"/>
          </a:xfrm>
          <a:prstGeom prst="rect">
            <a:avLst/>
          </a:prstGeom>
        </p:spPr>
        <p:txBody>
          <a:bodyPr vert="horz" wrap="square" lIns="0" tIns="95250" rIns="0" bIns="0" rtlCol="0">
            <a:spAutoFit/>
          </a:bodyPr>
          <a:lstStyle/>
          <a:p>
            <a:pPr marL="12700" marR="5080">
              <a:lnSpc>
                <a:spcPts val="5190"/>
              </a:lnSpc>
              <a:spcBef>
                <a:spcPts val="750"/>
              </a:spcBef>
            </a:pPr>
            <a:r>
              <a:rPr dirty="0"/>
              <a:t>Tổng quan về lưu trữ</a:t>
            </a:r>
            <a:r>
              <a:rPr spc="-100" dirty="0"/>
              <a:t> </a:t>
            </a:r>
            <a:r>
              <a:rPr dirty="0"/>
              <a:t>trong  android</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7</a:t>
            </a:fld>
            <a:endParaRPr spc="-60" dirty="0"/>
          </a:p>
        </p:txBody>
      </p:sp>
      <p:sp>
        <p:nvSpPr>
          <p:cNvPr id="3" name="object 3"/>
          <p:cNvSpPr txBox="1"/>
          <p:nvPr/>
        </p:nvSpPr>
        <p:spPr>
          <a:xfrm>
            <a:off x="702665" y="3468370"/>
            <a:ext cx="66230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888888"/>
                </a:solidFill>
                <a:latin typeface="Arial"/>
                <a:cs typeface="Arial"/>
              </a:rPr>
              <a:t>Phần</a:t>
            </a:r>
            <a:r>
              <a:rPr sz="1800" spc="-145" dirty="0">
                <a:solidFill>
                  <a:srgbClr val="888888"/>
                </a:solidFill>
                <a:latin typeface="Arial"/>
                <a:cs typeface="Arial"/>
              </a:rPr>
              <a:t> </a:t>
            </a:r>
            <a:r>
              <a:rPr sz="1800" spc="-90" dirty="0">
                <a:solidFill>
                  <a:srgbClr val="888888"/>
                </a:solidFill>
                <a:latin typeface="Arial"/>
                <a:cs typeface="Arial"/>
              </a:rPr>
              <a:t>1</a:t>
            </a:r>
            <a:endParaRPr sz="18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257378"/>
            <a:ext cx="6664959" cy="757555"/>
          </a:xfrm>
          <a:prstGeom prst="rect">
            <a:avLst/>
          </a:prstGeom>
        </p:spPr>
        <p:txBody>
          <a:bodyPr vert="horz" wrap="square" lIns="0" tIns="12700" rIns="0" bIns="0" rtlCol="0">
            <a:spAutoFit/>
          </a:bodyPr>
          <a:lstStyle/>
          <a:p>
            <a:pPr marL="12700">
              <a:lnSpc>
                <a:spcPct val="100000"/>
              </a:lnSpc>
              <a:spcBef>
                <a:spcPts val="100"/>
              </a:spcBef>
            </a:pPr>
            <a:r>
              <a:rPr dirty="0"/>
              <a:t>Tổng quan: các loại lưu</a:t>
            </a:r>
            <a:r>
              <a:rPr spc="-110" dirty="0"/>
              <a:t> </a:t>
            </a:r>
            <a:r>
              <a:rPr dirty="0"/>
              <a:t>trữ</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8</a:t>
            </a:fld>
            <a:endParaRPr spc="-60" dirty="0"/>
          </a:p>
        </p:txBody>
      </p:sp>
      <p:sp>
        <p:nvSpPr>
          <p:cNvPr id="3" name="object 3"/>
          <p:cNvSpPr txBox="1"/>
          <p:nvPr/>
        </p:nvSpPr>
        <p:spPr>
          <a:xfrm>
            <a:off x="427736" y="1350721"/>
            <a:ext cx="7861934" cy="4617085"/>
          </a:xfrm>
          <a:prstGeom prst="rect">
            <a:avLst/>
          </a:prstGeom>
        </p:spPr>
        <p:txBody>
          <a:bodyPr vert="horz" wrap="square" lIns="0" tIns="12700" rIns="0" bIns="0" rtlCol="0">
            <a:spAutoFit/>
          </a:bodyPr>
          <a:lstStyle/>
          <a:p>
            <a:pPr marL="287020" indent="-274320" algn="just">
              <a:lnSpc>
                <a:spcPct val="100000"/>
              </a:lnSpc>
              <a:spcBef>
                <a:spcPts val="100"/>
              </a:spcBef>
              <a:buClr>
                <a:srgbClr val="FF0000"/>
              </a:buClr>
              <a:buFont typeface="Wingdings"/>
              <a:buChar char=""/>
              <a:tabLst>
                <a:tab pos="287020" algn="l"/>
              </a:tabLst>
            </a:pPr>
            <a:r>
              <a:rPr sz="3000" dirty="0">
                <a:latin typeface="Times New Roman" pitchFamily="18" charset="0"/>
                <a:cs typeface="Times New Roman" pitchFamily="18" charset="0"/>
              </a:rPr>
              <a:t>Android có nhiều phương pháp lưu trữ dữ liệu</a:t>
            </a:r>
            <a:endParaRPr sz="3000">
              <a:latin typeface="Times New Roman" pitchFamily="18" charset="0"/>
              <a:cs typeface="Times New Roman" pitchFamily="18" charset="0"/>
            </a:endParaRPr>
          </a:p>
          <a:p>
            <a:pPr marL="744220" marR="5080" lvl="1" indent="-274320" algn="just">
              <a:lnSpc>
                <a:spcPts val="2810"/>
              </a:lnSpc>
              <a:spcBef>
                <a:spcPts val="465"/>
              </a:spcBef>
              <a:buFont typeface="Wingdings"/>
              <a:buChar char=""/>
              <a:tabLst>
                <a:tab pos="744220" algn="l"/>
              </a:tabLst>
            </a:pPr>
            <a:r>
              <a:rPr sz="2600" dirty="0">
                <a:latin typeface="Times New Roman" pitchFamily="18" charset="0"/>
                <a:cs typeface="Times New Roman" pitchFamily="18" charset="0"/>
              </a:rPr>
              <a:t>Mỗi phương pháp có mục đích sử dụng khác nhau (vì  vậy cần hiểu chính xác để sử dụng hợp lý nhất)</a:t>
            </a:r>
            <a:endParaRPr sz="2600">
              <a:latin typeface="Times New Roman" pitchFamily="18" charset="0"/>
              <a:cs typeface="Times New Roman" pitchFamily="18" charset="0"/>
            </a:endParaRPr>
          </a:p>
          <a:p>
            <a:pPr marL="744220" lvl="1" indent="-274320" algn="just">
              <a:lnSpc>
                <a:spcPct val="100000"/>
              </a:lnSpc>
              <a:spcBef>
                <a:spcPts val="55"/>
              </a:spcBef>
              <a:buFont typeface="Wingdings"/>
              <a:buChar char=""/>
              <a:tabLst>
                <a:tab pos="744220" algn="l"/>
              </a:tabLst>
            </a:pPr>
            <a:r>
              <a:rPr sz="2600" dirty="0">
                <a:latin typeface="Times New Roman" pitchFamily="18" charset="0"/>
                <a:cs typeface="Times New Roman" pitchFamily="18" charset="0"/>
              </a:rPr>
              <a:t>Cơ  chế phân quyền và kiểm soát truy cập kiểu Linux</a:t>
            </a:r>
            <a:endParaRPr sz="2600">
              <a:latin typeface="Times New Roman" pitchFamily="18" charset="0"/>
              <a:cs typeface="Times New Roman" pitchFamily="18" charset="0"/>
            </a:endParaRPr>
          </a:p>
          <a:p>
            <a:pPr marL="287020" indent="-274320" algn="just">
              <a:lnSpc>
                <a:spcPct val="100000"/>
              </a:lnSpc>
              <a:spcBef>
                <a:spcPts val="405"/>
              </a:spcBef>
              <a:buClr>
                <a:srgbClr val="FF0000"/>
              </a:buClr>
              <a:buFont typeface="Wingdings"/>
              <a:buChar char=""/>
              <a:tabLst>
                <a:tab pos="287020" algn="l"/>
              </a:tabLst>
            </a:pPr>
            <a:r>
              <a:rPr sz="3000" dirty="0">
                <a:latin typeface="Times New Roman" pitchFamily="18" charset="0"/>
                <a:cs typeface="Times New Roman" pitchFamily="18" charset="0"/>
              </a:rPr>
              <a:t>Local storages:</a:t>
            </a:r>
            <a:endParaRPr sz="3000">
              <a:latin typeface="Times New Roman" pitchFamily="18" charset="0"/>
              <a:cs typeface="Times New Roman" pitchFamily="18" charset="0"/>
            </a:endParaRPr>
          </a:p>
          <a:p>
            <a:pPr marL="744220" marR="440690" lvl="1" indent="-274320" algn="just">
              <a:lnSpc>
                <a:spcPts val="2810"/>
              </a:lnSpc>
              <a:spcBef>
                <a:spcPts val="475"/>
              </a:spcBef>
              <a:buFont typeface="Wingdings"/>
              <a:buChar char=""/>
              <a:tabLst>
                <a:tab pos="744220" algn="l"/>
              </a:tabLst>
            </a:pPr>
            <a:r>
              <a:rPr sz="2600" dirty="0">
                <a:latin typeface="Times New Roman" pitchFamily="18" charset="0"/>
                <a:cs typeface="Times New Roman" pitchFamily="18" charset="0"/>
              </a:rPr>
              <a:t>Raw: </a:t>
            </a:r>
            <a:r>
              <a:rPr sz="2600" dirty="0">
                <a:solidFill>
                  <a:srgbClr val="00AFEF"/>
                </a:solidFill>
                <a:latin typeface="Times New Roman" pitchFamily="18" charset="0"/>
                <a:cs typeface="Times New Roman" pitchFamily="18" charset="0"/>
              </a:rPr>
              <a:t>File services </a:t>
            </a:r>
            <a:r>
              <a:rPr sz="2600" dirty="0">
                <a:latin typeface="Times New Roman" pitchFamily="18" charset="0"/>
                <a:cs typeface="Times New Roman" pitchFamily="18" charset="0"/>
              </a:rPr>
              <a:t>(memory, cached, internal card,  sdcard,…)</a:t>
            </a:r>
            <a:endParaRPr sz="2600">
              <a:latin typeface="Times New Roman" pitchFamily="18" charset="0"/>
              <a:cs typeface="Times New Roman" pitchFamily="18" charset="0"/>
            </a:endParaRPr>
          </a:p>
          <a:p>
            <a:pPr marL="744220" marR="593725" lvl="1" indent="-274320" algn="just">
              <a:lnSpc>
                <a:spcPts val="2810"/>
              </a:lnSpc>
              <a:spcBef>
                <a:spcPts val="395"/>
              </a:spcBef>
              <a:buFont typeface="Wingdings"/>
              <a:buChar char=""/>
              <a:tabLst>
                <a:tab pos="744220" algn="l"/>
              </a:tabLst>
            </a:pPr>
            <a:r>
              <a:rPr sz="2600" dirty="0">
                <a:latin typeface="Times New Roman" pitchFamily="18" charset="0"/>
                <a:cs typeface="Times New Roman" pitchFamily="18" charset="0"/>
              </a:rPr>
              <a:t>OS services: </a:t>
            </a:r>
            <a:r>
              <a:rPr sz="2600" dirty="0">
                <a:solidFill>
                  <a:srgbClr val="00AFEF"/>
                </a:solidFill>
                <a:latin typeface="Times New Roman" pitchFamily="18" charset="0"/>
                <a:cs typeface="Times New Roman" pitchFamily="18" charset="0"/>
              </a:rPr>
              <a:t>Shared preferences</a:t>
            </a:r>
            <a:r>
              <a:rPr sz="2600" dirty="0">
                <a:latin typeface="Times New Roman" pitchFamily="18" charset="0"/>
                <a:cs typeface="Times New Roman" pitchFamily="18" charset="0"/>
              </a:rPr>
              <a:t>, </a:t>
            </a:r>
            <a:r>
              <a:rPr sz="2600" dirty="0">
                <a:solidFill>
                  <a:srgbClr val="00AFEF"/>
                </a:solidFill>
                <a:latin typeface="Times New Roman" pitchFamily="18" charset="0"/>
                <a:cs typeface="Times New Roman" pitchFamily="18" charset="0"/>
              </a:rPr>
              <a:t>SQLite</a:t>
            </a:r>
            <a:r>
              <a:rPr sz="2600" dirty="0">
                <a:latin typeface="Times New Roman" pitchFamily="18" charset="0"/>
                <a:cs typeface="Times New Roman" pitchFamily="18" charset="0"/>
              </a:rPr>
              <a:t>, </a:t>
            </a:r>
            <a:r>
              <a:rPr sz="2600" dirty="0">
                <a:solidFill>
                  <a:srgbClr val="00AFEF"/>
                </a:solidFill>
                <a:latin typeface="Times New Roman" pitchFamily="18" charset="0"/>
                <a:cs typeface="Times New Roman" pitchFamily="18" charset="0"/>
              </a:rPr>
              <a:t>Content  providers</a:t>
            </a:r>
            <a:endParaRPr sz="2600">
              <a:latin typeface="Times New Roman" pitchFamily="18" charset="0"/>
              <a:cs typeface="Times New Roman" pitchFamily="18" charset="0"/>
            </a:endParaRPr>
          </a:p>
          <a:p>
            <a:pPr marL="744220" lvl="1" indent="-274320" algn="just">
              <a:lnSpc>
                <a:spcPct val="100000"/>
              </a:lnSpc>
              <a:spcBef>
                <a:spcPts val="40"/>
              </a:spcBef>
              <a:buFont typeface="Wingdings"/>
              <a:buChar char=""/>
              <a:tabLst>
                <a:tab pos="744220" algn="l"/>
              </a:tabLst>
            </a:pPr>
            <a:r>
              <a:rPr sz="2600" dirty="0">
                <a:latin typeface="Times New Roman" pitchFamily="18" charset="0"/>
                <a:cs typeface="Times New Roman" pitchFamily="18" charset="0"/>
              </a:rPr>
              <a:t>Extra services: </a:t>
            </a:r>
            <a:r>
              <a:rPr sz="2600" dirty="0">
                <a:solidFill>
                  <a:srgbClr val="00AFEF"/>
                </a:solidFill>
                <a:latin typeface="Times New Roman" pitchFamily="18" charset="0"/>
                <a:cs typeface="Times New Roman" pitchFamily="18" charset="0"/>
              </a:rPr>
              <a:t>Content providers</a:t>
            </a:r>
            <a:endParaRPr sz="2600">
              <a:latin typeface="Times New Roman" pitchFamily="18" charset="0"/>
              <a:cs typeface="Times New Roman" pitchFamily="18" charset="0"/>
            </a:endParaRPr>
          </a:p>
          <a:p>
            <a:pPr marL="287020" indent="-274320" algn="just">
              <a:lnSpc>
                <a:spcPct val="100000"/>
              </a:lnSpc>
              <a:spcBef>
                <a:spcPts val="415"/>
              </a:spcBef>
              <a:buClr>
                <a:srgbClr val="FF0000"/>
              </a:buClr>
              <a:buFont typeface="Wingdings"/>
              <a:buChar char=""/>
              <a:tabLst>
                <a:tab pos="287020" algn="l"/>
              </a:tabLst>
            </a:pPr>
            <a:r>
              <a:rPr sz="3000" dirty="0">
                <a:latin typeface="Times New Roman" pitchFamily="18" charset="0"/>
                <a:cs typeface="Times New Roman" pitchFamily="18" charset="0"/>
              </a:rPr>
              <a:t>Remote storages: </a:t>
            </a:r>
            <a:r>
              <a:rPr sz="3000" dirty="0">
                <a:solidFill>
                  <a:srgbClr val="00AFEF"/>
                </a:solidFill>
                <a:latin typeface="Times New Roman" pitchFamily="18" charset="0"/>
                <a:cs typeface="Times New Roman" pitchFamily="18" charset="0"/>
              </a:rPr>
              <a:t>Internet services</a:t>
            </a:r>
            <a:endParaRPr sz="30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7736" y="302767"/>
            <a:ext cx="7603490" cy="680720"/>
          </a:xfrm>
          <a:prstGeom prst="rect">
            <a:avLst/>
          </a:prstGeom>
        </p:spPr>
        <p:txBody>
          <a:bodyPr vert="horz" wrap="square" lIns="0" tIns="12065" rIns="0" bIns="0" rtlCol="0">
            <a:spAutoFit/>
          </a:bodyPr>
          <a:lstStyle/>
          <a:p>
            <a:pPr marL="12700">
              <a:lnSpc>
                <a:spcPct val="100000"/>
              </a:lnSpc>
              <a:spcBef>
                <a:spcPts val="95"/>
              </a:spcBef>
            </a:pPr>
            <a:r>
              <a:rPr sz="4300" spc="-5" dirty="0"/>
              <a:t>Tổng quan: quá </a:t>
            </a:r>
            <a:r>
              <a:rPr sz="4300" spc="-10" dirty="0"/>
              <a:t>trình </a:t>
            </a:r>
            <a:r>
              <a:rPr sz="4300" spc="-5" dirty="0"/>
              <a:t>cài ứng</a:t>
            </a:r>
            <a:r>
              <a:rPr sz="4300" spc="80" dirty="0"/>
              <a:t> </a:t>
            </a:r>
            <a:r>
              <a:rPr sz="4300" spc="-5" dirty="0"/>
              <a:t>dụng</a:t>
            </a:r>
            <a:endParaRPr sz="43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60" dirty="0"/>
              <a:t>9</a:t>
            </a:fld>
            <a:endParaRPr spc="-60" dirty="0"/>
          </a:p>
        </p:txBody>
      </p:sp>
      <p:sp>
        <p:nvSpPr>
          <p:cNvPr id="3" name="object 3"/>
          <p:cNvSpPr txBox="1"/>
          <p:nvPr/>
        </p:nvSpPr>
        <p:spPr>
          <a:xfrm>
            <a:off x="427736" y="1294058"/>
            <a:ext cx="8171180" cy="4857115"/>
          </a:xfrm>
          <a:prstGeom prst="rect">
            <a:avLst/>
          </a:prstGeom>
        </p:spPr>
        <p:txBody>
          <a:bodyPr vert="horz" wrap="square" lIns="0" tIns="114935" rIns="0" bIns="0" rtlCol="0">
            <a:spAutoFit/>
          </a:bodyPr>
          <a:lstStyle/>
          <a:p>
            <a:pPr marL="287020" indent="-274320" algn="just">
              <a:lnSpc>
                <a:spcPct val="100000"/>
              </a:lnSpc>
              <a:spcBef>
                <a:spcPts val="905"/>
              </a:spcBef>
              <a:buClr>
                <a:srgbClr val="FF0000"/>
              </a:buClr>
              <a:buFont typeface="Wingdings"/>
              <a:buChar char=""/>
              <a:tabLst>
                <a:tab pos="287020" algn="l"/>
              </a:tabLst>
            </a:pPr>
            <a:r>
              <a:rPr sz="3000" spc="-290" dirty="0">
                <a:latin typeface="Times New Roman" pitchFamily="18" charset="0"/>
                <a:cs typeface="Times New Roman" pitchFamily="18" charset="0"/>
              </a:rPr>
              <a:t>Ứng </a:t>
            </a:r>
            <a:r>
              <a:rPr sz="3000" spc="-140" dirty="0">
                <a:latin typeface="Times New Roman" pitchFamily="18" charset="0"/>
                <a:cs typeface="Times New Roman" pitchFamily="18" charset="0"/>
              </a:rPr>
              <a:t>dụng </a:t>
            </a:r>
            <a:r>
              <a:rPr sz="3000" spc="-90" dirty="0">
                <a:latin typeface="Times New Roman" pitchFamily="18" charset="0"/>
                <a:cs typeface="Times New Roman" pitchFamily="18" charset="0"/>
              </a:rPr>
              <a:t>android </a:t>
            </a:r>
            <a:r>
              <a:rPr sz="3000" spc="-235" dirty="0">
                <a:latin typeface="Times New Roman" pitchFamily="18" charset="0"/>
                <a:cs typeface="Times New Roman" pitchFamily="18" charset="0"/>
              </a:rPr>
              <a:t>ở </a:t>
            </a:r>
            <a:r>
              <a:rPr sz="3000" spc="-175" dirty="0">
                <a:latin typeface="Times New Roman" pitchFamily="18" charset="0"/>
                <a:cs typeface="Times New Roman" pitchFamily="18" charset="0"/>
              </a:rPr>
              <a:t>dạng</a:t>
            </a:r>
            <a:r>
              <a:rPr sz="3000" spc="-10" dirty="0">
                <a:latin typeface="Times New Roman" pitchFamily="18" charset="0"/>
                <a:cs typeface="Times New Roman" pitchFamily="18" charset="0"/>
              </a:rPr>
              <a:t> </a:t>
            </a:r>
            <a:r>
              <a:rPr sz="3000" spc="-140" dirty="0">
                <a:solidFill>
                  <a:srgbClr val="FF0000"/>
                </a:solidFill>
                <a:latin typeface="Times New Roman" pitchFamily="18" charset="0"/>
                <a:cs typeface="Times New Roman" pitchFamily="18" charset="0"/>
              </a:rPr>
              <a:t>.apk</a:t>
            </a:r>
            <a:endParaRPr sz="3000">
              <a:latin typeface="Times New Roman" pitchFamily="18" charset="0"/>
              <a:cs typeface="Times New Roman" pitchFamily="18" charset="0"/>
            </a:endParaRPr>
          </a:p>
          <a:p>
            <a:pPr marL="287020" marR="5080" indent="-274320" algn="just">
              <a:lnSpc>
                <a:spcPct val="100000"/>
              </a:lnSpc>
              <a:spcBef>
                <a:spcPts val="810"/>
              </a:spcBef>
              <a:buClr>
                <a:srgbClr val="FF0000"/>
              </a:buClr>
              <a:buFont typeface="Wingdings"/>
              <a:buChar char=""/>
              <a:tabLst>
                <a:tab pos="287020" algn="l"/>
              </a:tabLst>
            </a:pPr>
            <a:r>
              <a:rPr sz="3000" spc="-380" dirty="0">
                <a:latin typeface="Times New Roman" pitchFamily="18" charset="0"/>
                <a:cs typeface="Times New Roman" pitchFamily="18" charset="0"/>
              </a:rPr>
              <a:t>Từ </a:t>
            </a:r>
            <a:r>
              <a:rPr sz="3000" spc="-265" dirty="0">
                <a:latin typeface="Times New Roman" pitchFamily="18" charset="0"/>
                <a:cs typeface="Times New Roman" pitchFamily="18" charset="0"/>
              </a:rPr>
              <a:t>API </a:t>
            </a:r>
            <a:r>
              <a:rPr sz="3000" spc="-120" dirty="0">
                <a:latin typeface="Times New Roman" pitchFamily="18" charset="0"/>
                <a:cs typeface="Times New Roman" pitchFamily="18" charset="0"/>
              </a:rPr>
              <a:t>8, </a:t>
            </a:r>
            <a:r>
              <a:rPr sz="3000" spc="-170" dirty="0">
                <a:latin typeface="Times New Roman" pitchFamily="18" charset="0"/>
                <a:cs typeface="Times New Roman" pitchFamily="18" charset="0"/>
              </a:rPr>
              <a:t>có </a:t>
            </a:r>
            <a:r>
              <a:rPr sz="3000" spc="-35" dirty="0">
                <a:latin typeface="Times New Roman" pitchFamily="18" charset="0"/>
                <a:cs typeface="Times New Roman" pitchFamily="18" charset="0"/>
              </a:rPr>
              <a:t>thể đặt </a:t>
            </a:r>
            <a:r>
              <a:rPr sz="3000" spc="-185" dirty="0">
                <a:latin typeface="Times New Roman" pitchFamily="18" charset="0"/>
                <a:cs typeface="Times New Roman" pitchFamily="18" charset="0"/>
              </a:rPr>
              <a:t>ứng </a:t>
            </a:r>
            <a:r>
              <a:rPr sz="3000" spc="-140" dirty="0">
                <a:latin typeface="Times New Roman" pitchFamily="18" charset="0"/>
                <a:cs typeface="Times New Roman" pitchFamily="18" charset="0"/>
              </a:rPr>
              <a:t>dụng </a:t>
            </a:r>
            <a:r>
              <a:rPr sz="3000" spc="-235" dirty="0">
                <a:latin typeface="Times New Roman" pitchFamily="18" charset="0"/>
                <a:cs typeface="Times New Roman" pitchFamily="18" charset="0"/>
              </a:rPr>
              <a:t>ở </a:t>
            </a:r>
            <a:r>
              <a:rPr sz="3000" spc="-150" dirty="0">
                <a:latin typeface="Times New Roman" pitchFamily="18" charset="0"/>
                <a:cs typeface="Times New Roman" pitchFamily="18" charset="0"/>
              </a:rPr>
              <a:t>sdcard: </a:t>
            </a:r>
            <a:r>
              <a:rPr sz="3000" spc="-55" dirty="0">
                <a:latin typeface="Times New Roman" pitchFamily="18" charset="0"/>
                <a:cs typeface="Times New Roman" pitchFamily="18" charset="0"/>
              </a:rPr>
              <a:t>thêm </a:t>
            </a:r>
            <a:r>
              <a:rPr sz="3000" spc="-110" dirty="0">
                <a:latin typeface="Times New Roman" pitchFamily="18" charset="0"/>
                <a:cs typeface="Times New Roman" pitchFamily="18" charset="0"/>
              </a:rPr>
              <a:t>đoạn  </a:t>
            </a:r>
            <a:r>
              <a:rPr sz="3000" spc="-170" dirty="0">
                <a:latin typeface="Times New Roman" pitchFamily="18" charset="0"/>
                <a:cs typeface="Times New Roman" pitchFamily="18" charset="0"/>
              </a:rPr>
              <a:t>mã </a:t>
            </a:r>
            <a:r>
              <a:rPr sz="3000" spc="-95" dirty="0">
                <a:solidFill>
                  <a:srgbClr val="00AF50"/>
                </a:solidFill>
                <a:latin typeface="Times New Roman" pitchFamily="18" charset="0"/>
                <a:cs typeface="Times New Roman" pitchFamily="18" charset="0"/>
              </a:rPr>
              <a:t>android:installLocation="preferExternal" </a:t>
            </a:r>
            <a:r>
              <a:rPr sz="3000" spc="-170" dirty="0">
                <a:latin typeface="Times New Roman" pitchFamily="18" charset="0"/>
                <a:cs typeface="Times New Roman" pitchFamily="18" charset="0"/>
              </a:rPr>
              <a:t>vào  </a:t>
            </a:r>
            <a:r>
              <a:rPr sz="3000" spc="-20" dirty="0">
                <a:latin typeface="Times New Roman" pitchFamily="18" charset="0"/>
                <a:cs typeface="Times New Roman" pitchFamily="18" charset="0"/>
              </a:rPr>
              <a:t>file</a:t>
            </a:r>
            <a:r>
              <a:rPr sz="3000" spc="-170" dirty="0">
                <a:latin typeface="Times New Roman" pitchFamily="18" charset="0"/>
                <a:cs typeface="Times New Roman" pitchFamily="18" charset="0"/>
              </a:rPr>
              <a:t> </a:t>
            </a:r>
            <a:r>
              <a:rPr sz="3000" spc="-85" dirty="0">
                <a:solidFill>
                  <a:srgbClr val="00AFEF"/>
                </a:solidFill>
                <a:latin typeface="Times New Roman" pitchFamily="18" charset="0"/>
                <a:cs typeface="Times New Roman" pitchFamily="18" charset="0"/>
              </a:rPr>
              <a:t>AndroidManifest.xml</a:t>
            </a:r>
            <a:endParaRPr sz="3000">
              <a:latin typeface="Times New Roman" pitchFamily="18" charset="0"/>
              <a:cs typeface="Times New Roman" pitchFamily="18" charset="0"/>
            </a:endParaRPr>
          </a:p>
          <a:p>
            <a:pPr marL="287020" indent="-274320" algn="just">
              <a:lnSpc>
                <a:spcPct val="100000"/>
              </a:lnSpc>
              <a:spcBef>
                <a:spcPts val="790"/>
              </a:spcBef>
              <a:buClr>
                <a:srgbClr val="FF0000"/>
              </a:buClr>
              <a:buFont typeface="Wingdings"/>
              <a:buChar char=""/>
              <a:tabLst>
                <a:tab pos="287020" algn="l"/>
              </a:tabLst>
            </a:pPr>
            <a:r>
              <a:rPr sz="3000" spc="-215" dirty="0">
                <a:latin typeface="Times New Roman" pitchFamily="18" charset="0"/>
                <a:cs typeface="Times New Roman" pitchFamily="18" charset="0"/>
              </a:rPr>
              <a:t>Quá </a:t>
            </a:r>
            <a:r>
              <a:rPr sz="3000" spc="-30" dirty="0">
                <a:latin typeface="Times New Roman" pitchFamily="18" charset="0"/>
                <a:cs typeface="Times New Roman" pitchFamily="18" charset="0"/>
              </a:rPr>
              <a:t>trình </a:t>
            </a:r>
            <a:r>
              <a:rPr sz="3000" spc="-185" dirty="0">
                <a:latin typeface="Times New Roman" pitchFamily="18" charset="0"/>
                <a:cs typeface="Times New Roman" pitchFamily="18" charset="0"/>
              </a:rPr>
              <a:t>ứng </a:t>
            </a:r>
            <a:r>
              <a:rPr sz="3000" spc="-140" dirty="0">
                <a:latin typeface="Times New Roman" pitchFamily="18" charset="0"/>
                <a:cs typeface="Times New Roman" pitchFamily="18" charset="0"/>
              </a:rPr>
              <a:t>dụng </a:t>
            </a:r>
            <a:r>
              <a:rPr sz="3000" spc="-170" dirty="0">
                <a:latin typeface="Times New Roman" pitchFamily="18" charset="0"/>
                <a:cs typeface="Times New Roman" pitchFamily="18" charset="0"/>
              </a:rPr>
              <a:t>được </a:t>
            </a:r>
            <a:r>
              <a:rPr sz="3000" spc="-160" dirty="0">
                <a:latin typeface="Times New Roman" pitchFamily="18" charset="0"/>
                <a:cs typeface="Times New Roman" pitchFamily="18" charset="0"/>
              </a:rPr>
              <a:t>cài </a:t>
            </a:r>
            <a:r>
              <a:rPr sz="3000" spc="-35" dirty="0">
                <a:latin typeface="Times New Roman" pitchFamily="18" charset="0"/>
                <a:cs typeface="Times New Roman" pitchFamily="18" charset="0"/>
              </a:rPr>
              <a:t>đặt </a:t>
            </a:r>
            <a:r>
              <a:rPr sz="3000" spc="-175" dirty="0">
                <a:latin typeface="Times New Roman" pitchFamily="18" charset="0"/>
                <a:cs typeface="Times New Roman" pitchFamily="18" charset="0"/>
              </a:rPr>
              <a:t>vào </a:t>
            </a:r>
            <a:r>
              <a:rPr sz="3000" spc="-140" dirty="0">
                <a:latin typeface="Times New Roman" pitchFamily="18" charset="0"/>
                <a:cs typeface="Times New Roman" pitchFamily="18" charset="0"/>
              </a:rPr>
              <a:t>hệ</a:t>
            </a:r>
            <a:r>
              <a:rPr sz="3000" spc="-380" dirty="0">
                <a:latin typeface="Times New Roman" pitchFamily="18" charset="0"/>
                <a:cs typeface="Times New Roman" pitchFamily="18" charset="0"/>
              </a:rPr>
              <a:t> </a:t>
            </a:r>
            <a:r>
              <a:rPr sz="3000" spc="-65" dirty="0">
                <a:latin typeface="Times New Roman" pitchFamily="18" charset="0"/>
                <a:cs typeface="Times New Roman" pitchFamily="18" charset="0"/>
              </a:rPr>
              <a:t>thống:</a:t>
            </a:r>
            <a:endParaRPr sz="3000">
              <a:latin typeface="Times New Roman" pitchFamily="18" charset="0"/>
              <a:cs typeface="Times New Roman" pitchFamily="18" charset="0"/>
            </a:endParaRPr>
          </a:p>
          <a:p>
            <a:pPr marL="744220" lvl="1" indent="-274320" algn="just">
              <a:lnSpc>
                <a:spcPct val="100000"/>
              </a:lnSpc>
              <a:spcBef>
                <a:spcPts val="439"/>
              </a:spcBef>
              <a:buFont typeface="Wingdings"/>
              <a:buChar char=""/>
              <a:tabLst>
                <a:tab pos="744220" algn="l"/>
              </a:tabLst>
            </a:pPr>
            <a:r>
              <a:rPr sz="2600" spc="-150" dirty="0">
                <a:latin typeface="Times New Roman" pitchFamily="18" charset="0"/>
                <a:cs typeface="Times New Roman" pitchFamily="18" charset="0"/>
              </a:rPr>
              <a:t>Kiểm </a:t>
            </a:r>
            <a:r>
              <a:rPr sz="2600" spc="-20" dirty="0">
                <a:latin typeface="Times New Roman" pitchFamily="18" charset="0"/>
                <a:cs typeface="Times New Roman" pitchFamily="18" charset="0"/>
              </a:rPr>
              <a:t>tra </a:t>
            </a:r>
            <a:r>
              <a:rPr sz="2600" spc="-229" dirty="0">
                <a:latin typeface="Times New Roman" pitchFamily="18" charset="0"/>
                <a:cs typeface="Times New Roman" pitchFamily="18" charset="0"/>
              </a:rPr>
              <a:t>sự </a:t>
            </a:r>
            <a:r>
              <a:rPr sz="2600" spc="-60" dirty="0">
                <a:latin typeface="Times New Roman" pitchFamily="18" charset="0"/>
                <a:cs typeface="Times New Roman" pitchFamily="18" charset="0"/>
              </a:rPr>
              <a:t>toàn </a:t>
            </a:r>
            <a:r>
              <a:rPr sz="2600" spc="-130" dirty="0">
                <a:latin typeface="Times New Roman" pitchFamily="18" charset="0"/>
                <a:cs typeface="Times New Roman" pitchFamily="18" charset="0"/>
              </a:rPr>
              <a:t>vẹn </a:t>
            </a:r>
            <a:r>
              <a:rPr sz="2600" spc="-160" dirty="0">
                <a:latin typeface="Times New Roman" pitchFamily="18" charset="0"/>
                <a:cs typeface="Times New Roman" pitchFamily="18" charset="0"/>
              </a:rPr>
              <a:t>của </a:t>
            </a:r>
            <a:r>
              <a:rPr sz="2600" spc="-15" dirty="0">
                <a:latin typeface="Times New Roman" pitchFamily="18" charset="0"/>
                <a:cs typeface="Times New Roman" pitchFamily="18" charset="0"/>
              </a:rPr>
              <a:t>file </a:t>
            </a:r>
            <a:r>
              <a:rPr sz="2600" spc="-120" dirty="0">
                <a:latin typeface="Times New Roman" pitchFamily="18" charset="0"/>
                <a:cs typeface="Times New Roman" pitchFamily="18" charset="0"/>
              </a:rPr>
              <a:t>.apk </a:t>
            </a:r>
            <a:r>
              <a:rPr sz="2600" spc="-155" dirty="0">
                <a:latin typeface="Times New Roman" pitchFamily="18" charset="0"/>
                <a:cs typeface="Times New Roman" pitchFamily="18" charset="0"/>
              </a:rPr>
              <a:t>dựa </a:t>
            </a:r>
            <a:r>
              <a:rPr sz="2600" spc="-20" dirty="0">
                <a:latin typeface="Times New Roman" pitchFamily="18" charset="0"/>
                <a:cs typeface="Times New Roman" pitchFamily="18" charset="0"/>
              </a:rPr>
              <a:t>trên </a:t>
            </a:r>
            <a:r>
              <a:rPr sz="2600" spc="-150" dirty="0">
                <a:latin typeface="Times New Roman" pitchFamily="18" charset="0"/>
                <a:cs typeface="Times New Roman" pitchFamily="18" charset="0"/>
              </a:rPr>
              <a:t>chữ </a:t>
            </a:r>
            <a:r>
              <a:rPr sz="2600" spc="-125" dirty="0">
                <a:latin typeface="Times New Roman" pitchFamily="18" charset="0"/>
                <a:cs typeface="Times New Roman" pitchFamily="18" charset="0"/>
              </a:rPr>
              <a:t>kí</a:t>
            </a:r>
            <a:r>
              <a:rPr sz="2600" spc="-535" dirty="0">
                <a:latin typeface="Times New Roman" pitchFamily="18" charset="0"/>
                <a:cs typeface="Times New Roman" pitchFamily="18" charset="0"/>
              </a:rPr>
              <a:t> </a:t>
            </a:r>
            <a:r>
              <a:rPr sz="2600" spc="-185" dirty="0">
                <a:latin typeface="Times New Roman" pitchFamily="18" charset="0"/>
                <a:cs typeface="Times New Roman" pitchFamily="18" charset="0"/>
              </a:rPr>
              <a:t>số</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spc="-204" dirty="0">
                <a:latin typeface="Times New Roman" pitchFamily="18" charset="0"/>
                <a:cs typeface="Times New Roman" pitchFamily="18" charset="0"/>
              </a:rPr>
              <a:t>Chép </a:t>
            </a:r>
            <a:r>
              <a:rPr sz="2600" spc="-15" dirty="0">
                <a:latin typeface="Times New Roman" pitchFamily="18" charset="0"/>
                <a:cs typeface="Times New Roman" pitchFamily="18" charset="0"/>
              </a:rPr>
              <a:t>file </a:t>
            </a:r>
            <a:r>
              <a:rPr sz="2600" spc="-120" dirty="0">
                <a:latin typeface="Times New Roman" pitchFamily="18" charset="0"/>
                <a:cs typeface="Times New Roman" pitchFamily="18" charset="0"/>
              </a:rPr>
              <a:t>.apk </a:t>
            </a:r>
            <a:r>
              <a:rPr sz="2600" spc="-150" dirty="0">
                <a:latin typeface="Times New Roman" pitchFamily="18" charset="0"/>
                <a:cs typeface="Times New Roman" pitchFamily="18" charset="0"/>
              </a:rPr>
              <a:t>vào </a:t>
            </a:r>
            <a:r>
              <a:rPr sz="2600" spc="-35" dirty="0">
                <a:latin typeface="Times New Roman" pitchFamily="18" charset="0"/>
                <a:cs typeface="Times New Roman" pitchFamily="18" charset="0"/>
              </a:rPr>
              <a:t>thư </a:t>
            </a:r>
            <a:r>
              <a:rPr sz="2600" spc="-125" dirty="0">
                <a:latin typeface="Times New Roman" pitchFamily="18" charset="0"/>
                <a:cs typeface="Times New Roman" pitchFamily="18" charset="0"/>
              </a:rPr>
              <a:t>mục </a:t>
            </a:r>
            <a:r>
              <a:rPr sz="2600" spc="-160" dirty="0">
                <a:latin typeface="Times New Roman" pitchFamily="18" charset="0"/>
                <a:cs typeface="Times New Roman" pitchFamily="18" charset="0"/>
              </a:rPr>
              <a:t>ứng</a:t>
            </a:r>
            <a:r>
              <a:rPr sz="2600" spc="-365" dirty="0">
                <a:latin typeface="Times New Roman" pitchFamily="18" charset="0"/>
                <a:cs typeface="Times New Roman" pitchFamily="18" charset="0"/>
              </a:rPr>
              <a:t> </a:t>
            </a:r>
            <a:r>
              <a:rPr sz="2600" spc="-120" dirty="0">
                <a:latin typeface="Times New Roman" pitchFamily="18" charset="0"/>
                <a:cs typeface="Times New Roman" pitchFamily="18" charset="0"/>
              </a:rPr>
              <a:t>dụng</a:t>
            </a:r>
            <a:endParaRPr sz="2600">
              <a:latin typeface="Times New Roman" pitchFamily="18" charset="0"/>
              <a:cs typeface="Times New Roman" pitchFamily="18" charset="0"/>
            </a:endParaRPr>
          </a:p>
          <a:p>
            <a:pPr marL="744220" lvl="1" indent="-274320" algn="just">
              <a:lnSpc>
                <a:spcPct val="100000"/>
              </a:lnSpc>
              <a:spcBef>
                <a:spcPts val="400"/>
              </a:spcBef>
              <a:buFont typeface="Wingdings"/>
              <a:buChar char=""/>
              <a:tabLst>
                <a:tab pos="744220" algn="l"/>
              </a:tabLst>
            </a:pPr>
            <a:r>
              <a:rPr sz="2600" spc="-270" dirty="0">
                <a:latin typeface="Times New Roman" pitchFamily="18" charset="0"/>
                <a:cs typeface="Times New Roman" pitchFamily="18" charset="0"/>
              </a:rPr>
              <a:t>Tạo </a:t>
            </a:r>
            <a:r>
              <a:rPr sz="2600" spc="-35" dirty="0">
                <a:latin typeface="Times New Roman" pitchFamily="18" charset="0"/>
                <a:cs typeface="Times New Roman" pitchFamily="18" charset="0"/>
              </a:rPr>
              <a:t>thư </a:t>
            </a:r>
            <a:r>
              <a:rPr sz="2600" spc="-125" dirty="0">
                <a:latin typeface="Times New Roman" pitchFamily="18" charset="0"/>
                <a:cs typeface="Times New Roman" pitchFamily="18" charset="0"/>
              </a:rPr>
              <a:t>mục </a:t>
            </a:r>
            <a:r>
              <a:rPr sz="2600" spc="-80" dirty="0">
                <a:latin typeface="Times New Roman" pitchFamily="18" charset="0"/>
                <a:cs typeface="Times New Roman" pitchFamily="18" charset="0"/>
              </a:rPr>
              <a:t>riêng </a:t>
            </a:r>
            <a:r>
              <a:rPr sz="2600" spc="-120" dirty="0">
                <a:latin typeface="Times New Roman" pitchFamily="18" charset="0"/>
                <a:cs typeface="Times New Roman" pitchFamily="18" charset="0"/>
              </a:rPr>
              <a:t>cho </a:t>
            </a:r>
            <a:r>
              <a:rPr sz="2600" spc="-160" dirty="0">
                <a:latin typeface="Times New Roman" pitchFamily="18" charset="0"/>
                <a:cs typeface="Times New Roman" pitchFamily="18" charset="0"/>
              </a:rPr>
              <a:t>ứng </a:t>
            </a:r>
            <a:r>
              <a:rPr sz="2600" spc="-120" dirty="0">
                <a:latin typeface="Times New Roman" pitchFamily="18" charset="0"/>
                <a:cs typeface="Times New Roman" pitchFamily="18" charset="0"/>
              </a:rPr>
              <a:t>dụng </a:t>
            </a:r>
            <a:r>
              <a:rPr sz="2600" spc="-45" dirty="0">
                <a:latin typeface="Times New Roman" pitchFamily="18" charset="0"/>
                <a:cs typeface="Times New Roman" pitchFamily="18" charset="0"/>
              </a:rPr>
              <a:t>đó </a:t>
            </a:r>
            <a:r>
              <a:rPr sz="2600" spc="-50" dirty="0">
                <a:latin typeface="Times New Roman" pitchFamily="18" charset="0"/>
                <a:cs typeface="Times New Roman" pitchFamily="18" charset="0"/>
              </a:rPr>
              <a:t>(theo </a:t>
            </a:r>
            <a:r>
              <a:rPr sz="2600" spc="-35" dirty="0">
                <a:latin typeface="Times New Roman" pitchFamily="18" charset="0"/>
                <a:cs typeface="Times New Roman" pitchFamily="18" charset="0"/>
              </a:rPr>
              <a:t>tên</a:t>
            </a:r>
            <a:r>
              <a:rPr sz="2600" spc="-434" dirty="0">
                <a:latin typeface="Times New Roman" pitchFamily="18" charset="0"/>
                <a:cs typeface="Times New Roman" pitchFamily="18" charset="0"/>
              </a:rPr>
              <a:t> </a:t>
            </a:r>
            <a:r>
              <a:rPr sz="2600" spc="-170" dirty="0">
                <a:latin typeface="Times New Roman" pitchFamily="18" charset="0"/>
                <a:cs typeface="Times New Roman" pitchFamily="18" charset="0"/>
              </a:rPr>
              <a:t>package)</a:t>
            </a:r>
            <a:endParaRPr sz="2600">
              <a:latin typeface="Times New Roman" pitchFamily="18" charset="0"/>
              <a:cs typeface="Times New Roman" pitchFamily="18" charset="0"/>
            </a:endParaRPr>
          </a:p>
          <a:p>
            <a:pPr marL="744220" lvl="1" indent="-274320" algn="just">
              <a:lnSpc>
                <a:spcPct val="100000"/>
              </a:lnSpc>
              <a:spcBef>
                <a:spcPts val="405"/>
              </a:spcBef>
              <a:buFont typeface="Wingdings"/>
              <a:buChar char=""/>
              <a:tabLst>
                <a:tab pos="744220" algn="l"/>
              </a:tabLst>
            </a:pPr>
            <a:r>
              <a:rPr sz="2600" spc="-80" dirty="0">
                <a:latin typeface="Times New Roman" pitchFamily="18" charset="0"/>
                <a:cs typeface="Times New Roman" pitchFamily="18" charset="0"/>
              </a:rPr>
              <a:t>Thiết </a:t>
            </a:r>
            <a:r>
              <a:rPr sz="2600" spc="-90" dirty="0">
                <a:latin typeface="Times New Roman" pitchFamily="18" charset="0"/>
                <a:cs typeface="Times New Roman" pitchFamily="18" charset="0"/>
              </a:rPr>
              <a:t>lập </a:t>
            </a:r>
            <a:r>
              <a:rPr sz="2600" spc="-114" dirty="0">
                <a:latin typeface="Times New Roman" pitchFamily="18" charset="0"/>
                <a:cs typeface="Times New Roman" pitchFamily="18" charset="0"/>
              </a:rPr>
              <a:t>quyền </a:t>
            </a:r>
            <a:r>
              <a:rPr sz="2600" spc="-85" dirty="0">
                <a:latin typeface="Times New Roman" pitchFamily="18" charset="0"/>
                <a:cs typeface="Times New Roman" pitchFamily="18" charset="0"/>
              </a:rPr>
              <a:t>phù </a:t>
            </a:r>
            <a:r>
              <a:rPr sz="2600" spc="-125" dirty="0">
                <a:latin typeface="Times New Roman" pitchFamily="18" charset="0"/>
                <a:cs typeface="Times New Roman" pitchFamily="18" charset="0"/>
              </a:rPr>
              <a:t>hợp </a:t>
            </a:r>
            <a:r>
              <a:rPr sz="2600" spc="-120" dirty="0">
                <a:latin typeface="Times New Roman" pitchFamily="18" charset="0"/>
                <a:cs typeface="Times New Roman" pitchFamily="18" charset="0"/>
              </a:rPr>
              <a:t>cho </a:t>
            </a:r>
            <a:r>
              <a:rPr sz="2600" spc="-35" dirty="0">
                <a:latin typeface="Times New Roman" pitchFamily="18" charset="0"/>
                <a:cs typeface="Times New Roman" pitchFamily="18" charset="0"/>
              </a:rPr>
              <a:t>thư </a:t>
            </a:r>
            <a:r>
              <a:rPr sz="2600" spc="-130" dirty="0">
                <a:latin typeface="Times New Roman" pitchFamily="18" charset="0"/>
                <a:cs typeface="Times New Roman" pitchFamily="18" charset="0"/>
              </a:rPr>
              <a:t>mục</a:t>
            </a:r>
            <a:r>
              <a:rPr sz="2600" spc="-540" dirty="0">
                <a:latin typeface="Times New Roman" pitchFamily="18" charset="0"/>
                <a:cs typeface="Times New Roman" pitchFamily="18" charset="0"/>
              </a:rPr>
              <a:t> </a:t>
            </a:r>
            <a:r>
              <a:rPr sz="2600" spc="-80" dirty="0">
                <a:latin typeface="Times New Roman" pitchFamily="18" charset="0"/>
                <a:cs typeface="Times New Roman" pitchFamily="18" charset="0"/>
              </a:rPr>
              <a:t>riêng</a:t>
            </a:r>
            <a:endParaRPr sz="2600">
              <a:latin typeface="Times New Roman" pitchFamily="18" charset="0"/>
              <a:cs typeface="Times New Roman" pitchFamily="18" charset="0"/>
            </a:endParaRPr>
          </a:p>
          <a:p>
            <a:pPr marL="744220" lvl="1" indent="-274320" algn="just">
              <a:lnSpc>
                <a:spcPct val="100000"/>
              </a:lnSpc>
              <a:spcBef>
                <a:spcPts val="395"/>
              </a:spcBef>
              <a:buFont typeface="Wingdings"/>
              <a:buChar char=""/>
              <a:tabLst>
                <a:tab pos="744220" algn="l"/>
              </a:tabLst>
            </a:pPr>
            <a:r>
              <a:rPr sz="2600" spc="-260" dirty="0">
                <a:latin typeface="Times New Roman" pitchFamily="18" charset="0"/>
                <a:cs typeface="Times New Roman" pitchFamily="18" charset="0"/>
              </a:rPr>
              <a:t>Cập </a:t>
            </a:r>
            <a:r>
              <a:rPr sz="2600" spc="-65" dirty="0">
                <a:latin typeface="Times New Roman" pitchFamily="18" charset="0"/>
                <a:cs typeface="Times New Roman" pitchFamily="18" charset="0"/>
              </a:rPr>
              <a:t>nhật </a:t>
            </a:r>
            <a:r>
              <a:rPr sz="2600" spc="-420" dirty="0">
                <a:latin typeface="Times New Roman" pitchFamily="18" charset="0"/>
                <a:cs typeface="Times New Roman" pitchFamily="18" charset="0"/>
              </a:rPr>
              <a:t>CSDL </a:t>
            </a:r>
            <a:r>
              <a:rPr sz="2600" spc="-155" dirty="0">
                <a:latin typeface="Times New Roman" pitchFamily="18" charset="0"/>
                <a:cs typeface="Times New Roman" pitchFamily="18" charset="0"/>
              </a:rPr>
              <a:t>về </a:t>
            </a:r>
            <a:r>
              <a:rPr sz="2600" spc="-210" dirty="0">
                <a:latin typeface="Times New Roman" pitchFamily="18" charset="0"/>
                <a:cs typeface="Times New Roman" pitchFamily="18" charset="0"/>
              </a:rPr>
              <a:t>các </a:t>
            </a:r>
            <a:r>
              <a:rPr sz="2600" spc="-60" dirty="0">
                <a:latin typeface="Times New Roman" pitchFamily="18" charset="0"/>
                <a:cs typeface="Times New Roman" pitchFamily="18" charset="0"/>
              </a:rPr>
              <a:t>thành </a:t>
            </a:r>
            <a:r>
              <a:rPr sz="2600" spc="-114" dirty="0">
                <a:latin typeface="Times New Roman" pitchFamily="18" charset="0"/>
                <a:cs typeface="Times New Roman" pitchFamily="18" charset="0"/>
              </a:rPr>
              <a:t>phần </a:t>
            </a:r>
            <a:r>
              <a:rPr sz="2600" spc="-160" dirty="0">
                <a:latin typeface="Times New Roman" pitchFamily="18" charset="0"/>
                <a:cs typeface="Times New Roman" pitchFamily="18" charset="0"/>
              </a:rPr>
              <a:t>của ứng </a:t>
            </a:r>
            <a:r>
              <a:rPr sz="2600" spc="-120" dirty="0">
                <a:latin typeface="Times New Roman" pitchFamily="18" charset="0"/>
                <a:cs typeface="Times New Roman" pitchFamily="18" charset="0"/>
              </a:rPr>
              <a:t>dụng</a:t>
            </a:r>
            <a:endParaRPr sz="26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2094</Words>
  <Application>Microsoft Office PowerPoint</Application>
  <PresentationFormat>On-screen Show (4:3)</PresentationFormat>
  <Paragraphs>356</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LẬP TRÌNH DI ĐỘNG</vt:lpstr>
      <vt:lpstr>Nhắc lại bài trước</vt:lpstr>
      <vt:lpstr>Nhắc lại bài trước</vt:lpstr>
      <vt:lpstr>Nhắc lại bài trước</vt:lpstr>
      <vt:lpstr>Nhắc lại bài trước</vt:lpstr>
      <vt:lpstr>Nội dung</vt:lpstr>
      <vt:lpstr>Tổng quan về lưu trữ trong  android</vt:lpstr>
      <vt:lpstr>Tổng quan: các loại lưu trữ</vt:lpstr>
      <vt:lpstr>Tổng quan: quá trình cài ứng dụng</vt:lpstr>
      <vt:lpstr>Tổng quan: một số folder cơ bản</vt:lpstr>
      <vt:lpstr>Shared Preferences</vt:lpstr>
      <vt:lpstr>Shared Preferences</vt:lpstr>
      <vt:lpstr>getSharedPreferences</vt:lpstr>
      <vt:lpstr>getSharedPreferences</vt:lpstr>
      <vt:lpstr>getPreferences (int mode)</vt:lpstr>
      <vt:lpstr>Ghi dữ liệu</vt:lpstr>
      <vt:lpstr>Ví dụ</vt:lpstr>
      <vt:lpstr>Preferences Activity</vt:lpstr>
      <vt:lpstr>Files</vt:lpstr>
      <vt:lpstr>Files</vt:lpstr>
      <vt:lpstr>File trên bộ nhớ trong</vt:lpstr>
      <vt:lpstr>PowerPoint Presentation</vt:lpstr>
      <vt:lpstr>Đọc dữ liệu từ tập tin</vt:lpstr>
      <vt:lpstr>Ví dụ: đọc dữ liệu từ file</vt:lpstr>
      <vt:lpstr>File tạm</vt:lpstr>
      <vt:lpstr>Sử dụng tập tin cache</vt:lpstr>
      <vt:lpstr>Ví dụ: ghi dữ liệu lên tập tin cache</vt:lpstr>
      <vt:lpstr>Các thư mục chuẩn</vt:lpstr>
      <vt:lpstr>Ví dụ: một số hàm hữu ích</vt:lpstr>
      <vt:lpstr>File trên bộ nhớ ngoài</vt:lpstr>
      <vt:lpstr>Sử dụng bộ nhớ ngoài</vt:lpstr>
      <vt:lpstr>Sử dụng bộ nhớ ngoài</vt:lpstr>
      <vt:lpstr>File nội bộ (trong file apk)</vt:lpstr>
      <vt:lpstr>Truy xuất các files trong Resources</vt:lpstr>
      <vt:lpstr>Ví dụ: nạp font từ asset</vt:lpstr>
      <vt:lpstr>Ví dụ: cài apk từ asset</vt:lpstr>
      <vt:lpstr>Ví dụ: cài apk từ asset</vt:lpstr>
      <vt:lpstr>SQLite</vt:lpstr>
      <vt:lpstr>Giới thiệu</vt:lpstr>
      <vt:lpstr>SQLite API</vt:lpstr>
      <vt:lpstr>Các method của SQLiteDatabase</vt:lpstr>
      <vt:lpstr>Ví dụ đơn giản</vt:lpstr>
      <vt:lpstr>Tạo database bằng code</vt:lpstr>
      <vt:lpstr>Tạo database bằng code</vt:lpstr>
      <vt:lpstr>Xem kết quả truy vấn SELECT</vt:lpstr>
      <vt:lpstr>Xem kết quả truy vấn SELECT</vt:lpstr>
      <vt:lpstr>Xem kết quả truy vấn SELECT</vt:lpstr>
      <vt:lpstr>Xem kết quả truy vấn SELECT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dịch</dc:title>
  <dc:creator>Xuan Nam Truong</dc:creator>
  <cp:lastModifiedBy>MinhQuynh</cp:lastModifiedBy>
  <cp:revision>3</cp:revision>
  <dcterms:created xsi:type="dcterms:W3CDTF">2018-02-21T22:13:43Z</dcterms:created>
  <dcterms:modified xsi:type="dcterms:W3CDTF">2018-02-21T22:45:57Z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2017-05-10T00:00:00Z</vt:filetime>
  </property>
  <property fmtid="{D5CDD505-2E9C-101B-9397-08002B2CF9AE}" pid="3" name="Creator">
    <vt:lpwstr>Microsoft® PowerPoint® 2013</vt:lpwstr>
  </property>
  <property fmtid="{D5CDD505-2E9C-101B-9397-08002B2CF9AE}" pid="4" name="LastSaved">
    <vt:filetime>2018-02-21T00:00:00Z</vt:filetime>
  </property>
</Properties>
</file>