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09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482583" y="0"/>
            <a:ext cx="661416" cy="661415"/>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349758" y="348919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2" name="Holder 2"/>
          <p:cNvSpPr>
            <a:spLocks noGrp="1"/>
          </p:cNvSpPr>
          <p:nvPr>
            <p:ph type="ctrTitle"/>
          </p:nvPr>
        </p:nvSpPr>
        <p:spPr>
          <a:xfrm>
            <a:off x="1491742" y="2582417"/>
            <a:ext cx="6160515" cy="756920"/>
          </a:xfrm>
          <a:prstGeom prst="rect">
            <a:avLst/>
          </a:prstGeom>
        </p:spPr>
        <p:txBody>
          <a:bodyPr wrap="square" lIns="0" tIns="0" rIns="0" bIns="0">
            <a:spAutoFit/>
          </a:bodyPr>
          <a:lstStyle>
            <a:lvl1pPr>
              <a:defRPr sz="4800" b="1" i="0">
                <a:solidFill>
                  <a:srgbClr val="56247C"/>
                </a:solidFill>
                <a:latin typeface="Times New Roman"/>
                <a:cs typeface="Times New Roman"/>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240"/>
              </a:lnSpc>
            </a:pPr>
            <a:r>
              <a:rPr spc="-175" dirty="0"/>
              <a:t>TRƯƠNG </a:t>
            </a:r>
            <a:r>
              <a:rPr spc="-130" dirty="0"/>
              <a:t>XUÂN</a:t>
            </a:r>
            <a:r>
              <a:rPr spc="-145" dirty="0"/>
              <a:t> </a:t>
            </a:r>
            <a:r>
              <a:rPr spc="-60" dirty="0"/>
              <a:t>NAM</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2/22/2018</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25400">
              <a:lnSpc>
                <a:spcPts val="1240"/>
              </a:lnSpc>
            </a:pPr>
            <a:fld id="{81D60167-4931-47E6-BA6A-407CBD079E47}" type="slidenum">
              <a:rPr spc="-60" dirty="0"/>
              <a:t>‹#›</a:t>
            </a:fld>
            <a:endParaRPr spc="-6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482583" y="0"/>
            <a:ext cx="661416" cy="661415"/>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0" i="0">
                <a:solidFill>
                  <a:srgbClr val="56247C"/>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240"/>
              </a:lnSpc>
            </a:pPr>
            <a:r>
              <a:rPr spc="-175" dirty="0"/>
              <a:t>TRƯƠNG </a:t>
            </a:r>
            <a:r>
              <a:rPr spc="-130" dirty="0"/>
              <a:t>XUÂN</a:t>
            </a:r>
            <a:r>
              <a:rPr spc="-145" dirty="0"/>
              <a:t> </a:t>
            </a:r>
            <a:r>
              <a:rPr spc="-60" dirty="0"/>
              <a:t>NAM</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2/22/2018</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25400">
              <a:lnSpc>
                <a:spcPts val="1240"/>
              </a:lnSpc>
            </a:pPr>
            <a:fld id="{81D60167-4931-47E6-BA6A-407CBD079E47}" type="slidenum">
              <a:rPr spc="-60" dirty="0"/>
              <a:t>‹#›</a:t>
            </a:fld>
            <a:endParaRPr spc="-6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56247C"/>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240"/>
              </a:lnSpc>
            </a:pPr>
            <a:r>
              <a:rPr spc="-175" dirty="0"/>
              <a:t>TRƯƠNG </a:t>
            </a:r>
            <a:r>
              <a:rPr spc="-130" dirty="0"/>
              <a:t>XUÂN</a:t>
            </a:r>
            <a:r>
              <a:rPr spc="-145" dirty="0"/>
              <a:t> </a:t>
            </a:r>
            <a:r>
              <a:rPr spc="-60" dirty="0"/>
              <a:t>NAM</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2/22/2018</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25400">
              <a:lnSpc>
                <a:spcPts val="1240"/>
              </a:lnSpc>
            </a:pPr>
            <a:fld id="{81D60167-4931-47E6-BA6A-407CBD079E47}" type="slidenum">
              <a:rPr spc="-60" dirty="0"/>
              <a:t>‹#›</a:t>
            </a:fld>
            <a:endParaRPr spc="-6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56247C"/>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240"/>
              </a:lnSpc>
            </a:pPr>
            <a:r>
              <a:rPr spc="-175" dirty="0"/>
              <a:t>TRƯƠNG </a:t>
            </a:r>
            <a:r>
              <a:rPr spc="-130" dirty="0"/>
              <a:t>XUÂN</a:t>
            </a:r>
            <a:r>
              <a:rPr spc="-145" dirty="0"/>
              <a:t> </a:t>
            </a:r>
            <a:r>
              <a:rPr spc="-60" dirty="0"/>
              <a:t>NAM</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2/22/2018</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25400">
              <a:lnSpc>
                <a:spcPts val="1240"/>
              </a:lnSpc>
            </a:pPr>
            <a:fld id="{81D60167-4931-47E6-BA6A-407CBD079E47}" type="slidenum">
              <a:rPr spc="-60" dirty="0"/>
              <a:t>‹#›</a:t>
            </a:fld>
            <a:endParaRPr spc="-6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240"/>
              </a:lnSpc>
            </a:pPr>
            <a:r>
              <a:rPr spc="-175" dirty="0"/>
              <a:t>TRƯƠNG </a:t>
            </a:r>
            <a:r>
              <a:rPr spc="-130" dirty="0"/>
              <a:t>XUÂN</a:t>
            </a:r>
            <a:r>
              <a:rPr spc="-145" dirty="0"/>
              <a:t> </a:t>
            </a:r>
            <a:r>
              <a:rPr spc="-60" dirty="0"/>
              <a:t>NAM</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2/22/2018</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25400">
              <a:lnSpc>
                <a:spcPts val="1240"/>
              </a:lnSpc>
            </a:pPr>
            <a:fld id="{81D60167-4931-47E6-BA6A-407CBD079E47}" type="slidenum">
              <a:rPr spc="-60" dirty="0"/>
              <a:t>‹#›</a:t>
            </a:fld>
            <a:endParaRPr spc="-6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482583" y="0"/>
            <a:ext cx="661416" cy="661415"/>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702665" y="3754577"/>
            <a:ext cx="4411345" cy="757554"/>
          </a:xfrm>
          <a:prstGeom prst="rect">
            <a:avLst/>
          </a:prstGeom>
        </p:spPr>
        <p:txBody>
          <a:bodyPr wrap="square" lIns="0" tIns="0" rIns="0" bIns="0">
            <a:spAutoFit/>
          </a:bodyPr>
          <a:lstStyle>
            <a:lvl1pPr>
              <a:defRPr sz="4800" b="0" i="0">
                <a:solidFill>
                  <a:srgbClr val="56247C"/>
                </a:solidFill>
                <a:latin typeface="Times New Roman"/>
                <a:cs typeface="Times New Roman"/>
              </a:defRPr>
            </a:lvl1pPr>
          </a:lstStyle>
          <a:p>
            <a:endParaRPr/>
          </a:p>
        </p:txBody>
      </p:sp>
      <p:sp>
        <p:nvSpPr>
          <p:cNvPr id="3" name="Holder 3"/>
          <p:cNvSpPr>
            <a:spLocks noGrp="1"/>
          </p:cNvSpPr>
          <p:nvPr>
            <p:ph type="body" idx="1"/>
          </p:nvPr>
        </p:nvSpPr>
        <p:spPr>
          <a:xfrm>
            <a:off x="427736" y="1350721"/>
            <a:ext cx="8288527" cy="447992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901566" y="6525259"/>
            <a:ext cx="1339214" cy="177800"/>
          </a:xfrm>
          <a:prstGeom prst="rect">
            <a:avLst/>
          </a:prstGeom>
        </p:spPr>
        <p:txBody>
          <a:bodyPr wrap="square" lIns="0" tIns="0" rIns="0" bIns="0">
            <a:spAutoFit/>
          </a:bodyPr>
          <a:lstStyle>
            <a:lvl1pPr>
              <a:defRPr sz="1200" b="0" i="0">
                <a:solidFill>
                  <a:srgbClr val="888888"/>
                </a:solidFill>
                <a:latin typeface="Arial"/>
                <a:cs typeface="Arial"/>
              </a:defRPr>
            </a:lvl1pPr>
          </a:lstStyle>
          <a:p>
            <a:pPr marL="12700">
              <a:lnSpc>
                <a:spcPts val="1240"/>
              </a:lnSpc>
            </a:pPr>
            <a:r>
              <a:rPr spc="-175" dirty="0"/>
              <a:t>TRƯƠNG </a:t>
            </a:r>
            <a:r>
              <a:rPr spc="-130" dirty="0"/>
              <a:t>XUÂN</a:t>
            </a:r>
            <a:r>
              <a:rPr spc="-145" dirty="0"/>
              <a:t> </a:t>
            </a:r>
            <a:r>
              <a:rPr spc="-60" dirty="0"/>
              <a:t>NAM</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2/22/2018</a:t>
            </a:fld>
            <a:endParaRPr lang="en-US"/>
          </a:p>
        </p:txBody>
      </p:sp>
      <p:sp>
        <p:nvSpPr>
          <p:cNvPr id="6" name="Holder 6"/>
          <p:cNvSpPr>
            <a:spLocks noGrp="1"/>
          </p:cNvSpPr>
          <p:nvPr>
            <p:ph type="sldNum" sz="quarter" idx="7"/>
          </p:nvPr>
        </p:nvSpPr>
        <p:spPr>
          <a:xfrm>
            <a:off x="8522461" y="6525259"/>
            <a:ext cx="207009" cy="177800"/>
          </a:xfrm>
          <a:prstGeom prst="rect">
            <a:avLst/>
          </a:prstGeom>
        </p:spPr>
        <p:txBody>
          <a:bodyPr wrap="square" lIns="0" tIns="0" rIns="0" bIns="0">
            <a:spAutoFit/>
          </a:bodyPr>
          <a:lstStyle>
            <a:lvl1pPr>
              <a:defRPr sz="1200" b="0" i="0">
                <a:solidFill>
                  <a:srgbClr val="888888"/>
                </a:solidFill>
                <a:latin typeface="Arial"/>
                <a:cs typeface="Arial"/>
              </a:defRPr>
            </a:lvl1pPr>
          </a:lstStyle>
          <a:p>
            <a:pPr marL="25400">
              <a:lnSpc>
                <a:spcPts val="1240"/>
              </a:lnSpc>
            </a:pPr>
            <a:fld id="{81D60167-4931-47E6-BA6A-407CBD079E47}" type="slidenum">
              <a:rPr spc="-60" dirty="0"/>
              <a:t>‹#›</a:t>
            </a:fld>
            <a:endParaRPr spc="-6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dirty="0"/>
              <a:t>LẬP TRÌNH </a:t>
            </a:r>
            <a:r>
              <a:rPr spc="-5" dirty="0"/>
              <a:t>DI</a:t>
            </a:r>
            <a:r>
              <a:rPr spc="-465" dirty="0"/>
              <a:t> </a:t>
            </a:r>
            <a:r>
              <a:rPr spc="-5" dirty="0"/>
              <a:t>ĐỘNG</a:t>
            </a:r>
          </a:p>
        </p:txBody>
      </p:sp>
      <p:sp>
        <p:nvSpPr>
          <p:cNvPr id="3" name="object 3"/>
          <p:cNvSpPr txBox="1"/>
          <p:nvPr/>
        </p:nvSpPr>
        <p:spPr>
          <a:xfrm>
            <a:off x="1508886" y="3746754"/>
            <a:ext cx="6126480" cy="574040"/>
          </a:xfrm>
          <a:prstGeom prst="rect">
            <a:avLst/>
          </a:prstGeom>
        </p:spPr>
        <p:txBody>
          <a:bodyPr vert="horz" wrap="square" lIns="0" tIns="12700" rIns="0" bIns="0" rtlCol="0">
            <a:spAutoFit/>
          </a:bodyPr>
          <a:lstStyle/>
          <a:p>
            <a:pPr marL="12700">
              <a:lnSpc>
                <a:spcPct val="100000"/>
              </a:lnSpc>
              <a:spcBef>
                <a:spcPts val="100"/>
              </a:spcBef>
            </a:pPr>
            <a:r>
              <a:rPr sz="3600" spc="-235" dirty="0">
                <a:solidFill>
                  <a:srgbClr val="C55A11"/>
                </a:solidFill>
                <a:latin typeface="Arial"/>
                <a:cs typeface="Arial"/>
              </a:rPr>
              <a:t>Bài </a:t>
            </a:r>
            <a:r>
              <a:rPr sz="3600" spc="-110" dirty="0">
                <a:solidFill>
                  <a:srgbClr val="C55A11"/>
                </a:solidFill>
                <a:latin typeface="Arial"/>
                <a:cs typeface="Arial"/>
              </a:rPr>
              <a:t>7: </a:t>
            </a:r>
            <a:r>
              <a:rPr sz="3600" spc="-280" dirty="0">
                <a:solidFill>
                  <a:srgbClr val="C55A11"/>
                </a:solidFill>
                <a:latin typeface="Arial"/>
                <a:cs typeface="Arial"/>
              </a:rPr>
              <a:t>SQLite </a:t>
            </a:r>
            <a:r>
              <a:rPr sz="3600" spc="-250" dirty="0">
                <a:solidFill>
                  <a:srgbClr val="C55A11"/>
                </a:solidFill>
                <a:latin typeface="Arial"/>
                <a:cs typeface="Arial"/>
              </a:rPr>
              <a:t>và </a:t>
            </a:r>
            <a:r>
              <a:rPr sz="3600" spc="-135" dirty="0">
                <a:solidFill>
                  <a:srgbClr val="C55A11"/>
                </a:solidFill>
                <a:latin typeface="Arial"/>
                <a:cs typeface="Arial"/>
              </a:rPr>
              <a:t>Content</a:t>
            </a:r>
            <a:r>
              <a:rPr sz="3600" spc="-114" dirty="0">
                <a:solidFill>
                  <a:srgbClr val="C55A11"/>
                </a:solidFill>
                <a:latin typeface="Arial"/>
                <a:cs typeface="Arial"/>
              </a:rPr>
              <a:t> </a:t>
            </a:r>
            <a:r>
              <a:rPr sz="3600" spc="-140" dirty="0">
                <a:solidFill>
                  <a:srgbClr val="C55A11"/>
                </a:solidFill>
                <a:latin typeface="Arial"/>
                <a:cs typeface="Arial"/>
              </a:rPr>
              <a:t>Provider</a:t>
            </a:r>
            <a:endParaRPr sz="36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5916295" cy="757555"/>
          </a:xfrm>
          <a:prstGeom prst="rect">
            <a:avLst/>
          </a:prstGeom>
        </p:spPr>
        <p:txBody>
          <a:bodyPr vert="horz" wrap="square" lIns="0" tIns="12700" rIns="0" bIns="0" rtlCol="0">
            <a:spAutoFit/>
          </a:bodyPr>
          <a:lstStyle/>
          <a:p>
            <a:pPr marL="12700">
              <a:lnSpc>
                <a:spcPct val="100000"/>
              </a:lnSpc>
              <a:spcBef>
                <a:spcPts val="100"/>
              </a:spcBef>
            </a:pPr>
            <a:r>
              <a:rPr spc="-5" dirty="0"/>
              <a:t>SQLiteDatabase </a:t>
            </a:r>
            <a:r>
              <a:rPr dirty="0"/>
              <a:t>–</a:t>
            </a:r>
            <a:r>
              <a:rPr spc="-45" dirty="0"/>
              <a:t> </a:t>
            </a:r>
            <a:r>
              <a:rPr dirty="0"/>
              <a:t>Chèn</a:t>
            </a:r>
          </a:p>
        </p:txBody>
      </p:sp>
      <p:sp>
        <p:nvSpPr>
          <p:cNvPr id="3" name="object 3"/>
          <p:cNvSpPr txBox="1"/>
          <p:nvPr/>
        </p:nvSpPr>
        <p:spPr>
          <a:xfrm>
            <a:off x="427736" y="1298013"/>
            <a:ext cx="6916420" cy="2140585"/>
          </a:xfrm>
          <a:prstGeom prst="rect">
            <a:avLst/>
          </a:prstGeom>
        </p:spPr>
        <p:txBody>
          <a:bodyPr vert="horz" wrap="square" lIns="0" tIns="12700" rIns="0" bIns="0" rtlCol="0">
            <a:spAutoFit/>
          </a:bodyPr>
          <a:lstStyle/>
          <a:p>
            <a:pPr marL="12700" marR="5080" algn="just">
              <a:lnSpc>
                <a:spcPct val="124000"/>
              </a:lnSpc>
              <a:spcBef>
                <a:spcPts val="100"/>
              </a:spcBef>
              <a:tabLst>
                <a:tab pos="2479675" algn="l"/>
                <a:tab pos="3008630" algn="l"/>
                <a:tab pos="3361054" algn="l"/>
                <a:tab pos="4066540" algn="l"/>
              </a:tabLst>
            </a:pPr>
            <a:r>
              <a:rPr sz="2800" dirty="0">
                <a:latin typeface="Times New Roman" pitchFamily="18" charset="0"/>
                <a:cs typeface="Times New Roman" pitchFamily="18" charset="0"/>
              </a:rPr>
              <a:t>ContentValues	cv	=	new	ContentValues();  cv.</a:t>
            </a:r>
            <a:r>
              <a:rPr sz="2800" dirty="0">
                <a:solidFill>
                  <a:srgbClr val="00AF50"/>
                </a:solidFill>
                <a:latin typeface="Times New Roman" pitchFamily="18" charset="0"/>
                <a:cs typeface="Times New Roman" pitchFamily="18" charset="0"/>
              </a:rPr>
              <a:t>put</a:t>
            </a:r>
            <a:r>
              <a:rPr sz="2800" dirty="0">
                <a:latin typeface="Times New Roman" pitchFamily="18" charset="0"/>
                <a:cs typeface="Times New Roman" pitchFamily="18" charset="0"/>
              </a:rPr>
              <a:t>("BookName",	"SQLite");</a:t>
            </a:r>
            <a:endParaRPr sz="2800">
              <a:latin typeface="Times New Roman" pitchFamily="18" charset="0"/>
              <a:cs typeface="Times New Roman" pitchFamily="18" charset="0"/>
            </a:endParaRPr>
          </a:p>
          <a:p>
            <a:pPr marL="12700" algn="just">
              <a:lnSpc>
                <a:spcPct val="100000"/>
              </a:lnSpc>
              <a:spcBef>
                <a:spcPts val="795"/>
              </a:spcBef>
              <a:tabLst>
                <a:tab pos="2834640" algn="l"/>
              </a:tabLst>
            </a:pPr>
            <a:r>
              <a:rPr sz="2800" dirty="0">
                <a:latin typeface="Times New Roman" pitchFamily="18" charset="0"/>
                <a:cs typeface="Times New Roman" pitchFamily="18" charset="0"/>
              </a:rPr>
              <a:t>cv.</a:t>
            </a:r>
            <a:r>
              <a:rPr sz="2800" dirty="0">
                <a:solidFill>
                  <a:srgbClr val="00AF50"/>
                </a:solidFill>
                <a:latin typeface="Times New Roman" pitchFamily="18" charset="0"/>
                <a:cs typeface="Times New Roman" pitchFamily="18" charset="0"/>
              </a:rPr>
              <a:t>put</a:t>
            </a:r>
            <a:r>
              <a:rPr sz="2800" dirty="0">
                <a:latin typeface="Times New Roman" pitchFamily="18" charset="0"/>
                <a:cs typeface="Times New Roman" pitchFamily="18" charset="0"/>
              </a:rPr>
              <a:t>("Price",	"100");</a:t>
            </a:r>
            <a:endParaRPr sz="2800">
              <a:latin typeface="Times New Roman" pitchFamily="18" charset="0"/>
              <a:cs typeface="Times New Roman" pitchFamily="18" charset="0"/>
            </a:endParaRPr>
          </a:p>
          <a:p>
            <a:pPr marL="12700" algn="just">
              <a:lnSpc>
                <a:spcPct val="100000"/>
              </a:lnSpc>
              <a:spcBef>
                <a:spcPts val="805"/>
              </a:spcBef>
              <a:tabLst>
                <a:tab pos="3185795" algn="l"/>
                <a:tab pos="4241800" algn="l"/>
              </a:tabLst>
            </a:pPr>
            <a:r>
              <a:rPr sz="2800" dirty="0">
                <a:latin typeface="Times New Roman" pitchFamily="18" charset="0"/>
                <a:cs typeface="Times New Roman" pitchFamily="18" charset="0"/>
              </a:rPr>
              <a:t>db.</a:t>
            </a:r>
            <a:r>
              <a:rPr sz="2800" dirty="0">
                <a:solidFill>
                  <a:srgbClr val="00AF50"/>
                </a:solidFill>
                <a:latin typeface="Times New Roman" pitchFamily="18" charset="0"/>
                <a:cs typeface="Times New Roman" pitchFamily="18" charset="0"/>
              </a:rPr>
              <a:t>insert</a:t>
            </a:r>
            <a:r>
              <a:rPr sz="2800" dirty="0">
                <a:latin typeface="Times New Roman" pitchFamily="18" charset="0"/>
                <a:cs typeface="Times New Roman" pitchFamily="18" charset="0"/>
              </a:rPr>
              <a:t>("Book",	null,	cv);</a:t>
            </a:r>
            <a:endParaRPr sz="2800">
              <a:latin typeface="Times New Roman" pitchFamily="18" charset="0"/>
              <a:cs typeface="Times New Roman" pitchFamily="18" charset="0"/>
            </a:endParaRPr>
          </a:p>
        </p:txBody>
      </p:sp>
      <p:sp>
        <p:nvSpPr>
          <p:cNvPr id="4" name="object 4"/>
          <p:cNvSpPr/>
          <p:nvPr/>
        </p:nvSpPr>
        <p:spPr>
          <a:xfrm>
            <a:off x="228600" y="3733800"/>
            <a:ext cx="8686800" cy="217627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24027" y="3729228"/>
            <a:ext cx="8696325" cy="2185670"/>
          </a:xfrm>
          <a:custGeom>
            <a:avLst/>
            <a:gdLst/>
            <a:ahLst/>
            <a:cxnLst/>
            <a:rect l="l" t="t" r="r" b="b"/>
            <a:pathLst>
              <a:path w="8696325" h="2185670">
                <a:moveTo>
                  <a:pt x="0" y="2185416"/>
                </a:moveTo>
                <a:lnTo>
                  <a:pt x="8695944" y="2185416"/>
                </a:lnTo>
                <a:lnTo>
                  <a:pt x="8695944" y="0"/>
                </a:lnTo>
                <a:lnTo>
                  <a:pt x="0" y="0"/>
                </a:lnTo>
                <a:lnTo>
                  <a:pt x="0" y="2185416"/>
                </a:lnTo>
                <a:close/>
              </a:path>
            </a:pathLst>
          </a:custGeom>
          <a:ln w="9143">
            <a:solidFill>
              <a:srgbClr val="000000"/>
            </a:solidFill>
          </a:ln>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10</a:t>
            </a:fld>
            <a:endParaRPr spc="-6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6813550" cy="757555"/>
          </a:xfrm>
          <a:prstGeom prst="rect">
            <a:avLst/>
          </a:prstGeom>
        </p:spPr>
        <p:txBody>
          <a:bodyPr vert="horz" wrap="square" lIns="0" tIns="12700" rIns="0" bIns="0" rtlCol="0">
            <a:spAutoFit/>
          </a:bodyPr>
          <a:lstStyle/>
          <a:p>
            <a:pPr marL="12700">
              <a:lnSpc>
                <a:spcPct val="100000"/>
              </a:lnSpc>
              <a:spcBef>
                <a:spcPts val="100"/>
              </a:spcBef>
            </a:pPr>
            <a:r>
              <a:rPr spc="-5" dirty="0"/>
              <a:t>SQLiteDatabase </a:t>
            </a:r>
            <a:r>
              <a:rPr dirty="0"/>
              <a:t>– Cập</a:t>
            </a:r>
            <a:r>
              <a:rPr spc="-40" dirty="0"/>
              <a:t> </a:t>
            </a:r>
            <a:r>
              <a:rPr dirty="0"/>
              <a:t>nhật</a:t>
            </a:r>
          </a:p>
        </p:txBody>
      </p:sp>
      <p:sp>
        <p:nvSpPr>
          <p:cNvPr id="3" name="object 3"/>
          <p:cNvSpPr/>
          <p:nvPr/>
        </p:nvSpPr>
        <p:spPr>
          <a:xfrm>
            <a:off x="228600" y="1287780"/>
            <a:ext cx="8686800" cy="1539240"/>
          </a:xfrm>
          <a:custGeom>
            <a:avLst/>
            <a:gdLst/>
            <a:ahLst/>
            <a:cxnLst/>
            <a:rect l="l" t="t" r="r" b="b"/>
            <a:pathLst>
              <a:path w="8686800" h="1539239">
                <a:moveTo>
                  <a:pt x="0" y="256540"/>
                </a:moveTo>
                <a:lnTo>
                  <a:pt x="4133" y="210413"/>
                </a:lnTo>
                <a:lnTo>
                  <a:pt x="16050" y="167005"/>
                </a:lnTo>
                <a:lnTo>
                  <a:pt x="35026" y="127037"/>
                </a:lnTo>
                <a:lnTo>
                  <a:pt x="60336" y="91234"/>
                </a:lnTo>
                <a:lnTo>
                  <a:pt x="91257" y="60318"/>
                </a:lnTo>
                <a:lnTo>
                  <a:pt x="127063" y="35014"/>
                </a:lnTo>
                <a:lnTo>
                  <a:pt x="167031" y="16044"/>
                </a:lnTo>
                <a:lnTo>
                  <a:pt x="210436" y="4131"/>
                </a:lnTo>
                <a:lnTo>
                  <a:pt x="256552" y="0"/>
                </a:lnTo>
                <a:lnTo>
                  <a:pt x="8430260" y="0"/>
                </a:lnTo>
                <a:lnTo>
                  <a:pt x="8476386" y="4131"/>
                </a:lnTo>
                <a:lnTo>
                  <a:pt x="8519794" y="16044"/>
                </a:lnTo>
                <a:lnTo>
                  <a:pt x="8559762" y="35014"/>
                </a:lnTo>
                <a:lnTo>
                  <a:pt x="8595565" y="60318"/>
                </a:lnTo>
                <a:lnTo>
                  <a:pt x="8626481" y="91234"/>
                </a:lnTo>
                <a:lnTo>
                  <a:pt x="8651785" y="127037"/>
                </a:lnTo>
                <a:lnTo>
                  <a:pt x="8670755" y="167005"/>
                </a:lnTo>
                <a:lnTo>
                  <a:pt x="8682668" y="210413"/>
                </a:lnTo>
                <a:lnTo>
                  <a:pt x="8686800" y="256540"/>
                </a:lnTo>
                <a:lnTo>
                  <a:pt x="8686800" y="1282700"/>
                </a:lnTo>
                <a:lnTo>
                  <a:pt x="8682668" y="1328826"/>
                </a:lnTo>
                <a:lnTo>
                  <a:pt x="8670755" y="1372234"/>
                </a:lnTo>
                <a:lnTo>
                  <a:pt x="8651785" y="1412202"/>
                </a:lnTo>
                <a:lnTo>
                  <a:pt x="8626481" y="1448005"/>
                </a:lnTo>
                <a:lnTo>
                  <a:pt x="8595565" y="1478921"/>
                </a:lnTo>
                <a:lnTo>
                  <a:pt x="8559762" y="1504225"/>
                </a:lnTo>
                <a:lnTo>
                  <a:pt x="8519794" y="1523195"/>
                </a:lnTo>
                <a:lnTo>
                  <a:pt x="8476386" y="1535108"/>
                </a:lnTo>
                <a:lnTo>
                  <a:pt x="8430260" y="1539240"/>
                </a:lnTo>
                <a:lnTo>
                  <a:pt x="256552" y="1539240"/>
                </a:lnTo>
                <a:lnTo>
                  <a:pt x="210436" y="1535108"/>
                </a:lnTo>
                <a:lnTo>
                  <a:pt x="167031" y="1523195"/>
                </a:lnTo>
                <a:lnTo>
                  <a:pt x="127063" y="1504225"/>
                </a:lnTo>
                <a:lnTo>
                  <a:pt x="91257" y="1478921"/>
                </a:lnTo>
                <a:lnTo>
                  <a:pt x="60336" y="1448005"/>
                </a:lnTo>
                <a:lnTo>
                  <a:pt x="35026" y="1412202"/>
                </a:lnTo>
                <a:lnTo>
                  <a:pt x="16050" y="1372234"/>
                </a:lnTo>
                <a:lnTo>
                  <a:pt x="4133" y="1328826"/>
                </a:lnTo>
                <a:lnTo>
                  <a:pt x="0" y="1282700"/>
                </a:lnTo>
                <a:lnTo>
                  <a:pt x="0" y="256540"/>
                </a:lnTo>
                <a:close/>
              </a:path>
            </a:pathLst>
          </a:custGeom>
          <a:ln w="12192">
            <a:solidFill>
              <a:srgbClr val="5B9BD4"/>
            </a:solidFill>
          </a:ln>
        </p:spPr>
        <p:txBody>
          <a:bodyPr wrap="square" lIns="0" tIns="0" rIns="0" bIns="0" rtlCol="0"/>
          <a:lstStyle/>
          <a:p>
            <a:endParaRPr/>
          </a:p>
        </p:txBody>
      </p:sp>
      <p:sp>
        <p:nvSpPr>
          <p:cNvPr id="4" name="object 4"/>
          <p:cNvSpPr txBox="1"/>
          <p:nvPr/>
        </p:nvSpPr>
        <p:spPr>
          <a:xfrm>
            <a:off x="307340" y="1375359"/>
            <a:ext cx="8328025" cy="4805045"/>
          </a:xfrm>
          <a:prstGeom prst="rect">
            <a:avLst/>
          </a:prstGeom>
        </p:spPr>
        <p:txBody>
          <a:bodyPr vert="horz" wrap="square" lIns="0" tIns="12065" rIns="0" bIns="0" rtlCol="0">
            <a:spAutoFit/>
          </a:bodyPr>
          <a:lstStyle/>
          <a:p>
            <a:pPr marL="87630" marR="224790" algn="just">
              <a:lnSpc>
                <a:spcPct val="100000"/>
              </a:lnSpc>
              <a:spcBef>
                <a:spcPts val="95"/>
              </a:spcBef>
              <a:tabLst>
                <a:tab pos="1454785" algn="l"/>
                <a:tab pos="1845310" algn="l"/>
                <a:tab pos="2235200" algn="l"/>
                <a:tab pos="2821940" algn="l"/>
                <a:tab pos="4384040" algn="l"/>
                <a:tab pos="4969510" algn="l"/>
                <a:tab pos="5751830" algn="l"/>
              </a:tabLst>
            </a:pPr>
            <a:r>
              <a:rPr sz="2800" b="1" dirty="0">
                <a:latin typeface="Times New Roman" pitchFamily="18" charset="0"/>
                <a:cs typeface="Times New Roman" pitchFamily="18" charset="0"/>
              </a:rPr>
              <a:t>public	int	</a:t>
            </a:r>
            <a:r>
              <a:rPr sz="2800" b="1" dirty="0">
                <a:solidFill>
                  <a:srgbClr val="00AF50"/>
                </a:solidFill>
                <a:latin typeface="Times New Roman" pitchFamily="18" charset="0"/>
                <a:cs typeface="Times New Roman" pitchFamily="18" charset="0"/>
              </a:rPr>
              <a:t>update</a:t>
            </a:r>
            <a:r>
              <a:rPr sz="2800" b="1" dirty="0">
                <a:latin typeface="Times New Roman" pitchFamily="18" charset="0"/>
                <a:cs typeface="Times New Roman" pitchFamily="18" charset="0"/>
              </a:rPr>
              <a:t>(String	table,  ContentValues	values,	String	whereClause,  String[]	whereArgs)</a:t>
            </a:r>
            <a:endParaRPr sz="2800">
              <a:latin typeface="Times New Roman" pitchFamily="18" charset="0"/>
              <a:cs typeface="Times New Roman" pitchFamily="18" charset="0"/>
            </a:endParaRPr>
          </a:p>
          <a:p>
            <a:pPr>
              <a:lnSpc>
                <a:spcPct val="100000"/>
              </a:lnSpc>
              <a:spcBef>
                <a:spcPts val="45"/>
              </a:spcBef>
            </a:pPr>
            <a:endParaRPr sz="2350">
              <a:latin typeface="Times New Roman"/>
              <a:cs typeface="Times New Roman"/>
            </a:endParaRPr>
          </a:p>
          <a:p>
            <a:pPr marL="287020" indent="-274320" algn="just">
              <a:lnSpc>
                <a:spcPct val="100000"/>
              </a:lnSpc>
              <a:buClr>
                <a:srgbClr val="FF0000"/>
              </a:buClr>
              <a:buFont typeface="Wingdings"/>
              <a:buChar char=""/>
              <a:tabLst>
                <a:tab pos="287020" algn="l"/>
              </a:tabLst>
            </a:pPr>
            <a:r>
              <a:rPr sz="3000" dirty="0">
                <a:latin typeface="Times New Roman" pitchFamily="18" charset="0"/>
                <a:cs typeface="Times New Roman" pitchFamily="18" charset="0"/>
              </a:rPr>
              <a:t>table: tên bảng muốn update</a:t>
            </a:r>
            <a:endParaRPr sz="3000">
              <a:latin typeface="Times New Roman" pitchFamily="18" charset="0"/>
              <a:cs typeface="Times New Roman" pitchFamily="18" charset="0"/>
            </a:endParaRPr>
          </a:p>
          <a:p>
            <a:pPr marL="287020" marR="5080" indent="-274320" algn="just">
              <a:lnSpc>
                <a:spcPct val="100000"/>
              </a:lnSpc>
              <a:spcBef>
                <a:spcPts val="810"/>
              </a:spcBef>
              <a:buClr>
                <a:srgbClr val="FF0000"/>
              </a:buClr>
              <a:buFont typeface="Wingdings"/>
              <a:buChar char=""/>
              <a:tabLst>
                <a:tab pos="287020" algn="l"/>
              </a:tabLst>
            </a:pPr>
            <a:r>
              <a:rPr sz="3000" dirty="0">
                <a:latin typeface="Times New Roman" pitchFamily="18" charset="0"/>
                <a:cs typeface="Times New Roman" pitchFamily="18" charset="0"/>
              </a:rPr>
              <a:t>values: các cặp key/value – tên cột/giá trị mới muốn  cập nhật</a:t>
            </a:r>
            <a:endParaRPr sz="3000">
              <a:latin typeface="Times New Roman" pitchFamily="18" charset="0"/>
              <a:cs typeface="Times New Roman" pitchFamily="18" charset="0"/>
            </a:endParaRPr>
          </a:p>
          <a:p>
            <a:pPr marL="287020" indent="-274320" algn="just">
              <a:lnSpc>
                <a:spcPct val="100000"/>
              </a:lnSpc>
              <a:spcBef>
                <a:spcPts val="790"/>
              </a:spcBef>
              <a:buClr>
                <a:srgbClr val="FF0000"/>
              </a:buClr>
              <a:buFont typeface="Wingdings"/>
              <a:buChar char=""/>
              <a:tabLst>
                <a:tab pos="287020" algn="l"/>
              </a:tabLst>
            </a:pPr>
            <a:r>
              <a:rPr sz="3000" dirty="0">
                <a:latin typeface="Times New Roman" pitchFamily="18" charset="0"/>
                <a:cs typeface="Times New Roman" pitchFamily="18" charset="0"/>
              </a:rPr>
              <a:t>whereClause: điều kiện để dòng được chọn</a:t>
            </a:r>
            <a:endParaRPr sz="3000">
              <a:latin typeface="Times New Roman" pitchFamily="18" charset="0"/>
              <a:cs typeface="Times New Roman" pitchFamily="18" charset="0"/>
            </a:endParaRPr>
          </a:p>
          <a:p>
            <a:pPr marL="287020" indent="-274320" algn="just">
              <a:lnSpc>
                <a:spcPct val="100000"/>
              </a:lnSpc>
              <a:spcBef>
                <a:spcPts val="805"/>
              </a:spcBef>
              <a:buClr>
                <a:srgbClr val="FF0000"/>
              </a:buClr>
              <a:buFont typeface="Wingdings"/>
              <a:buChar char=""/>
              <a:tabLst>
                <a:tab pos="287020" algn="l"/>
              </a:tabLst>
            </a:pPr>
            <a:r>
              <a:rPr sz="3000" dirty="0">
                <a:latin typeface="Times New Roman" pitchFamily="18" charset="0"/>
                <a:cs typeface="Times New Roman" pitchFamily="18" charset="0"/>
              </a:rPr>
              <a:t>whereArgs: mảng các giá trị ứng với whereClause</a:t>
            </a:r>
            <a:endParaRPr sz="3000">
              <a:latin typeface="Times New Roman" pitchFamily="18" charset="0"/>
              <a:cs typeface="Times New Roman" pitchFamily="18" charset="0"/>
            </a:endParaRPr>
          </a:p>
          <a:p>
            <a:pPr marL="287020" indent="-274320" algn="just">
              <a:lnSpc>
                <a:spcPct val="100000"/>
              </a:lnSpc>
              <a:spcBef>
                <a:spcPts val="805"/>
              </a:spcBef>
              <a:buClr>
                <a:srgbClr val="FF0000"/>
              </a:buClr>
              <a:buFont typeface="Wingdings"/>
              <a:buChar char=""/>
              <a:tabLst>
                <a:tab pos="287020" algn="l"/>
              </a:tabLst>
            </a:pPr>
            <a:r>
              <a:rPr sz="3000" dirty="0">
                <a:latin typeface="Times New Roman" pitchFamily="18" charset="0"/>
                <a:cs typeface="Times New Roman" pitchFamily="18" charset="0"/>
              </a:rPr>
              <a:t>Giá trị trả về: số bản ghi được cập nhật</a:t>
            </a:r>
            <a:endParaRPr sz="3000">
              <a:latin typeface="Times New Roman" pitchFamily="18" charset="0"/>
              <a:cs typeface="Times New Roman" pitchFamily="18" charset="0"/>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11</a:t>
            </a:fld>
            <a:endParaRPr spc="-6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6813550" cy="757555"/>
          </a:xfrm>
          <a:prstGeom prst="rect">
            <a:avLst/>
          </a:prstGeom>
        </p:spPr>
        <p:txBody>
          <a:bodyPr vert="horz" wrap="square" lIns="0" tIns="12700" rIns="0" bIns="0" rtlCol="0">
            <a:spAutoFit/>
          </a:bodyPr>
          <a:lstStyle/>
          <a:p>
            <a:pPr marL="12700">
              <a:lnSpc>
                <a:spcPct val="100000"/>
              </a:lnSpc>
              <a:spcBef>
                <a:spcPts val="100"/>
              </a:spcBef>
            </a:pPr>
            <a:r>
              <a:rPr spc="-5" dirty="0"/>
              <a:t>SQLiteDatabase </a:t>
            </a:r>
            <a:r>
              <a:rPr dirty="0"/>
              <a:t>– Cập</a:t>
            </a:r>
            <a:r>
              <a:rPr spc="-40" dirty="0"/>
              <a:t> </a:t>
            </a:r>
            <a:r>
              <a:rPr dirty="0"/>
              <a:t>nhật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12</a:t>
            </a:fld>
            <a:endParaRPr spc="-60" dirty="0"/>
          </a:p>
        </p:txBody>
      </p:sp>
      <p:sp>
        <p:nvSpPr>
          <p:cNvPr id="3" name="object 3"/>
          <p:cNvSpPr txBox="1"/>
          <p:nvPr/>
        </p:nvSpPr>
        <p:spPr>
          <a:xfrm>
            <a:off x="427736" y="1298013"/>
            <a:ext cx="8154670" cy="3096260"/>
          </a:xfrm>
          <a:prstGeom prst="rect">
            <a:avLst/>
          </a:prstGeom>
        </p:spPr>
        <p:txBody>
          <a:bodyPr vert="horz" wrap="square" lIns="0" tIns="115570" rIns="0" bIns="0" rtlCol="0">
            <a:spAutoFit/>
          </a:bodyPr>
          <a:lstStyle/>
          <a:p>
            <a:pPr marL="12700" algn="just">
              <a:lnSpc>
                <a:spcPct val="100000"/>
              </a:lnSpc>
              <a:spcBef>
                <a:spcPts val="910"/>
              </a:spcBef>
              <a:tabLst>
                <a:tab pos="1247140" algn="l"/>
                <a:tab pos="1775460" algn="l"/>
                <a:tab pos="3536315" algn="l"/>
                <a:tab pos="3888104" algn="l"/>
              </a:tabLst>
            </a:pPr>
            <a:r>
              <a:rPr sz="2800" dirty="0">
                <a:latin typeface="Times New Roman" pitchFamily="18" charset="0"/>
                <a:cs typeface="Times New Roman" pitchFamily="18" charset="0"/>
              </a:rPr>
              <a:t>String	[]	whereArgs	=	{"2"};</a:t>
            </a:r>
            <a:endParaRPr sz="2800">
              <a:latin typeface="Times New Roman" pitchFamily="18" charset="0"/>
              <a:cs typeface="Times New Roman" pitchFamily="18" charset="0"/>
            </a:endParaRPr>
          </a:p>
          <a:p>
            <a:pPr marL="12700" marR="5080" algn="just">
              <a:lnSpc>
                <a:spcPct val="123800"/>
              </a:lnSpc>
              <a:spcBef>
                <a:spcPts val="5"/>
              </a:spcBef>
              <a:tabLst>
                <a:tab pos="2479675" algn="l"/>
                <a:tab pos="4065270" algn="l"/>
                <a:tab pos="4242435" algn="l"/>
                <a:tab pos="4596130" algn="l"/>
                <a:tab pos="5300980" algn="l"/>
              </a:tabLst>
            </a:pPr>
            <a:r>
              <a:rPr sz="2800" dirty="0">
                <a:latin typeface="Times New Roman" pitchFamily="18" charset="0"/>
                <a:cs typeface="Times New Roman" pitchFamily="18" charset="0"/>
              </a:rPr>
              <a:t>ContentValues	updValues	=	new	ContentValues();  updValues.</a:t>
            </a:r>
            <a:r>
              <a:rPr sz="2800" dirty="0">
                <a:solidFill>
                  <a:srgbClr val="00AF50"/>
                </a:solidFill>
                <a:latin typeface="Times New Roman" pitchFamily="18" charset="0"/>
                <a:cs typeface="Times New Roman" pitchFamily="18" charset="0"/>
              </a:rPr>
              <a:t>put</a:t>
            </a:r>
            <a:r>
              <a:rPr sz="2800" dirty="0">
                <a:latin typeface="Times New Roman" pitchFamily="18" charset="0"/>
                <a:cs typeface="Times New Roman" pitchFamily="18" charset="0"/>
              </a:rPr>
              <a:t>("BookName",	"ANDROID");  updValues.</a:t>
            </a:r>
            <a:r>
              <a:rPr sz="2800" dirty="0">
                <a:solidFill>
                  <a:srgbClr val="00AF50"/>
                </a:solidFill>
                <a:latin typeface="Times New Roman" pitchFamily="18" charset="0"/>
                <a:cs typeface="Times New Roman" pitchFamily="18" charset="0"/>
              </a:rPr>
              <a:t>put</a:t>
            </a:r>
            <a:r>
              <a:rPr sz="2800" dirty="0">
                <a:latin typeface="Times New Roman" pitchFamily="18" charset="0"/>
                <a:cs typeface="Times New Roman" pitchFamily="18" charset="0"/>
              </a:rPr>
              <a:t>("Price",	"200");</a:t>
            </a:r>
            <a:endParaRPr sz="2800">
              <a:latin typeface="Times New Roman" pitchFamily="18" charset="0"/>
              <a:cs typeface="Times New Roman" pitchFamily="18" charset="0"/>
            </a:endParaRPr>
          </a:p>
          <a:p>
            <a:pPr marL="12700" marR="5715" algn="just">
              <a:lnSpc>
                <a:spcPct val="100000"/>
              </a:lnSpc>
              <a:spcBef>
                <a:spcPts val="805"/>
              </a:spcBef>
              <a:tabLst>
                <a:tab pos="718185" algn="l"/>
                <a:tab pos="2127885" algn="l"/>
                <a:tab pos="2832735" algn="l"/>
                <a:tab pos="3186430" algn="l"/>
                <a:tab pos="6357620" algn="l"/>
              </a:tabLst>
            </a:pPr>
            <a:r>
              <a:rPr sz="2800" dirty="0">
                <a:latin typeface="Times New Roman" pitchFamily="18" charset="0"/>
                <a:cs typeface="Times New Roman" pitchFamily="18" charset="0"/>
              </a:rPr>
              <a:t>int	recAffected	=	db.</a:t>
            </a:r>
            <a:r>
              <a:rPr sz="2800" dirty="0">
                <a:solidFill>
                  <a:srgbClr val="00AF50"/>
                </a:solidFill>
                <a:latin typeface="Times New Roman" pitchFamily="18" charset="0"/>
                <a:cs typeface="Times New Roman" pitchFamily="18" charset="0"/>
              </a:rPr>
              <a:t>update</a:t>
            </a:r>
            <a:r>
              <a:rPr sz="2800" dirty="0">
                <a:latin typeface="Times New Roman" pitchFamily="18" charset="0"/>
                <a:cs typeface="Times New Roman" pitchFamily="18" charset="0"/>
              </a:rPr>
              <a:t>("Book",	updValues,  "BookID=?",	whereArgs);</a:t>
            </a:r>
            <a:endParaRPr sz="280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5542915" cy="757555"/>
          </a:xfrm>
          <a:prstGeom prst="rect">
            <a:avLst/>
          </a:prstGeom>
        </p:spPr>
        <p:txBody>
          <a:bodyPr vert="horz" wrap="square" lIns="0" tIns="12700" rIns="0" bIns="0" rtlCol="0">
            <a:spAutoFit/>
          </a:bodyPr>
          <a:lstStyle/>
          <a:p>
            <a:pPr marL="12700">
              <a:lnSpc>
                <a:spcPct val="100000"/>
              </a:lnSpc>
              <a:spcBef>
                <a:spcPts val="100"/>
              </a:spcBef>
            </a:pPr>
            <a:r>
              <a:rPr spc="-5" dirty="0"/>
              <a:t>SQLiteDatabase </a:t>
            </a:r>
            <a:r>
              <a:rPr dirty="0"/>
              <a:t>-</a:t>
            </a:r>
            <a:r>
              <a:rPr spc="-45" dirty="0"/>
              <a:t> </a:t>
            </a:r>
            <a:r>
              <a:rPr dirty="0"/>
              <a:t>Xóa</a:t>
            </a:r>
          </a:p>
        </p:txBody>
      </p:sp>
      <p:sp>
        <p:nvSpPr>
          <p:cNvPr id="3" name="object 3"/>
          <p:cNvSpPr/>
          <p:nvPr/>
        </p:nvSpPr>
        <p:spPr>
          <a:xfrm>
            <a:off x="228600" y="1408175"/>
            <a:ext cx="8686800" cy="1143000"/>
          </a:xfrm>
          <a:custGeom>
            <a:avLst/>
            <a:gdLst/>
            <a:ahLst/>
            <a:cxnLst/>
            <a:rect l="l" t="t" r="r" b="b"/>
            <a:pathLst>
              <a:path w="8686800" h="1143000">
                <a:moveTo>
                  <a:pt x="0" y="190500"/>
                </a:moveTo>
                <a:lnTo>
                  <a:pt x="5031" y="146837"/>
                </a:lnTo>
                <a:lnTo>
                  <a:pt x="19363" y="106746"/>
                </a:lnTo>
                <a:lnTo>
                  <a:pt x="41851" y="71374"/>
                </a:lnTo>
                <a:lnTo>
                  <a:pt x="71353" y="41867"/>
                </a:lnTo>
                <a:lnTo>
                  <a:pt x="106724" y="19372"/>
                </a:lnTo>
                <a:lnTo>
                  <a:pt x="146821" y="5034"/>
                </a:lnTo>
                <a:lnTo>
                  <a:pt x="190500" y="0"/>
                </a:lnTo>
                <a:lnTo>
                  <a:pt x="8496300" y="0"/>
                </a:lnTo>
                <a:lnTo>
                  <a:pt x="8539962" y="5034"/>
                </a:lnTo>
                <a:lnTo>
                  <a:pt x="8580053" y="19372"/>
                </a:lnTo>
                <a:lnTo>
                  <a:pt x="8615425" y="41867"/>
                </a:lnTo>
                <a:lnTo>
                  <a:pt x="8644932" y="71374"/>
                </a:lnTo>
                <a:lnTo>
                  <a:pt x="8667427" y="106746"/>
                </a:lnTo>
                <a:lnTo>
                  <a:pt x="8681765" y="146837"/>
                </a:lnTo>
                <a:lnTo>
                  <a:pt x="8686800" y="190500"/>
                </a:lnTo>
                <a:lnTo>
                  <a:pt x="8686800" y="952500"/>
                </a:lnTo>
                <a:lnTo>
                  <a:pt x="8681765" y="996162"/>
                </a:lnTo>
                <a:lnTo>
                  <a:pt x="8667427" y="1036253"/>
                </a:lnTo>
                <a:lnTo>
                  <a:pt x="8644932" y="1071625"/>
                </a:lnTo>
                <a:lnTo>
                  <a:pt x="8615425" y="1101132"/>
                </a:lnTo>
                <a:lnTo>
                  <a:pt x="8580053" y="1123627"/>
                </a:lnTo>
                <a:lnTo>
                  <a:pt x="8539962" y="1137965"/>
                </a:lnTo>
                <a:lnTo>
                  <a:pt x="8496300" y="1143000"/>
                </a:lnTo>
                <a:lnTo>
                  <a:pt x="190500" y="1143000"/>
                </a:lnTo>
                <a:lnTo>
                  <a:pt x="146821" y="1137965"/>
                </a:lnTo>
                <a:lnTo>
                  <a:pt x="106724" y="1123627"/>
                </a:lnTo>
                <a:lnTo>
                  <a:pt x="71353" y="1101132"/>
                </a:lnTo>
                <a:lnTo>
                  <a:pt x="41851" y="1071625"/>
                </a:lnTo>
                <a:lnTo>
                  <a:pt x="19363" y="1036253"/>
                </a:lnTo>
                <a:lnTo>
                  <a:pt x="5031" y="996162"/>
                </a:lnTo>
                <a:lnTo>
                  <a:pt x="0" y="952500"/>
                </a:lnTo>
                <a:lnTo>
                  <a:pt x="0" y="190500"/>
                </a:lnTo>
                <a:close/>
              </a:path>
            </a:pathLst>
          </a:custGeom>
          <a:ln w="12192">
            <a:solidFill>
              <a:srgbClr val="5B9BD4"/>
            </a:solidFill>
          </a:ln>
        </p:spPr>
        <p:txBody>
          <a:bodyPr wrap="square" lIns="0" tIns="0" rIns="0" bIns="0" rtlCol="0"/>
          <a:lstStyle/>
          <a:p>
            <a:endParaRPr/>
          </a:p>
        </p:txBody>
      </p:sp>
      <p:sp>
        <p:nvSpPr>
          <p:cNvPr id="4" name="object 4"/>
          <p:cNvSpPr txBox="1"/>
          <p:nvPr/>
        </p:nvSpPr>
        <p:spPr>
          <a:xfrm>
            <a:off x="307340" y="1477136"/>
            <a:ext cx="7642225" cy="4834016"/>
          </a:xfrm>
          <a:prstGeom prst="rect">
            <a:avLst/>
          </a:prstGeom>
        </p:spPr>
        <p:txBody>
          <a:bodyPr vert="horz" wrap="square" lIns="0" tIns="12065" rIns="0" bIns="0" rtlCol="0">
            <a:spAutoFit/>
          </a:bodyPr>
          <a:lstStyle/>
          <a:p>
            <a:pPr marL="67945" marR="144145" algn="just">
              <a:lnSpc>
                <a:spcPct val="100000"/>
              </a:lnSpc>
              <a:spcBef>
                <a:spcPts val="95"/>
              </a:spcBef>
              <a:tabLst>
                <a:tab pos="1435735" algn="l"/>
                <a:tab pos="2215515" algn="l"/>
                <a:tab pos="2606675" algn="l"/>
                <a:tab pos="4364990" algn="l"/>
                <a:tab pos="4950460" algn="l"/>
                <a:tab pos="6317615" algn="l"/>
              </a:tabLst>
            </a:pPr>
            <a:r>
              <a:rPr sz="2800" b="1" spc="150" dirty="0">
                <a:latin typeface="Times New Roman" pitchFamily="18" charset="0"/>
                <a:cs typeface="Times New Roman" pitchFamily="18" charset="0"/>
              </a:rPr>
              <a:t>publi</a:t>
            </a:r>
            <a:r>
              <a:rPr sz="2800" b="1" spc="185" dirty="0">
                <a:latin typeface="Times New Roman" pitchFamily="18" charset="0"/>
                <a:cs typeface="Times New Roman" pitchFamily="18" charset="0"/>
              </a:rPr>
              <a:t>c</a:t>
            </a:r>
            <a:r>
              <a:rPr sz="2800" b="1" dirty="0">
                <a:latin typeface="Times New Roman" pitchFamily="18" charset="0"/>
                <a:cs typeface="Times New Roman" pitchFamily="18" charset="0"/>
              </a:rPr>
              <a:t>	</a:t>
            </a:r>
            <a:r>
              <a:rPr sz="2800" b="1" spc="425" dirty="0">
                <a:latin typeface="Times New Roman" pitchFamily="18" charset="0"/>
                <a:cs typeface="Times New Roman" pitchFamily="18" charset="0"/>
              </a:rPr>
              <a:t>in</a:t>
            </a:r>
            <a:r>
              <a:rPr sz="2800" b="1" spc="320" dirty="0">
                <a:latin typeface="Times New Roman" pitchFamily="18" charset="0"/>
                <a:cs typeface="Times New Roman" pitchFamily="18" charset="0"/>
              </a:rPr>
              <a:t>t</a:t>
            </a:r>
            <a:r>
              <a:rPr sz="2800" b="1" dirty="0">
                <a:latin typeface="Times New Roman" pitchFamily="18" charset="0"/>
                <a:cs typeface="Times New Roman" pitchFamily="18" charset="0"/>
              </a:rPr>
              <a:t>	</a:t>
            </a:r>
            <a:r>
              <a:rPr sz="2800" b="1" spc="185" dirty="0">
                <a:solidFill>
                  <a:srgbClr val="00AF50"/>
                </a:solidFill>
                <a:latin typeface="Times New Roman" pitchFamily="18" charset="0"/>
                <a:cs typeface="Times New Roman" pitchFamily="18" charset="0"/>
              </a:rPr>
              <a:t>delete</a:t>
            </a:r>
            <a:r>
              <a:rPr sz="2800" b="1" spc="245" dirty="0">
                <a:latin typeface="Times New Roman" pitchFamily="18" charset="0"/>
                <a:cs typeface="Times New Roman" pitchFamily="18" charset="0"/>
              </a:rPr>
              <a:t>(String</a:t>
            </a:r>
            <a:r>
              <a:rPr sz="2800" b="1" dirty="0">
                <a:latin typeface="Times New Roman" pitchFamily="18" charset="0"/>
                <a:cs typeface="Times New Roman" pitchFamily="18" charset="0"/>
              </a:rPr>
              <a:t>	</a:t>
            </a:r>
            <a:r>
              <a:rPr sz="2800" b="1" spc="315" dirty="0">
                <a:latin typeface="Times New Roman" pitchFamily="18" charset="0"/>
                <a:cs typeface="Times New Roman" pitchFamily="18" charset="0"/>
              </a:rPr>
              <a:t>table,</a:t>
            </a:r>
            <a:r>
              <a:rPr sz="2800" b="1" dirty="0">
                <a:latin typeface="Times New Roman" pitchFamily="18" charset="0"/>
                <a:cs typeface="Times New Roman" pitchFamily="18" charset="0"/>
              </a:rPr>
              <a:t>	</a:t>
            </a:r>
            <a:r>
              <a:rPr sz="2800" b="1" spc="165" dirty="0">
                <a:latin typeface="Times New Roman" pitchFamily="18" charset="0"/>
                <a:cs typeface="Times New Roman" pitchFamily="18" charset="0"/>
              </a:rPr>
              <a:t>String  </a:t>
            </a:r>
            <a:r>
              <a:rPr sz="2800" b="1" spc="30" dirty="0">
                <a:latin typeface="Times New Roman" pitchFamily="18" charset="0"/>
                <a:cs typeface="Times New Roman" pitchFamily="18" charset="0"/>
              </a:rPr>
              <a:t>whereClause,	</a:t>
            </a:r>
            <a:r>
              <a:rPr sz="2800" b="1" spc="290" dirty="0">
                <a:latin typeface="Times New Roman" pitchFamily="18" charset="0"/>
                <a:cs typeface="Times New Roman" pitchFamily="18" charset="0"/>
              </a:rPr>
              <a:t>String[]	</a:t>
            </a:r>
            <a:r>
              <a:rPr sz="2800" b="1" spc="-5" dirty="0">
                <a:latin typeface="Times New Roman" pitchFamily="18" charset="0"/>
                <a:cs typeface="Times New Roman" pitchFamily="18" charset="0"/>
              </a:rPr>
              <a:t>whereArgs)</a:t>
            </a:r>
            <a:endParaRPr sz="2800">
              <a:latin typeface="Times New Roman" pitchFamily="18" charset="0"/>
              <a:cs typeface="Times New Roman" pitchFamily="18" charset="0"/>
            </a:endParaRPr>
          </a:p>
          <a:p>
            <a:pPr>
              <a:lnSpc>
                <a:spcPct val="100000"/>
              </a:lnSpc>
              <a:spcBef>
                <a:spcPts val="5"/>
              </a:spcBef>
            </a:pPr>
            <a:endParaRPr sz="2200">
              <a:latin typeface="Times New Roman"/>
              <a:cs typeface="Times New Roman"/>
            </a:endParaRPr>
          </a:p>
          <a:p>
            <a:pPr marL="287020" indent="-274320" algn="just">
              <a:lnSpc>
                <a:spcPct val="100000"/>
              </a:lnSpc>
              <a:buClr>
                <a:srgbClr val="FF0000"/>
              </a:buClr>
              <a:buFont typeface="Wingdings"/>
              <a:buChar char=""/>
              <a:tabLst>
                <a:tab pos="287020" algn="l"/>
              </a:tabLst>
            </a:pPr>
            <a:r>
              <a:rPr sz="3000" dirty="0">
                <a:latin typeface="Times New Roman" pitchFamily="18" charset="0"/>
                <a:cs typeface="Times New Roman" pitchFamily="18" charset="0"/>
              </a:rPr>
              <a:t>table: tên bảng muốn xóa</a:t>
            </a:r>
            <a:endParaRPr sz="3000">
              <a:latin typeface="Times New Roman" pitchFamily="18" charset="0"/>
              <a:cs typeface="Times New Roman" pitchFamily="18" charset="0"/>
            </a:endParaRPr>
          </a:p>
          <a:p>
            <a:pPr marL="287020" indent="-274320" algn="just">
              <a:lnSpc>
                <a:spcPct val="100000"/>
              </a:lnSpc>
              <a:spcBef>
                <a:spcPts val="805"/>
              </a:spcBef>
              <a:buClr>
                <a:srgbClr val="FF0000"/>
              </a:buClr>
              <a:buFont typeface="Wingdings"/>
              <a:buChar char=""/>
              <a:tabLst>
                <a:tab pos="287020" algn="l"/>
              </a:tabLst>
            </a:pPr>
            <a:r>
              <a:rPr sz="3000" dirty="0">
                <a:latin typeface="Times New Roman" pitchFamily="18" charset="0"/>
                <a:cs typeface="Times New Roman" pitchFamily="18" charset="0"/>
              </a:rPr>
              <a:t>whereClause: điều kiện xóa</a:t>
            </a:r>
            <a:endParaRPr sz="3000">
              <a:latin typeface="Times New Roman" pitchFamily="18" charset="0"/>
              <a:cs typeface="Times New Roman" pitchFamily="18" charset="0"/>
            </a:endParaRPr>
          </a:p>
          <a:p>
            <a:pPr marL="287020" indent="-274320" algn="just">
              <a:lnSpc>
                <a:spcPct val="100000"/>
              </a:lnSpc>
              <a:spcBef>
                <a:spcPts val="790"/>
              </a:spcBef>
              <a:buClr>
                <a:srgbClr val="FF0000"/>
              </a:buClr>
              <a:buFont typeface="Wingdings"/>
              <a:buChar char=""/>
              <a:tabLst>
                <a:tab pos="287020" algn="l"/>
              </a:tabLst>
            </a:pPr>
            <a:r>
              <a:rPr sz="3000" dirty="0">
                <a:latin typeface="Times New Roman" pitchFamily="18" charset="0"/>
                <a:cs typeface="Times New Roman" pitchFamily="18" charset="0"/>
              </a:rPr>
              <a:t>whereArgs: mảng giá trị ứng với whereClause</a:t>
            </a:r>
            <a:endParaRPr sz="3000">
              <a:latin typeface="Times New Roman" pitchFamily="18" charset="0"/>
              <a:cs typeface="Times New Roman" pitchFamily="18" charset="0"/>
            </a:endParaRPr>
          </a:p>
          <a:p>
            <a:pPr marL="12700" algn="just">
              <a:lnSpc>
                <a:spcPct val="100000"/>
              </a:lnSpc>
              <a:spcBef>
                <a:spcPts val="1030"/>
              </a:spcBef>
              <a:tabLst>
                <a:tab pos="1379855" algn="l"/>
                <a:tab pos="1965960" algn="l"/>
                <a:tab pos="3917315" algn="l"/>
                <a:tab pos="4308475" algn="l"/>
              </a:tabLst>
            </a:pPr>
            <a:r>
              <a:rPr sz="2800" b="1" dirty="0">
                <a:latin typeface="Times New Roman" pitchFamily="18" charset="0"/>
                <a:cs typeface="Times New Roman" pitchFamily="18" charset="0"/>
              </a:rPr>
              <a:t>String	[]	whereArgs	=	{"2"};</a:t>
            </a:r>
            <a:endParaRPr sz="2800">
              <a:latin typeface="Times New Roman" pitchFamily="18" charset="0"/>
              <a:cs typeface="Times New Roman" pitchFamily="18" charset="0"/>
            </a:endParaRPr>
          </a:p>
          <a:p>
            <a:pPr marL="12700" marR="786130" algn="just">
              <a:lnSpc>
                <a:spcPct val="100000"/>
              </a:lnSpc>
              <a:spcBef>
                <a:spcPts val="670"/>
              </a:spcBef>
              <a:tabLst>
                <a:tab pos="793115" algn="l"/>
                <a:tab pos="2355850" algn="l"/>
                <a:tab pos="3136900" algn="l"/>
                <a:tab pos="3528060" algn="l"/>
              </a:tabLst>
            </a:pPr>
            <a:r>
              <a:rPr sz="2800" b="1" dirty="0">
                <a:latin typeface="Times New Roman" pitchFamily="18" charset="0"/>
                <a:cs typeface="Times New Roman" pitchFamily="18" charset="0"/>
              </a:rPr>
              <a:t>int	recAffected	=	db.delete("</a:t>
            </a:r>
            <a:r>
              <a:rPr sz="2800" b="1" dirty="0">
                <a:solidFill>
                  <a:srgbClr val="00AF50"/>
                </a:solidFill>
                <a:latin typeface="Times New Roman" pitchFamily="18" charset="0"/>
                <a:cs typeface="Times New Roman" pitchFamily="18" charset="0"/>
              </a:rPr>
              <a:t>Book</a:t>
            </a:r>
            <a:r>
              <a:rPr sz="2800" b="1" dirty="0">
                <a:latin typeface="Times New Roman" pitchFamily="18" charset="0"/>
                <a:cs typeface="Times New Roman" pitchFamily="18" charset="0"/>
              </a:rPr>
              <a:t>",  "</a:t>
            </a:r>
            <a:r>
              <a:rPr sz="2800" b="1" dirty="0">
                <a:solidFill>
                  <a:srgbClr val="00AF50"/>
                </a:solidFill>
                <a:latin typeface="Times New Roman" pitchFamily="18" charset="0"/>
                <a:cs typeface="Times New Roman" pitchFamily="18" charset="0"/>
              </a:rPr>
              <a:t>BookID=?</a:t>
            </a:r>
            <a:r>
              <a:rPr sz="2800" b="1" dirty="0">
                <a:latin typeface="Times New Roman" pitchFamily="18" charset="0"/>
                <a:cs typeface="Times New Roman" pitchFamily="18" charset="0"/>
              </a:rPr>
              <a:t>",	whereArgs);</a:t>
            </a:r>
            <a:endParaRPr sz="2800">
              <a:latin typeface="Times New Roman" pitchFamily="18" charset="0"/>
              <a:cs typeface="Times New Roman" pitchFamily="18" charset="0"/>
            </a:endParaRPr>
          </a:p>
          <a:p>
            <a:pPr marL="12700" algn="just">
              <a:lnSpc>
                <a:spcPct val="100000"/>
              </a:lnSpc>
              <a:spcBef>
                <a:spcPts val="675"/>
              </a:spcBef>
              <a:tabLst>
                <a:tab pos="597535" algn="l"/>
                <a:tab pos="4112895" algn="l"/>
                <a:tab pos="6456680" algn="l"/>
              </a:tabLst>
            </a:pPr>
            <a:r>
              <a:rPr sz="2800" b="1" dirty="0">
                <a:latin typeface="Times New Roman" pitchFamily="18" charset="0"/>
                <a:cs typeface="Times New Roman" pitchFamily="18" charset="0"/>
              </a:rPr>
              <a:t>//	</a:t>
            </a:r>
            <a:r>
              <a:rPr sz="2800" b="1" dirty="0">
                <a:solidFill>
                  <a:srgbClr val="EC7C30"/>
                </a:solidFill>
                <a:latin typeface="Times New Roman" pitchFamily="18" charset="0"/>
                <a:cs typeface="Times New Roman" pitchFamily="18" charset="0"/>
              </a:rPr>
              <a:t>db.delete("Book",	"BookID=2",	null);</a:t>
            </a:r>
            <a:endParaRPr sz="2800">
              <a:latin typeface="Times New Roman" pitchFamily="18" charset="0"/>
              <a:cs typeface="Times New Roman" pitchFamily="18" charset="0"/>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13</a:t>
            </a:fld>
            <a:endParaRPr spc="-6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6760845" cy="757555"/>
          </a:xfrm>
          <a:prstGeom prst="rect">
            <a:avLst/>
          </a:prstGeom>
        </p:spPr>
        <p:txBody>
          <a:bodyPr vert="horz" wrap="square" lIns="0" tIns="12700" rIns="0" bIns="0" rtlCol="0">
            <a:spAutoFit/>
          </a:bodyPr>
          <a:lstStyle/>
          <a:p>
            <a:pPr marL="12700">
              <a:lnSpc>
                <a:spcPct val="100000"/>
              </a:lnSpc>
              <a:spcBef>
                <a:spcPts val="100"/>
              </a:spcBef>
            </a:pPr>
            <a:r>
              <a:rPr spc="-5" dirty="0"/>
              <a:t>SQLiteDatabase </a:t>
            </a:r>
            <a:r>
              <a:rPr dirty="0"/>
              <a:t>-</a:t>
            </a:r>
            <a:r>
              <a:rPr spc="-35" dirty="0"/>
              <a:t> </a:t>
            </a:r>
            <a:r>
              <a:rPr spc="-5" dirty="0"/>
              <a:t>SELECT</a:t>
            </a:r>
          </a:p>
        </p:txBody>
      </p:sp>
      <p:sp>
        <p:nvSpPr>
          <p:cNvPr id="3" name="object 3"/>
          <p:cNvSpPr/>
          <p:nvPr/>
        </p:nvSpPr>
        <p:spPr>
          <a:xfrm>
            <a:off x="228600" y="1539239"/>
            <a:ext cx="8686800" cy="1127760"/>
          </a:xfrm>
          <a:custGeom>
            <a:avLst/>
            <a:gdLst/>
            <a:ahLst/>
            <a:cxnLst/>
            <a:rect l="l" t="t" r="r" b="b"/>
            <a:pathLst>
              <a:path w="8686800" h="1127760">
                <a:moveTo>
                  <a:pt x="0" y="187960"/>
                </a:moveTo>
                <a:lnTo>
                  <a:pt x="6714" y="138009"/>
                </a:lnTo>
                <a:lnTo>
                  <a:pt x="25661" y="93114"/>
                </a:lnTo>
                <a:lnTo>
                  <a:pt x="55052" y="55070"/>
                </a:lnTo>
                <a:lnTo>
                  <a:pt x="93095" y="25672"/>
                </a:lnTo>
                <a:lnTo>
                  <a:pt x="137999" y="6717"/>
                </a:lnTo>
                <a:lnTo>
                  <a:pt x="187972" y="0"/>
                </a:lnTo>
                <a:lnTo>
                  <a:pt x="8498840" y="0"/>
                </a:lnTo>
                <a:lnTo>
                  <a:pt x="8548790" y="6717"/>
                </a:lnTo>
                <a:lnTo>
                  <a:pt x="8593685" y="25672"/>
                </a:lnTo>
                <a:lnTo>
                  <a:pt x="8631729" y="55070"/>
                </a:lnTo>
                <a:lnTo>
                  <a:pt x="8661127" y="93114"/>
                </a:lnTo>
                <a:lnTo>
                  <a:pt x="8680082" y="138009"/>
                </a:lnTo>
                <a:lnTo>
                  <a:pt x="8686800" y="187960"/>
                </a:lnTo>
                <a:lnTo>
                  <a:pt x="8686800" y="939800"/>
                </a:lnTo>
                <a:lnTo>
                  <a:pt x="8680082" y="989750"/>
                </a:lnTo>
                <a:lnTo>
                  <a:pt x="8661127" y="1034645"/>
                </a:lnTo>
                <a:lnTo>
                  <a:pt x="8631729" y="1072689"/>
                </a:lnTo>
                <a:lnTo>
                  <a:pt x="8593685" y="1102087"/>
                </a:lnTo>
                <a:lnTo>
                  <a:pt x="8548790" y="1121042"/>
                </a:lnTo>
                <a:lnTo>
                  <a:pt x="8498840" y="1127760"/>
                </a:lnTo>
                <a:lnTo>
                  <a:pt x="187972" y="1127760"/>
                </a:lnTo>
                <a:lnTo>
                  <a:pt x="137999" y="1121042"/>
                </a:lnTo>
                <a:lnTo>
                  <a:pt x="93095" y="1102087"/>
                </a:lnTo>
                <a:lnTo>
                  <a:pt x="55052" y="1072689"/>
                </a:lnTo>
                <a:lnTo>
                  <a:pt x="25661" y="1034645"/>
                </a:lnTo>
                <a:lnTo>
                  <a:pt x="6714" y="989750"/>
                </a:lnTo>
                <a:lnTo>
                  <a:pt x="0" y="939800"/>
                </a:lnTo>
                <a:lnTo>
                  <a:pt x="0" y="187960"/>
                </a:lnTo>
                <a:close/>
              </a:path>
            </a:pathLst>
          </a:custGeom>
          <a:ln w="12192">
            <a:solidFill>
              <a:srgbClr val="5B9BD4"/>
            </a:solidFill>
          </a:ln>
        </p:spPr>
        <p:txBody>
          <a:bodyPr wrap="square" lIns="0" tIns="0" rIns="0" bIns="0" rtlCol="0"/>
          <a:lstStyle/>
          <a:p>
            <a:endParaRPr/>
          </a:p>
        </p:txBody>
      </p:sp>
      <p:sp>
        <p:nvSpPr>
          <p:cNvPr id="4" name="object 4"/>
          <p:cNvSpPr txBox="1"/>
          <p:nvPr/>
        </p:nvSpPr>
        <p:spPr>
          <a:xfrm>
            <a:off x="307340" y="1608581"/>
            <a:ext cx="8244840" cy="3598545"/>
          </a:xfrm>
          <a:prstGeom prst="rect">
            <a:avLst/>
          </a:prstGeom>
        </p:spPr>
        <p:txBody>
          <a:bodyPr vert="horz" wrap="square" lIns="0" tIns="12065" rIns="0" bIns="0" rtlCol="0">
            <a:spAutoFit/>
          </a:bodyPr>
          <a:lstStyle/>
          <a:p>
            <a:pPr marL="67310" marR="1529080" algn="just">
              <a:lnSpc>
                <a:spcPct val="100000"/>
              </a:lnSpc>
              <a:spcBef>
                <a:spcPts val="95"/>
              </a:spcBef>
              <a:tabLst>
                <a:tab pos="1434465" algn="l"/>
                <a:tab pos="1824989" algn="l"/>
                <a:tab pos="2801620" algn="l"/>
                <a:tab pos="5926455" algn="l"/>
              </a:tabLst>
            </a:pPr>
            <a:r>
              <a:rPr sz="2800" b="1" dirty="0">
                <a:latin typeface="Times New Roman" pitchFamily="18" charset="0"/>
                <a:cs typeface="Times New Roman" pitchFamily="18" charset="0"/>
              </a:rPr>
              <a:t>public	Cursor	</a:t>
            </a:r>
            <a:r>
              <a:rPr sz="2800" b="1" dirty="0">
                <a:solidFill>
                  <a:srgbClr val="00AF50"/>
                </a:solidFill>
                <a:latin typeface="Times New Roman" pitchFamily="18" charset="0"/>
                <a:cs typeface="Times New Roman" pitchFamily="18" charset="0"/>
              </a:rPr>
              <a:t>rawQuery</a:t>
            </a:r>
            <a:r>
              <a:rPr sz="2800" b="1" dirty="0">
                <a:latin typeface="Times New Roman" pitchFamily="18" charset="0"/>
                <a:cs typeface="Times New Roman" pitchFamily="18" charset="0"/>
              </a:rPr>
              <a:t>(String	sql,  String[]	selectionArgs)</a:t>
            </a:r>
            <a:endParaRPr sz="2800">
              <a:latin typeface="Times New Roman" pitchFamily="18" charset="0"/>
              <a:cs typeface="Times New Roman" pitchFamily="18" charset="0"/>
            </a:endParaRPr>
          </a:p>
          <a:p>
            <a:pPr>
              <a:lnSpc>
                <a:spcPct val="100000"/>
              </a:lnSpc>
              <a:spcBef>
                <a:spcPts val="35"/>
              </a:spcBef>
            </a:pPr>
            <a:endParaRPr sz="2800">
              <a:latin typeface="Times New Roman"/>
              <a:cs typeface="Times New Roman"/>
            </a:endParaRPr>
          </a:p>
          <a:p>
            <a:pPr marL="287020" indent="-274320" algn="just">
              <a:lnSpc>
                <a:spcPct val="100000"/>
              </a:lnSpc>
              <a:buClr>
                <a:srgbClr val="FF0000"/>
              </a:buClr>
              <a:buFont typeface="Wingdings"/>
              <a:buChar char=""/>
              <a:tabLst>
                <a:tab pos="287020" algn="l"/>
              </a:tabLst>
            </a:pPr>
            <a:r>
              <a:rPr sz="3000" dirty="0">
                <a:latin typeface="Times New Roman" pitchFamily="18" charset="0"/>
                <a:cs typeface="Times New Roman" pitchFamily="18" charset="0"/>
              </a:rPr>
              <a:t>sql: câu lệnh truy vấn</a:t>
            </a:r>
            <a:endParaRPr sz="3000">
              <a:latin typeface="Times New Roman" pitchFamily="18" charset="0"/>
              <a:cs typeface="Times New Roman" pitchFamily="18" charset="0"/>
            </a:endParaRPr>
          </a:p>
          <a:p>
            <a:pPr marL="287020" marR="389255" indent="-274320" algn="just">
              <a:lnSpc>
                <a:spcPts val="3240"/>
              </a:lnSpc>
              <a:spcBef>
                <a:spcPts val="855"/>
              </a:spcBef>
              <a:buClr>
                <a:srgbClr val="FF0000"/>
              </a:buClr>
              <a:buFont typeface="Wingdings"/>
              <a:buChar char=""/>
              <a:tabLst>
                <a:tab pos="287020" algn="l"/>
              </a:tabLst>
            </a:pPr>
            <a:r>
              <a:rPr sz="3000" dirty="0">
                <a:latin typeface="Times New Roman" pitchFamily="18" charset="0"/>
                <a:cs typeface="Times New Roman" pitchFamily="18" charset="0"/>
              </a:rPr>
              <a:t>selectionArgs: mảng giá trị các tham số trong câu  lệnh sql (nếu có)</a:t>
            </a:r>
            <a:endParaRPr sz="3000">
              <a:latin typeface="Times New Roman" pitchFamily="18" charset="0"/>
              <a:cs typeface="Times New Roman" pitchFamily="18" charset="0"/>
            </a:endParaRPr>
          </a:p>
          <a:p>
            <a:pPr marL="287020" marR="5080" indent="-274320" algn="just">
              <a:lnSpc>
                <a:spcPts val="3240"/>
              </a:lnSpc>
              <a:spcBef>
                <a:spcPts val="790"/>
              </a:spcBef>
              <a:buClr>
                <a:srgbClr val="FF0000"/>
              </a:buClr>
              <a:buFont typeface="Wingdings"/>
              <a:buChar char=""/>
              <a:tabLst>
                <a:tab pos="287020" algn="l"/>
              </a:tabLst>
            </a:pPr>
            <a:r>
              <a:rPr sz="3000" dirty="0">
                <a:latin typeface="Times New Roman" pitchFamily="18" charset="0"/>
                <a:cs typeface="Times New Roman" pitchFamily="18" charset="0"/>
              </a:rPr>
              <a:t>Giá trị trả về: con trỏ đặc biệt hỗ trợ việc lấy dữ liệu  và duyệt mảng các giá trị trả về</a:t>
            </a:r>
            <a:endParaRPr sz="3000">
              <a:latin typeface="Times New Roman" pitchFamily="18" charset="0"/>
              <a:cs typeface="Times New Roman" pitchFamily="18" charset="0"/>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14</a:t>
            </a:fld>
            <a:endParaRPr spc="-6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6760845" cy="757555"/>
          </a:xfrm>
          <a:prstGeom prst="rect">
            <a:avLst/>
          </a:prstGeom>
        </p:spPr>
        <p:txBody>
          <a:bodyPr vert="horz" wrap="square" lIns="0" tIns="12700" rIns="0" bIns="0" rtlCol="0">
            <a:spAutoFit/>
          </a:bodyPr>
          <a:lstStyle/>
          <a:p>
            <a:pPr marL="12700">
              <a:lnSpc>
                <a:spcPct val="100000"/>
              </a:lnSpc>
              <a:spcBef>
                <a:spcPts val="100"/>
              </a:spcBef>
            </a:pPr>
            <a:r>
              <a:rPr spc="-5" dirty="0"/>
              <a:t>SQLiteDatabase </a:t>
            </a:r>
            <a:r>
              <a:rPr dirty="0"/>
              <a:t>-</a:t>
            </a:r>
            <a:r>
              <a:rPr spc="-35" dirty="0"/>
              <a:t> </a:t>
            </a:r>
            <a:r>
              <a:rPr spc="-5" dirty="0"/>
              <a:t>SELECT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15</a:t>
            </a:fld>
            <a:endParaRPr spc="-60" dirty="0"/>
          </a:p>
        </p:txBody>
      </p:sp>
      <p:sp>
        <p:nvSpPr>
          <p:cNvPr id="3" name="object 3"/>
          <p:cNvSpPr txBox="1"/>
          <p:nvPr/>
        </p:nvSpPr>
        <p:spPr>
          <a:xfrm>
            <a:off x="427736" y="1298013"/>
            <a:ext cx="8155940" cy="4477385"/>
          </a:xfrm>
          <a:prstGeom prst="rect">
            <a:avLst/>
          </a:prstGeom>
        </p:spPr>
        <p:txBody>
          <a:bodyPr vert="horz" wrap="square" lIns="0" tIns="115570" rIns="0" bIns="0" rtlCol="0">
            <a:spAutoFit/>
          </a:bodyPr>
          <a:lstStyle/>
          <a:p>
            <a:pPr marL="12700" algn="just">
              <a:lnSpc>
                <a:spcPct val="100000"/>
              </a:lnSpc>
              <a:spcBef>
                <a:spcPts val="910"/>
              </a:spcBef>
              <a:tabLst>
                <a:tab pos="541020" algn="l"/>
                <a:tab pos="1421130" algn="l"/>
                <a:tab pos="2125980" algn="l"/>
              </a:tabLst>
            </a:pPr>
            <a:r>
              <a:rPr sz="2800" dirty="0">
                <a:solidFill>
                  <a:srgbClr val="FFC000"/>
                </a:solidFill>
                <a:latin typeface="Times New Roman" pitchFamily="18" charset="0"/>
                <a:cs typeface="Times New Roman" pitchFamily="18" charset="0"/>
              </a:rPr>
              <a:t>//	dạng	đơn	giản</a:t>
            </a:r>
            <a:endParaRPr sz="2800">
              <a:latin typeface="Times New Roman" pitchFamily="18" charset="0"/>
              <a:cs typeface="Times New Roman" pitchFamily="18" charset="0"/>
            </a:endParaRPr>
          </a:p>
          <a:p>
            <a:pPr marL="12700" marR="360045" algn="just">
              <a:lnSpc>
                <a:spcPct val="100000"/>
              </a:lnSpc>
              <a:spcBef>
                <a:spcPts val="805"/>
              </a:spcBef>
              <a:tabLst>
                <a:tab pos="1247140" algn="l"/>
                <a:tab pos="1599565" algn="l"/>
                <a:tab pos="1951355" algn="l"/>
                <a:tab pos="5477510" algn="l"/>
                <a:tab pos="5829300" algn="l"/>
                <a:tab pos="6710680" algn="l"/>
              </a:tabLst>
            </a:pPr>
            <a:r>
              <a:rPr sz="2800" dirty="0">
                <a:latin typeface="Times New Roman" pitchFamily="18" charset="0"/>
                <a:cs typeface="Times New Roman" pitchFamily="18" charset="0"/>
              </a:rPr>
              <a:t>Cursor	c	=	db.</a:t>
            </a:r>
            <a:r>
              <a:rPr sz="2800" dirty="0">
                <a:solidFill>
                  <a:srgbClr val="00AF50"/>
                </a:solidFill>
                <a:latin typeface="Times New Roman" pitchFamily="18" charset="0"/>
                <a:cs typeface="Times New Roman" pitchFamily="18" charset="0"/>
              </a:rPr>
              <a:t>rawQuery</a:t>
            </a:r>
            <a:r>
              <a:rPr sz="2800" dirty="0">
                <a:latin typeface="Times New Roman" pitchFamily="18" charset="0"/>
                <a:cs typeface="Times New Roman" pitchFamily="18" charset="0"/>
              </a:rPr>
              <a:t>("SELECT	*	FROM	Book",  null);</a:t>
            </a:r>
            <a:endParaRPr sz="2800">
              <a:latin typeface="Times New Roman" pitchFamily="18" charset="0"/>
              <a:cs typeface="Times New Roman" pitchFamily="18" charset="0"/>
            </a:endParaRPr>
          </a:p>
          <a:p>
            <a:pPr marL="12700" algn="just">
              <a:lnSpc>
                <a:spcPct val="100000"/>
              </a:lnSpc>
              <a:spcBef>
                <a:spcPts val="790"/>
              </a:spcBef>
              <a:tabLst>
                <a:tab pos="541020" algn="l"/>
                <a:tab pos="1422400" algn="l"/>
                <a:tab pos="1950720" algn="l"/>
                <a:tab pos="2830830" algn="l"/>
              </a:tabLst>
            </a:pPr>
            <a:r>
              <a:rPr sz="2800" dirty="0">
                <a:solidFill>
                  <a:srgbClr val="FFC000"/>
                </a:solidFill>
                <a:latin typeface="Times New Roman" pitchFamily="18" charset="0"/>
                <a:cs typeface="Times New Roman" pitchFamily="18" charset="0"/>
              </a:rPr>
              <a:t>//	dạng	có	tham	số</a:t>
            </a:r>
            <a:endParaRPr sz="2800">
              <a:latin typeface="Times New Roman" pitchFamily="18" charset="0"/>
              <a:cs typeface="Times New Roman" pitchFamily="18" charset="0"/>
            </a:endParaRPr>
          </a:p>
          <a:p>
            <a:pPr marL="12700" marR="5080" algn="just">
              <a:lnSpc>
                <a:spcPct val="100000"/>
              </a:lnSpc>
              <a:spcBef>
                <a:spcPts val="805"/>
              </a:spcBef>
              <a:tabLst>
                <a:tab pos="895350" algn="l"/>
                <a:tab pos="1247140" algn="l"/>
                <a:tab pos="2305685" algn="l"/>
                <a:tab pos="2480945" algn="l"/>
                <a:tab pos="2657475" algn="l"/>
                <a:tab pos="2833370" algn="l"/>
                <a:tab pos="3187065" algn="l"/>
                <a:tab pos="3538854" algn="l"/>
                <a:tab pos="4068445" algn="l"/>
                <a:tab pos="4597400" algn="l"/>
                <a:tab pos="5654040" algn="l"/>
                <a:tab pos="6007735" algn="l"/>
                <a:tab pos="6182995" algn="l"/>
                <a:tab pos="6360160" algn="l"/>
                <a:tab pos="6711950" algn="l"/>
                <a:tab pos="7064375" algn="l"/>
                <a:tab pos="7241540" algn="l"/>
                <a:tab pos="7415530" algn="l"/>
                <a:tab pos="7593330" algn="l"/>
                <a:tab pos="7947025" algn="l"/>
              </a:tabLst>
            </a:pPr>
            <a:r>
              <a:rPr sz="2800" dirty="0">
                <a:latin typeface="Times New Roman" pitchFamily="18" charset="0"/>
                <a:cs typeface="Times New Roman" pitchFamily="18" charset="0"/>
              </a:rPr>
              <a:t>String	mySQL	=	"select	count(*)	as	Total	"	+	"  from	tblAmigo	"	+	"	where	recID	&gt;	?	"	+	"	and  name	=	?";</a:t>
            </a:r>
            <a:endParaRPr sz="2800">
              <a:latin typeface="Times New Roman" pitchFamily="18" charset="0"/>
              <a:cs typeface="Times New Roman" pitchFamily="18" charset="0"/>
            </a:endParaRPr>
          </a:p>
          <a:p>
            <a:pPr marL="12700" algn="just">
              <a:lnSpc>
                <a:spcPct val="100000"/>
              </a:lnSpc>
              <a:spcBef>
                <a:spcPts val="810"/>
              </a:spcBef>
              <a:tabLst>
                <a:tab pos="1599565" algn="l"/>
                <a:tab pos="2480945" algn="l"/>
                <a:tab pos="2833370" algn="l"/>
                <a:tab pos="3891279" algn="l"/>
              </a:tabLst>
            </a:pPr>
            <a:r>
              <a:rPr sz="2800" dirty="0">
                <a:latin typeface="Times New Roman" pitchFamily="18" charset="0"/>
                <a:cs typeface="Times New Roman" pitchFamily="18" charset="0"/>
              </a:rPr>
              <a:t>String[]	args	=	{"1",	"BBB"};</a:t>
            </a:r>
            <a:endParaRPr sz="2800">
              <a:latin typeface="Times New Roman" pitchFamily="18" charset="0"/>
              <a:cs typeface="Times New Roman" pitchFamily="18" charset="0"/>
            </a:endParaRPr>
          </a:p>
          <a:p>
            <a:pPr marL="12700" algn="just">
              <a:lnSpc>
                <a:spcPct val="100000"/>
              </a:lnSpc>
              <a:spcBef>
                <a:spcPts val="790"/>
              </a:spcBef>
              <a:tabLst>
                <a:tab pos="1247140" algn="l"/>
                <a:tab pos="1776730" algn="l"/>
                <a:tab pos="2128520" algn="l"/>
                <a:tab pos="5477510" algn="l"/>
              </a:tabLst>
            </a:pPr>
            <a:r>
              <a:rPr sz="2800" dirty="0">
                <a:latin typeface="Times New Roman" pitchFamily="18" charset="0"/>
                <a:cs typeface="Times New Roman" pitchFamily="18" charset="0"/>
              </a:rPr>
              <a:t>Cursor	c1	=	db.</a:t>
            </a:r>
            <a:r>
              <a:rPr sz="2800" dirty="0">
                <a:solidFill>
                  <a:srgbClr val="00AF50"/>
                </a:solidFill>
                <a:latin typeface="Times New Roman" pitchFamily="18" charset="0"/>
                <a:cs typeface="Times New Roman" pitchFamily="18" charset="0"/>
              </a:rPr>
              <a:t>rawQuery</a:t>
            </a:r>
            <a:r>
              <a:rPr sz="2800" dirty="0">
                <a:latin typeface="Times New Roman" pitchFamily="18" charset="0"/>
                <a:cs typeface="Times New Roman" pitchFamily="18" charset="0"/>
              </a:rPr>
              <a:t>(mySQL,	args);</a:t>
            </a:r>
            <a:endParaRPr sz="280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6186805" cy="757555"/>
          </a:xfrm>
          <a:prstGeom prst="rect">
            <a:avLst/>
          </a:prstGeom>
        </p:spPr>
        <p:txBody>
          <a:bodyPr vert="horz" wrap="square" lIns="0" tIns="12700" rIns="0" bIns="0" rtlCol="0">
            <a:spAutoFit/>
          </a:bodyPr>
          <a:lstStyle/>
          <a:p>
            <a:pPr marL="12700">
              <a:lnSpc>
                <a:spcPct val="100000"/>
              </a:lnSpc>
              <a:spcBef>
                <a:spcPts val="100"/>
              </a:spcBef>
            </a:pPr>
            <a:r>
              <a:rPr spc="-5" dirty="0"/>
              <a:t>SQLiteDatabase </a:t>
            </a:r>
            <a:r>
              <a:rPr dirty="0"/>
              <a:t>-</a:t>
            </a:r>
            <a:r>
              <a:rPr spc="-45" dirty="0"/>
              <a:t> </a:t>
            </a:r>
            <a:r>
              <a:rPr dirty="0"/>
              <a:t>Cursor</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16</a:t>
            </a:fld>
            <a:endParaRPr spc="-60" dirty="0"/>
          </a:p>
        </p:txBody>
      </p:sp>
      <p:sp>
        <p:nvSpPr>
          <p:cNvPr id="3" name="object 3"/>
          <p:cNvSpPr txBox="1"/>
          <p:nvPr/>
        </p:nvSpPr>
        <p:spPr>
          <a:xfrm>
            <a:off x="427736" y="1294966"/>
            <a:ext cx="7887970" cy="4261423"/>
          </a:xfrm>
          <a:prstGeom prst="rect">
            <a:avLst/>
          </a:prstGeom>
        </p:spPr>
        <p:txBody>
          <a:bodyPr vert="horz" wrap="square" lIns="0" tIns="115570" rIns="0" bIns="0" rtlCol="0">
            <a:spAutoFit/>
          </a:bodyPr>
          <a:lstStyle/>
          <a:p>
            <a:pPr marL="287020" indent="-274320" algn="just">
              <a:lnSpc>
                <a:spcPct val="100000"/>
              </a:lnSpc>
              <a:spcBef>
                <a:spcPts val="910"/>
              </a:spcBef>
              <a:buClr>
                <a:srgbClr val="FF0000"/>
              </a:buClr>
              <a:buFont typeface="Wingdings"/>
              <a:buChar char=""/>
              <a:tabLst>
                <a:tab pos="287020" algn="l"/>
              </a:tabLst>
            </a:pPr>
            <a:r>
              <a:rPr sz="2400" dirty="0">
                <a:latin typeface="Times New Roman" pitchFamily="18" charset="0"/>
                <a:cs typeface="Times New Roman" pitchFamily="18" charset="0"/>
              </a:rPr>
              <a:t>Cursor trỏ tới 1 dòng trong kết quả trả về</a:t>
            </a:r>
            <a:endParaRPr sz="2400">
              <a:latin typeface="Times New Roman" pitchFamily="18" charset="0"/>
              <a:cs typeface="Times New Roman" pitchFamily="18" charset="0"/>
            </a:endParaRPr>
          </a:p>
          <a:p>
            <a:pPr marL="287020" indent="-274320" algn="just">
              <a:lnSpc>
                <a:spcPct val="100000"/>
              </a:lnSpc>
              <a:spcBef>
                <a:spcPts val="805"/>
              </a:spcBef>
              <a:buClr>
                <a:srgbClr val="FF0000"/>
              </a:buClr>
              <a:buFont typeface="Wingdings"/>
              <a:buChar char=""/>
              <a:tabLst>
                <a:tab pos="287020" algn="l"/>
              </a:tabLst>
            </a:pPr>
            <a:r>
              <a:rPr sz="2400" dirty="0">
                <a:latin typeface="Times New Roman" pitchFamily="18" charset="0"/>
                <a:cs typeface="Times New Roman" pitchFamily="18" charset="0"/>
              </a:rPr>
              <a:t>Dùng cursor để đọc giá trị trên các cột của dòng đó</a:t>
            </a:r>
            <a:endParaRPr sz="2400">
              <a:latin typeface="Times New Roman" pitchFamily="18" charset="0"/>
              <a:cs typeface="Times New Roman" pitchFamily="18" charset="0"/>
            </a:endParaRPr>
          </a:p>
          <a:p>
            <a:pPr marL="287020" indent="-274320" algn="just">
              <a:lnSpc>
                <a:spcPct val="100000"/>
              </a:lnSpc>
              <a:spcBef>
                <a:spcPts val="805"/>
              </a:spcBef>
              <a:buClr>
                <a:srgbClr val="FF0000"/>
              </a:buClr>
              <a:buFont typeface="Wingdings"/>
              <a:buChar char=""/>
              <a:tabLst>
                <a:tab pos="287020" algn="l"/>
              </a:tabLst>
            </a:pPr>
            <a:r>
              <a:rPr sz="2400" dirty="0">
                <a:latin typeface="Times New Roman" pitchFamily="18" charset="0"/>
                <a:cs typeface="Times New Roman" pitchFamily="18" charset="0"/>
              </a:rPr>
              <a:t>Khởi đầu cursor ở vị trí </a:t>
            </a:r>
            <a:r>
              <a:rPr sz="2400" dirty="0">
                <a:solidFill>
                  <a:srgbClr val="00AF50"/>
                </a:solidFill>
                <a:latin typeface="Times New Roman" pitchFamily="18" charset="0"/>
                <a:cs typeface="Times New Roman" pitchFamily="18" charset="0"/>
              </a:rPr>
              <a:t>before-first</a:t>
            </a:r>
            <a:endParaRPr sz="2400">
              <a:latin typeface="Times New Roman" pitchFamily="18" charset="0"/>
              <a:cs typeface="Times New Roman" pitchFamily="18" charset="0"/>
            </a:endParaRPr>
          </a:p>
          <a:p>
            <a:pPr marL="287020" indent="-274320" algn="just">
              <a:lnSpc>
                <a:spcPct val="100000"/>
              </a:lnSpc>
              <a:spcBef>
                <a:spcPts val="790"/>
              </a:spcBef>
              <a:buClr>
                <a:srgbClr val="FF0000"/>
              </a:buClr>
              <a:buFont typeface="Wingdings"/>
              <a:buChar char=""/>
              <a:tabLst>
                <a:tab pos="287020" algn="l"/>
              </a:tabLst>
            </a:pPr>
            <a:r>
              <a:rPr sz="2400" dirty="0">
                <a:latin typeface="Times New Roman" pitchFamily="18" charset="0"/>
                <a:cs typeface="Times New Roman" pitchFamily="18" charset="0"/>
              </a:rPr>
              <a:t>Cursor có nhiều phương thức hỗ trợ:</a:t>
            </a:r>
            <a:endParaRPr sz="2400">
              <a:latin typeface="Times New Roman" pitchFamily="18" charset="0"/>
              <a:cs typeface="Times New Roman" pitchFamily="18" charset="0"/>
            </a:endParaRPr>
          </a:p>
          <a:p>
            <a:pPr marL="744220" marR="475615" lvl="1" indent="-274320" algn="just">
              <a:lnSpc>
                <a:spcPct val="100000"/>
              </a:lnSpc>
              <a:spcBef>
                <a:spcPts val="439"/>
              </a:spcBef>
              <a:buFont typeface="Wingdings"/>
              <a:buChar char=""/>
              <a:tabLst>
                <a:tab pos="743585" algn="l"/>
                <a:tab pos="744220" algn="l"/>
              </a:tabLst>
            </a:pPr>
            <a:r>
              <a:rPr sz="2000" dirty="0">
                <a:solidFill>
                  <a:srgbClr val="00AFEF"/>
                </a:solidFill>
                <a:latin typeface="Times New Roman" pitchFamily="18" charset="0"/>
                <a:cs typeface="Times New Roman" pitchFamily="18" charset="0"/>
              </a:rPr>
              <a:t>Kiểm tra vị trí hiện tại</a:t>
            </a:r>
            <a:r>
              <a:rPr sz="2000" dirty="0">
                <a:latin typeface="Times New Roman" pitchFamily="18" charset="0"/>
                <a:cs typeface="Times New Roman" pitchFamily="18" charset="0"/>
              </a:rPr>
              <a:t>: isFirst(), isLast(), isBeforeFirst(),  isAfterLast()</a:t>
            </a:r>
            <a:endParaRPr sz="2000">
              <a:latin typeface="Times New Roman" pitchFamily="18" charset="0"/>
              <a:cs typeface="Times New Roman" pitchFamily="18" charset="0"/>
            </a:endParaRPr>
          </a:p>
          <a:p>
            <a:pPr marL="744220" marR="203835" lvl="1" indent="-274320" algn="just">
              <a:lnSpc>
                <a:spcPct val="100000"/>
              </a:lnSpc>
              <a:spcBef>
                <a:spcPts val="395"/>
              </a:spcBef>
              <a:buFont typeface="Wingdings"/>
              <a:buChar char=""/>
              <a:tabLst>
                <a:tab pos="743585" algn="l"/>
                <a:tab pos="744220" algn="l"/>
              </a:tabLst>
            </a:pPr>
            <a:r>
              <a:rPr sz="2000" dirty="0">
                <a:solidFill>
                  <a:srgbClr val="00AFEF"/>
                </a:solidFill>
                <a:latin typeface="Times New Roman" pitchFamily="18" charset="0"/>
                <a:cs typeface="Times New Roman" pitchFamily="18" charset="0"/>
              </a:rPr>
              <a:t>Dịch chuyển trong kết quả</a:t>
            </a:r>
            <a:r>
              <a:rPr sz="2000" dirty="0">
                <a:latin typeface="Times New Roman" pitchFamily="18" charset="0"/>
                <a:cs typeface="Times New Roman" pitchFamily="18" charset="0"/>
              </a:rPr>
              <a:t>: moveToFirst(), moveToLast(),  moveToNext(), moveToPrevious(), move(n)</a:t>
            </a:r>
            <a:endParaRPr sz="2000">
              <a:latin typeface="Times New Roman" pitchFamily="18" charset="0"/>
              <a:cs typeface="Times New Roman" pitchFamily="18" charset="0"/>
            </a:endParaRPr>
          </a:p>
          <a:p>
            <a:pPr marL="744220" lvl="1" indent="-274320" algn="just">
              <a:lnSpc>
                <a:spcPct val="100000"/>
              </a:lnSpc>
              <a:spcBef>
                <a:spcPts val="400"/>
              </a:spcBef>
              <a:buFont typeface="Wingdings"/>
              <a:buChar char=""/>
              <a:tabLst>
                <a:tab pos="743585" algn="l"/>
                <a:tab pos="744220" algn="l"/>
              </a:tabLst>
            </a:pPr>
            <a:r>
              <a:rPr sz="2000" dirty="0">
                <a:solidFill>
                  <a:srgbClr val="00AFEF"/>
                </a:solidFill>
                <a:latin typeface="Times New Roman" pitchFamily="18" charset="0"/>
                <a:cs typeface="Times New Roman" pitchFamily="18" charset="0"/>
              </a:rPr>
              <a:t>Lấy dữ liệu</a:t>
            </a:r>
            <a:r>
              <a:rPr sz="2000" dirty="0">
                <a:latin typeface="Times New Roman" pitchFamily="18" charset="0"/>
                <a:cs typeface="Times New Roman" pitchFamily="18" charset="0"/>
              </a:rPr>
              <a:t>: getInt, getString, getFloat, getBlob, getDate,…</a:t>
            </a:r>
            <a:endParaRPr sz="2000">
              <a:latin typeface="Times New Roman" pitchFamily="18" charset="0"/>
              <a:cs typeface="Times New Roman" pitchFamily="18" charset="0"/>
            </a:endParaRPr>
          </a:p>
          <a:p>
            <a:pPr marL="744220" lvl="1" indent="-274320" algn="just">
              <a:lnSpc>
                <a:spcPct val="100000"/>
              </a:lnSpc>
              <a:spcBef>
                <a:spcPts val="405"/>
              </a:spcBef>
              <a:buFont typeface="Wingdings"/>
              <a:buChar char=""/>
              <a:tabLst>
                <a:tab pos="743585" algn="l"/>
                <a:tab pos="744220" algn="l"/>
              </a:tabLst>
            </a:pPr>
            <a:r>
              <a:rPr sz="2000" dirty="0">
                <a:solidFill>
                  <a:srgbClr val="00AFEF"/>
                </a:solidFill>
                <a:latin typeface="Times New Roman" pitchFamily="18" charset="0"/>
                <a:cs typeface="Times New Roman" pitchFamily="18" charset="0"/>
              </a:rPr>
              <a:t>Lấy cấu trúc bảng</a:t>
            </a:r>
            <a:r>
              <a:rPr sz="2000" dirty="0">
                <a:latin typeface="Times New Roman" pitchFamily="18" charset="0"/>
                <a:cs typeface="Times New Roman" pitchFamily="18" charset="0"/>
              </a:rPr>
              <a:t>: getCount, getColumnName,</a:t>
            </a:r>
            <a:endParaRPr sz="2000">
              <a:latin typeface="Times New Roman" pitchFamily="18" charset="0"/>
              <a:cs typeface="Times New Roman" pitchFamily="18" charset="0"/>
            </a:endParaRPr>
          </a:p>
          <a:p>
            <a:pPr marL="744220" algn="just">
              <a:lnSpc>
                <a:spcPct val="100000"/>
              </a:lnSpc>
            </a:pPr>
            <a:r>
              <a:rPr sz="2000" dirty="0">
                <a:latin typeface="Times New Roman" pitchFamily="18" charset="0"/>
                <a:cs typeface="Times New Roman" pitchFamily="18" charset="0"/>
              </a:rPr>
              <a:t>getColumnNames, getColumnIndex, getColumnCount,…</a:t>
            </a:r>
            <a:endParaRPr sz="200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7179309" cy="757555"/>
          </a:xfrm>
          <a:prstGeom prst="rect">
            <a:avLst/>
          </a:prstGeom>
        </p:spPr>
        <p:txBody>
          <a:bodyPr vert="horz" wrap="square" lIns="0" tIns="12700" rIns="0" bIns="0" rtlCol="0">
            <a:spAutoFit/>
          </a:bodyPr>
          <a:lstStyle/>
          <a:p>
            <a:pPr marL="12700">
              <a:lnSpc>
                <a:spcPct val="100000"/>
              </a:lnSpc>
              <a:spcBef>
                <a:spcPts val="100"/>
              </a:spcBef>
            </a:pPr>
            <a:r>
              <a:rPr spc="-5" dirty="0"/>
              <a:t>Mã </a:t>
            </a:r>
            <a:r>
              <a:rPr dirty="0"/>
              <a:t>chung </a:t>
            </a:r>
            <a:r>
              <a:rPr spc="-5" dirty="0"/>
              <a:t>khi sử </a:t>
            </a:r>
            <a:r>
              <a:rPr dirty="0"/>
              <a:t>dụng</a:t>
            </a:r>
            <a:r>
              <a:rPr spc="-80" dirty="0"/>
              <a:t> </a:t>
            </a:r>
            <a:r>
              <a:rPr dirty="0"/>
              <a:t>cursor</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17</a:t>
            </a:fld>
            <a:endParaRPr spc="-60" dirty="0"/>
          </a:p>
        </p:txBody>
      </p:sp>
      <p:sp>
        <p:nvSpPr>
          <p:cNvPr id="3" name="object 3"/>
          <p:cNvSpPr txBox="1"/>
          <p:nvPr/>
        </p:nvSpPr>
        <p:spPr>
          <a:xfrm>
            <a:off x="427736" y="1309629"/>
            <a:ext cx="7497064" cy="4343368"/>
          </a:xfrm>
          <a:prstGeom prst="rect">
            <a:avLst/>
          </a:prstGeom>
        </p:spPr>
        <p:txBody>
          <a:bodyPr vert="horz" wrap="square" lIns="0" tIns="56515" rIns="0" bIns="0" rtlCol="0">
            <a:spAutoFit/>
          </a:bodyPr>
          <a:lstStyle/>
          <a:p>
            <a:pPr marL="12700" algn="just">
              <a:lnSpc>
                <a:spcPct val="100000"/>
              </a:lnSpc>
              <a:spcBef>
                <a:spcPts val="445"/>
              </a:spcBef>
            </a:pPr>
            <a:r>
              <a:rPr sz="1900" dirty="0">
                <a:solidFill>
                  <a:srgbClr val="EC7C30"/>
                </a:solidFill>
                <a:latin typeface="Times New Roman" pitchFamily="18" charset="0"/>
                <a:cs typeface="Times New Roman" pitchFamily="18" charset="0"/>
              </a:rPr>
              <a:t>// thực hiện truy vấn bằng SELECT, kết quả luôn là 1 mảng</a:t>
            </a:r>
            <a:endParaRPr sz="1900">
              <a:latin typeface="Times New Roman" pitchFamily="18" charset="0"/>
              <a:cs typeface="Times New Roman" pitchFamily="18" charset="0"/>
            </a:endParaRPr>
          </a:p>
          <a:p>
            <a:pPr marL="12700" algn="just">
              <a:lnSpc>
                <a:spcPct val="100000"/>
              </a:lnSpc>
              <a:spcBef>
                <a:spcPts val="345"/>
              </a:spcBef>
            </a:pPr>
            <a:r>
              <a:rPr sz="1900" dirty="0">
                <a:solidFill>
                  <a:srgbClr val="EC7C30"/>
                </a:solidFill>
                <a:latin typeface="Times New Roman" pitchFamily="18" charset="0"/>
                <a:cs typeface="Times New Roman" pitchFamily="18" charset="0"/>
              </a:rPr>
              <a:t>// lúc này cs trỏ tới trước dòng đầu tiên</a:t>
            </a:r>
            <a:endParaRPr sz="1900">
              <a:latin typeface="Times New Roman" pitchFamily="18" charset="0"/>
              <a:cs typeface="Times New Roman" pitchFamily="18" charset="0"/>
            </a:endParaRPr>
          </a:p>
          <a:p>
            <a:pPr marL="12700" algn="just">
              <a:lnSpc>
                <a:spcPct val="100000"/>
              </a:lnSpc>
              <a:spcBef>
                <a:spcPts val="340"/>
              </a:spcBef>
            </a:pPr>
            <a:r>
              <a:rPr sz="1900" dirty="0">
                <a:latin typeface="Times New Roman" pitchFamily="18" charset="0"/>
                <a:cs typeface="Times New Roman" pitchFamily="18" charset="0"/>
              </a:rPr>
              <a:t>Cursor cs = db.rawQuery("SELECT * FROM Book", null);</a:t>
            </a:r>
            <a:endParaRPr sz="1900">
              <a:latin typeface="Times New Roman" pitchFamily="18" charset="0"/>
              <a:cs typeface="Times New Roman" pitchFamily="18" charset="0"/>
            </a:endParaRPr>
          </a:p>
          <a:p>
            <a:pPr marL="12700" marR="3096260" algn="just">
              <a:lnSpc>
                <a:spcPct val="115300"/>
              </a:lnSpc>
            </a:pPr>
            <a:r>
              <a:rPr sz="1900" dirty="0">
                <a:solidFill>
                  <a:srgbClr val="EC7C30"/>
                </a:solidFill>
                <a:latin typeface="Times New Roman" pitchFamily="18" charset="0"/>
                <a:cs typeface="Times New Roman" pitchFamily="18" charset="0"/>
              </a:rPr>
              <a:t>// dịch chuyển xuống dòng </a:t>
            </a:r>
            <a:r>
              <a:rPr sz="1900">
                <a:solidFill>
                  <a:srgbClr val="EC7C30"/>
                </a:solidFill>
                <a:latin typeface="Times New Roman" pitchFamily="18" charset="0"/>
                <a:cs typeface="Times New Roman" pitchFamily="18" charset="0"/>
              </a:rPr>
              <a:t>dưới  </a:t>
            </a:r>
            <a:endParaRPr lang="en-US" sz="1900" smtClean="0">
              <a:solidFill>
                <a:srgbClr val="EC7C30"/>
              </a:solidFill>
              <a:latin typeface="Times New Roman" pitchFamily="18" charset="0"/>
              <a:cs typeface="Times New Roman" pitchFamily="18" charset="0"/>
            </a:endParaRPr>
          </a:p>
          <a:p>
            <a:pPr marL="12700" marR="3096260" algn="just">
              <a:lnSpc>
                <a:spcPct val="115300"/>
              </a:lnSpc>
            </a:pPr>
            <a:r>
              <a:rPr lang="en-US" sz="1900">
                <a:latin typeface="Times New Roman" pitchFamily="18" charset="0"/>
                <a:cs typeface="Times New Roman" pitchFamily="18" charset="0"/>
              </a:rPr>
              <a:t> </a:t>
            </a:r>
            <a:r>
              <a:rPr lang="en-US" sz="1900" smtClean="0">
                <a:latin typeface="Times New Roman" pitchFamily="18" charset="0"/>
                <a:cs typeface="Times New Roman" pitchFamily="18" charset="0"/>
              </a:rPr>
              <a:t>       </a:t>
            </a:r>
            <a:r>
              <a:rPr sz="1900" smtClean="0">
                <a:latin typeface="Times New Roman" pitchFamily="18" charset="0"/>
                <a:cs typeface="Times New Roman" pitchFamily="18" charset="0"/>
              </a:rPr>
              <a:t>while </a:t>
            </a:r>
            <a:r>
              <a:rPr sz="1900" dirty="0">
                <a:latin typeface="Times New Roman" pitchFamily="18" charset="0"/>
                <a:cs typeface="Times New Roman" pitchFamily="18" charset="0"/>
              </a:rPr>
              <a:t>(cs.moveToNext()) {</a:t>
            </a:r>
            <a:endParaRPr sz="1900">
              <a:latin typeface="Times New Roman" pitchFamily="18" charset="0"/>
              <a:cs typeface="Times New Roman" pitchFamily="18" charset="0"/>
            </a:endParaRPr>
          </a:p>
          <a:p>
            <a:pPr marL="469900" marR="2753995" algn="just">
              <a:lnSpc>
                <a:spcPts val="2630"/>
              </a:lnSpc>
              <a:spcBef>
                <a:spcPts val="130"/>
              </a:spcBef>
            </a:pPr>
            <a:r>
              <a:rPr sz="1900" dirty="0">
                <a:solidFill>
                  <a:srgbClr val="EC7C30"/>
                </a:solidFill>
                <a:latin typeface="Times New Roman" pitchFamily="18" charset="0"/>
                <a:cs typeface="Times New Roman" pitchFamily="18" charset="0"/>
              </a:rPr>
              <a:t>// đọc dữ liệu ở cột đầu </a:t>
            </a:r>
            <a:r>
              <a:rPr sz="1900">
                <a:solidFill>
                  <a:srgbClr val="EC7C30"/>
                </a:solidFill>
                <a:latin typeface="Times New Roman" pitchFamily="18" charset="0"/>
                <a:cs typeface="Times New Roman" pitchFamily="18" charset="0"/>
              </a:rPr>
              <a:t>tiên  </a:t>
            </a:r>
            <a:endParaRPr lang="en-US" sz="1900">
              <a:solidFill>
                <a:srgbClr val="EC7C30"/>
              </a:solidFill>
              <a:latin typeface="Times New Roman" pitchFamily="18" charset="0"/>
              <a:cs typeface="Times New Roman" pitchFamily="18" charset="0"/>
            </a:endParaRPr>
          </a:p>
          <a:p>
            <a:pPr marL="469900" marR="2753995" algn="just">
              <a:lnSpc>
                <a:spcPts val="2630"/>
              </a:lnSpc>
              <a:spcBef>
                <a:spcPts val="130"/>
              </a:spcBef>
            </a:pPr>
            <a:r>
              <a:rPr sz="1900" smtClean="0">
                <a:latin typeface="Times New Roman" pitchFamily="18" charset="0"/>
                <a:cs typeface="Times New Roman" pitchFamily="18" charset="0"/>
              </a:rPr>
              <a:t>int </a:t>
            </a:r>
            <a:r>
              <a:rPr sz="1900" dirty="0">
                <a:latin typeface="Times New Roman" pitchFamily="18" charset="0"/>
                <a:cs typeface="Times New Roman" pitchFamily="18" charset="0"/>
              </a:rPr>
              <a:t>id = cs.getInt(0);</a:t>
            </a:r>
            <a:endParaRPr sz="1900">
              <a:latin typeface="Times New Roman" pitchFamily="18" charset="0"/>
              <a:cs typeface="Times New Roman" pitchFamily="18" charset="0"/>
            </a:endParaRPr>
          </a:p>
          <a:p>
            <a:pPr marL="469900" marR="2639695" algn="just">
              <a:lnSpc>
                <a:spcPts val="2620"/>
              </a:lnSpc>
              <a:spcBef>
                <a:spcPts val="10"/>
              </a:spcBef>
            </a:pPr>
            <a:r>
              <a:rPr sz="1900" dirty="0">
                <a:solidFill>
                  <a:srgbClr val="EC7C30"/>
                </a:solidFill>
                <a:latin typeface="Times New Roman" pitchFamily="18" charset="0"/>
                <a:cs typeface="Times New Roman" pitchFamily="18" charset="0"/>
              </a:rPr>
              <a:t>// đọc dữ liệu ở cột thứ </a:t>
            </a:r>
            <a:r>
              <a:rPr sz="1900">
                <a:solidFill>
                  <a:srgbClr val="EC7C30"/>
                </a:solidFill>
                <a:latin typeface="Times New Roman" pitchFamily="18" charset="0"/>
                <a:cs typeface="Times New Roman" pitchFamily="18" charset="0"/>
              </a:rPr>
              <a:t>hai  </a:t>
            </a:r>
            <a:endParaRPr lang="en-US" sz="1900" smtClean="0">
              <a:solidFill>
                <a:srgbClr val="EC7C30"/>
              </a:solidFill>
              <a:latin typeface="Times New Roman" pitchFamily="18" charset="0"/>
              <a:cs typeface="Times New Roman" pitchFamily="18" charset="0"/>
            </a:endParaRPr>
          </a:p>
          <a:p>
            <a:pPr marL="469900" marR="2639695" algn="just">
              <a:lnSpc>
                <a:spcPts val="2620"/>
              </a:lnSpc>
              <a:spcBef>
                <a:spcPts val="10"/>
              </a:spcBef>
            </a:pPr>
            <a:r>
              <a:rPr sz="1900" smtClean="0">
                <a:latin typeface="Times New Roman" pitchFamily="18" charset="0"/>
                <a:cs typeface="Times New Roman" pitchFamily="18" charset="0"/>
              </a:rPr>
              <a:t>String </a:t>
            </a:r>
            <a:r>
              <a:rPr sz="1900" dirty="0">
                <a:latin typeface="Times New Roman" pitchFamily="18" charset="0"/>
                <a:cs typeface="Times New Roman" pitchFamily="18" charset="0"/>
              </a:rPr>
              <a:t>book = cs.getString(1);</a:t>
            </a:r>
            <a:endParaRPr sz="1900">
              <a:latin typeface="Times New Roman" pitchFamily="18" charset="0"/>
              <a:cs typeface="Times New Roman" pitchFamily="18" charset="0"/>
            </a:endParaRPr>
          </a:p>
          <a:p>
            <a:pPr marL="469900" algn="just">
              <a:lnSpc>
                <a:spcPct val="100000"/>
              </a:lnSpc>
              <a:spcBef>
                <a:spcPts val="200"/>
              </a:spcBef>
            </a:pPr>
            <a:r>
              <a:rPr sz="1900" dirty="0">
                <a:latin typeface="Times New Roman" pitchFamily="18" charset="0"/>
                <a:cs typeface="Times New Roman" pitchFamily="18" charset="0"/>
              </a:rPr>
              <a:t>…</a:t>
            </a:r>
            <a:endParaRPr sz="1900">
              <a:latin typeface="Times New Roman" pitchFamily="18" charset="0"/>
              <a:cs typeface="Times New Roman" pitchFamily="18" charset="0"/>
            </a:endParaRPr>
          </a:p>
          <a:p>
            <a:pPr marL="12700" algn="just">
              <a:lnSpc>
                <a:spcPct val="100000"/>
              </a:lnSpc>
              <a:spcBef>
                <a:spcPts val="345"/>
              </a:spcBef>
            </a:pPr>
            <a:r>
              <a:rPr sz="1900" dirty="0">
                <a:latin typeface="Times New Roman" pitchFamily="18" charset="0"/>
                <a:cs typeface="Times New Roman" pitchFamily="18" charset="0"/>
              </a:rPr>
              <a:t>}</a:t>
            </a:r>
            <a:endParaRPr sz="1900">
              <a:latin typeface="Times New Roman" pitchFamily="18" charset="0"/>
              <a:cs typeface="Times New Roman" pitchFamily="18" charset="0"/>
            </a:endParaRPr>
          </a:p>
          <a:p>
            <a:pPr marL="12700" marR="3782695" algn="just">
              <a:lnSpc>
                <a:spcPts val="2630"/>
              </a:lnSpc>
              <a:spcBef>
                <a:spcPts val="135"/>
              </a:spcBef>
            </a:pPr>
            <a:r>
              <a:rPr sz="1900" dirty="0">
                <a:solidFill>
                  <a:srgbClr val="EC7C30"/>
                </a:solidFill>
                <a:latin typeface="Times New Roman" pitchFamily="18" charset="0"/>
                <a:cs typeface="Times New Roman" pitchFamily="18" charset="0"/>
              </a:rPr>
              <a:t>// đóng kết quả truy vấn  </a:t>
            </a:r>
            <a:r>
              <a:rPr sz="1900" dirty="0">
                <a:latin typeface="Times New Roman" pitchFamily="18" charset="0"/>
                <a:cs typeface="Times New Roman" pitchFamily="18" charset="0"/>
              </a:rPr>
              <a:t>cs.close();</a:t>
            </a:r>
            <a:endParaRPr sz="1900">
              <a:latin typeface="Times New Roman" pitchFamily="18" charset="0"/>
              <a:cs typeface="Times New Roman" pitchFamily="18" charset="0"/>
            </a:endParaRPr>
          </a:p>
          <a:p>
            <a:pPr marL="12700" algn="just">
              <a:lnSpc>
                <a:spcPct val="100000"/>
              </a:lnSpc>
              <a:spcBef>
                <a:spcPts val="200"/>
              </a:spcBef>
            </a:pPr>
            <a:r>
              <a:rPr sz="1900" dirty="0">
                <a:latin typeface="Times New Roman" pitchFamily="18" charset="0"/>
                <a:cs typeface="Times New Roman" pitchFamily="18" charset="0"/>
              </a:rPr>
              <a:t>…</a:t>
            </a:r>
            <a:endParaRPr sz="190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2665" y="3754577"/>
            <a:ext cx="4766310" cy="757555"/>
          </a:xfrm>
          <a:prstGeom prst="rect">
            <a:avLst/>
          </a:prstGeom>
        </p:spPr>
        <p:txBody>
          <a:bodyPr vert="horz" wrap="square" lIns="0" tIns="12700" rIns="0" bIns="0" rtlCol="0">
            <a:spAutoFit/>
          </a:bodyPr>
          <a:lstStyle/>
          <a:p>
            <a:pPr marL="12700">
              <a:lnSpc>
                <a:spcPct val="100000"/>
              </a:lnSpc>
              <a:spcBef>
                <a:spcPts val="100"/>
              </a:spcBef>
            </a:pPr>
            <a:r>
              <a:rPr spc="-5" dirty="0"/>
              <a:t>SQLiteOpenHelper</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18</a:t>
            </a:fld>
            <a:endParaRPr spc="-60" dirty="0"/>
          </a:p>
        </p:txBody>
      </p:sp>
      <p:sp>
        <p:nvSpPr>
          <p:cNvPr id="3" name="object 3"/>
          <p:cNvSpPr txBox="1"/>
          <p:nvPr/>
        </p:nvSpPr>
        <p:spPr>
          <a:xfrm>
            <a:off x="702665" y="3468370"/>
            <a:ext cx="662305"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888888"/>
                </a:solidFill>
                <a:latin typeface="Arial"/>
                <a:cs typeface="Arial"/>
              </a:rPr>
              <a:t>Phần</a:t>
            </a:r>
            <a:r>
              <a:rPr sz="1800" spc="-145" dirty="0">
                <a:solidFill>
                  <a:srgbClr val="888888"/>
                </a:solidFill>
                <a:latin typeface="Arial"/>
                <a:cs typeface="Arial"/>
              </a:rPr>
              <a:t> </a:t>
            </a:r>
            <a:r>
              <a:rPr sz="1800" spc="-90" dirty="0">
                <a:solidFill>
                  <a:srgbClr val="888888"/>
                </a:solidFill>
                <a:latin typeface="Arial"/>
                <a:cs typeface="Arial"/>
              </a:rPr>
              <a:t>2</a:t>
            </a:r>
            <a:endParaRPr sz="18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4766310" cy="757555"/>
          </a:xfrm>
          <a:prstGeom prst="rect">
            <a:avLst/>
          </a:prstGeom>
        </p:spPr>
        <p:txBody>
          <a:bodyPr vert="horz" wrap="square" lIns="0" tIns="12700" rIns="0" bIns="0" rtlCol="0">
            <a:spAutoFit/>
          </a:bodyPr>
          <a:lstStyle/>
          <a:p>
            <a:pPr marL="12700">
              <a:lnSpc>
                <a:spcPct val="100000"/>
              </a:lnSpc>
              <a:spcBef>
                <a:spcPts val="100"/>
              </a:spcBef>
            </a:pPr>
            <a:r>
              <a:rPr spc="-5" dirty="0"/>
              <a:t>SQLiteOpenHelper</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19</a:t>
            </a:fld>
            <a:endParaRPr spc="-60" dirty="0"/>
          </a:p>
        </p:txBody>
      </p:sp>
      <p:sp>
        <p:nvSpPr>
          <p:cNvPr id="3" name="object 3"/>
          <p:cNvSpPr txBox="1"/>
          <p:nvPr/>
        </p:nvSpPr>
        <p:spPr>
          <a:xfrm>
            <a:off x="427736" y="1355293"/>
            <a:ext cx="8146415" cy="4551680"/>
          </a:xfrm>
          <a:prstGeom prst="rect">
            <a:avLst/>
          </a:prstGeom>
        </p:spPr>
        <p:txBody>
          <a:bodyPr vert="horz" wrap="square" lIns="0" tIns="60325" rIns="0" bIns="0" rtlCol="0">
            <a:spAutoFit/>
          </a:bodyPr>
          <a:lstStyle/>
          <a:p>
            <a:pPr marL="287020" marR="5080" indent="-274320" algn="just">
              <a:lnSpc>
                <a:spcPts val="3030"/>
              </a:lnSpc>
              <a:spcBef>
                <a:spcPts val="475"/>
              </a:spcBef>
              <a:buClr>
                <a:srgbClr val="FF0000"/>
              </a:buClr>
              <a:buFont typeface="Wingdings"/>
              <a:buChar char=""/>
              <a:tabLst>
                <a:tab pos="287020" algn="l"/>
              </a:tabLst>
            </a:pPr>
            <a:r>
              <a:rPr sz="2800" dirty="0">
                <a:latin typeface="Times New Roman" pitchFamily="18" charset="0"/>
                <a:cs typeface="Times New Roman" pitchFamily="18" charset="0"/>
              </a:rPr>
              <a:t>SQLiteOpenHelper là phương pháp mà Google đề nghị  để thống nhất việc quản lý, tạo, truy xuất và cập nhật  cơ sở dữ liệu</a:t>
            </a:r>
            <a:endParaRPr sz="2800">
              <a:latin typeface="Times New Roman" pitchFamily="18" charset="0"/>
              <a:cs typeface="Times New Roman" pitchFamily="18" charset="0"/>
            </a:endParaRPr>
          </a:p>
          <a:p>
            <a:pPr marL="287020" marR="254635" indent="-274320" algn="just">
              <a:lnSpc>
                <a:spcPts val="3020"/>
              </a:lnSpc>
              <a:spcBef>
                <a:spcPts val="795"/>
              </a:spcBef>
              <a:buClr>
                <a:srgbClr val="FF0000"/>
              </a:buClr>
              <a:buFont typeface="Wingdings"/>
              <a:buChar char=""/>
              <a:tabLst>
                <a:tab pos="287020" algn="l"/>
              </a:tabLst>
            </a:pPr>
            <a:r>
              <a:rPr sz="2800" dirty="0">
                <a:latin typeface="Times New Roman" pitchFamily="18" charset="0"/>
                <a:cs typeface="Times New Roman" pitchFamily="18" charset="0"/>
              </a:rPr>
              <a:t>SQLiteOpenHelper cần 3 phương thức cơ bản sau để  làm việc hiệu quả</a:t>
            </a:r>
            <a:endParaRPr sz="2800">
              <a:latin typeface="Times New Roman" pitchFamily="18" charset="0"/>
              <a:cs typeface="Times New Roman" pitchFamily="18" charset="0"/>
            </a:endParaRPr>
          </a:p>
          <a:p>
            <a:pPr marL="744220" marR="79375" lvl="1" indent="-274320" algn="just">
              <a:lnSpc>
                <a:spcPts val="2590"/>
              </a:lnSpc>
              <a:spcBef>
                <a:spcPts val="425"/>
              </a:spcBef>
              <a:buFont typeface="Wingdings"/>
              <a:buChar char=""/>
              <a:tabLst>
                <a:tab pos="743585" algn="l"/>
                <a:tab pos="744220" algn="l"/>
              </a:tabLst>
            </a:pPr>
            <a:r>
              <a:rPr sz="2400" dirty="0">
                <a:solidFill>
                  <a:srgbClr val="00AFEF"/>
                </a:solidFill>
                <a:latin typeface="Times New Roman" pitchFamily="18" charset="0"/>
                <a:cs typeface="Times New Roman" pitchFamily="18" charset="0"/>
              </a:rPr>
              <a:t>Constructor</a:t>
            </a:r>
            <a:r>
              <a:rPr sz="2400" dirty="0">
                <a:latin typeface="Times New Roman" pitchFamily="18" charset="0"/>
                <a:cs typeface="Times New Roman" pitchFamily="18" charset="0"/>
              </a:rPr>
              <a:t>: cung cấp các tham số cần thiết để làm việc với  cơ sở dữ liệu</a:t>
            </a:r>
            <a:endParaRPr sz="2400">
              <a:latin typeface="Times New Roman" pitchFamily="18" charset="0"/>
              <a:cs typeface="Times New Roman" pitchFamily="18" charset="0"/>
            </a:endParaRPr>
          </a:p>
          <a:p>
            <a:pPr marL="744220" marR="185420" lvl="1" indent="-274320" algn="just">
              <a:lnSpc>
                <a:spcPts val="2590"/>
              </a:lnSpc>
              <a:spcBef>
                <a:spcPts val="409"/>
              </a:spcBef>
              <a:buFont typeface="Wingdings"/>
              <a:buChar char=""/>
              <a:tabLst>
                <a:tab pos="744220" algn="l"/>
              </a:tabLst>
            </a:pPr>
            <a:r>
              <a:rPr sz="2400" dirty="0">
                <a:solidFill>
                  <a:srgbClr val="00AFEF"/>
                </a:solidFill>
                <a:latin typeface="Times New Roman" pitchFamily="18" charset="0"/>
                <a:cs typeface="Times New Roman" pitchFamily="18" charset="0"/>
              </a:rPr>
              <a:t>onCreate</a:t>
            </a:r>
            <a:r>
              <a:rPr sz="2400" dirty="0">
                <a:latin typeface="Times New Roman" pitchFamily="18" charset="0"/>
                <a:cs typeface="Times New Roman" pitchFamily="18" charset="0"/>
              </a:rPr>
              <a:t>(): phương thức được tự động gọi khi lần đầu tạo  file CSDL và tạo các bảng trong CSDL cũng như khởi tạo dữ  liệu ban đầu</a:t>
            </a:r>
            <a:endParaRPr sz="2400">
              <a:latin typeface="Times New Roman" pitchFamily="18" charset="0"/>
              <a:cs typeface="Times New Roman" pitchFamily="18" charset="0"/>
            </a:endParaRPr>
          </a:p>
          <a:p>
            <a:pPr marL="744220" marR="222885" lvl="1" indent="-274320" algn="just">
              <a:lnSpc>
                <a:spcPts val="2590"/>
              </a:lnSpc>
              <a:spcBef>
                <a:spcPts val="405"/>
              </a:spcBef>
              <a:buFont typeface="Wingdings"/>
              <a:buChar char=""/>
              <a:tabLst>
                <a:tab pos="744220" algn="l"/>
              </a:tabLst>
            </a:pPr>
            <a:r>
              <a:rPr sz="2400" dirty="0">
                <a:solidFill>
                  <a:srgbClr val="00AFEF"/>
                </a:solidFill>
                <a:latin typeface="Times New Roman" pitchFamily="18" charset="0"/>
                <a:cs typeface="Times New Roman" pitchFamily="18" charset="0"/>
              </a:rPr>
              <a:t>onUpgrade</a:t>
            </a:r>
            <a:r>
              <a:rPr sz="2400" dirty="0">
                <a:latin typeface="Times New Roman" pitchFamily="18" charset="0"/>
                <a:cs typeface="Times New Roman" pitchFamily="18" charset="0"/>
              </a:rPr>
              <a:t>(): phương thức được tự động gọi khi nâng cấp  CSDL từ các phiên bản cũ</a:t>
            </a:r>
            <a:endParaRPr sz="240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4417060" cy="757555"/>
          </a:xfrm>
          <a:prstGeom prst="rect">
            <a:avLst/>
          </a:prstGeom>
        </p:spPr>
        <p:txBody>
          <a:bodyPr vert="horz" wrap="square" lIns="0" tIns="12700" rIns="0" bIns="0" rtlCol="0">
            <a:spAutoFit/>
          </a:bodyPr>
          <a:lstStyle/>
          <a:p>
            <a:pPr marL="12700">
              <a:lnSpc>
                <a:spcPct val="100000"/>
              </a:lnSpc>
              <a:spcBef>
                <a:spcPts val="100"/>
              </a:spcBef>
            </a:pPr>
            <a:r>
              <a:rPr spc="-5" dirty="0"/>
              <a:t>Nhắc </a:t>
            </a:r>
            <a:r>
              <a:rPr dirty="0"/>
              <a:t>lại bài</a:t>
            </a:r>
            <a:r>
              <a:rPr spc="-114" dirty="0"/>
              <a:t> </a:t>
            </a:r>
            <a:r>
              <a:rPr dirty="0"/>
              <a:t>trước</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a:t>
            </a:fld>
            <a:endParaRPr spc="-60" dirty="0"/>
          </a:p>
        </p:txBody>
      </p:sp>
      <p:sp>
        <p:nvSpPr>
          <p:cNvPr id="3" name="object 3"/>
          <p:cNvSpPr txBox="1"/>
          <p:nvPr/>
        </p:nvSpPr>
        <p:spPr>
          <a:xfrm>
            <a:off x="427736" y="1350721"/>
            <a:ext cx="8235315" cy="4887234"/>
          </a:xfrm>
          <a:prstGeom prst="rect">
            <a:avLst/>
          </a:prstGeom>
        </p:spPr>
        <p:txBody>
          <a:bodyPr vert="horz" wrap="square" lIns="0" tIns="64769" rIns="0" bIns="0" rtlCol="0">
            <a:spAutoFit/>
          </a:bodyPr>
          <a:lstStyle/>
          <a:p>
            <a:pPr marL="287020" marR="5080" indent="-274320" algn="just">
              <a:lnSpc>
                <a:spcPts val="3240"/>
              </a:lnSpc>
              <a:spcBef>
                <a:spcPts val="509"/>
              </a:spcBef>
              <a:buClr>
                <a:srgbClr val="FF0000"/>
              </a:buClr>
              <a:buFont typeface="Wingdings"/>
              <a:buChar char=""/>
              <a:tabLst>
                <a:tab pos="287020" algn="l"/>
              </a:tabLst>
            </a:pPr>
            <a:r>
              <a:rPr sz="3000" dirty="0">
                <a:latin typeface="Times New Roman" pitchFamily="18" charset="0"/>
                <a:cs typeface="Times New Roman" pitchFamily="18" charset="0"/>
              </a:rPr>
              <a:t>Nguyên tắc lưu trữ trong android: theo phân quyền  của Linux, hỗ trợ nhiều loại lưu trữ với mục đích  khác nhau</a:t>
            </a:r>
            <a:endParaRPr sz="3000">
              <a:latin typeface="Times New Roman" pitchFamily="18" charset="0"/>
              <a:cs typeface="Times New Roman" pitchFamily="18" charset="0"/>
            </a:endParaRPr>
          </a:p>
          <a:p>
            <a:pPr marL="744220" marR="1203960" lvl="1" indent="-274320" algn="just">
              <a:lnSpc>
                <a:spcPts val="2810"/>
              </a:lnSpc>
              <a:spcBef>
                <a:spcPts val="415"/>
              </a:spcBef>
              <a:buFont typeface="Wingdings"/>
              <a:buChar char=""/>
              <a:tabLst>
                <a:tab pos="744220" algn="l"/>
              </a:tabLst>
            </a:pPr>
            <a:r>
              <a:rPr sz="2600" dirty="0">
                <a:latin typeface="Times New Roman" pitchFamily="18" charset="0"/>
                <a:cs typeface="Times New Roman" pitchFamily="18" charset="0"/>
              </a:rPr>
              <a:t>MODE_PRIVATE</a:t>
            </a:r>
            <a:r>
              <a:rPr sz="2600">
                <a:latin typeface="Times New Roman" pitchFamily="18" charset="0"/>
                <a:cs typeface="Times New Roman" pitchFamily="18" charset="0"/>
              </a:rPr>
              <a:t>, </a:t>
            </a:r>
            <a:r>
              <a:rPr sz="2600" smtClean="0">
                <a:latin typeface="Times New Roman" pitchFamily="18" charset="0"/>
                <a:cs typeface="Times New Roman" pitchFamily="18" charset="0"/>
              </a:rPr>
              <a:t>MODE_WORLD_READABLE</a:t>
            </a:r>
            <a:r>
              <a:rPr lang="en-US" sz="2600" smtClean="0">
                <a:latin typeface="Times New Roman" pitchFamily="18" charset="0"/>
                <a:cs typeface="Times New Roman" pitchFamily="18" charset="0"/>
              </a:rPr>
              <a:t> </a:t>
            </a:r>
            <a:r>
              <a:rPr sz="2600" smtClean="0">
                <a:latin typeface="Times New Roman" pitchFamily="18" charset="0"/>
                <a:cs typeface="Times New Roman" pitchFamily="18" charset="0"/>
              </a:rPr>
              <a:t>và  </a:t>
            </a:r>
            <a:r>
              <a:rPr sz="2600" dirty="0">
                <a:latin typeface="Times New Roman" pitchFamily="18" charset="0"/>
                <a:cs typeface="Times New Roman" pitchFamily="18" charset="0"/>
              </a:rPr>
              <a:t>MODE_WORLD_WRITEABLE</a:t>
            </a:r>
            <a:endParaRPr sz="2600">
              <a:latin typeface="Times New Roman" pitchFamily="18" charset="0"/>
              <a:cs typeface="Times New Roman" pitchFamily="18" charset="0"/>
            </a:endParaRPr>
          </a:p>
          <a:p>
            <a:pPr marL="287020" indent="-274320" algn="just">
              <a:lnSpc>
                <a:spcPct val="100000"/>
              </a:lnSpc>
              <a:spcBef>
                <a:spcPts val="375"/>
              </a:spcBef>
              <a:buClr>
                <a:srgbClr val="FF0000"/>
              </a:buClr>
              <a:buFont typeface="Wingdings"/>
              <a:buChar char=""/>
              <a:tabLst>
                <a:tab pos="287020" algn="l"/>
              </a:tabLst>
            </a:pPr>
            <a:r>
              <a:rPr sz="3000" dirty="0">
                <a:latin typeface="Times New Roman" pitchFamily="18" charset="0"/>
                <a:cs typeface="Times New Roman" pitchFamily="18" charset="0"/>
              </a:rPr>
              <a:t>Các vùng lưu trữ được cấp cho ứng dụng</a:t>
            </a:r>
            <a:endParaRPr sz="3000">
              <a:latin typeface="Times New Roman" pitchFamily="18" charset="0"/>
              <a:cs typeface="Times New Roman" pitchFamily="18" charset="0"/>
            </a:endParaRPr>
          </a:p>
          <a:p>
            <a:pPr marL="287020" indent="-274320" algn="just">
              <a:lnSpc>
                <a:spcPct val="100000"/>
              </a:lnSpc>
              <a:spcBef>
                <a:spcPts val="445"/>
              </a:spcBef>
              <a:buClr>
                <a:srgbClr val="FF0000"/>
              </a:buClr>
              <a:buFont typeface="Wingdings"/>
              <a:buChar char=""/>
              <a:tabLst>
                <a:tab pos="287020" algn="l"/>
              </a:tabLst>
            </a:pPr>
            <a:r>
              <a:rPr sz="3000" dirty="0">
                <a:latin typeface="Times New Roman" pitchFamily="18" charset="0"/>
                <a:cs typeface="Times New Roman" pitchFamily="18" charset="0"/>
              </a:rPr>
              <a:t>Shared preferences và PreferenceActivity</a:t>
            </a:r>
            <a:endParaRPr sz="3000">
              <a:latin typeface="Times New Roman" pitchFamily="18" charset="0"/>
              <a:cs typeface="Times New Roman" pitchFamily="18" charset="0"/>
            </a:endParaRPr>
          </a:p>
          <a:p>
            <a:pPr marL="287020" marR="116205" indent="-274320" algn="just">
              <a:lnSpc>
                <a:spcPts val="3240"/>
              </a:lnSpc>
              <a:spcBef>
                <a:spcPts val="840"/>
              </a:spcBef>
              <a:buClr>
                <a:srgbClr val="FF0000"/>
              </a:buClr>
              <a:buFont typeface="Wingdings"/>
              <a:buChar char=""/>
              <a:tabLst>
                <a:tab pos="287020" algn="l"/>
              </a:tabLst>
            </a:pPr>
            <a:r>
              <a:rPr sz="3000" dirty="0">
                <a:latin typeface="Times New Roman" pitchFamily="18" charset="0"/>
                <a:cs typeface="Times New Roman" pitchFamily="18" charset="0"/>
              </a:rPr>
              <a:t>Các loại lưu trữ: internal, external, cached và trong  file apk của ứng dụng</a:t>
            </a:r>
            <a:endParaRPr sz="3000">
              <a:latin typeface="Times New Roman" pitchFamily="18" charset="0"/>
              <a:cs typeface="Times New Roman" pitchFamily="18" charset="0"/>
            </a:endParaRPr>
          </a:p>
          <a:p>
            <a:pPr marL="287020" indent="-274320" algn="just">
              <a:lnSpc>
                <a:spcPct val="100000"/>
              </a:lnSpc>
              <a:spcBef>
                <a:spcPts val="400"/>
              </a:spcBef>
              <a:buClr>
                <a:srgbClr val="FF0000"/>
              </a:buClr>
              <a:buFont typeface="Wingdings"/>
              <a:buChar char=""/>
              <a:tabLst>
                <a:tab pos="287020" algn="l"/>
              </a:tabLst>
            </a:pPr>
            <a:r>
              <a:rPr sz="3000" dirty="0">
                <a:latin typeface="Times New Roman" pitchFamily="18" charset="0"/>
                <a:cs typeface="Times New Roman" pitchFamily="18" charset="0"/>
              </a:rPr>
              <a:t>Làm việc với SQLite</a:t>
            </a:r>
            <a:endParaRPr sz="300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4766310" cy="757555"/>
          </a:xfrm>
          <a:prstGeom prst="rect">
            <a:avLst/>
          </a:prstGeom>
        </p:spPr>
        <p:txBody>
          <a:bodyPr vert="horz" wrap="square" lIns="0" tIns="12700" rIns="0" bIns="0" rtlCol="0">
            <a:spAutoFit/>
          </a:bodyPr>
          <a:lstStyle/>
          <a:p>
            <a:pPr marL="12700">
              <a:lnSpc>
                <a:spcPct val="100000"/>
              </a:lnSpc>
              <a:spcBef>
                <a:spcPts val="100"/>
              </a:spcBef>
            </a:pPr>
            <a:r>
              <a:rPr spc="-5" dirty="0"/>
              <a:t>SQLiteOpenHelper</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20</a:t>
            </a:fld>
            <a:endParaRPr spc="-60" dirty="0"/>
          </a:p>
        </p:txBody>
      </p:sp>
      <p:sp>
        <p:nvSpPr>
          <p:cNvPr id="3" name="object 3"/>
          <p:cNvSpPr txBox="1"/>
          <p:nvPr/>
        </p:nvSpPr>
        <p:spPr>
          <a:xfrm>
            <a:off x="427736" y="1334718"/>
            <a:ext cx="8071484" cy="5102038"/>
          </a:xfrm>
          <a:prstGeom prst="rect">
            <a:avLst/>
          </a:prstGeom>
        </p:spPr>
        <p:txBody>
          <a:bodyPr vert="horz" wrap="square" lIns="0" tIns="74295" rIns="0" bIns="0" rtlCol="0">
            <a:spAutoFit/>
          </a:bodyPr>
          <a:lstStyle/>
          <a:p>
            <a:pPr marL="287020" indent="-274320" algn="just">
              <a:lnSpc>
                <a:spcPct val="100000"/>
              </a:lnSpc>
              <a:spcBef>
                <a:spcPts val="585"/>
              </a:spcBef>
              <a:buClr>
                <a:srgbClr val="FF0000"/>
              </a:buClr>
              <a:buFont typeface="Wingdings"/>
              <a:buChar char=""/>
              <a:tabLst>
                <a:tab pos="287020" algn="l"/>
              </a:tabLst>
            </a:pPr>
            <a:r>
              <a:rPr sz="3000" dirty="0">
                <a:latin typeface="Times New Roman" pitchFamily="18" charset="0"/>
                <a:cs typeface="Times New Roman" pitchFamily="18" charset="0"/>
              </a:rPr>
              <a:t>Các phương thức hữu ích của SQLiteOpenHelper</a:t>
            </a:r>
            <a:endParaRPr sz="3000">
              <a:latin typeface="Times New Roman" pitchFamily="18" charset="0"/>
              <a:cs typeface="Times New Roman" pitchFamily="18" charset="0"/>
            </a:endParaRPr>
          </a:p>
          <a:p>
            <a:pPr marL="744220" marR="85090" lvl="1" indent="-274320" algn="just">
              <a:lnSpc>
                <a:spcPct val="100000"/>
              </a:lnSpc>
              <a:spcBef>
                <a:spcPts val="430"/>
              </a:spcBef>
              <a:buFont typeface="Wingdings"/>
              <a:buChar char=""/>
              <a:tabLst>
                <a:tab pos="744220" algn="l"/>
              </a:tabLst>
            </a:pPr>
            <a:r>
              <a:rPr sz="2600" dirty="0">
                <a:latin typeface="Times New Roman" pitchFamily="18" charset="0"/>
                <a:cs typeface="Times New Roman" pitchFamily="18" charset="0"/>
              </a:rPr>
              <a:t>SQLiteDatabase </a:t>
            </a:r>
            <a:r>
              <a:rPr sz="2600" dirty="0">
                <a:solidFill>
                  <a:srgbClr val="00AFEF"/>
                </a:solidFill>
                <a:latin typeface="Times New Roman" pitchFamily="18" charset="0"/>
                <a:cs typeface="Times New Roman" pitchFamily="18" charset="0"/>
              </a:rPr>
              <a:t>getReadableDatabase</a:t>
            </a:r>
            <a:r>
              <a:rPr sz="2600" dirty="0">
                <a:latin typeface="Times New Roman" pitchFamily="18" charset="0"/>
                <a:cs typeface="Times New Roman" pitchFamily="18" charset="0"/>
              </a:rPr>
              <a:t>(): lấy về CSDL ở  dạng “chỉ đọc”</a:t>
            </a:r>
            <a:endParaRPr sz="2600">
              <a:latin typeface="Times New Roman" pitchFamily="18" charset="0"/>
              <a:cs typeface="Times New Roman" pitchFamily="18" charset="0"/>
            </a:endParaRPr>
          </a:p>
          <a:p>
            <a:pPr marL="744220" marR="5080" lvl="1" indent="-274320" algn="just">
              <a:lnSpc>
                <a:spcPct val="100000"/>
              </a:lnSpc>
              <a:spcBef>
                <a:spcPts val="405"/>
              </a:spcBef>
              <a:buFont typeface="Wingdings"/>
              <a:buChar char=""/>
              <a:tabLst>
                <a:tab pos="744220" algn="l"/>
              </a:tabLst>
            </a:pPr>
            <a:r>
              <a:rPr sz="2600" dirty="0">
                <a:latin typeface="Times New Roman" pitchFamily="18" charset="0"/>
                <a:cs typeface="Times New Roman" pitchFamily="18" charset="0"/>
              </a:rPr>
              <a:t>SQLiteDatabase </a:t>
            </a:r>
            <a:r>
              <a:rPr sz="2600" dirty="0">
                <a:solidFill>
                  <a:srgbClr val="00AFEF"/>
                </a:solidFill>
                <a:latin typeface="Times New Roman" pitchFamily="18" charset="0"/>
                <a:cs typeface="Times New Roman" pitchFamily="18" charset="0"/>
              </a:rPr>
              <a:t>getWriteableDatabase</a:t>
            </a:r>
            <a:r>
              <a:rPr sz="2600" dirty="0">
                <a:latin typeface="Times New Roman" pitchFamily="18" charset="0"/>
                <a:cs typeface="Times New Roman" pitchFamily="18" charset="0"/>
              </a:rPr>
              <a:t>(): lấy về CSDL ở  dạng “đọc và ghi”</a:t>
            </a:r>
            <a:endParaRPr sz="2600">
              <a:latin typeface="Times New Roman" pitchFamily="18" charset="0"/>
              <a:cs typeface="Times New Roman" pitchFamily="18" charset="0"/>
            </a:endParaRPr>
          </a:p>
          <a:p>
            <a:pPr marL="744220" lvl="1" indent="-274320" algn="just">
              <a:lnSpc>
                <a:spcPct val="100000"/>
              </a:lnSpc>
              <a:spcBef>
                <a:spcPts val="400"/>
              </a:spcBef>
              <a:buFont typeface="Wingdings"/>
              <a:buChar char=""/>
              <a:tabLst>
                <a:tab pos="744220" algn="l"/>
              </a:tabLst>
            </a:pPr>
            <a:r>
              <a:rPr sz="2600" dirty="0">
                <a:latin typeface="Times New Roman" pitchFamily="18" charset="0"/>
                <a:cs typeface="Times New Roman" pitchFamily="18" charset="0"/>
              </a:rPr>
              <a:t>String </a:t>
            </a:r>
            <a:r>
              <a:rPr sz="2600" dirty="0">
                <a:solidFill>
                  <a:srgbClr val="00AFEF"/>
                </a:solidFill>
                <a:latin typeface="Times New Roman" pitchFamily="18" charset="0"/>
                <a:cs typeface="Times New Roman" pitchFamily="18" charset="0"/>
              </a:rPr>
              <a:t>getDatabaseName</a:t>
            </a:r>
            <a:r>
              <a:rPr sz="2600" dirty="0">
                <a:latin typeface="Times New Roman" pitchFamily="18" charset="0"/>
                <a:cs typeface="Times New Roman" pitchFamily="18" charset="0"/>
              </a:rPr>
              <a:t>(): lấy tên CSDL</a:t>
            </a:r>
            <a:endParaRPr sz="2600">
              <a:latin typeface="Times New Roman" pitchFamily="18" charset="0"/>
              <a:cs typeface="Times New Roman" pitchFamily="18" charset="0"/>
            </a:endParaRPr>
          </a:p>
          <a:p>
            <a:pPr marL="287020" marR="29845" indent="-274320" algn="just">
              <a:lnSpc>
                <a:spcPct val="100000"/>
              </a:lnSpc>
              <a:spcBef>
                <a:spcPts val="775"/>
              </a:spcBef>
              <a:buClr>
                <a:srgbClr val="FF0000"/>
              </a:buClr>
              <a:buFont typeface="Wingdings"/>
              <a:buChar char=""/>
              <a:tabLst>
                <a:tab pos="287020" algn="l"/>
              </a:tabLst>
            </a:pPr>
            <a:r>
              <a:rPr sz="3000" dirty="0">
                <a:latin typeface="Times New Roman" pitchFamily="18" charset="0"/>
                <a:cs typeface="Times New Roman" pitchFamily="18" charset="0"/>
              </a:rPr>
              <a:t>Không dùng SQLiteOpenHelper cũng không có vấn  đề gì, nhưng sử dụng SQLiteOpenHelper thì ta sẽ  đỡ công sức viết code hơn, đặc biệt khi cập nhật  phiên bản ứng dụng kèm theo nâng cấp CSDL</a:t>
            </a:r>
            <a:endParaRPr sz="300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4766310" cy="757555"/>
          </a:xfrm>
          <a:prstGeom prst="rect">
            <a:avLst/>
          </a:prstGeom>
        </p:spPr>
        <p:txBody>
          <a:bodyPr vert="horz" wrap="square" lIns="0" tIns="12700" rIns="0" bIns="0" rtlCol="0">
            <a:spAutoFit/>
          </a:bodyPr>
          <a:lstStyle/>
          <a:p>
            <a:pPr marL="12700">
              <a:lnSpc>
                <a:spcPct val="100000"/>
              </a:lnSpc>
              <a:spcBef>
                <a:spcPts val="100"/>
              </a:spcBef>
            </a:pPr>
            <a:r>
              <a:rPr spc="-5" dirty="0"/>
              <a:t>SQLiteOpenHelper</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21</a:t>
            </a:fld>
            <a:endParaRPr spc="-60" dirty="0"/>
          </a:p>
        </p:txBody>
      </p:sp>
      <p:sp>
        <p:nvSpPr>
          <p:cNvPr id="3" name="object 3"/>
          <p:cNvSpPr txBox="1"/>
          <p:nvPr/>
        </p:nvSpPr>
        <p:spPr>
          <a:xfrm>
            <a:off x="427736" y="1397965"/>
            <a:ext cx="8041640" cy="4936608"/>
          </a:xfrm>
          <a:prstGeom prst="rect">
            <a:avLst/>
          </a:prstGeom>
        </p:spPr>
        <p:txBody>
          <a:bodyPr vert="horz" wrap="square" lIns="0" tIns="12065" rIns="0" bIns="0" rtlCol="0">
            <a:spAutoFit/>
          </a:bodyPr>
          <a:lstStyle/>
          <a:p>
            <a:pPr marL="287020" marR="52705" indent="-274320" algn="just">
              <a:lnSpc>
                <a:spcPct val="100000"/>
              </a:lnSpc>
              <a:spcBef>
                <a:spcPts val="95"/>
              </a:spcBef>
              <a:buClr>
                <a:srgbClr val="FF0000"/>
              </a:buClr>
              <a:buFont typeface="Wingdings"/>
              <a:buChar char=""/>
              <a:tabLst>
                <a:tab pos="287020" algn="l"/>
              </a:tabLst>
            </a:pPr>
            <a:r>
              <a:rPr sz="2800" dirty="0">
                <a:latin typeface="Times New Roman" pitchFamily="18" charset="0"/>
                <a:cs typeface="Times New Roman" pitchFamily="18" charset="0"/>
              </a:rPr>
              <a:t>Code: kế thừa SQLiteOpenHelper và viết lại 3 phương  thức cơ bản</a:t>
            </a:r>
            <a:endParaRPr sz="2800">
              <a:latin typeface="Times New Roman" pitchFamily="18" charset="0"/>
              <a:cs typeface="Times New Roman" pitchFamily="18" charset="0"/>
            </a:endParaRPr>
          </a:p>
          <a:p>
            <a:pPr marL="287020" indent="-274320" algn="just">
              <a:lnSpc>
                <a:spcPct val="100000"/>
              </a:lnSpc>
              <a:spcBef>
                <a:spcPts val="810"/>
              </a:spcBef>
              <a:buClr>
                <a:srgbClr val="FF0000"/>
              </a:buClr>
              <a:buFont typeface="Wingdings"/>
              <a:buChar char=""/>
              <a:tabLst>
                <a:tab pos="287020" algn="l"/>
              </a:tabLst>
            </a:pPr>
            <a:r>
              <a:rPr sz="2800" dirty="0">
                <a:latin typeface="Times New Roman" pitchFamily="18" charset="0"/>
                <a:cs typeface="Times New Roman" pitchFamily="18" charset="0"/>
              </a:rPr>
              <a:t>Cách thức sử dụng SQLiteOpenHelper:</a:t>
            </a:r>
            <a:endParaRPr sz="2800">
              <a:latin typeface="Times New Roman" pitchFamily="18" charset="0"/>
              <a:cs typeface="Times New Roman" pitchFamily="18" charset="0"/>
            </a:endParaRPr>
          </a:p>
          <a:p>
            <a:pPr marL="744220" lvl="1" indent="-274320" algn="just">
              <a:lnSpc>
                <a:spcPct val="100000"/>
              </a:lnSpc>
              <a:spcBef>
                <a:spcPts val="420"/>
              </a:spcBef>
              <a:buFont typeface="Wingdings"/>
              <a:buChar char=""/>
              <a:tabLst>
                <a:tab pos="743585" algn="l"/>
                <a:tab pos="744220" algn="l"/>
              </a:tabLst>
            </a:pPr>
            <a:r>
              <a:rPr sz="2400" dirty="0">
                <a:latin typeface="Times New Roman" pitchFamily="18" charset="0"/>
                <a:cs typeface="Times New Roman" pitchFamily="18" charset="0"/>
              </a:rPr>
              <a:t>Thay vì mở CSDL trực tiếp, ta mở qua SQLiteOpenHelper</a:t>
            </a:r>
            <a:endParaRPr sz="2400">
              <a:latin typeface="Times New Roman" pitchFamily="18" charset="0"/>
              <a:cs typeface="Times New Roman" pitchFamily="18" charset="0"/>
            </a:endParaRPr>
          </a:p>
          <a:p>
            <a:pPr marL="744220" lvl="1" indent="-274320" algn="just">
              <a:lnSpc>
                <a:spcPct val="100000"/>
              </a:lnSpc>
              <a:spcBef>
                <a:spcPts val="409"/>
              </a:spcBef>
              <a:buFont typeface="Wingdings"/>
              <a:buChar char=""/>
              <a:tabLst>
                <a:tab pos="743585" algn="l"/>
                <a:tab pos="744220" algn="l"/>
              </a:tabLst>
            </a:pPr>
            <a:r>
              <a:rPr sz="2400" dirty="0">
                <a:latin typeface="Times New Roman" pitchFamily="18" charset="0"/>
                <a:cs typeface="Times New Roman" pitchFamily="18" charset="0"/>
              </a:rPr>
              <a:t>SQLiteOpenHelper kiểm tra xem CSDL đã có hay chưa, nếu</a:t>
            </a:r>
            <a:endParaRPr sz="2400">
              <a:latin typeface="Times New Roman" pitchFamily="18" charset="0"/>
              <a:cs typeface="Times New Roman" pitchFamily="18" charset="0"/>
            </a:endParaRPr>
          </a:p>
          <a:p>
            <a:pPr marL="744220" algn="just">
              <a:lnSpc>
                <a:spcPct val="100000"/>
              </a:lnSpc>
            </a:pPr>
            <a:r>
              <a:rPr sz="2400" dirty="0">
                <a:latin typeface="Times New Roman" pitchFamily="18" charset="0"/>
                <a:cs typeface="Times New Roman" pitchFamily="18" charset="0"/>
              </a:rPr>
              <a:t>chưa có thì sẽ tự động gọi onCreate để tạo</a:t>
            </a:r>
            <a:endParaRPr sz="2400">
              <a:latin typeface="Times New Roman" pitchFamily="18" charset="0"/>
              <a:cs typeface="Times New Roman" pitchFamily="18" charset="0"/>
            </a:endParaRPr>
          </a:p>
          <a:p>
            <a:pPr marL="744220" marR="14604" lvl="1" indent="-274320" algn="just">
              <a:lnSpc>
                <a:spcPct val="100000"/>
              </a:lnSpc>
              <a:spcBef>
                <a:spcPts val="400"/>
              </a:spcBef>
              <a:buFont typeface="Wingdings"/>
              <a:buChar char=""/>
              <a:tabLst>
                <a:tab pos="744220" algn="l"/>
              </a:tabLst>
            </a:pPr>
            <a:r>
              <a:rPr sz="2400" dirty="0">
                <a:latin typeface="Times New Roman" pitchFamily="18" charset="0"/>
                <a:cs typeface="Times New Roman" pitchFamily="18" charset="0"/>
              </a:rPr>
              <a:t>SQLiteOpenHelper kiểm tra phiên bản của CSDL hiện tại so  với đề xuất có bằng nhau không, nếu không thì tự động gọi  onUpgrade (hoặc onDowngrade, tùy tình huống)</a:t>
            </a:r>
            <a:endParaRPr sz="2400">
              <a:latin typeface="Times New Roman" pitchFamily="18" charset="0"/>
              <a:cs typeface="Times New Roman" pitchFamily="18" charset="0"/>
            </a:endParaRPr>
          </a:p>
          <a:p>
            <a:pPr marL="744220" marR="5080" lvl="1" indent="-274320" algn="just">
              <a:lnSpc>
                <a:spcPct val="100000"/>
              </a:lnSpc>
              <a:spcBef>
                <a:spcPts val="395"/>
              </a:spcBef>
              <a:buFont typeface="Wingdings"/>
              <a:buChar char=""/>
              <a:tabLst>
                <a:tab pos="744220" algn="l"/>
              </a:tabLst>
            </a:pPr>
            <a:r>
              <a:rPr sz="2400" dirty="0">
                <a:latin typeface="Times New Roman" pitchFamily="18" charset="0"/>
                <a:cs typeface="Times New Roman" pitchFamily="18" charset="0"/>
              </a:rPr>
              <a:t>LTV dùng getReadableDatabase / getWriteableDatabase để  lấy về CSDL đã sẵn sàng hoạt động</a:t>
            </a:r>
            <a:endParaRPr sz="240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txBox="1">
            <a:spLocks noGrp="1"/>
          </p:cNvSpPr>
          <p:nvPr>
            <p:ph type="title"/>
          </p:nvPr>
        </p:nvSpPr>
        <p:spPr>
          <a:xfrm>
            <a:off x="427736" y="257378"/>
            <a:ext cx="7103109" cy="757555"/>
          </a:xfrm>
          <a:prstGeom prst="rect">
            <a:avLst/>
          </a:prstGeom>
        </p:spPr>
        <p:txBody>
          <a:bodyPr vert="horz" wrap="square" lIns="0" tIns="12700" rIns="0" bIns="0" rtlCol="0">
            <a:spAutoFit/>
          </a:bodyPr>
          <a:lstStyle/>
          <a:p>
            <a:pPr marL="12700">
              <a:lnSpc>
                <a:spcPct val="100000"/>
              </a:lnSpc>
              <a:spcBef>
                <a:spcPts val="100"/>
              </a:spcBef>
            </a:pPr>
            <a:r>
              <a:rPr spc="-5" dirty="0"/>
              <a:t>SQLiteOpenHelper </a:t>
            </a:r>
            <a:r>
              <a:rPr dirty="0"/>
              <a:t>-</a:t>
            </a:r>
            <a:r>
              <a:rPr spc="-20" dirty="0"/>
              <a:t> </a:t>
            </a:r>
            <a:r>
              <a:rPr dirty="0"/>
              <a:t>Sample</a:t>
            </a:r>
          </a:p>
        </p:txBody>
      </p:sp>
      <p:sp>
        <p:nvSpPr>
          <p:cNvPr id="4" name="object 4"/>
          <p:cNvSpPr/>
          <p:nvPr/>
        </p:nvSpPr>
        <p:spPr>
          <a:xfrm>
            <a:off x="175161" y="1546860"/>
            <a:ext cx="8679640" cy="4081671"/>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22</a:t>
            </a:fld>
            <a:endParaRPr spc="-6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p:nvPr/>
        </p:nvSpPr>
        <p:spPr>
          <a:xfrm>
            <a:off x="242103" y="1677923"/>
            <a:ext cx="8473652" cy="190347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99644" y="3782274"/>
            <a:ext cx="8115400" cy="2104819"/>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427736" y="257378"/>
            <a:ext cx="7103109" cy="757555"/>
          </a:xfrm>
          <a:prstGeom prst="rect">
            <a:avLst/>
          </a:prstGeom>
        </p:spPr>
        <p:txBody>
          <a:bodyPr vert="horz" wrap="square" lIns="0" tIns="12700" rIns="0" bIns="0" rtlCol="0">
            <a:spAutoFit/>
          </a:bodyPr>
          <a:lstStyle/>
          <a:p>
            <a:pPr marL="12700">
              <a:lnSpc>
                <a:spcPct val="100000"/>
              </a:lnSpc>
              <a:spcBef>
                <a:spcPts val="100"/>
              </a:spcBef>
            </a:pPr>
            <a:r>
              <a:rPr spc="-5" dirty="0"/>
              <a:t>SQLiteOpenHelper </a:t>
            </a:r>
            <a:r>
              <a:rPr dirty="0"/>
              <a:t>-</a:t>
            </a:r>
            <a:r>
              <a:rPr spc="-20" dirty="0"/>
              <a:t> </a:t>
            </a:r>
            <a:r>
              <a:rPr dirty="0"/>
              <a:t>Sample</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23</a:t>
            </a:fld>
            <a:endParaRPr spc="-6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p:nvPr/>
        </p:nvSpPr>
        <p:spPr>
          <a:xfrm>
            <a:off x="594424" y="1496839"/>
            <a:ext cx="8135237" cy="3408227"/>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27736" y="257378"/>
            <a:ext cx="7103109" cy="757555"/>
          </a:xfrm>
          <a:prstGeom prst="rect">
            <a:avLst/>
          </a:prstGeom>
        </p:spPr>
        <p:txBody>
          <a:bodyPr vert="horz" wrap="square" lIns="0" tIns="12700" rIns="0" bIns="0" rtlCol="0">
            <a:spAutoFit/>
          </a:bodyPr>
          <a:lstStyle/>
          <a:p>
            <a:pPr marL="12700">
              <a:lnSpc>
                <a:spcPct val="100000"/>
              </a:lnSpc>
              <a:spcBef>
                <a:spcPts val="100"/>
              </a:spcBef>
            </a:pPr>
            <a:r>
              <a:rPr spc="-5" dirty="0"/>
              <a:t>SQLiteOpenHelper </a:t>
            </a:r>
            <a:r>
              <a:rPr dirty="0"/>
              <a:t>-</a:t>
            </a:r>
            <a:r>
              <a:rPr spc="-20" dirty="0"/>
              <a:t> </a:t>
            </a:r>
            <a:r>
              <a:rPr dirty="0"/>
              <a:t>Sample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24</a:t>
            </a:fld>
            <a:endParaRPr spc="-6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2665" y="3754577"/>
            <a:ext cx="6409690" cy="1416050"/>
          </a:xfrm>
          <a:prstGeom prst="rect">
            <a:avLst/>
          </a:prstGeom>
        </p:spPr>
        <p:txBody>
          <a:bodyPr vert="horz" wrap="square" lIns="0" tIns="95250" rIns="0" bIns="0" rtlCol="0">
            <a:spAutoFit/>
          </a:bodyPr>
          <a:lstStyle/>
          <a:p>
            <a:pPr marL="12700" marR="5080">
              <a:lnSpc>
                <a:spcPts val="5190"/>
              </a:lnSpc>
              <a:spcBef>
                <a:spcPts val="750"/>
              </a:spcBef>
            </a:pPr>
            <a:r>
              <a:rPr spc="-5" dirty="0"/>
              <a:t>Kinh </a:t>
            </a:r>
            <a:r>
              <a:rPr dirty="0"/>
              <a:t>nghiệm làm </a:t>
            </a:r>
            <a:r>
              <a:rPr spc="-5" dirty="0"/>
              <a:t>việc</a:t>
            </a:r>
            <a:r>
              <a:rPr spc="-75" dirty="0"/>
              <a:t> </a:t>
            </a:r>
            <a:r>
              <a:rPr dirty="0"/>
              <a:t>với  </a:t>
            </a:r>
            <a:r>
              <a:rPr spc="-5" dirty="0"/>
              <a:t>CSDL</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25</a:t>
            </a:fld>
            <a:endParaRPr spc="-60" dirty="0"/>
          </a:p>
        </p:txBody>
      </p:sp>
      <p:sp>
        <p:nvSpPr>
          <p:cNvPr id="3" name="object 3"/>
          <p:cNvSpPr txBox="1"/>
          <p:nvPr/>
        </p:nvSpPr>
        <p:spPr>
          <a:xfrm>
            <a:off x="702665" y="3468370"/>
            <a:ext cx="662305"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888888"/>
                </a:solidFill>
                <a:latin typeface="Arial"/>
                <a:cs typeface="Arial"/>
              </a:rPr>
              <a:t>Phần</a:t>
            </a:r>
            <a:r>
              <a:rPr sz="1800" spc="-145" dirty="0">
                <a:solidFill>
                  <a:srgbClr val="888888"/>
                </a:solidFill>
                <a:latin typeface="Arial"/>
                <a:cs typeface="Arial"/>
              </a:rPr>
              <a:t> </a:t>
            </a:r>
            <a:r>
              <a:rPr sz="1800" spc="-90" dirty="0">
                <a:solidFill>
                  <a:srgbClr val="888888"/>
                </a:solidFill>
                <a:latin typeface="Arial"/>
                <a:cs typeface="Arial"/>
              </a:rPr>
              <a:t>3</a:t>
            </a:r>
            <a:endParaRPr sz="18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8122284" cy="757555"/>
          </a:xfrm>
          <a:prstGeom prst="rect">
            <a:avLst/>
          </a:prstGeom>
        </p:spPr>
        <p:txBody>
          <a:bodyPr vert="horz" wrap="square" lIns="0" tIns="12700" rIns="0" bIns="0" rtlCol="0">
            <a:spAutoFit/>
          </a:bodyPr>
          <a:lstStyle/>
          <a:p>
            <a:pPr marL="12700">
              <a:lnSpc>
                <a:spcPct val="100000"/>
              </a:lnSpc>
              <a:spcBef>
                <a:spcPts val="100"/>
              </a:spcBef>
            </a:pPr>
            <a:r>
              <a:rPr spc="-5" dirty="0"/>
              <a:t>Kinh </a:t>
            </a:r>
            <a:r>
              <a:rPr dirty="0"/>
              <a:t>nghiệm làm việc </a:t>
            </a:r>
            <a:r>
              <a:rPr spc="-5" dirty="0"/>
              <a:t>với</a:t>
            </a:r>
            <a:r>
              <a:rPr spc="-65" dirty="0"/>
              <a:t> </a:t>
            </a:r>
            <a:r>
              <a:rPr dirty="0"/>
              <a:t>CSDL</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26</a:t>
            </a:fld>
            <a:endParaRPr spc="-60" dirty="0"/>
          </a:p>
        </p:txBody>
      </p:sp>
      <p:sp>
        <p:nvSpPr>
          <p:cNvPr id="3" name="object 3"/>
          <p:cNvSpPr txBox="1"/>
          <p:nvPr/>
        </p:nvSpPr>
        <p:spPr>
          <a:xfrm>
            <a:off x="427736" y="1350721"/>
            <a:ext cx="8247380" cy="4594225"/>
          </a:xfrm>
          <a:prstGeom prst="rect">
            <a:avLst/>
          </a:prstGeom>
        </p:spPr>
        <p:txBody>
          <a:bodyPr vert="horz" wrap="square" lIns="0" tIns="64769" rIns="0" bIns="0" rtlCol="0">
            <a:spAutoFit/>
          </a:bodyPr>
          <a:lstStyle/>
          <a:p>
            <a:pPr marL="287020" marR="133350" indent="-274320" algn="just">
              <a:lnSpc>
                <a:spcPts val="3240"/>
              </a:lnSpc>
              <a:spcBef>
                <a:spcPts val="509"/>
              </a:spcBef>
              <a:buClr>
                <a:srgbClr val="FF0000"/>
              </a:buClr>
              <a:buFont typeface="Wingdings"/>
              <a:buChar char=""/>
              <a:tabLst>
                <a:tab pos="287020" algn="l"/>
              </a:tabLst>
            </a:pPr>
            <a:r>
              <a:rPr sz="3000" dirty="0">
                <a:latin typeface="Times New Roman" pitchFamily="18" charset="0"/>
                <a:cs typeface="Times New Roman" pitchFamily="18" charset="0"/>
              </a:rPr>
              <a:t>Viết class mô tả đối tượng cần thao tác (không liên  quan gì tới database), tạm gọi là các model</a:t>
            </a:r>
            <a:endParaRPr sz="3000">
              <a:latin typeface="Times New Roman" pitchFamily="18" charset="0"/>
              <a:cs typeface="Times New Roman" pitchFamily="18" charset="0"/>
            </a:endParaRPr>
          </a:p>
          <a:p>
            <a:pPr marL="287020" indent="-274320" algn="just">
              <a:lnSpc>
                <a:spcPct val="100000"/>
              </a:lnSpc>
              <a:spcBef>
                <a:spcPts val="395"/>
              </a:spcBef>
              <a:buClr>
                <a:srgbClr val="FF0000"/>
              </a:buClr>
              <a:buFont typeface="Wingdings"/>
              <a:buChar char=""/>
              <a:tabLst>
                <a:tab pos="287020" algn="l"/>
              </a:tabLst>
            </a:pPr>
            <a:r>
              <a:rPr sz="3000" dirty="0">
                <a:latin typeface="Times New Roman" pitchFamily="18" charset="0"/>
                <a:cs typeface="Times New Roman" pitchFamily="18" charset="0"/>
              </a:rPr>
              <a:t>Dùng SQLiteOpenHelper xử lý ở cấp độ database</a:t>
            </a:r>
            <a:endParaRPr sz="3000">
              <a:latin typeface="Times New Roman" pitchFamily="18" charset="0"/>
              <a:cs typeface="Times New Roman" pitchFamily="18" charset="0"/>
            </a:endParaRPr>
          </a:p>
          <a:p>
            <a:pPr marL="287020" marR="5080" indent="-274320" algn="just">
              <a:lnSpc>
                <a:spcPts val="3240"/>
              </a:lnSpc>
              <a:spcBef>
                <a:spcPts val="840"/>
              </a:spcBef>
              <a:buClr>
                <a:srgbClr val="FF0000"/>
              </a:buClr>
              <a:buFont typeface="Wingdings"/>
              <a:buChar char=""/>
              <a:tabLst>
                <a:tab pos="287020" algn="l"/>
              </a:tabLst>
            </a:pPr>
            <a:r>
              <a:rPr sz="3000" dirty="0">
                <a:latin typeface="Times New Roman" pitchFamily="18" charset="0"/>
                <a:cs typeface="Times New Roman" pitchFamily="18" charset="0"/>
              </a:rPr>
              <a:t>Viết class bọc ngoài các table, cung cấp các thao tác  làm việc giữa tables với model (data provider)</a:t>
            </a:r>
            <a:endParaRPr sz="3000">
              <a:latin typeface="Times New Roman" pitchFamily="18" charset="0"/>
              <a:cs typeface="Times New Roman" pitchFamily="18" charset="0"/>
            </a:endParaRPr>
          </a:p>
          <a:p>
            <a:pPr marL="287020" marR="19685" indent="-274320" algn="just">
              <a:lnSpc>
                <a:spcPts val="3240"/>
              </a:lnSpc>
              <a:spcBef>
                <a:spcPts val="810"/>
              </a:spcBef>
              <a:buClr>
                <a:srgbClr val="FF0000"/>
              </a:buClr>
              <a:buFont typeface="Wingdings"/>
              <a:buChar char=""/>
              <a:tabLst>
                <a:tab pos="287020" algn="l"/>
              </a:tabLst>
            </a:pPr>
            <a:r>
              <a:rPr sz="3000" dirty="0">
                <a:latin typeface="Times New Roman" pitchFamily="18" charset="0"/>
                <a:cs typeface="Times New Roman" pitchFamily="18" charset="0"/>
              </a:rPr>
              <a:t>Sử dụng các data provider để làm việc bất kể khi  nào dùng tới database, không trực tiếp làm việc với  database trong mọi trường hợp</a:t>
            </a:r>
            <a:endParaRPr sz="3000">
              <a:latin typeface="Times New Roman" pitchFamily="18" charset="0"/>
              <a:cs typeface="Times New Roman" pitchFamily="18" charset="0"/>
            </a:endParaRPr>
          </a:p>
          <a:p>
            <a:pPr marL="287020" marR="255904" indent="-274320" algn="just">
              <a:lnSpc>
                <a:spcPts val="3240"/>
              </a:lnSpc>
              <a:spcBef>
                <a:spcPts val="805"/>
              </a:spcBef>
              <a:buClr>
                <a:srgbClr val="FF0000"/>
              </a:buClr>
              <a:buFont typeface="Wingdings"/>
              <a:buChar char=""/>
              <a:tabLst>
                <a:tab pos="287020" algn="l"/>
              </a:tabLst>
            </a:pPr>
            <a:r>
              <a:rPr sz="3000" dirty="0">
                <a:latin typeface="Times New Roman" pitchFamily="18" charset="0"/>
                <a:cs typeface="Times New Roman" pitchFamily="18" charset="0"/>
              </a:rPr>
              <a:t>Các string SQL nên đặt ngoài resource hoặc có thể  cập nhật online là tốt nhất</a:t>
            </a:r>
            <a:endParaRPr sz="300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2778125" cy="757555"/>
          </a:xfrm>
          <a:prstGeom prst="rect">
            <a:avLst/>
          </a:prstGeom>
        </p:spPr>
        <p:txBody>
          <a:bodyPr vert="horz" wrap="square" lIns="0" tIns="12700" rIns="0" bIns="0" rtlCol="0">
            <a:spAutoFit/>
          </a:bodyPr>
          <a:lstStyle/>
          <a:p>
            <a:pPr marL="12700">
              <a:lnSpc>
                <a:spcPct val="100000"/>
              </a:lnSpc>
              <a:spcBef>
                <a:spcPts val="100"/>
              </a:spcBef>
            </a:pPr>
            <a:r>
              <a:rPr dirty="0"/>
              <a:t>Thực</a:t>
            </a:r>
            <a:r>
              <a:rPr spc="-85" dirty="0"/>
              <a:t> </a:t>
            </a:r>
            <a:r>
              <a:rPr spc="-5" dirty="0"/>
              <a:t>Hành</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27</a:t>
            </a:fld>
            <a:endParaRPr spc="-60" dirty="0"/>
          </a:p>
        </p:txBody>
      </p:sp>
      <p:sp>
        <p:nvSpPr>
          <p:cNvPr id="3" name="object 3"/>
          <p:cNvSpPr txBox="1"/>
          <p:nvPr/>
        </p:nvSpPr>
        <p:spPr>
          <a:xfrm>
            <a:off x="427736" y="1397965"/>
            <a:ext cx="8094980" cy="4693285"/>
          </a:xfrm>
          <a:prstGeom prst="rect">
            <a:avLst/>
          </a:prstGeom>
        </p:spPr>
        <p:txBody>
          <a:bodyPr vert="horz" wrap="square" lIns="0" tIns="12065" rIns="0" bIns="0" rtlCol="0">
            <a:spAutoFit/>
          </a:bodyPr>
          <a:lstStyle/>
          <a:p>
            <a:pPr marL="287020" marR="5080" indent="-274320" algn="just">
              <a:lnSpc>
                <a:spcPct val="100000"/>
              </a:lnSpc>
              <a:spcBef>
                <a:spcPts val="95"/>
              </a:spcBef>
              <a:buClr>
                <a:srgbClr val="FF0000"/>
              </a:buClr>
              <a:buFont typeface="Wingdings"/>
              <a:buChar char=""/>
              <a:tabLst>
                <a:tab pos="287020" algn="l"/>
              </a:tabLst>
            </a:pPr>
            <a:r>
              <a:rPr sz="2800" dirty="0">
                <a:latin typeface="Times New Roman" pitchFamily="18" charset="0"/>
                <a:cs typeface="Times New Roman" pitchFamily="18" charset="0"/>
              </a:rPr>
              <a:t>Xây dựng ứng dụng quản lý sách với CSDL Books trong  bài học trước</a:t>
            </a:r>
            <a:endParaRPr sz="2800">
              <a:latin typeface="Times New Roman" pitchFamily="18" charset="0"/>
              <a:cs typeface="Times New Roman" pitchFamily="18" charset="0"/>
            </a:endParaRPr>
          </a:p>
          <a:p>
            <a:pPr marL="287020" indent="-274320" algn="just">
              <a:lnSpc>
                <a:spcPct val="100000"/>
              </a:lnSpc>
              <a:spcBef>
                <a:spcPts val="810"/>
              </a:spcBef>
              <a:buClr>
                <a:srgbClr val="FF0000"/>
              </a:buClr>
              <a:buFont typeface="Wingdings"/>
              <a:buChar char=""/>
              <a:tabLst>
                <a:tab pos="287020" algn="l"/>
              </a:tabLst>
            </a:pPr>
            <a:r>
              <a:rPr sz="2800" dirty="0">
                <a:latin typeface="Times New Roman" pitchFamily="18" charset="0"/>
                <a:cs typeface="Times New Roman" pitchFamily="18" charset="0"/>
              </a:rPr>
              <a:t>Ứng dụng gồm các chức năng chính:</a:t>
            </a:r>
            <a:endParaRPr sz="2800">
              <a:latin typeface="Times New Roman" pitchFamily="18" charset="0"/>
              <a:cs typeface="Times New Roman" pitchFamily="18" charset="0"/>
            </a:endParaRPr>
          </a:p>
          <a:p>
            <a:pPr marL="744220" lvl="1" indent="-274320" algn="just">
              <a:lnSpc>
                <a:spcPct val="100000"/>
              </a:lnSpc>
              <a:spcBef>
                <a:spcPts val="420"/>
              </a:spcBef>
              <a:buFont typeface="Wingdings"/>
              <a:buChar char=""/>
              <a:tabLst>
                <a:tab pos="743585" algn="l"/>
                <a:tab pos="744220" algn="l"/>
              </a:tabLst>
            </a:pPr>
            <a:r>
              <a:rPr sz="2400" dirty="0">
                <a:latin typeface="Times New Roman" pitchFamily="18" charset="0"/>
                <a:cs typeface="Times New Roman" pitchFamily="18" charset="0"/>
              </a:rPr>
              <a:t>Thêm sách mới</a:t>
            </a:r>
            <a:endParaRPr sz="2400">
              <a:latin typeface="Times New Roman" pitchFamily="18" charset="0"/>
              <a:cs typeface="Times New Roman" pitchFamily="18" charset="0"/>
            </a:endParaRPr>
          </a:p>
          <a:p>
            <a:pPr marL="744220" lvl="1" indent="-274320" algn="just">
              <a:lnSpc>
                <a:spcPct val="100000"/>
              </a:lnSpc>
              <a:spcBef>
                <a:spcPts val="409"/>
              </a:spcBef>
              <a:buFont typeface="Wingdings"/>
              <a:buChar char=""/>
              <a:tabLst>
                <a:tab pos="743585" algn="l"/>
                <a:tab pos="744220" algn="l"/>
              </a:tabLst>
            </a:pPr>
            <a:r>
              <a:rPr sz="2400" dirty="0">
                <a:latin typeface="Times New Roman" pitchFamily="18" charset="0"/>
                <a:cs typeface="Times New Roman" pitchFamily="18" charset="0"/>
              </a:rPr>
              <a:t>Hiển thị danh sách các sách ra ListView</a:t>
            </a:r>
            <a:endParaRPr sz="2400">
              <a:latin typeface="Times New Roman" pitchFamily="18" charset="0"/>
              <a:cs typeface="Times New Roman" pitchFamily="18" charset="0"/>
            </a:endParaRPr>
          </a:p>
          <a:p>
            <a:pPr marL="744220" lvl="1" indent="-274320" algn="just">
              <a:lnSpc>
                <a:spcPct val="100000"/>
              </a:lnSpc>
              <a:spcBef>
                <a:spcPts val="400"/>
              </a:spcBef>
              <a:buFont typeface="Wingdings"/>
              <a:buChar char=""/>
              <a:tabLst>
                <a:tab pos="743585" algn="l"/>
                <a:tab pos="744220" algn="l"/>
              </a:tabLst>
            </a:pPr>
            <a:r>
              <a:rPr sz="2400" dirty="0">
                <a:latin typeface="Times New Roman" pitchFamily="18" charset="0"/>
                <a:cs typeface="Times New Roman" pitchFamily="18" charset="0"/>
              </a:rPr>
              <a:t>Sửa sách</a:t>
            </a:r>
            <a:endParaRPr sz="2400">
              <a:latin typeface="Times New Roman" pitchFamily="18" charset="0"/>
              <a:cs typeface="Times New Roman" pitchFamily="18" charset="0"/>
            </a:endParaRPr>
          </a:p>
          <a:p>
            <a:pPr marL="744220" lvl="1" indent="-274320" algn="just">
              <a:lnSpc>
                <a:spcPct val="100000"/>
              </a:lnSpc>
              <a:spcBef>
                <a:spcPts val="395"/>
              </a:spcBef>
              <a:buFont typeface="Wingdings"/>
              <a:buChar char=""/>
              <a:tabLst>
                <a:tab pos="743585" algn="l"/>
                <a:tab pos="744220" algn="l"/>
              </a:tabLst>
            </a:pPr>
            <a:r>
              <a:rPr sz="2400" dirty="0">
                <a:latin typeface="Times New Roman" pitchFamily="18" charset="0"/>
                <a:cs typeface="Times New Roman" pitchFamily="18" charset="0"/>
              </a:rPr>
              <a:t>Xóa sách</a:t>
            </a:r>
            <a:endParaRPr sz="2400">
              <a:latin typeface="Times New Roman" pitchFamily="18" charset="0"/>
              <a:cs typeface="Times New Roman" pitchFamily="18" charset="0"/>
            </a:endParaRPr>
          </a:p>
          <a:p>
            <a:pPr marL="744220" lvl="1" indent="-274320" algn="just">
              <a:lnSpc>
                <a:spcPct val="100000"/>
              </a:lnSpc>
              <a:spcBef>
                <a:spcPts val="405"/>
              </a:spcBef>
              <a:buFont typeface="Wingdings"/>
              <a:buChar char=""/>
              <a:tabLst>
                <a:tab pos="743585" algn="l"/>
                <a:tab pos="744220" algn="l"/>
              </a:tabLst>
            </a:pPr>
            <a:r>
              <a:rPr sz="2400" dirty="0">
                <a:latin typeface="Times New Roman" pitchFamily="18" charset="0"/>
                <a:cs typeface="Times New Roman" pitchFamily="18" charset="0"/>
              </a:rPr>
              <a:t>Tìm kiếm sách theo các trường hoặc theo các tiêu chuẩn</a:t>
            </a:r>
            <a:endParaRPr sz="2400">
              <a:latin typeface="Times New Roman" pitchFamily="18" charset="0"/>
              <a:cs typeface="Times New Roman" pitchFamily="18" charset="0"/>
            </a:endParaRPr>
          </a:p>
          <a:p>
            <a:pPr marL="744220" marR="187325" lvl="1" indent="-274320" algn="just">
              <a:lnSpc>
                <a:spcPct val="100000"/>
              </a:lnSpc>
              <a:spcBef>
                <a:spcPts val="400"/>
              </a:spcBef>
              <a:buFont typeface="Wingdings"/>
              <a:buChar char=""/>
              <a:tabLst>
                <a:tab pos="743585" algn="l"/>
                <a:tab pos="744220" algn="l"/>
              </a:tabLst>
            </a:pPr>
            <a:r>
              <a:rPr sz="2400" dirty="0">
                <a:latin typeface="Times New Roman" pitchFamily="18" charset="0"/>
                <a:cs typeface="Times New Roman" pitchFamily="18" charset="0"/>
              </a:rPr>
              <a:t>Upgrade lên DB lên phiên bản 2: bổ sung trường tags gồm  danh sách các từ khóa mô tả về sách</a:t>
            </a:r>
            <a:endParaRPr sz="2400">
              <a:latin typeface="Times New Roman" pitchFamily="18" charset="0"/>
              <a:cs typeface="Times New Roman" pitchFamily="18" charset="0"/>
            </a:endParaRPr>
          </a:p>
          <a:p>
            <a:pPr marL="744220" lvl="1" indent="-274320" algn="just">
              <a:lnSpc>
                <a:spcPct val="100000"/>
              </a:lnSpc>
              <a:spcBef>
                <a:spcPts val="395"/>
              </a:spcBef>
              <a:buFont typeface="Wingdings"/>
              <a:buChar char=""/>
              <a:tabLst>
                <a:tab pos="743585" algn="l"/>
                <a:tab pos="744220" algn="l"/>
              </a:tabLst>
            </a:pPr>
            <a:r>
              <a:rPr sz="2400" dirty="0">
                <a:latin typeface="Times New Roman" pitchFamily="18" charset="0"/>
                <a:cs typeface="Times New Roman" pitchFamily="18" charset="0"/>
              </a:rPr>
              <a:t>Cập nhật chức năng tìm kiếm theo tags</a:t>
            </a:r>
            <a:endParaRPr sz="240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Content</a:t>
            </a:r>
            <a:r>
              <a:rPr spc="-50" dirty="0"/>
              <a:t> </a:t>
            </a:r>
            <a:r>
              <a:rPr spc="-5" dirty="0"/>
              <a:t>providers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28</a:t>
            </a:fld>
            <a:endParaRPr spc="-60" dirty="0"/>
          </a:p>
        </p:txBody>
      </p:sp>
      <p:sp>
        <p:nvSpPr>
          <p:cNvPr id="3" name="object 3"/>
          <p:cNvSpPr txBox="1"/>
          <p:nvPr/>
        </p:nvSpPr>
        <p:spPr>
          <a:xfrm>
            <a:off x="702665" y="3468370"/>
            <a:ext cx="662305"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888888"/>
                </a:solidFill>
                <a:latin typeface="Arial"/>
                <a:cs typeface="Arial"/>
              </a:rPr>
              <a:t>Phần</a:t>
            </a:r>
            <a:r>
              <a:rPr sz="1800" spc="-145" dirty="0">
                <a:solidFill>
                  <a:srgbClr val="888888"/>
                </a:solidFill>
                <a:latin typeface="Arial"/>
                <a:cs typeface="Arial"/>
              </a:rPr>
              <a:t> </a:t>
            </a:r>
            <a:r>
              <a:rPr sz="1800" spc="-90" dirty="0">
                <a:solidFill>
                  <a:srgbClr val="888888"/>
                </a:solidFill>
                <a:latin typeface="Arial"/>
                <a:cs typeface="Arial"/>
              </a:rPr>
              <a:t>4</a:t>
            </a:r>
            <a:endParaRPr sz="180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4445000" cy="757555"/>
          </a:xfrm>
          <a:prstGeom prst="rect">
            <a:avLst/>
          </a:prstGeom>
        </p:spPr>
        <p:txBody>
          <a:bodyPr vert="horz" wrap="square" lIns="0" tIns="12700" rIns="0" bIns="0" rtlCol="0">
            <a:spAutoFit/>
          </a:bodyPr>
          <a:lstStyle/>
          <a:p>
            <a:pPr marL="12700">
              <a:lnSpc>
                <a:spcPct val="100000"/>
              </a:lnSpc>
              <a:spcBef>
                <a:spcPts val="100"/>
              </a:spcBef>
            </a:pPr>
            <a:r>
              <a:rPr dirty="0"/>
              <a:t>Content</a:t>
            </a:r>
            <a:r>
              <a:rPr spc="-55" dirty="0"/>
              <a:t> </a:t>
            </a:r>
            <a:r>
              <a:rPr spc="-5" dirty="0"/>
              <a:t>Providers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29</a:t>
            </a:fld>
            <a:endParaRPr spc="-60" dirty="0"/>
          </a:p>
        </p:txBody>
      </p:sp>
      <p:sp>
        <p:nvSpPr>
          <p:cNvPr id="3" name="object 3"/>
          <p:cNvSpPr txBox="1"/>
          <p:nvPr/>
        </p:nvSpPr>
        <p:spPr>
          <a:xfrm>
            <a:off x="427736" y="1294095"/>
            <a:ext cx="8203565" cy="4525010"/>
          </a:xfrm>
          <a:prstGeom prst="rect">
            <a:avLst/>
          </a:prstGeom>
        </p:spPr>
        <p:txBody>
          <a:bodyPr vert="horz" wrap="square" lIns="0" tIns="69215" rIns="0" bIns="0" rtlCol="0">
            <a:spAutoFit/>
          </a:bodyPr>
          <a:lstStyle/>
          <a:p>
            <a:pPr marL="287020" indent="-274320" algn="just">
              <a:lnSpc>
                <a:spcPct val="100000"/>
              </a:lnSpc>
              <a:spcBef>
                <a:spcPts val="545"/>
              </a:spcBef>
              <a:buClr>
                <a:srgbClr val="FF0000"/>
              </a:buClr>
              <a:buFont typeface="Wingdings"/>
              <a:buChar char=""/>
              <a:tabLst>
                <a:tab pos="287020" algn="l"/>
              </a:tabLst>
            </a:pPr>
            <a:r>
              <a:rPr sz="3000" dirty="0">
                <a:latin typeface="Times New Roman" pitchFamily="18" charset="0"/>
                <a:cs typeface="Times New Roman" pitchFamily="18" charset="0"/>
              </a:rPr>
              <a:t>Là thành phần cơ bản của Android OS</a:t>
            </a:r>
            <a:endParaRPr sz="3000">
              <a:latin typeface="Times New Roman" pitchFamily="18" charset="0"/>
              <a:cs typeface="Times New Roman" pitchFamily="18" charset="0"/>
            </a:endParaRPr>
          </a:p>
          <a:p>
            <a:pPr marL="287020" marR="291465" indent="-274320" algn="just">
              <a:lnSpc>
                <a:spcPts val="3240"/>
              </a:lnSpc>
              <a:spcBef>
                <a:spcPts val="855"/>
              </a:spcBef>
              <a:buClr>
                <a:srgbClr val="FF0000"/>
              </a:buClr>
              <a:buFont typeface="Wingdings"/>
              <a:buChar char=""/>
              <a:tabLst>
                <a:tab pos="287020" algn="l"/>
              </a:tabLst>
            </a:pPr>
            <a:r>
              <a:rPr sz="3000" dirty="0">
                <a:latin typeface="Times New Roman" pitchFamily="18" charset="0"/>
                <a:cs typeface="Times New Roman" pitchFamily="18" charset="0"/>
              </a:rPr>
              <a:t>Chuẩn chia sẻ dữ liệu cho các ứng dụng khác trên  Android</a:t>
            </a:r>
            <a:endParaRPr sz="3000">
              <a:latin typeface="Times New Roman" pitchFamily="18" charset="0"/>
              <a:cs typeface="Times New Roman" pitchFamily="18" charset="0"/>
            </a:endParaRPr>
          </a:p>
          <a:p>
            <a:pPr marL="744220" marR="210820" lvl="1" indent="-274320" algn="just">
              <a:lnSpc>
                <a:spcPts val="2810"/>
              </a:lnSpc>
              <a:spcBef>
                <a:spcPts val="415"/>
              </a:spcBef>
              <a:buFont typeface="Wingdings"/>
              <a:buChar char=""/>
              <a:tabLst>
                <a:tab pos="744220" algn="l"/>
              </a:tabLst>
            </a:pPr>
            <a:r>
              <a:rPr sz="2600" dirty="0">
                <a:latin typeface="Times New Roman" pitchFamily="18" charset="0"/>
                <a:cs typeface="Times New Roman" pitchFamily="18" charset="0"/>
              </a:rPr>
              <a:t>Content Providers (thường gọi tắt là providers) là cách  thức để chia sẻ dữ liệu</a:t>
            </a:r>
            <a:endParaRPr sz="2600">
              <a:latin typeface="Times New Roman" pitchFamily="18" charset="0"/>
              <a:cs typeface="Times New Roman" pitchFamily="18" charset="0"/>
            </a:endParaRPr>
          </a:p>
          <a:p>
            <a:pPr marL="744220" lvl="1" indent="-274320" algn="just">
              <a:lnSpc>
                <a:spcPct val="100000"/>
              </a:lnSpc>
              <a:spcBef>
                <a:spcPts val="45"/>
              </a:spcBef>
              <a:buFont typeface="Wingdings"/>
              <a:buChar char=""/>
              <a:tabLst>
                <a:tab pos="744220" algn="l"/>
              </a:tabLst>
            </a:pPr>
            <a:r>
              <a:rPr sz="2600" dirty="0">
                <a:latin typeface="Times New Roman" pitchFamily="18" charset="0"/>
                <a:cs typeface="Times New Roman" pitchFamily="18" charset="0"/>
              </a:rPr>
              <a:t>Không phải là nơi chứa dữ liệu</a:t>
            </a:r>
            <a:endParaRPr sz="2600">
              <a:latin typeface="Times New Roman" pitchFamily="18" charset="0"/>
              <a:cs typeface="Times New Roman" pitchFamily="18" charset="0"/>
            </a:endParaRPr>
          </a:p>
          <a:p>
            <a:pPr marL="744220" marR="422275" lvl="1" indent="-274320" algn="just">
              <a:lnSpc>
                <a:spcPts val="2810"/>
              </a:lnSpc>
              <a:spcBef>
                <a:spcPts val="445"/>
              </a:spcBef>
              <a:buFont typeface="Wingdings"/>
              <a:buChar char=""/>
              <a:tabLst>
                <a:tab pos="744220" algn="l"/>
              </a:tabLst>
            </a:pPr>
            <a:r>
              <a:rPr sz="2600" dirty="0">
                <a:latin typeface="Times New Roman" pitchFamily="18" charset="0"/>
                <a:cs typeface="Times New Roman" pitchFamily="18" charset="0"/>
              </a:rPr>
              <a:t>Nhiều dữ liệu hệ thống cung cấp providers để có thể  truy xuất đến chúng như: Calendar, Contact, CallLog,  MediaStore,…</a:t>
            </a:r>
            <a:endParaRPr sz="2600">
              <a:latin typeface="Times New Roman" pitchFamily="18" charset="0"/>
              <a:cs typeface="Times New Roman" pitchFamily="18" charset="0"/>
            </a:endParaRPr>
          </a:p>
          <a:p>
            <a:pPr marL="744220" marR="5080" lvl="1" indent="-274320" algn="just">
              <a:lnSpc>
                <a:spcPts val="2810"/>
              </a:lnSpc>
              <a:spcBef>
                <a:spcPts val="395"/>
              </a:spcBef>
              <a:buFont typeface="Wingdings"/>
              <a:buChar char=""/>
              <a:tabLst>
                <a:tab pos="744220" algn="l"/>
              </a:tabLst>
            </a:pPr>
            <a:r>
              <a:rPr sz="2600" dirty="0">
                <a:latin typeface="Times New Roman" pitchFamily="18" charset="0"/>
                <a:cs typeface="Times New Roman" pitchFamily="18" charset="0"/>
              </a:rPr>
              <a:t>Ứng dụng của bên thứ 3 có thể tự viết provider để cung  cấp dữ liệu cho các ứng dụng khác</a:t>
            </a:r>
            <a:endParaRPr sz="260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2312035" cy="757555"/>
          </a:xfrm>
          <a:prstGeom prst="rect">
            <a:avLst/>
          </a:prstGeom>
        </p:spPr>
        <p:txBody>
          <a:bodyPr vert="horz" wrap="square" lIns="0" tIns="12700" rIns="0" bIns="0" rtlCol="0">
            <a:spAutoFit/>
          </a:bodyPr>
          <a:lstStyle/>
          <a:p>
            <a:pPr marL="12700">
              <a:lnSpc>
                <a:spcPct val="100000"/>
              </a:lnSpc>
              <a:spcBef>
                <a:spcPts val="100"/>
              </a:spcBef>
            </a:pPr>
            <a:r>
              <a:rPr spc="-5" dirty="0"/>
              <a:t>Nội</a:t>
            </a:r>
            <a:r>
              <a:rPr spc="-85" dirty="0"/>
              <a:t> </a:t>
            </a:r>
            <a:r>
              <a:rPr dirty="0"/>
              <a:t>dung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a:t>
            </a:fld>
            <a:endParaRPr spc="-60" dirty="0"/>
          </a:p>
        </p:txBody>
      </p:sp>
      <p:sp>
        <p:nvSpPr>
          <p:cNvPr id="3" name="object 3"/>
          <p:cNvSpPr txBox="1"/>
          <p:nvPr/>
        </p:nvSpPr>
        <p:spPr>
          <a:xfrm>
            <a:off x="427736" y="1350721"/>
            <a:ext cx="8182864" cy="4878070"/>
          </a:xfrm>
          <a:prstGeom prst="rect">
            <a:avLst/>
          </a:prstGeom>
        </p:spPr>
        <p:txBody>
          <a:bodyPr vert="horz" wrap="square" lIns="0" tIns="12700" rIns="0" bIns="0" rtlCol="0">
            <a:spAutoFit/>
          </a:bodyPr>
          <a:lstStyle/>
          <a:p>
            <a:pPr marL="527685" indent="-514984" algn="just">
              <a:lnSpc>
                <a:spcPct val="100000"/>
              </a:lnSpc>
              <a:spcBef>
                <a:spcPts val="100"/>
              </a:spcBef>
              <a:buClr>
                <a:srgbClr val="FF0000"/>
              </a:buClr>
              <a:buAutoNum type="arabicPeriod"/>
              <a:tabLst>
                <a:tab pos="527685" algn="l"/>
                <a:tab pos="528320" algn="l"/>
              </a:tabLst>
            </a:pPr>
            <a:r>
              <a:rPr sz="3000" dirty="0">
                <a:latin typeface="Times New Roman" pitchFamily="18" charset="0"/>
                <a:cs typeface="Times New Roman" pitchFamily="18" charset="0"/>
              </a:rPr>
              <a:t>Làm việc với SQLite API</a:t>
            </a:r>
            <a:endParaRPr sz="3000">
              <a:latin typeface="Times New Roman" pitchFamily="18" charset="0"/>
              <a:cs typeface="Times New Roman" pitchFamily="18" charset="0"/>
            </a:endParaRPr>
          </a:p>
          <a:p>
            <a:pPr marL="744220" lvl="1" indent="-274320" algn="just">
              <a:lnSpc>
                <a:spcPct val="100000"/>
              </a:lnSpc>
              <a:spcBef>
                <a:spcPts val="114"/>
              </a:spcBef>
              <a:buFont typeface="Wingdings"/>
              <a:buChar char=""/>
              <a:tabLst>
                <a:tab pos="744220" algn="l"/>
              </a:tabLst>
            </a:pPr>
            <a:r>
              <a:rPr sz="2600" dirty="0">
                <a:latin typeface="Times New Roman" pitchFamily="18" charset="0"/>
                <a:cs typeface="Times New Roman" pitchFamily="18" charset="0"/>
              </a:rPr>
              <a:t>Tạo/Mở/Đóng CSDL</a:t>
            </a:r>
            <a:endParaRPr sz="2600">
              <a:latin typeface="Times New Roman" pitchFamily="18" charset="0"/>
              <a:cs typeface="Times New Roman" pitchFamily="18" charset="0"/>
            </a:endParaRPr>
          </a:p>
          <a:p>
            <a:pPr marL="744220" lvl="1" indent="-274320" algn="just">
              <a:lnSpc>
                <a:spcPct val="100000"/>
              </a:lnSpc>
              <a:spcBef>
                <a:spcPts val="95"/>
              </a:spcBef>
              <a:buFont typeface="Wingdings"/>
              <a:buChar char=""/>
              <a:tabLst>
                <a:tab pos="744220" algn="l"/>
              </a:tabLst>
            </a:pPr>
            <a:r>
              <a:rPr sz="2600" dirty="0">
                <a:latin typeface="Times New Roman" pitchFamily="18" charset="0"/>
                <a:cs typeface="Times New Roman" pitchFamily="18" charset="0"/>
              </a:rPr>
              <a:t>Thực thi câu lệnh SQL</a:t>
            </a:r>
            <a:endParaRPr sz="2600">
              <a:latin typeface="Times New Roman" pitchFamily="18" charset="0"/>
              <a:cs typeface="Times New Roman" pitchFamily="18" charset="0"/>
            </a:endParaRPr>
          </a:p>
          <a:p>
            <a:pPr marL="744220" lvl="1" indent="-274320" algn="just">
              <a:lnSpc>
                <a:spcPct val="100000"/>
              </a:lnSpc>
              <a:spcBef>
                <a:spcPts val="85"/>
              </a:spcBef>
              <a:buFont typeface="Wingdings"/>
              <a:buChar char=""/>
              <a:tabLst>
                <a:tab pos="744220" algn="l"/>
              </a:tabLst>
            </a:pPr>
            <a:r>
              <a:rPr sz="2600" dirty="0">
                <a:latin typeface="Times New Roman" pitchFamily="18" charset="0"/>
                <a:cs typeface="Times New Roman" pitchFamily="18" charset="0"/>
              </a:rPr>
              <a:t>CRDU</a:t>
            </a:r>
            <a:endParaRPr sz="2600">
              <a:latin typeface="Times New Roman" pitchFamily="18" charset="0"/>
              <a:cs typeface="Times New Roman" pitchFamily="18" charset="0"/>
            </a:endParaRPr>
          </a:p>
          <a:p>
            <a:pPr marL="744220" lvl="1" indent="-274320" algn="just">
              <a:lnSpc>
                <a:spcPct val="100000"/>
              </a:lnSpc>
              <a:spcBef>
                <a:spcPts val="85"/>
              </a:spcBef>
              <a:buFont typeface="Wingdings"/>
              <a:buChar char=""/>
              <a:tabLst>
                <a:tab pos="744220" algn="l"/>
              </a:tabLst>
            </a:pPr>
            <a:r>
              <a:rPr sz="2600" dirty="0">
                <a:latin typeface="Times New Roman" pitchFamily="18" charset="0"/>
                <a:cs typeface="Times New Roman" pitchFamily="18" charset="0"/>
              </a:rPr>
              <a:t>Duyệt các kết quả trả về bởi SELECT</a:t>
            </a:r>
            <a:endParaRPr sz="2600">
              <a:latin typeface="Times New Roman" pitchFamily="18" charset="0"/>
              <a:cs typeface="Times New Roman" pitchFamily="18" charset="0"/>
            </a:endParaRPr>
          </a:p>
          <a:p>
            <a:pPr marL="527685" indent="-514984" algn="just">
              <a:lnSpc>
                <a:spcPct val="100000"/>
              </a:lnSpc>
              <a:spcBef>
                <a:spcPts val="415"/>
              </a:spcBef>
              <a:buClr>
                <a:srgbClr val="FF0000"/>
              </a:buClr>
              <a:buAutoNum type="arabicPeriod"/>
              <a:tabLst>
                <a:tab pos="527685" algn="l"/>
                <a:tab pos="528320" algn="l"/>
              </a:tabLst>
            </a:pPr>
            <a:r>
              <a:rPr sz="3000" dirty="0">
                <a:latin typeface="Times New Roman" pitchFamily="18" charset="0"/>
                <a:cs typeface="Times New Roman" pitchFamily="18" charset="0"/>
              </a:rPr>
              <a:t>SQLiteOpenHelper</a:t>
            </a:r>
            <a:endParaRPr sz="3000">
              <a:latin typeface="Times New Roman" pitchFamily="18" charset="0"/>
              <a:cs typeface="Times New Roman" pitchFamily="18" charset="0"/>
            </a:endParaRPr>
          </a:p>
          <a:p>
            <a:pPr marL="527685" indent="-514984" algn="just">
              <a:lnSpc>
                <a:spcPct val="100000"/>
              </a:lnSpc>
              <a:spcBef>
                <a:spcPts val="445"/>
              </a:spcBef>
              <a:buClr>
                <a:srgbClr val="FF0000"/>
              </a:buClr>
              <a:buAutoNum type="arabicPeriod"/>
              <a:tabLst>
                <a:tab pos="527685" algn="l"/>
                <a:tab pos="528320" algn="l"/>
              </a:tabLst>
            </a:pPr>
            <a:r>
              <a:rPr sz="3000" dirty="0">
                <a:latin typeface="Times New Roman" pitchFamily="18" charset="0"/>
                <a:cs typeface="Times New Roman" pitchFamily="18" charset="0"/>
              </a:rPr>
              <a:t>Kinh nghiệm làm việc với CSDL</a:t>
            </a:r>
            <a:endParaRPr sz="3000">
              <a:latin typeface="Times New Roman" pitchFamily="18" charset="0"/>
              <a:cs typeface="Times New Roman" pitchFamily="18" charset="0"/>
            </a:endParaRPr>
          </a:p>
          <a:p>
            <a:pPr marL="527685" indent="-514984" algn="just">
              <a:lnSpc>
                <a:spcPct val="100000"/>
              </a:lnSpc>
              <a:spcBef>
                <a:spcPts val="434"/>
              </a:spcBef>
              <a:buClr>
                <a:srgbClr val="FF0000"/>
              </a:buClr>
              <a:buAutoNum type="arabicPeriod"/>
              <a:tabLst>
                <a:tab pos="527685" algn="l"/>
                <a:tab pos="528320" algn="l"/>
              </a:tabLst>
            </a:pPr>
            <a:r>
              <a:rPr sz="3000" dirty="0">
                <a:latin typeface="Times New Roman" pitchFamily="18" charset="0"/>
                <a:cs typeface="Times New Roman" pitchFamily="18" charset="0"/>
              </a:rPr>
              <a:t>Content Providers</a:t>
            </a:r>
            <a:endParaRPr sz="3000">
              <a:latin typeface="Times New Roman" pitchFamily="18" charset="0"/>
              <a:cs typeface="Times New Roman" pitchFamily="18" charset="0"/>
            </a:endParaRPr>
          </a:p>
          <a:p>
            <a:pPr marL="744220" lvl="1" indent="-274320" algn="just">
              <a:lnSpc>
                <a:spcPct val="100000"/>
              </a:lnSpc>
              <a:spcBef>
                <a:spcPts val="125"/>
              </a:spcBef>
              <a:buFont typeface="Wingdings"/>
              <a:buChar char=""/>
              <a:tabLst>
                <a:tab pos="744220" algn="l"/>
              </a:tabLst>
            </a:pPr>
            <a:r>
              <a:rPr sz="2600" dirty="0">
                <a:latin typeface="Times New Roman" pitchFamily="18" charset="0"/>
                <a:cs typeface="Times New Roman" pitchFamily="18" charset="0"/>
              </a:rPr>
              <a:t>Giới thiệu</a:t>
            </a:r>
            <a:endParaRPr sz="2600">
              <a:latin typeface="Times New Roman" pitchFamily="18" charset="0"/>
              <a:cs typeface="Times New Roman" pitchFamily="18" charset="0"/>
            </a:endParaRPr>
          </a:p>
          <a:p>
            <a:pPr marL="744220" lvl="1" indent="-274320" algn="just">
              <a:lnSpc>
                <a:spcPct val="100000"/>
              </a:lnSpc>
              <a:spcBef>
                <a:spcPts val="85"/>
              </a:spcBef>
              <a:buFont typeface="Wingdings"/>
              <a:buChar char=""/>
              <a:tabLst>
                <a:tab pos="744220" algn="l"/>
              </a:tabLst>
            </a:pPr>
            <a:r>
              <a:rPr sz="2600" dirty="0">
                <a:latin typeface="Times New Roman" pitchFamily="18" charset="0"/>
                <a:cs typeface="Times New Roman" pitchFamily="18" charset="0"/>
              </a:rPr>
              <a:t>(tự học) Sử dụng content providers</a:t>
            </a:r>
            <a:endParaRPr sz="2600">
              <a:latin typeface="Times New Roman" pitchFamily="18" charset="0"/>
              <a:cs typeface="Times New Roman" pitchFamily="18" charset="0"/>
            </a:endParaRPr>
          </a:p>
          <a:p>
            <a:pPr marL="744220" lvl="1" indent="-274320" algn="just">
              <a:lnSpc>
                <a:spcPct val="100000"/>
              </a:lnSpc>
              <a:spcBef>
                <a:spcPts val="85"/>
              </a:spcBef>
              <a:buFont typeface="Wingdings"/>
              <a:buChar char=""/>
              <a:tabLst>
                <a:tab pos="744220" algn="l"/>
              </a:tabLst>
            </a:pPr>
            <a:r>
              <a:rPr sz="2600" dirty="0">
                <a:latin typeface="Times New Roman" pitchFamily="18" charset="0"/>
                <a:cs typeface="Times New Roman" pitchFamily="18" charset="0"/>
              </a:rPr>
              <a:t>(tự học) Tự viết content provider</a:t>
            </a:r>
            <a:endParaRPr sz="260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4445000" cy="757555"/>
          </a:xfrm>
          <a:prstGeom prst="rect">
            <a:avLst/>
          </a:prstGeom>
        </p:spPr>
        <p:txBody>
          <a:bodyPr vert="horz" wrap="square" lIns="0" tIns="12700" rIns="0" bIns="0" rtlCol="0">
            <a:spAutoFit/>
          </a:bodyPr>
          <a:lstStyle/>
          <a:p>
            <a:pPr marL="12700">
              <a:lnSpc>
                <a:spcPct val="100000"/>
              </a:lnSpc>
              <a:spcBef>
                <a:spcPts val="100"/>
              </a:spcBef>
            </a:pPr>
            <a:r>
              <a:rPr dirty="0"/>
              <a:t>Content</a:t>
            </a:r>
            <a:r>
              <a:rPr spc="-55" dirty="0"/>
              <a:t> </a:t>
            </a:r>
            <a:r>
              <a:rPr spc="-5" dirty="0"/>
              <a:t>Providers</a:t>
            </a:r>
          </a:p>
        </p:txBody>
      </p:sp>
      <p:sp>
        <p:nvSpPr>
          <p:cNvPr id="3" name="object 3"/>
          <p:cNvSpPr/>
          <p:nvPr/>
        </p:nvSpPr>
        <p:spPr>
          <a:xfrm>
            <a:off x="540013" y="5158760"/>
            <a:ext cx="8137728" cy="104048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85800" y="4297679"/>
            <a:ext cx="1568450" cy="788035"/>
          </a:xfrm>
          <a:custGeom>
            <a:avLst/>
            <a:gdLst/>
            <a:ahLst/>
            <a:cxnLst/>
            <a:rect l="l" t="t" r="r" b="b"/>
            <a:pathLst>
              <a:path w="1568450" h="788035">
                <a:moveTo>
                  <a:pt x="653415" y="655320"/>
                </a:moveTo>
                <a:lnTo>
                  <a:pt x="261365" y="655320"/>
                </a:lnTo>
                <a:lnTo>
                  <a:pt x="457390" y="788035"/>
                </a:lnTo>
                <a:lnTo>
                  <a:pt x="653415" y="655320"/>
                </a:lnTo>
                <a:close/>
              </a:path>
              <a:path w="1568450" h="788035">
                <a:moveTo>
                  <a:pt x="1458976" y="0"/>
                </a:moveTo>
                <a:lnTo>
                  <a:pt x="109220" y="0"/>
                </a:lnTo>
                <a:lnTo>
                  <a:pt x="66704" y="8582"/>
                </a:lnTo>
                <a:lnTo>
                  <a:pt x="31988" y="31988"/>
                </a:lnTo>
                <a:lnTo>
                  <a:pt x="8582" y="66704"/>
                </a:lnTo>
                <a:lnTo>
                  <a:pt x="0" y="109220"/>
                </a:lnTo>
                <a:lnTo>
                  <a:pt x="0" y="546100"/>
                </a:lnTo>
                <a:lnTo>
                  <a:pt x="8582" y="588615"/>
                </a:lnTo>
                <a:lnTo>
                  <a:pt x="31988" y="623331"/>
                </a:lnTo>
                <a:lnTo>
                  <a:pt x="66704" y="646737"/>
                </a:lnTo>
                <a:lnTo>
                  <a:pt x="109220" y="655320"/>
                </a:lnTo>
                <a:lnTo>
                  <a:pt x="1458976" y="655320"/>
                </a:lnTo>
                <a:lnTo>
                  <a:pt x="1501491" y="646737"/>
                </a:lnTo>
                <a:lnTo>
                  <a:pt x="1536207" y="623331"/>
                </a:lnTo>
                <a:lnTo>
                  <a:pt x="1559613" y="588615"/>
                </a:lnTo>
                <a:lnTo>
                  <a:pt x="1568195" y="546100"/>
                </a:lnTo>
                <a:lnTo>
                  <a:pt x="1568195" y="109220"/>
                </a:lnTo>
                <a:lnTo>
                  <a:pt x="1559613" y="66704"/>
                </a:lnTo>
                <a:lnTo>
                  <a:pt x="1536207" y="31988"/>
                </a:lnTo>
                <a:lnTo>
                  <a:pt x="1501491" y="8582"/>
                </a:lnTo>
                <a:lnTo>
                  <a:pt x="1458976" y="0"/>
                </a:lnTo>
                <a:close/>
              </a:path>
            </a:pathLst>
          </a:custGeom>
          <a:solidFill>
            <a:srgbClr val="5B9BD4"/>
          </a:solidFill>
        </p:spPr>
        <p:txBody>
          <a:bodyPr wrap="square" lIns="0" tIns="0" rIns="0" bIns="0" rtlCol="0"/>
          <a:lstStyle/>
          <a:p>
            <a:endParaRPr/>
          </a:p>
        </p:txBody>
      </p:sp>
      <p:sp>
        <p:nvSpPr>
          <p:cNvPr id="5" name="object 5"/>
          <p:cNvSpPr/>
          <p:nvPr/>
        </p:nvSpPr>
        <p:spPr>
          <a:xfrm>
            <a:off x="685800" y="4297679"/>
            <a:ext cx="1568450" cy="788035"/>
          </a:xfrm>
          <a:custGeom>
            <a:avLst/>
            <a:gdLst/>
            <a:ahLst/>
            <a:cxnLst/>
            <a:rect l="l" t="t" r="r" b="b"/>
            <a:pathLst>
              <a:path w="1568450" h="788035">
                <a:moveTo>
                  <a:pt x="0" y="109220"/>
                </a:moveTo>
                <a:lnTo>
                  <a:pt x="8582" y="66704"/>
                </a:lnTo>
                <a:lnTo>
                  <a:pt x="31988" y="31988"/>
                </a:lnTo>
                <a:lnTo>
                  <a:pt x="66704" y="8582"/>
                </a:lnTo>
                <a:lnTo>
                  <a:pt x="109220" y="0"/>
                </a:lnTo>
                <a:lnTo>
                  <a:pt x="261365" y="0"/>
                </a:lnTo>
                <a:lnTo>
                  <a:pt x="653415" y="0"/>
                </a:lnTo>
                <a:lnTo>
                  <a:pt x="1458976" y="0"/>
                </a:lnTo>
                <a:lnTo>
                  <a:pt x="1501491" y="8582"/>
                </a:lnTo>
                <a:lnTo>
                  <a:pt x="1536207" y="31988"/>
                </a:lnTo>
                <a:lnTo>
                  <a:pt x="1559613" y="66704"/>
                </a:lnTo>
                <a:lnTo>
                  <a:pt x="1568195" y="109220"/>
                </a:lnTo>
                <a:lnTo>
                  <a:pt x="1568195" y="382270"/>
                </a:lnTo>
                <a:lnTo>
                  <a:pt x="1568195" y="546100"/>
                </a:lnTo>
                <a:lnTo>
                  <a:pt x="1559613" y="588615"/>
                </a:lnTo>
                <a:lnTo>
                  <a:pt x="1536207" y="623331"/>
                </a:lnTo>
                <a:lnTo>
                  <a:pt x="1501491" y="646737"/>
                </a:lnTo>
                <a:lnTo>
                  <a:pt x="1458976" y="655320"/>
                </a:lnTo>
                <a:lnTo>
                  <a:pt x="653415" y="655320"/>
                </a:lnTo>
                <a:lnTo>
                  <a:pt x="457390" y="788035"/>
                </a:lnTo>
                <a:lnTo>
                  <a:pt x="261365" y="655320"/>
                </a:lnTo>
                <a:lnTo>
                  <a:pt x="109220" y="655320"/>
                </a:lnTo>
                <a:lnTo>
                  <a:pt x="66704" y="646737"/>
                </a:lnTo>
                <a:lnTo>
                  <a:pt x="31988" y="623331"/>
                </a:lnTo>
                <a:lnTo>
                  <a:pt x="8582" y="588615"/>
                </a:lnTo>
                <a:lnTo>
                  <a:pt x="0" y="546100"/>
                </a:lnTo>
                <a:lnTo>
                  <a:pt x="0" y="382270"/>
                </a:lnTo>
                <a:lnTo>
                  <a:pt x="0" y="109220"/>
                </a:lnTo>
                <a:close/>
              </a:path>
            </a:pathLst>
          </a:custGeom>
          <a:ln w="9144">
            <a:solidFill>
              <a:srgbClr val="000000"/>
            </a:solidFill>
          </a:ln>
        </p:spPr>
        <p:txBody>
          <a:bodyPr wrap="square" lIns="0" tIns="0" rIns="0" bIns="0" rtlCol="0"/>
          <a:lstStyle/>
          <a:p>
            <a:endParaRPr/>
          </a:p>
        </p:txBody>
      </p:sp>
      <p:sp>
        <p:nvSpPr>
          <p:cNvPr id="6" name="object 6"/>
          <p:cNvSpPr txBox="1"/>
          <p:nvPr/>
        </p:nvSpPr>
        <p:spPr>
          <a:xfrm>
            <a:off x="307340" y="1415542"/>
            <a:ext cx="8355330" cy="3488391"/>
          </a:xfrm>
          <a:prstGeom prst="rect">
            <a:avLst/>
          </a:prstGeom>
        </p:spPr>
        <p:txBody>
          <a:bodyPr vert="horz" wrap="square" lIns="0" tIns="54610" rIns="0" bIns="0" rtlCol="0">
            <a:spAutoFit/>
          </a:bodyPr>
          <a:lstStyle/>
          <a:p>
            <a:pPr marL="287020" marR="117475" indent="-274320" algn="just">
              <a:lnSpc>
                <a:spcPct val="90000"/>
              </a:lnSpc>
              <a:spcBef>
                <a:spcPts val="430"/>
              </a:spcBef>
              <a:buClr>
                <a:srgbClr val="FF0000"/>
              </a:buClr>
              <a:buFont typeface="Wingdings"/>
              <a:buChar char=""/>
              <a:tabLst>
                <a:tab pos="287020" algn="l"/>
                <a:tab pos="6600825" algn="l"/>
              </a:tabLst>
            </a:pPr>
            <a:r>
              <a:rPr sz="2800" dirty="0">
                <a:latin typeface="Times New Roman" pitchFamily="18" charset="0"/>
                <a:cs typeface="Times New Roman" pitchFamily="18" charset="0"/>
              </a:rPr>
              <a:t>Content Providers cung cấp một đối tượng con trỏ  (cursor) có thể dễ dàng lấy được bất cứ dữ	liệu lưu trữ  nào thông qua URI chính xác dữ liệu đó</a:t>
            </a:r>
            <a:endParaRPr sz="2800">
              <a:latin typeface="Times New Roman" pitchFamily="18" charset="0"/>
              <a:cs typeface="Times New Roman" pitchFamily="18" charset="0"/>
            </a:endParaRPr>
          </a:p>
          <a:p>
            <a:pPr marL="287020" marR="5080" indent="-274320" algn="just">
              <a:lnSpc>
                <a:spcPts val="3020"/>
              </a:lnSpc>
              <a:spcBef>
                <a:spcPts val="850"/>
              </a:spcBef>
              <a:buClr>
                <a:srgbClr val="FF0000"/>
              </a:buClr>
              <a:buFont typeface="Wingdings"/>
              <a:buChar char=""/>
              <a:tabLst>
                <a:tab pos="287020" algn="l"/>
              </a:tabLst>
            </a:pPr>
            <a:r>
              <a:rPr sz="2800" dirty="0">
                <a:latin typeface="Times New Roman" pitchFamily="18" charset="0"/>
                <a:cs typeface="Times New Roman" pitchFamily="18" charset="0"/>
              </a:rPr>
              <a:t>URI: là quy tắc mô tả một đối tượng (bản thân các giao  thức http, ftp, email, skype, torrent,… cũng dùng URI để  làm việc)</a:t>
            </a:r>
            <a:endParaRPr sz="2800">
              <a:latin typeface="Times New Roman" pitchFamily="18" charset="0"/>
              <a:cs typeface="Times New Roman" pitchFamily="18" charset="0"/>
            </a:endParaRPr>
          </a:p>
          <a:p>
            <a:pPr>
              <a:lnSpc>
                <a:spcPct val="100000"/>
              </a:lnSpc>
              <a:spcBef>
                <a:spcPts val="5"/>
              </a:spcBef>
            </a:pPr>
            <a:endParaRPr sz="3300">
              <a:latin typeface="Times New Roman"/>
              <a:cs typeface="Times New Roman"/>
            </a:endParaRPr>
          </a:p>
          <a:p>
            <a:pPr marL="811530">
              <a:lnSpc>
                <a:spcPct val="100000"/>
              </a:lnSpc>
              <a:spcBef>
                <a:spcPts val="5"/>
              </a:spcBef>
            </a:pPr>
            <a:r>
              <a:rPr sz="3200" b="1" dirty="0">
                <a:latin typeface="Arial"/>
                <a:cs typeface="Arial"/>
              </a:rPr>
              <a:t>URI</a:t>
            </a:r>
            <a:endParaRPr sz="3200">
              <a:latin typeface="Arial"/>
              <a:cs typeface="Arial"/>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30</a:t>
            </a:fld>
            <a:endParaRPr spc="-6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6761480" cy="757555"/>
          </a:xfrm>
          <a:prstGeom prst="rect">
            <a:avLst/>
          </a:prstGeom>
        </p:spPr>
        <p:txBody>
          <a:bodyPr vert="horz" wrap="square" lIns="0" tIns="12700" rIns="0" bIns="0" rtlCol="0">
            <a:spAutoFit/>
          </a:bodyPr>
          <a:lstStyle/>
          <a:p>
            <a:pPr marL="12700">
              <a:lnSpc>
                <a:spcPct val="100000"/>
              </a:lnSpc>
              <a:spcBef>
                <a:spcPts val="100"/>
              </a:spcBef>
            </a:pPr>
            <a:r>
              <a:rPr dirty="0"/>
              <a:t>Cấu </a:t>
            </a:r>
            <a:r>
              <a:rPr spc="-5" dirty="0"/>
              <a:t>trúc URI </a:t>
            </a:r>
            <a:r>
              <a:rPr dirty="0"/>
              <a:t>của</a:t>
            </a:r>
            <a:r>
              <a:rPr spc="-90" dirty="0"/>
              <a:t> </a:t>
            </a:r>
            <a:r>
              <a:rPr dirty="0"/>
              <a:t>providers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31</a:t>
            </a:fld>
            <a:endParaRPr spc="-60" dirty="0"/>
          </a:p>
        </p:txBody>
      </p:sp>
      <p:sp>
        <p:nvSpPr>
          <p:cNvPr id="3" name="object 3"/>
          <p:cNvSpPr txBox="1"/>
          <p:nvPr/>
        </p:nvSpPr>
        <p:spPr>
          <a:xfrm>
            <a:off x="427736" y="1350721"/>
            <a:ext cx="8197215" cy="4902623"/>
          </a:xfrm>
          <a:prstGeom prst="rect">
            <a:avLst/>
          </a:prstGeom>
        </p:spPr>
        <p:txBody>
          <a:bodyPr vert="horz" wrap="square" lIns="0" tIns="64769" rIns="0" bIns="0" rtlCol="0">
            <a:spAutoFit/>
          </a:bodyPr>
          <a:lstStyle/>
          <a:p>
            <a:pPr marL="287020" marR="412750" indent="-274320" algn="just">
              <a:lnSpc>
                <a:spcPts val="3240"/>
              </a:lnSpc>
              <a:spcBef>
                <a:spcPts val="509"/>
              </a:spcBef>
              <a:buClr>
                <a:srgbClr val="FF0000"/>
              </a:buClr>
              <a:buFont typeface="Wingdings"/>
              <a:buChar char=""/>
              <a:tabLst>
                <a:tab pos="287020" algn="l"/>
              </a:tabLst>
            </a:pPr>
            <a:r>
              <a:rPr sz="3000" dirty="0">
                <a:solidFill>
                  <a:srgbClr val="00AF50"/>
                </a:solidFill>
                <a:latin typeface="Times New Roman" pitchFamily="18" charset="0"/>
                <a:cs typeface="Times New Roman" pitchFamily="18" charset="0"/>
              </a:rPr>
              <a:t>Phần A</a:t>
            </a:r>
            <a:r>
              <a:rPr sz="3000" dirty="0">
                <a:latin typeface="Times New Roman" pitchFamily="18" charset="0"/>
                <a:cs typeface="Times New Roman" pitchFamily="18" charset="0"/>
              </a:rPr>
              <a:t>: chỉ ra URI được điều khiển bởi providers  (luôn có dạng </a:t>
            </a:r>
            <a:r>
              <a:rPr sz="3000" dirty="0">
                <a:solidFill>
                  <a:srgbClr val="00AF50"/>
                </a:solidFill>
                <a:latin typeface="Times New Roman" pitchFamily="18" charset="0"/>
                <a:cs typeface="Times New Roman" pitchFamily="18" charset="0"/>
              </a:rPr>
              <a:t>content://</a:t>
            </a:r>
            <a:r>
              <a:rPr sz="3000" dirty="0">
                <a:latin typeface="Times New Roman" pitchFamily="18" charset="0"/>
                <a:cs typeface="Times New Roman" pitchFamily="18" charset="0"/>
              </a:rPr>
              <a:t>)</a:t>
            </a:r>
            <a:endParaRPr sz="3000">
              <a:latin typeface="Times New Roman" pitchFamily="18" charset="0"/>
              <a:cs typeface="Times New Roman" pitchFamily="18" charset="0"/>
            </a:endParaRPr>
          </a:p>
          <a:p>
            <a:pPr marL="287020" indent="-274320" algn="just">
              <a:lnSpc>
                <a:spcPts val="3420"/>
              </a:lnSpc>
              <a:spcBef>
                <a:spcPts val="395"/>
              </a:spcBef>
              <a:buClr>
                <a:srgbClr val="FF0000"/>
              </a:buClr>
              <a:buFont typeface="Wingdings"/>
              <a:buChar char=""/>
              <a:tabLst>
                <a:tab pos="287020" algn="l"/>
              </a:tabLst>
            </a:pPr>
            <a:r>
              <a:rPr sz="3000" dirty="0">
                <a:solidFill>
                  <a:srgbClr val="00AF50"/>
                </a:solidFill>
                <a:latin typeface="Times New Roman" pitchFamily="18" charset="0"/>
                <a:cs typeface="Times New Roman" pitchFamily="18" charset="0"/>
              </a:rPr>
              <a:t>Phần B</a:t>
            </a:r>
            <a:r>
              <a:rPr sz="3000" dirty="0">
                <a:latin typeface="Times New Roman" pitchFamily="18" charset="0"/>
                <a:cs typeface="Times New Roman" pitchFamily="18" charset="0"/>
              </a:rPr>
              <a:t>: chỉ đến nơi lưu trữ dữ liệu, là tên package</a:t>
            </a:r>
            <a:endParaRPr sz="3000">
              <a:latin typeface="Times New Roman" pitchFamily="18" charset="0"/>
              <a:cs typeface="Times New Roman" pitchFamily="18" charset="0"/>
            </a:endParaRPr>
          </a:p>
          <a:p>
            <a:pPr marL="287020" algn="just">
              <a:lnSpc>
                <a:spcPts val="3420"/>
              </a:lnSpc>
            </a:pPr>
            <a:r>
              <a:rPr sz="3000" dirty="0">
                <a:latin typeface="Times New Roman" pitchFamily="18" charset="0"/>
                <a:cs typeface="Times New Roman" pitchFamily="18" charset="0"/>
              </a:rPr>
              <a:t>+ class cung cấp content</a:t>
            </a:r>
            <a:endParaRPr sz="3000">
              <a:latin typeface="Times New Roman" pitchFamily="18" charset="0"/>
              <a:cs typeface="Times New Roman" pitchFamily="18" charset="0"/>
            </a:endParaRPr>
          </a:p>
          <a:p>
            <a:pPr marL="287020" marR="5080" indent="-274320" algn="just">
              <a:lnSpc>
                <a:spcPts val="3240"/>
              </a:lnSpc>
              <a:spcBef>
                <a:spcPts val="844"/>
              </a:spcBef>
              <a:buClr>
                <a:srgbClr val="FF0000"/>
              </a:buClr>
              <a:buFont typeface="Wingdings"/>
              <a:buChar char=""/>
              <a:tabLst>
                <a:tab pos="287020" algn="l"/>
              </a:tabLst>
            </a:pPr>
            <a:r>
              <a:rPr sz="3000" dirty="0">
                <a:solidFill>
                  <a:srgbClr val="00AF50"/>
                </a:solidFill>
                <a:latin typeface="Times New Roman" pitchFamily="18" charset="0"/>
                <a:cs typeface="Times New Roman" pitchFamily="18" charset="0"/>
              </a:rPr>
              <a:t>Phần C</a:t>
            </a:r>
            <a:r>
              <a:rPr sz="3000" dirty="0">
                <a:latin typeface="Times New Roman" pitchFamily="18" charset="0"/>
                <a:cs typeface="Times New Roman" pitchFamily="18" charset="0"/>
              </a:rPr>
              <a:t>: chỉ ra loại dữ liệu. Chẳng hạn như dữ liệu  contact, dữ liệu SMS,… thường cũng là tên của một  table trong CSDL của provider (không nhất thiết)</a:t>
            </a:r>
            <a:endParaRPr sz="3000">
              <a:latin typeface="Times New Roman" pitchFamily="18" charset="0"/>
              <a:cs typeface="Times New Roman" pitchFamily="18" charset="0"/>
            </a:endParaRPr>
          </a:p>
          <a:p>
            <a:pPr marL="287020" marR="346710" indent="-274320" algn="just">
              <a:lnSpc>
                <a:spcPct val="90000"/>
              </a:lnSpc>
              <a:spcBef>
                <a:spcPts val="755"/>
              </a:spcBef>
              <a:buClr>
                <a:srgbClr val="FF0000"/>
              </a:buClr>
              <a:buFont typeface="Wingdings"/>
              <a:buChar char=""/>
              <a:tabLst>
                <a:tab pos="287020" algn="l"/>
              </a:tabLst>
            </a:pPr>
            <a:r>
              <a:rPr sz="3000" dirty="0">
                <a:solidFill>
                  <a:srgbClr val="00AF50"/>
                </a:solidFill>
                <a:latin typeface="Times New Roman" pitchFamily="18" charset="0"/>
                <a:cs typeface="Times New Roman" pitchFamily="18" charset="0"/>
              </a:rPr>
              <a:t>Phần D</a:t>
            </a:r>
            <a:r>
              <a:rPr sz="3000" dirty="0">
                <a:latin typeface="Times New Roman" pitchFamily="18" charset="0"/>
                <a:cs typeface="Times New Roman" pitchFamily="18" charset="0"/>
              </a:rPr>
              <a:t>: tham số để thao tác dữ liệu, có thể coi  phần này như là ID của row trong table hoặc một  dữ liệu nào đó dùng để truy vấn</a:t>
            </a:r>
            <a:endParaRPr sz="300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4523105" cy="757555"/>
          </a:xfrm>
          <a:prstGeom prst="rect">
            <a:avLst/>
          </a:prstGeom>
        </p:spPr>
        <p:txBody>
          <a:bodyPr vert="horz" wrap="square" lIns="0" tIns="12700" rIns="0" bIns="0" rtlCol="0">
            <a:spAutoFit/>
          </a:bodyPr>
          <a:lstStyle/>
          <a:p>
            <a:pPr marL="12700">
              <a:lnSpc>
                <a:spcPct val="100000"/>
              </a:lnSpc>
              <a:spcBef>
                <a:spcPts val="100"/>
              </a:spcBef>
            </a:pPr>
            <a:r>
              <a:rPr spc="-5" dirty="0"/>
              <a:t>Sử </a:t>
            </a:r>
            <a:r>
              <a:rPr dirty="0"/>
              <a:t>dụng</a:t>
            </a:r>
            <a:r>
              <a:rPr spc="-80" dirty="0"/>
              <a:t> </a:t>
            </a:r>
            <a:r>
              <a:rPr dirty="0"/>
              <a:t>providers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32</a:t>
            </a:fld>
            <a:endParaRPr spc="-60" dirty="0"/>
          </a:p>
        </p:txBody>
      </p:sp>
      <p:sp>
        <p:nvSpPr>
          <p:cNvPr id="3" name="object 3"/>
          <p:cNvSpPr txBox="1"/>
          <p:nvPr/>
        </p:nvSpPr>
        <p:spPr>
          <a:xfrm>
            <a:off x="427736" y="1396441"/>
            <a:ext cx="8274684" cy="4957767"/>
          </a:xfrm>
          <a:prstGeom prst="rect">
            <a:avLst/>
          </a:prstGeom>
        </p:spPr>
        <p:txBody>
          <a:bodyPr vert="horz" wrap="square" lIns="0" tIns="12700" rIns="0" bIns="0" rtlCol="0">
            <a:spAutoFit/>
          </a:bodyPr>
          <a:lstStyle/>
          <a:p>
            <a:pPr marL="287020" marR="69215" indent="-274320" algn="just">
              <a:lnSpc>
                <a:spcPct val="100000"/>
              </a:lnSpc>
              <a:spcBef>
                <a:spcPts val="100"/>
              </a:spcBef>
              <a:buClr>
                <a:srgbClr val="FF0000"/>
              </a:buClr>
              <a:buFont typeface="Wingdings"/>
              <a:buChar char=""/>
              <a:tabLst>
                <a:tab pos="287020" algn="l"/>
              </a:tabLst>
            </a:pPr>
            <a:r>
              <a:rPr sz="3000" dirty="0">
                <a:latin typeface="Times New Roman" pitchFamily="18" charset="0"/>
                <a:cs typeface="Times New Roman" pitchFamily="18" charset="0"/>
              </a:rPr>
              <a:t>Phương thức getContentResolver() của context cho  phép làm việc với với các provider</a:t>
            </a:r>
            <a:endParaRPr sz="3000">
              <a:latin typeface="Times New Roman" pitchFamily="18" charset="0"/>
              <a:cs typeface="Times New Roman" pitchFamily="18" charset="0"/>
            </a:endParaRPr>
          </a:p>
          <a:p>
            <a:pPr marL="744220" lvl="1" indent="-274320" algn="just">
              <a:lnSpc>
                <a:spcPct val="100000"/>
              </a:lnSpc>
              <a:spcBef>
                <a:spcPts val="425"/>
              </a:spcBef>
              <a:buFont typeface="Wingdings"/>
              <a:buChar char=""/>
              <a:tabLst>
                <a:tab pos="744220" algn="l"/>
              </a:tabLst>
            </a:pPr>
            <a:r>
              <a:rPr sz="2600" dirty="0">
                <a:latin typeface="Times New Roman" pitchFamily="18" charset="0"/>
                <a:cs typeface="Times New Roman" pitchFamily="18" charset="0"/>
              </a:rPr>
              <a:t>getContentResolver() trả về đối tượng ContentResolver</a:t>
            </a:r>
            <a:endParaRPr sz="2600">
              <a:latin typeface="Times New Roman" pitchFamily="18" charset="0"/>
              <a:cs typeface="Times New Roman" pitchFamily="18" charset="0"/>
            </a:endParaRPr>
          </a:p>
          <a:p>
            <a:pPr marL="744220" marR="525780" lvl="1" indent="-274320" algn="just">
              <a:lnSpc>
                <a:spcPct val="100000"/>
              </a:lnSpc>
              <a:spcBef>
                <a:spcPts val="409"/>
              </a:spcBef>
              <a:buFont typeface="Wingdings"/>
              <a:buChar char=""/>
              <a:tabLst>
                <a:tab pos="744220" algn="l"/>
              </a:tabLst>
            </a:pPr>
            <a:r>
              <a:rPr sz="2600" dirty="0">
                <a:latin typeface="Times New Roman" pitchFamily="18" charset="0"/>
                <a:cs typeface="Times New Roman" pitchFamily="18" charset="0"/>
              </a:rPr>
              <a:t>getContentResolver().query(Uri uri) trả về đối tượng  Cursor</a:t>
            </a:r>
            <a:endParaRPr sz="2600">
              <a:latin typeface="Times New Roman" pitchFamily="18" charset="0"/>
              <a:cs typeface="Times New Roman" pitchFamily="18" charset="0"/>
            </a:endParaRPr>
          </a:p>
          <a:p>
            <a:pPr marL="287020" indent="-274320" algn="just">
              <a:lnSpc>
                <a:spcPct val="100000"/>
              </a:lnSpc>
              <a:spcBef>
                <a:spcPts val="765"/>
              </a:spcBef>
              <a:buClr>
                <a:srgbClr val="FF0000"/>
              </a:buClr>
              <a:buFont typeface="Wingdings"/>
              <a:buChar char=""/>
              <a:tabLst>
                <a:tab pos="287020" algn="l"/>
              </a:tabLst>
            </a:pPr>
            <a:r>
              <a:rPr sz="3000" dirty="0">
                <a:latin typeface="Times New Roman" pitchFamily="18" charset="0"/>
                <a:cs typeface="Times New Roman" pitchFamily="18" charset="0"/>
              </a:rPr>
              <a:t>Android cung cấp sẵn nhiều providers về hệ thống</a:t>
            </a:r>
            <a:endParaRPr sz="3000">
              <a:latin typeface="Times New Roman" pitchFamily="18" charset="0"/>
              <a:cs typeface="Times New Roman" pitchFamily="18" charset="0"/>
            </a:endParaRPr>
          </a:p>
          <a:p>
            <a:pPr marL="744220" lvl="1" indent="-274320" algn="just">
              <a:lnSpc>
                <a:spcPct val="100000"/>
              </a:lnSpc>
              <a:spcBef>
                <a:spcPts val="434"/>
              </a:spcBef>
              <a:buFont typeface="Wingdings"/>
              <a:buChar char=""/>
              <a:tabLst>
                <a:tab pos="744220" algn="l"/>
              </a:tabLst>
            </a:pPr>
            <a:r>
              <a:rPr sz="2600" dirty="0">
                <a:latin typeface="Times New Roman" pitchFamily="18" charset="0"/>
                <a:cs typeface="Times New Roman" pitchFamily="18" charset="0"/>
              </a:rPr>
              <a:t>Tập hợp này nằm trong package </a:t>
            </a:r>
            <a:r>
              <a:rPr sz="2600" dirty="0">
                <a:solidFill>
                  <a:srgbClr val="00AF50"/>
                </a:solidFill>
                <a:latin typeface="Times New Roman" pitchFamily="18" charset="0"/>
                <a:cs typeface="Times New Roman" pitchFamily="18" charset="0"/>
              </a:rPr>
              <a:t>android.provider</a:t>
            </a:r>
            <a:endParaRPr sz="2600">
              <a:latin typeface="Times New Roman" pitchFamily="18" charset="0"/>
              <a:cs typeface="Times New Roman" pitchFamily="18" charset="0"/>
            </a:endParaRPr>
          </a:p>
          <a:p>
            <a:pPr marL="744220" marR="551180" lvl="1" indent="-274320" algn="just">
              <a:lnSpc>
                <a:spcPct val="100000"/>
              </a:lnSpc>
              <a:spcBef>
                <a:spcPts val="400"/>
              </a:spcBef>
              <a:buFont typeface="Wingdings"/>
              <a:buChar char=""/>
              <a:tabLst>
                <a:tab pos="744220" algn="l"/>
              </a:tabLst>
            </a:pPr>
            <a:r>
              <a:rPr sz="2600" dirty="0">
                <a:latin typeface="Times New Roman" pitchFamily="18" charset="0"/>
                <a:cs typeface="Times New Roman" pitchFamily="18" charset="0"/>
              </a:rPr>
              <a:t>Cần khai báo </a:t>
            </a:r>
            <a:r>
              <a:rPr sz="2600">
                <a:latin typeface="Times New Roman" pitchFamily="18" charset="0"/>
                <a:cs typeface="Times New Roman" pitchFamily="18" charset="0"/>
              </a:rPr>
              <a:t>permission </a:t>
            </a:r>
            <a:r>
              <a:rPr sz="2600" smtClean="0">
                <a:latin typeface="Times New Roman" pitchFamily="18" charset="0"/>
                <a:cs typeface="Times New Roman" pitchFamily="18" charset="0"/>
              </a:rPr>
              <a:t>trong</a:t>
            </a:r>
            <a:r>
              <a:rPr lang="en-US" sz="2600" smtClean="0">
                <a:latin typeface="Times New Roman" pitchFamily="18" charset="0"/>
                <a:cs typeface="Times New Roman" pitchFamily="18" charset="0"/>
              </a:rPr>
              <a:t> </a:t>
            </a:r>
            <a:r>
              <a:rPr sz="2600" smtClean="0">
                <a:latin typeface="Times New Roman" pitchFamily="18" charset="0"/>
                <a:cs typeface="Times New Roman" pitchFamily="18" charset="0"/>
              </a:rPr>
              <a:t>AndroidManifest.xml  </a:t>
            </a:r>
            <a:r>
              <a:rPr sz="2600" dirty="0">
                <a:latin typeface="Times New Roman" pitchFamily="18" charset="0"/>
                <a:cs typeface="Times New Roman" pitchFamily="18" charset="0"/>
              </a:rPr>
              <a:t>trước khi muốn truy xuất đến những tài nguyên</a:t>
            </a:r>
            <a:endParaRPr sz="2600">
              <a:latin typeface="Times New Roman" pitchFamily="18" charset="0"/>
              <a:cs typeface="Times New Roman" pitchFamily="18" charset="0"/>
            </a:endParaRPr>
          </a:p>
          <a:p>
            <a:pPr marL="744220" lvl="1" indent="-274320" algn="just">
              <a:lnSpc>
                <a:spcPct val="100000"/>
              </a:lnSpc>
              <a:spcBef>
                <a:spcPts val="395"/>
              </a:spcBef>
              <a:buFont typeface="Wingdings"/>
              <a:buChar char=""/>
              <a:tabLst>
                <a:tab pos="744220" algn="l"/>
              </a:tabLst>
            </a:pPr>
            <a:r>
              <a:rPr sz="2600" dirty="0">
                <a:latin typeface="Times New Roman" pitchFamily="18" charset="0"/>
                <a:cs typeface="Times New Roman" pitchFamily="18" charset="0"/>
              </a:rPr>
              <a:t>Sử dụng CursorLoader trong tình huống truy vấn kéo dài</a:t>
            </a:r>
            <a:endParaRPr sz="260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1397635" cy="757555"/>
          </a:xfrm>
          <a:prstGeom prst="rect">
            <a:avLst/>
          </a:prstGeom>
        </p:spPr>
        <p:txBody>
          <a:bodyPr vert="horz" wrap="square" lIns="0" tIns="12700" rIns="0" bIns="0" rtlCol="0">
            <a:spAutoFit/>
          </a:bodyPr>
          <a:lstStyle/>
          <a:p>
            <a:pPr marL="12700">
              <a:lnSpc>
                <a:spcPct val="100000"/>
              </a:lnSpc>
              <a:spcBef>
                <a:spcPts val="100"/>
              </a:spcBef>
            </a:pPr>
            <a:r>
              <a:rPr spc="-5" dirty="0"/>
              <a:t>Ví</a:t>
            </a:r>
            <a:r>
              <a:rPr spc="-90" dirty="0"/>
              <a:t> </a:t>
            </a:r>
            <a:r>
              <a:rPr dirty="0"/>
              <a:t>dụ</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33</a:t>
            </a:fld>
            <a:endParaRPr spc="-60" dirty="0"/>
          </a:p>
        </p:txBody>
      </p:sp>
      <p:sp>
        <p:nvSpPr>
          <p:cNvPr id="3" name="object 3"/>
          <p:cNvSpPr txBox="1"/>
          <p:nvPr/>
        </p:nvSpPr>
        <p:spPr>
          <a:xfrm>
            <a:off x="427736" y="1294966"/>
            <a:ext cx="8027034" cy="4435475"/>
          </a:xfrm>
          <a:prstGeom prst="rect">
            <a:avLst/>
          </a:prstGeom>
        </p:spPr>
        <p:txBody>
          <a:bodyPr vert="horz" wrap="square" lIns="0" tIns="115570" rIns="0" bIns="0" rtlCol="0">
            <a:spAutoFit/>
          </a:bodyPr>
          <a:lstStyle/>
          <a:p>
            <a:pPr marL="287020" indent="-274320" algn="just">
              <a:lnSpc>
                <a:spcPct val="100000"/>
              </a:lnSpc>
              <a:spcBef>
                <a:spcPts val="910"/>
              </a:spcBef>
              <a:buClr>
                <a:srgbClr val="FF0000"/>
              </a:buClr>
              <a:buFont typeface="Wingdings"/>
              <a:buChar char=""/>
              <a:tabLst>
                <a:tab pos="287020" algn="l"/>
              </a:tabLst>
            </a:pPr>
            <a:r>
              <a:rPr sz="2800" dirty="0">
                <a:latin typeface="Times New Roman" pitchFamily="18" charset="0"/>
                <a:cs typeface="Times New Roman" pitchFamily="18" charset="0"/>
              </a:rPr>
              <a:t>Bài tập: viết ứng dụng đọc contacts trong thiết bị</a:t>
            </a:r>
            <a:endParaRPr sz="2800">
              <a:latin typeface="Times New Roman" pitchFamily="18" charset="0"/>
              <a:cs typeface="Times New Roman" pitchFamily="18" charset="0"/>
            </a:endParaRPr>
          </a:p>
          <a:p>
            <a:pPr marL="287020" indent="-274320" algn="just">
              <a:lnSpc>
                <a:spcPct val="100000"/>
              </a:lnSpc>
              <a:spcBef>
                <a:spcPts val="805"/>
              </a:spcBef>
              <a:buClr>
                <a:srgbClr val="FF0000"/>
              </a:buClr>
              <a:buFont typeface="Wingdings"/>
              <a:buChar char=""/>
              <a:tabLst>
                <a:tab pos="287020" algn="l"/>
              </a:tabLst>
            </a:pPr>
            <a:r>
              <a:rPr sz="2800" dirty="0">
                <a:latin typeface="Times New Roman" pitchFamily="18" charset="0"/>
                <a:cs typeface="Times New Roman" pitchFamily="18" charset="0"/>
              </a:rPr>
              <a:t>Kiến thức:</a:t>
            </a:r>
            <a:endParaRPr sz="2800">
              <a:latin typeface="Times New Roman" pitchFamily="18" charset="0"/>
              <a:cs typeface="Times New Roman" pitchFamily="18" charset="0"/>
            </a:endParaRPr>
          </a:p>
          <a:p>
            <a:pPr marL="469900" lvl="1" algn="just">
              <a:lnSpc>
                <a:spcPct val="100000"/>
              </a:lnSpc>
              <a:spcBef>
                <a:spcPts val="425"/>
              </a:spcBef>
              <a:buFont typeface="Wingdings"/>
              <a:buChar char=""/>
              <a:tabLst>
                <a:tab pos="744220" algn="l"/>
              </a:tabLst>
            </a:pPr>
            <a:r>
              <a:rPr sz="2400" dirty="0">
                <a:latin typeface="Times New Roman" pitchFamily="18" charset="0"/>
                <a:cs typeface="Times New Roman" pitchFamily="18" charset="0"/>
              </a:rPr>
              <a:t>URI: “content://com.android.contacts/contacts/”</a:t>
            </a:r>
            <a:endParaRPr sz="2400">
              <a:latin typeface="Times New Roman" pitchFamily="18" charset="0"/>
              <a:cs typeface="Times New Roman" pitchFamily="18" charset="0"/>
            </a:endParaRPr>
          </a:p>
          <a:p>
            <a:pPr marL="469900" lvl="1" algn="just">
              <a:lnSpc>
                <a:spcPct val="100000"/>
              </a:lnSpc>
              <a:spcBef>
                <a:spcPts val="405"/>
              </a:spcBef>
              <a:buFont typeface="Wingdings"/>
              <a:buChar char=""/>
              <a:tabLst>
                <a:tab pos="744220" algn="l"/>
              </a:tabLst>
            </a:pPr>
            <a:r>
              <a:rPr sz="2400" dirty="0">
                <a:latin typeface="Times New Roman" pitchFamily="18" charset="0"/>
                <a:cs typeface="Times New Roman" pitchFamily="18" charset="0"/>
              </a:rPr>
              <a:t>Hoặc hằng số: ContactsContract.Contacts.CONTENT_URI</a:t>
            </a:r>
            <a:endParaRPr sz="2400">
              <a:latin typeface="Times New Roman" pitchFamily="18" charset="0"/>
              <a:cs typeface="Times New Roman" pitchFamily="18" charset="0"/>
            </a:endParaRPr>
          </a:p>
          <a:p>
            <a:pPr marL="469900" lvl="1" algn="just">
              <a:lnSpc>
                <a:spcPct val="100000"/>
              </a:lnSpc>
              <a:spcBef>
                <a:spcPts val="395"/>
              </a:spcBef>
              <a:buFont typeface="Wingdings"/>
              <a:buChar char=""/>
              <a:tabLst>
                <a:tab pos="744220" algn="l"/>
              </a:tabLst>
            </a:pPr>
            <a:r>
              <a:rPr sz="2400" dirty="0">
                <a:latin typeface="Times New Roman" pitchFamily="18" charset="0"/>
                <a:cs typeface="Times New Roman" pitchFamily="18" charset="0"/>
              </a:rPr>
              <a:t>Cách truy vấn thường:</a:t>
            </a:r>
            <a:endParaRPr sz="2400">
              <a:latin typeface="Times New Roman" pitchFamily="18" charset="0"/>
              <a:cs typeface="Times New Roman" pitchFamily="18" charset="0"/>
            </a:endParaRPr>
          </a:p>
          <a:p>
            <a:pPr marL="469900" marR="5080" algn="just">
              <a:lnSpc>
                <a:spcPct val="100000"/>
              </a:lnSpc>
              <a:spcBef>
                <a:spcPts val="440"/>
              </a:spcBef>
              <a:tabLst>
                <a:tab pos="1309370" algn="l"/>
                <a:tab pos="1448435" algn="l"/>
                <a:tab pos="1728470" algn="l"/>
                <a:tab pos="2005964" algn="l"/>
                <a:tab pos="6476365" algn="l"/>
                <a:tab pos="7315200" algn="l"/>
              </a:tabLst>
            </a:pPr>
            <a:r>
              <a:rPr sz="2000" dirty="0">
                <a:latin typeface="Times New Roman" pitchFamily="18" charset="0"/>
                <a:cs typeface="Times New Roman" pitchFamily="18" charset="0"/>
              </a:rPr>
              <a:t>Cursor	c	=	getContentResolver().query(uri,	null,	null,  null,	null);</a:t>
            </a:r>
            <a:endParaRPr sz="2000">
              <a:latin typeface="Times New Roman" pitchFamily="18" charset="0"/>
              <a:cs typeface="Times New Roman" pitchFamily="18" charset="0"/>
            </a:endParaRPr>
          </a:p>
          <a:p>
            <a:pPr marL="469900" marR="284480" lvl="1" algn="just">
              <a:lnSpc>
                <a:spcPct val="107600"/>
              </a:lnSpc>
              <a:spcBef>
                <a:spcPts val="150"/>
              </a:spcBef>
              <a:buFont typeface="Wingdings"/>
              <a:buChar char=""/>
              <a:tabLst>
                <a:tab pos="744220" algn="l"/>
              </a:tabLst>
            </a:pPr>
            <a:r>
              <a:rPr sz="2400" dirty="0">
                <a:latin typeface="Times New Roman" pitchFamily="18" charset="0"/>
                <a:cs typeface="Times New Roman" pitchFamily="18" charset="0"/>
              </a:rPr>
              <a:t>Nếu provider hoạt động quá lâu, truy vấn ở background:  </a:t>
            </a:r>
            <a:r>
              <a:rPr sz="2000" dirty="0">
                <a:latin typeface="Times New Roman" pitchFamily="18" charset="0"/>
                <a:cs typeface="Times New Roman" pitchFamily="18" charset="0"/>
              </a:rPr>
              <a:t>CursorLoader loader = new CursorLoader(context, uri,  null, null, null, null);</a:t>
            </a:r>
            <a:endParaRPr sz="2000">
              <a:latin typeface="Times New Roman" pitchFamily="18" charset="0"/>
              <a:cs typeface="Times New Roman" pitchFamily="18" charset="0"/>
            </a:endParaRPr>
          </a:p>
          <a:p>
            <a:pPr marL="469900" algn="just">
              <a:lnSpc>
                <a:spcPct val="100000"/>
              </a:lnSpc>
              <a:spcBef>
                <a:spcPts val="395"/>
              </a:spcBef>
            </a:pPr>
            <a:r>
              <a:rPr sz="2000" dirty="0">
                <a:latin typeface="Times New Roman" pitchFamily="18" charset="0"/>
                <a:cs typeface="Times New Roman" pitchFamily="18" charset="0"/>
              </a:rPr>
              <a:t>Cursor c = loader.loadInBackground();</a:t>
            </a:r>
            <a:endParaRPr sz="200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p:nvPr/>
        </p:nvSpPr>
        <p:spPr>
          <a:xfrm>
            <a:off x="228600" y="1648400"/>
            <a:ext cx="8634984" cy="199548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40791" y="3948684"/>
            <a:ext cx="8065008" cy="2286000"/>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427736" y="257378"/>
            <a:ext cx="7424420" cy="757555"/>
          </a:xfrm>
          <a:prstGeom prst="rect">
            <a:avLst/>
          </a:prstGeom>
        </p:spPr>
        <p:txBody>
          <a:bodyPr vert="horz" wrap="square" lIns="0" tIns="12700" rIns="0" bIns="0" rtlCol="0">
            <a:spAutoFit/>
          </a:bodyPr>
          <a:lstStyle/>
          <a:p>
            <a:pPr marL="12700">
              <a:lnSpc>
                <a:spcPct val="100000"/>
              </a:lnSpc>
              <a:spcBef>
                <a:spcPts val="100"/>
              </a:spcBef>
            </a:pPr>
            <a:r>
              <a:rPr spc="-5" dirty="0"/>
              <a:t>Đọc </a:t>
            </a:r>
            <a:r>
              <a:rPr dirty="0"/>
              <a:t>contacts – thiết lập</a:t>
            </a:r>
            <a:r>
              <a:rPr spc="-114" dirty="0"/>
              <a:t> </a:t>
            </a:r>
            <a:r>
              <a:rPr dirty="0"/>
              <a:t>quyền</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34</a:t>
            </a:fld>
            <a:endParaRPr spc="-6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p:nvPr/>
        </p:nvSpPr>
        <p:spPr>
          <a:xfrm>
            <a:off x="228600" y="1524000"/>
            <a:ext cx="7202424" cy="457200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27736" y="257378"/>
            <a:ext cx="5323205" cy="757555"/>
          </a:xfrm>
          <a:prstGeom prst="rect">
            <a:avLst/>
          </a:prstGeom>
        </p:spPr>
        <p:txBody>
          <a:bodyPr vert="horz" wrap="square" lIns="0" tIns="12700" rIns="0" bIns="0" rtlCol="0">
            <a:spAutoFit/>
          </a:bodyPr>
          <a:lstStyle/>
          <a:p>
            <a:pPr marL="12700">
              <a:lnSpc>
                <a:spcPct val="100000"/>
              </a:lnSpc>
              <a:spcBef>
                <a:spcPts val="100"/>
              </a:spcBef>
            </a:pPr>
            <a:r>
              <a:rPr spc="-5" dirty="0"/>
              <a:t>Đọc </a:t>
            </a:r>
            <a:r>
              <a:rPr dirty="0"/>
              <a:t>contacts –</a:t>
            </a:r>
            <a:r>
              <a:rPr spc="-110" dirty="0"/>
              <a:t> </a:t>
            </a:r>
            <a:r>
              <a:rPr dirty="0"/>
              <a:t>layout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35</a:t>
            </a:fld>
            <a:endParaRPr spc="-6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p:nvPr/>
        </p:nvSpPr>
        <p:spPr>
          <a:xfrm>
            <a:off x="140207" y="3262884"/>
            <a:ext cx="8839200" cy="298551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334000" y="1412747"/>
            <a:ext cx="3166872" cy="285445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5329428" y="1408175"/>
            <a:ext cx="3176270" cy="2863850"/>
          </a:xfrm>
          <a:custGeom>
            <a:avLst/>
            <a:gdLst/>
            <a:ahLst/>
            <a:cxnLst/>
            <a:rect l="l" t="t" r="r" b="b"/>
            <a:pathLst>
              <a:path w="3176270" h="2863850">
                <a:moveTo>
                  <a:pt x="0" y="2863596"/>
                </a:moveTo>
                <a:lnTo>
                  <a:pt x="3176016" y="2863596"/>
                </a:lnTo>
                <a:lnTo>
                  <a:pt x="3176016" y="0"/>
                </a:lnTo>
                <a:lnTo>
                  <a:pt x="0" y="0"/>
                </a:lnTo>
                <a:lnTo>
                  <a:pt x="0" y="2863596"/>
                </a:lnTo>
                <a:close/>
              </a:path>
            </a:pathLst>
          </a:custGeom>
          <a:ln w="9144">
            <a:solidFill>
              <a:srgbClr val="006FC0"/>
            </a:solidFill>
          </a:ln>
        </p:spPr>
        <p:txBody>
          <a:bodyPr wrap="square" lIns="0" tIns="0" rIns="0" bIns="0" rtlCol="0"/>
          <a:lstStyle/>
          <a:p>
            <a:endParaRPr/>
          </a:p>
        </p:txBody>
      </p:sp>
      <p:sp>
        <p:nvSpPr>
          <p:cNvPr id="6" name="object 6"/>
          <p:cNvSpPr txBox="1">
            <a:spLocks noGrp="1"/>
          </p:cNvSpPr>
          <p:nvPr>
            <p:ph type="title"/>
          </p:nvPr>
        </p:nvSpPr>
        <p:spPr>
          <a:xfrm>
            <a:off x="427736" y="257378"/>
            <a:ext cx="5323205" cy="757555"/>
          </a:xfrm>
          <a:prstGeom prst="rect">
            <a:avLst/>
          </a:prstGeom>
        </p:spPr>
        <p:txBody>
          <a:bodyPr vert="horz" wrap="square" lIns="0" tIns="12700" rIns="0" bIns="0" rtlCol="0">
            <a:spAutoFit/>
          </a:bodyPr>
          <a:lstStyle/>
          <a:p>
            <a:pPr marL="12700">
              <a:lnSpc>
                <a:spcPct val="100000"/>
              </a:lnSpc>
              <a:spcBef>
                <a:spcPts val="100"/>
              </a:spcBef>
            </a:pPr>
            <a:r>
              <a:rPr spc="-5" dirty="0"/>
              <a:t>Đọc </a:t>
            </a:r>
            <a:r>
              <a:rPr dirty="0"/>
              <a:t>contacts –</a:t>
            </a:r>
            <a:r>
              <a:rPr spc="-110" dirty="0"/>
              <a:t> </a:t>
            </a:r>
            <a:r>
              <a:rPr dirty="0"/>
              <a:t>layout</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36</a:t>
            </a:fld>
            <a:endParaRPr spc="-6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7007859" cy="757555"/>
          </a:xfrm>
          <a:prstGeom prst="rect">
            <a:avLst/>
          </a:prstGeom>
        </p:spPr>
        <p:txBody>
          <a:bodyPr vert="horz" wrap="square" lIns="0" tIns="12700" rIns="0" bIns="0" rtlCol="0">
            <a:spAutoFit/>
          </a:bodyPr>
          <a:lstStyle/>
          <a:p>
            <a:pPr marL="12700">
              <a:lnSpc>
                <a:spcPct val="100000"/>
              </a:lnSpc>
              <a:spcBef>
                <a:spcPts val="100"/>
              </a:spcBef>
            </a:pPr>
            <a:r>
              <a:rPr spc="-5" dirty="0"/>
              <a:t>Xây </a:t>
            </a:r>
            <a:r>
              <a:rPr dirty="0"/>
              <a:t>dựng Content</a:t>
            </a:r>
            <a:r>
              <a:rPr spc="-75" dirty="0"/>
              <a:t> </a:t>
            </a:r>
            <a:r>
              <a:rPr spc="-5" dirty="0"/>
              <a:t>Providers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37</a:t>
            </a:fld>
            <a:endParaRPr spc="-60" dirty="0"/>
          </a:p>
        </p:txBody>
      </p:sp>
      <p:sp>
        <p:nvSpPr>
          <p:cNvPr id="3" name="object 3"/>
          <p:cNvSpPr txBox="1"/>
          <p:nvPr/>
        </p:nvSpPr>
        <p:spPr>
          <a:xfrm>
            <a:off x="427736" y="1350721"/>
            <a:ext cx="7957184" cy="4484560"/>
          </a:xfrm>
          <a:prstGeom prst="rect">
            <a:avLst/>
          </a:prstGeom>
        </p:spPr>
        <p:txBody>
          <a:bodyPr vert="horz" wrap="square" lIns="0" tIns="64769" rIns="0" bIns="0" rtlCol="0">
            <a:spAutoFit/>
          </a:bodyPr>
          <a:lstStyle/>
          <a:p>
            <a:pPr marL="287020" marR="5080" indent="-274320" algn="just">
              <a:lnSpc>
                <a:spcPts val="3240"/>
              </a:lnSpc>
              <a:spcBef>
                <a:spcPts val="509"/>
              </a:spcBef>
              <a:buClr>
                <a:srgbClr val="FF0000"/>
              </a:buClr>
              <a:buFont typeface="Wingdings"/>
              <a:buChar char=""/>
              <a:tabLst>
                <a:tab pos="287020" algn="l"/>
              </a:tabLst>
            </a:pPr>
            <a:r>
              <a:rPr sz="3000" dirty="0">
                <a:latin typeface="Times New Roman" pitchFamily="18" charset="0"/>
                <a:cs typeface="Times New Roman" pitchFamily="18" charset="0"/>
              </a:rPr>
              <a:t>Lý do: khi chúng ta muốn chia sẻ dữ liệu của ứng  dụng cho các ứng dụng khác (đặc biệt với các ứng  dụng từ cùng một nhà phát triển)</a:t>
            </a:r>
            <a:endParaRPr sz="3000">
              <a:latin typeface="Times New Roman" pitchFamily="18" charset="0"/>
              <a:cs typeface="Times New Roman" pitchFamily="18" charset="0"/>
            </a:endParaRPr>
          </a:p>
          <a:p>
            <a:pPr marL="287020" indent="-274320" algn="just">
              <a:lnSpc>
                <a:spcPct val="100000"/>
              </a:lnSpc>
              <a:spcBef>
                <a:spcPts val="395"/>
              </a:spcBef>
              <a:buClr>
                <a:srgbClr val="FF0000"/>
              </a:buClr>
              <a:buFont typeface="Wingdings"/>
              <a:buChar char=""/>
              <a:tabLst>
                <a:tab pos="287020" algn="l"/>
              </a:tabLst>
            </a:pPr>
            <a:r>
              <a:rPr sz="3000" dirty="0">
                <a:latin typeface="Times New Roman" pitchFamily="18" charset="0"/>
                <a:cs typeface="Times New Roman" pitchFamily="18" charset="0"/>
              </a:rPr>
              <a:t>Tạo class thừa kế lớp ContentProvider</a:t>
            </a:r>
            <a:endParaRPr sz="3000">
              <a:latin typeface="Times New Roman" pitchFamily="18" charset="0"/>
              <a:cs typeface="Times New Roman" pitchFamily="18" charset="0"/>
            </a:endParaRPr>
          </a:p>
          <a:p>
            <a:pPr marL="287020" indent="-274320" algn="just">
              <a:lnSpc>
                <a:spcPct val="100000"/>
              </a:lnSpc>
              <a:spcBef>
                <a:spcPts val="434"/>
              </a:spcBef>
              <a:buClr>
                <a:srgbClr val="FF0000"/>
              </a:buClr>
              <a:buFont typeface="Wingdings"/>
              <a:buChar char=""/>
              <a:tabLst>
                <a:tab pos="287020" algn="l"/>
              </a:tabLst>
            </a:pPr>
            <a:r>
              <a:rPr sz="3000" dirty="0">
                <a:latin typeface="Times New Roman" pitchFamily="18" charset="0"/>
                <a:cs typeface="Times New Roman" pitchFamily="18" charset="0"/>
              </a:rPr>
              <a:t>Viết lại các phương thức:</a:t>
            </a:r>
            <a:endParaRPr sz="3000">
              <a:latin typeface="Times New Roman" pitchFamily="18" charset="0"/>
              <a:cs typeface="Times New Roman" pitchFamily="18" charset="0"/>
            </a:endParaRPr>
          </a:p>
          <a:p>
            <a:pPr marL="744220" lvl="1" indent="-274320" algn="just">
              <a:lnSpc>
                <a:spcPct val="100000"/>
              </a:lnSpc>
              <a:spcBef>
                <a:spcPts val="125"/>
              </a:spcBef>
              <a:buFont typeface="Wingdings"/>
              <a:buChar char=""/>
              <a:tabLst>
                <a:tab pos="744220" algn="l"/>
              </a:tabLst>
            </a:pPr>
            <a:r>
              <a:rPr sz="2600" dirty="0">
                <a:latin typeface="Times New Roman" pitchFamily="18" charset="0"/>
                <a:cs typeface="Times New Roman" pitchFamily="18" charset="0"/>
              </a:rPr>
              <a:t>onCreate()</a:t>
            </a:r>
            <a:endParaRPr sz="2600">
              <a:latin typeface="Times New Roman" pitchFamily="18" charset="0"/>
              <a:cs typeface="Times New Roman" pitchFamily="18" charset="0"/>
            </a:endParaRPr>
          </a:p>
          <a:p>
            <a:pPr marL="744220" lvl="1" indent="-274320" algn="just">
              <a:lnSpc>
                <a:spcPct val="100000"/>
              </a:lnSpc>
              <a:spcBef>
                <a:spcPts val="85"/>
              </a:spcBef>
              <a:buFont typeface="Wingdings"/>
              <a:buChar char=""/>
              <a:tabLst>
                <a:tab pos="744220" algn="l"/>
              </a:tabLst>
            </a:pPr>
            <a:r>
              <a:rPr sz="2600" dirty="0">
                <a:latin typeface="Times New Roman" pitchFamily="18" charset="0"/>
                <a:cs typeface="Times New Roman" pitchFamily="18" charset="0"/>
              </a:rPr>
              <a:t>query()</a:t>
            </a:r>
            <a:endParaRPr sz="2600">
              <a:latin typeface="Times New Roman" pitchFamily="18" charset="0"/>
              <a:cs typeface="Times New Roman" pitchFamily="18" charset="0"/>
            </a:endParaRPr>
          </a:p>
          <a:p>
            <a:pPr marL="744220" lvl="1" indent="-274320" algn="just">
              <a:lnSpc>
                <a:spcPct val="100000"/>
              </a:lnSpc>
              <a:spcBef>
                <a:spcPts val="85"/>
              </a:spcBef>
              <a:buFont typeface="Wingdings"/>
              <a:buChar char=""/>
              <a:tabLst>
                <a:tab pos="744220" algn="l"/>
              </a:tabLst>
            </a:pPr>
            <a:r>
              <a:rPr sz="2600" dirty="0">
                <a:latin typeface="Times New Roman" pitchFamily="18" charset="0"/>
                <a:cs typeface="Times New Roman" pitchFamily="18" charset="0"/>
              </a:rPr>
              <a:t>Các phương thức insert, delete, update (nếu cần)</a:t>
            </a:r>
            <a:endParaRPr sz="2600">
              <a:latin typeface="Times New Roman" pitchFamily="18" charset="0"/>
              <a:cs typeface="Times New Roman" pitchFamily="18" charset="0"/>
            </a:endParaRPr>
          </a:p>
          <a:p>
            <a:pPr marL="287020" marR="1088390" indent="-274320" algn="just">
              <a:lnSpc>
                <a:spcPts val="3240"/>
              </a:lnSpc>
              <a:spcBef>
                <a:spcPts val="825"/>
              </a:spcBef>
              <a:buClr>
                <a:srgbClr val="FF0000"/>
              </a:buClr>
              <a:buFont typeface="Wingdings"/>
              <a:buChar char=""/>
              <a:tabLst>
                <a:tab pos="287020" algn="l"/>
              </a:tabLst>
            </a:pPr>
            <a:r>
              <a:rPr sz="3000" dirty="0">
                <a:latin typeface="Times New Roman" pitchFamily="18" charset="0"/>
                <a:cs typeface="Times New Roman" pitchFamily="18" charset="0"/>
              </a:rPr>
              <a:t>Định nghĩa URI cho Content Provider trong  AndroidManifest.xml</a:t>
            </a:r>
            <a:endParaRPr sz="300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p:nvPr/>
        </p:nvSpPr>
        <p:spPr>
          <a:xfrm>
            <a:off x="149352" y="1676400"/>
            <a:ext cx="8845296" cy="320040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27736" y="257378"/>
            <a:ext cx="8126095" cy="757555"/>
          </a:xfrm>
          <a:prstGeom prst="rect">
            <a:avLst/>
          </a:prstGeom>
        </p:spPr>
        <p:txBody>
          <a:bodyPr vert="horz" wrap="square" lIns="0" tIns="12700" rIns="0" bIns="0" rtlCol="0">
            <a:spAutoFit/>
          </a:bodyPr>
          <a:lstStyle/>
          <a:p>
            <a:pPr marL="12700">
              <a:lnSpc>
                <a:spcPct val="100000"/>
              </a:lnSpc>
              <a:spcBef>
                <a:spcPts val="100"/>
              </a:spcBef>
            </a:pPr>
            <a:r>
              <a:rPr spc="-75" dirty="0"/>
              <a:t>Viết </a:t>
            </a:r>
            <a:r>
              <a:rPr dirty="0"/>
              <a:t>lớp kế thừa</a:t>
            </a:r>
            <a:r>
              <a:rPr spc="45" dirty="0"/>
              <a:t> </a:t>
            </a:r>
            <a:r>
              <a:rPr spc="-5" dirty="0"/>
              <a:t>ContentProvider</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38</a:t>
            </a:fld>
            <a:endParaRPr spc="-6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txBox="1">
            <a:spLocks noGrp="1"/>
          </p:cNvSpPr>
          <p:nvPr>
            <p:ph type="title"/>
          </p:nvPr>
        </p:nvSpPr>
        <p:spPr>
          <a:xfrm>
            <a:off x="427736" y="257378"/>
            <a:ext cx="8126095" cy="757555"/>
          </a:xfrm>
          <a:prstGeom prst="rect">
            <a:avLst/>
          </a:prstGeom>
        </p:spPr>
        <p:txBody>
          <a:bodyPr vert="horz" wrap="square" lIns="0" tIns="12700" rIns="0" bIns="0" rtlCol="0">
            <a:spAutoFit/>
          </a:bodyPr>
          <a:lstStyle/>
          <a:p>
            <a:pPr marL="12700">
              <a:lnSpc>
                <a:spcPct val="100000"/>
              </a:lnSpc>
              <a:spcBef>
                <a:spcPts val="100"/>
              </a:spcBef>
            </a:pPr>
            <a:r>
              <a:rPr spc="-75" dirty="0"/>
              <a:t>Viết </a:t>
            </a:r>
            <a:r>
              <a:rPr dirty="0"/>
              <a:t>lớp kế thừa</a:t>
            </a:r>
            <a:r>
              <a:rPr spc="45" dirty="0"/>
              <a:t> </a:t>
            </a:r>
            <a:r>
              <a:rPr spc="-5" dirty="0"/>
              <a:t>ContentProvider</a:t>
            </a:r>
          </a:p>
        </p:txBody>
      </p:sp>
      <p:sp>
        <p:nvSpPr>
          <p:cNvPr id="4" name="object 4"/>
          <p:cNvSpPr/>
          <p:nvPr/>
        </p:nvSpPr>
        <p:spPr>
          <a:xfrm>
            <a:off x="308951" y="1474901"/>
            <a:ext cx="6910265" cy="4763352"/>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39</a:t>
            </a:fld>
            <a:endParaRPr spc="-6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2665" y="3754577"/>
            <a:ext cx="6275705" cy="757555"/>
          </a:xfrm>
          <a:prstGeom prst="rect">
            <a:avLst/>
          </a:prstGeom>
        </p:spPr>
        <p:txBody>
          <a:bodyPr vert="horz" wrap="square" lIns="0" tIns="12700" rIns="0" bIns="0" rtlCol="0">
            <a:spAutoFit/>
          </a:bodyPr>
          <a:lstStyle/>
          <a:p>
            <a:pPr marL="12700">
              <a:lnSpc>
                <a:spcPct val="100000"/>
              </a:lnSpc>
              <a:spcBef>
                <a:spcPts val="100"/>
              </a:spcBef>
            </a:pPr>
            <a:r>
              <a:rPr dirty="0"/>
              <a:t>Làm việc </a:t>
            </a:r>
            <a:r>
              <a:rPr spc="-5" dirty="0"/>
              <a:t>với SQLite</a:t>
            </a:r>
            <a:r>
              <a:rPr spc="-330" dirty="0"/>
              <a:t> </a:t>
            </a:r>
            <a:r>
              <a:rPr spc="-5" dirty="0"/>
              <a:t>API</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4</a:t>
            </a:fld>
            <a:endParaRPr spc="-60" dirty="0"/>
          </a:p>
        </p:txBody>
      </p:sp>
      <p:sp>
        <p:nvSpPr>
          <p:cNvPr id="3" name="object 3"/>
          <p:cNvSpPr txBox="1"/>
          <p:nvPr/>
        </p:nvSpPr>
        <p:spPr>
          <a:xfrm>
            <a:off x="702665" y="3468370"/>
            <a:ext cx="662305"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888888"/>
                </a:solidFill>
                <a:latin typeface="Arial"/>
                <a:cs typeface="Arial"/>
              </a:rPr>
              <a:t>Phần</a:t>
            </a:r>
            <a:r>
              <a:rPr sz="1800" spc="-145" dirty="0">
                <a:solidFill>
                  <a:srgbClr val="888888"/>
                </a:solidFill>
                <a:latin typeface="Arial"/>
                <a:cs typeface="Arial"/>
              </a:rPr>
              <a:t> </a:t>
            </a:r>
            <a:r>
              <a:rPr sz="1800" spc="-90" dirty="0">
                <a:solidFill>
                  <a:srgbClr val="888888"/>
                </a:solidFill>
                <a:latin typeface="Arial"/>
                <a:cs typeface="Arial"/>
              </a:rPr>
              <a:t>1</a:t>
            </a:r>
            <a:endParaRPr sz="180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p:nvPr/>
        </p:nvSpPr>
        <p:spPr>
          <a:xfrm>
            <a:off x="152400" y="1639513"/>
            <a:ext cx="8763000" cy="361828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27736" y="257378"/>
            <a:ext cx="8126095" cy="757555"/>
          </a:xfrm>
          <a:prstGeom prst="rect">
            <a:avLst/>
          </a:prstGeom>
        </p:spPr>
        <p:txBody>
          <a:bodyPr vert="horz" wrap="square" lIns="0" tIns="12700" rIns="0" bIns="0" rtlCol="0">
            <a:spAutoFit/>
          </a:bodyPr>
          <a:lstStyle/>
          <a:p>
            <a:pPr marL="12700">
              <a:lnSpc>
                <a:spcPct val="100000"/>
              </a:lnSpc>
              <a:spcBef>
                <a:spcPts val="100"/>
              </a:spcBef>
            </a:pPr>
            <a:r>
              <a:rPr spc="-75" dirty="0"/>
              <a:t>Viết </a:t>
            </a:r>
            <a:r>
              <a:rPr dirty="0"/>
              <a:t>lớp kế thừa</a:t>
            </a:r>
            <a:r>
              <a:rPr spc="45" dirty="0"/>
              <a:t> </a:t>
            </a:r>
            <a:r>
              <a:rPr spc="-5" dirty="0"/>
              <a:t>ContentProvider</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40</a:t>
            </a:fld>
            <a:endParaRPr spc="-6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p:nvPr/>
        </p:nvSpPr>
        <p:spPr>
          <a:xfrm>
            <a:off x="160020" y="1600200"/>
            <a:ext cx="8781288" cy="434340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27736" y="257378"/>
            <a:ext cx="7863840" cy="757555"/>
          </a:xfrm>
          <a:prstGeom prst="rect">
            <a:avLst/>
          </a:prstGeom>
        </p:spPr>
        <p:txBody>
          <a:bodyPr vert="horz" wrap="square" lIns="0" tIns="12700" rIns="0" bIns="0" rtlCol="0">
            <a:spAutoFit/>
          </a:bodyPr>
          <a:lstStyle/>
          <a:p>
            <a:pPr marL="12700">
              <a:lnSpc>
                <a:spcPct val="100000"/>
              </a:lnSpc>
              <a:spcBef>
                <a:spcPts val="100"/>
              </a:spcBef>
            </a:pPr>
            <a:r>
              <a:rPr spc="-5" dirty="0"/>
              <a:t>Đăng </a:t>
            </a:r>
            <a:r>
              <a:rPr dirty="0"/>
              <a:t>kí ở</a:t>
            </a:r>
            <a:r>
              <a:rPr spc="-355" dirty="0"/>
              <a:t> </a:t>
            </a:r>
            <a:r>
              <a:rPr spc="-5" dirty="0"/>
              <a:t>AndroidManifest.xml</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41</a:t>
            </a:fld>
            <a:endParaRPr spc="-6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p:nvPr/>
        </p:nvSpPr>
        <p:spPr>
          <a:xfrm>
            <a:off x="457200" y="1534366"/>
            <a:ext cx="7848600" cy="4568805"/>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27736" y="257378"/>
            <a:ext cx="5713095" cy="757555"/>
          </a:xfrm>
          <a:prstGeom prst="rect">
            <a:avLst/>
          </a:prstGeom>
        </p:spPr>
        <p:txBody>
          <a:bodyPr vert="horz" wrap="square" lIns="0" tIns="12700" rIns="0" bIns="0" rtlCol="0">
            <a:spAutoFit/>
          </a:bodyPr>
          <a:lstStyle/>
          <a:p>
            <a:pPr marL="12700">
              <a:lnSpc>
                <a:spcPct val="100000"/>
              </a:lnSpc>
              <a:spcBef>
                <a:spcPts val="100"/>
              </a:spcBef>
            </a:pPr>
            <a:r>
              <a:rPr spc="-5" dirty="0"/>
              <a:t>Khai thác provider</a:t>
            </a:r>
            <a:r>
              <a:rPr spc="-40" dirty="0"/>
              <a:t> </a:t>
            </a:r>
            <a:r>
              <a:rPr dirty="0"/>
              <a:t>mới</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42</a:t>
            </a:fld>
            <a:endParaRPr spc="-6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302767"/>
            <a:ext cx="7451725" cy="680720"/>
          </a:xfrm>
          <a:prstGeom prst="rect">
            <a:avLst/>
          </a:prstGeom>
        </p:spPr>
        <p:txBody>
          <a:bodyPr vert="horz" wrap="square" lIns="0" tIns="12065" rIns="0" bIns="0" rtlCol="0">
            <a:spAutoFit/>
          </a:bodyPr>
          <a:lstStyle/>
          <a:p>
            <a:pPr marL="12700">
              <a:lnSpc>
                <a:spcPct val="100000"/>
              </a:lnSpc>
              <a:spcBef>
                <a:spcPts val="95"/>
              </a:spcBef>
            </a:pPr>
            <a:r>
              <a:rPr sz="4300" spc="-5" dirty="0"/>
              <a:t>SQLiteDatabase – Tạo/Mở</a:t>
            </a:r>
            <a:r>
              <a:rPr sz="4300" spc="-25" dirty="0"/>
              <a:t> </a:t>
            </a:r>
            <a:r>
              <a:rPr sz="4300" spc="-5" dirty="0"/>
              <a:t>CSDL</a:t>
            </a:r>
            <a:endParaRPr sz="4300"/>
          </a:p>
        </p:txBody>
      </p:sp>
      <p:sp>
        <p:nvSpPr>
          <p:cNvPr id="3" name="object 3"/>
          <p:cNvSpPr/>
          <p:nvPr/>
        </p:nvSpPr>
        <p:spPr>
          <a:xfrm>
            <a:off x="228600" y="1331975"/>
            <a:ext cx="8686800" cy="1615440"/>
          </a:xfrm>
          <a:custGeom>
            <a:avLst/>
            <a:gdLst/>
            <a:ahLst/>
            <a:cxnLst/>
            <a:rect l="l" t="t" r="r" b="b"/>
            <a:pathLst>
              <a:path w="8686800" h="1615439">
                <a:moveTo>
                  <a:pt x="0" y="269239"/>
                </a:moveTo>
                <a:lnTo>
                  <a:pt x="4338" y="220838"/>
                </a:lnTo>
                <a:lnTo>
                  <a:pt x="16845" y="175285"/>
                </a:lnTo>
                <a:lnTo>
                  <a:pt x="36760" y="133340"/>
                </a:lnTo>
                <a:lnTo>
                  <a:pt x="63324" y="95763"/>
                </a:lnTo>
                <a:lnTo>
                  <a:pt x="95776" y="63315"/>
                </a:lnTo>
                <a:lnTo>
                  <a:pt x="133355" y="36754"/>
                </a:lnTo>
                <a:lnTo>
                  <a:pt x="175301" y="16842"/>
                </a:lnTo>
                <a:lnTo>
                  <a:pt x="220854" y="4337"/>
                </a:lnTo>
                <a:lnTo>
                  <a:pt x="269252" y="0"/>
                </a:lnTo>
                <a:lnTo>
                  <a:pt x="8417560" y="0"/>
                </a:lnTo>
                <a:lnTo>
                  <a:pt x="8465961" y="4337"/>
                </a:lnTo>
                <a:lnTo>
                  <a:pt x="8511514" y="16842"/>
                </a:lnTo>
                <a:lnTo>
                  <a:pt x="8553459" y="36754"/>
                </a:lnTo>
                <a:lnTo>
                  <a:pt x="8591036" y="63315"/>
                </a:lnTo>
                <a:lnTo>
                  <a:pt x="8623484" y="95763"/>
                </a:lnTo>
                <a:lnTo>
                  <a:pt x="8650045" y="133340"/>
                </a:lnTo>
                <a:lnTo>
                  <a:pt x="8669957" y="175285"/>
                </a:lnTo>
                <a:lnTo>
                  <a:pt x="8682462" y="220838"/>
                </a:lnTo>
                <a:lnTo>
                  <a:pt x="8686800" y="269239"/>
                </a:lnTo>
                <a:lnTo>
                  <a:pt x="8686800" y="1346200"/>
                </a:lnTo>
                <a:lnTo>
                  <a:pt x="8682462" y="1394601"/>
                </a:lnTo>
                <a:lnTo>
                  <a:pt x="8669957" y="1440154"/>
                </a:lnTo>
                <a:lnTo>
                  <a:pt x="8650045" y="1482099"/>
                </a:lnTo>
                <a:lnTo>
                  <a:pt x="8623484" y="1519676"/>
                </a:lnTo>
                <a:lnTo>
                  <a:pt x="8591036" y="1552124"/>
                </a:lnTo>
                <a:lnTo>
                  <a:pt x="8553459" y="1578685"/>
                </a:lnTo>
                <a:lnTo>
                  <a:pt x="8511514" y="1598597"/>
                </a:lnTo>
                <a:lnTo>
                  <a:pt x="8465961" y="1611102"/>
                </a:lnTo>
                <a:lnTo>
                  <a:pt x="8417560" y="1615439"/>
                </a:lnTo>
                <a:lnTo>
                  <a:pt x="269252" y="1615439"/>
                </a:lnTo>
                <a:lnTo>
                  <a:pt x="220854" y="1611102"/>
                </a:lnTo>
                <a:lnTo>
                  <a:pt x="175301" y="1598597"/>
                </a:lnTo>
                <a:lnTo>
                  <a:pt x="133355" y="1578685"/>
                </a:lnTo>
                <a:lnTo>
                  <a:pt x="95776" y="1552124"/>
                </a:lnTo>
                <a:lnTo>
                  <a:pt x="63324" y="1519676"/>
                </a:lnTo>
                <a:lnTo>
                  <a:pt x="36760" y="1482099"/>
                </a:lnTo>
                <a:lnTo>
                  <a:pt x="16845" y="1440154"/>
                </a:lnTo>
                <a:lnTo>
                  <a:pt x="4338" y="1394601"/>
                </a:lnTo>
                <a:lnTo>
                  <a:pt x="0" y="1346200"/>
                </a:lnTo>
                <a:lnTo>
                  <a:pt x="0" y="269239"/>
                </a:lnTo>
                <a:close/>
              </a:path>
            </a:pathLst>
          </a:custGeom>
          <a:ln w="12192">
            <a:solidFill>
              <a:srgbClr val="41709C"/>
            </a:solidFill>
          </a:ln>
        </p:spPr>
        <p:txBody>
          <a:bodyPr wrap="square" lIns="0" tIns="0" rIns="0" bIns="0" rtlCol="0"/>
          <a:lstStyle/>
          <a:p>
            <a:endParaRPr/>
          </a:p>
        </p:txBody>
      </p:sp>
      <p:sp>
        <p:nvSpPr>
          <p:cNvPr id="4" name="object 4"/>
          <p:cNvSpPr/>
          <p:nvPr/>
        </p:nvSpPr>
        <p:spPr>
          <a:xfrm>
            <a:off x="228600" y="3160776"/>
            <a:ext cx="8686800" cy="1953895"/>
          </a:xfrm>
          <a:custGeom>
            <a:avLst/>
            <a:gdLst/>
            <a:ahLst/>
            <a:cxnLst/>
            <a:rect l="l" t="t" r="r" b="b"/>
            <a:pathLst>
              <a:path w="8686800" h="1953895">
                <a:moveTo>
                  <a:pt x="0" y="325627"/>
                </a:moveTo>
                <a:lnTo>
                  <a:pt x="3530" y="277510"/>
                </a:lnTo>
                <a:lnTo>
                  <a:pt x="13787" y="231585"/>
                </a:lnTo>
                <a:lnTo>
                  <a:pt x="30265" y="188354"/>
                </a:lnTo>
                <a:lnTo>
                  <a:pt x="52462" y="148323"/>
                </a:lnTo>
                <a:lnTo>
                  <a:pt x="79873" y="111995"/>
                </a:lnTo>
                <a:lnTo>
                  <a:pt x="111995" y="79873"/>
                </a:lnTo>
                <a:lnTo>
                  <a:pt x="148323" y="52462"/>
                </a:lnTo>
                <a:lnTo>
                  <a:pt x="188354" y="30265"/>
                </a:lnTo>
                <a:lnTo>
                  <a:pt x="231585" y="13787"/>
                </a:lnTo>
                <a:lnTo>
                  <a:pt x="277510" y="3530"/>
                </a:lnTo>
                <a:lnTo>
                  <a:pt x="325628" y="0"/>
                </a:lnTo>
                <a:lnTo>
                  <a:pt x="8361172" y="0"/>
                </a:lnTo>
                <a:lnTo>
                  <a:pt x="8409289" y="3530"/>
                </a:lnTo>
                <a:lnTo>
                  <a:pt x="8455214" y="13787"/>
                </a:lnTo>
                <a:lnTo>
                  <a:pt x="8498445" y="30265"/>
                </a:lnTo>
                <a:lnTo>
                  <a:pt x="8538476" y="52462"/>
                </a:lnTo>
                <a:lnTo>
                  <a:pt x="8574804" y="79873"/>
                </a:lnTo>
                <a:lnTo>
                  <a:pt x="8606926" y="111995"/>
                </a:lnTo>
                <a:lnTo>
                  <a:pt x="8634337" y="148323"/>
                </a:lnTo>
                <a:lnTo>
                  <a:pt x="8656534" y="188354"/>
                </a:lnTo>
                <a:lnTo>
                  <a:pt x="8673012" y="231585"/>
                </a:lnTo>
                <a:lnTo>
                  <a:pt x="8683269" y="277510"/>
                </a:lnTo>
                <a:lnTo>
                  <a:pt x="8686800" y="325627"/>
                </a:lnTo>
                <a:lnTo>
                  <a:pt x="8686800" y="1628140"/>
                </a:lnTo>
                <a:lnTo>
                  <a:pt x="8683269" y="1676257"/>
                </a:lnTo>
                <a:lnTo>
                  <a:pt x="8673012" y="1722182"/>
                </a:lnTo>
                <a:lnTo>
                  <a:pt x="8656534" y="1765413"/>
                </a:lnTo>
                <a:lnTo>
                  <a:pt x="8634337" y="1805444"/>
                </a:lnTo>
                <a:lnTo>
                  <a:pt x="8606926" y="1841772"/>
                </a:lnTo>
                <a:lnTo>
                  <a:pt x="8574804" y="1873894"/>
                </a:lnTo>
                <a:lnTo>
                  <a:pt x="8538476" y="1901305"/>
                </a:lnTo>
                <a:lnTo>
                  <a:pt x="8498445" y="1923502"/>
                </a:lnTo>
                <a:lnTo>
                  <a:pt x="8455214" y="1939980"/>
                </a:lnTo>
                <a:lnTo>
                  <a:pt x="8409289" y="1950237"/>
                </a:lnTo>
                <a:lnTo>
                  <a:pt x="8361172" y="1953768"/>
                </a:lnTo>
                <a:lnTo>
                  <a:pt x="325628" y="1953768"/>
                </a:lnTo>
                <a:lnTo>
                  <a:pt x="277510" y="1950237"/>
                </a:lnTo>
                <a:lnTo>
                  <a:pt x="231585" y="1939980"/>
                </a:lnTo>
                <a:lnTo>
                  <a:pt x="188354" y="1923502"/>
                </a:lnTo>
                <a:lnTo>
                  <a:pt x="148323" y="1901305"/>
                </a:lnTo>
                <a:lnTo>
                  <a:pt x="111995" y="1873894"/>
                </a:lnTo>
                <a:lnTo>
                  <a:pt x="79873" y="1841772"/>
                </a:lnTo>
                <a:lnTo>
                  <a:pt x="52462" y="1805444"/>
                </a:lnTo>
                <a:lnTo>
                  <a:pt x="30265" y="1765413"/>
                </a:lnTo>
                <a:lnTo>
                  <a:pt x="13787" y="1722182"/>
                </a:lnTo>
                <a:lnTo>
                  <a:pt x="3530" y="1676257"/>
                </a:lnTo>
                <a:lnTo>
                  <a:pt x="0" y="1628140"/>
                </a:lnTo>
                <a:lnTo>
                  <a:pt x="0" y="325627"/>
                </a:lnTo>
                <a:close/>
              </a:path>
            </a:pathLst>
          </a:custGeom>
          <a:ln w="12192">
            <a:solidFill>
              <a:srgbClr val="41709C"/>
            </a:solidFill>
          </a:ln>
        </p:spPr>
        <p:txBody>
          <a:bodyPr wrap="square" lIns="0" tIns="0" rIns="0" bIns="0" rtlCol="0"/>
          <a:lstStyle/>
          <a:p>
            <a:endParaRPr/>
          </a:p>
        </p:txBody>
      </p:sp>
      <p:sp>
        <p:nvSpPr>
          <p:cNvPr id="5" name="object 5"/>
          <p:cNvSpPr txBox="1"/>
          <p:nvPr/>
        </p:nvSpPr>
        <p:spPr>
          <a:xfrm>
            <a:off x="307340" y="1467358"/>
            <a:ext cx="8608060" cy="4115870"/>
          </a:xfrm>
          <a:prstGeom prst="rect">
            <a:avLst/>
          </a:prstGeom>
        </p:spPr>
        <p:txBody>
          <a:bodyPr vert="horz" wrap="square" lIns="0" tIns="12065" rIns="0" bIns="0" rtlCol="0">
            <a:spAutoFit/>
          </a:bodyPr>
          <a:lstStyle/>
          <a:p>
            <a:pPr marL="91440" marR="606425" algn="just">
              <a:lnSpc>
                <a:spcPct val="100000"/>
              </a:lnSpc>
              <a:spcBef>
                <a:spcPts val="95"/>
              </a:spcBef>
              <a:tabLst>
                <a:tab pos="1457960" algn="l"/>
                <a:tab pos="1848485" algn="l"/>
                <a:tab pos="2629535" algn="l"/>
                <a:tab pos="2825750" algn="l"/>
                <a:tab pos="3996054" algn="l"/>
                <a:tab pos="5168900" algn="l"/>
              </a:tabLst>
            </a:pPr>
            <a:r>
              <a:rPr sz="2800" b="1" dirty="0">
                <a:latin typeface="Times New Roman" pitchFamily="18" charset="0"/>
                <a:cs typeface="Times New Roman" pitchFamily="18" charset="0"/>
              </a:rPr>
              <a:t>public	static		</a:t>
            </a:r>
            <a:r>
              <a:rPr sz="2800" b="1" dirty="0">
                <a:solidFill>
                  <a:srgbClr val="00AFEF"/>
                </a:solidFill>
                <a:latin typeface="Times New Roman" pitchFamily="18" charset="0"/>
                <a:cs typeface="Times New Roman" pitchFamily="18" charset="0"/>
              </a:rPr>
              <a:t>SQLiteDatabase  </a:t>
            </a:r>
            <a:r>
              <a:rPr sz="2800" b="1" dirty="0">
                <a:solidFill>
                  <a:srgbClr val="00AF50"/>
                </a:solidFill>
                <a:latin typeface="Times New Roman" pitchFamily="18" charset="0"/>
                <a:cs typeface="Times New Roman" pitchFamily="18" charset="0"/>
              </a:rPr>
              <a:t>openDatabase</a:t>
            </a:r>
            <a:r>
              <a:rPr sz="2800" b="1" dirty="0">
                <a:latin typeface="Times New Roman" pitchFamily="18" charset="0"/>
                <a:cs typeface="Times New Roman" pitchFamily="18" charset="0"/>
              </a:rPr>
              <a:t>(String	path,	CursorFactory  factory,	int	flags)</a:t>
            </a:r>
            <a:endParaRPr sz="2800">
              <a:latin typeface="Times New Roman" pitchFamily="18" charset="0"/>
              <a:cs typeface="Times New Roman" pitchFamily="18" charset="0"/>
            </a:endParaRPr>
          </a:p>
          <a:p>
            <a:pPr>
              <a:lnSpc>
                <a:spcPct val="100000"/>
              </a:lnSpc>
              <a:spcBef>
                <a:spcPts val="30"/>
              </a:spcBef>
            </a:pPr>
            <a:endParaRPr sz="3550">
              <a:latin typeface="Times New Roman"/>
              <a:cs typeface="Times New Roman"/>
            </a:endParaRPr>
          </a:p>
          <a:p>
            <a:pPr marL="107950" marR="5080" algn="just">
              <a:lnSpc>
                <a:spcPct val="100000"/>
              </a:lnSpc>
              <a:tabLst>
                <a:tab pos="3037205" algn="l"/>
                <a:tab pos="3622675" algn="l"/>
              </a:tabLst>
            </a:pPr>
            <a:r>
              <a:rPr sz="2400" dirty="0">
                <a:latin typeface="Times New Roman" pitchFamily="18" charset="0"/>
                <a:cs typeface="Times New Roman" pitchFamily="18" charset="0"/>
              </a:rPr>
              <a:t>SQLiteDatabase	db	=  SQLiteDatabase.openDatabase("/data/data/&lt;p  ackage&gt;/DB.db",null,  SQLiteDatabase.CREATE_IF_NECESSARY);</a:t>
            </a:r>
            <a:endParaRPr sz="2400">
              <a:latin typeface="Times New Roman" pitchFamily="18" charset="0"/>
              <a:cs typeface="Times New Roman" pitchFamily="18" charset="0"/>
            </a:endParaRPr>
          </a:p>
          <a:p>
            <a:pPr marL="12700" marR="685165" algn="just">
              <a:lnSpc>
                <a:spcPct val="100000"/>
              </a:lnSpc>
              <a:spcBef>
                <a:spcPts val="2325"/>
              </a:spcBef>
              <a:tabLst>
                <a:tab pos="1379220" algn="l"/>
                <a:tab pos="4503420" algn="l"/>
                <a:tab pos="7239000" algn="l"/>
              </a:tabLst>
            </a:pPr>
            <a:r>
              <a:rPr sz="2400" dirty="0">
                <a:latin typeface="Times New Roman" pitchFamily="18" charset="0"/>
                <a:cs typeface="Times New Roman" pitchFamily="18" charset="0"/>
              </a:rPr>
              <a:t>Flags:	OPEN_READWRITE,	OPEN_READONLY	và  CREATE_IF_NECESSARY</a:t>
            </a:r>
            <a:endParaRPr sz="2400">
              <a:latin typeface="Times New Roman" pitchFamily="18" charset="0"/>
              <a:cs typeface="Times New Roman" pitchFamily="18" charset="0"/>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5</a:t>
            </a:fld>
            <a:endParaRPr spc="-6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p:nvPr/>
        </p:nvSpPr>
        <p:spPr>
          <a:xfrm>
            <a:off x="353716" y="1600200"/>
            <a:ext cx="8422702" cy="2988114"/>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27736" y="302767"/>
            <a:ext cx="7451725" cy="680720"/>
          </a:xfrm>
          <a:prstGeom prst="rect">
            <a:avLst/>
          </a:prstGeom>
        </p:spPr>
        <p:txBody>
          <a:bodyPr vert="horz" wrap="square" lIns="0" tIns="12065" rIns="0" bIns="0" rtlCol="0">
            <a:spAutoFit/>
          </a:bodyPr>
          <a:lstStyle/>
          <a:p>
            <a:pPr marL="12700">
              <a:lnSpc>
                <a:spcPct val="100000"/>
              </a:lnSpc>
              <a:spcBef>
                <a:spcPts val="95"/>
              </a:spcBef>
            </a:pPr>
            <a:r>
              <a:rPr sz="4300" spc="-5" dirty="0"/>
              <a:t>SQLiteDatabase – Tạo/Mở</a:t>
            </a:r>
            <a:r>
              <a:rPr sz="4300" spc="-25" dirty="0"/>
              <a:t> </a:t>
            </a:r>
            <a:r>
              <a:rPr sz="4300" spc="-5" dirty="0"/>
              <a:t>CSDL</a:t>
            </a:r>
            <a:endParaRPr sz="43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6</a:t>
            </a:fld>
            <a:endParaRPr spc="-6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7693025" cy="757555"/>
          </a:xfrm>
          <a:prstGeom prst="rect">
            <a:avLst/>
          </a:prstGeom>
        </p:spPr>
        <p:txBody>
          <a:bodyPr vert="horz" wrap="square" lIns="0" tIns="12700" rIns="0" bIns="0" rtlCol="0">
            <a:spAutoFit/>
          </a:bodyPr>
          <a:lstStyle/>
          <a:p>
            <a:pPr marL="12700">
              <a:lnSpc>
                <a:spcPct val="100000"/>
              </a:lnSpc>
              <a:spcBef>
                <a:spcPts val="100"/>
              </a:spcBef>
            </a:pPr>
            <a:r>
              <a:rPr spc="-5" dirty="0"/>
              <a:t>SQLiteDatabase </a:t>
            </a:r>
            <a:r>
              <a:rPr dirty="0"/>
              <a:t>– </a:t>
            </a:r>
            <a:r>
              <a:rPr spc="-5" dirty="0"/>
              <a:t>Đóng</a:t>
            </a:r>
            <a:r>
              <a:rPr spc="-55" dirty="0"/>
              <a:t> </a:t>
            </a:r>
            <a:r>
              <a:rPr dirty="0"/>
              <a:t>CSDL</a:t>
            </a:r>
          </a:p>
        </p:txBody>
      </p:sp>
      <p:sp>
        <p:nvSpPr>
          <p:cNvPr id="3" name="object 3"/>
          <p:cNvSpPr/>
          <p:nvPr/>
        </p:nvSpPr>
        <p:spPr>
          <a:xfrm>
            <a:off x="228600" y="1539239"/>
            <a:ext cx="8641080" cy="588645"/>
          </a:xfrm>
          <a:custGeom>
            <a:avLst/>
            <a:gdLst/>
            <a:ahLst/>
            <a:cxnLst/>
            <a:rect l="l" t="t" r="r" b="b"/>
            <a:pathLst>
              <a:path w="8641080" h="588644">
                <a:moveTo>
                  <a:pt x="0" y="98044"/>
                </a:moveTo>
                <a:lnTo>
                  <a:pt x="7704" y="59900"/>
                </a:lnTo>
                <a:lnTo>
                  <a:pt x="28714" y="28733"/>
                </a:lnTo>
                <a:lnTo>
                  <a:pt x="59878" y="7711"/>
                </a:lnTo>
                <a:lnTo>
                  <a:pt x="98043" y="0"/>
                </a:lnTo>
                <a:lnTo>
                  <a:pt x="8543036" y="0"/>
                </a:lnTo>
                <a:lnTo>
                  <a:pt x="8581179" y="7711"/>
                </a:lnTo>
                <a:lnTo>
                  <a:pt x="8612346" y="28733"/>
                </a:lnTo>
                <a:lnTo>
                  <a:pt x="8633368" y="59900"/>
                </a:lnTo>
                <a:lnTo>
                  <a:pt x="8641080" y="98044"/>
                </a:lnTo>
                <a:lnTo>
                  <a:pt x="8641080" y="490220"/>
                </a:lnTo>
                <a:lnTo>
                  <a:pt x="8633368" y="528363"/>
                </a:lnTo>
                <a:lnTo>
                  <a:pt x="8612346" y="559530"/>
                </a:lnTo>
                <a:lnTo>
                  <a:pt x="8581179" y="580552"/>
                </a:lnTo>
                <a:lnTo>
                  <a:pt x="8543036" y="588263"/>
                </a:lnTo>
                <a:lnTo>
                  <a:pt x="98043" y="588263"/>
                </a:lnTo>
                <a:lnTo>
                  <a:pt x="59878" y="580552"/>
                </a:lnTo>
                <a:lnTo>
                  <a:pt x="28714" y="559530"/>
                </a:lnTo>
                <a:lnTo>
                  <a:pt x="7704" y="528363"/>
                </a:lnTo>
                <a:lnTo>
                  <a:pt x="0" y="490220"/>
                </a:lnTo>
                <a:lnTo>
                  <a:pt x="0" y="98044"/>
                </a:lnTo>
                <a:close/>
              </a:path>
            </a:pathLst>
          </a:custGeom>
          <a:ln w="12192">
            <a:solidFill>
              <a:srgbClr val="5B9BD4"/>
            </a:solidFill>
          </a:ln>
        </p:spPr>
        <p:txBody>
          <a:bodyPr wrap="square" lIns="0" tIns="0" rIns="0" bIns="0" rtlCol="0"/>
          <a:lstStyle/>
          <a:p>
            <a:endParaRPr/>
          </a:p>
        </p:txBody>
      </p:sp>
      <p:sp>
        <p:nvSpPr>
          <p:cNvPr id="4" name="object 4"/>
          <p:cNvSpPr txBox="1"/>
          <p:nvPr/>
        </p:nvSpPr>
        <p:spPr>
          <a:xfrm>
            <a:off x="307340" y="1581734"/>
            <a:ext cx="7566659" cy="4054315"/>
          </a:xfrm>
          <a:prstGeom prst="rect">
            <a:avLst/>
          </a:prstGeom>
        </p:spPr>
        <p:txBody>
          <a:bodyPr vert="horz" wrap="square" lIns="0" tIns="12065" rIns="0" bIns="0" rtlCol="0">
            <a:spAutoFit/>
          </a:bodyPr>
          <a:lstStyle/>
          <a:p>
            <a:pPr marL="41275">
              <a:lnSpc>
                <a:spcPct val="100000"/>
              </a:lnSpc>
              <a:spcBef>
                <a:spcPts val="95"/>
              </a:spcBef>
              <a:tabLst>
                <a:tab pos="1408430" algn="l"/>
                <a:tab pos="2383790" algn="l"/>
              </a:tabLst>
            </a:pPr>
            <a:r>
              <a:rPr sz="2800" b="1" spc="160" dirty="0">
                <a:latin typeface="Arial"/>
                <a:cs typeface="Arial"/>
              </a:rPr>
              <a:t>public	</a:t>
            </a:r>
            <a:r>
              <a:rPr sz="2800" b="1" spc="95" dirty="0">
                <a:latin typeface="Arial"/>
                <a:cs typeface="Arial"/>
              </a:rPr>
              <a:t>void	</a:t>
            </a:r>
            <a:r>
              <a:rPr sz="2800" b="1" spc="245" dirty="0">
                <a:solidFill>
                  <a:srgbClr val="00AF50"/>
                </a:solidFill>
                <a:latin typeface="Arial"/>
                <a:cs typeface="Arial"/>
              </a:rPr>
              <a:t>close</a:t>
            </a:r>
            <a:r>
              <a:rPr sz="2800" b="1" spc="245" dirty="0">
                <a:latin typeface="Arial"/>
                <a:cs typeface="Arial"/>
              </a:rPr>
              <a:t>()</a:t>
            </a:r>
            <a:endParaRPr sz="2800">
              <a:latin typeface="Arial"/>
              <a:cs typeface="Arial"/>
            </a:endParaRPr>
          </a:p>
          <a:p>
            <a:pPr>
              <a:lnSpc>
                <a:spcPct val="100000"/>
              </a:lnSpc>
              <a:spcBef>
                <a:spcPts val="5"/>
              </a:spcBef>
            </a:pPr>
            <a:endParaRPr sz="2550">
              <a:latin typeface="Times New Roman"/>
              <a:cs typeface="Times New Roman"/>
            </a:endParaRPr>
          </a:p>
          <a:p>
            <a:pPr marL="287020" indent="-274320" algn="just">
              <a:lnSpc>
                <a:spcPct val="100000"/>
              </a:lnSpc>
              <a:buClr>
                <a:srgbClr val="FF0000"/>
              </a:buClr>
              <a:buFont typeface="Wingdings"/>
              <a:buChar char=""/>
              <a:tabLst>
                <a:tab pos="287020" algn="l"/>
              </a:tabLst>
            </a:pPr>
            <a:r>
              <a:rPr sz="3000" dirty="0">
                <a:latin typeface="Times New Roman" pitchFamily="18" charset="0"/>
                <a:cs typeface="Times New Roman" pitchFamily="18" charset="0"/>
              </a:rPr>
              <a:t>Sử dụng khi đóng kết nối với CSDL</a:t>
            </a:r>
            <a:endParaRPr sz="3000">
              <a:latin typeface="Times New Roman" pitchFamily="18" charset="0"/>
              <a:cs typeface="Times New Roman" pitchFamily="18" charset="0"/>
            </a:endParaRPr>
          </a:p>
          <a:p>
            <a:pPr marL="287020" indent="-274320" algn="just">
              <a:lnSpc>
                <a:spcPct val="100000"/>
              </a:lnSpc>
              <a:spcBef>
                <a:spcPts val="805"/>
              </a:spcBef>
              <a:buClr>
                <a:srgbClr val="FF0000"/>
              </a:buClr>
              <a:buFont typeface="Wingdings"/>
              <a:buChar char=""/>
              <a:tabLst>
                <a:tab pos="287020" algn="l"/>
              </a:tabLst>
            </a:pPr>
            <a:r>
              <a:rPr sz="3000" dirty="0">
                <a:latin typeface="Times New Roman" pitchFamily="18" charset="0"/>
                <a:cs typeface="Times New Roman" pitchFamily="18" charset="0"/>
              </a:rPr>
              <a:t>CSDL tự đóng khi ứng dụng kết thúc</a:t>
            </a:r>
            <a:endParaRPr sz="3000">
              <a:latin typeface="Times New Roman" pitchFamily="18" charset="0"/>
              <a:cs typeface="Times New Roman" pitchFamily="18" charset="0"/>
            </a:endParaRPr>
          </a:p>
          <a:p>
            <a:pPr marL="287020" indent="-274320" algn="just">
              <a:lnSpc>
                <a:spcPct val="100000"/>
              </a:lnSpc>
              <a:spcBef>
                <a:spcPts val="795"/>
              </a:spcBef>
              <a:buClr>
                <a:srgbClr val="FF0000"/>
              </a:buClr>
              <a:buFont typeface="Wingdings"/>
              <a:buChar char=""/>
              <a:tabLst>
                <a:tab pos="287020" algn="l"/>
              </a:tabLst>
            </a:pPr>
            <a:r>
              <a:rPr sz="3000" dirty="0">
                <a:latin typeface="Times New Roman" pitchFamily="18" charset="0"/>
                <a:cs typeface="Times New Roman" pitchFamily="18" charset="0"/>
              </a:rPr>
              <a:t>Nên đóng CSDL ngay khi không dùng nữa</a:t>
            </a:r>
            <a:endParaRPr sz="3000">
              <a:latin typeface="Times New Roman" pitchFamily="18" charset="0"/>
              <a:cs typeface="Times New Roman" pitchFamily="18" charset="0"/>
            </a:endParaRPr>
          </a:p>
          <a:p>
            <a:pPr marL="12700" algn="just">
              <a:lnSpc>
                <a:spcPct val="100000"/>
              </a:lnSpc>
              <a:spcBef>
                <a:spcPts val="1914"/>
              </a:spcBef>
              <a:tabLst>
                <a:tab pos="639445" algn="l"/>
                <a:tab pos="1058545" algn="l"/>
              </a:tabLst>
            </a:pPr>
            <a:r>
              <a:rPr sz="3000" b="1" dirty="0">
                <a:latin typeface="Times New Roman" pitchFamily="18" charset="0"/>
                <a:cs typeface="Times New Roman" pitchFamily="18" charset="0"/>
              </a:rPr>
              <a:t>db	=	SQLiteDatabase.openDatabase(…);</a:t>
            </a:r>
            <a:endParaRPr sz="3000">
              <a:latin typeface="Times New Roman" pitchFamily="18" charset="0"/>
              <a:cs typeface="Times New Roman" pitchFamily="18" charset="0"/>
            </a:endParaRPr>
          </a:p>
          <a:p>
            <a:pPr marL="12700" algn="just">
              <a:lnSpc>
                <a:spcPct val="100000"/>
              </a:lnSpc>
              <a:tabLst>
                <a:tab pos="639445" algn="l"/>
                <a:tab pos="1687195" algn="l"/>
                <a:tab pos="2526030" algn="l"/>
                <a:tab pos="3362960" algn="l"/>
              </a:tabLst>
            </a:pPr>
            <a:r>
              <a:rPr sz="3000" b="1" dirty="0">
                <a:latin typeface="Times New Roman" pitchFamily="18" charset="0"/>
                <a:cs typeface="Times New Roman" pitchFamily="18" charset="0"/>
              </a:rPr>
              <a:t>//	thao	tác	với	CSDL</a:t>
            </a:r>
            <a:endParaRPr sz="3000">
              <a:latin typeface="Times New Roman" pitchFamily="18" charset="0"/>
              <a:cs typeface="Times New Roman" pitchFamily="18" charset="0"/>
            </a:endParaRPr>
          </a:p>
          <a:p>
            <a:pPr marL="12700" marR="5241925" algn="just">
              <a:lnSpc>
                <a:spcPct val="100000"/>
              </a:lnSpc>
            </a:pPr>
            <a:r>
              <a:rPr sz="3000" b="1" dirty="0">
                <a:latin typeface="Times New Roman" pitchFamily="18" charset="0"/>
                <a:cs typeface="Times New Roman" pitchFamily="18" charset="0"/>
              </a:rPr>
              <a:t>…  db.close();</a:t>
            </a:r>
            <a:endParaRPr sz="3000">
              <a:latin typeface="Times New Roman" pitchFamily="18" charset="0"/>
              <a:cs typeface="Times New Roman" pitchFamily="18" charset="0"/>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7</a:t>
            </a:fld>
            <a:endParaRPr spc="-6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7997190" cy="757555"/>
          </a:xfrm>
          <a:prstGeom prst="rect">
            <a:avLst/>
          </a:prstGeom>
        </p:spPr>
        <p:txBody>
          <a:bodyPr vert="horz" wrap="square" lIns="0" tIns="12700" rIns="0" bIns="0" rtlCol="0">
            <a:spAutoFit/>
          </a:bodyPr>
          <a:lstStyle/>
          <a:p>
            <a:pPr marL="12700">
              <a:lnSpc>
                <a:spcPct val="100000"/>
              </a:lnSpc>
              <a:spcBef>
                <a:spcPts val="100"/>
              </a:spcBef>
            </a:pPr>
            <a:r>
              <a:rPr spc="-5" dirty="0"/>
              <a:t>SQLiteDatabase </a:t>
            </a:r>
            <a:r>
              <a:rPr dirty="0"/>
              <a:t>– Thực thi</a:t>
            </a:r>
            <a:r>
              <a:rPr spc="-140" dirty="0"/>
              <a:t> </a:t>
            </a:r>
            <a:r>
              <a:rPr spc="-5" dirty="0"/>
              <a:t>SQL</a:t>
            </a:r>
          </a:p>
        </p:txBody>
      </p:sp>
      <p:sp>
        <p:nvSpPr>
          <p:cNvPr id="3" name="object 3"/>
          <p:cNvSpPr/>
          <p:nvPr/>
        </p:nvSpPr>
        <p:spPr>
          <a:xfrm>
            <a:off x="228600" y="4078223"/>
            <a:ext cx="8686800" cy="2338070"/>
          </a:xfrm>
          <a:custGeom>
            <a:avLst/>
            <a:gdLst/>
            <a:ahLst/>
            <a:cxnLst/>
            <a:rect l="l" t="t" r="r" b="b"/>
            <a:pathLst>
              <a:path w="8686800" h="2338070">
                <a:moveTo>
                  <a:pt x="0" y="389636"/>
                </a:moveTo>
                <a:lnTo>
                  <a:pt x="3035" y="340771"/>
                </a:lnTo>
                <a:lnTo>
                  <a:pt x="11899" y="293714"/>
                </a:lnTo>
                <a:lnTo>
                  <a:pt x="26227" y="248832"/>
                </a:lnTo>
                <a:lnTo>
                  <a:pt x="45652" y="206489"/>
                </a:lnTo>
                <a:lnTo>
                  <a:pt x="69810" y="167051"/>
                </a:lnTo>
                <a:lnTo>
                  <a:pt x="98336" y="130884"/>
                </a:lnTo>
                <a:lnTo>
                  <a:pt x="130865" y="98353"/>
                </a:lnTo>
                <a:lnTo>
                  <a:pt x="167032" y="69823"/>
                </a:lnTo>
                <a:lnTo>
                  <a:pt x="206470" y="45662"/>
                </a:lnTo>
                <a:lnTo>
                  <a:pt x="248817" y="26233"/>
                </a:lnTo>
                <a:lnTo>
                  <a:pt x="293705" y="11902"/>
                </a:lnTo>
                <a:lnTo>
                  <a:pt x="340771" y="3036"/>
                </a:lnTo>
                <a:lnTo>
                  <a:pt x="389648" y="0"/>
                </a:lnTo>
                <a:lnTo>
                  <a:pt x="8297164" y="0"/>
                </a:lnTo>
                <a:lnTo>
                  <a:pt x="8346028" y="3036"/>
                </a:lnTo>
                <a:lnTo>
                  <a:pt x="8393085" y="11902"/>
                </a:lnTo>
                <a:lnTo>
                  <a:pt x="8437967" y="26233"/>
                </a:lnTo>
                <a:lnTo>
                  <a:pt x="8480310" y="45662"/>
                </a:lnTo>
                <a:lnTo>
                  <a:pt x="8519748" y="69823"/>
                </a:lnTo>
                <a:lnTo>
                  <a:pt x="8555915" y="98353"/>
                </a:lnTo>
                <a:lnTo>
                  <a:pt x="8588446" y="130884"/>
                </a:lnTo>
                <a:lnTo>
                  <a:pt x="8616976" y="167051"/>
                </a:lnTo>
                <a:lnTo>
                  <a:pt x="8641137" y="206489"/>
                </a:lnTo>
                <a:lnTo>
                  <a:pt x="8660566" y="248832"/>
                </a:lnTo>
                <a:lnTo>
                  <a:pt x="8674897" y="293714"/>
                </a:lnTo>
                <a:lnTo>
                  <a:pt x="8683763" y="340771"/>
                </a:lnTo>
                <a:lnTo>
                  <a:pt x="8686800" y="389636"/>
                </a:lnTo>
                <a:lnTo>
                  <a:pt x="8686800" y="1948167"/>
                </a:lnTo>
                <a:lnTo>
                  <a:pt x="8683763" y="1997044"/>
                </a:lnTo>
                <a:lnTo>
                  <a:pt x="8674897" y="2044110"/>
                </a:lnTo>
                <a:lnTo>
                  <a:pt x="8660566" y="2088998"/>
                </a:lnTo>
                <a:lnTo>
                  <a:pt x="8641137" y="2131345"/>
                </a:lnTo>
                <a:lnTo>
                  <a:pt x="8616976" y="2170783"/>
                </a:lnTo>
                <a:lnTo>
                  <a:pt x="8588446" y="2206950"/>
                </a:lnTo>
                <a:lnTo>
                  <a:pt x="8555915" y="2239479"/>
                </a:lnTo>
                <a:lnTo>
                  <a:pt x="8519748" y="2268005"/>
                </a:lnTo>
                <a:lnTo>
                  <a:pt x="8480310" y="2292163"/>
                </a:lnTo>
                <a:lnTo>
                  <a:pt x="8437967" y="2311588"/>
                </a:lnTo>
                <a:lnTo>
                  <a:pt x="8393085" y="2325916"/>
                </a:lnTo>
                <a:lnTo>
                  <a:pt x="8346028" y="2334780"/>
                </a:lnTo>
                <a:lnTo>
                  <a:pt x="8297164" y="2337816"/>
                </a:lnTo>
                <a:lnTo>
                  <a:pt x="389648" y="2337816"/>
                </a:lnTo>
                <a:lnTo>
                  <a:pt x="340771" y="2334780"/>
                </a:lnTo>
                <a:lnTo>
                  <a:pt x="293705" y="2325916"/>
                </a:lnTo>
                <a:lnTo>
                  <a:pt x="248817" y="2311588"/>
                </a:lnTo>
                <a:lnTo>
                  <a:pt x="206470" y="2292163"/>
                </a:lnTo>
                <a:lnTo>
                  <a:pt x="167032" y="2268005"/>
                </a:lnTo>
                <a:lnTo>
                  <a:pt x="130865" y="2239479"/>
                </a:lnTo>
                <a:lnTo>
                  <a:pt x="98336" y="2206950"/>
                </a:lnTo>
                <a:lnTo>
                  <a:pt x="69810" y="2170783"/>
                </a:lnTo>
                <a:lnTo>
                  <a:pt x="45652" y="2131345"/>
                </a:lnTo>
                <a:lnTo>
                  <a:pt x="26227" y="2088998"/>
                </a:lnTo>
                <a:lnTo>
                  <a:pt x="11899" y="2044110"/>
                </a:lnTo>
                <a:lnTo>
                  <a:pt x="3035" y="1997044"/>
                </a:lnTo>
                <a:lnTo>
                  <a:pt x="0" y="1948167"/>
                </a:lnTo>
                <a:lnTo>
                  <a:pt x="0" y="389636"/>
                </a:lnTo>
                <a:close/>
              </a:path>
            </a:pathLst>
          </a:custGeom>
          <a:ln w="12192">
            <a:solidFill>
              <a:srgbClr val="41709C"/>
            </a:solidFill>
          </a:ln>
        </p:spPr>
        <p:txBody>
          <a:bodyPr wrap="square" lIns="0" tIns="0" rIns="0" bIns="0" rtlCol="0"/>
          <a:lstStyle/>
          <a:p>
            <a:endParaRPr/>
          </a:p>
        </p:txBody>
      </p:sp>
      <p:sp>
        <p:nvSpPr>
          <p:cNvPr id="4" name="object 4"/>
          <p:cNvSpPr txBox="1"/>
          <p:nvPr/>
        </p:nvSpPr>
        <p:spPr>
          <a:xfrm>
            <a:off x="307340" y="1456690"/>
            <a:ext cx="8089900" cy="4855175"/>
          </a:xfrm>
          <a:prstGeom prst="rect">
            <a:avLst/>
          </a:prstGeom>
        </p:spPr>
        <p:txBody>
          <a:bodyPr vert="horz" wrap="square" lIns="0" tIns="12700" rIns="0" bIns="0" rtlCol="0">
            <a:spAutoFit/>
          </a:bodyPr>
          <a:lstStyle/>
          <a:p>
            <a:pPr marL="287020" marR="466725" indent="-274320" algn="just">
              <a:lnSpc>
                <a:spcPct val="100000"/>
              </a:lnSpc>
              <a:spcBef>
                <a:spcPts val="100"/>
              </a:spcBef>
              <a:buClr>
                <a:srgbClr val="FF0000"/>
              </a:buClr>
              <a:buFont typeface="Wingdings"/>
              <a:buChar char=""/>
              <a:tabLst>
                <a:tab pos="287020" algn="l"/>
              </a:tabLst>
            </a:pPr>
            <a:r>
              <a:rPr sz="2800" dirty="0">
                <a:latin typeface="Times New Roman" pitchFamily="18" charset="0"/>
                <a:cs typeface="Times New Roman" pitchFamily="18" charset="0"/>
              </a:rPr>
              <a:t>Sử dụng khi muốn thực thi một câu lệnh SQL và  không quan tâm tới kết quả trả về</a:t>
            </a:r>
            <a:endParaRPr sz="2800">
              <a:latin typeface="Times New Roman" pitchFamily="18" charset="0"/>
              <a:cs typeface="Times New Roman" pitchFamily="18" charset="0"/>
            </a:endParaRPr>
          </a:p>
          <a:p>
            <a:pPr marL="287020" indent="-274320" algn="just">
              <a:lnSpc>
                <a:spcPct val="100000"/>
              </a:lnSpc>
              <a:spcBef>
                <a:spcPts val="805"/>
              </a:spcBef>
              <a:buClr>
                <a:srgbClr val="FF0000"/>
              </a:buClr>
              <a:buFont typeface="Wingdings"/>
              <a:buChar char=""/>
              <a:tabLst>
                <a:tab pos="287020" algn="l"/>
              </a:tabLst>
            </a:pPr>
            <a:r>
              <a:rPr sz="2800" dirty="0">
                <a:latin typeface="Times New Roman" pitchFamily="18" charset="0"/>
                <a:cs typeface="Times New Roman" pitchFamily="18" charset="0"/>
              </a:rPr>
              <a:t>Không thực hiện được “multiple statements” SQL</a:t>
            </a:r>
            <a:endParaRPr sz="2800">
              <a:latin typeface="Times New Roman" pitchFamily="18" charset="0"/>
              <a:cs typeface="Times New Roman" pitchFamily="18" charset="0"/>
            </a:endParaRPr>
          </a:p>
          <a:p>
            <a:pPr marL="287020" marR="5080" indent="-274320" algn="just">
              <a:lnSpc>
                <a:spcPct val="100000"/>
              </a:lnSpc>
              <a:spcBef>
                <a:spcPts val="790"/>
              </a:spcBef>
              <a:buClr>
                <a:srgbClr val="FF0000"/>
              </a:buClr>
              <a:buFont typeface="Wingdings"/>
              <a:buChar char=""/>
              <a:tabLst>
                <a:tab pos="287020" algn="l"/>
              </a:tabLst>
            </a:pPr>
            <a:r>
              <a:rPr sz="2800" dirty="0">
                <a:latin typeface="Times New Roman" pitchFamily="18" charset="0"/>
                <a:cs typeface="Times New Roman" pitchFamily="18" charset="0"/>
              </a:rPr>
              <a:t>Tài liệu của Google nói không thực hiện những câu  SQL có trả về kết quả (SELECT, INSERT, UPDATE,…)</a:t>
            </a:r>
            <a:endParaRPr sz="2800">
              <a:latin typeface="Times New Roman" pitchFamily="18" charset="0"/>
              <a:cs typeface="Times New Roman" pitchFamily="18" charset="0"/>
            </a:endParaRPr>
          </a:p>
          <a:p>
            <a:pPr marL="127000" marR="728345" algn="just">
              <a:lnSpc>
                <a:spcPct val="100000"/>
              </a:lnSpc>
              <a:spcBef>
                <a:spcPts val="1600"/>
              </a:spcBef>
              <a:tabLst>
                <a:tab pos="1688464" algn="l"/>
                <a:tab pos="3250565" algn="l"/>
                <a:tab pos="3836670" algn="l"/>
                <a:tab pos="4030979" algn="l"/>
                <a:tab pos="5008245" algn="l"/>
                <a:tab pos="5985510" algn="l"/>
              </a:tabLst>
            </a:pPr>
            <a:r>
              <a:rPr sz="2400" b="1" dirty="0">
                <a:latin typeface="Times New Roman" pitchFamily="18" charset="0"/>
                <a:cs typeface="Times New Roman" pitchFamily="18" charset="0"/>
              </a:rPr>
              <a:t>db.</a:t>
            </a:r>
            <a:r>
              <a:rPr sz="2400" b="1" dirty="0">
                <a:solidFill>
                  <a:srgbClr val="00AF50"/>
                </a:solidFill>
                <a:latin typeface="Times New Roman" pitchFamily="18" charset="0"/>
                <a:cs typeface="Times New Roman" pitchFamily="18" charset="0"/>
              </a:rPr>
              <a:t>execSQL</a:t>
            </a:r>
            <a:r>
              <a:rPr sz="2400" b="1" dirty="0">
                <a:latin typeface="Times New Roman" pitchFamily="18" charset="0"/>
                <a:cs typeface="Times New Roman" pitchFamily="18" charset="0"/>
              </a:rPr>
              <a:t>("CREATE	TABLE	Book	(BookID  INTEGER	PRIMARY	KEY	AUTOINCREMENT,</a:t>
            </a:r>
            <a:endParaRPr sz="2400">
              <a:latin typeface="Times New Roman" pitchFamily="18" charset="0"/>
              <a:cs typeface="Times New Roman" pitchFamily="18" charset="0"/>
            </a:endParaRPr>
          </a:p>
          <a:p>
            <a:pPr marL="127000" algn="just">
              <a:lnSpc>
                <a:spcPct val="100000"/>
              </a:lnSpc>
              <a:tabLst>
                <a:tab pos="1884045" algn="l"/>
              </a:tabLst>
            </a:pPr>
            <a:r>
              <a:rPr sz="2400" b="1" dirty="0">
                <a:latin typeface="Times New Roman" pitchFamily="18" charset="0"/>
                <a:cs typeface="Times New Roman" pitchFamily="18" charset="0"/>
              </a:rPr>
              <a:t>BookName	TEXT);");</a:t>
            </a:r>
            <a:endParaRPr sz="2400">
              <a:latin typeface="Times New Roman" pitchFamily="18" charset="0"/>
              <a:cs typeface="Times New Roman" pitchFamily="18" charset="0"/>
            </a:endParaRPr>
          </a:p>
          <a:p>
            <a:pPr marL="127000" marR="533400" algn="just">
              <a:lnSpc>
                <a:spcPct val="100000"/>
              </a:lnSpc>
              <a:tabLst>
                <a:tab pos="1493520" algn="l"/>
                <a:tab pos="2860040" algn="l"/>
                <a:tab pos="3836670" algn="l"/>
                <a:tab pos="4813300" algn="l"/>
              </a:tabLst>
            </a:pPr>
            <a:r>
              <a:rPr sz="2400" b="1" dirty="0">
                <a:latin typeface="Times New Roman" pitchFamily="18" charset="0"/>
                <a:cs typeface="Times New Roman" pitchFamily="18" charset="0"/>
              </a:rPr>
              <a:t>db.</a:t>
            </a:r>
            <a:r>
              <a:rPr sz="2400" b="1" dirty="0">
                <a:solidFill>
                  <a:srgbClr val="00AF50"/>
                </a:solidFill>
                <a:latin typeface="Times New Roman" pitchFamily="18" charset="0"/>
                <a:cs typeface="Times New Roman" pitchFamily="18" charset="0"/>
              </a:rPr>
              <a:t>execSQL</a:t>
            </a:r>
            <a:r>
              <a:rPr sz="2400" b="1" dirty="0">
                <a:latin typeface="Times New Roman" pitchFamily="18" charset="0"/>
                <a:cs typeface="Times New Roman" pitchFamily="18" charset="0"/>
              </a:rPr>
              <a:t>("INSERT	INTO	Book(BookName)  VALUES	('Test	EXECSQL')");</a:t>
            </a:r>
            <a:endParaRPr sz="2400">
              <a:latin typeface="Times New Roman" pitchFamily="18" charset="0"/>
              <a:cs typeface="Times New Roman" pitchFamily="18" charset="0"/>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8</a:t>
            </a:fld>
            <a:endParaRPr spc="-6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5916295" cy="757555"/>
          </a:xfrm>
          <a:prstGeom prst="rect">
            <a:avLst/>
          </a:prstGeom>
        </p:spPr>
        <p:txBody>
          <a:bodyPr vert="horz" wrap="square" lIns="0" tIns="12700" rIns="0" bIns="0" rtlCol="0">
            <a:spAutoFit/>
          </a:bodyPr>
          <a:lstStyle/>
          <a:p>
            <a:pPr marL="12700">
              <a:lnSpc>
                <a:spcPct val="100000"/>
              </a:lnSpc>
              <a:spcBef>
                <a:spcPts val="100"/>
              </a:spcBef>
            </a:pPr>
            <a:r>
              <a:rPr spc="-5" dirty="0"/>
              <a:t>SQLiteDatabase </a:t>
            </a:r>
            <a:r>
              <a:rPr dirty="0"/>
              <a:t>–</a:t>
            </a:r>
            <a:r>
              <a:rPr spc="-45" dirty="0"/>
              <a:t> </a:t>
            </a:r>
            <a:r>
              <a:rPr dirty="0"/>
              <a:t>Chèn</a:t>
            </a:r>
          </a:p>
        </p:txBody>
      </p:sp>
      <p:sp>
        <p:nvSpPr>
          <p:cNvPr id="3" name="object 3"/>
          <p:cNvSpPr/>
          <p:nvPr/>
        </p:nvSpPr>
        <p:spPr>
          <a:xfrm>
            <a:off x="228600" y="1524000"/>
            <a:ext cx="8686800" cy="1066800"/>
          </a:xfrm>
          <a:custGeom>
            <a:avLst/>
            <a:gdLst/>
            <a:ahLst/>
            <a:cxnLst/>
            <a:rect l="l" t="t" r="r" b="b"/>
            <a:pathLst>
              <a:path w="8686800" h="1066800">
                <a:moveTo>
                  <a:pt x="0" y="177800"/>
                </a:moveTo>
                <a:lnTo>
                  <a:pt x="6351" y="130542"/>
                </a:lnTo>
                <a:lnTo>
                  <a:pt x="24274" y="88072"/>
                </a:lnTo>
                <a:lnTo>
                  <a:pt x="52076" y="52085"/>
                </a:lnTo>
                <a:lnTo>
                  <a:pt x="88060" y="24280"/>
                </a:lnTo>
                <a:lnTo>
                  <a:pt x="130533" y="6352"/>
                </a:lnTo>
                <a:lnTo>
                  <a:pt x="177800" y="0"/>
                </a:lnTo>
                <a:lnTo>
                  <a:pt x="8509000" y="0"/>
                </a:lnTo>
                <a:lnTo>
                  <a:pt x="8556257" y="6352"/>
                </a:lnTo>
                <a:lnTo>
                  <a:pt x="8598727" y="24280"/>
                </a:lnTo>
                <a:lnTo>
                  <a:pt x="8634714" y="52085"/>
                </a:lnTo>
                <a:lnTo>
                  <a:pt x="8662519" y="88072"/>
                </a:lnTo>
                <a:lnTo>
                  <a:pt x="8680447" y="130542"/>
                </a:lnTo>
                <a:lnTo>
                  <a:pt x="8686800" y="177800"/>
                </a:lnTo>
                <a:lnTo>
                  <a:pt x="8686800" y="889000"/>
                </a:lnTo>
                <a:lnTo>
                  <a:pt x="8680447" y="936257"/>
                </a:lnTo>
                <a:lnTo>
                  <a:pt x="8662519" y="978727"/>
                </a:lnTo>
                <a:lnTo>
                  <a:pt x="8634714" y="1014714"/>
                </a:lnTo>
                <a:lnTo>
                  <a:pt x="8598727" y="1042519"/>
                </a:lnTo>
                <a:lnTo>
                  <a:pt x="8556257" y="1060447"/>
                </a:lnTo>
                <a:lnTo>
                  <a:pt x="8509000" y="1066800"/>
                </a:lnTo>
                <a:lnTo>
                  <a:pt x="177800" y="1066800"/>
                </a:lnTo>
                <a:lnTo>
                  <a:pt x="130533" y="1060447"/>
                </a:lnTo>
                <a:lnTo>
                  <a:pt x="88060" y="1042519"/>
                </a:lnTo>
                <a:lnTo>
                  <a:pt x="52076" y="1014714"/>
                </a:lnTo>
                <a:lnTo>
                  <a:pt x="24274" y="978727"/>
                </a:lnTo>
                <a:lnTo>
                  <a:pt x="6351" y="936257"/>
                </a:lnTo>
                <a:lnTo>
                  <a:pt x="0" y="889000"/>
                </a:lnTo>
                <a:lnTo>
                  <a:pt x="0" y="177800"/>
                </a:lnTo>
                <a:close/>
              </a:path>
            </a:pathLst>
          </a:custGeom>
          <a:ln w="12192">
            <a:solidFill>
              <a:srgbClr val="5B9BD4"/>
            </a:solidFill>
          </a:ln>
        </p:spPr>
        <p:txBody>
          <a:bodyPr wrap="square" lIns="0" tIns="0" rIns="0" bIns="0" rtlCol="0"/>
          <a:lstStyle/>
          <a:p>
            <a:endParaRPr/>
          </a:p>
        </p:txBody>
      </p:sp>
      <p:sp>
        <p:nvSpPr>
          <p:cNvPr id="4" name="object 4"/>
          <p:cNvSpPr txBox="1"/>
          <p:nvPr/>
        </p:nvSpPr>
        <p:spPr>
          <a:xfrm>
            <a:off x="307340" y="1589659"/>
            <a:ext cx="8301355" cy="4450715"/>
          </a:xfrm>
          <a:prstGeom prst="rect">
            <a:avLst/>
          </a:prstGeom>
        </p:spPr>
        <p:txBody>
          <a:bodyPr vert="horz" wrap="square" lIns="0" tIns="12065" rIns="0" bIns="0" rtlCol="0">
            <a:spAutoFit/>
          </a:bodyPr>
          <a:lstStyle/>
          <a:p>
            <a:pPr marL="64769" marR="611505" algn="just">
              <a:lnSpc>
                <a:spcPct val="100000"/>
              </a:lnSpc>
              <a:spcBef>
                <a:spcPts val="95"/>
              </a:spcBef>
              <a:tabLst>
                <a:tab pos="1431925" algn="l"/>
                <a:tab pos="2407285" algn="l"/>
                <a:tab pos="3188970" algn="l"/>
                <a:tab pos="5141595" algn="l"/>
                <a:tab pos="5923915" algn="l"/>
                <a:tab pos="6508750" algn="l"/>
              </a:tabLst>
            </a:pPr>
            <a:r>
              <a:rPr sz="2800" b="1" dirty="0">
                <a:latin typeface="Times New Roman" pitchFamily="18" charset="0"/>
                <a:cs typeface="Times New Roman" pitchFamily="18" charset="0"/>
              </a:rPr>
              <a:t>public	long	</a:t>
            </a:r>
            <a:r>
              <a:rPr sz="2800" b="1" dirty="0">
                <a:solidFill>
                  <a:srgbClr val="00AF50"/>
                </a:solidFill>
                <a:latin typeface="Times New Roman" pitchFamily="18" charset="0"/>
                <a:cs typeface="Times New Roman" pitchFamily="18" charset="0"/>
              </a:rPr>
              <a:t>insert</a:t>
            </a:r>
            <a:r>
              <a:rPr sz="2800" b="1" dirty="0">
                <a:latin typeface="Times New Roman" pitchFamily="18" charset="0"/>
                <a:cs typeface="Times New Roman" pitchFamily="18" charset="0"/>
              </a:rPr>
              <a:t>(String	table,	String  nullColumnHack,	ContentValues	values)</a:t>
            </a:r>
            <a:endParaRPr sz="2800">
              <a:latin typeface="Times New Roman" pitchFamily="18" charset="0"/>
              <a:cs typeface="Times New Roman" pitchFamily="18" charset="0"/>
            </a:endParaRPr>
          </a:p>
          <a:p>
            <a:pPr algn="just">
              <a:lnSpc>
                <a:spcPct val="100000"/>
              </a:lnSpc>
              <a:spcBef>
                <a:spcPts val="35"/>
              </a:spcBef>
            </a:pPr>
            <a:endParaRPr sz="2300">
              <a:latin typeface="Times New Roman" pitchFamily="18" charset="0"/>
              <a:cs typeface="Times New Roman" pitchFamily="18" charset="0"/>
            </a:endParaRPr>
          </a:p>
          <a:p>
            <a:pPr marL="287020" indent="-274320" algn="just">
              <a:lnSpc>
                <a:spcPct val="100000"/>
              </a:lnSpc>
              <a:buClr>
                <a:srgbClr val="FF0000"/>
              </a:buClr>
              <a:buFont typeface="Wingdings"/>
              <a:buChar char=""/>
              <a:tabLst>
                <a:tab pos="287020" algn="l"/>
              </a:tabLst>
            </a:pPr>
            <a:r>
              <a:rPr sz="3000" dirty="0">
                <a:latin typeface="Times New Roman" pitchFamily="18" charset="0"/>
                <a:cs typeface="Times New Roman" pitchFamily="18" charset="0"/>
              </a:rPr>
              <a:t>"table": tên bảng muốn insert dữ liệu</a:t>
            </a:r>
            <a:endParaRPr sz="3000">
              <a:latin typeface="Times New Roman" pitchFamily="18" charset="0"/>
              <a:cs typeface="Times New Roman" pitchFamily="18" charset="0"/>
            </a:endParaRPr>
          </a:p>
          <a:p>
            <a:pPr marL="287020" marR="5080" indent="-274320" algn="just">
              <a:lnSpc>
                <a:spcPts val="3240"/>
              </a:lnSpc>
              <a:spcBef>
                <a:spcPts val="850"/>
              </a:spcBef>
              <a:buClr>
                <a:srgbClr val="FF0000"/>
              </a:buClr>
              <a:buFont typeface="Wingdings"/>
              <a:buChar char=""/>
              <a:tabLst>
                <a:tab pos="287020" algn="l"/>
              </a:tabLst>
            </a:pPr>
            <a:r>
              <a:rPr sz="3000" dirty="0">
                <a:latin typeface="Times New Roman" pitchFamily="18" charset="0"/>
                <a:cs typeface="Times New Roman" pitchFamily="18" charset="0"/>
              </a:rPr>
              <a:t>"nullColumnHack": tên cột nào đó nhận giá trị NULL  (</a:t>
            </a:r>
            <a:r>
              <a:rPr sz="3000" i="1" dirty="0">
                <a:latin typeface="Times New Roman" pitchFamily="18" charset="0"/>
                <a:cs typeface="Times New Roman" pitchFamily="18" charset="0"/>
              </a:rPr>
              <a:t>dùng trong trường hợp values = null</a:t>
            </a:r>
            <a:r>
              <a:rPr sz="3000" dirty="0">
                <a:latin typeface="Times New Roman" pitchFamily="18" charset="0"/>
                <a:cs typeface="Times New Roman" pitchFamily="18" charset="0"/>
              </a:rPr>
              <a:t>)</a:t>
            </a:r>
            <a:endParaRPr sz="3000">
              <a:latin typeface="Times New Roman" pitchFamily="18" charset="0"/>
              <a:cs typeface="Times New Roman" pitchFamily="18" charset="0"/>
            </a:endParaRPr>
          </a:p>
          <a:p>
            <a:pPr marL="287020" marR="176530" indent="-274320" algn="just">
              <a:lnSpc>
                <a:spcPts val="3240"/>
              </a:lnSpc>
              <a:spcBef>
                <a:spcPts val="795"/>
              </a:spcBef>
              <a:buClr>
                <a:srgbClr val="FF0000"/>
              </a:buClr>
              <a:buFont typeface="Wingdings"/>
              <a:buChar char=""/>
              <a:tabLst>
                <a:tab pos="287020" algn="l"/>
              </a:tabLst>
            </a:pPr>
            <a:r>
              <a:rPr sz="3000" dirty="0">
                <a:latin typeface="Times New Roman" pitchFamily="18" charset="0"/>
                <a:cs typeface="Times New Roman" pitchFamily="18" charset="0"/>
              </a:rPr>
              <a:t>"values": danh sách các cặp &lt;cột&gt;-&lt;giá trị&gt; sẽ chèn  vào dòng mới</a:t>
            </a:r>
            <a:endParaRPr sz="3000">
              <a:latin typeface="Times New Roman" pitchFamily="18" charset="0"/>
              <a:cs typeface="Times New Roman" pitchFamily="18" charset="0"/>
            </a:endParaRPr>
          </a:p>
          <a:p>
            <a:pPr marL="287020" marR="234950" indent="-274320" algn="just">
              <a:lnSpc>
                <a:spcPts val="3240"/>
              </a:lnSpc>
              <a:spcBef>
                <a:spcPts val="810"/>
              </a:spcBef>
              <a:buClr>
                <a:srgbClr val="FF0000"/>
              </a:buClr>
              <a:buFont typeface="Wingdings"/>
              <a:buChar char=""/>
              <a:tabLst>
                <a:tab pos="287020" algn="l"/>
              </a:tabLst>
            </a:pPr>
            <a:r>
              <a:rPr sz="3000" dirty="0">
                <a:latin typeface="Times New Roman" pitchFamily="18" charset="0"/>
                <a:cs typeface="Times New Roman" pitchFamily="18" charset="0"/>
              </a:rPr>
              <a:t>Chú ý: hàm trả về giá trị row ID của dòng vừa chèn  vào, nếu không thành công sẽ trả về -1</a:t>
            </a:r>
            <a:endParaRPr sz="3000">
              <a:latin typeface="Times New Roman" pitchFamily="18" charset="0"/>
              <a:cs typeface="Times New Roman" pitchFamily="18" charset="0"/>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9</a:t>
            </a:fld>
            <a:endParaRPr spc="-6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TotalTime>
  <Words>1397</Words>
  <Application>Microsoft Office PowerPoint</Application>
  <PresentationFormat>On-screen Show (4:3)</PresentationFormat>
  <Paragraphs>251</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LẬP TRÌNH DI ĐỘNG</vt:lpstr>
      <vt:lpstr>Nhắc lại bài trước</vt:lpstr>
      <vt:lpstr>Nội dung</vt:lpstr>
      <vt:lpstr>Làm việc với SQLite API</vt:lpstr>
      <vt:lpstr>SQLiteDatabase – Tạo/Mở CSDL</vt:lpstr>
      <vt:lpstr>SQLiteDatabase – Tạo/Mở CSDL</vt:lpstr>
      <vt:lpstr>SQLiteDatabase – Đóng CSDL</vt:lpstr>
      <vt:lpstr>SQLiteDatabase – Thực thi SQL</vt:lpstr>
      <vt:lpstr>SQLiteDatabase – Chèn</vt:lpstr>
      <vt:lpstr>SQLiteDatabase – Chèn</vt:lpstr>
      <vt:lpstr>SQLiteDatabase – Cập nhật</vt:lpstr>
      <vt:lpstr>SQLiteDatabase – Cập nhật</vt:lpstr>
      <vt:lpstr>SQLiteDatabase - Xóa</vt:lpstr>
      <vt:lpstr>SQLiteDatabase - SELECT</vt:lpstr>
      <vt:lpstr>SQLiteDatabase - SELECT</vt:lpstr>
      <vt:lpstr>SQLiteDatabase - Cursor</vt:lpstr>
      <vt:lpstr>Mã chung khi sử dụng cursor</vt:lpstr>
      <vt:lpstr>SQLiteOpenHelper</vt:lpstr>
      <vt:lpstr>SQLiteOpenHelper</vt:lpstr>
      <vt:lpstr>SQLiteOpenHelper</vt:lpstr>
      <vt:lpstr>SQLiteOpenHelper</vt:lpstr>
      <vt:lpstr>SQLiteOpenHelper - Sample</vt:lpstr>
      <vt:lpstr>SQLiteOpenHelper - Sample</vt:lpstr>
      <vt:lpstr>SQLiteOpenHelper - Sample</vt:lpstr>
      <vt:lpstr>Kinh nghiệm làm việc với  CSDL</vt:lpstr>
      <vt:lpstr>Kinh nghiệm làm việc với CSDL</vt:lpstr>
      <vt:lpstr>Thực Hành</vt:lpstr>
      <vt:lpstr>Content providers</vt:lpstr>
      <vt:lpstr>Content Providers</vt:lpstr>
      <vt:lpstr>Content Providers</vt:lpstr>
      <vt:lpstr>Cấu trúc URI của providers</vt:lpstr>
      <vt:lpstr>Sử dụng providers</vt:lpstr>
      <vt:lpstr>Ví dụ</vt:lpstr>
      <vt:lpstr>Đọc contacts – thiết lập quyền</vt:lpstr>
      <vt:lpstr>Đọc contacts – layout</vt:lpstr>
      <vt:lpstr>Đọc contacts – layout</vt:lpstr>
      <vt:lpstr>Xây dựng Content Providers</vt:lpstr>
      <vt:lpstr>Viết lớp kế thừa ContentProvider</vt:lpstr>
      <vt:lpstr>Viết lớp kế thừa ContentProvider</vt:lpstr>
      <vt:lpstr>Viết lớp kế thừa ContentProvider</vt:lpstr>
      <vt:lpstr>Đăng kí ở AndroidManifest.xml</vt:lpstr>
      <vt:lpstr>Khai thác provider mới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trình dịch</dc:title>
  <dc:creator>Xuan Nam Truong</dc:creator>
  <cp:lastModifiedBy>MinhQuynh</cp:lastModifiedBy>
  <cp:revision>1</cp:revision>
  <dcterms:created xsi:type="dcterms:W3CDTF">2018-02-21T23:13:34Z</dcterms:created>
  <dcterms:modified xsi:type="dcterms:W3CDTF">2018-02-22T00:43:26Z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2017-05-17T00:00:00Z</vt:filetime>
  </property>
  <property fmtid="{D5CDD505-2E9C-101B-9397-08002B2CF9AE}" pid="3" name="Creator">
    <vt:lpwstr>Microsoft® PowerPoint® 2013</vt:lpwstr>
  </property>
  <property fmtid="{D5CDD505-2E9C-101B-9397-08002B2CF9AE}" pid="4" name="LastSaved">
    <vt:filetime>2018-02-21T00:00:00Z</vt:filetime>
  </property>
</Properties>
</file>