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098"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482583" y="0"/>
            <a:ext cx="661416" cy="661415"/>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349758" y="348919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2" name="Holder 2"/>
          <p:cNvSpPr>
            <a:spLocks noGrp="1"/>
          </p:cNvSpPr>
          <p:nvPr>
            <p:ph type="ctrTitle"/>
          </p:nvPr>
        </p:nvSpPr>
        <p:spPr>
          <a:xfrm>
            <a:off x="1491742" y="2582417"/>
            <a:ext cx="6160515" cy="756920"/>
          </a:xfrm>
          <a:prstGeom prst="rect">
            <a:avLst/>
          </a:prstGeom>
        </p:spPr>
        <p:txBody>
          <a:bodyPr wrap="square" lIns="0" tIns="0" rIns="0" bIns="0">
            <a:spAutoFit/>
          </a:bodyPr>
          <a:lstStyle>
            <a:lvl1pPr>
              <a:defRPr sz="4800" b="1" i="0">
                <a:solidFill>
                  <a:srgbClr val="56247C"/>
                </a:solidFill>
                <a:latin typeface="Times New Roman"/>
                <a:cs typeface="Times New Roman"/>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240"/>
              </a:lnSpc>
            </a:pPr>
            <a:r>
              <a:rPr spc="-175" dirty="0"/>
              <a:t>TRƯƠNG </a:t>
            </a:r>
            <a:r>
              <a:rPr spc="-130" dirty="0"/>
              <a:t>XUÂN</a:t>
            </a:r>
            <a:r>
              <a:rPr spc="-145" dirty="0"/>
              <a:t> </a:t>
            </a:r>
            <a:r>
              <a:rPr spc="-60" dirty="0"/>
              <a:t>NAM</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2/22/2018</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25400">
              <a:lnSpc>
                <a:spcPts val="1240"/>
              </a:lnSpc>
            </a:pPr>
            <a:fld id="{81D60167-4931-47E6-BA6A-407CBD079E47}" type="slidenum">
              <a:rPr spc="-60" dirty="0"/>
              <a:t>‹#›</a:t>
            </a:fld>
            <a:endParaRPr spc="-6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482583" y="0"/>
            <a:ext cx="661416" cy="661415"/>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800" b="0" i="0">
                <a:solidFill>
                  <a:srgbClr val="56247C"/>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30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240"/>
              </a:lnSpc>
            </a:pPr>
            <a:r>
              <a:rPr spc="-175" dirty="0"/>
              <a:t>TRƯƠNG </a:t>
            </a:r>
            <a:r>
              <a:rPr spc="-130" dirty="0"/>
              <a:t>XUÂN</a:t>
            </a:r>
            <a:r>
              <a:rPr spc="-145" dirty="0"/>
              <a:t> </a:t>
            </a:r>
            <a:r>
              <a:rPr spc="-60" dirty="0"/>
              <a:t>NAM</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2/22/2018</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25400">
              <a:lnSpc>
                <a:spcPts val="1240"/>
              </a:lnSpc>
            </a:pPr>
            <a:fld id="{81D60167-4931-47E6-BA6A-407CBD079E47}" type="slidenum">
              <a:rPr spc="-60" dirty="0"/>
              <a:t>‹#›</a:t>
            </a:fld>
            <a:endParaRPr spc="-6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56247C"/>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240"/>
              </a:lnSpc>
            </a:pPr>
            <a:r>
              <a:rPr spc="-175" dirty="0"/>
              <a:t>TRƯƠNG </a:t>
            </a:r>
            <a:r>
              <a:rPr spc="-130" dirty="0"/>
              <a:t>XUÂN</a:t>
            </a:r>
            <a:r>
              <a:rPr spc="-145" dirty="0"/>
              <a:t> </a:t>
            </a:r>
            <a:r>
              <a:rPr spc="-60" dirty="0"/>
              <a:t>NAM</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2/22/2018</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25400">
              <a:lnSpc>
                <a:spcPts val="1240"/>
              </a:lnSpc>
            </a:pPr>
            <a:fld id="{81D60167-4931-47E6-BA6A-407CBD079E47}" type="slidenum">
              <a:rPr spc="-60" dirty="0"/>
              <a:t>‹#›</a:t>
            </a:fld>
            <a:endParaRPr spc="-6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56247C"/>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240"/>
              </a:lnSpc>
            </a:pPr>
            <a:r>
              <a:rPr spc="-175" dirty="0"/>
              <a:t>TRƯƠNG </a:t>
            </a:r>
            <a:r>
              <a:rPr spc="-130" dirty="0"/>
              <a:t>XUÂN</a:t>
            </a:r>
            <a:r>
              <a:rPr spc="-145" dirty="0"/>
              <a:t> </a:t>
            </a:r>
            <a:r>
              <a:rPr spc="-60" dirty="0"/>
              <a:t>NAM</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2/22/2018</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25400">
              <a:lnSpc>
                <a:spcPts val="1240"/>
              </a:lnSpc>
            </a:pPr>
            <a:fld id="{81D60167-4931-47E6-BA6A-407CBD079E47}" type="slidenum">
              <a:rPr spc="-60" dirty="0"/>
              <a:t>‹#›</a:t>
            </a:fld>
            <a:endParaRPr spc="-6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240"/>
              </a:lnSpc>
            </a:pPr>
            <a:r>
              <a:rPr spc="-175" dirty="0"/>
              <a:t>TRƯƠNG </a:t>
            </a:r>
            <a:r>
              <a:rPr spc="-130" dirty="0"/>
              <a:t>XUÂN</a:t>
            </a:r>
            <a:r>
              <a:rPr spc="-145" dirty="0"/>
              <a:t> </a:t>
            </a:r>
            <a:r>
              <a:rPr spc="-60" dirty="0"/>
              <a:t>NAM</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2/22/2018</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25400">
              <a:lnSpc>
                <a:spcPts val="1240"/>
              </a:lnSpc>
            </a:pPr>
            <a:fld id="{81D60167-4931-47E6-BA6A-407CBD079E47}" type="slidenum">
              <a:rPr spc="-60" dirty="0"/>
              <a:t>‹#›</a:t>
            </a:fld>
            <a:endParaRPr spc="-6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482583" y="0"/>
            <a:ext cx="661416" cy="661415"/>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702665" y="3754577"/>
            <a:ext cx="6565900" cy="1416050"/>
          </a:xfrm>
          <a:prstGeom prst="rect">
            <a:avLst/>
          </a:prstGeom>
        </p:spPr>
        <p:txBody>
          <a:bodyPr wrap="square" lIns="0" tIns="0" rIns="0" bIns="0">
            <a:spAutoFit/>
          </a:bodyPr>
          <a:lstStyle>
            <a:lvl1pPr>
              <a:defRPr sz="4800" b="0" i="0">
                <a:solidFill>
                  <a:srgbClr val="56247C"/>
                </a:solidFill>
                <a:latin typeface="Times New Roman"/>
                <a:cs typeface="Times New Roman"/>
              </a:defRPr>
            </a:lvl1pPr>
          </a:lstStyle>
          <a:p>
            <a:endParaRPr/>
          </a:p>
        </p:txBody>
      </p:sp>
      <p:sp>
        <p:nvSpPr>
          <p:cNvPr id="3" name="Holder 3"/>
          <p:cNvSpPr>
            <a:spLocks noGrp="1"/>
          </p:cNvSpPr>
          <p:nvPr>
            <p:ph type="body" idx="1"/>
          </p:nvPr>
        </p:nvSpPr>
        <p:spPr>
          <a:xfrm>
            <a:off x="307340" y="1456690"/>
            <a:ext cx="7905115" cy="2396490"/>
          </a:xfrm>
          <a:prstGeom prst="rect">
            <a:avLst/>
          </a:prstGeom>
        </p:spPr>
        <p:txBody>
          <a:bodyPr wrap="square" lIns="0" tIns="0" rIns="0" bIns="0">
            <a:spAutoFit/>
          </a:bodyPr>
          <a:lstStyle>
            <a:lvl1pPr>
              <a:defRPr sz="30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901566" y="6525259"/>
            <a:ext cx="1339214" cy="177800"/>
          </a:xfrm>
          <a:prstGeom prst="rect">
            <a:avLst/>
          </a:prstGeom>
        </p:spPr>
        <p:txBody>
          <a:bodyPr wrap="square" lIns="0" tIns="0" rIns="0" bIns="0">
            <a:spAutoFit/>
          </a:bodyPr>
          <a:lstStyle>
            <a:lvl1pPr>
              <a:defRPr sz="1200" b="0" i="0">
                <a:solidFill>
                  <a:srgbClr val="888888"/>
                </a:solidFill>
                <a:latin typeface="Arial"/>
                <a:cs typeface="Arial"/>
              </a:defRPr>
            </a:lvl1pPr>
          </a:lstStyle>
          <a:p>
            <a:pPr marL="12700">
              <a:lnSpc>
                <a:spcPts val="1240"/>
              </a:lnSpc>
            </a:pPr>
            <a:r>
              <a:rPr spc="-175" dirty="0"/>
              <a:t>TRƯƠNG </a:t>
            </a:r>
            <a:r>
              <a:rPr spc="-130" dirty="0"/>
              <a:t>XUÂN</a:t>
            </a:r>
            <a:r>
              <a:rPr spc="-145" dirty="0"/>
              <a:t> </a:t>
            </a:r>
            <a:r>
              <a:rPr spc="-60" dirty="0"/>
              <a:t>NAM</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2/22/2018</a:t>
            </a:fld>
            <a:endParaRPr lang="en-US"/>
          </a:p>
        </p:txBody>
      </p:sp>
      <p:sp>
        <p:nvSpPr>
          <p:cNvPr id="6" name="Holder 6"/>
          <p:cNvSpPr>
            <a:spLocks noGrp="1"/>
          </p:cNvSpPr>
          <p:nvPr>
            <p:ph type="sldNum" sz="quarter" idx="7"/>
          </p:nvPr>
        </p:nvSpPr>
        <p:spPr>
          <a:xfrm>
            <a:off x="8522461" y="6525259"/>
            <a:ext cx="207009" cy="177800"/>
          </a:xfrm>
          <a:prstGeom prst="rect">
            <a:avLst/>
          </a:prstGeom>
        </p:spPr>
        <p:txBody>
          <a:bodyPr wrap="square" lIns="0" tIns="0" rIns="0" bIns="0">
            <a:spAutoFit/>
          </a:bodyPr>
          <a:lstStyle>
            <a:lvl1pPr>
              <a:defRPr sz="1200" b="0" i="0">
                <a:solidFill>
                  <a:srgbClr val="888888"/>
                </a:solidFill>
                <a:latin typeface="Arial"/>
                <a:cs typeface="Arial"/>
              </a:defRPr>
            </a:lvl1pPr>
          </a:lstStyle>
          <a:p>
            <a:pPr marL="25400">
              <a:lnSpc>
                <a:spcPts val="1240"/>
              </a:lnSpc>
            </a:pPr>
            <a:fld id="{81D60167-4931-47E6-BA6A-407CBD079E47}" type="slidenum">
              <a:rPr spc="-60" dirty="0"/>
              <a:t>‹#›</a:t>
            </a:fld>
            <a:endParaRPr spc="-6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developer.android.com/reference/android/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dirty="0"/>
              <a:t>LẬP TRÌNH </a:t>
            </a:r>
            <a:r>
              <a:rPr spc="-5" dirty="0"/>
              <a:t>DI</a:t>
            </a:r>
            <a:r>
              <a:rPr spc="-465" dirty="0"/>
              <a:t> </a:t>
            </a:r>
            <a:r>
              <a:rPr spc="-5" dirty="0"/>
              <a:t>ĐỘNG</a:t>
            </a:r>
          </a:p>
        </p:txBody>
      </p:sp>
      <p:sp>
        <p:nvSpPr>
          <p:cNvPr id="3" name="object 3"/>
          <p:cNvSpPr txBox="1"/>
          <p:nvPr/>
        </p:nvSpPr>
        <p:spPr>
          <a:xfrm>
            <a:off x="980033" y="3746754"/>
            <a:ext cx="7187565" cy="574040"/>
          </a:xfrm>
          <a:prstGeom prst="rect">
            <a:avLst/>
          </a:prstGeom>
        </p:spPr>
        <p:txBody>
          <a:bodyPr vert="horz" wrap="square" lIns="0" tIns="12700" rIns="0" bIns="0" rtlCol="0">
            <a:spAutoFit/>
          </a:bodyPr>
          <a:lstStyle/>
          <a:p>
            <a:pPr marL="12700">
              <a:lnSpc>
                <a:spcPct val="100000"/>
              </a:lnSpc>
              <a:spcBef>
                <a:spcPts val="100"/>
              </a:spcBef>
            </a:pPr>
            <a:r>
              <a:rPr sz="3600" spc="-235" dirty="0">
                <a:solidFill>
                  <a:srgbClr val="C55A11"/>
                </a:solidFill>
                <a:latin typeface="Arial"/>
                <a:cs typeface="Arial"/>
              </a:rPr>
              <a:t>Bài </a:t>
            </a:r>
            <a:r>
              <a:rPr sz="3600" spc="-110" dirty="0">
                <a:solidFill>
                  <a:srgbClr val="C55A11"/>
                </a:solidFill>
                <a:latin typeface="Arial"/>
                <a:cs typeface="Arial"/>
              </a:rPr>
              <a:t>8: </a:t>
            </a:r>
            <a:r>
              <a:rPr sz="3600" spc="-200" dirty="0">
                <a:solidFill>
                  <a:srgbClr val="C55A11"/>
                </a:solidFill>
                <a:latin typeface="Arial"/>
                <a:cs typeface="Arial"/>
              </a:rPr>
              <a:t>Broadcast </a:t>
            </a:r>
            <a:r>
              <a:rPr sz="3600" spc="-245" dirty="0">
                <a:solidFill>
                  <a:srgbClr val="C55A11"/>
                </a:solidFill>
                <a:latin typeface="Arial"/>
                <a:cs typeface="Arial"/>
              </a:rPr>
              <a:t>Receivers </a:t>
            </a:r>
            <a:r>
              <a:rPr sz="3600" spc="-310" dirty="0">
                <a:solidFill>
                  <a:srgbClr val="C55A11"/>
                </a:solidFill>
                <a:latin typeface="Arial"/>
                <a:cs typeface="Arial"/>
              </a:rPr>
              <a:t>+</a:t>
            </a:r>
            <a:r>
              <a:rPr sz="3600" spc="-240" dirty="0">
                <a:solidFill>
                  <a:srgbClr val="C55A11"/>
                </a:solidFill>
                <a:latin typeface="Arial"/>
                <a:cs typeface="Arial"/>
              </a:rPr>
              <a:t> </a:t>
            </a:r>
            <a:r>
              <a:rPr sz="3600" spc="-204" dirty="0">
                <a:solidFill>
                  <a:srgbClr val="C55A11"/>
                </a:solidFill>
                <a:latin typeface="Arial"/>
                <a:cs typeface="Arial"/>
              </a:rPr>
              <a:t>Telephony</a:t>
            </a:r>
            <a:endParaRPr sz="36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7927975" cy="757555"/>
          </a:xfrm>
          <a:prstGeom prst="rect">
            <a:avLst/>
          </a:prstGeom>
        </p:spPr>
        <p:txBody>
          <a:bodyPr vert="horz" wrap="square" lIns="0" tIns="12700" rIns="0" bIns="0" rtlCol="0">
            <a:spAutoFit/>
          </a:bodyPr>
          <a:lstStyle/>
          <a:p>
            <a:pPr marL="12700">
              <a:lnSpc>
                <a:spcPct val="100000"/>
              </a:lnSpc>
              <a:spcBef>
                <a:spcPts val="100"/>
              </a:spcBef>
            </a:pPr>
            <a:r>
              <a:rPr spc="-5" dirty="0"/>
              <a:t>Vòng </a:t>
            </a:r>
            <a:r>
              <a:rPr dirty="0"/>
              <a:t>đời của broadcast</a:t>
            </a:r>
            <a:r>
              <a:rPr spc="-120" dirty="0"/>
              <a:t> </a:t>
            </a:r>
            <a:r>
              <a:rPr dirty="0"/>
              <a:t>receiver</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10</a:t>
            </a:fld>
            <a:endParaRPr spc="-60" dirty="0"/>
          </a:p>
        </p:txBody>
      </p:sp>
      <p:sp>
        <p:nvSpPr>
          <p:cNvPr id="3" name="object 3"/>
          <p:cNvSpPr txBox="1"/>
          <p:nvPr/>
        </p:nvSpPr>
        <p:spPr>
          <a:xfrm>
            <a:off x="427736" y="1350721"/>
            <a:ext cx="8206105" cy="4601210"/>
          </a:xfrm>
          <a:prstGeom prst="rect">
            <a:avLst/>
          </a:prstGeom>
        </p:spPr>
        <p:txBody>
          <a:bodyPr vert="horz" wrap="square" lIns="0" tIns="12700" rIns="0" bIns="0" rtlCol="0">
            <a:spAutoFit/>
          </a:bodyPr>
          <a:lstStyle/>
          <a:p>
            <a:pPr marL="287020" indent="-274320" algn="just">
              <a:lnSpc>
                <a:spcPts val="3420"/>
              </a:lnSpc>
              <a:spcBef>
                <a:spcPts val="100"/>
              </a:spcBef>
              <a:buClr>
                <a:srgbClr val="FF0000"/>
              </a:buClr>
              <a:buFont typeface="Wingdings"/>
              <a:buChar char=""/>
              <a:tabLst>
                <a:tab pos="287020" algn="l"/>
              </a:tabLst>
            </a:pPr>
            <a:r>
              <a:rPr sz="3000" dirty="0">
                <a:latin typeface="Times New Roman" pitchFamily="18" charset="0"/>
                <a:cs typeface="Times New Roman" pitchFamily="18" charset="0"/>
              </a:rPr>
              <a:t>Ngay khi </a:t>
            </a:r>
            <a:r>
              <a:rPr sz="3000" dirty="0">
                <a:solidFill>
                  <a:srgbClr val="00AF50"/>
                </a:solidFill>
                <a:latin typeface="Times New Roman" pitchFamily="18" charset="0"/>
                <a:cs typeface="Times New Roman" pitchFamily="18" charset="0"/>
              </a:rPr>
              <a:t>onReceive </a:t>
            </a:r>
            <a:r>
              <a:rPr sz="3000" dirty="0">
                <a:latin typeface="Times New Roman" pitchFamily="18" charset="0"/>
                <a:cs typeface="Times New Roman" pitchFamily="18" charset="0"/>
              </a:rPr>
              <a:t>kết thúc, hệ thống coi như</a:t>
            </a:r>
            <a:endParaRPr sz="3000">
              <a:latin typeface="Times New Roman" pitchFamily="18" charset="0"/>
              <a:cs typeface="Times New Roman" pitchFamily="18" charset="0"/>
            </a:endParaRPr>
          </a:p>
          <a:p>
            <a:pPr marL="287020" marR="5080" algn="just">
              <a:lnSpc>
                <a:spcPts val="3240"/>
              </a:lnSpc>
              <a:spcBef>
                <a:spcPts val="229"/>
              </a:spcBef>
            </a:pPr>
            <a:r>
              <a:rPr sz="3000" dirty="0">
                <a:latin typeface="Times New Roman" pitchFamily="18" charset="0"/>
                <a:cs typeface="Times New Roman" pitchFamily="18" charset="0"/>
              </a:rPr>
              <a:t>receiver đã không còn hoạt động và có thể hủy tiến  trình chứa receiver này bất cứ lúc nào, vì thế:</a:t>
            </a:r>
            <a:endParaRPr sz="3000">
              <a:latin typeface="Times New Roman" pitchFamily="18" charset="0"/>
              <a:cs typeface="Times New Roman" pitchFamily="18" charset="0"/>
            </a:endParaRPr>
          </a:p>
          <a:p>
            <a:pPr marL="744220" lvl="1" indent="-274320" algn="just">
              <a:lnSpc>
                <a:spcPct val="100000"/>
              </a:lnSpc>
              <a:spcBef>
                <a:spcPts val="65"/>
              </a:spcBef>
              <a:buFont typeface="Wingdings"/>
              <a:buChar char=""/>
              <a:tabLst>
                <a:tab pos="744220" algn="l"/>
              </a:tabLst>
            </a:pPr>
            <a:r>
              <a:rPr sz="2600" dirty="0">
                <a:latin typeface="Times New Roman" pitchFamily="18" charset="0"/>
                <a:cs typeface="Times New Roman" pitchFamily="18" charset="0"/>
              </a:rPr>
              <a:t>Tránh xử lý các code quá lâu trong onReceive</a:t>
            </a:r>
            <a:endParaRPr sz="2600">
              <a:latin typeface="Times New Roman" pitchFamily="18" charset="0"/>
              <a:cs typeface="Times New Roman" pitchFamily="18" charset="0"/>
            </a:endParaRPr>
          </a:p>
          <a:p>
            <a:pPr marL="744220" lvl="1" indent="-274320" algn="just">
              <a:lnSpc>
                <a:spcPts val="2965"/>
              </a:lnSpc>
              <a:spcBef>
                <a:spcPts val="95"/>
              </a:spcBef>
              <a:buFont typeface="Wingdings"/>
              <a:buChar char=""/>
              <a:tabLst>
                <a:tab pos="744220" algn="l"/>
              </a:tabLst>
            </a:pPr>
            <a:r>
              <a:rPr sz="2600" dirty="0">
                <a:latin typeface="Times New Roman" pitchFamily="18" charset="0"/>
                <a:cs typeface="Times New Roman" pitchFamily="18" charset="0"/>
              </a:rPr>
              <a:t>Không có xử lý bất đồng bộ, chờ callback… trong</a:t>
            </a:r>
            <a:endParaRPr sz="2600">
              <a:latin typeface="Times New Roman" pitchFamily="18" charset="0"/>
              <a:cs typeface="Times New Roman" pitchFamily="18" charset="0"/>
            </a:endParaRPr>
          </a:p>
          <a:p>
            <a:pPr marL="744220" algn="just">
              <a:lnSpc>
                <a:spcPts val="2965"/>
              </a:lnSpc>
            </a:pPr>
            <a:r>
              <a:rPr sz="2600" dirty="0">
                <a:latin typeface="Times New Roman" pitchFamily="18" charset="0"/>
                <a:cs typeface="Times New Roman" pitchFamily="18" charset="0"/>
              </a:rPr>
              <a:t>receiver (cụ thể như hiển thị Dialog, kết nối service…)</a:t>
            </a:r>
            <a:endParaRPr sz="2600">
              <a:latin typeface="Times New Roman" pitchFamily="18" charset="0"/>
              <a:cs typeface="Times New Roman" pitchFamily="18" charset="0"/>
            </a:endParaRPr>
          </a:p>
          <a:p>
            <a:pPr marL="744220" marR="29845" lvl="1" indent="-274320" algn="just">
              <a:lnSpc>
                <a:spcPts val="2810"/>
              </a:lnSpc>
              <a:spcBef>
                <a:spcPts val="434"/>
              </a:spcBef>
              <a:buFont typeface="Wingdings"/>
              <a:buChar char=""/>
              <a:tabLst>
                <a:tab pos="744220" algn="l"/>
              </a:tabLst>
            </a:pPr>
            <a:r>
              <a:rPr sz="2600" dirty="0">
                <a:latin typeface="Times New Roman" pitchFamily="18" charset="0"/>
                <a:cs typeface="Times New Roman" pitchFamily="18" charset="0"/>
              </a:rPr>
              <a:t>Nếu cứ cố dùng, hệ thống sẽ thông báo ứng dụng bị  waiting quá lâu, có force close hay không, đây là lỗi nên  tránh vì đa số người dùng sẽ chọn YES</a:t>
            </a:r>
            <a:endParaRPr sz="2600">
              <a:latin typeface="Times New Roman" pitchFamily="18" charset="0"/>
              <a:cs typeface="Times New Roman" pitchFamily="18" charset="0"/>
            </a:endParaRPr>
          </a:p>
          <a:p>
            <a:pPr marL="287020" indent="-274320" algn="just">
              <a:lnSpc>
                <a:spcPct val="100000"/>
              </a:lnSpc>
              <a:spcBef>
                <a:spcPts val="375"/>
              </a:spcBef>
              <a:buClr>
                <a:srgbClr val="FF0000"/>
              </a:buClr>
              <a:buFont typeface="Wingdings"/>
              <a:buChar char=""/>
              <a:tabLst>
                <a:tab pos="287020" algn="l"/>
              </a:tabLst>
            </a:pPr>
            <a:r>
              <a:rPr sz="3000" dirty="0">
                <a:latin typeface="Times New Roman" pitchFamily="18" charset="0"/>
                <a:cs typeface="Times New Roman" pitchFamily="18" charset="0"/>
              </a:rPr>
              <a:t>Độ ưu tiên của receiver nên từ -1000 đến 1000</a:t>
            </a:r>
            <a:endParaRPr sz="3000">
              <a:latin typeface="Times New Roman" pitchFamily="18" charset="0"/>
              <a:cs typeface="Times New Roman" pitchFamily="18" charset="0"/>
            </a:endParaRPr>
          </a:p>
          <a:p>
            <a:pPr marL="402590" algn="just">
              <a:lnSpc>
                <a:spcPct val="100000"/>
              </a:lnSpc>
              <a:spcBef>
                <a:spcPts val="484"/>
              </a:spcBef>
              <a:tabLst>
                <a:tab pos="3332479" algn="l"/>
              </a:tabLst>
            </a:pPr>
            <a:r>
              <a:rPr sz="2800" dirty="0">
                <a:latin typeface="Times New Roman" pitchFamily="18" charset="0"/>
                <a:cs typeface="Times New Roman" pitchFamily="18" charset="0"/>
              </a:rPr>
              <a:t>&lt;intent-filter	</a:t>
            </a:r>
            <a:r>
              <a:rPr sz="2800" dirty="0">
                <a:solidFill>
                  <a:srgbClr val="FF0000"/>
                </a:solidFill>
                <a:latin typeface="Times New Roman" pitchFamily="18" charset="0"/>
                <a:cs typeface="Times New Roman" pitchFamily="18" charset="0"/>
              </a:rPr>
              <a:t>android:priority="1000"</a:t>
            </a:r>
            <a:r>
              <a:rPr sz="2800" dirty="0">
                <a:latin typeface="Times New Roman" pitchFamily="18" charset="0"/>
                <a:cs typeface="Times New Roman" pitchFamily="18" charset="0"/>
              </a:rPr>
              <a:t>&gt;</a:t>
            </a:r>
            <a:endParaRPr sz="280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2665" y="3754577"/>
            <a:ext cx="7216140" cy="757555"/>
          </a:xfrm>
          <a:prstGeom prst="rect">
            <a:avLst/>
          </a:prstGeom>
        </p:spPr>
        <p:txBody>
          <a:bodyPr vert="horz" wrap="square" lIns="0" tIns="12700" rIns="0" bIns="0" rtlCol="0">
            <a:spAutoFit/>
          </a:bodyPr>
          <a:lstStyle/>
          <a:p>
            <a:pPr marL="12700">
              <a:lnSpc>
                <a:spcPct val="100000"/>
              </a:lnSpc>
              <a:spcBef>
                <a:spcPts val="100"/>
              </a:spcBef>
            </a:pPr>
            <a:r>
              <a:rPr dirty="0"/>
              <a:t>Tự tạo một tín hiệu</a:t>
            </a:r>
            <a:r>
              <a:rPr spc="-45" dirty="0"/>
              <a:t> </a:t>
            </a:r>
            <a:r>
              <a:rPr spc="-5" dirty="0"/>
              <a:t>broadcast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11</a:t>
            </a:fld>
            <a:endParaRPr spc="-60" dirty="0"/>
          </a:p>
        </p:txBody>
      </p:sp>
      <p:sp>
        <p:nvSpPr>
          <p:cNvPr id="3" name="object 3"/>
          <p:cNvSpPr txBox="1"/>
          <p:nvPr/>
        </p:nvSpPr>
        <p:spPr>
          <a:xfrm>
            <a:off x="702665" y="3468370"/>
            <a:ext cx="836930" cy="299720"/>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888888"/>
                </a:solidFill>
                <a:latin typeface="Arial"/>
                <a:cs typeface="Arial"/>
              </a:rPr>
              <a:t>Phần</a:t>
            </a:r>
            <a:r>
              <a:rPr sz="1800" spc="-135" dirty="0">
                <a:solidFill>
                  <a:srgbClr val="888888"/>
                </a:solidFill>
                <a:latin typeface="Arial"/>
                <a:cs typeface="Arial"/>
              </a:rPr>
              <a:t> </a:t>
            </a:r>
            <a:r>
              <a:rPr sz="1800" spc="-75" dirty="0">
                <a:solidFill>
                  <a:srgbClr val="888888"/>
                </a:solidFill>
                <a:latin typeface="Arial"/>
                <a:cs typeface="Arial"/>
              </a:rPr>
              <a:t>2.2</a:t>
            </a:r>
            <a:endParaRPr sz="18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7215505" cy="757555"/>
          </a:xfrm>
          <a:prstGeom prst="rect">
            <a:avLst/>
          </a:prstGeom>
        </p:spPr>
        <p:txBody>
          <a:bodyPr vert="horz" wrap="square" lIns="0" tIns="12700" rIns="0" bIns="0" rtlCol="0">
            <a:spAutoFit/>
          </a:bodyPr>
          <a:lstStyle/>
          <a:p>
            <a:pPr marL="12700">
              <a:lnSpc>
                <a:spcPct val="100000"/>
              </a:lnSpc>
              <a:spcBef>
                <a:spcPts val="100"/>
              </a:spcBef>
            </a:pPr>
            <a:r>
              <a:rPr dirty="0"/>
              <a:t>Tự tạo một tín hiệu</a:t>
            </a:r>
            <a:r>
              <a:rPr spc="-50" dirty="0"/>
              <a:t> </a:t>
            </a:r>
            <a:r>
              <a:rPr spc="-5" dirty="0"/>
              <a:t>broadcast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12</a:t>
            </a:fld>
            <a:endParaRPr spc="-60" dirty="0"/>
          </a:p>
        </p:txBody>
      </p:sp>
      <p:sp>
        <p:nvSpPr>
          <p:cNvPr id="3" name="object 3"/>
          <p:cNvSpPr txBox="1"/>
          <p:nvPr/>
        </p:nvSpPr>
        <p:spPr>
          <a:xfrm>
            <a:off x="427736" y="1396441"/>
            <a:ext cx="8153400" cy="4926965"/>
          </a:xfrm>
          <a:prstGeom prst="rect">
            <a:avLst/>
          </a:prstGeom>
        </p:spPr>
        <p:txBody>
          <a:bodyPr vert="horz" wrap="square" lIns="0" tIns="12700" rIns="0" bIns="0" rtlCol="0">
            <a:spAutoFit/>
          </a:bodyPr>
          <a:lstStyle/>
          <a:p>
            <a:pPr marL="287020" marR="29209" indent="-274320" algn="just">
              <a:lnSpc>
                <a:spcPct val="100000"/>
              </a:lnSpc>
              <a:spcBef>
                <a:spcPts val="100"/>
              </a:spcBef>
              <a:buClr>
                <a:srgbClr val="FF0000"/>
              </a:buClr>
              <a:buFont typeface="Wingdings"/>
              <a:buChar char=""/>
              <a:tabLst>
                <a:tab pos="287020" algn="l"/>
              </a:tabLst>
            </a:pPr>
            <a:r>
              <a:rPr sz="3000" dirty="0">
                <a:latin typeface="Times New Roman" pitchFamily="18" charset="0"/>
                <a:cs typeface="Times New Roman" pitchFamily="18" charset="0"/>
              </a:rPr>
              <a:t>Các tín hiệu broadcast thường do hệ thống sinh ra,  nhưng LTV có thể tự tạo tín hiệu riêng</a:t>
            </a:r>
            <a:endParaRPr sz="3000">
              <a:latin typeface="Times New Roman" pitchFamily="18" charset="0"/>
              <a:cs typeface="Times New Roman" pitchFamily="18" charset="0"/>
            </a:endParaRPr>
          </a:p>
          <a:p>
            <a:pPr marL="984885" lvl="1" indent="-514984" algn="just">
              <a:lnSpc>
                <a:spcPct val="100000"/>
              </a:lnSpc>
              <a:spcBef>
                <a:spcPts val="425"/>
              </a:spcBef>
              <a:buAutoNum type="arabicPeriod"/>
              <a:tabLst>
                <a:tab pos="984885" algn="l"/>
                <a:tab pos="985519" algn="l"/>
              </a:tabLst>
            </a:pPr>
            <a:r>
              <a:rPr sz="2600" dirty="0">
                <a:latin typeface="Times New Roman" pitchFamily="18" charset="0"/>
                <a:cs typeface="Times New Roman" pitchFamily="18" charset="0"/>
              </a:rPr>
              <a:t>Tạo một intent chứa thông tin về tín hiệu</a:t>
            </a:r>
            <a:endParaRPr sz="2600">
              <a:latin typeface="Times New Roman" pitchFamily="18" charset="0"/>
              <a:cs typeface="Times New Roman" pitchFamily="18" charset="0"/>
            </a:endParaRPr>
          </a:p>
          <a:p>
            <a:pPr marL="984885" lvl="1" indent="-514984" algn="just">
              <a:lnSpc>
                <a:spcPct val="100000"/>
              </a:lnSpc>
              <a:spcBef>
                <a:spcPts val="409"/>
              </a:spcBef>
              <a:buAutoNum type="arabicPeriod"/>
              <a:tabLst>
                <a:tab pos="984885" algn="l"/>
                <a:tab pos="985519" algn="l"/>
              </a:tabLst>
            </a:pPr>
            <a:r>
              <a:rPr sz="2600" dirty="0">
                <a:latin typeface="Times New Roman" pitchFamily="18" charset="0"/>
                <a:cs typeface="Times New Roman" pitchFamily="18" charset="0"/>
              </a:rPr>
              <a:t>Yêu cầu hệ thống gửi broadcast phù hợp</a:t>
            </a:r>
            <a:endParaRPr sz="2600">
              <a:latin typeface="Times New Roman" pitchFamily="18" charset="0"/>
              <a:cs typeface="Times New Roman" pitchFamily="18" charset="0"/>
            </a:endParaRPr>
          </a:p>
          <a:p>
            <a:pPr marL="287020" indent="-274320" algn="just">
              <a:lnSpc>
                <a:spcPct val="100000"/>
              </a:lnSpc>
              <a:spcBef>
                <a:spcPts val="765"/>
              </a:spcBef>
              <a:buClr>
                <a:srgbClr val="FF0000"/>
              </a:buClr>
              <a:buFont typeface="Wingdings"/>
              <a:buChar char=""/>
              <a:tabLst>
                <a:tab pos="287020" algn="l"/>
              </a:tabLst>
            </a:pPr>
            <a:r>
              <a:rPr sz="3000" dirty="0">
                <a:latin typeface="Times New Roman" pitchFamily="18" charset="0"/>
                <a:cs typeface="Times New Roman" pitchFamily="18" charset="0"/>
              </a:rPr>
              <a:t>Android có nhiều cơ chế phát tín hiệu khác nhau</a:t>
            </a:r>
            <a:endParaRPr sz="3000">
              <a:latin typeface="Times New Roman" pitchFamily="18" charset="0"/>
              <a:cs typeface="Times New Roman" pitchFamily="18" charset="0"/>
            </a:endParaRPr>
          </a:p>
          <a:p>
            <a:pPr marL="744220" indent="-274320" algn="just">
              <a:lnSpc>
                <a:spcPct val="100000"/>
              </a:lnSpc>
              <a:spcBef>
                <a:spcPts val="434"/>
              </a:spcBef>
              <a:buFont typeface="Wingdings"/>
              <a:buChar char=""/>
              <a:tabLst>
                <a:tab pos="744220" algn="l"/>
              </a:tabLst>
            </a:pPr>
            <a:r>
              <a:rPr sz="2600" dirty="0">
                <a:solidFill>
                  <a:srgbClr val="00AF50"/>
                </a:solidFill>
                <a:latin typeface="Times New Roman" pitchFamily="18" charset="0"/>
                <a:cs typeface="Times New Roman" pitchFamily="18" charset="0"/>
              </a:rPr>
              <a:t>Normal broadcast</a:t>
            </a:r>
            <a:r>
              <a:rPr sz="2600" dirty="0">
                <a:latin typeface="Times New Roman" pitchFamily="18" charset="0"/>
                <a:cs typeface="Times New Roman" pitchFamily="18" charset="0"/>
              </a:rPr>
              <a:t>: gửi tín hiệu tới tất cả các receiver</a:t>
            </a:r>
            <a:endParaRPr sz="2600">
              <a:latin typeface="Times New Roman" pitchFamily="18" charset="0"/>
              <a:cs typeface="Times New Roman" pitchFamily="18" charset="0"/>
            </a:endParaRPr>
          </a:p>
          <a:p>
            <a:pPr marL="744220" marR="29845" indent="-274320" algn="just">
              <a:lnSpc>
                <a:spcPct val="100000"/>
              </a:lnSpc>
              <a:spcBef>
                <a:spcPts val="400"/>
              </a:spcBef>
              <a:buFont typeface="Wingdings"/>
              <a:buChar char=""/>
              <a:tabLst>
                <a:tab pos="744220" algn="l"/>
              </a:tabLst>
            </a:pPr>
            <a:r>
              <a:rPr sz="2600" dirty="0">
                <a:solidFill>
                  <a:srgbClr val="00AF50"/>
                </a:solidFill>
                <a:latin typeface="Times New Roman" pitchFamily="18" charset="0"/>
                <a:cs typeface="Times New Roman" pitchFamily="18" charset="0"/>
              </a:rPr>
              <a:t>Ordered broadcast</a:t>
            </a:r>
            <a:r>
              <a:rPr sz="2600" dirty="0">
                <a:latin typeface="Times New Roman" pitchFamily="18" charset="0"/>
                <a:cs typeface="Times New Roman" pitchFamily="18" charset="0"/>
              </a:rPr>
              <a:t>: gửi lần lượt các broadcast, vào mỗi  thời điểm chỉ gửi đến một receiver</a:t>
            </a:r>
            <a:endParaRPr sz="2600">
              <a:latin typeface="Times New Roman" pitchFamily="18" charset="0"/>
              <a:cs typeface="Times New Roman" pitchFamily="18" charset="0"/>
            </a:endParaRPr>
          </a:p>
          <a:p>
            <a:pPr marL="744220" marR="5080" indent="-274320" algn="just">
              <a:lnSpc>
                <a:spcPct val="100000"/>
              </a:lnSpc>
              <a:spcBef>
                <a:spcPts val="395"/>
              </a:spcBef>
              <a:buFont typeface="Wingdings"/>
              <a:buChar char=""/>
              <a:tabLst>
                <a:tab pos="744220" algn="l"/>
              </a:tabLst>
            </a:pPr>
            <a:r>
              <a:rPr sz="2600" dirty="0">
                <a:solidFill>
                  <a:srgbClr val="00AF50"/>
                </a:solidFill>
                <a:latin typeface="Times New Roman" pitchFamily="18" charset="0"/>
                <a:cs typeface="Times New Roman" pitchFamily="18" charset="0"/>
              </a:rPr>
              <a:t>Sticky broadcast</a:t>
            </a:r>
            <a:r>
              <a:rPr sz="2600" dirty="0">
                <a:latin typeface="Times New Roman" pitchFamily="18" charset="0"/>
                <a:cs typeface="Times New Roman" pitchFamily="18" charset="0"/>
              </a:rPr>
              <a:t>: intent được giữ lại sau khi receiver xử  lý xong (sử dụng trong một số tình huống ít gặp hơn, ví  dụ như cảnh báo pin yếu)</a:t>
            </a:r>
            <a:endParaRPr sz="260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7823834" cy="757555"/>
          </a:xfrm>
          <a:prstGeom prst="rect">
            <a:avLst/>
          </a:prstGeom>
        </p:spPr>
        <p:txBody>
          <a:bodyPr vert="horz" wrap="square" lIns="0" tIns="12700" rIns="0" bIns="0" rtlCol="0">
            <a:spAutoFit/>
          </a:bodyPr>
          <a:lstStyle/>
          <a:p>
            <a:pPr marL="12700">
              <a:lnSpc>
                <a:spcPct val="100000"/>
              </a:lnSpc>
              <a:spcBef>
                <a:spcPts val="100"/>
              </a:spcBef>
            </a:pPr>
            <a:r>
              <a:rPr spc="-5" dirty="0"/>
              <a:t>Ví </a:t>
            </a:r>
            <a:r>
              <a:rPr dirty="0"/>
              <a:t>dụ: gửi tín hiệu báo động</a:t>
            </a:r>
            <a:r>
              <a:rPr spc="-95" dirty="0"/>
              <a:t> </a:t>
            </a:r>
            <a:r>
              <a:rPr dirty="0"/>
              <a:t>đất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13</a:t>
            </a:fld>
            <a:endParaRPr spc="-60" dirty="0"/>
          </a:p>
        </p:txBody>
      </p:sp>
      <p:sp>
        <p:nvSpPr>
          <p:cNvPr id="3" name="object 3"/>
          <p:cNvSpPr txBox="1"/>
          <p:nvPr/>
        </p:nvSpPr>
        <p:spPr>
          <a:xfrm>
            <a:off x="427736" y="1309316"/>
            <a:ext cx="6887464" cy="4210383"/>
          </a:xfrm>
          <a:prstGeom prst="rect">
            <a:avLst/>
          </a:prstGeom>
        </p:spPr>
        <p:txBody>
          <a:bodyPr vert="horz" wrap="square" lIns="0" tIns="53340" rIns="0" bIns="0" rtlCol="0">
            <a:spAutoFit/>
          </a:bodyPr>
          <a:lstStyle/>
          <a:p>
            <a:pPr marL="12700" algn="just">
              <a:lnSpc>
                <a:spcPct val="100000"/>
              </a:lnSpc>
              <a:spcBef>
                <a:spcPts val="420"/>
              </a:spcBef>
            </a:pPr>
            <a:r>
              <a:rPr sz="2000" dirty="0">
                <a:solidFill>
                  <a:srgbClr val="EC7C30"/>
                </a:solidFill>
                <a:latin typeface="Times New Roman" pitchFamily="18" charset="0"/>
                <a:cs typeface="Times New Roman" pitchFamily="18" charset="0"/>
              </a:rPr>
              <a:t>// chuẩn bị một intent</a:t>
            </a:r>
            <a:endParaRPr sz="2000">
              <a:latin typeface="Times New Roman" pitchFamily="18" charset="0"/>
              <a:cs typeface="Times New Roman" pitchFamily="18" charset="0"/>
            </a:endParaRPr>
          </a:p>
          <a:p>
            <a:pPr marL="12700" algn="just">
              <a:lnSpc>
                <a:spcPct val="100000"/>
              </a:lnSpc>
              <a:spcBef>
                <a:spcPts val="325"/>
              </a:spcBef>
            </a:pPr>
            <a:r>
              <a:rPr sz="2000" dirty="0">
                <a:latin typeface="Times New Roman" pitchFamily="18" charset="0"/>
                <a:cs typeface="Times New Roman" pitchFamily="18" charset="0"/>
              </a:rPr>
              <a:t>Intent intent = new Intent(NEW_EARTHQUAKE_FOUND);</a:t>
            </a:r>
            <a:endParaRPr sz="2000">
              <a:latin typeface="Times New Roman" pitchFamily="18" charset="0"/>
              <a:cs typeface="Times New Roman" pitchFamily="18" charset="0"/>
            </a:endParaRPr>
          </a:p>
          <a:p>
            <a:pPr algn="just">
              <a:lnSpc>
                <a:spcPct val="100000"/>
              </a:lnSpc>
              <a:spcBef>
                <a:spcPts val="10"/>
              </a:spcBef>
            </a:pPr>
            <a:endParaRPr sz="2350">
              <a:latin typeface="Times New Roman" pitchFamily="18" charset="0"/>
              <a:cs typeface="Times New Roman" pitchFamily="18" charset="0"/>
            </a:endParaRPr>
          </a:p>
          <a:p>
            <a:pPr marL="12700" marR="241935" algn="just">
              <a:lnSpc>
                <a:spcPct val="113399"/>
              </a:lnSpc>
            </a:pPr>
            <a:r>
              <a:rPr sz="2000" dirty="0">
                <a:solidFill>
                  <a:srgbClr val="EC7C30"/>
                </a:solidFill>
                <a:latin typeface="Times New Roman" pitchFamily="18" charset="0"/>
                <a:cs typeface="Times New Roman" pitchFamily="18" charset="0"/>
              </a:rPr>
              <a:t>// nạp dữ liệu về broadcast vào intent  </a:t>
            </a:r>
            <a:r>
              <a:rPr sz="2000" dirty="0">
                <a:latin typeface="Times New Roman" pitchFamily="18" charset="0"/>
                <a:cs typeface="Times New Roman" pitchFamily="18" charset="0"/>
              </a:rPr>
              <a:t>intent.</a:t>
            </a:r>
            <a:r>
              <a:rPr sz="2000" dirty="0">
                <a:solidFill>
                  <a:srgbClr val="00AF50"/>
                </a:solidFill>
                <a:latin typeface="Times New Roman" pitchFamily="18" charset="0"/>
                <a:cs typeface="Times New Roman" pitchFamily="18" charset="0"/>
              </a:rPr>
              <a:t>putExtra</a:t>
            </a:r>
            <a:r>
              <a:rPr sz="2000" dirty="0">
                <a:latin typeface="Times New Roman" pitchFamily="18" charset="0"/>
                <a:cs typeface="Times New Roman" pitchFamily="18" charset="0"/>
              </a:rPr>
              <a:t>("date", "03/07/2016 07:00:00");  intent.</a:t>
            </a:r>
            <a:r>
              <a:rPr sz="2000" dirty="0">
                <a:solidFill>
                  <a:srgbClr val="00AF50"/>
                </a:solidFill>
                <a:latin typeface="Times New Roman" pitchFamily="18" charset="0"/>
                <a:cs typeface="Times New Roman" pitchFamily="18" charset="0"/>
              </a:rPr>
              <a:t>putExtra</a:t>
            </a:r>
            <a:r>
              <a:rPr sz="2000" dirty="0">
                <a:latin typeface="Times New Roman" pitchFamily="18" charset="0"/>
                <a:cs typeface="Times New Roman" pitchFamily="18" charset="0"/>
              </a:rPr>
              <a:t>("details", "London");  intent.</a:t>
            </a:r>
            <a:r>
              <a:rPr sz="2000" dirty="0">
                <a:solidFill>
                  <a:srgbClr val="00AF50"/>
                </a:solidFill>
                <a:latin typeface="Times New Roman" pitchFamily="18" charset="0"/>
                <a:cs typeface="Times New Roman" pitchFamily="18" charset="0"/>
              </a:rPr>
              <a:t>putExtra</a:t>
            </a:r>
            <a:r>
              <a:rPr sz="2000" dirty="0">
                <a:latin typeface="Times New Roman" pitchFamily="18" charset="0"/>
                <a:cs typeface="Times New Roman" pitchFamily="18" charset="0"/>
              </a:rPr>
              <a:t>("longitude", "-0.129098");</a:t>
            </a:r>
            <a:endParaRPr sz="2000">
              <a:latin typeface="Times New Roman" pitchFamily="18" charset="0"/>
              <a:cs typeface="Times New Roman" pitchFamily="18" charset="0"/>
            </a:endParaRPr>
          </a:p>
          <a:p>
            <a:pPr marL="12700" algn="just">
              <a:lnSpc>
                <a:spcPct val="100000"/>
              </a:lnSpc>
              <a:spcBef>
                <a:spcPts val="325"/>
              </a:spcBef>
            </a:pPr>
            <a:r>
              <a:rPr sz="2000" dirty="0">
                <a:latin typeface="Times New Roman" pitchFamily="18" charset="0"/>
                <a:cs typeface="Times New Roman" pitchFamily="18" charset="0"/>
              </a:rPr>
              <a:t>intent.</a:t>
            </a:r>
            <a:r>
              <a:rPr sz="2000" dirty="0">
                <a:solidFill>
                  <a:srgbClr val="00AF50"/>
                </a:solidFill>
                <a:latin typeface="Times New Roman" pitchFamily="18" charset="0"/>
                <a:cs typeface="Times New Roman" pitchFamily="18" charset="0"/>
              </a:rPr>
              <a:t>putExtra</a:t>
            </a:r>
            <a:r>
              <a:rPr sz="2000" dirty="0">
                <a:latin typeface="Times New Roman" pitchFamily="18" charset="0"/>
                <a:cs typeface="Times New Roman" pitchFamily="18" charset="0"/>
              </a:rPr>
              <a:t>("latitude", "51.535142");</a:t>
            </a:r>
            <a:endParaRPr sz="2000">
              <a:latin typeface="Times New Roman" pitchFamily="18" charset="0"/>
              <a:cs typeface="Times New Roman" pitchFamily="18" charset="0"/>
            </a:endParaRPr>
          </a:p>
          <a:p>
            <a:pPr marL="12700" algn="just">
              <a:lnSpc>
                <a:spcPct val="100000"/>
              </a:lnSpc>
              <a:spcBef>
                <a:spcPts val="315"/>
              </a:spcBef>
            </a:pPr>
            <a:r>
              <a:rPr sz="2000" dirty="0">
                <a:latin typeface="Times New Roman" pitchFamily="18" charset="0"/>
                <a:cs typeface="Times New Roman" pitchFamily="18" charset="0"/>
              </a:rPr>
              <a:t>intent.</a:t>
            </a:r>
            <a:r>
              <a:rPr sz="2000" dirty="0">
                <a:solidFill>
                  <a:srgbClr val="00AF50"/>
                </a:solidFill>
                <a:latin typeface="Times New Roman" pitchFamily="18" charset="0"/>
                <a:cs typeface="Times New Roman" pitchFamily="18" charset="0"/>
              </a:rPr>
              <a:t>putExtra</a:t>
            </a:r>
            <a:r>
              <a:rPr sz="2000" dirty="0">
                <a:latin typeface="Times New Roman" pitchFamily="18" charset="0"/>
                <a:cs typeface="Times New Roman" pitchFamily="18" charset="0"/>
              </a:rPr>
              <a:t>("magnitude", "3.0");</a:t>
            </a:r>
            <a:endParaRPr sz="2000">
              <a:latin typeface="Times New Roman" pitchFamily="18" charset="0"/>
              <a:cs typeface="Times New Roman" pitchFamily="18" charset="0"/>
            </a:endParaRPr>
          </a:p>
          <a:p>
            <a:pPr algn="just">
              <a:lnSpc>
                <a:spcPct val="100000"/>
              </a:lnSpc>
              <a:spcBef>
                <a:spcPts val="20"/>
              </a:spcBef>
            </a:pPr>
            <a:endParaRPr sz="2350">
              <a:latin typeface="Times New Roman" pitchFamily="18" charset="0"/>
              <a:cs typeface="Times New Roman" pitchFamily="18" charset="0"/>
            </a:endParaRPr>
          </a:p>
          <a:p>
            <a:pPr marL="12700" marR="608330" algn="just">
              <a:lnSpc>
                <a:spcPct val="113399"/>
              </a:lnSpc>
            </a:pPr>
            <a:r>
              <a:rPr sz="2000" dirty="0">
                <a:solidFill>
                  <a:srgbClr val="EC7C30"/>
                </a:solidFill>
                <a:latin typeface="Times New Roman" pitchFamily="18" charset="0"/>
                <a:cs typeface="Times New Roman" pitchFamily="18" charset="0"/>
              </a:rPr>
              <a:t>// chọn 1 trong 3 cách phát tín hiệu phù hợp  </a:t>
            </a:r>
            <a:r>
              <a:rPr sz="2000" dirty="0">
                <a:solidFill>
                  <a:srgbClr val="00AF50"/>
                </a:solidFill>
                <a:latin typeface="Times New Roman" pitchFamily="18" charset="0"/>
                <a:cs typeface="Times New Roman" pitchFamily="18" charset="0"/>
              </a:rPr>
              <a:t>sendBroadcast</a:t>
            </a:r>
            <a:r>
              <a:rPr sz="2000" dirty="0">
                <a:latin typeface="Times New Roman" pitchFamily="18" charset="0"/>
                <a:cs typeface="Times New Roman" pitchFamily="18" charset="0"/>
              </a:rPr>
              <a:t>(intent);  </a:t>
            </a:r>
            <a:r>
              <a:rPr sz="2000" dirty="0">
                <a:solidFill>
                  <a:srgbClr val="00AF50"/>
                </a:solidFill>
                <a:latin typeface="Times New Roman" pitchFamily="18" charset="0"/>
                <a:cs typeface="Times New Roman" pitchFamily="18" charset="0"/>
              </a:rPr>
              <a:t>sendOrderedBroadcast</a:t>
            </a:r>
            <a:r>
              <a:rPr sz="2000" dirty="0">
                <a:latin typeface="Times New Roman" pitchFamily="18" charset="0"/>
                <a:cs typeface="Times New Roman" pitchFamily="18" charset="0"/>
              </a:rPr>
              <a:t>(intent);  </a:t>
            </a:r>
            <a:r>
              <a:rPr sz="2000" dirty="0">
                <a:solidFill>
                  <a:srgbClr val="00AF50"/>
                </a:solidFill>
                <a:latin typeface="Times New Roman" pitchFamily="18" charset="0"/>
                <a:cs typeface="Times New Roman" pitchFamily="18" charset="0"/>
              </a:rPr>
              <a:t>sendStickyBroadcast</a:t>
            </a:r>
            <a:r>
              <a:rPr sz="2000" dirty="0">
                <a:latin typeface="Times New Roman" pitchFamily="18" charset="0"/>
                <a:cs typeface="Times New Roman" pitchFamily="18" charset="0"/>
              </a:rPr>
              <a:t>(intent);</a:t>
            </a:r>
            <a:endParaRPr sz="200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5250" rIns="0" bIns="0" rtlCol="0">
            <a:spAutoFit/>
          </a:bodyPr>
          <a:lstStyle/>
          <a:p>
            <a:pPr marL="12700" marR="5080">
              <a:lnSpc>
                <a:spcPts val="5190"/>
              </a:lnSpc>
              <a:spcBef>
                <a:spcPts val="750"/>
              </a:spcBef>
            </a:pPr>
            <a:r>
              <a:rPr spc="-75" dirty="0"/>
              <a:t>Viết </a:t>
            </a:r>
            <a:r>
              <a:rPr spc="-5" dirty="0"/>
              <a:t>receiver </a:t>
            </a:r>
            <a:r>
              <a:rPr dirty="0"/>
              <a:t>xử lý tín hiệu  broadcast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14</a:t>
            </a:fld>
            <a:endParaRPr spc="-60" dirty="0"/>
          </a:p>
        </p:txBody>
      </p:sp>
      <p:sp>
        <p:nvSpPr>
          <p:cNvPr id="3" name="object 3"/>
          <p:cNvSpPr txBox="1"/>
          <p:nvPr/>
        </p:nvSpPr>
        <p:spPr>
          <a:xfrm>
            <a:off x="702665" y="3468370"/>
            <a:ext cx="835660" cy="299720"/>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888888"/>
                </a:solidFill>
                <a:latin typeface="Arial"/>
                <a:cs typeface="Arial"/>
              </a:rPr>
              <a:t>Phần</a:t>
            </a:r>
            <a:r>
              <a:rPr sz="1800" spc="-145" dirty="0">
                <a:solidFill>
                  <a:srgbClr val="888888"/>
                </a:solidFill>
                <a:latin typeface="Arial"/>
                <a:cs typeface="Arial"/>
              </a:rPr>
              <a:t> </a:t>
            </a:r>
            <a:r>
              <a:rPr sz="1800" spc="-75" dirty="0">
                <a:solidFill>
                  <a:srgbClr val="888888"/>
                </a:solidFill>
                <a:latin typeface="Arial"/>
                <a:cs typeface="Arial"/>
              </a:rPr>
              <a:t>2.3</a:t>
            </a:r>
            <a:endParaRPr sz="18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6824345" cy="757555"/>
          </a:xfrm>
          <a:prstGeom prst="rect">
            <a:avLst/>
          </a:prstGeom>
        </p:spPr>
        <p:txBody>
          <a:bodyPr vert="horz" wrap="square" lIns="0" tIns="12700" rIns="0" bIns="0" rtlCol="0">
            <a:spAutoFit/>
          </a:bodyPr>
          <a:lstStyle/>
          <a:p>
            <a:pPr marL="12700">
              <a:lnSpc>
                <a:spcPct val="100000"/>
              </a:lnSpc>
              <a:spcBef>
                <a:spcPts val="100"/>
              </a:spcBef>
            </a:pPr>
            <a:r>
              <a:rPr spc="-5" dirty="0"/>
              <a:t>Sử </a:t>
            </a:r>
            <a:r>
              <a:rPr dirty="0"/>
              <a:t>dụng</a:t>
            </a:r>
            <a:r>
              <a:rPr spc="-5" dirty="0"/>
              <a:t> BroadcastReceiver</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15</a:t>
            </a:fld>
            <a:endParaRPr spc="-60" dirty="0"/>
          </a:p>
        </p:txBody>
      </p:sp>
      <p:sp>
        <p:nvSpPr>
          <p:cNvPr id="3" name="object 3"/>
          <p:cNvSpPr txBox="1"/>
          <p:nvPr/>
        </p:nvSpPr>
        <p:spPr>
          <a:xfrm>
            <a:off x="427736" y="1350721"/>
            <a:ext cx="8179434" cy="4624705"/>
          </a:xfrm>
          <a:prstGeom prst="rect">
            <a:avLst/>
          </a:prstGeom>
        </p:spPr>
        <p:txBody>
          <a:bodyPr vert="horz" wrap="square" lIns="0" tIns="12700" rIns="0" bIns="0" rtlCol="0">
            <a:spAutoFit/>
          </a:bodyPr>
          <a:lstStyle/>
          <a:p>
            <a:pPr marL="287020" indent="-274320" algn="just">
              <a:lnSpc>
                <a:spcPct val="100000"/>
              </a:lnSpc>
              <a:spcBef>
                <a:spcPts val="100"/>
              </a:spcBef>
              <a:buClr>
                <a:srgbClr val="FF0000"/>
              </a:buClr>
              <a:buFont typeface="Wingdings"/>
              <a:buChar char=""/>
              <a:tabLst>
                <a:tab pos="287020" algn="l"/>
              </a:tabLst>
            </a:pPr>
            <a:r>
              <a:rPr sz="3000" dirty="0">
                <a:latin typeface="Times New Roman" pitchFamily="18" charset="0"/>
                <a:cs typeface="Times New Roman" pitchFamily="18" charset="0"/>
              </a:rPr>
              <a:t>Để đăng ký đối tượng receiver, có 2 cách:</a:t>
            </a:r>
            <a:endParaRPr sz="3000">
              <a:latin typeface="Times New Roman" pitchFamily="18" charset="0"/>
              <a:cs typeface="Times New Roman" pitchFamily="18" charset="0"/>
            </a:endParaRPr>
          </a:p>
          <a:p>
            <a:pPr marL="744220" marR="5080" lvl="1" indent="-274320" algn="just">
              <a:lnSpc>
                <a:spcPts val="2810"/>
              </a:lnSpc>
              <a:spcBef>
                <a:spcPts val="480"/>
              </a:spcBef>
              <a:buFont typeface="Wingdings"/>
              <a:buChar char=""/>
              <a:tabLst>
                <a:tab pos="744220" algn="l"/>
              </a:tabLst>
            </a:pPr>
            <a:r>
              <a:rPr sz="2600" dirty="0">
                <a:latin typeface="Times New Roman" pitchFamily="18" charset="0"/>
                <a:cs typeface="Times New Roman" pitchFamily="18" charset="0"/>
              </a:rPr>
              <a:t>Sử dụng </a:t>
            </a:r>
            <a:r>
              <a:rPr sz="2600" b="1" dirty="0">
                <a:solidFill>
                  <a:srgbClr val="006FC0"/>
                </a:solidFill>
                <a:latin typeface="Times New Roman" pitchFamily="18" charset="0"/>
                <a:cs typeface="Times New Roman" pitchFamily="18" charset="0"/>
              </a:rPr>
              <a:t>Context.registerReceiver() </a:t>
            </a:r>
            <a:r>
              <a:rPr sz="2600" dirty="0">
                <a:latin typeface="Times New Roman" pitchFamily="18" charset="0"/>
                <a:cs typeface="Times New Roman" pitchFamily="18" charset="0"/>
              </a:rPr>
              <a:t>để đăng ký  và </a:t>
            </a:r>
            <a:r>
              <a:rPr sz="2600" b="1" dirty="0">
                <a:solidFill>
                  <a:srgbClr val="006FC0"/>
                </a:solidFill>
                <a:latin typeface="Times New Roman" pitchFamily="18" charset="0"/>
                <a:cs typeface="Times New Roman" pitchFamily="18" charset="0"/>
              </a:rPr>
              <a:t>Context.unregisterReceiver() </a:t>
            </a:r>
            <a:r>
              <a:rPr sz="2600" dirty="0">
                <a:latin typeface="Times New Roman" pitchFamily="18" charset="0"/>
                <a:cs typeface="Times New Roman" pitchFamily="18" charset="0"/>
              </a:rPr>
              <a:t>để hủy</a:t>
            </a:r>
            <a:endParaRPr sz="2600">
              <a:latin typeface="Times New Roman" pitchFamily="18" charset="0"/>
              <a:cs typeface="Times New Roman" pitchFamily="18" charset="0"/>
            </a:endParaRPr>
          </a:p>
          <a:p>
            <a:pPr marL="744220" marR="112395" lvl="1" indent="-274320" algn="just">
              <a:lnSpc>
                <a:spcPts val="2810"/>
              </a:lnSpc>
              <a:spcBef>
                <a:spcPts val="390"/>
              </a:spcBef>
              <a:buFont typeface="Wingdings"/>
              <a:buChar char=""/>
              <a:tabLst>
                <a:tab pos="744220" algn="l"/>
                <a:tab pos="3076575" algn="l"/>
              </a:tabLst>
            </a:pPr>
            <a:r>
              <a:rPr sz="2600" dirty="0">
                <a:latin typeface="Times New Roman" pitchFamily="18" charset="0"/>
                <a:cs typeface="Times New Roman" pitchFamily="18" charset="0"/>
              </a:rPr>
              <a:t>Đăng ký trong file </a:t>
            </a:r>
            <a:r>
              <a:rPr sz="2600" b="1" dirty="0">
                <a:latin typeface="Times New Roman" pitchFamily="18" charset="0"/>
                <a:cs typeface="Times New Roman" pitchFamily="18" charset="0"/>
              </a:rPr>
              <a:t>AndroidManifest.xml </a:t>
            </a:r>
            <a:r>
              <a:rPr sz="2600" dirty="0">
                <a:latin typeface="Times New Roman" pitchFamily="18" charset="0"/>
                <a:cs typeface="Times New Roman" pitchFamily="18" charset="0"/>
              </a:rPr>
              <a:t>thông qua  thẻ </a:t>
            </a:r>
            <a:r>
              <a:rPr sz="2600" b="1" dirty="0">
                <a:latin typeface="Times New Roman" pitchFamily="18" charset="0"/>
                <a:cs typeface="Times New Roman" pitchFamily="18" charset="0"/>
              </a:rPr>
              <a:t>&lt;receiver	/&gt;</a:t>
            </a:r>
            <a:endParaRPr sz="2600">
              <a:latin typeface="Times New Roman" pitchFamily="18" charset="0"/>
              <a:cs typeface="Times New Roman" pitchFamily="18" charset="0"/>
            </a:endParaRPr>
          </a:p>
          <a:p>
            <a:pPr marL="287020" marR="166370" indent="-274320" algn="just">
              <a:lnSpc>
                <a:spcPts val="3240"/>
              </a:lnSpc>
              <a:spcBef>
                <a:spcPts val="770"/>
              </a:spcBef>
              <a:buClr>
                <a:srgbClr val="FF0000"/>
              </a:buClr>
              <a:buFont typeface="Wingdings"/>
              <a:buChar char=""/>
              <a:tabLst>
                <a:tab pos="287020" algn="l"/>
              </a:tabLst>
            </a:pPr>
            <a:r>
              <a:rPr sz="3000" dirty="0">
                <a:latin typeface="Times New Roman" pitchFamily="18" charset="0"/>
                <a:cs typeface="Times New Roman" pitchFamily="18" charset="0"/>
              </a:rPr>
              <a:t>Dùng cách thứ nhất nếu ta chỉ muốn chặn tín hiệu  broadcast trong một khoảng thời gian nào đó</a:t>
            </a:r>
            <a:endParaRPr sz="3000">
              <a:latin typeface="Times New Roman" pitchFamily="18" charset="0"/>
              <a:cs typeface="Times New Roman" pitchFamily="18" charset="0"/>
            </a:endParaRPr>
          </a:p>
          <a:p>
            <a:pPr marL="744220" marR="250825" lvl="1" indent="-274320" algn="just">
              <a:lnSpc>
                <a:spcPts val="2810"/>
              </a:lnSpc>
              <a:spcBef>
                <a:spcPts val="430"/>
              </a:spcBef>
              <a:buFont typeface="Wingdings"/>
              <a:buChar char=""/>
              <a:tabLst>
                <a:tab pos="744220" algn="l"/>
              </a:tabLst>
            </a:pPr>
            <a:r>
              <a:rPr sz="2600" dirty="0">
                <a:latin typeface="Times New Roman" pitchFamily="18" charset="0"/>
                <a:cs typeface="Times New Roman" pitchFamily="18" charset="0"/>
              </a:rPr>
              <a:t>Ví dụ: khi chơi game, ta có thể chặn broadcast để biết  có cuộc gọi đến hay không (để xử lý cho phù hợp)</a:t>
            </a:r>
            <a:endParaRPr sz="2600">
              <a:latin typeface="Times New Roman" pitchFamily="18" charset="0"/>
              <a:cs typeface="Times New Roman" pitchFamily="18" charset="0"/>
            </a:endParaRPr>
          </a:p>
          <a:p>
            <a:pPr marL="287020" marR="854075" indent="-274320" algn="just">
              <a:lnSpc>
                <a:spcPts val="3240"/>
              </a:lnSpc>
              <a:spcBef>
                <a:spcPts val="770"/>
              </a:spcBef>
              <a:buClr>
                <a:srgbClr val="FF0000"/>
              </a:buClr>
              <a:buFont typeface="Wingdings"/>
              <a:buChar char=""/>
              <a:tabLst>
                <a:tab pos="287020" algn="l"/>
              </a:tabLst>
            </a:pPr>
            <a:r>
              <a:rPr sz="3000" dirty="0">
                <a:latin typeface="Times New Roman" pitchFamily="18" charset="0"/>
                <a:cs typeface="Times New Roman" pitchFamily="18" charset="0"/>
              </a:rPr>
              <a:t>Cách thứ hai sử dụng nếu muốn chặn tín hiệu  broadcast bất kỳ khi nào nó được phát ra</a:t>
            </a:r>
            <a:endParaRPr sz="300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7502525" cy="757555"/>
          </a:xfrm>
          <a:prstGeom prst="rect">
            <a:avLst/>
          </a:prstGeom>
        </p:spPr>
        <p:txBody>
          <a:bodyPr vert="horz" wrap="square" lIns="0" tIns="12700" rIns="0" bIns="0" rtlCol="0">
            <a:spAutoFit/>
          </a:bodyPr>
          <a:lstStyle/>
          <a:p>
            <a:pPr marL="12700">
              <a:lnSpc>
                <a:spcPct val="100000"/>
              </a:lnSpc>
              <a:spcBef>
                <a:spcPts val="100"/>
              </a:spcBef>
            </a:pPr>
            <a:r>
              <a:rPr spc="-5" dirty="0"/>
              <a:t>Ví </a:t>
            </a:r>
            <a:r>
              <a:rPr dirty="0"/>
              <a:t>dụ: viết ứng dụng auto</a:t>
            </a:r>
            <a:r>
              <a:rPr spc="-85" dirty="0"/>
              <a:t> </a:t>
            </a:r>
            <a:r>
              <a:rPr spc="-5" dirty="0"/>
              <a:t>start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16</a:t>
            </a:fld>
            <a:endParaRPr spc="-60" dirty="0"/>
          </a:p>
        </p:txBody>
      </p:sp>
      <p:sp>
        <p:nvSpPr>
          <p:cNvPr id="3" name="object 3"/>
          <p:cNvSpPr txBox="1"/>
          <p:nvPr/>
        </p:nvSpPr>
        <p:spPr>
          <a:xfrm>
            <a:off x="427736" y="1294058"/>
            <a:ext cx="8155305" cy="5317481"/>
          </a:xfrm>
          <a:prstGeom prst="rect">
            <a:avLst/>
          </a:prstGeom>
        </p:spPr>
        <p:txBody>
          <a:bodyPr vert="horz" wrap="square" lIns="0" tIns="114935" rIns="0" bIns="0" rtlCol="0">
            <a:spAutoFit/>
          </a:bodyPr>
          <a:lstStyle/>
          <a:p>
            <a:pPr marL="287020" indent="-274320" algn="just">
              <a:lnSpc>
                <a:spcPct val="100000"/>
              </a:lnSpc>
              <a:spcBef>
                <a:spcPts val="905"/>
              </a:spcBef>
              <a:buClr>
                <a:srgbClr val="FF0000"/>
              </a:buClr>
              <a:buFont typeface="Wingdings"/>
              <a:buChar char=""/>
              <a:tabLst>
                <a:tab pos="287020" algn="l"/>
              </a:tabLst>
            </a:pPr>
            <a:r>
              <a:rPr sz="3000" dirty="0">
                <a:latin typeface="Times New Roman" pitchFamily="18" charset="0"/>
                <a:cs typeface="Times New Roman" pitchFamily="18" charset="0"/>
              </a:rPr>
              <a:t>Chọn sự kiện </a:t>
            </a:r>
            <a:r>
              <a:rPr sz="3000" dirty="0">
                <a:solidFill>
                  <a:srgbClr val="00AFEF"/>
                </a:solidFill>
                <a:latin typeface="Times New Roman" pitchFamily="18" charset="0"/>
                <a:cs typeface="Times New Roman" pitchFamily="18" charset="0"/>
              </a:rPr>
              <a:t>RECEIVE_BOOT_COMPLETED</a:t>
            </a:r>
            <a:endParaRPr sz="3000">
              <a:latin typeface="Times New Roman" pitchFamily="18" charset="0"/>
              <a:cs typeface="Times New Roman" pitchFamily="18" charset="0"/>
            </a:endParaRPr>
          </a:p>
          <a:p>
            <a:pPr marL="287020" marR="691515" indent="-274320" algn="just">
              <a:lnSpc>
                <a:spcPct val="100000"/>
              </a:lnSpc>
              <a:spcBef>
                <a:spcPts val="810"/>
              </a:spcBef>
              <a:buClr>
                <a:srgbClr val="FF0000"/>
              </a:buClr>
              <a:buFont typeface="Wingdings"/>
              <a:buChar char=""/>
              <a:tabLst>
                <a:tab pos="287020" algn="l"/>
              </a:tabLst>
            </a:pPr>
            <a:r>
              <a:rPr sz="3000" dirty="0">
                <a:latin typeface="Times New Roman" pitchFamily="18" charset="0"/>
                <a:cs typeface="Times New Roman" pitchFamily="18" charset="0"/>
              </a:rPr>
              <a:t>Viết receiver tương ứng, trong onReceive chạy  service ngầm hoặc khởi động activity</a:t>
            </a:r>
            <a:endParaRPr sz="3000">
              <a:latin typeface="Times New Roman" pitchFamily="18" charset="0"/>
              <a:cs typeface="Times New Roman" pitchFamily="18" charset="0"/>
            </a:endParaRPr>
          </a:p>
          <a:p>
            <a:pPr marL="287020" marR="5080" indent="-274320" algn="just">
              <a:lnSpc>
                <a:spcPct val="100000"/>
              </a:lnSpc>
              <a:spcBef>
                <a:spcPts val="790"/>
              </a:spcBef>
              <a:buClr>
                <a:srgbClr val="FF0000"/>
              </a:buClr>
              <a:buFont typeface="Wingdings"/>
              <a:buChar char=""/>
              <a:tabLst>
                <a:tab pos="287020" algn="l"/>
              </a:tabLst>
            </a:pPr>
            <a:r>
              <a:rPr sz="3000" dirty="0">
                <a:latin typeface="Times New Roman" pitchFamily="18" charset="0"/>
                <a:cs typeface="Times New Roman" pitchFamily="18" charset="0"/>
              </a:rPr>
              <a:t>Chú ý: Nếu ứng dụng của bạn ở SD card, lúc này SD  card chưa sẵn sàng, vì thế ứng dụng sẽ không chạy  được, trường hợp này ta chọn sang sự kiện </a:t>
            </a:r>
            <a:r>
              <a:rPr sz="3000" dirty="0">
                <a:solidFill>
                  <a:srgbClr val="00AFEF"/>
                </a:solidFill>
                <a:latin typeface="Times New Roman" pitchFamily="18" charset="0"/>
                <a:cs typeface="Times New Roman" pitchFamily="18" charset="0"/>
              </a:rPr>
              <a:t> ACTION_EXTERNAL_APPLICATIONS_AVAILABLE</a:t>
            </a:r>
            <a:endParaRPr sz="3000">
              <a:latin typeface="Times New Roman" pitchFamily="18" charset="0"/>
              <a:cs typeface="Times New Roman" pitchFamily="18" charset="0"/>
            </a:endParaRPr>
          </a:p>
          <a:p>
            <a:pPr marL="744220" lvl="1" indent="-274320" algn="just">
              <a:lnSpc>
                <a:spcPct val="100000"/>
              </a:lnSpc>
              <a:spcBef>
                <a:spcPts val="440"/>
              </a:spcBef>
              <a:buFont typeface="Wingdings"/>
              <a:buChar char=""/>
              <a:tabLst>
                <a:tab pos="744220" algn="l"/>
              </a:tabLst>
            </a:pPr>
            <a:r>
              <a:rPr sz="2600" dirty="0">
                <a:latin typeface="Times New Roman" pitchFamily="18" charset="0"/>
                <a:cs typeface="Times New Roman" pitchFamily="18" charset="0"/>
              </a:rPr>
              <a:t>Một số điện thoại (HTC) không nhận sự kiện này</a:t>
            </a:r>
            <a:endParaRPr sz="2600">
              <a:latin typeface="Times New Roman" pitchFamily="18" charset="0"/>
              <a:cs typeface="Times New Roman" pitchFamily="18" charset="0"/>
            </a:endParaRPr>
          </a:p>
          <a:p>
            <a:pPr marL="744220" marR="155575" lvl="1" indent="-274320" algn="just">
              <a:lnSpc>
                <a:spcPct val="100000"/>
              </a:lnSpc>
              <a:spcBef>
                <a:spcPts val="395"/>
              </a:spcBef>
              <a:buFont typeface="Wingdings"/>
              <a:buChar char=""/>
              <a:tabLst>
                <a:tab pos="744220" algn="l"/>
              </a:tabLst>
            </a:pPr>
            <a:r>
              <a:rPr sz="2600" dirty="0">
                <a:latin typeface="Times New Roman" pitchFamily="18" charset="0"/>
                <a:cs typeface="Times New Roman" pitchFamily="18" charset="0"/>
              </a:rPr>
              <a:t>Từ Android 3.0, phải chạy ứng dụng ít nhất một lần thì  ứng dụng mới nhận sự kiện này</a:t>
            </a:r>
            <a:endParaRPr sz="260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7502525" cy="757555"/>
          </a:xfrm>
          <a:prstGeom prst="rect">
            <a:avLst/>
          </a:prstGeom>
        </p:spPr>
        <p:txBody>
          <a:bodyPr vert="horz" wrap="square" lIns="0" tIns="12700" rIns="0" bIns="0" rtlCol="0">
            <a:spAutoFit/>
          </a:bodyPr>
          <a:lstStyle/>
          <a:p>
            <a:pPr marL="12700">
              <a:lnSpc>
                <a:spcPct val="100000"/>
              </a:lnSpc>
              <a:spcBef>
                <a:spcPts val="100"/>
              </a:spcBef>
            </a:pPr>
            <a:r>
              <a:rPr spc="-5" dirty="0"/>
              <a:t>Ví </a:t>
            </a:r>
            <a:r>
              <a:rPr dirty="0"/>
              <a:t>dụ: viết ứng dụng auto</a:t>
            </a:r>
            <a:r>
              <a:rPr spc="-85" dirty="0"/>
              <a:t> </a:t>
            </a:r>
            <a:r>
              <a:rPr spc="-5" dirty="0"/>
              <a:t>start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17</a:t>
            </a:fld>
            <a:endParaRPr spc="-60" dirty="0"/>
          </a:p>
        </p:txBody>
      </p:sp>
      <p:sp>
        <p:nvSpPr>
          <p:cNvPr id="3" name="object 3"/>
          <p:cNvSpPr txBox="1"/>
          <p:nvPr/>
        </p:nvSpPr>
        <p:spPr>
          <a:xfrm>
            <a:off x="427736" y="1309316"/>
            <a:ext cx="7995284" cy="4844403"/>
          </a:xfrm>
          <a:prstGeom prst="rect">
            <a:avLst/>
          </a:prstGeom>
        </p:spPr>
        <p:txBody>
          <a:bodyPr vert="horz" wrap="square" lIns="0" tIns="53340" rIns="0" bIns="0" rtlCol="0">
            <a:spAutoFit/>
          </a:bodyPr>
          <a:lstStyle/>
          <a:p>
            <a:pPr marL="12700" algn="just">
              <a:lnSpc>
                <a:spcPct val="100000"/>
              </a:lnSpc>
              <a:spcBef>
                <a:spcPts val="420"/>
              </a:spcBef>
            </a:pPr>
            <a:r>
              <a:rPr sz="2000" dirty="0">
                <a:latin typeface="Times New Roman" pitchFamily="18" charset="0"/>
                <a:cs typeface="Times New Roman" pitchFamily="18" charset="0"/>
              </a:rPr>
              <a:t>&lt;uses-permission</a:t>
            </a:r>
            <a:endParaRPr sz="2000">
              <a:latin typeface="Times New Roman" pitchFamily="18" charset="0"/>
              <a:cs typeface="Times New Roman" pitchFamily="18" charset="0"/>
            </a:endParaRPr>
          </a:p>
          <a:p>
            <a:pPr marL="253365" algn="just">
              <a:lnSpc>
                <a:spcPct val="100000"/>
              </a:lnSpc>
              <a:spcBef>
                <a:spcPts val="325"/>
              </a:spcBef>
            </a:pPr>
            <a:r>
              <a:rPr sz="2000" dirty="0">
                <a:latin typeface="Times New Roman" pitchFamily="18" charset="0"/>
                <a:cs typeface="Times New Roman" pitchFamily="18" charset="0"/>
              </a:rPr>
              <a:t>android:name="</a:t>
            </a:r>
            <a:r>
              <a:rPr sz="2000" dirty="0">
                <a:solidFill>
                  <a:srgbClr val="00AFEF"/>
                </a:solidFill>
                <a:latin typeface="Times New Roman" pitchFamily="18" charset="0"/>
                <a:cs typeface="Times New Roman" pitchFamily="18" charset="0"/>
              </a:rPr>
              <a:t>android.permission.RECEIVE_BOOT_COMPLETED</a:t>
            </a:r>
            <a:r>
              <a:rPr sz="2000" dirty="0">
                <a:latin typeface="Times New Roman" pitchFamily="18" charset="0"/>
                <a:cs typeface="Times New Roman" pitchFamily="18" charset="0"/>
              </a:rPr>
              <a:t>" /&gt;</a:t>
            </a:r>
            <a:endParaRPr sz="2000">
              <a:latin typeface="Times New Roman" pitchFamily="18" charset="0"/>
              <a:cs typeface="Times New Roman" pitchFamily="18" charset="0"/>
            </a:endParaRPr>
          </a:p>
          <a:p>
            <a:pPr algn="just">
              <a:lnSpc>
                <a:spcPct val="100000"/>
              </a:lnSpc>
              <a:spcBef>
                <a:spcPts val="15"/>
              </a:spcBef>
            </a:pPr>
            <a:endParaRPr sz="2350">
              <a:latin typeface="Times New Roman" pitchFamily="18" charset="0"/>
              <a:cs typeface="Times New Roman" pitchFamily="18" charset="0"/>
            </a:endParaRPr>
          </a:p>
          <a:p>
            <a:pPr marL="253365" marR="5060950" indent="-241300" algn="just">
              <a:lnSpc>
                <a:spcPct val="113199"/>
              </a:lnSpc>
            </a:pPr>
            <a:r>
              <a:rPr sz="2000" dirty="0">
                <a:latin typeface="Times New Roman" pitchFamily="18" charset="0"/>
                <a:cs typeface="Times New Roman" pitchFamily="18" charset="0"/>
              </a:rPr>
              <a:t>&lt;receiver  android:enabled="true"  android:name="</a:t>
            </a:r>
            <a:r>
              <a:rPr sz="2000" dirty="0">
                <a:solidFill>
                  <a:srgbClr val="00AFEF"/>
                </a:solidFill>
                <a:latin typeface="Times New Roman" pitchFamily="18" charset="0"/>
                <a:cs typeface="Times New Roman" pitchFamily="18" charset="0"/>
              </a:rPr>
              <a:t>.MyApp</a:t>
            </a:r>
            <a:r>
              <a:rPr sz="2000" dirty="0">
                <a:latin typeface="Times New Roman" pitchFamily="18" charset="0"/>
                <a:cs typeface="Times New Roman" pitchFamily="18" charset="0"/>
              </a:rPr>
              <a:t>"</a:t>
            </a:r>
            <a:endParaRPr sz="2000">
              <a:latin typeface="Times New Roman" pitchFamily="18" charset="0"/>
              <a:cs typeface="Times New Roman" pitchFamily="18" charset="0"/>
            </a:endParaRPr>
          </a:p>
          <a:p>
            <a:pPr marL="253365" algn="just">
              <a:lnSpc>
                <a:spcPct val="100000"/>
              </a:lnSpc>
              <a:spcBef>
                <a:spcPts val="330"/>
              </a:spcBef>
            </a:pPr>
            <a:r>
              <a:rPr sz="2000" dirty="0">
                <a:latin typeface="Times New Roman" pitchFamily="18" charset="0"/>
                <a:cs typeface="Times New Roman" pitchFamily="18" charset="0"/>
              </a:rPr>
              <a:t>android:permission="</a:t>
            </a:r>
            <a:r>
              <a:rPr sz="2000" dirty="0">
                <a:solidFill>
                  <a:srgbClr val="00AFEF"/>
                </a:solidFill>
                <a:latin typeface="Times New Roman" pitchFamily="18" charset="0"/>
                <a:cs typeface="Times New Roman" pitchFamily="18" charset="0"/>
              </a:rPr>
              <a:t>android.permission.RECEIVE_BOOT_COMPLETED</a:t>
            </a:r>
            <a:r>
              <a:rPr sz="2000" dirty="0">
                <a:latin typeface="Times New Roman" pitchFamily="18" charset="0"/>
                <a:cs typeface="Times New Roman" pitchFamily="18" charset="0"/>
              </a:rPr>
              <a:t>"&gt;</a:t>
            </a:r>
            <a:endParaRPr sz="2000">
              <a:latin typeface="Times New Roman" pitchFamily="18" charset="0"/>
              <a:cs typeface="Times New Roman" pitchFamily="18" charset="0"/>
            </a:endParaRPr>
          </a:p>
          <a:p>
            <a:pPr marL="494030" algn="just">
              <a:lnSpc>
                <a:spcPct val="100000"/>
              </a:lnSpc>
              <a:spcBef>
                <a:spcPts val="320"/>
              </a:spcBef>
            </a:pPr>
            <a:r>
              <a:rPr sz="2000" dirty="0">
                <a:latin typeface="Times New Roman" pitchFamily="18" charset="0"/>
                <a:cs typeface="Times New Roman" pitchFamily="18" charset="0"/>
              </a:rPr>
              <a:t>&lt;intent-filter&gt;</a:t>
            </a:r>
            <a:endParaRPr sz="2000">
              <a:latin typeface="Times New Roman" pitchFamily="18" charset="0"/>
              <a:cs typeface="Times New Roman" pitchFamily="18" charset="0"/>
            </a:endParaRPr>
          </a:p>
          <a:p>
            <a:pPr marL="855344" algn="just">
              <a:lnSpc>
                <a:spcPct val="100000"/>
              </a:lnSpc>
              <a:spcBef>
                <a:spcPts val="315"/>
              </a:spcBef>
            </a:pPr>
            <a:r>
              <a:rPr sz="2000" dirty="0">
                <a:latin typeface="Times New Roman" pitchFamily="18" charset="0"/>
                <a:cs typeface="Times New Roman" pitchFamily="18" charset="0"/>
              </a:rPr>
              <a:t>&lt;action</a:t>
            </a:r>
            <a:endParaRPr sz="2000">
              <a:latin typeface="Times New Roman" pitchFamily="18" charset="0"/>
              <a:cs typeface="Times New Roman" pitchFamily="18" charset="0"/>
            </a:endParaRPr>
          </a:p>
          <a:p>
            <a:pPr marL="958215" algn="just">
              <a:lnSpc>
                <a:spcPct val="100000"/>
              </a:lnSpc>
              <a:spcBef>
                <a:spcPts val="325"/>
              </a:spcBef>
            </a:pPr>
            <a:r>
              <a:rPr sz="2000" dirty="0">
                <a:latin typeface="Times New Roman" pitchFamily="18" charset="0"/>
                <a:cs typeface="Times New Roman" pitchFamily="18" charset="0"/>
              </a:rPr>
              <a:t>android:name="</a:t>
            </a:r>
            <a:r>
              <a:rPr sz="2000" dirty="0">
                <a:solidFill>
                  <a:srgbClr val="00AFEF"/>
                </a:solidFill>
                <a:latin typeface="Times New Roman" pitchFamily="18" charset="0"/>
                <a:cs typeface="Times New Roman" pitchFamily="18" charset="0"/>
              </a:rPr>
              <a:t>android.intent.action.BOOT_COMPLETED</a:t>
            </a:r>
            <a:r>
              <a:rPr sz="2000" dirty="0">
                <a:latin typeface="Times New Roman" pitchFamily="18" charset="0"/>
                <a:cs typeface="Times New Roman" pitchFamily="18" charset="0"/>
              </a:rPr>
              <a:t>" /&gt;</a:t>
            </a:r>
            <a:endParaRPr sz="2000">
              <a:latin typeface="Times New Roman" pitchFamily="18" charset="0"/>
              <a:cs typeface="Times New Roman" pitchFamily="18" charset="0"/>
            </a:endParaRPr>
          </a:p>
          <a:p>
            <a:pPr marL="855344" algn="just">
              <a:lnSpc>
                <a:spcPct val="100000"/>
              </a:lnSpc>
              <a:spcBef>
                <a:spcPts val="320"/>
              </a:spcBef>
            </a:pPr>
            <a:r>
              <a:rPr sz="2000" dirty="0">
                <a:latin typeface="Times New Roman" pitchFamily="18" charset="0"/>
                <a:cs typeface="Times New Roman" pitchFamily="18" charset="0"/>
              </a:rPr>
              <a:t>&lt;category android:name="</a:t>
            </a:r>
            <a:r>
              <a:rPr sz="2000" dirty="0">
                <a:solidFill>
                  <a:srgbClr val="00AFEF"/>
                </a:solidFill>
                <a:latin typeface="Times New Roman" pitchFamily="18" charset="0"/>
                <a:cs typeface="Times New Roman" pitchFamily="18" charset="0"/>
              </a:rPr>
              <a:t>android.intent.category.DEFAULT</a:t>
            </a:r>
            <a:r>
              <a:rPr sz="2000" dirty="0">
                <a:latin typeface="Times New Roman" pitchFamily="18" charset="0"/>
                <a:cs typeface="Times New Roman" pitchFamily="18" charset="0"/>
              </a:rPr>
              <a:t>" /&gt;</a:t>
            </a:r>
            <a:endParaRPr sz="2000">
              <a:latin typeface="Times New Roman" pitchFamily="18" charset="0"/>
              <a:cs typeface="Times New Roman" pitchFamily="18" charset="0"/>
            </a:endParaRPr>
          </a:p>
          <a:p>
            <a:pPr marL="494030" algn="just">
              <a:lnSpc>
                <a:spcPct val="100000"/>
              </a:lnSpc>
              <a:spcBef>
                <a:spcPts val="315"/>
              </a:spcBef>
            </a:pPr>
            <a:r>
              <a:rPr sz="2000" dirty="0">
                <a:latin typeface="Times New Roman" pitchFamily="18" charset="0"/>
                <a:cs typeface="Times New Roman" pitchFamily="18" charset="0"/>
              </a:rPr>
              <a:t>&lt;/intent-filter&gt;</a:t>
            </a:r>
            <a:endParaRPr sz="2000">
              <a:latin typeface="Times New Roman" pitchFamily="18" charset="0"/>
              <a:cs typeface="Times New Roman" pitchFamily="18" charset="0"/>
            </a:endParaRPr>
          </a:p>
          <a:p>
            <a:pPr marL="12700" algn="just">
              <a:lnSpc>
                <a:spcPct val="100000"/>
              </a:lnSpc>
              <a:spcBef>
                <a:spcPts val="325"/>
              </a:spcBef>
            </a:pPr>
            <a:r>
              <a:rPr sz="2000" dirty="0">
                <a:latin typeface="Times New Roman" pitchFamily="18" charset="0"/>
                <a:cs typeface="Times New Roman" pitchFamily="18" charset="0"/>
              </a:rPr>
              <a:t>&lt;/receiver&gt;</a:t>
            </a:r>
            <a:endParaRPr sz="200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7502525" cy="757555"/>
          </a:xfrm>
          <a:prstGeom prst="rect">
            <a:avLst/>
          </a:prstGeom>
        </p:spPr>
        <p:txBody>
          <a:bodyPr vert="horz" wrap="square" lIns="0" tIns="12700" rIns="0" bIns="0" rtlCol="0">
            <a:spAutoFit/>
          </a:bodyPr>
          <a:lstStyle/>
          <a:p>
            <a:pPr marL="12700">
              <a:lnSpc>
                <a:spcPct val="100000"/>
              </a:lnSpc>
              <a:spcBef>
                <a:spcPts val="100"/>
              </a:spcBef>
            </a:pPr>
            <a:r>
              <a:rPr spc="-5" dirty="0"/>
              <a:t>Ví </a:t>
            </a:r>
            <a:r>
              <a:rPr dirty="0"/>
              <a:t>dụ: viết ứng dụng auto</a:t>
            </a:r>
            <a:r>
              <a:rPr spc="-85" dirty="0"/>
              <a:t> </a:t>
            </a:r>
            <a:r>
              <a:rPr spc="-5" dirty="0"/>
              <a:t>start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18</a:t>
            </a:fld>
            <a:endParaRPr spc="-60" dirty="0"/>
          </a:p>
        </p:txBody>
      </p:sp>
      <p:sp>
        <p:nvSpPr>
          <p:cNvPr id="3" name="object 3"/>
          <p:cNvSpPr txBox="1"/>
          <p:nvPr/>
        </p:nvSpPr>
        <p:spPr>
          <a:xfrm>
            <a:off x="427736" y="1308087"/>
            <a:ext cx="8130540" cy="4520084"/>
          </a:xfrm>
          <a:prstGeom prst="rect">
            <a:avLst/>
          </a:prstGeom>
        </p:spPr>
        <p:txBody>
          <a:bodyPr vert="horz" wrap="square" lIns="0" tIns="47625" rIns="0" bIns="0" rtlCol="0">
            <a:spAutoFit/>
          </a:bodyPr>
          <a:lstStyle/>
          <a:p>
            <a:pPr marL="12700" algn="just">
              <a:lnSpc>
                <a:spcPct val="100000"/>
              </a:lnSpc>
              <a:spcBef>
                <a:spcPts val="375"/>
              </a:spcBef>
            </a:pPr>
            <a:r>
              <a:rPr sz="2200" dirty="0">
                <a:latin typeface="Times New Roman" pitchFamily="18" charset="0"/>
                <a:cs typeface="Times New Roman" pitchFamily="18" charset="0"/>
              </a:rPr>
              <a:t>public class </a:t>
            </a:r>
            <a:r>
              <a:rPr sz="2200" dirty="0">
                <a:solidFill>
                  <a:srgbClr val="00AFEF"/>
                </a:solidFill>
                <a:latin typeface="Times New Roman" pitchFamily="18" charset="0"/>
                <a:cs typeface="Times New Roman" pitchFamily="18" charset="0"/>
              </a:rPr>
              <a:t>MyApp </a:t>
            </a:r>
            <a:r>
              <a:rPr sz="2200" dirty="0">
                <a:latin typeface="Times New Roman" pitchFamily="18" charset="0"/>
                <a:cs typeface="Times New Roman" pitchFamily="18" charset="0"/>
              </a:rPr>
              <a:t>extends </a:t>
            </a:r>
            <a:r>
              <a:rPr sz="2200" dirty="0">
                <a:solidFill>
                  <a:srgbClr val="00AFEF"/>
                </a:solidFill>
                <a:latin typeface="Times New Roman" pitchFamily="18" charset="0"/>
                <a:cs typeface="Times New Roman" pitchFamily="18" charset="0"/>
              </a:rPr>
              <a:t>BroadcastReceiver </a:t>
            </a:r>
            <a:r>
              <a:rPr sz="2200" dirty="0">
                <a:latin typeface="Times New Roman" pitchFamily="18" charset="0"/>
                <a:cs typeface="Times New Roman" pitchFamily="18" charset="0"/>
              </a:rPr>
              <a:t>{</a:t>
            </a:r>
            <a:endParaRPr sz="2200">
              <a:latin typeface="Times New Roman" pitchFamily="18" charset="0"/>
              <a:cs typeface="Times New Roman" pitchFamily="18" charset="0"/>
            </a:endParaRPr>
          </a:p>
          <a:p>
            <a:pPr marL="417830" algn="just">
              <a:lnSpc>
                <a:spcPct val="100000"/>
              </a:lnSpc>
              <a:spcBef>
                <a:spcPts val="275"/>
              </a:spcBef>
            </a:pPr>
            <a:r>
              <a:rPr sz="2200" dirty="0">
                <a:latin typeface="Times New Roman" pitchFamily="18" charset="0"/>
                <a:cs typeface="Times New Roman" pitchFamily="18" charset="0"/>
              </a:rPr>
              <a:t>@Override</a:t>
            </a:r>
            <a:endParaRPr sz="2200">
              <a:latin typeface="Times New Roman" pitchFamily="18" charset="0"/>
              <a:cs typeface="Times New Roman" pitchFamily="18" charset="0"/>
            </a:endParaRPr>
          </a:p>
          <a:p>
            <a:pPr marL="417830" algn="just">
              <a:lnSpc>
                <a:spcPct val="100000"/>
              </a:lnSpc>
              <a:spcBef>
                <a:spcPts val="265"/>
              </a:spcBef>
            </a:pPr>
            <a:r>
              <a:rPr sz="2200" dirty="0">
                <a:latin typeface="Times New Roman" pitchFamily="18" charset="0"/>
                <a:cs typeface="Times New Roman" pitchFamily="18" charset="0"/>
              </a:rPr>
              <a:t>public void onReceive(</a:t>
            </a:r>
            <a:r>
              <a:rPr sz="2200" dirty="0">
                <a:solidFill>
                  <a:srgbClr val="00AFEF"/>
                </a:solidFill>
                <a:latin typeface="Times New Roman" pitchFamily="18" charset="0"/>
                <a:cs typeface="Times New Roman" pitchFamily="18" charset="0"/>
              </a:rPr>
              <a:t>Context </a:t>
            </a:r>
            <a:r>
              <a:rPr sz="2200" dirty="0">
                <a:solidFill>
                  <a:srgbClr val="00AF50"/>
                </a:solidFill>
                <a:latin typeface="Times New Roman" pitchFamily="18" charset="0"/>
                <a:cs typeface="Times New Roman" pitchFamily="18" charset="0"/>
              </a:rPr>
              <a:t>context</a:t>
            </a:r>
            <a:r>
              <a:rPr sz="2200" dirty="0">
                <a:latin typeface="Times New Roman" pitchFamily="18" charset="0"/>
                <a:cs typeface="Times New Roman" pitchFamily="18" charset="0"/>
              </a:rPr>
              <a:t>, </a:t>
            </a:r>
            <a:r>
              <a:rPr sz="2200" dirty="0">
                <a:solidFill>
                  <a:srgbClr val="00AFEF"/>
                </a:solidFill>
                <a:latin typeface="Times New Roman" pitchFamily="18" charset="0"/>
                <a:cs typeface="Times New Roman" pitchFamily="18" charset="0"/>
              </a:rPr>
              <a:t>Intent </a:t>
            </a:r>
            <a:r>
              <a:rPr sz="2200" dirty="0">
                <a:solidFill>
                  <a:srgbClr val="00AF50"/>
                </a:solidFill>
                <a:latin typeface="Times New Roman" pitchFamily="18" charset="0"/>
                <a:cs typeface="Times New Roman" pitchFamily="18" charset="0"/>
              </a:rPr>
              <a:t>intent</a:t>
            </a:r>
            <a:r>
              <a:rPr sz="2200" dirty="0">
                <a:latin typeface="Times New Roman" pitchFamily="18" charset="0"/>
                <a:cs typeface="Times New Roman" pitchFamily="18" charset="0"/>
              </a:rPr>
              <a:t>) {</a:t>
            </a:r>
            <a:endParaRPr sz="2200">
              <a:latin typeface="Times New Roman" pitchFamily="18" charset="0"/>
              <a:cs typeface="Times New Roman" pitchFamily="18" charset="0"/>
            </a:endParaRPr>
          </a:p>
          <a:p>
            <a:pPr marL="822960" algn="just">
              <a:lnSpc>
                <a:spcPct val="100000"/>
              </a:lnSpc>
              <a:spcBef>
                <a:spcPts val="275"/>
              </a:spcBef>
            </a:pPr>
            <a:r>
              <a:rPr sz="2200" dirty="0">
                <a:solidFill>
                  <a:srgbClr val="EC7C30"/>
                </a:solidFill>
                <a:latin typeface="Times New Roman" pitchFamily="18" charset="0"/>
                <a:cs typeface="Times New Roman" pitchFamily="18" charset="0"/>
              </a:rPr>
              <a:t>// Trường hợp chạy activity</a:t>
            </a:r>
            <a:endParaRPr sz="2200">
              <a:latin typeface="Times New Roman" pitchFamily="18" charset="0"/>
              <a:cs typeface="Times New Roman" pitchFamily="18" charset="0"/>
            </a:endParaRPr>
          </a:p>
          <a:p>
            <a:pPr marL="822960" marR="667385" algn="just">
              <a:lnSpc>
                <a:spcPct val="110300"/>
              </a:lnSpc>
              <a:spcBef>
                <a:spcPts val="5"/>
              </a:spcBef>
            </a:pPr>
            <a:r>
              <a:rPr sz="2200" dirty="0">
                <a:solidFill>
                  <a:srgbClr val="00AFEF"/>
                </a:solidFill>
                <a:latin typeface="Times New Roman" pitchFamily="18" charset="0"/>
                <a:cs typeface="Times New Roman" pitchFamily="18" charset="0"/>
              </a:rPr>
              <a:t>Intent </a:t>
            </a:r>
            <a:r>
              <a:rPr sz="2200" dirty="0">
                <a:solidFill>
                  <a:srgbClr val="00AF50"/>
                </a:solidFill>
                <a:latin typeface="Times New Roman" pitchFamily="18" charset="0"/>
                <a:cs typeface="Times New Roman" pitchFamily="18" charset="0"/>
              </a:rPr>
              <a:t>i </a:t>
            </a:r>
            <a:r>
              <a:rPr sz="2200" dirty="0">
                <a:latin typeface="Times New Roman" pitchFamily="18" charset="0"/>
                <a:cs typeface="Times New Roman" pitchFamily="18" charset="0"/>
              </a:rPr>
              <a:t>= new </a:t>
            </a:r>
            <a:r>
              <a:rPr sz="2200" dirty="0">
                <a:solidFill>
                  <a:srgbClr val="00AFEF"/>
                </a:solidFill>
                <a:latin typeface="Times New Roman" pitchFamily="18" charset="0"/>
                <a:cs typeface="Times New Roman" pitchFamily="18" charset="0"/>
              </a:rPr>
              <a:t>Intent</a:t>
            </a:r>
            <a:r>
              <a:rPr sz="2200" dirty="0">
                <a:latin typeface="Times New Roman" pitchFamily="18" charset="0"/>
                <a:cs typeface="Times New Roman" pitchFamily="18" charset="0"/>
              </a:rPr>
              <a:t>(</a:t>
            </a:r>
            <a:r>
              <a:rPr sz="2200" dirty="0">
                <a:solidFill>
                  <a:srgbClr val="00AF50"/>
                </a:solidFill>
                <a:latin typeface="Times New Roman" pitchFamily="18" charset="0"/>
                <a:cs typeface="Times New Roman" pitchFamily="18" charset="0"/>
              </a:rPr>
              <a:t>context</a:t>
            </a:r>
            <a:r>
              <a:rPr sz="2200" dirty="0">
                <a:latin typeface="Times New Roman" pitchFamily="18" charset="0"/>
                <a:cs typeface="Times New Roman" pitchFamily="18" charset="0"/>
              </a:rPr>
              <a:t>, </a:t>
            </a:r>
            <a:r>
              <a:rPr sz="2200" dirty="0">
                <a:solidFill>
                  <a:srgbClr val="00AFEF"/>
                </a:solidFill>
                <a:latin typeface="Times New Roman" pitchFamily="18" charset="0"/>
                <a:cs typeface="Times New Roman" pitchFamily="18" charset="0"/>
              </a:rPr>
              <a:t>MyActivity.class</a:t>
            </a:r>
            <a:r>
              <a:rPr sz="2200" dirty="0">
                <a:latin typeface="Times New Roman" pitchFamily="18" charset="0"/>
                <a:cs typeface="Times New Roman" pitchFamily="18" charset="0"/>
              </a:rPr>
              <a:t>);  </a:t>
            </a:r>
            <a:r>
              <a:rPr sz="2200" dirty="0">
                <a:solidFill>
                  <a:srgbClr val="00AF50"/>
                </a:solidFill>
                <a:latin typeface="Times New Roman" pitchFamily="18" charset="0"/>
                <a:cs typeface="Times New Roman" pitchFamily="18" charset="0"/>
              </a:rPr>
              <a:t>i</a:t>
            </a:r>
            <a:r>
              <a:rPr sz="2200" dirty="0">
                <a:latin typeface="Times New Roman" pitchFamily="18" charset="0"/>
                <a:cs typeface="Times New Roman" pitchFamily="18" charset="0"/>
              </a:rPr>
              <a:t>.addFlags(Intent.FLAG_ACTIVITY_NEW_TASK);  </a:t>
            </a:r>
            <a:r>
              <a:rPr sz="2200" dirty="0">
                <a:solidFill>
                  <a:srgbClr val="00AF50"/>
                </a:solidFill>
                <a:latin typeface="Times New Roman" pitchFamily="18" charset="0"/>
                <a:cs typeface="Times New Roman" pitchFamily="18" charset="0"/>
              </a:rPr>
              <a:t>context</a:t>
            </a:r>
            <a:r>
              <a:rPr sz="2200" dirty="0">
                <a:latin typeface="Times New Roman" pitchFamily="18" charset="0"/>
                <a:cs typeface="Times New Roman" pitchFamily="18" charset="0"/>
              </a:rPr>
              <a:t>.startActivity(</a:t>
            </a:r>
            <a:r>
              <a:rPr sz="2200" dirty="0">
                <a:solidFill>
                  <a:srgbClr val="00AF50"/>
                </a:solidFill>
                <a:latin typeface="Times New Roman" pitchFamily="18" charset="0"/>
                <a:cs typeface="Times New Roman" pitchFamily="18" charset="0"/>
              </a:rPr>
              <a:t>i</a:t>
            </a:r>
            <a:r>
              <a:rPr sz="2200" dirty="0">
                <a:latin typeface="Times New Roman" pitchFamily="18" charset="0"/>
                <a:cs typeface="Times New Roman" pitchFamily="18" charset="0"/>
              </a:rPr>
              <a:t>);</a:t>
            </a:r>
            <a:endParaRPr sz="2200">
              <a:latin typeface="Times New Roman" pitchFamily="18" charset="0"/>
              <a:cs typeface="Times New Roman" pitchFamily="18" charset="0"/>
            </a:endParaRPr>
          </a:p>
          <a:p>
            <a:pPr marL="822960" algn="just">
              <a:lnSpc>
                <a:spcPct val="100000"/>
              </a:lnSpc>
              <a:spcBef>
                <a:spcPts val="275"/>
              </a:spcBef>
            </a:pPr>
            <a:r>
              <a:rPr sz="2200" dirty="0">
                <a:solidFill>
                  <a:srgbClr val="EC7C30"/>
                </a:solidFill>
                <a:latin typeface="Times New Roman" pitchFamily="18" charset="0"/>
                <a:cs typeface="Times New Roman" pitchFamily="18" charset="0"/>
              </a:rPr>
              <a:t>// Trường hợp chạy service</a:t>
            </a:r>
            <a:endParaRPr sz="2200">
              <a:latin typeface="Times New Roman" pitchFamily="18" charset="0"/>
              <a:cs typeface="Times New Roman" pitchFamily="18" charset="0"/>
            </a:endParaRPr>
          </a:p>
          <a:p>
            <a:pPr marL="822960" algn="just">
              <a:lnSpc>
                <a:spcPct val="100000"/>
              </a:lnSpc>
              <a:spcBef>
                <a:spcPts val="265"/>
              </a:spcBef>
            </a:pPr>
            <a:r>
              <a:rPr sz="2200" dirty="0">
                <a:solidFill>
                  <a:srgbClr val="00AFEF"/>
                </a:solidFill>
                <a:latin typeface="Times New Roman" pitchFamily="18" charset="0"/>
                <a:cs typeface="Times New Roman" pitchFamily="18" charset="0"/>
              </a:rPr>
              <a:t>Intent </a:t>
            </a:r>
            <a:r>
              <a:rPr sz="2200" dirty="0">
                <a:solidFill>
                  <a:srgbClr val="00AF50"/>
                </a:solidFill>
                <a:latin typeface="Times New Roman" pitchFamily="18" charset="0"/>
                <a:cs typeface="Times New Roman" pitchFamily="18" charset="0"/>
              </a:rPr>
              <a:t>service </a:t>
            </a:r>
            <a:r>
              <a:rPr sz="2200" dirty="0">
                <a:latin typeface="Times New Roman" pitchFamily="18" charset="0"/>
                <a:cs typeface="Times New Roman" pitchFamily="18" charset="0"/>
              </a:rPr>
              <a:t>= new </a:t>
            </a:r>
            <a:r>
              <a:rPr sz="2200" dirty="0">
                <a:solidFill>
                  <a:srgbClr val="00AFEF"/>
                </a:solidFill>
                <a:latin typeface="Times New Roman" pitchFamily="18" charset="0"/>
                <a:cs typeface="Times New Roman" pitchFamily="18" charset="0"/>
              </a:rPr>
              <a:t>Intent</a:t>
            </a:r>
            <a:r>
              <a:rPr sz="2200" dirty="0">
                <a:latin typeface="Times New Roman" pitchFamily="18" charset="0"/>
                <a:cs typeface="Times New Roman" pitchFamily="18" charset="0"/>
              </a:rPr>
              <a:t>(</a:t>
            </a:r>
            <a:r>
              <a:rPr sz="2200" dirty="0">
                <a:solidFill>
                  <a:srgbClr val="00AF50"/>
                </a:solidFill>
                <a:latin typeface="Times New Roman" pitchFamily="18" charset="0"/>
                <a:cs typeface="Times New Roman" pitchFamily="18" charset="0"/>
              </a:rPr>
              <a:t>context</a:t>
            </a:r>
            <a:r>
              <a:rPr sz="2200" dirty="0">
                <a:latin typeface="Times New Roman" pitchFamily="18" charset="0"/>
                <a:cs typeface="Times New Roman" pitchFamily="18" charset="0"/>
              </a:rPr>
              <a:t>, </a:t>
            </a:r>
            <a:r>
              <a:rPr sz="2200" dirty="0">
                <a:solidFill>
                  <a:srgbClr val="00AFEF"/>
                </a:solidFill>
                <a:latin typeface="Times New Roman" pitchFamily="18" charset="0"/>
                <a:cs typeface="Times New Roman" pitchFamily="18" charset="0"/>
              </a:rPr>
              <a:t>MyService.class</a:t>
            </a:r>
            <a:r>
              <a:rPr sz="2200" dirty="0">
                <a:latin typeface="Times New Roman" pitchFamily="18" charset="0"/>
                <a:cs typeface="Times New Roman" pitchFamily="18" charset="0"/>
              </a:rPr>
              <a:t>);</a:t>
            </a:r>
            <a:endParaRPr sz="2200">
              <a:latin typeface="Times New Roman" pitchFamily="18" charset="0"/>
              <a:cs typeface="Times New Roman" pitchFamily="18" charset="0"/>
            </a:endParaRPr>
          </a:p>
          <a:p>
            <a:pPr marL="822960" algn="just">
              <a:lnSpc>
                <a:spcPct val="100000"/>
              </a:lnSpc>
              <a:spcBef>
                <a:spcPts val="275"/>
              </a:spcBef>
            </a:pPr>
            <a:r>
              <a:rPr sz="2200" dirty="0">
                <a:solidFill>
                  <a:srgbClr val="00AF50"/>
                </a:solidFill>
                <a:latin typeface="Times New Roman" pitchFamily="18" charset="0"/>
                <a:cs typeface="Times New Roman" pitchFamily="18" charset="0"/>
              </a:rPr>
              <a:t>context</a:t>
            </a:r>
            <a:r>
              <a:rPr sz="2200" dirty="0">
                <a:latin typeface="Times New Roman" pitchFamily="18" charset="0"/>
                <a:cs typeface="Times New Roman" pitchFamily="18" charset="0"/>
              </a:rPr>
              <a:t>.startService(</a:t>
            </a:r>
            <a:r>
              <a:rPr sz="2200" dirty="0">
                <a:solidFill>
                  <a:srgbClr val="00AF50"/>
                </a:solidFill>
                <a:latin typeface="Times New Roman" pitchFamily="18" charset="0"/>
                <a:cs typeface="Times New Roman" pitchFamily="18" charset="0"/>
              </a:rPr>
              <a:t>service</a:t>
            </a:r>
            <a:r>
              <a:rPr sz="2200" dirty="0">
                <a:latin typeface="Times New Roman" pitchFamily="18" charset="0"/>
                <a:cs typeface="Times New Roman" pitchFamily="18" charset="0"/>
              </a:rPr>
              <a:t>);</a:t>
            </a:r>
            <a:endParaRPr sz="2200">
              <a:latin typeface="Times New Roman" pitchFamily="18" charset="0"/>
              <a:cs typeface="Times New Roman" pitchFamily="18" charset="0"/>
            </a:endParaRPr>
          </a:p>
          <a:p>
            <a:pPr marL="417830" algn="just">
              <a:lnSpc>
                <a:spcPct val="100000"/>
              </a:lnSpc>
              <a:spcBef>
                <a:spcPts val="280"/>
              </a:spcBef>
            </a:pPr>
            <a:r>
              <a:rPr sz="2200" dirty="0">
                <a:latin typeface="Times New Roman" pitchFamily="18" charset="0"/>
                <a:cs typeface="Times New Roman" pitchFamily="18" charset="0"/>
              </a:rPr>
              <a:t>}</a:t>
            </a:r>
            <a:endParaRPr sz="2200">
              <a:latin typeface="Times New Roman" pitchFamily="18" charset="0"/>
              <a:cs typeface="Times New Roman" pitchFamily="18" charset="0"/>
            </a:endParaRPr>
          </a:p>
          <a:p>
            <a:pPr marL="12700" algn="just">
              <a:lnSpc>
                <a:spcPct val="100000"/>
              </a:lnSpc>
              <a:spcBef>
                <a:spcPts val="265"/>
              </a:spcBef>
            </a:pPr>
            <a:r>
              <a:rPr sz="2200" dirty="0">
                <a:latin typeface="Times New Roman" pitchFamily="18" charset="0"/>
                <a:cs typeface="Times New Roman" pitchFamily="18" charset="0"/>
              </a:rPr>
              <a:t>}</a:t>
            </a:r>
            <a:endParaRPr sz="220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2665" y="3754577"/>
            <a:ext cx="3691254" cy="757555"/>
          </a:xfrm>
          <a:prstGeom prst="rect">
            <a:avLst/>
          </a:prstGeom>
        </p:spPr>
        <p:txBody>
          <a:bodyPr vert="horz" wrap="square" lIns="0" tIns="12700" rIns="0" bIns="0" rtlCol="0">
            <a:spAutoFit/>
          </a:bodyPr>
          <a:lstStyle/>
          <a:p>
            <a:pPr marL="12700">
              <a:lnSpc>
                <a:spcPct val="100000"/>
              </a:lnSpc>
              <a:spcBef>
                <a:spcPts val="100"/>
              </a:spcBef>
            </a:pPr>
            <a:r>
              <a:rPr spc="-40" dirty="0"/>
              <a:t>Telephony</a:t>
            </a:r>
            <a:r>
              <a:rPr spc="-345" dirty="0"/>
              <a:t> </a:t>
            </a:r>
            <a:r>
              <a:rPr dirty="0"/>
              <a:t>API</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19</a:t>
            </a:fld>
            <a:endParaRPr spc="-60" dirty="0"/>
          </a:p>
        </p:txBody>
      </p:sp>
      <p:sp>
        <p:nvSpPr>
          <p:cNvPr id="3" name="object 3"/>
          <p:cNvSpPr txBox="1"/>
          <p:nvPr/>
        </p:nvSpPr>
        <p:spPr>
          <a:xfrm>
            <a:off x="702665" y="3468370"/>
            <a:ext cx="662940" cy="299720"/>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888888"/>
                </a:solidFill>
                <a:latin typeface="Arial"/>
                <a:cs typeface="Arial"/>
              </a:rPr>
              <a:t>Phần</a:t>
            </a:r>
            <a:r>
              <a:rPr sz="1800" spc="-135" dirty="0">
                <a:solidFill>
                  <a:srgbClr val="888888"/>
                </a:solidFill>
                <a:latin typeface="Arial"/>
                <a:cs typeface="Arial"/>
              </a:rPr>
              <a:t> </a:t>
            </a:r>
            <a:r>
              <a:rPr sz="1800" spc="-90" dirty="0">
                <a:solidFill>
                  <a:srgbClr val="888888"/>
                </a:solidFill>
                <a:latin typeface="Arial"/>
                <a:cs typeface="Arial"/>
              </a:rPr>
              <a:t>2</a:t>
            </a:r>
            <a:endParaRPr sz="18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4417060" cy="757555"/>
          </a:xfrm>
          <a:prstGeom prst="rect">
            <a:avLst/>
          </a:prstGeom>
        </p:spPr>
        <p:txBody>
          <a:bodyPr vert="horz" wrap="square" lIns="0" tIns="12700" rIns="0" bIns="0" rtlCol="0">
            <a:spAutoFit/>
          </a:bodyPr>
          <a:lstStyle/>
          <a:p>
            <a:pPr marL="12700">
              <a:lnSpc>
                <a:spcPct val="100000"/>
              </a:lnSpc>
              <a:spcBef>
                <a:spcPts val="100"/>
              </a:spcBef>
            </a:pPr>
            <a:r>
              <a:rPr spc="-5" dirty="0"/>
              <a:t>Nhắc </a:t>
            </a:r>
            <a:r>
              <a:rPr dirty="0"/>
              <a:t>lại bài</a:t>
            </a:r>
            <a:r>
              <a:rPr spc="-114" dirty="0"/>
              <a:t> </a:t>
            </a:r>
            <a:r>
              <a:rPr dirty="0"/>
              <a:t>trước</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a:t>
            </a:fld>
            <a:endParaRPr spc="-60" dirty="0"/>
          </a:p>
        </p:txBody>
      </p:sp>
      <p:sp>
        <p:nvSpPr>
          <p:cNvPr id="3" name="object 3"/>
          <p:cNvSpPr txBox="1"/>
          <p:nvPr/>
        </p:nvSpPr>
        <p:spPr>
          <a:xfrm>
            <a:off x="427736" y="1334718"/>
            <a:ext cx="8039734" cy="4924425"/>
          </a:xfrm>
          <a:prstGeom prst="rect">
            <a:avLst/>
          </a:prstGeom>
        </p:spPr>
        <p:txBody>
          <a:bodyPr vert="horz" wrap="square" lIns="0" tIns="74295" rIns="0" bIns="0" rtlCol="0">
            <a:spAutoFit/>
          </a:bodyPr>
          <a:lstStyle/>
          <a:p>
            <a:pPr marL="287020" indent="-274320" algn="just">
              <a:lnSpc>
                <a:spcPct val="100000"/>
              </a:lnSpc>
              <a:spcBef>
                <a:spcPts val="585"/>
              </a:spcBef>
              <a:buClr>
                <a:srgbClr val="FF0000"/>
              </a:buClr>
              <a:buFont typeface="Wingdings"/>
              <a:buChar char=""/>
              <a:tabLst>
                <a:tab pos="287020" algn="l"/>
              </a:tabLst>
            </a:pPr>
            <a:r>
              <a:rPr sz="3000" dirty="0">
                <a:latin typeface="Times New Roman" pitchFamily="18" charset="0"/>
                <a:ea typeface="Tahoma" pitchFamily="34" charset="0"/>
                <a:cs typeface="Times New Roman" pitchFamily="18" charset="0"/>
              </a:rPr>
              <a:t>Các API thông dụng nhất của SQLiteDatabase</a:t>
            </a:r>
            <a:endParaRPr sz="3000">
              <a:latin typeface="Times New Roman" pitchFamily="18" charset="0"/>
              <a:ea typeface="Tahoma" pitchFamily="34" charset="0"/>
              <a:cs typeface="Times New Roman" pitchFamily="18" charset="0"/>
            </a:endParaRPr>
          </a:p>
          <a:p>
            <a:pPr marL="744220" lvl="1" indent="-274320" algn="just">
              <a:lnSpc>
                <a:spcPct val="100000"/>
              </a:lnSpc>
              <a:spcBef>
                <a:spcPts val="430"/>
              </a:spcBef>
              <a:buFont typeface="Wingdings"/>
              <a:buChar char=""/>
              <a:tabLst>
                <a:tab pos="744220" algn="l"/>
              </a:tabLst>
            </a:pPr>
            <a:r>
              <a:rPr sz="2600" dirty="0">
                <a:latin typeface="Times New Roman" pitchFamily="18" charset="0"/>
                <a:ea typeface="Tahoma" pitchFamily="34" charset="0"/>
                <a:cs typeface="Times New Roman" pitchFamily="18" charset="0"/>
              </a:rPr>
              <a:t>Đóng/Tạo/Mở file cơ sở dữ liệu</a:t>
            </a:r>
            <a:endParaRPr sz="2600">
              <a:latin typeface="Times New Roman" pitchFamily="18" charset="0"/>
              <a:ea typeface="Tahoma" pitchFamily="34" charset="0"/>
              <a:cs typeface="Times New Roman" pitchFamily="18" charset="0"/>
            </a:endParaRPr>
          </a:p>
          <a:p>
            <a:pPr marL="744220" lvl="1" indent="-274320" algn="just">
              <a:lnSpc>
                <a:spcPct val="100000"/>
              </a:lnSpc>
              <a:spcBef>
                <a:spcPts val="405"/>
              </a:spcBef>
              <a:buFont typeface="Wingdings"/>
              <a:buChar char=""/>
              <a:tabLst>
                <a:tab pos="744220" algn="l"/>
              </a:tabLst>
            </a:pPr>
            <a:r>
              <a:rPr sz="2600" dirty="0">
                <a:latin typeface="Times New Roman" pitchFamily="18" charset="0"/>
                <a:ea typeface="Tahoma" pitchFamily="34" charset="0"/>
                <a:cs typeface="Times New Roman" pitchFamily="18" charset="0"/>
              </a:rPr>
              <a:t>Thực thi câu lệnh SQL</a:t>
            </a:r>
            <a:endParaRPr sz="2600">
              <a:latin typeface="Times New Roman" pitchFamily="18" charset="0"/>
              <a:ea typeface="Tahoma" pitchFamily="34" charset="0"/>
              <a:cs typeface="Times New Roman" pitchFamily="18" charset="0"/>
            </a:endParaRPr>
          </a:p>
          <a:p>
            <a:pPr marL="744220" lvl="1" indent="-274320" algn="just">
              <a:lnSpc>
                <a:spcPct val="100000"/>
              </a:lnSpc>
              <a:spcBef>
                <a:spcPts val="395"/>
              </a:spcBef>
              <a:buFont typeface="Wingdings"/>
              <a:buChar char=""/>
              <a:tabLst>
                <a:tab pos="744220" algn="l"/>
              </a:tabLst>
            </a:pPr>
            <a:r>
              <a:rPr sz="2600" dirty="0">
                <a:latin typeface="Times New Roman" pitchFamily="18" charset="0"/>
                <a:ea typeface="Tahoma" pitchFamily="34" charset="0"/>
                <a:cs typeface="Times New Roman" pitchFamily="18" charset="0"/>
              </a:rPr>
              <a:t>Làm việc với bản ghi: Tạo/Đọc/Xóa/Sửa</a:t>
            </a:r>
            <a:endParaRPr sz="2600">
              <a:latin typeface="Times New Roman" pitchFamily="18" charset="0"/>
              <a:ea typeface="Tahoma" pitchFamily="34" charset="0"/>
              <a:cs typeface="Times New Roman" pitchFamily="18" charset="0"/>
            </a:endParaRPr>
          </a:p>
          <a:p>
            <a:pPr marL="744220" lvl="1" indent="-274320" algn="just">
              <a:lnSpc>
                <a:spcPct val="100000"/>
              </a:lnSpc>
              <a:spcBef>
                <a:spcPts val="400"/>
              </a:spcBef>
              <a:buFont typeface="Wingdings"/>
              <a:buChar char=""/>
              <a:tabLst>
                <a:tab pos="744220" algn="l"/>
              </a:tabLst>
            </a:pPr>
            <a:r>
              <a:rPr sz="2600" dirty="0">
                <a:latin typeface="Times New Roman" pitchFamily="18" charset="0"/>
                <a:ea typeface="Tahoma" pitchFamily="34" charset="0"/>
                <a:cs typeface="Times New Roman" pitchFamily="18" charset="0"/>
              </a:rPr>
              <a:t>Duyệt kết quả trả về của truy vấn SELECT</a:t>
            </a:r>
            <a:endParaRPr sz="2600">
              <a:latin typeface="Times New Roman" pitchFamily="18" charset="0"/>
              <a:ea typeface="Tahoma" pitchFamily="34" charset="0"/>
              <a:cs typeface="Times New Roman" pitchFamily="18" charset="0"/>
            </a:endParaRPr>
          </a:p>
          <a:p>
            <a:pPr marL="287020" indent="-274320" algn="just">
              <a:lnSpc>
                <a:spcPct val="100000"/>
              </a:lnSpc>
              <a:spcBef>
                <a:spcPts val="775"/>
              </a:spcBef>
              <a:buClr>
                <a:srgbClr val="FF0000"/>
              </a:buClr>
              <a:buFont typeface="Wingdings"/>
              <a:buChar char=""/>
              <a:tabLst>
                <a:tab pos="287020" algn="l"/>
              </a:tabLst>
            </a:pPr>
            <a:r>
              <a:rPr sz="3000" dirty="0">
                <a:latin typeface="Times New Roman" pitchFamily="18" charset="0"/>
                <a:ea typeface="Tahoma" pitchFamily="34" charset="0"/>
                <a:cs typeface="Times New Roman" pitchFamily="18" charset="0"/>
              </a:rPr>
              <a:t>Cách làm việc với SQLiteOpenHelper</a:t>
            </a:r>
            <a:endParaRPr sz="3000">
              <a:latin typeface="Times New Roman" pitchFamily="18" charset="0"/>
              <a:ea typeface="Tahoma" pitchFamily="34" charset="0"/>
              <a:cs typeface="Times New Roman" pitchFamily="18" charset="0"/>
            </a:endParaRPr>
          </a:p>
          <a:p>
            <a:pPr marL="287020" indent="-274320" algn="just">
              <a:lnSpc>
                <a:spcPct val="100000"/>
              </a:lnSpc>
              <a:spcBef>
                <a:spcPts val="805"/>
              </a:spcBef>
              <a:buClr>
                <a:srgbClr val="FF0000"/>
              </a:buClr>
              <a:buFont typeface="Wingdings"/>
              <a:buChar char=""/>
              <a:tabLst>
                <a:tab pos="287020" algn="l"/>
              </a:tabLst>
            </a:pPr>
            <a:r>
              <a:rPr sz="3000" dirty="0">
                <a:latin typeface="Times New Roman" pitchFamily="18" charset="0"/>
                <a:ea typeface="Tahoma" pitchFamily="34" charset="0"/>
                <a:cs typeface="Times New Roman" pitchFamily="18" charset="0"/>
              </a:rPr>
              <a:t>Giới thiệu về content provider</a:t>
            </a:r>
            <a:endParaRPr sz="3000">
              <a:latin typeface="Times New Roman" pitchFamily="18" charset="0"/>
              <a:ea typeface="Tahoma" pitchFamily="34" charset="0"/>
              <a:cs typeface="Times New Roman" pitchFamily="18" charset="0"/>
            </a:endParaRPr>
          </a:p>
          <a:p>
            <a:pPr marL="287020" marR="5080" indent="-274320" algn="just">
              <a:lnSpc>
                <a:spcPct val="100000"/>
              </a:lnSpc>
              <a:spcBef>
                <a:spcPts val="795"/>
              </a:spcBef>
              <a:buClr>
                <a:srgbClr val="FF0000"/>
              </a:buClr>
              <a:buFont typeface="Wingdings"/>
              <a:buChar char=""/>
              <a:tabLst>
                <a:tab pos="287020" algn="l"/>
              </a:tabLst>
            </a:pPr>
            <a:r>
              <a:rPr sz="3000" dirty="0">
                <a:latin typeface="Times New Roman" pitchFamily="18" charset="0"/>
                <a:ea typeface="Tahoma" pitchFamily="34" charset="0"/>
                <a:cs typeface="Times New Roman" pitchFamily="18" charset="0"/>
              </a:rPr>
              <a:t>Cách thức sử dụng content provider để khai thác  các nguồn dữ liệu cung cấp bởi hệ thống hoặc nhà  phát triển thứ 3</a:t>
            </a:r>
            <a:endParaRPr sz="3000">
              <a:latin typeface="Times New Roman" pitchFamily="18" charset="0"/>
              <a:ea typeface="Tahoma" pitchFamily="34"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2665" y="3754577"/>
            <a:ext cx="5833745" cy="757555"/>
          </a:xfrm>
          <a:prstGeom prst="rect">
            <a:avLst/>
          </a:prstGeom>
        </p:spPr>
        <p:txBody>
          <a:bodyPr vert="horz" wrap="square" lIns="0" tIns="12700" rIns="0" bIns="0" rtlCol="0">
            <a:spAutoFit/>
          </a:bodyPr>
          <a:lstStyle/>
          <a:p>
            <a:pPr marL="12700">
              <a:lnSpc>
                <a:spcPct val="100000"/>
              </a:lnSpc>
              <a:spcBef>
                <a:spcPts val="100"/>
              </a:spcBef>
            </a:pPr>
            <a:r>
              <a:rPr dirty="0"/>
              <a:t>Làm việc </a:t>
            </a:r>
            <a:r>
              <a:rPr spc="-5" dirty="0"/>
              <a:t>với </a:t>
            </a:r>
            <a:r>
              <a:rPr dirty="0"/>
              <a:t>điện</a:t>
            </a:r>
            <a:r>
              <a:rPr spc="-90" dirty="0"/>
              <a:t> </a:t>
            </a:r>
            <a:r>
              <a:rPr dirty="0"/>
              <a:t>thoại</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20</a:t>
            </a:fld>
            <a:endParaRPr spc="-60" dirty="0"/>
          </a:p>
        </p:txBody>
      </p:sp>
      <p:sp>
        <p:nvSpPr>
          <p:cNvPr id="3" name="object 3"/>
          <p:cNvSpPr txBox="1"/>
          <p:nvPr/>
        </p:nvSpPr>
        <p:spPr>
          <a:xfrm>
            <a:off x="702665" y="3468370"/>
            <a:ext cx="836930" cy="299720"/>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888888"/>
                </a:solidFill>
                <a:latin typeface="Arial"/>
                <a:cs typeface="Arial"/>
              </a:rPr>
              <a:t>Phần</a:t>
            </a:r>
            <a:r>
              <a:rPr sz="1800" spc="-135" dirty="0">
                <a:solidFill>
                  <a:srgbClr val="888888"/>
                </a:solidFill>
                <a:latin typeface="Arial"/>
                <a:cs typeface="Arial"/>
              </a:rPr>
              <a:t> </a:t>
            </a:r>
            <a:r>
              <a:rPr sz="1800" spc="-75" dirty="0">
                <a:solidFill>
                  <a:srgbClr val="888888"/>
                </a:solidFill>
                <a:latin typeface="Arial"/>
                <a:cs typeface="Arial"/>
              </a:rPr>
              <a:t>2.1</a:t>
            </a:r>
            <a:endParaRPr sz="18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5833110" cy="757555"/>
          </a:xfrm>
          <a:prstGeom prst="rect">
            <a:avLst/>
          </a:prstGeom>
        </p:spPr>
        <p:txBody>
          <a:bodyPr vert="horz" wrap="square" lIns="0" tIns="12700" rIns="0" bIns="0" rtlCol="0">
            <a:spAutoFit/>
          </a:bodyPr>
          <a:lstStyle/>
          <a:p>
            <a:pPr marL="12700">
              <a:lnSpc>
                <a:spcPct val="100000"/>
              </a:lnSpc>
              <a:spcBef>
                <a:spcPts val="100"/>
              </a:spcBef>
            </a:pPr>
            <a:r>
              <a:rPr dirty="0"/>
              <a:t>Làm việc với điện</a:t>
            </a:r>
            <a:r>
              <a:rPr spc="-110" dirty="0"/>
              <a:t> </a:t>
            </a:r>
            <a:r>
              <a:rPr dirty="0"/>
              <a:t>thoại</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21</a:t>
            </a:fld>
            <a:endParaRPr spc="-60" dirty="0"/>
          </a:p>
        </p:txBody>
      </p:sp>
      <p:sp>
        <p:nvSpPr>
          <p:cNvPr id="3" name="object 3"/>
          <p:cNvSpPr txBox="1"/>
          <p:nvPr/>
        </p:nvSpPr>
        <p:spPr>
          <a:xfrm>
            <a:off x="427736" y="1396441"/>
            <a:ext cx="8190865" cy="4537710"/>
          </a:xfrm>
          <a:prstGeom prst="rect">
            <a:avLst/>
          </a:prstGeom>
        </p:spPr>
        <p:txBody>
          <a:bodyPr vert="horz" wrap="square" lIns="0" tIns="12700" rIns="0" bIns="0" rtlCol="0">
            <a:spAutoFit/>
          </a:bodyPr>
          <a:lstStyle/>
          <a:p>
            <a:pPr marL="287020" marR="5080" indent="-274320" algn="just">
              <a:lnSpc>
                <a:spcPct val="100000"/>
              </a:lnSpc>
              <a:spcBef>
                <a:spcPts val="100"/>
              </a:spcBef>
              <a:buClr>
                <a:srgbClr val="FF0000"/>
              </a:buClr>
              <a:buFont typeface="Wingdings"/>
              <a:buChar char=""/>
              <a:tabLst>
                <a:tab pos="287020" algn="l"/>
              </a:tabLst>
            </a:pPr>
            <a:r>
              <a:rPr sz="3000" dirty="0">
                <a:latin typeface="Times New Roman" pitchFamily="18" charset="0"/>
                <a:cs typeface="Times New Roman" pitchFamily="18" charset="0"/>
              </a:rPr>
              <a:t>Không phải thiết bị Android nào cũng có các tính  năng thoại, nếu cần sử dùng một tính năng nào đó,  ta cần thiết lập yêu cầu trong AndroidManifest.xml</a:t>
            </a:r>
            <a:endParaRPr sz="3000">
              <a:latin typeface="Times New Roman" pitchFamily="18" charset="0"/>
              <a:cs typeface="Times New Roman" pitchFamily="18" charset="0"/>
            </a:endParaRPr>
          </a:p>
          <a:p>
            <a:pPr marL="413384" algn="just">
              <a:lnSpc>
                <a:spcPct val="100000"/>
              </a:lnSpc>
              <a:spcBef>
                <a:spcPts val="459"/>
              </a:spcBef>
            </a:pPr>
            <a:r>
              <a:rPr sz="2400" dirty="0">
                <a:solidFill>
                  <a:srgbClr val="00AFEF"/>
                </a:solidFill>
                <a:latin typeface="Times New Roman" pitchFamily="18" charset="0"/>
                <a:cs typeface="Times New Roman" pitchFamily="18" charset="0"/>
              </a:rPr>
              <a:t>&lt;uses-feature</a:t>
            </a:r>
            <a:endParaRPr sz="2400">
              <a:latin typeface="Times New Roman" pitchFamily="18" charset="0"/>
              <a:cs typeface="Times New Roman" pitchFamily="18" charset="0"/>
            </a:endParaRPr>
          </a:p>
          <a:p>
            <a:pPr marL="1085850" algn="just">
              <a:lnSpc>
                <a:spcPct val="100000"/>
              </a:lnSpc>
              <a:spcBef>
                <a:spcPts val="395"/>
              </a:spcBef>
            </a:pPr>
            <a:r>
              <a:rPr sz="2400" dirty="0">
                <a:solidFill>
                  <a:srgbClr val="6F2F9F"/>
                </a:solidFill>
                <a:latin typeface="Times New Roman" pitchFamily="18" charset="0"/>
                <a:cs typeface="Times New Roman" pitchFamily="18" charset="0"/>
              </a:rPr>
              <a:t>android:name</a:t>
            </a:r>
            <a:r>
              <a:rPr sz="2400" dirty="0">
                <a:latin typeface="Times New Roman" pitchFamily="18" charset="0"/>
                <a:cs typeface="Times New Roman" pitchFamily="18" charset="0"/>
              </a:rPr>
              <a:t>=</a:t>
            </a:r>
            <a:r>
              <a:rPr sz="2400" dirty="0">
                <a:solidFill>
                  <a:srgbClr val="006FC0"/>
                </a:solidFill>
                <a:latin typeface="Times New Roman" pitchFamily="18" charset="0"/>
                <a:cs typeface="Times New Roman" pitchFamily="18" charset="0"/>
              </a:rPr>
              <a:t>"android.hardware.telephony"</a:t>
            </a:r>
            <a:endParaRPr sz="2400">
              <a:latin typeface="Times New Roman" pitchFamily="18" charset="0"/>
              <a:cs typeface="Times New Roman" pitchFamily="18" charset="0"/>
            </a:endParaRPr>
          </a:p>
          <a:p>
            <a:pPr marL="1085850" algn="just">
              <a:lnSpc>
                <a:spcPct val="100000"/>
              </a:lnSpc>
              <a:spcBef>
                <a:spcPts val="409"/>
              </a:spcBef>
              <a:tabLst>
                <a:tab pos="5125720" algn="l"/>
              </a:tabLst>
            </a:pPr>
            <a:r>
              <a:rPr sz="2400" dirty="0">
                <a:solidFill>
                  <a:srgbClr val="6F2F9F"/>
                </a:solidFill>
                <a:latin typeface="Times New Roman" pitchFamily="18" charset="0"/>
                <a:cs typeface="Times New Roman" pitchFamily="18" charset="0"/>
              </a:rPr>
              <a:t>android:required</a:t>
            </a:r>
            <a:r>
              <a:rPr sz="2400" dirty="0">
                <a:latin typeface="Times New Roman" pitchFamily="18" charset="0"/>
                <a:cs typeface="Times New Roman" pitchFamily="18" charset="0"/>
              </a:rPr>
              <a:t>=</a:t>
            </a:r>
            <a:r>
              <a:rPr sz="2400" dirty="0">
                <a:solidFill>
                  <a:srgbClr val="006FC0"/>
                </a:solidFill>
                <a:latin typeface="Times New Roman" pitchFamily="18" charset="0"/>
                <a:cs typeface="Times New Roman" pitchFamily="18" charset="0"/>
              </a:rPr>
              <a:t>"true"	</a:t>
            </a:r>
            <a:r>
              <a:rPr sz="2400" dirty="0">
                <a:solidFill>
                  <a:srgbClr val="00AFEF"/>
                </a:solidFill>
                <a:latin typeface="Times New Roman" pitchFamily="18" charset="0"/>
                <a:cs typeface="Times New Roman" pitchFamily="18" charset="0"/>
              </a:rPr>
              <a:t>&gt;</a:t>
            </a:r>
            <a:endParaRPr sz="2400">
              <a:latin typeface="Times New Roman" pitchFamily="18" charset="0"/>
              <a:cs typeface="Times New Roman" pitchFamily="18" charset="0"/>
            </a:endParaRPr>
          </a:p>
          <a:p>
            <a:pPr marL="413384" algn="just">
              <a:lnSpc>
                <a:spcPct val="100000"/>
              </a:lnSpc>
              <a:spcBef>
                <a:spcPts val="395"/>
              </a:spcBef>
            </a:pPr>
            <a:r>
              <a:rPr sz="2400" dirty="0">
                <a:solidFill>
                  <a:srgbClr val="00AFEF"/>
                </a:solidFill>
                <a:latin typeface="Times New Roman" pitchFamily="18" charset="0"/>
                <a:cs typeface="Times New Roman" pitchFamily="18" charset="0"/>
              </a:rPr>
              <a:t>&lt;/uses-feature&gt;</a:t>
            </a:r>
            <a:endParaRPr sz="2400">
              <a:latin typeface="Times New Roman" pitchFamily="18" charset="0"/>
              <a:cs typeface="Times New Roman" pitchFamily="18" charset="0"/>
            </a:endParaRPr>
          </a:p>
          <a:p>
            <a:pPr marL="287020" marR="64135" indent="-274320" algn="just">
              <a:lnSpc>
                <a:spcPct val="100000"/>
              </a:lnSpc>
              <a:spcBef>
                <a:spcPts val="745"/>
              </a:spcBef>
              <a:buClr>
                <a:srgbClr val="FF0000"/>
              </a:buClr>
              <a:buFont typeface="Wingdings"/>
              <a:buChar char=""/>
              <a:tabLst>
                <a:tab pos="287020" algn="l"/>
              </a:tabLst>
            </a:pPr>
            <a:r>
              <a:rPr sz="3000" dirty="0">
                <a:latin typeface="Times New Roman" pitchFamily="18" charset="0"/>
                <a:cs typeface="Times New Roman" pitchFamily="18" charset="0"/>
              </a:rPr>
              <a:t>Chú ý: khi thiết lập thuộc tính này thì ứng dụng sẽ  không cài đặt được trên các thiết bị không có phần  cứng hỗ trợ điện thoại</a:t>
            </a:r>
            <a:endParaRPr sz="300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5833110" cy="757555"/>
          </a:xfrm>
          <a:prstGeom prst="rect">
            <a:avLst/>
          </a:prstGeom>
        </p:spPr>
        <p:txBody>
          <a:bodyPr vert="horz" wrap="square" lIns="0" tIns="12700" rIns="0" bIns="0" rtlCol="0">
            <a:spAutoFit/>
          </a:bodyPr>
          <a:lstStyle/>
          <a:p>
            <a:pPr marL="12700">
              <a:lnSpc>
                <a:spcPct val="100000"/>
              </a:lnSpc>
              <a:spcBef>
                <a:spcPts val="100"/>
              </a:spcBef>
            </a:pPr>
            <a:r>
              <a:rPr dirty="0"/>
              <a:t>Làm việc với điện</a:t>
            </a:r>
            <a:r>
              <a:rPr spc="-110" dirty="0"/>
              <a:t> </a:t>
            </a:r>
            <a:r>
              <a:rPr dirty="0"/>
              <a:t>thoại</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22</a:t>
            </a:fld>
            <a:endParaRPr spc="-60" dirty="0"/>
          </a:p>
        </p:txBody>
      </p:sp>
      <p:sp>
        <p:nvSpPr>
          <p:cNvPr id="3" name="object 3"/>
          <p:cNvSpPr txBox="1"/>
          <p:nvPr/>
        </p:nvSpPr>
        <p:spPr>
          <a:xfrm>
            <a:off x="427736" y="1260836"/>
            <a:ext cx="8153400" cy="4886960"/>
          </a:xfrm>
          <a:prstGeom prst="rect">
            <a:avLst/>
          </a:prstGeom>
        </p:spPr>
        <p:txBody>
          <a:bodyPr vert="horz" wrap="square" lIns="0" tIns="148590" rIns="0" bIns="0" rtlCol="0">
            <a:spAutoFit/>
          </a:bodyPr>
          <a:lstStyle/>
          <a:p>
            <a:pPr marL="287020" indent="-274320" algn="just">
              <a:lnSpc>
                <a:spcPct val="100000"/>
              </a:lnSpc>
              <a:spcBef>
                <a:spcPts val="1170"/>
              </a:spcBef>
              <a:buClr>
                <a:srgbClr val="FF0000"/>
              </a:buClr>
              <a:buFont typeface="Wingdings"/>
              <a:buChar char=""/>
              <a:tabLst>
                <a:tab pos="287020" algn="l"/>
              </a:tabLst>
            </a:pPr>
            <a:r>
              <a:rPr sz="3000" dirty="0">
                <a:latin typeface="Times New Roman" pitchFamily="18" charset="0"/>
                <a:cs typeface="Times New Roman" pitchFamily="18" charset="0"/>
              </a:rPr>
              <a:t>Muốn đọc trạng thái phone, phải được cấp quyền</a:t>
            </a:r>
            <a:endParaRPr sz="3000">
              <a:latin typeface="Times New Roman" pitchFamily="18" charset="0"/>
              <a:cs typeface="Times New Roman" pitchFamily="18" charset="0"/>
            </a:endParaRPr>
          </a:p>
          <a:p>
            <a:pPr marL="12700" algn="just">
              <a:lnSpc>
                <a:spcPct val="100000"/>
              </a:lnSpc>
              <a:spcBef>
                <a:spcPts val="855"/>
              </a:spcBef>
              <a:tabLst>
                <a:tab pos="2873375" algn="l"/>
              </a:tabLst>
            </a:pPr>
            <a:r>
              <a:rPr sz="2400" dirty="0">
                <a:solidFill>
                  <a:srgbClr val="00AFEF"/>
                </a:solidFill>
                <a:latin typeface="Times New Roman" pitchFamily="18" charset="0"/>
                <a:cs typeface="Times New Roman" pitchFamily="18" charset="0"/>
              </a:rPr>
              <a:t>&lt;uses-permission	</a:t>
            </a:r>
            <a:r>
              <a:rPr sz="2400" dirty="0">
                <a:solidFill>
                  <a:srgbClr val="6F2F9F"/>
                </a:solidFill>
                <a:latin typeface="Times New Roman" pitchFamily="18" charset="0"/>
                <a:cs typeface="Times New Roman" pitchFamily="18" charset="0"/>
              </a:rPr>
              <a:t>android:name</a:t>
            </a:r>
            <a:endParaRPr sz="2400">
              <a:latin typeface="Times New Roman" pitchFamily="18" charset="0"/>
              <a:cs typeface="Times New Roman" pitchFamily="18" charset="0"/>
            </a:endParaRPr>
          </a:p>
          <a:p>
            <a:pPr marL="1189355" algn="just">
              <a:lnSpc>
                <a:spcPct val="100000"/>
              </a:lnSpc>
              <a:spcBef>
                <a:spcPts val="800"/>
              </a:spcBef>
              <a:tabLst>
                <a:tab pos="7755255" algn="l"/>
              </a:tabLst>
            </a:pPr>
            <a:r>
              <a:rPr sz="2400" dirty="0">
                <a:latin typeface="Times New Roman" pitchFamily="18" charset="0"/>
                <a:cs typeface="Times New Roman" pitchFamily="18" charset="0"/>
              </a:rPr>
              <a:t>=</a:t>
            </a:r>
            <a:r>
              <a:rPr sz="2400" dirty="0">
                <a:solidFill>
                  <a:srgbClr val="006FC0"/>
                </a:solidFill>
                <a:latin typeface="Times New Roman" pitchFamily="18" charset="0"/>
                <a:cs typeface="Times New Roman" pitchFamily="18" charset="0"/>
              </a:rPr>
              <a:t>"android.permission.READ_PHONE_STATE"	</a:t>
            </a:r>
            <a:r>
              <a:rPr sz="2400" dirty="0">
                <a:solidFill>
                  <a:srgbClr val="00AFEF"/>
                </a:solidFill>
                <a:latin typeface="Times New Roman" pitchFamily="18" charset="0"/>
                <a:cs typeface="Times New Roman" pitchFamily="18" charset="0"/>
              </a:rPr>
              <a:t>/&gt;</a:t>
            </a:r>
            <a:endParaRPr sz="2400">
              <a:latin typeface="Times New Roman" pitchFamily="18" charset="0"/>
              <a:cs typeface="Times New Roman" pitchFamily="18" charset="0"/>
            </a:endParaRPr>
          </a:p>
          <a:p>
            <a:pPr marL="287020" marR="264795" indent="-274320" algn="just">
              <a:lnSpc>
                <a:spcPct val="100000"/>
              </a:lnSpc>
              <a:spcBef>
                <a:spcPts val="745"/>
              </a:spcBef>
              <a:buClr>
                <a:srgbClr val="FF0000"/>
              </a:buClr>
              <a:buFont typeface="Wingdings"/>
              <a:buChar char=""/>
              <a:tabLst>
                <a:tab pos="287020" algn="l"/>
              </a:tabLst>
            </a:pPr>
            <a:r>
              <a:rPr sz="3000" dirty="0">
                <a:latin typeface="Times New Roman" pitchFamily="18" charset="0"/>
                <a:cs typeface="Times New Roman" pitchFamily="18" charset="0"/>
              </a:rPr>
              <a:t>Android OS có service hệ thống để theo dõi trạng  thái thoại, lấy service này bằng </a:t>
            </a:r>
            <a:r>
              <a:rPr sz="3000" dirty="0">
                <a:solidFill>
                  <a:srgbClr val="00AF50"/>
                </a:solidFill>
                <a:latin typeface="Times New Roman" pitchFamily="18" charset="0"/>
                <a:cs typeface="Times New Roman" pitchFamily="18" charset="0"/>
              </a:rPr>
              <a:t>getSystemService</a:t>
            </a:r>
            <a:endParaRPr sz="3000">
              <a:latin typeface="Times New Roman" pitchFamily="18" charset="0"/>
              <a:cs typeface="Times New Roman" pitchFamily="18" charset="0"/>
            </a:endParaRPr>
          </a:p>
          <a:p>
            <a:pPr marL="744220" marR="594995" lvl="1" indent="-274320" algn="just">
              <a:lnSpc>
                <a:spcPct val="100000"/>
              </a:lnSpc>
              <a:spcBef>
                <a:spcPts val="425"/>
              </a:spcBef>
              <a:buFont typeface="Wingdings"/>
              <a:buChar char=""/>
              <a:tabLst>
                <a:tab pos="744220" algn="l"/>
              </a:tabLst>
            </a:pPr>
            <a:r>
              <a:rPr sz="2600" dirty="0">
                <a:latin typeface="Times New Roman" pitchFamily="18" charset="0"/>
                <a:cs typeface="Times New Roman" pitchFamily="18" charset="0"/>
              </a:rPr>
              <a:t>Dùng service này, ta có thể lấy thông tin của phone  state, chẳng hạn như đọc số điện thoại gọi đến</a:t>
            </a:r>
            <a:endParaRPr sz="2600">
              <a:latin typeface="Times New Roman" pitchFamily="18" charset="0"/>
              <a:cs typeface="Times New Roman" pitchFamily="18" charset="0"/>
            </a:endParaRPr>
          </a:p>
          <a:p>
            <a:pPr marL="287020" marR="5080" indent="-274320" algn="just">
              <a:lnSpc>
                <a:spcPct val="100000"/>
              </a:lnSpc>
              <a:spcBef>
                <a:spcPts val="780"/>
              </a:spcBef>
              <a:buClr>
                <a:srgbClr val="FF0000"/>
              </a:buClr>
              <a:buFont typeface="Wingdings"/>
              <a:buChar char=""/>
              <a:tabLst>
                <a:tab pos="287020" algn="l"/>
              </a:tabLst>
            </a:pPr>
            <a:r>
              <a:rPr sz="3000" dirty="0">
                <a:latin typeface="Times New Roman" pitchFamily="18" charset="0"/>
                <a:cs typeface="Times New Roman" pitchFamily="18" charset="0"/>
              </a:rPr>
              <a:t>Link API của TelephonyManager: </a:t>
            </a:r>
            <a:r>
              <a:rPr sz="3000" dirty="0">
                <a:solidFill>
                  <a:srgbClr val="006FC0"/>
                </a:solidFill>
                <a:latin typeface="Times New Roman" pitchFamily="18" charset="0"/>
                <a:cs typeface="Times New Roman" pitchFamily="18" charset="0"/>
                <a:hlinkClick r:id="rId2"/>
              </a:rPr>
              <a:t> http://developer.android.com/reference/android/t </a:t>
            </a:r>
            <a:r>
              <a:rPr sz="3000" dirty="0">
                <a:solidFill>
                  <a:srgbClr val="006FC0"/>
                </a:solidFill>
                <a:latin typeface="Times New Roman" pitchFamily="18" charset="0"/>
                <a:cs typeface="Times New Roman" pitchFamily="18" charset="0"/>
              </a:rPr>
              <a:t> elephony/TelephonyManager.html</a:t>
            </a:r>
            <a:endParaRPr sz="300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3" name="object 3"/>
          <p:cNvSpPr txBox="1">
            <a:spLocks noGrp="1"/>
          </p:cNvSpPr>
          <p:nvPr>
            <p:ph type="title"/>
          </p:nvPr>
        </p:nvSpPr>
        <p:spPr>
          <a:xfrm>
            <a:off x="427736" y="257378"/>
            <a:ext cx="6998970" cy="757555"/>
          </a:xfrm>
          <a:prstGeom prst="rect">
            <a:avLst/>
          </a:prstGeom>
        </p:spPr>
        <p:txBody>
          <a:bodyPr vert="horz" wrap="square" lIns="0" tIns="12700" rIns="0" bIns="0" rtlCol="0">
            <a:spAutoFit/>
          </a:bodyPr>
          <a:lstStyle/>
          <a:p>
            <a:pPr marL="12700">
              <a:lnSpc>
                <a:spcPct val="100000"/>
              </a:lnSpc>
              <a:spcBef>
                <a:spcPts val="100"/>
              </a:spcBef>
            </a:pPr>
            <a:r>
              <a:rPr spc="-5" dirty="0"/>
              <a:t>Ví </a:t>
            </a:r>
            <a:r>
              <a:rPr dirty="0"/>
              <a:t>dụ về</a:t>
            </a:r>
            <a:r>
              <a:rPr spc="-120" dirty="0"/>
              <a:t> </a:t>
            </a:r>
            <a:r>
              <a:rPr spc="-25" dirty="0"/>
              <a:t>TelephonyManager</a:t>
            </a:r>
          </a:p>
        </p:txBody>
      </p:sp>
      <p:sp>
        <p:nvSpPr>
          <p:cNvPr id="4" name="object 4"/>
          <p:cNvSpPr/>
          <p:nvPr/>
        </p:nvSpPr>
        <p:spPr>
          <a:xfrm>
            <a:off x="1077139" y="1439848"/>
            <a:ext cx="6938021" cy="4868649"/>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23</a:t>
            </a:fld>
            <a:endParaRPr spc="-6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5833110" cy="757555"/>
          </a:xfrm>
          <a:prstGeom prst="rect">
            <a:avLst/>
          </a:prstGeom>
        </p:spPr>
        <p:txBody>
          <a:bodyPr vert="horz" wrap="square" lIns="0" tIns="12700" rIns="0" bIns="0" rtlCol="0">
            <a:spAutoFit/>
          </a:bodyPr>
          <a:lstStyle/>
          <a:p>
            <a:pPr marL="12700">
              <a:lnSpc>
                <a:spcPct val="100000"/>
              </a:lnSpc>
              <a:spcBef>
                <a:spcPts val="100"/>
              </a:spcBef>
            </a:pPr>
            <a:r>
              <a:rPr dirty="0"/>
              <a:t>Làm việc với điện</a:t>
            </a:r>
            <a:r>
              <a:rPr spc="-110" dirty="0"/>
              <a:t> </a:t>
            </a:r>
            <a:r>
              <a:rPr dirty="0"/>
              <a:t>thoại</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24</a:t>
            </a:fld>
            <a:endParaRPr spc="-60" dirty="0"/>
          </a:p>
        </p:txBody>
      </p:sp>
      <p:sp>
        <p:nvSpPr>
          <p:cNvPr id="3" name="object 3"/>
          <p:cNvSpPr txBox="1"/>
          <p:nvPr/>
        </p:nvSpPr>
        <p:spPr>
          <a:xfrm>
            <a:off x="427736" y="1396441"/>
            <a:ext cx="8204200" cy="4988545"/>
          </a:xfrm>
          <a:prstGeom prst="rect">
            <a:avLst/>
          </a:prstGeom>
        </p:spPr>
        <p:txBody>
          <a:bodyPr vert="horz" wrap="square" lIns="0" tIns="12700" rIns="0" bIns="0" rtlCol="0">
            <a:spAutoFit/>
          </a:bodyPr>
          <a:lstStyle/>
          <a:p>
            <a:pPr marL="287020" marR="5080" indent="-274320" algn="just">
              <a:lnSpc>
                <a:spcPct val="100000"/>
              </a:lnSpc>
              <a:spcBef>
                <a:spcPts val="100"/>
              </a:spcBef>
              <a:buClr>
                <a:srgbClr val="FF0000"/>
              </a:buClr>
              <a:buFont typeface="Wingdings"/>
              <a:buChar char=""/>
              <a:tabLst>
                <a:tab pos="287020" algn="l"/>
              </a:tabLst>
            </a:pPr>
            <a:r>
              <a:rPr sz="3000" dirty="0">
                <a:latin typeface="Times New Roman" pitchFamily="18" charset="0"/>
                <a:cs typeface="Times New Roman" pitchFamily="18" charset="0"/>
              </a:rPr>
              <a:t>Việc lắng nghe các thay đổi trong trạng thái cuộc  gọi giúp ứng dụng chúng ta có phù hợp với nhu cầu  của người dùng. Ví dụ như:</a:t>
            </a:r>
            <a:endParaRPr sz="3000">
              <a:latin typeface="Times New Roman" pitchFamily="18" charset="0"/>
              <a:cs typeface="Times New Roman" pitchFamily="18" charset="0"/>
            </a:endParaRPr>
          </a:p>
          <a:p>
            <a:pPr marL="744220" marR="121920" lvl="1" indent="-274320" algn="just">
              <a:lnSpc>
                <a:spcPct val="100000"/>
              </a:lnSpc>
              <a:spcBef>
                <a:spcPts val="425"/>
              </a:spcBef>
              <a:buFont typeface="Wingdings"/>
              <a:buChar char=""/>
              <a:tabLst>
                <a:tab pos="744220" algn="l"/>
              </a:tabLst>
            </a:pPr>
            <a:r>
              <a:rPr sz="2600" dirty="0">
                <a:latin typeface="Times New Roman" pitchFamily="18" charset="0"/>
                <a:cs typeface="Times New Roman" pitchFamily="18" charset="0"/>
              </a:rPr>
              <a:t>Game có thể tự động tạm dừng và lưu thông tin trạng  thái khi điện thoại đổ chuông để người dùng có thể trả  lời cuộc gọi một cách an toàn</a:t>
            </a:r>
            <a:endParaRPr sz="2600">
              <a:latin typeface="Times New Roman" pitchFamily="18" charset="0"/>
              <a:cs typeface="Times New Roman" pitchFamily="18" charset="0"/>
            </a:endParaRPr>
          </a:p>
          <a:p>
            <a:pPr marL="744220" marR="123189" lvl="1" indent="-274320" algn="just">
              <a:lnSpc>
                <a:spcPct val="100000"/>
              </a:lnSpc>
              <a:spcBef>
                <a:spcPts val="409"/>
              </a:spcBef>
              <a:buFont typeface="Wingdings"/>
              <a:buChar char=""/>
              <a:tabLst>
                <a:tab pos="744220" algn="l"/>
              </a:tabLst>
            </a:pPr>
            <a:r>
              <a:rPr sz="2600" dirty="0">
                <a:latin typeface="Times New Roman" pitchFamily="18" charset="0"/>
                <a:cs typeface="Times New Roman" pitchFamily="18" charset="0"/>
              </a:rPr>
              <a:t>Ứng dụng chơi nhạc có thể vặn nhỏ hoặc tạm dừng âm  thanh</a:t>
            </a:r>
            <a:endParaRPr sz="2600">
              <a:latin typeface="Times New Roman" pitchFamily="18" charset="0"/>
              <a:cs typeface="Times New Roman" pitchFamily="18" charset="0"/>
            </a:endParaRPr>
          </a:p>
          <a:p>
            <a:pPr marL="287020" marR="52705" indent="-274320" algn="just">
              <a:lnSpc>
                <a:spcPct val="100000"/>
              </a:lnSpc>
              <a:spcBef>
                <a:spcPts val="770"/>
              </a:spcBef>
              <a:buClr>
                <a:srgbClr val="FF0000"/>
              </a:buClr>
              <a:buFont typeface="Wingdings"/>
              <a:buChar char=""/>
              <a:tabLst>
                <a:tab pos="287020" algn="l"/>
              </a:tabLst>
            </a:pPr>
            <a:r>
              <a:rPr sz="3000" dirty="0">
                <a:latin typeface="Times New Roman" pitchFamily="18" charset="0"/>
                <a:cs typeface="Times New Roman" pitchFamily="18" charset="0"/>
              </a:rPr>
              <a:t>Muốn tương tác tốt hơn, có thể chặn sự kiện </a:t>
            </a:r>
            <a:r>
              <a:rPr sz="3000" dirty="0">
                <a:solidFill>
                  <a:srgbClr val="00AF50"/>
                </a:solidFill>
                <a:latin typeface="Times New Roman" pitchFamily="18" charset="0"/>
                <a:cs typeface="Times New Roman" pitchFamily="18" charset="0"/>
              </a:rPr>
              <a:t> CallStateChange </a:t>
            </a:r>
            <a:r>
              <a:rPr sz="3000" dirty="0">
                <a:latin typeface="Times New Roman" pitchFamily="18" charset="0"/>
                <a:cs typeface="Times New Roman" pitchFamily="18" charset="0"/>
              </a:rPr>
              <a:t>của TelephonyManager và có cách  xử lý phù hợp</a:t>
            </a:r>
            <a:endParaRPr sz="300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3" name="object 3"/>
          <p:cNvSpPr txBox="1">
            <a:spLocks noGrp="1"/>
          </p:cNvSpPr>
          <p:nvPr>
            <p:ph type="title"/>
          </p:nvPr>
        </p:nvSpPr>
        <p:spPr>
          <a:xfrm>
            <a:off x="427736" y="302767"/>
            <a:ext cx="7646034" cy="680720"/>
          </a:xfrm>
          <a:prstGeom prst="rect">
            <a:avLst/>
          </a:prstGeom>
        </p:spPr>
        <p:txBody>
          <a:bodyPr vert="horz" wrap="square" lIns="0" tIns="12065" rIns="0" bIns="0" rtlCol="0">
            <a:spAutoFit/>
          </a:bodyPr>
          <a:lstStyle/>
          <a:p>
            <a:pPr marL="12700">
              <a:lnSpc>
                <a:spcPct val="100000"/>
              </a:lnSpc>
              <a:spcBef>
                <a:spcPts val="95"/>
              </a:spcBef>
            </a:pPr>
            <a:r>
              <a:rPr sz="4300" spc="-5" dirty="0"/>
              <a:t>Xử lý</a:t>
            </a:r>
            <a:r>
              <a:rPr sz="4300" spc="-65" dirty="0"/>
              <a:t> </a:t>
            </a:r>
            <a:r>
              <a:rPr sz="4300" spc="-50" dirty="0"/>
              <a:t>PHONE_STATE_CHANGE</a:t>
            </a:r>
            <a:endParaRPr sz="4300"/>
          </a:p>
        </p:txBody>
      </p:sp>
      <p:sp>
        <p:nvSpPr>
          <p:cNvPr id="4" name="object 4"/>
          <p:cNvSpPr/>
          <p:nvPr/>
        </p:nvSpPr>
        <p:spPr>
          <a:xfrm>
            <a:off x="199061" y="1482795"/>
            <a:ext cx="8760702" cy="4654408"/>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25</a:t>
            </a:fld>
            <a:endParaRPr spc="-6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3" name="object 3"/>
          <p:cNvSpPr/>
          <p:nvPr/>
        </p:nvSpPr>
        <p:spPr>
          <a:xfrm>
            <a:off x="1001966" y="1527749"/>
            <a:ext cx="6615490" cy="426345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27736" y="302767"/>
            <a:ext cx="7646034" cy="680720"/>
          </a:xfrm>
          <a:prstGeom prst="rect">
            <a:avLst/>
          </a:prstGeom>
        </p:spPr>
        <p:txBody>
          <a:bodyPr vert="horz" wrap="square" lIns="0" tIns="12065" rIns="0" bIns="0" rtlCol="0">
            <a:spAutoFit/>
          </a:bodyPr>
          <a:lstStyle/>
          <a:p>
            <a:pPr marL="12700">
              <a:lnSpc>
                <a:spcPct val="100000"/>
              </a:lnSpc>
              <a:spcBef>
                <a:spcPts val="95"/>
              </a:spcBef>
            </a:pPr>
            <a:r>
              <a:rPr sz="4300" spc="-5" dirty="0"/>
              <a:t>Xử lý</a:t>
            </a:r>
            <a:r>
              <a:rPr sz="4300" spc="-65" dirty="0"/>
              <a:t> </a:t>
            </a:r>
            <a:r>
              <a:rPr sz="4300" spc="-50" dirty="0"/>
              <a:t>PHONE_STATE_CHANGE</a:t>
            </a:r>
            <a:endParaRPr sz="43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26</a:t>
            </a:fld>
            <a:endParaRPr spc="-6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02665" y="3468370"/>
            <a:ext cx="1245870" cy="1043940"/>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888888"/>
                </a:solidFill>
                <a:latin typeface="Arial"/>
                <a:cs typeface="Arial"/>
              </a:rPr>
              <a:t>Phần</a:t>
            </a:r>
            <a:r>
              <a:rPr sz="1800" spc="-80" dirty="0">
                <a:solidFill>
                  <a:srgbClr val="888888"/>
                </a:solidFill>
                <a:latin typeface="Arial"/>
                <a:cs typeface="Arial"/>
              </a:rPr>
              <a:t> </a:t>
            </a:r>
            <a:r>
              <a:rPr sz="1800" spc="-75" dirty="0">
                <a:solidFill>
                  <a:srgbClr val="888888"/>
                </a:solidFill>
                <a:latin typeface="Arial"/>
                <a:cs typeface="Arial"/>
              </a:rPr>
              <a:t>2.2</a:t>
            </a:r>
            <a:endParaRPr sz="1800">
              <a:latin typeface="Arial"/>
              <a:cs typeface="Arial"/>
            </a:endParaRPr>
          </a:p>
          <a:p>
            <a:pPr marL="12700">
              <a:lnSpc>
                <a:spcPct val="100000"/>
              </a:lnSpc>
              <a:spcBef>
                <a:spcPts val="95"/>
              </a:spcBef>
            </a:pPr>
            <a:r>
              <a:rPr sz="4800" dirty="0">
                <a:solidFill>
                  <a:srgbClr val="56247C"/>
                </a:solidFill>
                <a:latin typeface="Times New Roman"/>
                <a:cs typeface="Times New Roman"/>
              </a:rPr>
              <a:t>SMS</a:t>
            </a:r>
            <a:endParaRPr sz="480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27</a:t>
            </a:fld>
            <a:endParaRPr spc="-6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6849745" cy="757555"/>
          </a:xfrm>
          <a:prstGeom prst="rect">
            <a:avLst/>
          </a:prstGeom>
        </p:spPr>
        <p:txBody>
          <a:bodyPr vert="horz" wrap="square" lIns="0" tIns="12700" rIns="0" bIns="0" rtlCol="0">
            <a:spAutoFit/>
          </a:bodyPr>
          <a:lstStyle/>
          <a:p>
            <a:pPr marL="12700">
              <a:lnSpc>
                <a:spcPct val="100000"/>
              </a:lnSpc>
              <a:spcBef>
                <a:spcPts val="100"/>
              </a:spcBef>
            </a:pPr>
            <a:r>
              <a:rPr dirty="0"/>
              <a:t>SMS – Các quyền </a:t>
            </a:r>
            <a:r>
              <a:rPr spc="-5" dirty="0"/>
              <a:t>liên</a:t>
            </a:r>
            <a:r>
              <a:rPr spc="-95" dirty="0"/>
              <a:t> </a:t>
            </a:r>
            <a:r>
              <a:rPr dirty="0"/>
              <a:t>quan</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28</a:t>
            </a:fld>
            <a:endParaRPr spc="-60" dirty="0"/>
          </a:p>
        </p:txBody>
      </p:sp>
      <p:sp>
        <p:nvSpPr>
          <p:cNvPr id="3" name="object 3"/>
          <p:cNvSpPr txBox="1"/>
          <p:nvPr/>
        </p:nvSpPr>
        <p:spPr>
          <a:xfrm>
            <a:off x="427736" y="1350721"/>
            <a:ext cx="8130540" cy="5202705"/>
          </a:xfrm>
          <a:prstGeom prst="rect">
            <a:avLst/>
          </a:prstGeom>
        </p:spPr>
        <p:txBody>
          <a:bodyPr vert="horz" wrap="square" lIns="0" tIns="64769" rIns="0" bIns="0" rtlCol="0">
            <a:spAutoFit/>
          </a:bodyPr>
          <a:lstStyle/>
          <a:p>
            <a:pPr marL="287020" marR="48895" indent="-274320" algn="just">
              <a:lnSpc>
                <a:spcPct val="150000"/>
              </a:lnSpc>
              <a:spcBef>
                <a:spcPts val="509"/>
              </a:spcBef>
              <a:buClr>
                <a:srgbClr val="FF0000"/>
              </a:buClr>
              <a:buFont typeface="Wingdings"/>
              <a:buChar char=""/>
              <a:tabLst>
                <a:tab pos="287020" algn="l"/>
              </a:tabLst>
            </a:pPr>
            <a:r>
              <a:rPr sz="2800" dirty="0">
                <a:latin typeface="Times New Roman" pitchFamily="18" charset="0"/>
                <a:cs typeface="Times New Roman" pitchFamily="18" charset="0"/>
              </a:rPr>
              <a:t>Dịch vụ SMS khá đặc biệt vì liên quan tới chi phí và  sự riêng tư, 3 quyền về SMS là Gửi, Nhận và Đọc</a:t>
            </a:r>
            <a:endParaRPr sz="2800">
              <a:latin typeface="Times New Roman" pitchFamily="18" charset="0"/>
              <a:cs typeface="Times New Roman" pitchFamily="18" charset="0"/>
            </a:endParaRPr>
          </a:p>
          <a:p>
            <a:pPr marL="413384" marR="133350" algn="just">
              <a:lnSpc>
                <a:spcPct val="150000"/>
              </a:lnSpc>
              <a:spcBef>
                <a:spcPts val="450"/>
              </a:spcBef>
              <a:tabLst>
                <a:tab pos="7650480" algn="l"/>
              </a:tabLst>
            </a:pPr>
            <a:r>
              <a:rPr sz="2000" dirty="0">
                <a:solidFill>
                  <a:srgbClr val="006FC0"/>
                </a:solidFill>
                <a:latin typeface="Times New Roman" pitchFamily="18" charset="0"/>
                <a:cs typeface="Times New Roman" pitchFamily="18" charset="0"/>
              </a:rPr>
              <a:t>&lt;uses-permission  </a:t>
            </a:r>
            <a:r>
              <a:rPr sz="2000" dirty="0">
                <a:solidFill>
                  <a:srgbClr val="6F2F9F"/>
                </a:solidFill>
                <a:latin typeface="Times New Roman" pitchFamily="18" charset="0"/>
                <a:cs typeface="Times New Roman" pitchFamily="18" charset="0"/>
              </a:rPr>
              <a:t>android:name</a:t>
            </a:r>
            <a:r>
              <a:rPr sz="2000" dirty="0">
                <a:latin typeface="Times New Roman" pitchFamily="18" charset="0"/>
                <a:cs typeface="Times New Roman" pitchFamily="18" charset="0"/>
              </a:rPr>
              <a:t>="</a:t>
            </a:r>
            <a:r>
              <a:rPr sz="2000" dirty="0">
                <a:solidFill>
                  <a:srgbClr val="00AF50"/>
                </a:solidFill>
                <a:latin typeface="Times New Roman" pitchFamily="18" charset="0"/>
                <a:cs typeface="Times New Roman" pitchFamily="18" charset="0"/>
              </a:rPr>
              <a:t>android.permission.SEND_SMS</a:t>
            </a:r>
            <a:r>
              <a:rPr sz="2000" dirty="0">
                <a:latin typeface="Times New Roman" pitchFamily="18" charset="0"/>
                <a:cs typeface="Times New Roman" pitchFamily="18" charset="0"/>
              </a:rPr>
              <a:t>"	</a:t>
            </a:r>
            <a:r>
              <a:rPr sz="2000" dirty="0">
                <a:solidFill>
                  <a:srgbClr val="006FC0"/>
                </a:solidFill>
                <a:latin typeface="Times New Roman" pitchFamily="18" charset="0"/>
                <a:cs typeface="Times New Roman" pitchFamily="18" charset="0"/>
              </a:rPr>
              <a:t>/&gt;</a:t>
            </a:r>
            <a:endParaRPr sz="2000">
              <a:latin typeface="Times New Roman" pitchFamily="18" charset="0"/>
              <a:cs typeface="Times New Roman" pitchFamily="18" charset="0"/>
            </a:endParaRPr>
          </a:p>
          <a:p>
            <a:pPr marL="413384" marR="134620" algn="just">
              <a:lnSpc>
                <a:spcPct val="150000"/>
              </a:lnSpc>
              <a:spcBef>
                <a:spcPts val="400"/>
              </a:spcBef>
            </a:pPr>
            <a:r>
              <a:rPr sz="2000" dirty="0">
                <a:solidFill>
                  <a:srgbClr val="006FC0"/>
                </a:solidFill>
                <a:latin typeface="Times New Roman" pitchFamily="18" charset="0"/>
                <a:cs typeface="Times New Roman" pitchFamily="18" charset="0"/>
              </a:rPr>
              <a:t>&lt;uses-permission  </a:t>
            </a:r>
            <a:r>
              <a:rPr sz="2000" dirty="0">
                <a:solidFill>
                  <a:srgbClr val="6F2F9F"/>
                </a:solidFill>
                <a:latin typeface="Times New Roman" pitchFamily="18" charset="0"/>
                <a:cs typeface="Times New Roman" pitchFamily="18" charset="0"/>
              </a:rPr>
              <a:t>android:name</a:t>
            </a:r>
            <a:r>
              <a:rPr sz="2000" dirty="0">
                <a:latin typeface="Times New Roman" pitchFamily="18" charset="0"/>
                <a:cs typeface="Times New Roman" pitchFamily="18" charset="0"/>
              </a:rPr>
              <a:t>="</a:t>
            </a:r>
            <a:r>
              <a:rPr sz="2000" dirty="0">
                <a:solidFill>
                  <a:srgbClr val="00AF50"/>
                </a:solidFill>
                <a:latin typeface="Times New Roman" pitchFamily="18" charset="0"/>
                <a:cs typeface="Times New Roman" pitchFamily="18" charset="0"/>
              </a:rPr>
              <a:t>android.permission.RECEIVE_SMS</a:t>
            </a:r>
            <a:r>
              <a:rPr sz="2000" dirty="0">
                <a:latin typeface="Times New Roman" pitchFamily="18" charset="0"/>
                <a:cs typeface="Times New Roman" pitchFamily="18" charset="0"/>
              </a:rPr>
              <a:t>"</a:t>
            </a:r>
            <a:endParaRPr sz="2000">
              <a:latin typeface="Times New Roman" pitchFamily="18" charset="0"/>
              <a:cs typeface="Times New Roman" pitchFamily="18" charset="0"/>
            </a:endParaRPr>
          </a:p>
          <a:p>
            <a:pPr marL="413384" algn="just">
              <a:lnSpc>
                <a:spcPct val="150000"/>
              </a:lnSpc>
            </a:pPr>
            <a:r>
              <a:rPr sz="2000" dirty="0">
                <a:solidFill>
                  <a:srgbClr val="006FC0"/>
                </a:solidFill>
                <a:latin typeface="Times New Roman" pitchFamily="18" charset="0"/>
                <a:cs typeface="Times New Roman" pitchFamily="18" charset="0"/>
              </a:rPr>
              <a:t>/&gt;</a:t>
            </a:r>
            <a:endParaRPr sz="2000">
              <a:latin typeface="Times New Roman" pitchFamily="18" charset="0"/>
              <a:cs typeface="Times New Roman" pitchFamily="18" charset="0"/>
            </a:endParaRPr>
          </a:p>
          <a:p>
            <a:pPr marL="413384" marR="133350" algn="just">
              <a:lnSpc>
                <a:spcPct val="150000"/>
              </a:lnSpc>
              <a:spcBef>
                <a:spcPts val="445"/>
              </a:spcBef>
              <a:tabLst>
                <a:tab pos="7650480" algn="l"/>
              </a:tabLst>
            </a:pPr>
            <a:r>
              <a:rPr sz="2000" dirty="0">
                <a:solidFill>
                  <a:srgbClr val="006FC0"/>
                </a:solidFill>
                <a:latin typeface="Times New Roman" pitchFamily="18" charset="0"/>
                <a:cs typeface="Times New Roman" pitchFamily="18" charset="0"/>
              </a:rPr>
              <a:t>&lt;uses-permission  </a:t>
            </a:r>
            <a:r>
              <a:rPr sz="2000" dirty="0">
                <a:solidFill>
                  <a:srgbClr val="6F2F9F"/>
                </a:solidFill>
                <a:latin typeface="Times New Roman" pitchFamily="18" charset="0"/>
                <a:cs typeface="Times New Roman" pitchFamily="18" charset="0"/>
              </a:rPr>
              <a:t>android:name</a:t>
            </a:r>
            <a:r>
              <a:rPr sz="2000" dirty="0">
                <a:latin typeface="Times New Roman" pitchFamily="18" charset="0"/>
                <a:cs typeface="Times New Roman" pitchFamily="18" charset="0"/>
              </a:rPr>
              <a:t>="</a:t>
            </a:r>
            <a:r>
              <a:rPr sz="2000" dirty="0">
                <a:solidFill>
                  <a:srgbClr val="00AF50"/>
                </a:solidFill>
                <a:latin typeface="Times New Roman" pitchFamily="18" charset="0"/>
                <a:cs typeface="Times New Roman" pitchFamily="18" charset="0"/>
              </a:rPr>
              <a:t>android.permission.READ_SMS</a:t>
            </a:r>
            <a:r>
              <a:rPr sz="2000" dirty="0">
                <a:latin typeface="Times New Roman" pitchFamily="18" charset="0"/>
                <a:cs typeface="Times New Roman" pitchFamily="18" charset="0"/>
              </a:rPr>
              <a:t>"	</a:t>
            </a:r>
            <a:r>
              <a:rPr sz="2000" dirty="0">
                <a:solidFill>
                  <a:srgbClr val="006FC0"/>
                </a:solidFill>
                <a:latin typeface="Times New Roman" pitchFamily="18" charset="0"/>
                <a:cs typeface="Times New Roman" pitchFamily="18" charset="0"/>
              </a:rPr>
              <a:t>/&gt;</a:t>
            </a:r>
            <a:endParaRPr sz="2000">
              <a:latin typeface="Times New Roman" pitchFamily="18" charset="0"/>
              <a:cs typeface="Times New Roman" pitchFamily="18" charset="0"/>
            </a:endParaRPr>
          </a:p>
          <a:p>
            <a:pPr marL="287020" indent="-274320" algn="just">
              <a:lnSpc>
                <a:spcPct val="150000"/>
              </a:lnSpc>
              <a:spcBef>
                <a:spcPts val="350"/>
              </a:spcBef>
              <a:buClr>
                <a:srgbClr val="FF0000"/>
              </a:buClr>
              <a:buFont typeface="Wingdings"/>
              <a:buChar char=""/>
              <a:tabLst>
                <a:tab pos="287020" algn="l"/>
              </a:tabLst>
            </a:pPr>
            <a:r>
              <a:rPr sz="2800" dirty="0">
                <a:latin typeface="Times New Roman" pitchFamily="18" charset="0"/>
                <a:cs typeface="Times New Roman" pitchFamily="18" charset="0"/>
              </a:rPr>
              <a:t>Chú ý:</a:t>
            </a:r>
            <a:endParaRPr sz="2800">
              <a:latin typeface="Times New Roman" pitchFamily="18" charset="0"/>
              <a:cs typeface="Times New Roman" pitchFamily="18" charset="0"/>
            </a:endParaRPr>
          </a:p>
          <a:p>
            <a:pPr marL="744220" lvl="1" indent="-274320" algn="just">
              <a:lnSpc>
                <a:spcPct val="150000"/>
              </a:lnSpc>
              <a:spcBef>
                <a:spcPts val="114"/>
              </a:spcBef>
              <a:buFont typeface="Wingdings"/>
              <a:buChar char=""/>
              <a:tabLst>
                <a:tab pos="744220" algn="l"/>
              </a:tabLst>
            </a:pPr>
            <a:r>
              <a:rPr sz="2400" dirty="0">
                <a:latin typeface="Times New Roman" pitchFamily="18" charset="0"/>
                <a:cs typeface="Times New Roman" pitchFamily="18" charset="0"/>
              </a:rPr>
              <a:t>Cấp quyền thì ứng dụng vẫn bị chặn nếu gửi nhiều SMS</a:t>
            </a:r>
            <a:endParaRPr sz="2400">
              <a:latin typeface="Times New Roman" pitchFamily="18" charset="0"/>
              <a:cs typeface="Times New Roman" pitchFamily="18" charset="0"/>
            </a:endParaRPr>
          </a:p>
          <a:p>
            <a:pPr marL="744220" lvl="1" indent="-274320" algn="just">
              <a:lnSpc>
                <a:spcPct val="150000"/>
              </a:lnSpc>
              <a:spcBef>
                <a:spcPts val="85"/>
              </a:spcBef>
              <a:buFont typeface="Wingdings"/>
              <a:buChar char=""/>
              <a:tabLst>
                <a:tab pos="744220" algn="l"/>
              </a:tabLst>
            </a:pPr>
            <a:r>
              <a:rPr sz="2400" dirty="0">
                <a:latin typeface="Times New Roman" pitchFamily="18" charset="0"/>
                <a:cs typeface="Times New Roman" pitchFamily="18" charset="0"/>
              </a:rPr>
              <a:t>Không cần quyền nếu sử dụng acvitity bên ngoài</a:t>
            </a:r>
            <a:endParaRPr sz="240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3898265" cy="757555"/>
          </a:xfrm>
          <a:prstGeom prst="rect">
            <a:avLst/>
          </a:prstGeom>
        </p:spPr>
        <p:txBody>
          <a:bodyPr vert="horz" wrap="square" lIns="0" tIns="12700" rIns="0" bIns="0" rtlCol="0">
            <a:spAutoFit/>
          </a:bodyPr>
          <a:lstStyle/>
          <a:p>
            <a:pPr marL="12700">
              <a:lnSpc>
                <a:spcPct val="100000"/>
              </a:lnSpc>
              <a:spcBef>
                <a:spcPts val="100"/>
              </a:spcBef>
            </a:pPr>
            <a:r>
              <a:rPr spc="-5" dirty="0"/>
              <a:t>Gửi SMS </a:t>
            </a:r>
            <a:r>
              <a:rPr dirty="0"/>
              <a:t>–</a:t>
            </a:r>
            <a:r>
              <a:rPr spc="-335" dirty="0"/>
              <a:t> </a:t>
            </a:r>
            <a:r>
              <a:rPr dirty="0"/>
              <a:t>API</a:t>
            </a:r>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287020" marR="513715" indent="-274320" algn="just">
              <a:lnSpc>
                <a:spcPct val="100000"/>
              </a:lnSpc>
              <a:spcBef>
                <a:spcPts val="100"/>
              </a:spcBef>
              <a:buClr>
                <a:srgbClr val="FF0000"/>
              </a:buClr>
              <a:buFont typeface="Wingdings"/>
              <a:buChar char=""/>
              <a:tabLst>
                <a:tab pos="287020" algn="l"/>
              </a:tabLst>
            </a:pPr>
            <a:r>
              <a:rPr dirty="0">
                <a:latin typeface="Times New Roman" pitchFamily="18" charset="0"/>
                <a:cs typeface="Times New Roman" pitchFamily="18" charset="0"/>
              </a:rPr>
              <a:t>Muốn gửi SMS cần phải có ít nhất 1 đối tượng  SmsManager</a:t>
            </a:r>
          </a:p>
          <a:p>
            <a:pPr marL="469900" algn="just">
              <a:lnSpc>
                <a:spcPct val="100000"/>
              </a:lnSpc>
              <a:spcBef>
                <a:spcPts val="450"/>
              </a:spcBef>
              <a:tabLst>
                <a:tab pos="2461895" algn="l"/>
                <a:tab pos="3185795" algn="l"/>
                <a:tab pos="3547110" algn="l"/>
              </a:tabLst>
            </a:pPr>
            <a:r>
              <a:rPr sz="2600" dirty="0">
                <a:solidFill>
                  <a:srgbClr val="00AFEF"/>
                </a:solidFill>
                <a:latin typeface="Times New Roman" pitchFamily="18" charset="0"/>
                <a:cs typeface="Times New Roman" pitchFamily="18" charset="0"/>
              </a:rPr>
              <a:t>SmsManager	</a:t>
            </a:r>
            <a:r>
              <a:rPr sz="2600" dirty="0">
                <a:solidFill>
                  <a:srgbClr val="006FC0"/>
                </a:solidFill>
                <a:latin typeface="Times New Roman" pitchFamily="18" charset="0"/>
                <a:cs typeface="Times New Roman" pitchFamily="18" charset="0"/>
              </a:rPr>
              <a:t>sms	</a:t>
            </a:r>
            <a:r>
              <a:rPr sz="2600" dirty="0">
                <a:latin typeface="Times New Roman" pitchFamily="18" charset="0"/>
                <a:cs typeface="Times New Roman" pitchFamily="18" charset="0"/>
              </a:rPr>
              <a:t>=	</a:t>
            </a:r>
            <a:r>
              <a:rPr sz="2600" dirty="0">
                <a:solidFill>
                  <a:srgbClr val="00AFEF"/>
                </a:solidFill>
                <a:latin typeface="Times New Roman" pitchFamily="18" charset="0"/>
                <a:cs typeface="Times New Roman" pitchFamily="18" charset="0"/>
              </a:rPr>
              <a:t>SmsManager</a:t>
            </a:r>
            <a:r>
              <a:rPr sz="2600" dirty="0">
                <a:latin typeface="Times New Roman" pitchFamily="18" charset="0"/>
                <a:cs typeface="Times New Roman" pitchFamily="18" charset="0"/>
              </a:rPr>
              <a:t>.</a:t>
            </a:r>
            <a:r>
              <a:rPr sz="2600" dirty="0">
                <a:solidFill>
                  <a:srgbClr val="00AF50"/>
                </a:solidFill>
                <a:latin typeface="Times New Roman" pitchFamily="18" charset="0"/>
                <a:cs typeface="Times New Roman" pitchFamily="18" charset="0"/>
              </a:rPr>
              <a:t>getDefault</a:t>
            </a:r>
            <a:r>
              <a:rPr sz="2600" dirty="0">
                <a:latin typeface="Times New Roman" pitchFamily="18" charset="0"/>
                <a:cs typeface="Times New Roman" pitchFamily="18" charset="0"/>
              </a:rPr>
              <a:t>();</a:t>
            </a:r>
            <a:endParaRPr sz="2600">
              <a:latin typeface="Times New Roman" pitchFamily="18" charset="0"/>
              <a:cs typeface="Times New Roman" pitchFamily="18" charset="0"/>
            </a:endParaRPr>
          </a:p>
          <a:p>
            <a:pPr marL="287020" indent="-274320" algn="just">
              <a:lnSpc>
                <a:spcPct val="100000"/>
              </a:lnSpc>
              <a:spcBef>
                <a:spcPts val="750"/>
              </a:spcBef>
              <a:buClr>
                <a:srgbClr val="FF0000"/>
              </a:buClr>
              <a:buFont typeface="Wingdings"/>
              <a:buChar char=""/>
              <a:tabLst>
                <a:tab pos="287020" algn="l"/>
              </a:tabLst>
            </a:pPr>
            <a:r>
              <a:rPr dirty="0">
                <a:latin typeface="Times New Roman" pitchFamily="18" charset="0"/>
                <a:cs typeface="Times New Roman" pitchFamily="18" charset="0"/>
              </a:rPr>
              <a:t>Các API gửi message</a:t>
            </a:r>
          </a:p>
          <a:p>
            <a:pPr marL="744220" lvl="1" indent="-274320" algn="just">
              <a:lnSpc>
                <a:spcPct val="100000"/>
              </a:lnSpc>
              <a:spcBef>
                <a:spcPts val="425"/>
              </a:spcBef>
              <a:buFont typeface="Wingdings"/>
              <a:buChar char=""/>
              <a:tabLst>
                <a:tab pos="744855" algn="l"/>
              </a:tabLst>
            </a:pPr>
            <a:r>
              <a:rPr sz="2600" dirty="0">
                <a:latin typeface="Times New Roman" pitchFamily="18" charset="0"/>
                <a:cs typeface="Times New Roman" pitchFamily="18" charset="0"/>
              </a:rPr>
              <a:t>sendTextMessage</a:t>
            </a:r>
            <a:endParaRPr sz="2600">
              <a:latin typeface="Times New Roman" pitchFamily="18" charset="0"/>
              <a:cs typeface="Times New Roman" pitchFamily="18" charset="0"/>
            </a:endParaRPr>
          </a:p>
        </p:txBody>
      </p:sp>
      <p:sp>
        <p:nvSpPr>
          <p:cNvPr id="4" name="object 4"/>
          <p:cNvSpPr txBox="1"/>
          <p:nvPr/>
        </p:nvSpPr>
        <p:spPr>
          <a:xfrm>
            <a:off x="764540" y="3829278"/>
            <a:ext cx="3942079" cy="918844"/>
          </a:xfrm>
          <a:prstGeom prst="rect">
            <a:avLst/>
          </a:prstGeom>
        </p:spPr>
        <p:txBody>
          <a:bodyPr vert="horz" wrap="square" lIns="0" tIns="62865" rIns="0" bIns="0" rtlCol="0">
            <a:spAutoFit/>
          </a:bodyPr>
          <a:lstStyle/>
          <a:p>
            <a:pPr marL="287020" indent="-274320" algn="just">
              <a:lnSpc>
                <a:spcPct val="100000"/>
              </a:lnSpc>
              <a:spcBef>
                <a:spcPts val="495"/>
              </a:spcBef>
              <a:buFont typeface="Wingdings"/>
              <a:buChar char=""/>
              <a:tabLst>
                <a:tab pos="287655" algn="l"/>
              </a:tabLst>
            </a:pPr>
            <a:r>
              <a:rPr sz="2600" dirty="0">
                <a:latin typeface="Times New Roman" pitchFamily="18" charset="0"/>
                <a:cs typeface="Times New Roman" pitchFamily="18" charset="0"/>
              </a:rPr>
              <a:t>sendDataMessage</a:t>
            </a:r>
            <a:endParaRPr sz="2600">
              <a:latin typeface="Times New Roman" pitchFamily="18" charset="0"/>
              <a:cs typeface="Times New Roman" pitchFamily="18" charset="0"/>
            </a:endParaRPr>
          </a:p>
          <a:p>
            <a:pPr marL="287020" indent="-274320" algn="just">
              <a:lnSpc>
                <a:spcPct val="100000"/>
              </a:lnSpc>
              <a:spcBef>
                <a:spcPts val="395"/>
              </a:spcBef>
              <a:buFont typeface="Wingdings"/>
              <a:buChar char=""/>
              <a:tabLst>
                <a:tab pos="287655" algn="l"/>
              </a:tabLst>
            </a:pPr>
            <a:r>
              <a:rPr sz="2600" dirty="0">
                <a:latin typeface="Times New Roman" pitchFamily="18" charset="0"/>
                <a:cs typeface="Times New Roman" pitchFamily="18" charset="0"/>
              </a:rPr>
              <a:t>sendMultipartTextMessage</a:t>
            </a:r>
            <a:endParaRPr sz="2600">
              <a:latin typeface="Times New Roman" pitchFamily="18" charset="0"/>
              <a:cs typeface="Times New Roman" pitchFamily="18" charset="0"/>
            </a:endParaRPr>
          </a:p>
        </p:txBody>
      </p:sp>
      <p:sp>
        <p:nvSpPr>
          <p:cNvPr id="5" name="object 5"/>
          <p:cNvSpPr txBox="1"/>
          <p:nvPr/>
        </p:nvSpPr>
        <p:spPr>
          <a:xfrm>
            <a:off x="568248" y="5472785"/>
            <a:ext cx="7863205" cy="636270"/>
          </a:xfrm>
          <a:prstGeom prst="rect">
            <a:avLst/>
          </a:prstGeom>
        </p:spPr>
        <p:txBody>
          <a:bodyPr vert="horz" wrap="square" lIns="0" tIns="13335" rIns="0" bIns="0" rtlCol="0">
            <a:spAutoFit/>
          </a:bodyPr>
          <a:lstStyle/>
          <a:p>
            <a:pPr marL="12700">
              <a:lnSpc>
                <a:spcPct val="100000"/>
              </a:lnSpc>
              <a:spcBef>
                <a:spcPts val="105"/>
              </a:spcBef>
            </a:pPr>
            <a:r>
              <a:rPr sz="2000" spc="35" dirty="0">
                <a:latin typeface="Arial"/>
                <a:cs typeface="Arial"/>
              </a:rPr>
              <a:t>sms.sendTextMessage(</a:t>
            </a:r>
            <a:endParaRPr sz="2000">
              <a:latin typeface="Arial"/>
              <a:cs typeface="Arial"/>
            </a:endParaRPr>
          </a:p>
          <a:p>
            <a:pPr marL="1981835">
              <a:lnSpc>
                <a:spcPct val="100000"/>
              </a:lnSpc>
              <a:tabLst>
                <a:tab pos="3937000" algn="l"/>
                <a:tab pos="4775200" algn="l"/>
                <a:tab pos="6173470" algn="l"/>
                <a:tab pos="7009765" algn="l"/>
              </a:tabLst>
            </a:pPr>
            <a:r>
              <a:rPr sz="2000" spc="390" dirty="0">
                <a:solidFill>
                  <a:srgbClr val="2A00FF"/>
                </a:solidFill>
                <a:latin typeface="Arial"/>
                <a:cs typeface="Arial"/>
              </a:rPr>
              <a:t>"</a:t>
            </a:r>
            <a:r>
              <a:rPr sz="2000" spc="-15" dirty="0">
                <a:solidFill>
                  <a:srgbClr val="2A00FF"/>
                </a:solidFill>
                <a:latin typeface="Arial"/>
                <a:cs typeface="Arial"/>
              </a:rPr>
              <a:t>0</a:t>
            </a:r>
            <a:r>
              <a:rPr sz="2000" spc="-25" dirty="0">
                <a:solidFill>
                  <a:srgbClr val="2A00FF"/>
                </a:solidFill>
                <a:latin typeface="Arial"/>
                <a:cs typeface="Arial"/>
              </a:rPr>
              <a:t>9</a:t>
            </a:r>
            <a:r>
              <a:rPr sz="2000" spc="-15" dirty="0">
                <a:solidFill>
                  <a:srgbClr val="2A00FF"/>
                </a:solidFill>
                <a:latin typeface="Arial"/>
                <a:cs typeface="Arial"/>
              </a:rPr>
              <a:t>12</a:t>
            </a:r>
            <a:r>
              <a:rPr sz="2000" spc="-25" dirty="0">
                <a:solidFill>
                  <a:srgbClr val="2A00FF"/>
                </a:solidFill>
                <a:latin typeface="Arial"/>
                <a:cs typeface="Arial"/>
              </a:rPr>
              <a:t>1</a:t>
            </a:r>
            <a:r>
              <a:rPr sz="2000" spc="-15" dirty="0">
                <a:solidFill>
                  <a:srgbClr val="2A00FF"/>
                </a:solidFill>
                <a:latin typeface="Arial"/>
                <a:cs typeface="Arial"/>
              </a:rPr>
              <a:t>02</a:t>
            </a:r>
            <a:r>
              <a:rPr sz="2000" spc="-25" dirty="0">
                <a:solidFill>
                  <a:srgbClr val="2A00FF"/>
                </a:solidFill>
                <a:latin typeface="Arial"/>
                <a:cs typeface="Arial"/>
              </a:rPr>
              <a:t>16</a:t>
            </a:r>
            <a:r>
              <a:rPr sz="2000" spc="-15" dirty="0">
                <a:solidFill>
                  <a:srgbClr val="2A00FF"/>
                </a:solidFill>
                <a:latin typeface="Arial"/>
                <a:cs typeface="Arial"/>
              </a:rPr>
              <a:t>5</a:t>
            </a:r>
            <a:r>
              <a:rPr sz="2000" spc="390" dirty="0">
                <a:solidFill>
                  <a:srgbClr val="2A00FF"/>
                </a:solidFill>
                <a:latin typeface="Arial"/>
                <a:cs typeface="Arial"/>
              </a:rPr>
              <a:t>"</a:t>
            </a:r>
            <a:r>
              <a:rPr sz="2000" spc="545" dirty="0">
                <a:latin typeface="Arial"/>
                <a:cs typeface="Arial"/>
              </a:rPr>
              <a:t>,</a:t>
            </a:r>
            <a:r>
              <a:rPr sz="2000" dirty="0">
                <a:latin typeface="Arial"/>
                <a:cs typeface="Arial"/>
              </a:rPr>
              <a:t>	</a:t>
            </a:r>
            <a:r>
              <a:rPr sz="2000" b="1" spc="-120" dirty="0">
                <a:solidFill>
                  <a:srgbClr val="7E0054"/>
                </a:solidFill>
                <a:latin typeface="Arial"/>
                <a:cs typeface="Arial"/>
              </a:rPr>
              <a:t>n</a:t>
            </a:r>
            <a:r>
              <a:rPr sz="2000" b="1" spc="-114" dirty="0">
                <a:solidFill>
                  <a:srgbClr val="7E0054"/>
                </a:solidFill>
                <a:latin typeface="Arial"/>
                <a:cs typeface="Arial"/>
              </a:rPr>
              <a:t>u</a:t>
            </a:r>
            <a:r>
              <a:rPr sz="2000" b="1" spc="535" dirty="0">
                <a:solidFill>
                  <a:srgbClr val="7E0054"/>
                </a:solidFill>
                <a:latin typeface="Arial"/>
                <a:cs typeface="Arial"/>
              </a:rPr>
              <a:t>l</a:t>
            </a:r>
            <a:r>
              <a:rPr sz="2000" b="1" spc="540" dirty="0">
                <a:solidFill>
                  <a:srgbClr val="7E0054"/>
                </a:solidFill>
                <a:latin typeface="Arial"/>
                <a:cs typeface="Arial"/>
              </a:rPr>
              <a:t>l</a:t>
            </a:r>
            <a:r>
              <a:rPr sz="2000" b="1" spc="545" dirty="0">
                <a:latin typeface="Arial"/>
                <a:cs typeface="Arial"/>
              </a:rPr>
              <a:t>,</a:t>
            </a:r>
            <a:r>
              <a:rPr sz="2000" b="1" dirty="0">
                <a:latin typeface="Arial"/>
                <a:cs typeface="Arial"/>
              </a:rPr>
              <a:t>	</a:t>
            </a:r>
            <a:r>
              <a:rPr sz="2000" b="1" spc="140" dirty="0">
                <a:solidFill>
                  <a:srgbClr val="2A00FF"/>
                </a:solidFill>
                <a:latin typeface="Arial"/>
                <a:cs typeface="Arial"/>
              </a:rPr>
              <a:t>"</a:t>
            </a:r>
            <a:r>
              <a:rPr sz="2000" b="1" spc="170" dirty="0">
                <a:solidFill>
                  <a:srgbClr val="2A00FF"/>
                </a:solidFill>
                <a:latin typeface="Arial"/>
                <a:cs typeface="Arial"/>
              </a:rPr>
              <a:t>Hello!</a:t>
            </a:r>
            <a:r>
              <a:rPr sz="2000" b="1" spc="160" dirty="0">
                <a:solidFill>
                  <a:srgbClr val="2A00FF"/>
                </a:solidFill>
                <a:latin typeface="Arial"/>
                <a:cs typeface="Arial"/>
              </a:rPr>
              <a:t>"</a:t>
            </a:r>
            <a:r>
              <a:rPr sz="2000" b="1" spc="545" dirty="0">
                <a:latin typeface="Arial"/>
                <a:cs typeface="Arial"/>
              </a:rPr>
              <a:t>,</a:t>
            </a:r>
            <a:r>
              <a:rPr sz="2000" b="1" dirty="0">
                <a:latin typeface="Arial"/>
                <a:cs typeface="Arial"/>
              </a:rPr>
              <a:t>	</a:t>
            </a:r>
            <a:r>
              <a:rPr sz="2000" b="1" spc="-130" dirty="0">
                <a:solidFill>
                  <a:srgbClr val="7E0054"/>
                </a:solidFill>
                <a:latin typeface="Arial"/>
                <a:cs typeface="Arial"/>
              </a:rPr>
              <a:t>nu</a:t>
            </a:r>
            <a:r>
              <a:rPr sz="2000" b="1" spc="545" dirty="0">
                <a:solidFill>
                  <a:srgbClr val="7E0054"/>
                </a:solidFill>
                <a:latin typeface="Arial"/>
                <a:cs typeface="Arial"/>
              </a:rPr>
              <a:t>ll</a:t>
            </a:r>
            <a:r>
              <a:rPr sz="2000" b="1" spc="545" dirty="0">
                <a:latin typeface="Arial"/>
                <a:cs typeface="Arial"/>
              </a:rPr>
              <a:t>,</a:t>
            </a:r>
            <a:r>
              <a:rPr sz="2000" b="1" dirty="0">
                <a:latin typeface="Arial"/>
                <a:cs typeface="Arial"/>
              </a:rPr>
              <a:t>	</a:t>
            </a:r>
            <a:r>
              <a:rPr sz="2000" b="1" spc="120" dirty="0">
                <a:solidFill>
                  <a:srgbClr val="7E0054"/>
                </a:solidFill>
                <a:latin typeface="Arial"/>
                <a:cs typeface="Arial"/>
              </a:rPr>
              <a:t>nu</a:t>
            </a:r>
            <a:r>
              <a:rPr sz="2000" b="1" spc="45" dirty="0">
                <a:solidFill>
                  <a:srgbClr val="7E0054"/>
                </a:solidFill>
                <a:latin typeface="Arial"/>
                <a:cs typeface="Arial"/>
              </a:rPr>
              <a:t>l</a:t>
            </a:r>
            <a:r>
              <a:rPr sz="2000" b="1" spc="545" dirty="0">
                <a:solidFill>
                  <a:srgbClr val="7E0054"/>
                </a:solidFill>
                <a:latin typeface="Arial"/>
                <a:cs typeface="Arial"/>
              </a:rPr>
              <a:t>l</a:t>
            </a:r>
            <a:r>
              <a:rPr sz="2000" b="1" spc="434" dirty="0">
                <a:latin typeface="Arial"/>
                <a:cs typeface="Arial"/>
              </a:rPr>
              <a:t>);</a:t>
            </a:r>
            <a:endParaRPr sz="2000">
              <a:latin typeface="Arial"/>
              <a:cs typeface="Arial"/>
            </a:endParaRPr>
          </a:p>
        </p:txBody>
      </p:sp>
      <p:sp>
        <p:nvSpPr>
          <p:cNvPr id="6" name="object 6"/>
          <p:cNvSpPr/>
          <p:nvPr/>
        </p:nvSpPr>
        <p:spPr>
          <a:xfrm>
            <a:off x="5655564" y="4191000"/>
            <a:ext cx="2574290" cy="381000"/>
          </a:xfrm>
          <a:custGeom>
            <a:avLst/>
            <a:gdLst/>
            <a:ahLst/>
            <a:cxnLst/>
            <a:rect l="l" t="t" r="r" b="b"/>
            <a:pathLst>
              <a:path w="2574290" h="381000">
                <a:moveTo>
                  <a:pt x="0" y="381000"/>
                </a:moveTo>
                <a:lnTo>
                  <a:pt x="2574036" y="381000"/>
                </a:lnTo>
                <a:lnTo>
                  <a:pt x="2574036" y="0"/>
                </a:lnTo>
                <a:lnTo>
                  <a:pt x="0" y="0"/>
                </a:lnTo>
                <a:lnTo>
                  <a:pt x="0" y="381000"/>
                </a:lnTo>
                <a:close/>
              </a:path>
            </a:pathLst>
          </a:custGeom>
          <a:solidFill>
            <a:srgbClr val="FFFF00"/>
          </a:solidFill>
        </p:spPr>
        <p:txBody>
          <a:bodyPr wrap="square" lIns="0" tIns="0" rIns="0" bIns="0" rtlCol="0"/>
          <a:lstStyle/>
          <a:p>
            <a:endParaRPr/>
          </a:p>
        </p:txBody>
      </p:sp>
      <p:sp>
        <p:nvSpPr>
          <p:cNvPr id="7" name="object 7"/>
          <p:cNvSpPr/>
          <p:nvPr/>
        </p:nvSpPr>
        <p:spPr>
          <a:xfrm>
            <a:off x="7932673" y="4382770"/>
            <a:ext cx="685165" cy="1423035"/>
          </a:xfrm>
          <a:custGeom>
            <a:avLst/>
            <a:gdLst/>
            <a:ahLst/>
            <a:cxnLst/>
            <a:rect l="l" t="t" r="r" b="b"/>
            <a:pathLst>
              <a:path w="685165" h="1423035">
                <a:moveTo>
                  <a:pt x="302641" y="0"/>
                </a:moveTo>
                <a:lnTo>
                  <a:pt x="685037" y="0"/>
                </a:lnTo>
                <a:lnTo>
                  <a:pt x="0" y="1422628"/>
                </a:lnTo>
              </a:path>
            </a:pathLst>
          </a:custGeom>
          <a:ln w="12192">
            <a:solidFill>
              <a:srgbClr val="41709C"/>
            </a:solidFill>
          </a:ln>
        </p:spPr>
        <p:txBody>
          <a:bodyPr wrap="square" lIns="0" tIns="0" rIns="0" bIns="0" rtlCol="0"/>
          <a:lstStyle/>
          <a:p>
            <a:endParaRPr/>
          </a:p>
        </p:txBody>
      </p:sp>
      <p:sp>
        <p:nvSpPr>
          <p:cNvPr id="8" name="object 8"/>
          <p:cNvSpPr txBox="1"/>
          <p:nvPr/>
        </p:nvSpPr>
        <p:spPr>
          <a:xfrm>
            <a:off x="5655564" y="4191000"/>
            <a:ext cx="2574290" cy="381000"/>
          </a:xfrm>
          <a:prstGeom prst="rect">
            <a:avLst/>
          </a:prstGeom>
          <a:ln w="12192">
            <a:solidFill>
              <a:srgbClr val="41709C"/>
            </a:solidFill>
          </a:ln>
        </p:spPr>
        <p:txBody>
          <a:bodyPr vert="horz" wrap="square" lIns="0" tIns="46355" rIns="0" bIns="0" rtlCol="0">
            <a:spAutoFit/>
          </a:bodyPr>
          <a:lstStyle/>
          <a:p>
            <a:pPr marL="119380">
              <a:lnSpc>
                <a:spcPct val="100000"/>
              </a:lnSpc>
              <a:spcBef>
                <a:spcPts val="365"/>
              </a:spcBef>
            </a:pPr>
            <a:r>
              <a:rPr sz="1800" b="1" dirty="0">
                <a:solidFill>
                  <a:srgbClr val="FF0000"/>
                </a:solidFill>
                <a:latin typeface="Times New Roman"/>
                <a:cs typeface="Times New Roman"/>
              </a:rPr>
              <a:t>Delivery </a:t>
            </a:r>
            <a:r>
              <a:rPr sz="1800" b="1" spc="-5" dirty="0">
                <a:solidFill>
                  <a:srgbClr val="FF0000"/>
                </a:solidFill>
                <a:latin typeface="Times New Roman"/>
                <a:cs typeface="Times New Roman"/>
              </a:rPr>
              <a:t>Pending</a:t>
            </a:r>
            <a:r>
              <a:rPr sz="1800" b="1" spc="-40" dirty="0">
                <a:solidFill>
                  <a:srgbClr val="FF0000"/>
                </a:solidFill>
                <a:latin typeface="Times New Roman"/>
                <a:cs typeface="Times New Roman"/>
              </a:rPr>
              <a:t> </a:t>
            </a:r>
            <a:r>
              <a:rPr sz="1800" b="1" spc="-5" dirty="0">
                <a:solidFill>
                  <a:srgbClr val="FF0000"/>
                </a:solidFill>
                <a:latin typeface="Times New Roman"/>
                <a:cs typeface="Times New Roman"/>
              </a:rPr>
              <a:t>Intent</a:t>
            </a:r>
            <a:endParaRPr sz="1800">
              <a:latin typeface="Times New Roman"/>
              <a:cs typeface="Times New Roman"/>
            </a:endParaRPr>
          </a:p>
        </p:txBody>
      </p:sp>
      <p:sp>
        <p:nvSpPr>
          <p:cNvPr id="9" name="object 9"/>
          <p:cNvSpPr/>
          <p:nvPr/>
        </p:nvSpPr>
        <p:spPr>
          <a:xfrm>
            <a:off x="5852286" y="5005070"/>
            <a:ext cx="1210310" cy="756285"/>
          </a:xfrm>
          <a:custGeom>
            <a:avLst/>
            <a:gdLst/>
            <a:ahLst/>
            <a:cxnLst/>
            <a:rect l="l" t="t" r="r" b="b"/>
            <a:pathLst>
              <a:path w="1210309" h="756285">
                <a:moveTo>
                  <a:pt x="0" y="0"/>
                </a:moveTo>
                <a:lnTo>
                  <a:pt x="567816" y="0"/>
                </a:lnTo>
                <a:lnTo>
                  <a:pt x="1210183" y="756196"/>
                </a:lnTo>
              </a:path>
            </a:pathLst>
          </a:custGeom>
          <a:ln w="12192">
            <a:solidFill>
              <a:srgbClr val="41709C"/>
            </a:solidFill>
          </a:ln>
        </p:spPr>
        <p:txBody>
          <a:bodyPr wrap="square" lIns="0" tIns="0" rIns="0" bIns="0" rtlCol="0"/>
          <a:lstStyle/>
          <a:p>
            <a:endParaRPr/>
          </a:p>
        </p:txBody>
      </p:sp>
      <p:sp>
        <p:nvSpPr>
          <p:cNvPr id="10" name="object 10"/>
          <p:cNvSpPr txBox="1"/>
          <p:nvPr/>
        </p:nvSpPr>
        <p:spPr>
          <a:xfrm>
            <a:off x="3441191" y="4849367"/>
            <a:ext cx="2350135" cy="381000"/>
          </a:xfrm>
          <a:prstGeom prst="rect">
            <a:avLst/>
          </a:prstGeom>
          <a:solidFill>
            <a:srgbClr val="FFFF00"/>
          </a:solidFill>
          <a:ln w="12192">
            <a:solidFill>
              <a:srgbClr val="41709C"/>
            </a:solidFill>
          </a:ln>
        </p:spPr>
        <p:txBody>
          <a:bodyPr vert="horz" wrap="square" lIns="0" tIns="45720" rIns="0" bIns="0" rtlCol="0">
            <a:spAutoFit/>
          </a:bodyPr>
          <a:lstStyle/>
          <a:p>
            <a:pPr marL="178435">
              <a:lnSpc>
                <a:spcPct val="100000"/>
              </a:lnSpc>
              <a:spcBef>
                <a:spcPts val="360"/>
              </a:spcBef>
            </a:pPr>
            <a:r>
              <a:rPr sz="1800" b="1" spc="-5" dirty="0">
                <a:solidFill>
                  <a:srgbClr val="FF0000"/>
                </a:solidFill>
                <a:latin typeface="Times New Roman"/>
                <a:cs typeface="Times New Roman"/>
              </a:rPr>
              <a:t>Send Pending</a:t>
            </a:r>
            <a:r>
              <a:rPr sz="1800" b="1" spc="-15" dirty="0">
                <a:solidFill>
                  <a:srgbClr val="FF0000"/>
                </a:solidFill>
                <a:latin typeface="Times New Roman"/>
                <a:cs typeface="Times New Roman"/>
              </a:rPr>
              <a:t> </a:t>
            </a:r>
            <a:r>
              <a:rPr sz="1800" b="1" spc="-5" dirty="0">
                <a:solidFill>
                  <a:srgbClr val="FF0000"/>
                </a:solidFill>
                <a:latin typeface="Times New Roman"/>
                <a:cs typeface="Times New Roman"/>
              </a:rPr>
              <a:t>Intent</a:t>
            </a:r>
            <a:endParaRPr sz="1800">
              <a:latin typeface="Times New Roman"/>
              <a:cs typeface="Times New Roman"/>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29</a:t>
            </a:fld>
            <a:endParaRPr spc="-6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2312035" cy="757555"/>
          </a:xfrm>
          <a:prstGeom prst="rect">
            <a:avLst/>
          </a:prstGeom>
        </p:spPr>
        <p:txBody>
          <a:bodyPr vert="horz" wrap="square" lIns="0" tIns="12700" rIns="0" bIns="0" rtlCol="0">
            <a:spAutoFit/>
          </a:bodyPr>
          <a:lstStyle/>
          <a:p>
            <a:pPr marL="12700">
              <a:lnSpc>
                <a:spcPct val="100000"/>
              </a:lnSpc>
              <a:spcBef>
                <a:spcPts val="100"/>
              </a:spcBef>
            </a:pPr>
            <a:r>
              <a:rPr spc="-5" dirty="0"/>
              <a:t>Nội</a:t>
            </a:r>
            <a:r>
              <a:rPr spc="-85" dirty="0"/>
              <a:t> </a:t>
            </a:r>
            <a:r>
              <a:rPr dirty="0"/>
              <a:t>dung</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a:t>
            </a:fld>
            <a:endParaRPr spc="-60" dirty="0"/>
          </a:p>
        </p:txBody>
      </p:sp>
      <p:sp>
        <p:nvSpPr>
          <p:cNvPr id="3" name="object 3"/>
          <p:cNvSpPr txBox="1"/>
          <p:nvPr/>
        </p:nvSpPr>
        <p:spPr>
          <a:xfrm>
            <a:off x="427736" y="1334718"/>
            <a:ext cx="6811264" cy="4978927"/>
          </a:xfrm>
          <a:prstGeom prst="rect">
            <a:avLst/>
          </a:prstGeom>
        </p:spPr>
        <p:txBody>
          <a:bodyPr vert="horz" wrap="square" lIns="0" tIns="74295" rIns="0" bIns="0" rtlCol="0">
            <a:spAutoFit/>
          </a:bodyPr>
          <a:lstStyle/>
          <a:p>
            <a:pPr marL="527685" indent="-514984" algn="just">
              <a:lnSpc>
                <a:spcPct val="100000"/>
              </a:lnSpc>
              <a:spcBef>
                <a:spcPts val="585"/>
              </a:spcBef>
              <a:buClr>
                <a:srgbClr val="FF0000"/>
              </a:buClr>
              <a:buAutoNum type="arabicPeriod"/>
              <a:tabLst>
                <a:tab pos="527685" algn="l"/>
                <a:tab pos="528320" algn="l"/>
              </a:tabLst>
            </a:pPr>
            <a:r>
              <a:rPr sz="3000" dirty="0">
                <a:latin typeface="Times New Roman" pitchFamily="18" charset="0"/>
                <a:cs typeface="Times New Roman" pitchFamily="18" charset="0"/>
              </a:rPr>
              <a:t>Broadcast Receiver</a:t>
            </a:r>
            <a:endParaRPr sz="3000">
              <a:latin typeface="Times New Roman" pitchFamily="18" charset="0"/>
              <a:cs typeface="Times New Roman" pitchFamily="18" charset="0"/>
            </a:endParaRPr>
          </a:p>
          <a:p>
            <a:pPr marL="984885" lvl="1" indent="-514984" algn="just">
              <a:lnSpc>
                <a:spcPct val="100000"/>
              </a:lnSpc>
              <a:spcBef>
                <a:spcPts val="430"/>
              </a:spcBef>
              <a:buAutoNum type="arabicPeriod"/>
              <a:tabLst>
                <a:tab pos="984885" algn="l"/>
                <a:tab pos="985519" algn="l"/>
              </a:tabLst>
            </a:pPr>
            <a:r>
              <a:rPr sz="2600" dirty="0">
                <a:latin typeface="Times New Roman" pitchFamily="18" charset="0"/>
                <a:cs typeface="Times New Roman" pitchFamily="18" charset="0"/>
              </a:rPr>
              <a:t>Vòng đời của boardcast receiver</a:t>
            </a:r>
            <a:endParaRPr sz="2600">
              <a:latin typeface="Times New Roman" pitchFamily="18" charset="0"/>
              <a:cs typeface="Times New Roman" pitchFamily="18" charset="0"/>
            </a:endParaRPr>
          </a:p>
          <a:p>
            <a:pPr marL="984885" lvl="1" indent="-514984" algn="just">
              <a:lnSpc>
                <a:spcPct val="100000"/>
              </a:lnSpc>
              <a:spcBef>
                <a:spcPts val="405"/>
              </a:spcBef>
              <a:buAutoNum type="arabicPeriod"/>
              <a:tabLst>
                <a:tab pos="984885" algn="l"/>
                <a:tab pos="985519" algn="l"/>
              </a:tabLst>
            </a:pPr>
            <a:r>
              <a:rPr sz="2600" dirty="0">
                <a:latin typeface="Times New Roman" pitchFamily="18" charset="0"/>
                <a:cs typeface="Times New Roman" pitchFamily="18" charset="0"/>
              </a:rPr>
              <a:t>Tự tạo một tín hiệu broadcast</a:t>
            </a:r>
            <a:endParaRPr sz="2600">
              <a:latin typeface="Times New Roman" pitchFamily="18" charset="0"/>
              <a:cs typeface="Times New Roman" pitchFamily="18" charset="0"/>
            </a:endParaRPr>
          </a:p>
          <a:p>
            <a:pPr marL="984885" lvl="1" indent="-514984" algn="just">
              <a:lnSpc>
                <a:spcPct val="100000"/>
              </a:lnSpc>
              <a:spcBef>
                <a:spcPts val="395"/>
              </a:spcBef>
              <a:buAutoNum type="arabicPeriod"/>
              <a:tabLst>
                <a:tab pos="984885" algn="l"/>
                <a:tab pos="985519" algn="l"/>
              </a:tabLst>
            </a:pPr>
            <a:r>
              <a:rPr sz="2600" dirty="0">
                <a:latin typeface="Times New Roman" pitchFamily="18" charset="0"/>
                <a:cs typeface="Times New Roman" pitchFamily="18" charset="0"/>
              </a:rPr>
              <a:t>Viết receiver xử lý tín hiệu broadcast</a:t>
            </a:r>
            <a:endParaRPr sz="2600">
              <a:latin typeface="Times New Roman" pitchFamily="18" charset="0"/>
              <a:cs typeface="Times New Roman" pitchFamily="18" charset="0"/>
            </a:endParaRPr>
          </a:p>
          <a:p>
            <a:pPr marL="527685" indent="-514984" algn="just">
              <a:lnSpc>
                <a:spcPct val="100000"/>
              </a:lnSpc>
              <a:spcBef>
                <a:spcPts val="780"/>
              </a:spcBef>
              <a:buClr>
                <a:srgbClr val="FF0000"/>
              </a:buClr>
              <a:buAutoNum type="arabicPeriod"/>
              <a:tabLst>
                <a:tab pos="527685" algn="l"/>
                <a:tab pos="528320" algn="l"/>
              </a:tabLst>
            </a:pPr>
            <a:r>
              <a:rPr sz="3000" dirty="0">
                <a:latin typeface="Times New Roman" pitchFamily="18" charset="0"/>
                <a:cs typeface="Times New Roman" pitchFamily="18" charset="0"/>
              </a:rPr>
              <a:t>Telephony API</a:t>
            </a:r>
            <a:endParaRPr sz="3000">
              <a:latin typeface="Times New Roman" pitchFamily="18" charset="0"/>
              <a:cs typeface="Times New Roman" pitchFamily="18" charset="0"/>
            </a:endParaRPr>
          </a:p>
          <a:p>
            <a:pPr marL="984885" lvl="1" indent="-514984" algn="just">
              <a:lnSpc>
                <a:spcPct val="100000"/>
              </a:lnSpc>
              <a:spcBef>
                <a:spcPts val="425"/>
              </a:spcBef>
              <a:buAutoNum type="arabicPeriod"/>
              <a:tabLst>
                <a:tab pos="984885" algn="l"/>
                <a:tab pos="985519" algn="l"/>
              </a:tabLst>
            </a:pPr>
            <a:r>
              <a:rPr sz="2600" dirty="0">
                <a:latin typeface="Times New Roman" pitchFamily="18" charset="0"/>
                <a:cs typeface="Times New Roman" pitchFamily="18" charset="0"/>
              </a:rPr>
              <a:t>Làm việc với điện thoại</a:t>
            </a:r>
            <a:endParaRPr sz="2600">
              <a:latin typeface="Times New Roman" pitchFamily="18" charset="0"/>
              <a:cs typeface="Times New Roman" pitchFamily="18" charset="0"/>
            </a:endParaRPr>
          </a:p>
          <a:p>
            <a:pPr marL="984885" lvl="1" indent="-514984" algn="just">
              <a:lnSpc>
                <a:spcPct val="100000"/>
              </a:lnSpc>
              <a:spcBef>
                <a:spcPts val="395"/>
              </a:spcBef>
              <a:buAutoNum type="arabicPeriod"/>
              <a:tabLst>
                <a:tab pos="984885" algn="l"/>
                <a:tab pos="985519" algn="l"/>
              </a:tabLst>
            </a:pPr>
            <a:r>
              <a:rPr sz="2600" dirty="0">
                <a:latin typeface="Times New Roman" pitchFamily="18" charset="0"/>
                <a:cs typeface="Times New Roman" pitchFamily="18" charset="0"/>
              </a:rPr>
              <a:t>SMS</a:t>
            </a:r>
            <a:endParaRPr sz="2600">
              <a:latin typeface="Times New Roman" pitchFamily="18" charset="0"/>
              <a:cs typeface="Times New Roman" pitchFamily="18" charset="0"/>
            </a:endParaRPr>
          </a:p>
          <a:p>
            <a:pPr marL="1109980" lvl="2" indent="-170815" algn="just">
              <a:lnSpc>
                <a:spcPct val="100000"/>
              </a:lnSpc>
              <a:spcBef>
                <a:spcPts val="425"/>
              </a:spcBef>
              <a:buChar char="•"/>
              <a:tabLst>
                <a:tab pos="1110615" algn="l"/>
              </a:tabLst>
            </a:pPr>
            <a:r>
              <a:rPr sz="2200" dirty="0">
                <a:latin typeface="Times New Roman" pitchFamily="18" charset="0"/>
                <a:cs typeface="Times New Roman" pitchFamily="18" charset="0"/>
              </a:rPr>
              <a:t>Gửi SMS</a:t>
            </a:r>
            <a:endParaRPr sz="2200">
              <a:latin typeface="Times New Roman" pitchFamily="18" charset="0"/>
              <a:cs typeface="Times New Roman" pitchFamily="18" charset="0"/>
            </a:endParaRPr>
          </a:p>
          <a:p>
            <a:pPr marL="1109980" lvl="2" indent="-170815" algn="just">
              <a:lnSpc>
                <a:spcPct val="100000"/>
              </a:lnSpc>
              <a:spcBef>
                <a:spcPts val="409"/>
              </a:spcBef>
              <a:buChar char="•"/>
              <a:tabLst>
                <a:tab pos="1110615" algn="l"/>
              </a:tabLst>
            </a:pPr>
            <a:r>
              <a:rPr sz="2200" dirty="0">
                <a:latin typeface="Times New Roman" pitchFamily="18" charset="0"/>
                <a:cs typeface="Times New Roman" pitchFamily="18" charset="0"/>
              </a:rPr>
              <a:t>Nhận SMS</a:t>
            </a:r>
            <a:endParaRPr sz="2200">
              <a:latin typeface="Times New Roman" pitchFamily="18" charset="0"/>
              <a:cs typeface="Times New Roman" pitchFamily="18" charset="0"/>
            </a:endParaRPr>
          </a:p>
          <a:p>
            <a:pPr marL="1109980" lvl="2" indent="-170815" algn="just">
              <a:lnSpc>
                <a:spcPct val="100000"/>
              </a:lnSpc>
              <a:spcBef>
                <a:spcPts val="395"/>
              </a:spcBef>
              <a:buChar char="•"/>
              <a:tabLst>
                <a:tab pos="1110615" algn="l"/>
              </a:tabLst>
            </a:pPr>
            <a:r>
              <a:rPr sz="2200" dirty="0">
                <a:latin typeface="Times New Roman" pitchFamily="18" charset="0"/>
                <a:cs typeface="Times New Roman" pitchFamily="18" charset="0"/>
              </a:rPr>
              <a:t>Đọc SMS</a:t>
            </a:r>
            <a:endParaRPr sz="2200">
              <a:latin typeface="Times New Roman" pitchFamily="18" charset="0"/>
              <a:cs typeface="Times New Roman" pitchFamily="18" charset="0"/>
            </a:endParaRPr>
          </a:p>
          <a:p>
            <a:pPr marL="984885" lvl="1" indent="-514984" algn="just">
              <a:lnSpc>
                <a:spcPct val="100000"/>
              </a:lnSpc>
              <a:spcBef>
                <a:spcPts val="380"/>
              </a:spcBef>
              <a:buAutoNum type="arabicPeriod"/>
              <a:tabLst>
                <a:tab pos="984885" algn="l"/>
                <a:tab pos="985519" algn="l"/>
              </a:tabLst>
            </a:pPr>
            <a:r>
              <a:rPr sz="2600" dirty="0">
                <a:latin typeface="Times New Roman" pitchFamily="18" charset="0"/>
                <a:cs typeface="Times New Roman" pitchFamily="18" charset="0"/>
              </a:rPr>
              <a:t>Tạo và nhận cuộc gọi</a:t>
            </a:r>
            <a:endParaRPr sz="260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3" name="object 3"/>
          <p:cNvSpPr txBox="1">
            <a:spLocks noGrp="1"/>
          </p:cNvSpPr>
          <p:nvPr>
            <p:ph type="title"/>
          </p:nvPr>
        </p:nvSpPr>
        <p:spPr>
          <a:xfrm>
            <a:off x="427736" y="257378"/>
            <a:ext cx="5015230" cy="757555"/>
          </a:xfrm>
          <a:prstGeom prst="rect">
            <a:avLst/>
          </a:prstGeom>
        </p:spPr>
        <p:txBody>
          <a:bodyPr vert="horz" wrap="square" lIns="0" tIns="12700" rIns="0" bIns="0" rtlCol="0">
            <a:spAutoFit/>
          </a:bodyPr>
          <a:lstStyle/>
          <a:p>
            <a:pPr marL="12700">
              <a:lnSpc>
                <a:spcPct val="100000"/>
              </a:lnSpc>
              <a:spcBef>
                <a:spcPts val="100"/>
              </a:spcBef>
            </a:pPr>
            <a:r>
              <a:rPr spc="-5" dirty="0"/>
              <a:t>Gửi SMS </a:t>
            </a:r>
            <a:r>
              <a:rPr dirty="0"/>
              <a:t>–</a:t>
            </a:r>
            <a:r>
              <a:rPr spc="-65" dirty="0"/>
              <a:t> </a:t>
            </a:r>
            <a:r>
              <a:rPr dirty="0"/>
              <a:t>example</a:t>
            </a:r>
          </a:p>
        </p:txBody>
      </p:sp>
      <p:sp>
        <p:nvSpPr>
          <p:cNvPr id="4" name="object 4"/>
          <p:cNvSpPr/>
          <p:nvPr/>
        </p:nvSpPr>
        <p:spPr>
          <a:xfrm>
            <a:off x="335731" y="1436775"/>
            <a:ext cx="8413364" cy="4856888"/>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30</a:t>
            </a:fld>
            <a:endParaRPr spc="-6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7822565" cy="757555"/>
          </a:xfrm>
          <a:prstGeom prst="rect">
            <a:avLst/>
          </a:prstGeom>
        </p:spPr>
        <p:txBody>
          <a:bodyPr vert="horz" wrap="square" lIns="0" tIns="12700" rIns="0" bIns="0" rtlCol="0">
            <a:spAutoFit/>
          </a:bodyPr>
          <a:lstStyle/>
          <a:p>
            <a:pPr marL="12700">
              <a:lnSpc>
                <a:spcPct val="100000"/>
              </a:lnSpc>
              <a:spcBef>
                <a:spcPts val="100"/>
              </a:spcBef>
            </a:pPr>
            <a:r>
              <a:rPr spc="-5" dirty="0"/>
              <a:t>Nhận </a:t>
            </a:r>
            <a:r>
              <a:rPr spc="-10" dirty="0"/>
              <a:t>SMS </a:t>
            </a:r>
            <a:r>
              <a:rPr dirty="0"/>
              <a:t>– Thiết lập</a:t>
            </a:r>
            <a:r>
              <a:rPr spc="-140" dirty="0"/>
              <a:t> </a:t>
            </a:r>
            <a:r>
              <a:rPr dirty="0"/>
              <a:t>Receiver</a:t>
            </a:r>
          </a:p>
        </p:txBody>
      </p:sp>
      <p:sp>
        <p:nvSpPr>
          <p:cNvPr id="3" name="object 3"/>
          <p:cNvSpPr txBox="1"/>
          <p:nvPr/>
        </p:nvSpPr>
        <p:spPr>
          <a:xfrm>
            <a:off x="307340" y="1410970"/>
            <a:ext cx="8413115" cy="3566795"/>
          </a:xfrm>
          <a:prstGeom prst="rect">
            <a:avLst/>
          </a:prstGeom>
        </p:spPr>
        <p:txBody>
          <a:bodyPr vert="horz" wrap="square" lIns="0" tIns="64135" rIns="0" bIns="0" rtlCol="0">
            <a:spAutoFit/>
          </a:bodyPr>
          <a:lstStyle/>
          <a:p>
            <a:pPr marL="287020" marR="353695" indent="-274320" algn="just">
              <a:lnSpc>
                <a:spcPts val="3240"/>
              </a:lnSpc>
              <a:spcBef>
                <a:spcPts val="505"/>
              </a:spcBef>
              <a:buClr>
                <a:srgbClr val="FF0000"/>
              </a:buClr>
              <a:buFont typeface="Wingdings"/>
              <a:buChar char=""/>
              <a:tabLst>
                <a:tab pos="287020" algn="l"/>
              </a:tabLst>
            </a:pPr>
            <a:r>
              <a:rPr sz="2800" dirty="0">
                <a:latin typeface="Times New Roman" pitchFamily="18" charset="0"/>
                <a:cs typeface="Times New Roman" pitchFamily="18" charset="0"/>
              </a:rPr>
              <a:t>Để nhận SMS, sử dụng BroadcastReceiver để nhận  thông báo có tin nhắn từ hệ thống</a:t>
            </a:r>
            <a:endParaRPr sz="2800">
              <a:latin typeface="Times New Roman" pitchFamily="18" charset="0"/>
              <a:cs typeface="Times New Roman" pitchFamily="18" charset="0"/>
            </a:endParaRPr>
          </a:p>
          <a:p>
            <a:pPr marL="287020" marR="77470" indent="-274320" algn="just">
              <a:lnSpc>
                <a:spcPts val="3240"/>
              </a:lnSpc>
              <a:spcBef>
                <a:spcPts val="810"/>
              </a:spcBef>
              <a:buClr>
                <a:srgbClr val="FF0000"/>
              </a:buClr>
              <a:buFont typeface="Wingdings"/>
              <a:buChar char=""/>
              <a:tabLst>
                <a:tab pos="287020" algn="l"/>
              </a:tabLst>
            </a:pPr>
            <a:r>
              <a:rPr sz="2800" dirty="0">
                <a:latin typeface="Times New Roman" pitchFamily="18" charset="0"/>
                <a:cs typeface="Times New Roman" pitchFamily="18" charset="0"/>
              </a:rPr>
              <a:t>Gói dữ liệu mà receiver nhận được là dãy byte được  mã hóa theo chuẩn SMS PDU, Android có những</a:t>
            </a:r>
            <a:endParaRPr sz="2800">
              <a:latin typeface="Times New Roman" pitchFamily="18" charset="0"/>
              <a:cs typeface="Times New Roman" pitchFamily="18" charset="0"/>
            </a:endParaRPr>
          </a:p>
          <a:p>
            <a:pPr marL="286385" algn="just">
              <a:lnSpc>
                <a:spcPts val="3190"/>
              </a:lnSpc>
            </a:pPr>
            <a:r>
              <a:rPr sz="2800" dirty="0">
                <a:latin typeface="Times New Roman" pitchFamily="18" charset="0"/>
                <a:cs typeface="Times New Roman" pitchFamily="18" charset="0"/>
              </a:rPr>
              <a:t>class hữu ích giúp làm việc với chuẩn này</a:t>
            </a:r>
            <a:endParaRPr sz="2800">
              <a:latin typeface="Times New Roman" pitchFamily="18" charset="0"/>
              <a:cs typeface="Times New Roman" pitchFamily="18" charset="0"/>
            </a:endParaRPr>
          </a:p>
          <a:p>
            <a:pPr marL="287020" marR="5080" indent="-274320" algn="just">
              <a:lnSpc>
                <a:spcPts val="3240"/>
              </a:lnSpc>
              <a:spcBef>
                <a:spcPts val="840"/>
              </a:spcBef>
              <a:buClr>
                <a:srgbClr val="FF0000"/>
              </a:buClr>
              <a:buFont typeface="Wingdings"/>
              <a:buChar char=""/>
              <a:tabLst>
                <a:tab pos="287020" algn="l"/>
              </a:tabLst>
            </a:pPr>
            <a:r>
              <a:rPr sz="2800" dirty="0">
                <a:latin typeface="Times New Roman" pitchFamily="18" charset="0"/>
                <a:cs typeface="Times New Roman" pitchFamily="18" charset="0"/>
              </a:rPr>
              <a:t>Từ Android 1.6, broadcast SMS là loại ordered, vì thế  có thể dùng abortBroadcast() để ngăn không cho  SMS gửi tiếp tới các receiver khác</a:t>
            </a:r>
            <a:endParaRPr sz="2800">
              <a:latin typeface="Times New Roman" pitchFamily="18" charset="0"/>
              <a:cs typeface="Times New Roman" pitchFamily="18" charset="0"/>
            </a:endParaRPr>
          </a:p>
        </p:txBody>
      </p:sp>
      <p:sp>
        <p:nvSpPr>
          <p:cNvPr id="4" name="object 4"/>
          <p:cNvSpPr/>
          <p:nvPr/>
        </p:nvSpPr>
        <p:spPr>
          <a:xfrm>
            <a:off x="921168" y="5059679"/>
            <a:ext cx="7675893" cy="13335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249167" y="5753100"/>
            <a:ext cx="5285232" cy="495300"/>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3249167" y="5753100"/>
            <a:ext cx="5285740" cy="495300"/>
          </a:xfrm>
          <a:prstGeom prst="rect">
            <a:avLst/>
          </a:prstGeom>
          <a:ln w="6096">
            <a:solidFill>
              <a:srgbClr val="5B9BD4"/>
            </a:solidFill>
          </a:ln>
        </p:spPr>
        <p:txBody>
          <a:bodyPr vert="horz" wrap="square" lIns="0" tIns="87630" rIns="0" bIns="0" rtlCol="0">
            <a:spAutoFit/>
          </a:bodyPr>
          <a:lstStyle/>
          <a:p>
            <a:pPr marL="228600">
              <a:lnSpc>
                <a:spcPct val="100000"/>
              </a:lnSpc>
              <a:spcBef>
                <a:spcPts val="690"/>
              </a:spcBef>
            </a:pPr>
            <a:r>
              <a:rPr sz="2000" b="1" dirty="0">
                <a:latin typeface="Times New Roman"/>
                <a:cs typeface="Times New Roman"/>
              </a:rPr>
              <a:t>Đăng </a:t>
            </a:r>
            <a:r>
              <a:rPr sz="2000" b="1" spc="-5" dirty="0">
                <a:latin typeface="Times New Roman"/>
                <a:cs typeface="Times New Roman"/>
              </a:rPr>
              <a:t>kí receiver trong</a:t>
            </a:r>
            <a:r>
              <a:rPr sz="2000" b="1" spc="-225" dirty="0">
                <a:latin typeface="Times New Roman"/>
                <a:cs typeface="Times New Roman"/>
              </a:rPr>
              <a:t> </a:t>
            </a:r>
            <a:r>
              <a:rPr sz="2000" b="1" spc="-5" dirty="0">
                <a:latin typeface="Times New Roman"/>
                <a:cs typeface="Times New Roman"/>
              </a:rPr>
              <a:t>AndroidManifest.xml</a:t>
            </a:r>
            <a:endParaRPr sz="20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31</a:t>
            </a:fld>
            <a:endParaRPr spc="-6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3" name="object 3"/>
          <p:cNvSpPr txBox="1">
            <a:spLocks noGrp="1"/>
          </p:cNvSpPr>
          <p:nvPr>
            <p:ph type="title"/>
          </p:nvPr>
        </p:nvSpPr>
        <p:spPr>
          <a:xfrm>
            <a:off x="427736" y="257378"/>
            <a:ext cx="5394960" cy="757555"/>
          </a:xfrm>
          <a:prstGeom prst="rect">
            <a:avLst/>
          </a:prstGeom>
        </p:spPr>
        <p:txBody>
          <a:bodyPr vert="horz" wrap="square" lIns="0" tIns="12700" rIns="0" bIns="0" rtlCol="0">
            <a:spAutoFit/>
          </a:bodyPr>
          <a:lstStyle/>
          <a:p>
            <a:pPr marL="12700">
              <a:lnSpc>
                <a:spcPct val="100000"/>
              </a:lnSpc>
              <a:spcBef>
                <a:spcPts val="100"/>
              </a:spcBef>
            </a:pPr>
            <a:r>
              <a:rPr spc="-5" dirty="0"/>
              <a:t>Nhận </a:t>
            </a:r>
            <a:r>
              <a:rPr dirty="0"/>
              <a:t>SMS –</a:t>
            </a:r>
            <a:r>
              <a:rPr spc="-80" dirty="0"/>
              <a:t> </a:t>
            </a:r>
            <a:r>
              <a:rPr dirty="0"/>
              <a:t>example</a:t>
            </a:r>
          </a:p>
        </p:txBody>
      </p:sp>
      <p:sp>
        <p:nvSpPr>
          <p:cNvPr id="4" name="object 4"/>
          <p:cNvSpPr/>
          <p:nvPr/>
        </p:nvSpPr>
        <p:spPr>
          <a:xfrm>
            <a:off x="797006" y="1389101"/>
            <a:ext cx="7482539" cy="4935498"/>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32</a:t>
            </a:fld>
            <a:endParaRPr spc="-6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3" name="object 3"/>
          <p:cNvSpPr txBox="1">
            <a:spLocks noGrp="1"/>
          </p:cNvSpPr>
          <p:nvPr>
            <p:ph type="title"/>
          </p:nvPr>
        </p:nvSpPr>
        <p:spPr>
          <a:xfrm>
            <a:off x="427736" y="257378"/>
            <a:ext cx="6428105" cy="757555"/>
          </a:xfrm>
          <a:prstGeom prst="rect">
            <a:avLst/>
          </a:prstGeom>
        </p:spPr>
        <p:txBody>
          <a:bodyPr vert="horz" wrap="square" lIns="0" tIns="12700" rIns="0" bIns="0" rtlCol="0">
            <a:spAutoFit/>
          </a:bodyPr>
          <a:lstStyle/>
          <a:p>
            <a:pPr marL="12700">
              <a:lnSpc>
                <a:spcPct val="100000"/>
              </a:lnSpc>
              <a:spcBef>
                <a:spcPts val="100"/>
              </a:spcBef>
            </a:pPr>
            <a:r>
              <a:rPr spc="-5" dirty="0"/>
              <a:t>Nhận </a:t>
            </a:r>
            <a:r>
              <a:rPr dirty="0"/>
              <a:t>SMS – PDU</a:t>
            </a:r>
            <a:r>
              <a:rPr spc="-75" dirty="0"/>
              <a:t> </a:t>
            </a:r>
            <a:r>
              <a:rPr dirty="0"/>
              <a:t>encode</a:t>
            </a:r>
          </a:p>
        </p:txBody>
      </p:sp>
      <p:sp>
        <p:nvSpPr>
          <p:cNvPr id="4" name="object 4"/>
          <p:cNvSpPr/>
          <p:nvPr/>
        </p:nvSpPr>
        <p:spPr>
          <a:xfrm>
            <a:off x="304800" y="1600200"/>
            <a:ext cx="8458200" cy="4203192"/>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33</a:t>
            </a:fld>
            <a:endParaRPr spc="-6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2412365" cy="757555"/>
          </a:xfrm>
          <a:prstGeom prst="rect">
            <a:avLst/>
          </a:prstGeom>
        </p:spPr>
        <p:txBody>
          <a:bodyPr vert="horz" wrap="square" lIns="0" tIns="12700" rIns="0" bIns="0" rtlCol="0">
            <a:spAutoFit/>
          </a:bodyPr>
          <a:lstStyle/>
          <a:p>
            <a:pPr marL="12700">
              <a:lnSpc>
                <a:spcPct val="100000"/>
              </a:lnSpc>
              <a:spcBef>
                <a:spcPts val="100"/>
              </a:spcBef>
            </a:pPr>
            <a:r>
              <a:rPr spc="-5" dirty="0"/>
              <a:t>Đọc</a:t>
            </a:r>
            <a:r>
              <a:rPr spc="-85" dirty="0"/>
              <a:t> </a:t>
            </a:r>
            <a:r>
              <a:rPr spc="-10" dirty="0"/>
              <a:t>SMS</a:t>
            </a:r>
          </a:p>
        </p:txBody>
      </p:sp>
      <p:sp>
        <p:nvSpPr>
          <p:cNvPr id="3" name="object 3"/>
          <p:cNvSpPr txBox="1"/>
          <p:nvPr/>
        </p:nvSpPr>
        <p:spPr>
          <a:xfrm>
            <a:off x="307340" y="1410970"/>
            <a:ext cx="8489315" cy="3295902"/>
          </a:xfrm>
          <a:prstGeom prst="rect">
            <a:avLst/>
          </a:prstGeom>
        </p:spPr>
        <p:txBody>
          <a:bodyPr vert="horz" wrap="square" lIns="0" tIns="64135" rIns="0" bIns="0" rtlCol="0">
            <a:spAutoFit/>
          </a:bodyPr>
          <a:lstStyle/>
          <a:p>
            <a:pPr marL="287020" marR="5080" indent="-274320" algn="just">
              <a:lnSpc>
                <a:spcPts val="3240"/>
              </a:lnSpc>
              <a:spcBef>
                <a:spcPts val="505"/>
              </a:spcBef>
              <a:buClr>
                <a:srgbClr val="FF0000"/>
              </a:buClr>
              <a:buFont typeface="Wingdings"/>
              <a:buChar char=""/>
              <a:tabLst>
                <a:tab pos="287020" algn="l"/>
              </a:tabLst>
            </a:pPr>
            <a:r>
              <a:rPr sz="2800" dirty="0">
                <a:latin typeface="Times New Roman" pitchFamily="18" charset="0"/>
                <a:cs typeface="Times New Roman" pitchFamily="18" charset="0"/>
              </a:rPr>
              <a:t>Android OS cung cấp dữ liệu về SMS nhận được bằng  ContentProvider “</a:t>
            </a:r>
            <a:r>
              <a:rPr sz="2800" dirty="0">
                <a:solidFill>
                  <a:srgbClr val="00AFEF"/>
                </a:solidFill>
                <a:latin typeface="Times New Roman" pitchFamily="18" charset="0"/>
                <a:cs typeface="Times New Roman" pitchFamily="18" charset="0"/>
              </a:rPr>
              <a:t>content://sms/inbox</a:t>
            </a:r>
            <a:r>
              <a:rPr sz="2800" dirty="0">
                <a:latin typeface="Times New Roman" pitchFamily="18" charset="0"/>
                <a:cs typeface="Times New Roman" pitchFamily="18" charset="0"/>
              </a:rPr>
              <a:t>”</a:t>
            </a:r>
            <a:endParaRPr sz="2800">
              <a:latin typeface="Times New Roman" pitchFamily="18" charset="0"/>
              <a:cs typeface="Times New Roman" pitchFamily="18" charset="0"/>
            </a:endParaRPr>
          </a:p>
          <a:p>
            <a:pPr marL="744220" marR="773430" lvl="1" indent="-274320" algn="just">
              <a:lnSpc>
                <a:spcPts val="2810"/>
              </a:lnSpc>
              <a:spcBef>
                <a:spcPts val="420"/>
              </a:spcBef>
              <a:buFont typeface="Wingdings"/>
              <a:buChar char=""/>
              <a:tabLst>
                <a:tab pos="744855" algn="l"/>
              </a:tabLst>
            </a:pPr>
            <a:r>
              <a:rPr sz="2400" dirty="0">
                <a:latin typeface="Times New Roman" pitchFamily="18" charset="0"/>
                <a:cs typeface="Times New Roman" pitchFamily="18" charset="0"/>
              </a:rPr>
              <a:t>Sử dụng ContentProvider để lấy dữ liệu, đọc SMS từ  Cursor cần nắm được cấu trúc bảng SMS</a:t>
            </a:r>
            <a:endParaRPr sz="2400">
              <a:latin typeface="Times New Roman" pitchFamily="18" charset="0"/>
              <a:cs typeface="Times New Roman" pitchFamily="18" charset="0"/>
            </a:endParaRPr>
          </a:p>
          <a:p>
            <a:pPr marL="287020" marR="81280" indent="-274320" algn="just">
              <a:lnSpc>
                <a:spcPct val="90000"/>
              </a:lnSpc>
              <a:spcBef>
                <a:spcPts val="730"/>
              </a:spcBef>
              <a:buClr>
                <a:srgbClr val="FF0000"/>
              </a:buClr>
              <a:buFont typeface="Wingdings"/>
              <a:buChar char=""/>
              <a:tabLst>
                <a:tab pos="287020" algn="l"/>
              </a:tabLst>
            </a:pPr>
            <a:r>
              <a:rPr sz="2800" dirty="0">
                <a:latin typeface="Times New Roman" pitchFamily="18" charset="0"/>
                <a:cs typeface="Times New Roman" pitchFamily="18" charset="0"/>
              </a:rPr>
              <a:t>Có thể “vọc” bằng cách lấy DB ra xem thử, trong DB  có các bảng lưu dữ liệu (ví dụ bảng sms), vị trí DB:  “</a:t>
            </a:r>
            <a:r>
              <a:rPr sz="2800" dirty="0">
                <a:solidFill>
                  <a:srgbClr val="00AFEF"/>
                </a:solidFill>
                <a:latin typeface="Times New Roman" pitchFamily="18" charset="0"/>
                <a:cs typeface="Times New Roman" pitchFamily="18" charset="0"/>
              </a:rPr>
              <a:t>//data/data/com.android.provider.telephony/datab  ases/mmssms.db</a:t>
            </a:r>
            <a:r>
              <a:rPr sz="2800" dirty="0">
                <a:latin typeface="Times New Roman" pitchFamily="18" charset="0"/>
                <a:cs typeface="Times New Roman" pitchFamily="18" charset="0"/>
              </a:rPr>
              <a:t>”</a:t>
            </a:r>
            <a:endParaRPr sz="2800">
              <a:latin typeface="Times New Roman" pitchFamily="18" charset="0"/>
              <a:cs typeface="Times New Roman" pitchFamily="18" charset="0"/>
            </a:endParaRPr>
          </a:p>
        </p:txBody>
      </p:sp>
      <p:sp>
        <p:nvSpPr>
          <p:cNvPr id="4" name="object 4"/>
          <p:cNvSpPr/>
          <p:nvPr/>
        </p:nvSpPr>
        <p:spPr>
          <a:xfrm>
            <a:off x="204663" y="4979120"/>
            <a:ext cx="8767124" cy="1188506"/>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34</a:t>
            </a:fld>
            <a:endParaRPr spc="-6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3" name="object 3"/>
          <p:cNvSpPr/>
          <p:nvPr/>
        </p:nvSpPr>
        <p:spPr>
          <a:xfrm>
            <a:off x="364568" y="1701717"/>
            <a:ext cx="8410271" cy="4004107"/>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27736" y="257378"/>
            <a:ext cx="5090160" cy="757555"/>
          </a:xfrm>
          <a:prstGeom prst="rect">
            <a:avLst/>
          </a:prstGeom>
        </p:spPr>
        <p:txBody>
          <a:bodyPr vert="horz" wrap="square" lIns="0" tIns="12700" rIns="0" bIns="0" rtlCol="0">
            <a:spAutoFit/>
          </a:bodyPr>
          <a:lstStyle/>
          <a:p>
            <a:pPr marL="12700">
              <a:lnSpc>
                <a:spcPct val="100000"/>
              </a:lnSpc>
              <a:spcBef>
                <a:spcPts val="100"/>
              </a:spcBef>
            </a:pPr>
            <a:r>
              <a:rPr spc="-5" dirty="0"/>
              <a:t>Đọc </a:t>
            </a:r>
            <a:r>
              <a:rPr spc="-10" dirty="0"/>
              <a:t>SMS </a:t>
            </a:r>
            <a:r>
              <a:rPr dirty="0"/>
              <a:t>–</a:t>
            </a:r>
            <a:r>
              <a:rPr spc="-55" dirty="0"/>
              <a:t> </a:t>
            </a:r>
            <a:r>
              <a:rPr dirty="0"/>
              <a:t>example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35</a:t>
            </a:fld>
            <a:endParaRPr spc="-6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2665" y="3754577"/>
            <a:ext cx="5271770" cy="757555"/>
          </a:xfrm>
          <a:prstGeom prst="rect">
            <a:avLst/>
          </a:prstGeom>
        </p:spPr>
        <p:txBody>
          <a:bodyPr vert="horz" wrap="square" lIns="0" tIns="12700" rIns="0" bIns="0" rtlCol="0">
            <a:spAutoFit/>
          </a:bodyPr>
          <a:lstStyle/>
          <a:p>
            <a:pPr marL="12700">
              <a:lnSpc>
                <a:spcPct val="100000"/>
              </a:lnSpc>
              <a:spcBef>
                <a:spcPts val="100"/>
              </a:spcBef>
            </a:pPr>
            <a:r>
              <a:rPr dirty="0"/>
              <a:t>Tạo và </a:t>
            </a:r>
            <a:r>
              <a:rPr spc="-5" dirty="0"/>
              <a:t>nhận </a:t>
            </a:r>
            <a:r>
              <a:rPr dirty="0"/>
              <a:t>cuộc</a:t>
            </a:r>
            <a:r>
              <a:rPr spc="-100" dirty="0"/>
              <a:t> </a:t>
            </a:r>
            <a:r>
              <a:rPr dirty="0"/>
              <a:t>gọi</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36</a:t>
            </a:fld>
            <a:endParaRPr spc="-60" dirty="0"/>
          </a:p>
        </p:txBody>
      </p:sp>
      <p:sp>
        <p:nvSpPr>
          <p:cNvPr id="3" name="object 3"/>
          <p:cNvSpPr txBox="1"/>
          <p:nvPr/>
        </p:nvSpPr>
        <p:spPr>
          <a:xfrm>
            <a:off x="702665" y="3468370"/>
            <a:ext cx="836930" cy="299720"/>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888888"/>
                </a:solidFill>
                <a:latin typeface="Arial"/>
                <a:cs typeface="Arial"/>
              </a:rPr>
              <a:t>Phần</a:t>
            </a:r>
            <a:r>
              <a:rPr sz="1800" spc="-135" dirty="0">
                <a:solidFill>
                  <a:srgbClr val="888888"/>
                </a:solidFill>
                <a:latin typeface="Arial"/>
                <a:cs typeface="Arial"/>
              </a:rPr>
              <a:t> </a:t>
            </a:r>
            <a:r>
              <a:rPr sz="1800" spc="-75" dirty="0">
                <a:solidFill>
                  <a:srgbClr val="888888"/>
                </a:solidFill>
                <a:latin typeface="Arial"/>
                <a:cs typeface="Arial"/>
              </a:rPr>
              <a:t>2.3</a:t>
            </a:r>
            <a:endParaRPr sz="1800">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3479800" cy="757555"/>
          </a:xfrm>
          <a:prstGeom prst="rect">
            <a:avLst/>
          </a:prstGeom>
        </p:spPr>
        <p:txBody>
          <a:bodyPr vert="horz" wrap="square" lIns="0" tIns="12700" rIns="0" bIns="0" rtlCol="0">
            <a:spAutoFit/>
          </a:bodyPr>
          <a:lstStyle/>
          <a:p>
            <a:pPr marL="12700">
              <a:lnSpc>
                <a:spcPct val="100000"/>
              </a:lnSpc>
              <a:spcBef>
                <a:spcPts val="100"/>
              </a:spcBef>
            </a:pPr>
            <a:r>
              <a:rPr dirty="0"/>
              <a:t>Tạo Cuộc</a:t>
            </a:r>
            <a:r>
              <a:rPr spc="-100" dirty="0"/>
              <a:t> </a:t>
            </a:r>
            <a:r>
              <a:rPr spc="-5" dirty="0"/>
              <a:t>Gọi</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37</a:t>
            </a:fld>
            <a:endParaRPr spc="-60" dirty="0"/>
          </a:p>
        </p:txBody>
      </p:sp>
      <p:sp>
        <p:nvSpPr>
          <p:cNvPr id="3" name="object 3"/>
          <p:cNvSpPr txBox="1"/>
          <p:nvPr/>
        </p:nvSpPr>
        <p:spPr>
          <a:xfrm>
            <a:off x="307340" y="1410970"/>
            <a:ext cx="8285480" cy="4662815"/>
          </a:xfrm>
          <a:prstGeom prst="rect">
            <a:avLst/>
          </a:prstGeom>
        </p:spPr>
        <p:txBody>
          <a:bodyPr vert="horz" wrap="square" lIns="0" tIns="12700" rIns="0" bIns="0" rtlCol="0">
            <a:spAutoFit/>
          </a:bodyPr>
          <a:lstStyle/>
          <a:p>
            <a:pPr marL="287020" indent="-274320" algn="just">
              <a:lnSpc>
                <a:spcPts val="3420"/>
              </a:lnSpc>
              <a:spcBef>
                <a:spcPts val="100"/>
              </a:spcBef>
              <a:buClr>
                <a:srgbClr val="FF0000"/>
              </a:buClr>
              <a:buFont typeface="Wingdings"/>
              <a:buChar char=""/>
              <a:tabLst>
                <a:tab pos="287020" algn="l"/>
              </a:tabLst>
            </a:pPr>
            <a:r>
              <a:rPr sz="2800" dirty="0">
                <a:latin typeface="Times New Roman" pitchFamily="18" charset="0"/>
                <a:cs typeface="Times New Roman" pitchFamily="18" charset="0"/>
              </a:rPr>
              <a:t>Trong thiết kế của Android OS, cuộc gọi không thể</a:t>
            </a:r>
            <a:endParaRPr sz="2800">
              <a:latin typeface="Times New Roman" pitchFamily="18" charset="0"/>
              <a:cs typeface="Times New Roman" pitchFamily="18" charset="0"/>
            </a:endParaRPr>
          </a:p>
          <a:p>
            <a:pPr marL="286385" marR="5080" algn="just">
              <a:lnSpc>
                <a:spcPts val="3240"/>
              </a:lnSpc>
              <a:spcBef>
                <a:spcPts val="225"/>
              </a:spcBef>
            </a:pPr>
            <a:r>
              <a:rPr sz="2800" dirty="0">
                <a:latin typeface="Times New Roman" pitchFamily="18" charset="0"/>
                <a:cs typeface="Times New Roman" pitchFamily="18" charset="0"/>
              </a:rPr>
              <a:t>thực hiện ở background và bắt buộc phải thông qua  call activity</a:t>
            </a:r>
            <a:endParaRPr sz="2800">
              <a:latin typeface="Times New Roman" pitchFamily="18" charset="0"/>
              <a:cs typeface="Times New Roman" pitchFamily="18" charset="0"/>
            </a:endParaRPr>
          </a:p>
          <a:p>
            <a:pPr marL="287020" indent="-274320" algn="just">
              <a:lnSpc>
                <a:spcPct val="100000"/>
              </a:lnSpc>
              <a:spcBef>
                <a:spcPts val="400"/>
              </a:spcBef>
              <a:buClr>
                <a:srgbClr val="FF0000"/>
              </a:buClr>
              <a:buFont typeface="Wingdings"/>
              <a:buChar char=""/>
              <a:tabLst>
                <a:tab pos="287020" algn="l"/>
              </a:tabLst>
            </a:pPr>
            <a:r>
              <a:rPr sz="2800" dirty="0">
                <a:latin typeface="Times New Roman" pitchFamily="18" charset="0"/>
                <a:cs typeface="Times New Roman" pitchFamily="18" charset="0"/>
              </a:rPr>
              <a:t>Cuộc gọi trong Android có thể theo 2 cách</a:t>
            </a:r>
            <a:endParaRPr sz="2800">
              <a:latin typeface="Times New Roman" pitchFamily="18" charset="0"/>
              <a:cs typeface="Times New Roman" pitchFamily="18" charset="0"/>
            </a:endParaRPr>
          </a:p>
          <a:p>
            <a:pPr marL="744220" marR="352425" lvl="1" indent="-274320" algn="just">
              <a:lnSpc>
                <a:spcPts val="2810"/>
              </a:lnSpc>
              <a:spcBef>
                <a:spcPts val="465"/>
              </a:spcBef>
              <a:buFont typeface="Wingdings"/>
              <a:buChar char=""/>
              <a:tabLst>
                <a:tab pos="744855" algn="l"/>
              </a:tabLst>
            </a:pPr>
            <a:r>
              <a:rPr sz="2400" dirty="0">
                <a:latin typeface="Times New Roman" pitchFamily="18" charset="0"/>
                <a:cs typeface="Times New Roman" pitchFamily="18" charset="0"/>
              </a:rPr>
              <a:t>Gọi gián tiếp: hiện call activity điền sẵn dữ liệu, người  dùng phải bấm Send để thực hiện cuộc gọi</a:t>
            </a:r>
            <a:endParaRPr sz="2400">
              <a:latin typeface="Times New Roman" pitchFamily="18" charset="0"/>
              <a:cs typeface="Times New Roman" pitchFamily="18" charset="0"/>
            </a:endParaRPr>
          </a:p>
          <a:p>
            <a:pPr marL="744220" marR="415925" lvl="1" indent="-274320" algn="just">
              <a:lnSpc>
                <a:spcPts val="2810"/>
              </a:lnSpc>
              <a:spcBef>
                <a:spcPts val="395"/>
              </a:spcBef>
              <a:buFont typeface="Wingdings"/>
              <a:buChar char=""/>
              <a:tabLst>
                <a:tab pos="744855" algn="l"/>
              </a:tabLst>
            </a:pPr>
            <a:r>
              <a:rPr sz="2400" dirty="0">
                <a:latin typeface="Times New Roman" pitchFamily="18" charset="0"/>
                <a:cs typeface="Times New Roman" pitchFamily="18" charset="0"/>
              </a:rPr>
              <a:t>Gọi trực tiếp: hiện call activity và quay số luôn, người  dùng có thể hủy cuộc gọi nếu muốn</a:t>
            </a:r>
            <a:endParaRPr sz="2400">
              <a:latin typeface="Times New Roman" pitchFamily="18" charset="0"/>
              <a:cs typeface="Times New Roman" pitchFamily="18" charset="0"/>
            </a:endParaRPr>
          </a:p>
          <a:p>
            <a:pPr marL="287020" indent="-274320" algn="just">
              <a:lnSpc>
                <a:spcPts val="3420"/>
              </a:lnSpc>
              <a:spcBef>
                <a:spcPts val="370"/>
              </a:spcBef>
              <a:buClr>
                <a:srgbClr val="FF0000"/>
              </a:buClr>
              <a:buFont typeface="Wingdings"/>
              <a:buChar char=""/>
              <a:tabLst>
                <a:tab pos="287020" algn="l"/>
              </a:tabLst>
            </a:pPr>
            <a:r>
              <a:rPr sz="2800" dirty="0">
                <a:latin typeface="Times New Roman" pitchFamily="18" charset="0"/>
                <a:cs typeface="Times New Roman" pitchFamily="18" charset="0"/>
              </a:rPr>
              <a:t>Sự khác nhau: ứng dụng muốn gọi trực tiếp phải</a:t>
            </a:r>
            <a:endParaRPr sz="2800">
              <a:latin typeface="Times New Roman" pitchFamily="18" charset="0"/>
              <a:cs typeface="Times New Roman" pitchFamily="18" charset="0"/>
            </a:endParaRPr>
          </a:p>
          <a:p>
            <a:pPr marL="286385" marR="183515" algn="just">
              <a:lnSpc>
                <a:spcPts val="3240"/>
              </a:lnSpc>
              <a:spcBef>
                <a:spcPts val="229"/>
              </a:spcBef>
            </a:pPr>
            <a:r>
              <a:rPr sz="2800" dirty="0">
                <a:latin typeface="Times New Roman" pitchFamily="18" charset="0"/>
                <a:cs typeface="Times New Roman" pitchFamily="18" charset="0"/>
              </a:rPr>
              <a:t>được cấp quyền </a:t>
            </a:r>
            <a:r>
              <a:rPr sz="2800" dirty="0">
                <a:solidFill>
                  <a:srgbClr val="00AFEF"/>
                </a:solidFill>
                <a:latin typeface="Times New Roman" pitchFamily="18" charset="0"/>
                <a:cs typeface="Times New Roman" pitchFamily="18" charset="0"/>
              </a:rPr>
              <a:t>android.permission.CALL_PHONE</a:t>
            </a:r>
            <a:r>
              <a:rPr sz="2800" dirty="0">
                <a:latin typeface="Times New Roman" pitchFamily="18" charset="0"/>
                <a:cs typeface="Times New Roman" pitchFamily="18" charset="0"/>
              </a:rPr>
              <a:t>,  gọi gián tiếp thì không cần quyền</a:t>
            </a:r>
            <a:endParaRPr sz="280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6155690" cy="757555"/>
          </a:xfrm>
          <a:prstGeom prst="rect">
            <a:avLst/>
          </a:prstGeom>
        </p:spPr>
        <p:txBody>
          <a:bodyPr vert="horz" wrap="square" lIns="0" tIns="12700" rIns="0" bIns="0" rtlCol="0">
            <a:spAutoFit/>
          </a:bodyPr>
          <a:lstStyle/>
          <a:p>
            <a:pPr marL="12700">
              <a:lnSpc>
                <a:spcPct val="100000"/>
              </a:lnSpc>
              <a:spcBef>
                <a:spcPts val="100"/>
              </a:spcBef>
            </a:pPr>
            <a:r>
              <a:rPr dirty="0"/>
              <a:t>Tạo Cuộc </a:t>
            </a:r>
            <a:r>
              <a:rPr spc="-5" dirty="0"/>
              <a:t>Gọi </a:t>
            </a:r>
            <a:r>
              <a:rPr dirty="0"/>
              <a:t>–</a:t>
            </a:r>
            <a:r>
              <a:rPr spc="-90" dirty="0"/>
              <a:t> </a:t>
            </a:r>
            <a:r>
              <a:rPr dirty="0"/>
              <a:t>example</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38</a:t>
            </a:fld>
            <a:endParaRPr spc="-60" dirty="0"/>
          </a:p>
        </p:txBody>
      </p:sp>
      <p:sp>
        <p:nvSpPr>
          <p:cNvPr id="3" name="object 3"/>
          <p:cNvSpPr txBox="1"/>
          <p:nvPr/>
        </p:nvSpPr>
        <p:spPr>
          <a:xfrm>
            <a:off x="427736" y="1331203"/>
            <a:ext cx="8030845" cy="4194610"/>
          </a:xfrm>
          <a:prstGeom prst="rect">
            <a:avLst/>
          </a:prstGeom>
        </p:spPr>
        <p:txBody>
          <a:bodyPr vert="horz" wrap="square" lIns="0" tIns="78105" rIns="0" bIns="0" rtlCol="0">
            <a:spAutoFit/>
          </a:bodyPr>
          <a:lstStyle/>
          <a:p>
            <a:pPr marL="287020" indent="-274320" algn="just">
              <a:lnSpc>
                <a:spcPct val="100000"/>
              </a:lnSpc>
              <a:spcBef>
                <a:spcPts val="615"/>
              </a:spcBef>
              <a:buClr>
                <a:srgbClr val="FF0000"/>
              </a:buClr>
              <a:buFont typeface="Wingdings"/>
              <a:buChar char=""/>
              <a:tabLst>
                <a:tab pos="287020" algn="l"/>
              </a:tabLst>
            </a:pPr>
            <a:r>
              <a:rPr sz="3000" dirty="0">
                <a:latin typeface="Times New Roman" pitchFamily="18" charset="0"/>
                <a:cs typeface="Times New Roman" pitchFamily="18" charset="0"/>
              </a:rPr>
              <a:t>Gọi gián tiếp:</a:t>
            </a:r>
            <a:endParaRPr sz="3000">
              <a:latin typeface="Times New Roman" pitchFamily="18" charset="0"/>
              <a:cs typeface="Times New Roman" pitchFamily="18" charset="0"/>
            </a:endParaRPr>
          </a:p>
          <a:p>
            <a:pPr marL="413384" marR="186690" algn="just">
              <a:lnSpc>
                <a:spcPct val="108500"/>
              </a:lnSpc>
              <a:spcBef>
                <a:spcPts val="185"/>
              </a:spcBef>
              <a:tabLst>
                <a:tab pos="1138555" algn="l"/>
                <a:tab pos="1681480" algn="l"/>
                <a:tab pos="2406015" algn="l"/>
                <a:tab pos="2586990" algn="l"/>
                <a:tab pos="2766695" algn="l"/>
                <a:tab pos="2948940" algn="l"/>
                <a:tab pos="5302250" algn="l"/>
              </a:tabLst>
            </a:pPr>
            <a:r>
              <a:rPr sz="2600" dirty="0">
                <a:latin typeface="Times New Roman" pitchFamily="18" charset="0"/>
                <a:cs typeface="Times New Roman" pitchFamily="18" charset="0"/>
              </a:rPr>
              <a:t>Uri	number	=	Uri.</a:t>
            </a:r>
            <a:r>
              <a:rPr sz="2600" dirty="0">
                <a:solidFill>
                  <a:srgbClr val="00AFEF"/>
                </a:solidFill>
                <a:latin typeface="Times New Roman" pitchFamily="18" charset="0"/>
                <a:cs typeface="Times New Roman" pitchFamily="18" charset="0"/>
              </a:rPr>
              <a:t>parse</a:t>
            </a:r>
            <a:r>
              <a:rPr sz="2600" dirty="0">
                <a:latin typeface="Times New Roman" pitchFamily="18" charset="0"/>
                <a:cs typeface="Times New Roman" pitchFamily="18" charset="0"/>
              </a:rPr>
              <a:t>("tel:0912102165");  Intent	dial	=	new  Intent(Intent.ACTION_DIAL,	number);  </a:t>
            </a:r>
            <a:r>
              <a:rPr sz="2600" dirty="0">
                <a:solidFill>
                  <a:srgbClr val="00AFEF"/>
                </a:solidFill>
                <a:latin typeface="Times New Roman" pitchFamily="18" charset="0"/>
                <a:cs typeface="Times New Roman" pitchFamily="18" charset="0"/>
              </a:rPr>
              <a:t>startActivity</a:t>
            </a:r>
            <a:r>
              <a:rPr sz="2600" dirty="0">
                <a:latin typeface="Times New Roman" pitchFamily="18" charset="0"/>
                <a:cs typeface="Times New Roman" pitchFamily="18" charset="0"/>
              </a:rPr>
              <a:t>(dial);</a:t>
            </a:r>
            <a:endParaRPr sz="2600">
              <a:latin typeface="Times New Roman" pitchFamily="18" charset="0"/>
              <a:cs typeface="Times New Roman" pitchFamily="18" charset="0"/>
            </a:endParaRPr>
          </a:p>
          <a:p>
            <a:pPr marL="287020" indent="-274320" algn="just">
              <a:lnSpc>
                <a:spcPct val="100000"/>
              </a:lnSpc>
              <a:spcBef>
                <a:spcPts val="765"/>
              </a:spcBef>
              <a:buClr>
                <a:srgbClr val="FF0000"/>
              </a:buClr>
              <a:buFont typeface="Wingdings"/>
              <a:buChar char=""/>
              <a:tabLst>
                <a:tab pos="287020" algn="l"/>
              </a:tabLst>
            </a:pPr>
            <a:r>
              <a:rPr sz="3000" dirty="0">
                <a:latin typeface="Times New Roman" pitchFamily="18" charset="0"/>
                <a:cs typeface="Times New Roman" pitchFamily="18" charset="0"/>
              </a:rPr>
              <a:t>Gọi trực tiếp:</a:t>
            </a:r>
            <a:endParaRPr sz="3000">
              <a:latin typeface="Times New Roman" pitchFamily="18" charset="0"/>
              <a:cs typeface="Times New Roman" pitchFamily="18" charset="0"/>
            </a:endParaRPr>
          </a:p>
          <a:p>
            <a:pPr marL="413384" marR="5080" algn="just">
              <a:lnSpc>
                <a:spcPct val="113100"/>
              </a:lnSpc>
              <a:spcBef>
                <a:spcPts val="30"/>
              </a:spcBef>
              <a:tabLst>
                <a:tab pos="1138555" algn="l"/>
                <a:tab pos="1681480" algn="l"/>
                <a:tab pos="2406015" algn="l"/>
                <a:tab pos="2586990" algn="l"/>
                <a:tab pos="2766695" algn="l"/>
                <a:tab pos="2948305" algn="l"/>
                <a:tab pos="3671570" algn="l"/>
              </a:tabLst>
            </a:pPr>
            <a:r>
              <a:rPr sz="2600" dirty="0">
                <a:latin typeface="Times New Roman" pitchFamily="18" charset="0"/>
                <a:cs typeface="Times New Roman" pitchFamily="18" charset="0"/>
              </a:rPr>
              <a:t>Uri	number	=	Uri.</a:t>
            </a:r>
            <a:r>
              <a:rPr sz="2600" dirty="0">
                <a:solidFill>
                  <a:srgbClr val="00AFEF"/>
                </a:solidFill>
                <a:latin typeface="Times New Roman" pitchFamily="18" charset="0"/>
                <a:cs typeface="Times New Roman" pitchFamily="18" charset="0"/>
              </a:rPr>
              <a:t>parse</a:t>
            </a:r>
            <a:r>
              <a:rPr sz="2600" dirty="0">
                <a:latin typeface="Times New Roman" pitchFamily="18" charset="0"/>
                <a:cs typeface="Times New Roman" pitchFamily="18" charset="0"/>
              </a:rPr>
              <a:t>("tel:01699362020");  Intent	call	=	new	Intent(Intent.</a:t>
            </a:r>
            <a:endParaRPr sz="2600">
              <a:latin typeface="Times New Roman" pitchFamily="18" charset="0"/>
              <a:cs typeface="Times New Roman" pitchFamily="18" charset="0"/>
            </a:endParaRPr>
          </a:p>
          <a:p>
            <a:pPr marL="413384" algn="just">
              <a:lnSpc>
                <a:spcPct val="100000"/>
              </a:lnSpc>
              <a:tabLst>
                <a:tab pos="2766695" algn="l"/>
              </a:tabLst>
            </a:pPr>
            <a:r>
              <a:rPr sz="2600" dirty="0">
                <a:latin typeface="Times New Roman" pitchFamily="18" charset="0"/>
                <a:cs typeface="Times New Roman" pitchFamily="18" charset="0"/>
              </a:rPr>
              <a:t>ACTION_CALL,	number);</a:t>
            </a:r>
            <a:endParaRPr sz="2600">
              <a:latin typeface="Times New Roman" pitchFamily="18" charset="0"/>
              <a:cs typeface="Times New Roman" pitchFamily="18" charset="0"/>
            </a:endParaRPr>
          </a:p>
          <a:p>
            <a:pPr marL="413384" algn="just">
              <a:lnSpc>
                <a:spcPct val="100000"/>
              </a:lnSpc>
              <a:spcBef>
                <a:spcPts val="395"/>
              </a:spcBef>
            </a:pPr>
            <a:r>
              <a:rPr sz="2600" dirty="0">
                <a:solidFill>
                  <a:srgbClr val="00AFEF"/>
                </a:solidFill>
                <a:latin typeface="Times New Roman" pitchFamily="18" charset="0"/>
                <a:cs typeface="Times New Roman" pitchFamily="18" charset="0"/>
              </a:rPr>
              <a:t>startActivity</a:t>
            </a:r>
            <a:r>
              <a:rPr sz="2600" dirty="0">
                <a:latin typeface="Times New Roman" pitchFamily="18" charset="0"/>
                <a:cs typeface="Times New Roman" pitchFamily="18" charset="0"/>
              </a:rPr>
              <a:t>(call);</a:t>
            </a:r>
            <a:endParaRPr sz="260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3848735" cy="757555"/>
          </a:xfrm>
          <a:prstGeom prst="rect">
            <a:avLst/>
          </a:prstGeom>
        </p:spPr>
        <p:txBody>
          <a:bodyPr vert="horz" wrap="square" lIns="0" tIns="12700" rIns="0" bIns="0" rtlCol="0">
            <a:spAutoFit/>
          </a:bodyPr>
          <a:lstStyle/>
          <a:p>
            <a:pPr marL="12700">
              <a:lnSpc>
                <a:spcPct val="100000"/>
              </a:lnSpc>
              <a:spcBef>
                <a:spcPts val="100"/>
              </a:spcBef>
            </a:pPr>
            <a:r>
              <a:rPr spc="-5" dirty="0"/>
              <a:t>Nhận </a:t>
            </a:r>
            <a:r>
              <a:rPr dirty="0"/>
              <a:t>Cuộc</a:t>
            </a:r>
            <a:r>
              <a:rPr spc="-114" dirty="0"/>
              <a:t> </a:t>
            </a:r>
            <a:r>
              <a:rPr spc="-5" dirty="0"/>
              <a:t>Gọi</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39</a:t>
            </a:fld>
            <a:endParaRPr spc="-60" dirty="0"/>
          </a:p>
        </p:txBody>
      </p:sp>
      <p:sp>
        <p:nvSpPr>
          <p:cNvPr id="3" name="object 3"/>
          <p:cNvSpPr txBox="1"/>
          <p:nvPr/>
        </p:nvSpPr>
        <p:spPr>
          <a:xfrm>
            <a:off x="427736" y="1321765"/>
            <a:ext cx="8268334" cy="4599336"/>
          </a:xfrm>
          <a:prstGeom prst="rect">
            <a:avLst/>
          </a:prstGeom>
        </p:spPr>
        <p:txBody>
          <a:bodyPr vert="horz" wrap="square" lIns="0" tIns="94615" rIns="0" bIns="0" rtlCol="0">
            <a:spAutoFit/>
          </a:bodyPr>
          <a:lstStyle/>
          <a:p>
            <a:pPr marL="287020" marR="5080" indent="-274320" algn="just">
              <a:lnSpc>
                <a:spcPts val="2690"/>
              </a:lnSpc>
              <a:spcBef>
                <a:spcPts val="745"/>
              </a:spcBef>
              <a:buClr>
                <a:srgbClr val="FF0000"/>
              </a:buClr>
              <a:buFont typeface="Wingdings"/>
              <a:buChar char=""/>
              <a:tabLst>
                <a:tab pos="287020" algn="l"/>
              </a:tabLst>
            </a:pPr>
            <a:r>
              <a:rPr sz="2800" dirty="0">
                <a:latin typeface="Times New Roman" pitchFamily="18" charset="0"/>
                <a:cs typeface="Times New Roman" pitchFamily="18" charset="0"/>
              </a:rPr>
              <a:t>Tương tự như với SMS, để nhận cuộc gọi đến ứng dụng  phải được cài đặt với BroadcastReceiver</a:t>
            </a:r>
            <a:endParaRPr sz="2800">
              <a:latin typeface="Times New Roman" pitchFamily="18" charset="0"/>
              <a:cs typeface="Times New Roman" pitchFamily="18" charset="0"/>
            </a:endParaRPr>
          </a:p>
          <a:p>
            <a:pPr marL="287020" marR="1099185" indent="-274320" algn="just">
              <a:lnSpc>
                <a:spcPts val="2690"/>
              </a:lnSpc>
              <a:spcBef>
                <a:spcPts val="800"/>
              </a:spcBef>
              <a:buClr>
                <a:srgbClr val="FF0000"/>
              </a:buClr>
              <a:buFont typeface="Wingdings"/>
              <a:buChar char=""/>
              <a:tabLst>
                <a:tab pos="287020" algn="l"/>
              </a:tabLst>
            </a:pPr>
            <a:r>
              <a:rPr sz="2800" dirty="0">
                <a:latin typeface="Times New Roman" pitchFamily="18" charset="0"/>
                <a:cs typeface="Times New Roman" pitchFamily="18" charset="0"/>
              </a:rPr>
              <a:t>Cần thiết lập quyền READ_PHONE_STATE và đặt  receiver phù hợp</a:t>
            </a:r>
            <a:endParaRPr sz="2800">
              <a:latin typeface="Times New Roman" pitchFamily="18" charset="0"/>
              <a:cs typeface="Times New Roman" pitchFamily="18" charset="0"/>
            </a:endParaRPr>
          </a:p>
          <a:p>
            <a:pPr marL="12700" algn="just">
              <a:lnSpc>
                <a:spcPct val="100000"/>
              </a:lnSpc>
              <a:spcBef>
                <a:spcPts val="310"/>
              </a:spcBef>
              <a:tabLst>
                <a:tab pos="2629535" algn="l"/>
              </a:tabLst>
            </a:pPr>
            <a:r>
              <a:rPr sz="2200" dirty="0">
                <a:latin typeface="Times New Roman" pitchFamily="18" charset="0"/>
                <a:cs typeface="Times New Roman" pitchFamily="18" charset="0"/>
              </a:rPr>
              <a:t>&lt;uses-permission	android:name=</a:t>
            </a:r>
            <a:endParaRPr sz="2200">
              <a:latin typeface="Times New Roman" pitchFamily="18" charset="0"/>
              <a:cs typeface="Times New Roman" pitchFamily="18" charset="0"/>
            </a:endParaRPr>
          </a:p>
          <a:p>
            <a:pPr marL="628015" algn="just">
              <a:lnSpc>
                <a:spcPct val="100000"/>
              </a:lnSpc>
              <a:spcBef>
                <a:spcPts val="275"/>
              </a:spcBef>
              <a:tabLst>
                <a:tab pos="6478270" algn="l"/>
              </a:tabLst>
            </a:pPr>
            <a:r>
              <a:rPr sz="2200" dirty="0">
                <a:latin typeface="Times New Roman" pitchFamily="18" charset="0"/>
                <a:cs typeface="Times New Roman" pitchFamily="18" charset="0"/>
              </a:rPr>
              <a:t>"</a:t>
            </a:r>
            <a:r>
              <a:rPr sz="2200" dirty="0">
                <a:solidFill>
                  <a:srgbClr val="00AFEF"/>
                </a:solidFill>
                <a:latin typeface="Times New Roman" pitchFamily="18" charset="0"/>
                <a:cs typeface="Times New Roman" pitchFamily="18" charset="0"/>
              </a:rPr>
              <a:t>android.permission.READ_PHONE_STATE</a:t>
            </a:r>
            <a:r>
              <a:rPr sz="2200" dirty="0">
                <a:latin typeface="Times New Roman" pitchFamily="18" charset="0"/>
                <a:cs typeface="Times New Roman" pitchFamily="18" charset="0"/>
              </a:rPr>
              <a:t>"	/&gt;</a:t>
            </a:r>
            <a:endParaRPr sz="2200">
              <a:latin typeface="Times New Roman" pitchFamily="18" charset="0"/>
              <a:cs typeface="Times New Roman" pitchFamily="18" charset="0"/>
            </a:endParaRPr>
          </a:p>
          <a:p>
            <a:pPr marL="12700" algn="just">
              <a:lnSpc>
                <a:spcPct val="100000"/>
              </a:lnSpc>
              <a:spcBef>
                <a:spcPts val="280"/>
              </a:spcBef>
              <a:tabLst>
                <a:tab pos="1551940" algn="l"/>
                <a:tab pos="7555865" algn="l"/>
              </a:tabLst>
            </a:pPr>
            <a:r>
              <a:rPr sz="2200" dirty="0">
                <a:latin typeface="Times New Roman" pitchFamily="18" charset="0"/>
                <a:cs typeface="Times New Roman" pitchFamily="18" charset="0"/>
              </a:rPr>
              <a:t>&lt;receiver	android:name="vn.mobipro.CallReceiver"	&gt;</a:t>
            </a:r>
            <a:endParaRPr sz="2200">
              <a:latin typeface="Times New Roman" pitchFamily="18" charset="0"/>
              <a:cs typeface="Times New Roman" pitchFamily="18" charset="0"/>
            </a:endParaRPr>
          </a:p>
          <a:p>
            <a:pPr marL="628015" algn="just">
              <a:lnSpc>
                <a:spcPct val="100000"/>
              </a:lnSpc>
              <a:spcBef>
                <a:spcPts val="265"/>
              </a:spcBef>
            </a:pPr>
            <a:r>
              <a:rPr sz="2200" dirty="0">
                <a:latin typeface="Times New Roman" pitchFamily="18" charset="0"/>
                <a:cs typeface="Times New Roman" pitchFamily="18" charset="0"/>
              </a:rPr>
              <a:t>&lt;intent-filter&gt;</a:t>
            </a:r>
            <a:endParaRPr sz="2200">
              <a:latin typeface="Times New Roman" pitchFamily="18" charset="0"/>
              <a:cs typeface="Times New Roman" pitchFamily="18" charset="0"/>
            </a:endParaRPr>
          </a:p>
          <a:p>
            <a:pPr marL="1243965" algn="just">
              <a:lnSpc>
                <a:spcPct val="100000"/>
              </a:lnSpc>
              <a:spcBef>
                <a:spcPts val="275"/>
              </a:spcBef>
              <a:tabLst>
                <a:tab pos="2475865" algn="l"/>
              </a:tabLst>
            </a:pPr>
            <a:r>
              <a:rPr sz="2200" dirty="0">
                <a:latin typeface="Times New Roman" pitchFamily="18" charset="0"/>
                <a:cs typeface="Times New Roman" pitchFamily="18" charset="0"/>
              </a:rPr>
              <a:t>&lt;action	android:name=</a:t>
            </a:r>
            <a:endParaRPr sz="2200">
              <a:latin typeface="Times New Roman" pitchFamily="18" charset="0"/>
              <a:cs typeface="Times New Roman" pitchFamily="18" charset="0"/>
            </a:endParaRPr>
          </a:p>
          <a:p>
            <a:pPr marL="1859914" algn="just">
              <a:lnSpc>
                <a:spcPct val="100000"/>
              </a:lnSpc>
              <a:spcBef>
                <a:spcPts val="275"/>
              </a:spcBef>
              <a:tabLst>
                <a:tab pos="7401559" algn="l"/>
              </a:tabLst>
            </a:pPr>
            <a:r>
              <a:rPr sz="2200" dirty="0">
                <a:latin typeface="Times New Roman" pitchFamily="18" charset="0"/>
                <a:cs typeface="Times New Roman" pitchFamily="18" charset="0"/>
              </a:rPr>
              <a:t>"</a:t>
            </a:r>
            <a:r>
              <a:rPr sz="2200" dirty="0">
                <a:solidFill>
                  <a:srgbClr val="00AFEF"/>
                </a:solidFill>
                <a:latin typeface="Times New Roman" pitchFamily="18" charset="0"/>
                <a:cs typeface="Times New Roman" pitchFamily="18" charset="0"/>
              </a:rPr>
              <a:t>android.intent.action.PHONE_STATE</a:t>
            </a:r>
            <a:r>
              <a:rPr sz="2200" dirty="0">
                <a:latin typeface="Times New Roman" pitchFamily="18" charset="0"/>
                <a:cs typeface="Times New Roman" pitchFamily="18" charset="0"/>
              </a:rPr>
              <a:t>"	/&gt;</a:t>
            </a:r>
            <a:endParaRPr sz="2200">
              <a:latin typeface="Times New Roman" pitchFamily="18" charset="0"/>
              <a:cs typeface="Times New Roman" pitchFamily="18" charset="0"/>
            </a:endParaRPr>
          </a:p>
          <a:p>
            <a:pPr marL="628015" algn="just">
              <a:lnSpc>
                <a:spcPct val="100000"/>
              </a:lnSpc>
              <a:spcBef>
                <a:spcPts val="265"/>
              </a:spcBef>
            </a:pPr>
            <a:r>
              <a:rPr sz="2200" dirty="0">
                <a:latin typeface="Times New Roman" pitchFamily="18" charset="0"/>
                <a:cs typeface="Times New Roman" pitchFamily="18" charset="0"/>
              </a:rPr>
              <a:t>&lt;/intent-filter&gt;</a:t>
            </a:r>
            <a:endParaRPr sz="2200">
              <a:latin typeface="Times New Roman" pitchFamily="18" charset="0"/>
              <a:cs typeface="Times New Roman" pitchFamily="18" charset="0"/>
            </a:endParaRPr>
          </a:p>
          <a:p>
            <a:pPr marL="12700" algn="just">
              <a:lnSpc>
                <a:spcPct val="100000"/>
              </a:lnSpc>
              <a:spcBef>
                <a:spcPts val="280"/>
              </a:spcBef>
            </a:pPr>
            <a:r>
              <a:rPr sz="2200" dirty="0">
                <a:latin typeface="Times New Roman" pitchFamily="18" charset="0"/>
                <a:cs typeface="Times New Roman" pitchFamily="18" charset="0"/>
              </a:rPr>
              <a:t>&lt;/receiver&gt;</a:t>
            </a:r>
            <a:endParaRPr sz="220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2665" y="3754577"/>
            <a:ext cx="5017770" cy="757555"/>
          </a:xfrm>
          <a:prstGeom prst="rect">
            <a:avLst/>
          </a:prstGeom>
        </p:spPr>
        <p:txBody>
          <a:bodyPr vert="horz" wrap="square" lIns="0" tIns="12700" rIns="0" bIns="0" rtlCol="0">
            <a:spAutoFit/>
          </a:bodyPr>
          <a:lstStyle/>
          <a:p>
            <a:pPr marL="12700">
              <a:lnSpc>
                <a:spcPct val="100000"/>
              </a:lnSpc>
              <a:spcBef>
                <a:spcPts val="100"/>
              </a:spcBef>
            </a:pPr>
            <a:r>
              <a:rPr dirty="0"/>
              <a:t>Broadcast</a:t>
            </a:r>
            <a:r>
              <a:rPr spc="-110" dirty="0"/>
              <a:t> </a:t>
            </a:r>
            <a:r>
              <a:rPr dirty="0"/>
              <a:t>Receivers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4</a:t>
            </a:fld>
            <a:endParaRPr spc="-60" dirty="0"/>
          </a:p>
        </p:txBody>
      </p:sp>
      <p:sp>
        <p:nvSpPr>
          <p:cNvPr id="3" name="object 3"/>
          <p:cNvSpPr txBox="1"/>
          <p:nvPr/>
        </p:nvSpPr>
        <p:spPr>
          <a:xfrm>
            <a:off x="702665" y="3468370"/>
            <a:ext cx="662940" cy="299720"/>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888888"/>
                </a:solidFill>
                <a:latin typeface="Arial"/>
                <a:cs typeface="Arial"/>
              </a:rPr>
              <a:t>Phần</a:t>
            </a:r>
            <a:r>
              <a:rPr sz="1800" spc="-135" dirty="0">
                <a:solidFill>
                  <a:srgbClr val="888888"/>
                </a:solidFill>
                <a:latin typeface="Arial"/>
                <a:cs typeface="Arial"/>
              </a:rPr>
              <a:t> </a:t>
            </a:r>
            <a:r>
              <a:rPr sz="1800" spc="-90" dirty="0">
                <a:solidFill>
                  <a:srgbClr val="888888"/>
                </a:solidFill>
                <a:latin typeface="Arial"/>
                <a:cs typeface="Arial"/>
              </a:rPr>
              <a:t>1</a:t>
            </a:r>
            <a:endParaRPr sz="1800">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3" name="object 3"/>
          <p:cNvSpPr/>
          <p:nvPr/>
        </p:nvSpPr>
        <p:spPr>
          <a:xfrm>
            <a:off x="239866" y="1447800"/>
            <a:ext cx="8596664" cy="475524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27736" y="257378"/>
            <a:ext cx="6525895" cy="757555"/>
          </a:xfrm>
          <a:prstGeom prst="rect">
            <a:avLst/>
          </a:prstGeom>
        </p:spPr>
        <p:txBody>
          <a:bodyPr vert="horz" wrap="square" lIns="0" tIns="12700" rIns="0" bIns="0" rtlCol="0">
            <a:spAutoFit/>
          </a:bodyPr>
          <a:lstStyle/>
          <a:p>
            <a:pPr marL="12700">
              <a:lnSpc>
                <a:spcPct val="100000"/>
              </a:lnSpc>
              <a:spcBef>
                <a:spcPts val="100"/>
              </a:spcBef>
            </a:pPr>
            <a:r>
              <a:rPr spc="-5" dirty="0"/>
              <a:t>Nhận </a:t>
            </a:r>
            <a:r>
              <a:rPr dirty="0"/>
              <a:t>Cuộc </a:t>
            </a:r>
            <a:r>
              <a:rPr spc="-5" dirty="0"/>
              <a:t>Gọi </a:t>
            </a:r>
            <a:r>
              <a:rPr dirty="0"/>
              <a:t>–</a:t>
            </a:r>
            <a:r>
              <a:rPr spc="-90" dirty="0"/>
              <a:t> </a:t>
            </a:r>
            <a:r>
              <a:rPr dirty="0"/>
              <a:t>example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40</a:t>
            </a:fld>
            <a:endParaRPr spc="-6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4780280" cy="757555"/>
          </a:xfrm>
          <a:prstGeom prst="rect">
            <a:avLst/>
          </a:prstGeom>
        </p:spPr>
        <p:txBody>
          <a:bodyPr vert="horz" wrap="square" lIns="0" tIns="12700" rIns="0" bIns="0" rtlCol="0">
            <a:spAutoFit/>
          </a:bodyPr>
          <a:lstStyle/>
          <a:p>
            <a:pPr marL="12700">
              <a:lnSpc>
                <a:spcPct val="100000"/>
              </a:lnSpc>
              <a:spcBef>
                <a:spcPts val="100"/>
              </a:spcBef>
            </a:pPr>
            <a:r>
              <a:rPr dirty="0"/>
              <a:t>Broadcast</a:t>
            </a:r>
            <a:r>
              <a:rPr spc="-110" dirty="0"/>
              <a:t> </a:t>
            </a:r>
            <a:r>
              <a:rPr dirty="0"/>
              <a:t>Receiver</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5</a:t>
            </a:fld>
            <a:endParaRPr spc="-60" dirty="0"/>
          </a:p>
        </p:txBody>
      </p:sp>
      <p:sp>
        <p:nvSpPr>
          <p:cNvPr id="3" name="object 3"/>
          <p:cNvSpPr txBox="1"/>
          <p:nvPr/>
        </p:nvSpPr>
        <p:spPr>
          <a:xfrm>
            <a:off x="427736" y="1396441"/>
            <a:ext cx="8259445" cy="4645660"/>
          </a:xfrm>
          <a:prstGeom prst="rect">
            <a:avLst/>
          </a:prstGeom>
        </p:spPr>
        <p:txBody>
          <a:bodyPr vert="horz" wrap="square" lIns="0" tIns="12700" rIns="0" bIns="0" rtlCol="0">
            <a:spAutoFit/>
          </a:bodyPr>
          <a:lstStyle/>
          <a:p>
            <a:pPr marL="287020" marR="23495" indent="-274320" algn="just">
              <a:lnSpc>
                <a:spcPct val="100000"/>
              </a:lnSpc>
              <a:spcBef>
                <a:spcPts val="100"/>
              </a:spcBef>
              <a:buClr>
                <a:srgbClr val="FF0000"/>
              </a:buClr>
              <a:buFont typeface="Wingdings"/>
              <a:buChar char=""/>
              <a:tabLst>
                <a:tab pos="287020" algn="l"/>
              </a:tabLst>
            </a:pPr>
            <a:r>
              <a:rPr sz="3000" dirty="0">
                <a:latin typeface="Times New Roman" pitchFamily="18" charset="0"/>
                <a:cs typeface="Times New Roman" pitchFamily="18" charset="0"/>
              </a:rPr>
              <a:t>Broadcast receiver (gọi tắt là receiver): là một trong  bốn loại thành phần cơ bản của ứng dụng android</a:t>
            </a:r>
            <a:endParaRPr sz="3000">
              <a:latin typeface="Times New Roman" pitchFamily="18" charset="0"/>
              <a:cs typeface="Times New Roman" pitchFamily="18" charset="0"/>
            </a:endParaRPr>
          </a:p>
          <a:p>
            <a:pPr marL="287020" marR="146685" indent="-274320" algn="just">
              <a:lnSpc>
                <a:spcPct val="100000"/>
              </a:lnSpc>
              <a:spcBef>
                <a:spcPts val="805"/>
              </a:spcBef>
              <a:buClr>
                <a:srgbClr val="FF0000"/>
              </a:buClr>
              <a:buFont typeface="Wingdings"/>
              <a:buChar char=""/>
              <a:tabLst>
                <a:tab pos="287020" algn="l"/>
              </a:tabLst>
            </a:pPr>
            <a:r>
              <a:rPr sz="3000" dirty="0">
                <a:latin typeface="Times New Roman" pitchFamily="18" charset="0"/>
                <a:cs typeface="Times New Roman" pitchFamily="18" charset="0"/>
              </a:rPr>
              <a:t>Receiver là một class java nhận và xử lý các sự kiện  mà hệ thống (hoặc ứng dụng nào đó) phát ra</a:t>
            </a:r>
            <a:endParaRPr sz="3000">
              <a:latin typeface="Times New Roman" pitchFamily="18" charset="0"/>
              <a:cs typeface="Times New Roman" pitchFamily="18" charset="0"/>
            </a:endParaRPr>
          </a:p>
          <a:p>
            <a:pPr marL="744220" lvl="1" indent="-274320" algn="just">
              <a:lnSpc>
                <a:spcPct val="100000"/>
              </a:lnSpc>
              <a:spcBef>
                <a:spcPts val="430"/>
              </a:spcBef>
              <a:buFont typeface="Wingdings"/>
              <a:buChar char=""/>
              <a:tabLst>
                <a:tab pos="744220" algn="l"/>
              </a:tabLst>
            </a:pPr>
            <a:r>
              <a:rPr sz="2600" dirty="0">
                <a:latin typeface="Times New Roman" pitchFamily="18" charset="0"/>
                <a:cs typeface="Times New Roman" pitchFamily="18" charset="0"/>
              </a:rPr>
              <a:t>VD: tín hiệu báo mất wifi, tín hiệu báo cuộc gọi đến,…</a:t>
            </a:r>
            <a:endParaRPr sz="2600">
              <a:latin typeface="Times New Roman" pitchFamily="18" charset="0"/>
              <a:cs typeface="Times New Roman" pitchFamily="18" charset="0"/>
            </a:endParaRPr>
          </a:p>
          <a:p>
            <a:pPr marL="287020" indent="-274320" algn="just">
              <a:lnSpc>
                <a:spcPct val="100000"/>
              </a:lnSpc>
              <a:spcBef>
                <a:spcPts val="775"/>
              </a:spcBef>
              <a:buClr>
                <a:srgbClr val="FF0000"/>
              </a:buClr>
              <a:buFont typeface="Wingdings"/>
              <a:buChar char=""/>
              <a:tabLst>
                <a:tab pos="287020" algn="l"/>
              </a:tabLst>
            </a:pPr>
            <a:r>
              <a:rPr sz="3000" dirty="0">
                <a:latin typeface="Times New Roman" pitchFamily="18" charset="0"/>
                <a:cs typeface="Times New Roman" pitchFamily="18" charset="0"/>
              </a:rPr>
              <a:t>Khi hệ thống phát đi sự kiện, có 2 cơ chế phát:</a:t>
            </a:r>
            <a:endParaRPr sz="3000">
              <a:latin typeface="Times New Roman" pitchFamily="18" charset="0"/>
              <a:cs typeface="Times New Roman" pitchFamily="18" charset="0"/>
            </a:endParaRPr>
          </a:p>
          <a:p>
            <a:pPr marL="744220" lvl="1" indent="-274320" algn="just">
              <a:lnSpc>
                <a:spcPct val="100000"/>
              </a:lnSpc>
              <a:spcBef>
                <a:spcPts val="425"/>
              </a:spcBef>
              <a:buFont typeface="Wingdings"/>
              <a:buChar char=""/>
              <a:tabLst>
                <a:tab pos="744220" algn="l"/>
              </a:tabLst>
            </a:pPr>
            <a:r>
              <a:rPr sz="2600" dirty="0">
                <a:latin typeface="Times New Roman" pitchFamily="18" charset="0"/>
                <a:cs typeface="Times New Roman" pitchFamily="18" charset="0"/>
              </a:rPr>
              <a:t>Không thứ tự: mọi receiver đủ điều kiện đều nhận được</a:t>
            </a:r>
            <a:endParaRPr sz="2600">
              <a:latin typeface="Times New Roman" pitchFamily="18" charset="0"/>
              <a:cs typeface="Times New Roman" pitchFamily="18" charset="0"/>
            </a:endParaRPr>
          </a:p>
          <a:p>
            <a:pPr marL="744220" marR="5080" lvl="1" indent="-274320" algn="just">
              <a:lnSpc>
                <a:spcPct val="100000"/>
              </a:lnSpc>
              <a:spcBef>
                <a:spcPts val="395"/>
              </a:spcBef>
              <a:buFont typeface="Wingdings"/>
              <a:buChar char=""/>
              <a:tabLst>
                <a:tab pos="744220" algn="l"/>
              </a:tabLst>
            </a:pPr>
            <a:r>
              <a:rPr sz="2600" dirty="0">
                <a:latin typeface="Times New Roman" pitchFamily="18" charset="0"/>
                <a:cs typeface="Times New Roman" pitchFamily="18" charset="0"/>
              </a:rPr>
              <a:t>Có thứ tự: receiver nào ưu tiên hơn thì nhận trước và  có thể điều chỉnh thông tin tín hiệu đến các receiver sau</a:t>
            </a:r>
            <a:endParaRPr sz="2600">
              <a:latin typeface="Times New Roman" pitchFamily="18" charset="0"/>
              <a:cs typeface="Times New Roman" pitchFamily="18" charset="0"/>
            </a:endParaRPr>
          </a:p>
          <a:p>
            <a:pPr marL="1109980" lvl="2" indent="-170815" algn="just">
              <a:lnSpc>
                <a:spcPct val="100000"/>
              </a:lnSpc>
              <a:spcBef>
                <a:spcPts val="425"/>
              </a:spcBef>
              <a:buChar char="•"/>
              <a:tabLst>
                <a:tab pos="1110615" algn="l"/>
              </a:tabLst>
            </a:pPr>
            <a:r>
              <a:rPr sz="2200" dirty="0">
                <a:latin typeface="Times New Roman" pitchFamily="18" charset="0"/>
                <a:cs typeface="Times New Roman" pitchFamily="18" charset="0"/>
              </a:rPr>
              <a:t>Cơ chế này khá giống xử lý ngắt (interrupt) trong HĐH</a:t>
            </a:r>
            <a:endParaRPr sz="220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7134859" cy="757555"/>
          </a:xfrm>
          <a:prstGeom prst="rect">
            <a:avLst/>
          </a:prstGeom>
        </p:spPr>
        <p:txBody>
          <a:bodyPr vert="horz" wrap="square" lIns="0" tIns="12700" rIns="0" bIns="0" rtlCol="0">
            <a:spAutoFit/>
          </a:bodyPr>
          <a:lstStyle/>
          <a:p>
            <a:pPr marL="12700">
              <a:lnSpc>
                <a:spcPct val="100000"/>
              </a:lnSpc>
              <a:spcBef>
                <a:spcPts val="100"/>
              </a:spcBef>
            </a:pPr>
            <a:r>
              <a:rPr spc="-5" dirty="0"/>
              <a:t>Một số broadcast </a:t>
            </a:r>
            <a:r>
              <a:rPr dirty="0"/>
              <a:t>thông</a:t>
            </a:r>
            <a:r>
              <a:rPr spc="-60" dirty="0"/>
              <a:t> </a:t>
            </a:r>
            <a:r>
              <a:rPr dirty="0"/>
              <a:t>dụng</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6</a:t>
            </a:fld>
            <a:endParaRPr spc="-60" dirty="0"/>
          </a:p>
        </p:txBody>
      </p:sp>
      <p:sp>
        <p:nvSpPr>
          <p:cNvPr id="3" name="object 3"/>
          <p:cNvSpPr txBox="1"/>
          <p:nvPr/>
        </p:nvSpPr>
        <p:spPr>
          <a:xfrm>
            <a:off x="427736" y="1294058"/>
            <a:ext cx="7344664" cy="5091779"/>
          </a:xfrm>
          <a:prstGeom prst="rect">
            <a:avLst/>
          </a:prstGeom>
        </p:spPr>
        <p:txBody>
          <a:bodyPr vert="horz" wrap="square" lIns="0" tIns="114935" rIns="0" bIns="0" rtlCol="0">
            <a:spAutoFit/>
          </a:bodyPr>
          <a:lstStyle/>
          <a:p>
            <a:pPr marL="287020" indent="-274320" algn="just">
              <a:lnSpc>
                <a:spcPct val="100000"/>
              </a:lnSpc>
              <a:spcBef>
                <a:spcPts val="905"/>
              </a:spcBef>
              <a:buClr>
                <a:srgbClr val="FF0000"/>
              </a:buClr>
              <a:buFont typeface="Wingdings"/>
              <a:buChar char=""/>
              <a:tabLst>
                <a:tab pos="287020" algn="l"/>
              </a:tabLst>
            </a:pPr>
            <a:r>
              <a:rPr sz="3000" dirty="0">
                <a:latin typeface="Times New Roman" pitchFamily="18" charset="0"/>
                <a:cs typeface="Times New Roman" pitchFamily="18" charset="0"/>
              </a:rPr>
              <a:t>Báo hệ thống khởi động xong</a:t>
            </a:r>
            <a:endParaRPr sz="3000">
              <a:latin typeface="Times New Roman" pitchFamily="18" charset="0"/>
              <a:cs typeface="Times New Roman" pitchFamily="18" charset="0"/>
            </a:endParaRPr>
          </a:p>
          <a:p>
            <a:pPr marL="287020" indent="-274320" algn="just">
              <a:lnSpc>
                <a:spcPct val="100000"/>
              </a:lnSpc>
              <a:spcBef>
                <a:spcPts val="810"/>
              </a:spcBef>
              <a:buClr>
                <a:srgbClr val="FF0000"/>
              </a:buClr>
              <a:buFont typeface="Wingdings"/>
              <a:buChar char=""/>
              <a:tabLst>
                <a:tab pos="287020" algn="l"/>
              </a:tabLst>
            </a:pPr>
            <a:r>
              <a:rPr sz="3000" dirty="0">
                <a:latin typeface="Times New Roman" pitchFamily="18" charset="0"/>
                <a:cs typeface="Times New Roman" pitchFamily="18" charset="0"/>
              </a:rPr>
              <a:t>Báo có package mới cài vào hoặc xóa đi</a:t>
            </a:r>
            <a:endParaRPr sz="3000">
              <a:latin typeface="Times New Roman" pitchFamily="18" charset="0"/>
              <a:cs typeface="Times New Roman" pitchFamily="18" charset="0"/>
            </a:endParaRPr>
          </a:p>
          <a:p>
            <a:pPr marL="287020" indent="-274320" algn="just">
              <a:lnSpc>
                <a:spcPct val="100000"/>
              </a:lnSpc>
              <a:spcBef>
                <a:spcPts val="790"/>
              </a:spcBef>
              <a:buClr>
                <a:srgbClr val="FF0000"/>
              </a:buClr>
              <a:buFont typeface="Wingdings"/>
              <a:buChar char=""/>
              <a:tabLst>
                <a:tab pos="287020" algn="l"/>
              </a:tabLst>
            </a:pPr>
            <a:r>
              <a:rPr sz="3000" dirty="0">
                <a:latin typeface="Times New Roman" pitchFamily="18" charset="0"/>
                <a:cs typeface="Times New Roman" pitchFamily="18" charset="0"/>
              </a:rPr>
              <a:t>Báo tắt máy</a:t>
            </a:r>
            <a:endParaRPr sz="3000">
              <a:latin typeface="Times New Roman" pitchFamily="18" charset="0"/>
              <a:cs typeface="Times New Roman" pitchFamily="18" charset="0"/>
            </a:endParaRPr>
          </a:p>
          <a:p>
            <a:pPr marL="287020" indent="-274320" algn="just">
              <a:lnSpc>
                <a:spcPct val="100000"/>
              </a:lnSpc>
              <a:spcBef>
                <a:spcPts val="805"/>
              </a:spcBef>
              <a:buClr>
                <a:srgbClr val="FF0000"/>
              </a:buClr>
              <a:buFont typeface="Wingdings"/>
              <a:buChar char=""/>
              <a:tabLst>
                <a:tab pos="287020" algn="l"/>
              </a:tabLst>
            </a:pPr>
            <a:r>
              <a:rPr sz="3000" dirty="0">
                <a:latin typeface="Times New Roman" pitchFamily="18" charset="0"/>
                <a:cs typeface="Times New Roman" pitchFamily="18" charset="0"/>
              </a:rPr>
              <a:t>Báo cắm sạc</a:t>
            </a:r>
            <a:endParaRPr sz="3000">
              <a:latin typeface="Times New Roman" pitchFamily="18" charset="0"/>
              <a:cs typeface="Times New Roman" pitchFamily="18" charset="0"/>
            </a:endParaRPr>
          </a:p>
          <a:p>
            <a:pPr marL="287020" indent="-274320" algn="just">
              <a:lnSpc>
                <a:spcPct val="100000"/>
              </a:lnSpc>
              <a:spcBef>
                <a:spcPts val="805"/>
              </a:spcBef>
              <a:buClr>
                <a:srgbClr val="FF0000"/>
              </a:buClr>
              <a:buFont typeface="Wingdings"/>
              <a:buChar char=""/>
              <a:tabLst>
                <a:tab pos="287020" algn="l"/>
              </a:tabLst>
            </a:pPr>
            <a:r>
              <a:rPr sz="3000" dirty="0">
                <a:latin typeface="Times New Roman" pitchFamily="18" charset="0"/>
                <a:cs typeface="Times New Roman" pitchFamily="18" charset="0"/>
              </a:rPr>
              <a:t>Báo rút sạc</a:t>
            </a:r>
            <a:endParaRPr sz="3000">
              <a:latin typeface="Times New Roman" pitchFamily="18" charset="0"/>
              <a:cs typeface="Times New Roman" pitchFamily="18" charset="0"/>
            </a:endParaRPr>
          </a:p>
          <a:p>
            <a:pPr marL="287020" indent="-274320" algn="just">
              <a:lnSpc>
                <a:spcPct val="100000"/>
              </a:lnSpc>
              <a:spcBef>
                <a:spcPts val="790"/>
              </a:spcBef>
              <a:buClr>
                <a:srgbClr val="FF0000"/>
              </a:buClr>
              <a:buFont typeface="Wingdings"/>
              <a:buChar char=""/>
              <a:tabLst>
                <a:tab pos="287020" algn="l"/>
              </a:tabLst>
            </a:pPr>
            <a:r>
              <a:rPr sz="3000" dirty="0">
                <a:latin typeface="Times New Roman" pitchFamily="18" charset="0"/>
                <a:cs typeface="Times New Roman" pitchFamily="18" charset="0"/>
              </a:rPr>
              <a:t>Thông báo cắm thẻ nhớ</a:t>
            </a:r>
            <a:endParaRPr sz="3000">
              <a:latin typeface="Times New Roman" pitchFamily="18" charset="0"/>
              <a:cs typeface="Times New Roman" pitchFamily="18" charset="0"/>
            </a:endParaRPr>
          </a:p>
          <a:p>
            <a:pPr marL="287020" indent="-274320" algn="just">
              <a:lnSpc>
                <a:spcPct val="100000"/>
              </a:lnSpc>
              <a:spcBef>
                <a:spcPts val="810"/>
              </a:spcBef>
              <a:buClr>
                <a:srgbClr val="FF0000"/>
              </a:buClr>
              <a:buFont typeface="Wingdings"/>
              <a:buChar char=""/>
              <a:tabLst>
                <a:tab pos="287020" algn="l"/>
              </a:tabLst>
            </a:pPr>
            <a:r>
              <a:rPr sz="3000" dirty="0">
                <a:latin typeface="Times New Roman" pitchFamily="18" charset="0"/>
                <a:cs typeface="Times New Roman" pitchFamily="18" charset="0"/>
              </a:rPr>
              <a:t>Thông báo rút thẻ nhớ</a:t>
            </a:r>
            <a:endParaRPr sz="3000">
              <a:latin typeface="Times New Roman" pitchFamily="18" charset="0"/>
              <a:cs typeface="Times New Roman" pitchFamily="18" charset="0"/>
            </a:endParaRPr>
          </a:p>
          <a:p>
            <a:pPr marL="287020" indent="-274320" algn="just">
              <a:lnSpc>
                <a:spcPct val="100000"/>
              </a:lnSpc>
              <a:spcBef>
                <a:spcPts val="805"/>
              </a:spcBef>
              <a:buClr>
                <a:srgbClr val="FF0000"/>
              </a:buClr>
              <a:buFont typeface="Wingdings"/>
              <a:buChar char=""/>
              <a:tabLst>
                <a:tab pos="287020" algn="l"/>
              </a:tabLst>
            </a:pPr>
            <a:r>
              <a:rPr sz="3000" dirty="0">
                <a:latin typeface="Times New Roman" pitchFamily="18" charset="0"/>
                <a:cs typeface="Times New Roman" pitchFamily="18" charset="0"/>
              </a:rPr>
              <a:t>Thông báo tin nhắn tới</a:t>
            </a:r>
            <a:endParaRPr sz="3000">
              <a:latin typeface="Times New Roman" pitchFamily="18" charset="0"/>
              <a:cs typeface="Times New Roman" pitchFamily="18" charset="0"/>
            </a:endParaRPr>
          </a:p>
          <a:p>
            <a:pPr marL="287020" indent="-274320" algn="just">
              <a:lnSpc>
                <a:spcPct val="100000"/>
              </a:lnSpc>
              <a:spcBef>
                <a:spcPts val="790"/>
              </a:spcBef>
              <a:buClr>
                <a:srgbClr val="FF0000"/>
              </a:buClr>
              <a:buFont typeface="Wingdings"/>
              <a:buChar char=""/>
              <a:tabLst>
                <a:tab pos="287020" algn="l"/>
              </a:tabLst>
            </a:pPr>
            <a:r>
              <a:rPr sz="3000" dirty="0">
                <a:latin typeface="Times New Roman" pitchFamily="18" charset="0"/>
                <a:cs typeface="Times New Roman" pitchFamily="18" charset="0"/>
              </a:rPr>
              <a:t>Thông báo có cuộc gọi đi/đến</a:t>
            </a:r>
            <a:endParaRPr sz="300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5250" rIns="0" bIns="0" rtlCol="0">
            <a:spAutoFit/>
          </a:bodyPr>
          <a:lstStyle/>
          <a:p>
            <a:pPr marL="12700" marR="5080">
              <a:lnSpc>
                <a:spcPts val="5190"/>
              </a:lnSpc>
              <a:spcBef>
                <a:spcPts val="750"/>
              </a:spcBef>
            </a:pPr>
            <a:r>
              <a:rPr spc="-5" dirty="0"/>
              <a:t>Vòng </a:t>
            </a:r>
            <a:r>
              <a:rPr dirty="0"/>
              <a:t>đời của</a:t>
            </a:r>
            <a:r>
              <a:rPr spc="-90" dirty="0"/>
              <a:t> </a:t>
            </a:r>
            <a:r>
              <a:rPr dirty="0"/>
              <a:t>broadcast  receiver</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7</a:t>
            </a:fld>
            <a:endParaRPr spc="-60" dirty="0"/>
          </a:p>
        </p:txBody>
      </p:sp>
      <p:sp>
        <p:nvSpPr>
          <p:cNvPr id="3" name="object 3"/>
          <p:cNvSpPr txBox="1"/>
          <p:nvPr/>
        </p:nvSpPr>
        <p:spPr>
          <a:xfrm>
            <a:off x="702665" y="3468370"/>
            <a:ext cx="836930" cy="299720"/>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888888"/>
                </a:solidFill>
                <a:latin typeface="Arial"/>
                <a:cs typeface="Arial"/>
              </a:rPr>
              <a:t>Phần</a:t>
            </a:r>
            <a:r>
              <a:rPr sz="1800" spc="-135" dirty="0">
                <a:solidFill>
                  <a:srgbClr val="888888"/>
                </a:solidFill>
                <a:latin typeface="Arial"/>
                <a:cs typeface="Arial"/>
              </a:rPr>
              <a:t> </a:t>
            </a:r>
            <a:r>
              <a:rPr sz="1800" spc="-75" dirty="0">
                <a:solidFill>
                  <a:srgbClr val="888888"/>
                </a:solidFill>
                <a:latin typeface="Arial"/>
                <a:cs typeface="Arial"/>
              </a:rPr>
              <a:t>2.1</a:t>
            </a:r>
            <a:endParaRPr sz="18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7926705" cy="757555"/>
          </a:xfrm>
          <a:prstGeom prst="rect">
            <a:avLst/>
          </a:prstGeom>
        </p:spPr>
        <p:txBody>
          <a:bodyPr vert="horz" wrap="square" lIns="0" tIns="12700" rIns="0" bIns="0" rtlCol="0">
            <a:spAutoFit/>
          </a:bodyPr>
          <a:lstStyle/>
          <a:p>
            <a:pPr marL="12700">
              <a:lnSpc>
                <a:spcPct val="100000"/>
              </a:lnSpc>
              <a:spcBef>
                <a:spcPts val="100"/>
              </a:spcBef>
            </a:pPr>
            <a:r>
              <a:rPr spc="-5" dirty="0"/>
              <a:t>Vòng </a:t>
            </a:r>
            <a:r>
              <a:rPr dirty="0"/>
              <a:t>đời của broadcast</a:t>
            </a:r>
            <a:r>
              <a:rPr spc="-125" dirty="0"/>
              <a:t> </a:t>
            </a:r>
            <a:r>
              <a:rPr dirty="0"/>
              <a:t>receiver</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8</a:t>
            </a:fld>
            <a:endParaRPr spc="-60" dirty="0"/>
          </a:p>
        </p:txBody>
      </p:sp>
      <p:sp>
        <p:nvSpPr>
          <p:cNvPr id="3" name="object 3"/>
          <p:cNvSpPr txBox="1"/>
          <p:nvPr/>
        </p:nvSpPr>
        <p:spPr>
          <a:xfrm>
            <a:off x="427736" y="1334718"/>
            <a:ext cx="8191500" cy="4907915"/>
          </a:xfrm>
          <a:prstGeom prst="rect">
            <a:avLst/>
          </a:prstGeom>
        </p:spPr>
        <p:txBody>
          <a:bodyPr vert="horz" wrap="square" lIns="0" tIns="74295" rIns="0" bIns="0" rtlCol="0">
            <a:spAutoFit/>
          </a:bodyPr>
          <a:lstStyle/>
          <a:p>
            <a:pPr marL="527685" indent="-514984" algn="just">
              <a:lnSpc>
                <a:spcPct val="100000"/>
              </a:lnSpc>
              <a:spcBef>
                <a:spcPts val="585"/>
              </a:spcBef>
              <a:buClr>
                <a:srgbClr val="FF0000"/>
              </a:buClr>
              <a:buAutoNum type="arabicPeriod"/>
              <a:tabLst>
                <a:tab pos="527685" algn="l"/>
                <a:tab pos="528320" algn="l"/>
              </a:tabLst>
            </a:pPr>
            <a:r>
              <a:rPr sz="3000" dirty="0">
                <a:latin typeface="Times New Roman" pitchFamily="18" charset="0"/>
                <a:cs typeface="Times New Roman" pitchFamily="18" charset="0"/>
              </a:rPr>
              <a:t>Khi ứng dụng được cài lên thiết bị:</a:t>
            </a:r>
            <a:endParaRPr sz="3000">
              <a:latin typeface="Times New Roman" pitchFamily="18" charset="0"/>
              <a:cs typeface="Times New Roman" pitchFamily="18" charset="0"/>
            </a:endParaRPr>
          </a:p>
          <a:p>
            <a:pPr marL="744220" marR="36195" lvl="1" indent="-274320" algn="just">
              <a:lnSpc>
                <a:spcPct val="100000"/>
              </a:lnSpc>
              <a:spcBef>
                <a:spcPts val="430"/>
              </a:spcBef>
              <a:buFont typeface="Wingdings"/>
              <a:buChar char=""/>
              <a:tabLst>
                <a:tab pos="744220" algn="l"/>
              </a:tabLst>
            </a:pPr>
            <a:r>
              <a:rPr sz="2600" dirty="0">
                <a:latin typeface="Times New Roman" pitchFamily="18" charset="0"/>
                <a:cs typeface="Times New Roman" pitchFamily="18" charset="0"/>
              </a:rPr>
              <a:t>Hệ thống đọc file AndroidManifest.xml để xem receiver  đăng ký xử lý những sự kiện nào</a:t>
            </a:r>
            <a:endParaRPr sz="2600">
              <a:latin typeface="Times New Roman" pitchFamily="18" charset="0"/>
              <a:cs typeface="Times New Roman" pitchFamily="18" charset="0"/>
            </a:endParaRPr>
          </a:p>
          <a:p>
            <a:pPr marL="744220" lvl="1" indent="-274320" algn="just">
              <a:lnSpc>
                <a:spcPct val="100000"/>
              </a:lnSpc>
              <a:spcBef>
                <a:spcPts val="405"/>
              </a:spcBef>
              <a:buFont typeface="Wingdings"/>
              <a:buChar char=""/>
              <a:tabLst>
                <a:tab pos="744220" algn="l"/>
              </a:tabLst>
            </a:pPr>
            <a:r>
              <a:rPr sz="2600" dirty="0">
                <a:latin typeface="Times New Roman" pitchFamily="18" charset="0"/>
                <a:cs typeface="Times New Roman" pitchFamily="18" charset="0"/>
              </a:rPr>
              <a:t>Cho receiver vào danh sách các receiver cài trên thiết bị</a:t>
            </a:r>
            <a:endParaRPr sz="2600">
              <a:latin typeface="Times New Roman" pitchFamily="18" charset="0"/>
              <a:cs typeface="Times New Roman" pitchFamily="18" charset="0"/>
            </a:endParaRPr>
          </a:p>
          <a:p>
            <a:pPr marL="527685" indent="-514984" algn="just">
              <a:lnSpc>
                <a:spcPct val="100000"/>
              </a:lnSpc>
              <a:spcBef>
                <a:spcPts val="765"/>
              </a:spcBef>
              <a:buClr>
                <a:srgbClr val="FF0000"/>
              </a:buClr>
              <a:buAutoNum type="arabicPeriod"/>
              <a:tabLst>
                <a:tab pos="527685" algn="l"/>
                <a:tab pos="528320" algn="l"/>
              </a:tabLst>
            </a:pPr>
            <a:r>
              <a:rPr sz="3000" dirty="0">
                <a:latin typeface="Times New Roman" pitchFamily="18" charset="0"/>
                <a:cs typeface="Times New Roman" pitchFamily="18" charset="0"/>
              </a:rPr>
              <a:t>Khi xảy ra sự kiện:</a:t>
            </a:r>
            <a:endParaRPr sz="3000">
              <a:latin typeface="Times New Roman" pitchFamily="18" charset="0"/>
              <a:cs typeface="Times New Roman" pitchFamily="18" charset="0"/>
            </a:endParaRPr>
          </a:p>
          <a:p>
            <a:pPr marL="744220" lvl="1" indent="-274320" algn="just">
              <a:lnSpc>
                <a:spcPct val="100000"/>
              </a:lnSpc>
              <a:spcBef>
                <a:spcPts val="439"/>
              </a:spcBef>
              <a:buFont typeface="Wingdings"/>
              <a:buChar char=""/>
              <a:tabLst>
                <a:tab pos="744220" algn="l"/>
              </a:tabLst>
            </a:pPr>
            <a:r>
              <a:rPr sz="2600" dirty="0">
                <a:latin typeface="Times New Roman" pitchFamily="18" charset="0"/>
                <a:cs typeface="Times New Roman" pitchFamily="18" charset="0"/>
              </a:rPr>
              <a:t>Hệ thống tạo một intent chứa thông tin về sự kiện</a:t>
            </a:r>
            <a:endParaRPr sz="2600">
              <a:latin typeface="Times New Roman" pitchFamily="18" charset="0"/>
              <a:cs typeface="Times New Roman" pitchFamily="18" charset="0"/>
            </a:endParaRPr>
          </a:p>
          <a:p>
            <a:pPr marL="744220" lvl="1" indent="-274320" algn="just">
              <a:lnSpc>
                <a:spcPct val="100000"/>
              </a:lnSpc>
              <a:spcBef>
                <a:spcPts val="395"/>
              </a:spcBef>
              <a:buFont typeface="Wingdings"/>
              <a:buChar char=""/>
              <a:tabLst>
                <a:tab pos="744220" algn="l"/>
              </a:tabLst>
            </a:pPr>
            <a:r>
              <a:rPr sz="2600" dirty="0">
                <a:latin typeface="Times New Roman" pitchFamily="18" charset="0"/>
                <a:cs typeface="Times New Roman" pitchFamily="18" charset="0"/>
              </a:rPr>
              <a:t>Gửi intent đó đến các receiver đăng ký xử lý sự kiện</a:t>
            </a:r>
            <a:endParaRPr sz="2600">
              <a:latin typeface="Times New Roman" pitchFamily="18" charset="0"/>
              <a:cs typeface="Times New Roman" pitchFamily="18" charset="0"/>
            </a:endParaRPr>
          </a:p>
          <a:p>
            <a:pPr marL="1109980" lvl="2" indent="-170815" algn="just">
              <a:lnSpc>
                <a:spcPct val="100000"/>
              </a:lnSpc>
              <a:spcBef>
                <a:spcPts val="425"/>
              </a:spcBef>
              <a:buChar char="•"/>
              <a:tabLst>
                <a:tab pos="1110615" algn="l"/>
              </a:tabLst>
            </a:pPr>
            <a:r>
              <a:rPr sz="2200" dirty="0">
                <a:latin typeface="Times New Roman" pitchFamily="18" charset="0"/>
                <a:cs typeface="Times New Roman" pitchFamily="18" charset="0"/>
              </a:rPr>
              <a:t>Nếu sự kiện không thứ tự: gửi đồng loạt đến tất cả receiver</a:t>
            </a:r>
            <a:endParaRPr sz="2200">
              <a:latin typeface="Times New Roman" pitchFamily="18" charset="0"/>
              <a:cs typeface="Times New Roman" pitchFamily="18" charset="0"/>
            </a:endParaRPr>
          </a:p>
          <a:p>
            <a:pPr marL="1109980" lvl="2" indent="-170815" algn="just">
              <a:lnSpc>
                <a:spcPct val="100000"/>
              </a:lnSpc>
              <a:spcBef>
                <a:spcPts val="395"/>
              </a:spcBef>
              <a:buChar char="•"/>
              <a:tabLst>
                <a:tab pos="1110615" algn="l"/>
              </a:tabLst>
            </a:pPr>
            <a:r>
              <a:rPr sz="2200" dirty="0">
                <a:latin typeface="Times New Roman" pitchFamily="18" charset="0"/>
                <a:cs typeface="Times New Roman" pitchFamily="18" charset="0"/>
              </a:rPr>
              <a:t>Nếu sự kiện có thứ tự: gửi lần lượt đến từng receiver</a:t>
            </a:r>
            <a:endParaRPr sz="2200">
              <a:latin typeface="Times New Roman" pitchFamily="18" charset="0"/>
              <a:cs typeface="Times New Roman" pitchFamily="18" charset="0"/>
            </a:endParaRPr>
          </a:p>
          <a:p>
            <a:pPr marL="744220" marR="592455" lvl="1" indent="-274320" algn="just">
              <a:lnSpc>
                <a:spcPct val="100000"/>
              </a:lnSpc>
              <a:spcBef>
                <a:spcPts val="380"/>
              </a:spcBef>
              <a:buFont typeface="Wingdings"/>
              <a:buChar char=""/>
              <a:tabLst>
                <a:tab pos="744220" algn="l"/>
              </a:tabLst>
            </a:pPr>
            <a:r>
              <a:rPr sz="2600" dirty="0">
                <a:latin typeface="Times New Roman" pitchFamily="18" charset="0"/>
                <a:cs typeface="Times New Roman" pitchFamily="18" charset="0"/>
              </a:rPr>
              <a:t>Khi intent được gửi đến receiver: hệ thống gọi hàm  onReceive để xử lý intent đó</a:t>
            </a:r>
            <a:endParaRPr sz="260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7926705" cy="757555"/>
          </a:xfrm>
          <a:prstGeom prst="rect">
            <a:avLst/>
          </a:prstGeom>
        </p:spPr>
        <p:txBody>
          <a:bodyPr vert="horz" wrap="square" lIns="0" tIns="12700" rIns="0" bIns="0" rtlCol="0">
            <a:spAutoFit/>
          </a:bodyPr>
          <a:lstStyle/>
          <a:p>
            <a:pPr marL="12700">
              <a:lnSpc>
                <a:spcPct val="100000"/>
              </a:lnSpc>
              <a:spcBef>
                <a:spcPts val="100"/>
              </a:spcBef>
            </a:pPr>
            <a:r>
              <a:rPr spc="-5" dirty="0"/>
              <a:t>Vòng </a:t>
            </a:r>
            <a:r>
              <a:rPr dirty="0"/>
              <a:t>đời của broadcast</a:t>
            </a:r>
            <a:r>
              <a:rPr spc="-125" dirty="0"/>
              <a:t> </a:t>
            </a:r>
            <a:r>
              <a:rPr dirty="0"/>
              <a:t>receiver</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9</a:t>
            </a:fld>
            <a:endParaRPr spc="-60" dirty="0"/>
          </a:p>
        </p:txBody>
      </p:sp>
      <p:sp>
        <p:nvSpPr>
          <p:cNvPr id="3" name="object 3"/>
          <p:cNvSpPr txBox="1"/>
          <p:nvPr/>
        </p:nvSpPr>
        <p:spPr>
          <a:xfrm>
            <a:off x="427736" y="1334718"/>
            <a:ext cx="8235950" cy="4549140"/>
          </a:xfrm>
          <a:prstGeom prst="rect">
            <a:avLst/>
          </a:prstGeom>
        </p:spPr>
        <p:txBody>
          <a:bodyPr vert="horz" wrap="square" lIns="0" tIns="74295" rIns="0" bIns="0" rtlCol="0">
            <a:spAutoFit/>
          </a:bodyPr>
          <a:lstStyle/>
          <a:p>
            <a:pPr marL="287020" indent="-274320" algn="just">
              <a:lnSpc>
                <a:spcPct val="100000"/>
              </a:lnSpc>
              <a:spcBef>
                <a:spcPts val="585"/>
              </a:spcBef>
              <a:buClr>
                <a:srgbClr val="FF0000"/>
              </a:buClr>
              <a:buFont typeface="Wingdings"/>
              <a:buChar char=""/>
              <a:tabLst>
                <a:tab pos="287020" algn="l"/>
              </a:tabLst>
            </a:pPr>
            <a:r>
              <a:rPr sz="3000" dirty="0">
                <a:latin typeface="Times New Roman" pitchFamily="18" charset="0"/>
                <a:cs typeface="Times New Roman" pitchFamily="18" charset="0"/>
              </a:rPr>
              <a:t>Broadcast receiver hoạt động vô cùng đơn giản</a:t>
            </a:r>
            <a:endParaRPr sz="3000">
              <a:latin typeface="Times New Roman" pitchFamily="18" charset="0"/>
              <a:cs typeface="Times New Roman" pitchFamily="18" charset="0"/>
            </a:endParaRPr>
          </a:p>
          <a:p>
            <a:pPr marL="744220" lvl="1" indent="-274320" algn="just">
              <a:lnSpc>
                <a:spcPct val="100000"/>
              </a:lnSpc>
              <a:spcBef>
                <a:spcPts val="430"/>
              </a:spcBef>
              <a:buFont typeface="Wingdings"/>
              <a:buChar char=""/>
              <a:tabLst>
                <a:tab pos="744220" algn="l"/>
              </a:tabLst>
            </a:pPr>
            <a:r>
              <a:rPr sz="2600" dirty="0">
                <a:latin typeface="Times New Roman" pitchFamily="18" charset="0"/>
                <a:cs typeface="Times New Roman" pitchFamily="18" charset="0"/>
              </a:rPr>
              <a:t>Chỉ cần viết duy nhất phương thức </a:t>
            </a:r>
            <a:r>
              <a:rPr sz="2600" dirty="0">
                <a:solidFill>
                  <a:srgbClr val="00AF50"/>
                </a:solidFill>
                <a:latin typeface="Times New Roman" pitchFamily="18" charset="0"/>
                <a:cs typeface="Times New Roman" pitchFamily="18" charset="0"/>
              </a:rPr>
              <a:t>onReceive</a:t>
            </a:r>
            <a:endParaRPr sz="2600">
              <a:latin typeface="Times New Roman" pitchFamily="18" charset="0"/>
              <a:cs typeface="Times New Roman" pitchFamily="18" charset="0"/>
            </a:endParaRPr>
          </a:p>
          <a:p>
            <a:pPr marL="744220" lvl="1" indent="-274320" algn="just">
              <a:lnSpc>
                <a:spcPct val="100000"/>
              </a:lnSpc>
              <a:spcBef>
                <a:spcPts val="405"/>
              </a:spcBef>
              <a:buFont typeface="Wingdings"/>
              <a:buChar char=""/>
              <a:tabLst>
                <a:tab pos="744220" algn="l"/>
              </a:tabLst>
            </a:pPr>
            <a:r>
              <a:rPr sz="2600" dirty="0">
                <a:latin typeface="Times New Roman" pitchFamily="18" charset="0"/>
                <a:cs typeface="Times New Roman" pitchFamily="18" charset="0"/>
              </a:rPr>
              <a:t>Khi có sự kiện mà broadcast receiver đã đăng ký nhận</a:t>
            </a:r>
            <a:endParaRPr sz="2600">
              <a:latin typeface="Times New Roman" pitchFamily="18" charset="0"/>
              <a:cs typeface="Times New Roman" pitchFamily="18" charset="0"/>
            </a:endParaRPr>
          </a:p>
          <a:p>
            <a:pPr marL="744220" marR="5080" algn="just">
              <a:lnSpc>
                <a:spcPct val="100000"/>
              </a:lnSpc>
            </a:pPr>
            <a:r>
              <a:rPr sz="2600" dirty="0">
                <a:latin typeface="Times New Roman" pitchFamily="18" charset="0"/>
                <a:cs typeface="Times New Roman" pitchFamily="18" charset="0"/>
              </a:rPr>
              <a:t>được phát đi, thì phương thức </a:t>
            </a:r>
            <a:r>
              <a:rPr sz="2600" dirty="0">
                <a:solidFill>
                  <a:srgbClr val="00AF50"/>
                </a:solidFill>
                <a:latin typeface="Times New Roman" pitchFamily="18" charset="0"/>
                <a:cs typeface="Times New Roman" pitchFamily="18" charset="0"/>
              </a:rPr>
              <a:t>onReceive </a:t>
            </a:r>
            <a:r>
              <a:rPr sz="2600" dirty="0">
                <a:latin typeface="Times New Roman" pitchFamily="18" charset="0"/>
                <a:cs typeface="Times New Roman" pitchFamily="18" charset="0"/>
              </a:rPr>
              <a:t>của broadcast  receiver đó sẽ được gọi</a:t>
            </a:r>
            <a:endParaRPr sz="2600">
              <a:latin typeface="Times New Roman" pitchFamily="18" charset="0"/>
              <a:cs typeface="Times New Roman" pitchFamily="18" charset="0"/>
            </a:endParaRPr>
          </a:p>
          <a:p>
            <a:pPr marL="744220" marR="548005" lvl="1" indent="-274320" algn="just">
              <a:lnSpc>
                <a:spcPct val="100000"/>
              </a:lnSpc>
              <a:spcBef>
                <a:spcPts val="400"/>
              </a:spcBef>
              <a:buFont typeface="Wingdings"/>
              <a:buChar char=""/>
              <a:tabLst>
                <a:tab pos="744220" algn="l"/>
              </a:tabLst>
            </a:pPr>
            <a:r>
              <a:rPr sz="2600" dirty="0">
                <a:latin typeface="Times New Roman" pitchFamily="18" charset="0"/>
                <a:cs typeface="Times New Roman" pitchFamily="18" charset="0"/>
              </a:rPr>
              <a:t>Sau khi thực thi xong phương thức này, lifecycle của  receiver kết thúc</a:t>
            </a:r>
            <a:endParaRPr sz="2600">
              <a:latin typeface="Times New Roman" pitchFamily="18" charset="0"/>
              <a:cs typeface="Times New Roman" pitchFamily="18" charset="0"/>
            </a:endParaRPr>
          </a:p>
          <a:p>
            <a:pPr marL="287020" marR="113664" indent="-274320" algn="just">
              <a:lnSpc>
                <a:spcPct val="100000"/>
              </a:lnSpc>
              <a:spcBef>
                <a:spcPts val="775"/>
              </a:spcBef>
              <a:buClr>
                <a:srgbClr val="FF0000"/>
              </a:buClr>
              <a:buFont typeface="Wingdings"/>
              <a:buChar char=""/>
              <a:tabLst>
                <a:tab pos="287020" algn="l"/>
              </a:tabLst>
            </a:pPr>
            <a:r>
              <a:rPr sz="3000" dirty="0">
                <a:latin typeface="Times New Roman" pitchFamily="18" charset="0"/>
                <a:cs typeface="Times New Roman" pitchFamily="18" charset="0"/>
              </a:rPr>
              <a:t>Trường hợp broadcast có thứ tự, ta có thể gọi hàm </a:t>
            </a:r>
            <a:r>
              <a:rPr sz="3000" dirty="0">
                <a:solidFill>
                  <a:srgbClr val="00AF50"/>
                </a:solidFill>
                <a:latin typeface="Times New Roman" pitchFamily="18" charset="0"/>
                <a:cs typeface="Times New Roman" pitchFamily="18" charset="0"/>
              </a:rPr>
              <a:t> abortBroadcast </a:t>
            </a:r>
            <a:r>
              <a:rPr sz="3000" dirty="0">
                <a:latin typeface="Times New Roman" pitchFamily="18" charset="0"/>
                <a:cs typeface="Times New Roman" pitchFamily="18" charset="0"/>
              </a:rPr>
              <a:t>trong khi </a:t>
            </a:r>
            <a:r>
              <a:rPr sz="3000" dirty="0">
                <a:solidFill>
                  <a:srgbClr val="00AF50"/>
                </a:solidFill>
                <a:latin typeface="Times New Roman" pitchFamily="18" charset="0"/>
                <a:cs typeface="Times New Roman" pitchFamily="18" charset="0"/>
              </a:rPr>
              <a:t>onReceive </a:t>
            </a:r>
            <a:r>
              <a:rPr sz="3000" dirty="0">
                <a:latin typeface="Times New Roman" pitchFamily="18" charset="0"/>
                <a:cs typeface="Times New Roman" pitchFamily="18" charset="0"/>
              </a:rPr>
              <a:t>đang chạy để  ngăn không cho các receiver sau nhận broadcast</a:t>
            </a:r>
            <a:endParaRPr sz="300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TotalTime>
  <Words>1718</Words>
  <Application>Microsoft Office PowerPoint</Application>
  <PresentationFormat>On-screen Show (4:3)</PresentationFormat>
  <Paragraphs>258</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LẬP TRÌNH DI ĐỘNG</vt:lpstr>
      <vt:lpstr>Nhắc lại bài trước</vt:lpstr>
      <vt:lpstr>Nội dung</vt:lpstr>
      <vt:lpstr>Broadcast Receivers</vt:lpstr>
      <vt:lpstr>Broadcast Receiver</vt:lpstr>
      <vt:lpstr>Một số broadcast thông dụng</vt:lpstr>
      <vt:lpstr>Vòng đời của broadcast  receiver</vt:lpstr>
      <vt:lpstr>Vòng đời của broadcast receiver</vt:lpstr>
      <vt:lpstr>Vòng đời của broadcast receiver</vt:lpstr>
      <vt:lpstr>Vòng đời của broadcast receiver</vt:lpstr>
      <vt:lpstr>Tự tạo một tín hiệu broadcast</vt:lpstr>
      <vt:lpstr>Tự tạo một tín hiệu broadcast</vt:lpstr>
      <vt:lpstr>Ví dụ: gửi tín hiệu báo động đất</vt:lpstr>
      <vt:lpstr>Viết receiver xử lý tín hiệu  broadcast</vt:lpstr>
      <vt:lpstr>Sử dụng BroadcastReceiver</vt:lpstr>
      <vt:lpstr>Ví dụ: viết ứng dụng auto start</vt:lpstr>
      <vt:lpstr>Ví dụ: viết ứng dụng auto start</vt:lpstr>
      <vt:lpstr>Ví dụ: viết ứng dụng auto start</vt:lpstr>
      <vt:lpstr>Telephony API</vt:lpstr>
      <vt:lpstr>Làm việc với điện thoại</vt:lpstr>
      <vt:lpstr>Làm việc với điện thoại</vt:lpstr>
      <vt:lpstr>Làm việc với điện thoại</vt:lpstr>
      <vt:lpstr>Ví dụ về TelephonyManager</vt:lpstr>
      <vt:lpstr>Làm việc với điện thoại</vt:lpstr>
      <vt:lpstr>Xử lý PHONE_STATE_CHANGE</vt:lpstr>
      <vt:lpstr>Xử lý PHONE_STATE_CHANGE</vt:lpstr>
      <vt:lpstr>PowerPoint Presentation</vt:lpstr>
      <vt:lpstr>SMS – Các quyền liên quan</vt:lpstr>
      <vt:lpstr>Gửi SMS – API</vt:lpstr>
      <vt:lpstr>Gửi SMS – example</vt:lpstr>
      <vt:lpstr>Nhận SMS – Thiết lập Receiver</vt:lpstr>
      <vt:lpstr>Nhận SMS – example</vt:lpstr>
      <vt:lpstr>Nhận SMS – PDU encode</vt:lpstr>
      <vt:lpstr>Đọc SMS</vt:lpstr>
      <vt:lpstr>Đọc SMS – example</vt:lpstr>
      <vt:lpstr>Tạo và nhận cuộc gọi</vt:lpstr>
      <vt:lpstr>Tạo Cuộc Gọi</vt:lpstr>
      <vt:lpstr>Tạo Cuộc Gọi – example</vt:lpstr>
      <vt:lpstr>Nhận Cuộc Gọi</vt:lpstr>
      <vt:lpstr>Nhận Cuộc Gọi – 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trình dịch</dc:title>
  <dc:creator>Xuan Nam Truong</dc:creator>
  <cp:lastModifiedBy>MinhQuynh</cp:lastModifiedBy>
  <cp:revision>5</cp:revision>
  <dcterms:created xsi:type="dcterms:W3CDTF">2018-02-21T23:14:13Z</dcterms:created>
  <dcterms:modified xsi:type="dcterms:W3CDTF">2018-02-22T00:52:16Z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2017-05-22T00:00:00Z</vt:filetime>
  </property>
  <property fmtid="{D5CDD505-2E9C-101B-9397-08002B2CF9AE}" pid="3" name="Creator">
    <vt:lpwstr>Microsoft® PowerPoint® 2013</vt:lpwstr>
  </property>
  <property fmtid="{D5CDD505-2E9C-101B-9397-08002B2CF9AE}" pid="4" name="LastSaved">
    <vt:filetime>2018-02-21T00:00:00Z</vt:filetime>
  </property>
</Properties>
</file>