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274826" y="3746754"/>
            <a:ext cx="6594347" cy="1123314"/>
          </a:xfrm>
          <a:prstGeom prst="rect">
            <a:avLst/>
          </a:prstGeom>
        </p:spPr>
        <p:txBody>
          <a:bodyPr wrap="square" lIns="0" tIns="0" rIns="0" bIns="0">
            <a:spAutoFit/>
          </a:bodyPr>
          <a:lstStyle>
            <a:lvl1pPr>
              <a:defRPr sz="3600" b="0" i="0">
                <a:solidFill>
                  <a:srgbClr val="C55A1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1494155" cy="757554"/>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372998" y="1350721"/>
            <a:ext cx="8398002" cy="4585335"/>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901566" y="6525259"/>
            <a:ext cx="13392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xample.com/image.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mobipro.v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3" name="object 3"/>
          <p:cNvSpPr txBox="1">
            <a:spLocks noGrp="1"/>
          </p:cNvSpPr>
          <p:nvPr>
            <p:ph type="subTitle" idx="4"/>
          </p:nvPr>
        </p:nvSpPr>
        <p:spPr>
          <a:prstGeom prst="rect">
            <a:avLst/>
          </a:prstGeom>
        </p:spPr>
        <p:txBody>
          <a:bodyPr vert="horz" wrap="square" lIns="0" tIns="12700" rIns="0" bIns="0" rtlCol="0">
            <a:spAutoFit/>
          </a:bodyPr>
          <a:lstStyle/>
          <a:p>
            <a:pPr marL="2712085" marR="5080" indent="-2690495">
              <a:lnSpc>
                <a:spcPct val="100000"/>
              </a:lnSpc>
              <a:spcBef>
                <a:spcPts val="100"/>
              </a:spcBef>
            </a:pPr>
            <a:r>
              <a:rPr spc="-235" dirty="0"/>
              <a:t>Bài </a:t>
            </a:r>
            <a:r>
              <a:rPr spc="-110" dirty="0"/>
              <a:t>9: </a:t>
            </a:r>
            <a:r>
              <a:rPr spc="-50" dirty="0"/>
              <a:t>Multithreading </a:t>
            </a:r>
            <a:r>
              <a:rPr spc="-310" dirty="0"/>
              <a:t>+ </a:t>
            </a:r>
            <a:r>
              <a:rPr spc="-195" dirty="0"/>
              <a:t>Background  </a:t>
            </a:r>
            <a:r>
              <a:rPr spc="-204" dirty="0"/>
              <a: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7170" cy="757555"/>
          </a:xfrm>
          <a:prstGeom prst="rect">
            <a:avLst/>
          </a:prstGeom>
        </p:spPr>
        <p:txBody>
          <a:bodyPr vert="horz" wrap="square" lIns="0" tIns="12700" rIns="0" bIns="0" rtlCol="0">
            <a:spAutoFit/>
          </a:bodyPr>
          <a:lstStyle/>
          <a:p>
            <a:pPr marL="12700">
              <a:lnSpc>
                <a:spcPct val="100000"/>
              </a:lnSpc>
              <a:spcBef>
                <a:spcPts val="100"/>
              </a:spcBef>
            </a:pPr>
            <a:r>
              <a:rPr dirty="0"/>
              <a:t>Ưu/nhược điểm của</a:t>
            </a:r>
            <a:r>
              <a:rPr spc="-75" dirty="0"/>
              <a:t> </a:t>
            </a:r>
            <a:r>
              <a:rPr spc="-5" dirty="0"/>
              <a:t>multithread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427736" y="1396441"/>
            <a:ext cx="7995920" cy="4885953"/>
          </a:xfrm>
          <a:prstGeom prst="rect">
            <a:avLst/>
          </a:prstGeom>
        </p:spPr>
        <p:txBody>
          <a:bodyPr vert="horz" wrap="square" lIns="0" tIns="12700" rIns="0" bIns="0" rtlCol="0">
            <a:spAutoFit/>
          </a:bodyPr>
          <a:lstStyle/>
          <a:p>
            <a:pPr marL="287020" marR="69850"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Lập trình viên phải làm quen với kiến thức mới và  một số nguyên tắc khi viết ứng dụng</a:t>
            </a:r>
            <a:endParaRPr sz="28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400" dirty="0">
                <a:latin typeface="Times New Roman" pitchFamily="18" charset="0"/>
                <a:cs typeface="Times New Roman" pitchFamily="18" charset="0"/>
              </a:rPr>
              <a:t>Android duy trì một main thread chạy UI</a:t>
            </a:r>
            <a:endParaRPr sz="2400">
              <a:latin typeface="Times New Roman" pitchFamily="18" charset="0"/>
              <a:cs typeface="Times New Roman" pitchFamily="18" charset="0"/>
            </a:endParaRPr>
          </a:p>
          <a:p>
            <a:pPr marL="744220" marR="153035" lvl="1" indent="-274320" algn="just">
              <a:lnSpc>
                <a:spcPct val="100000"/>
              </a:lnSpc>
              <a:spcBef>
                <a:spcPts val="409"/>
              </a:spcBef>
              <a:buFont typeface="Wingdings"/>
              <a:buChar char=""/>
              <a:tabLst>
                <a:tab pos="744220" algn="l"/>
              </a:tabLst>
            </a:pPr>
            <a:r>
              <a:rPr sz="2400" dirty="0">
                <a:latin typeface="Times New Roman" pitchFamily="18" charset="0"/>
                <a:cs typeface="Times New Roman" pitchFamily="18" charset="0"/>
              </a:rPr>
              <a:t>Không cho phép thực hiện các thao tác I/O trên main  thread (kết nối và lấy dữ liệu từ mạng, đọc dữ liệu từ  stream,…)</a:t>
            </a:r>
            <a:endParaRPr sz="24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400" dirty="0">
                <a:latin typeface="Times New Roman" pitchFamily="18" charset="0"/>
                <a:cs typeface="Times New Roman" pitchFamily="18" charset="0"/>
              </a:rPr>
              <a:t>Các thread con không được trực tiếp làm việc với UI</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Chia sẻ và đồng bộ dữ liệu giữa các tiến trình</a:t>
            </a:r>
            <a:endParaRPr sz="2400">
              <a:latin typeface="Times New Roman" pitchFamily="18" charset="0"/>
              <a:cs typeface="Times New Roman" pitchFamily="18" charset="0"/>
            </a:endParaRPr>
          </a:p>
          <a:p>
            <a:pPr marL="287020" marR="128905" indent="-274320" algn="just">
              <a:lnSpc>
                <a:spcPct val="100000"/>
              </a:lnSpc>
              <a:spcBef>
                <a:spcPts val="780"/>
              </a:spcBef>
              <a:buClr>
                <a:srgbClr val="FF0000"/>
              </a:buClr>
              <a:buFont typeface="Wingdings"/>
              <a:buChar char=""/>
              <a:tabLst>
                <a:tab pos="287020" algn="l"/>
              </a:tabLst>
            </a:pPr>
            <a:r>
              <a:rPr sz="2800" dirty="0">
                <a:latin typeface="Times New Roman" pitchFamily="18" charset="0"/>
                <a:cs typeface="Times New Roman" pitchFamily="18" charset="0"/>
              </a:rPr>
              <a:t>Ứng dụng đa luồng khó gỡ lỗi hơn, đặc biệt là khi  xảy ra lỗi giữa các thread</a:t>
            </a:r>
            <a:endParaRPr sz="2800">
              <a:latin typeface="Times New Roman" pitchFamily="18" charset="0"/>
              <a:cs typeface="Times New Roman" pitchFamily="18" charset="0"/>
            </a:endParaRPr>
          </a:p>
          <a:p>
            <a:pPr marL="287020" indent="-274320" algn="just">
              <a:lnSpc>
                <a:spcPct val="100000"/>
              </a:lnSpc>
              <a:spcBef>
                <a:spcPts val="800"/>
              </a:spcBef>
              <a:buClr>
                <a:srgbClr val="FF0000"/>
              </a:buClr>
              <a:buFont typeface="Wingdings"/>
              <a:buChar char=""/>
              <a:tabLst>
                <a:tab pos="287020" algn="l"/>
              </a:tabLst>
            </a:pPr>
            <a:r>
              <a:rPr sz="2800" dirty="0">
                <a:latin typeface="Times New Roman" pitchFamily="18" charset="0"/>
                <a:cs typeface="Times New Roman" pitchFamily="18" charset="0"/>
              </a:rPr>
              <a:t>Việc phát hiện và giải quyết deadlock rất phức tạp</a:t>
            </a:r>
            <a:endParaRPr sz="28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132705" cy="757555"/>
          </a:xfrm>
          <a:prstGeom prst="rect">
            <a:avLst/>
          </a:prstGeom>
        </p:spPr>
        <p:txBody>
          <a:bodyPr vert="horz" wrap="square" lIns="0" tIns="12700" rIns="0" bIns="0" rtlCol="0">
            <a:spAutoFit/>
          </a:bodyPr>
          <a:lstStyle/>
          <a:p>
            <a:pPr marL="12700">
              <a:lnSpc>
                <a:spcPct val="100000"/>
              </a:lnSpc>
              <a:spcBef>
                <a:spcPts val="100"/>
              </a:spcBef>
            </a:pPr>
            <a:r>
              <a:rPr spc="-45" dirty="0"/>
              <a:t>Tiếp </a:t>
            </a:r>
            <a:r>
              <a:rPr dirty="0"/>
              <a:t>cận của</a:t>
            </a:r>
            <a:r>
              <a:rPr spc="-60" dirty="0"/>
              <a:t> </a:t>
            </a:r>
            <a:r>
              <a:rPr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53810" cy="757555"/>
          </a:xfrm>
          <a:prstGeom prst="rect">
            <a:avLst/>
          </a:prstGeom>
        </p:spPr>
        <p:txBody>
          <a:bodyPr vert="horz" wrap="square" lIns="0" tIns="12700" rIns="0" bIns="0" rtlCol="0">
            <a:spAutoFit/>
          </a:bodyPr>
          <a:lstStyle/>
          <a:p>
            <a:pPr marL="12700">
              <a:lnSpc>
                <a:spcPct val="100000"/>
              </a:lnSpc>
              <a:spcBef>
                <a:spcPts val="100"/>
              </a:spcBef>
            </a:pPr>
            <a:r>
              <a:rPr dirty="0"/>
              <a:t>Cách tiếp cận của</a:t>
            </a:r>
            <a:r>
              <a:rPr spc="-145" dirty="0"/>
              <a:t> </a:t>
            </a:r>
            <a:r>
              <a:rPr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396441"/>
            <a:ext cx="7980680" cy="4704715"/>
          </a:xfrm>
          <a:prstGeom prst="rect">
            <a:avLst/>
          </a:prstGeom>
        </p:spPr>
        <p:txBody>
          <a:bodyPr vert="horz" wrap="square" lIns="0" tIns="12700" rIns="0" bIns="0" rtlCol="0">
            <a:spAutoFit/>
          </a:bodyPr>
          <a:lstStyle/>
          <a:p>
            <a:pPr marL="287020" marR="8064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Android vẫn hỗ trợ các phương pháp làm việc với  thread truyền thống của Java</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Các bổ sung của android hướng tới 2 mục tiêu</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Đơn giản hóa việc trao đổi dữ liệu giữa các thread</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Phối hợp tốt hơn giữa UI thread và các thread khác</a:t>
            </a:r>
            <a:endParaRPr sz="2600">
              <a:latin typeface="Times New Roman" pitchFamily="18" charset="0"/>
              <a:cs typeface="Times New Roman" pitchFamily="18" charset="0"/>
            </a:endParaRPr>
          </a:p>
          <a:p>
            <a:pPr marL="287020" marR="508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Để đảm bảo trải nghiệm người dùng với UI, có hai  giải pháp cho những thao tác xử lý nặng</a:t>
            </a:r>
            <a:endParaRPr sz="3000">
              <a:latin typeface="Times New Roman" pitchFamily="18" charset="0"/>
              <a:cs typeface="Times New Roman" pitchFamily="18" charset="0"/>
            </a:endParaRPr>
          </a:p>
          <a:p>
            <a:pPr marL="744220" marR="313055"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Thực hiện thao tác đó trong một service và dùng hệ  thống notification để thông báo cho người dùng</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Thực hiện thao tác đó trong một background work</a:t>
            </a:r>
            <a:endParaRPr sz="26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53810" cy="757555"/>
          </a:xfrm>
          <a:prstGeom prst="rect">
            <a:avLst/>
          </a:prstGeom>
        </p:spPr>
        <p:txBody>
          <a:bodyPr vert="horz" wrap="square" lIns="0" tIns="12700" rIns="0" bIns="0" rtlCol="0">
            <a:spAutoFit/>
          </a:bodyPr>
          <a:lstStyle/>
          <a:p>
            <a:pPr marL="12700">
              <a:lnSpc>
                <a:spcPct val="100000"/>
              </a:lnSpc>
              <a:spcBef>
                <a:spcPts val="100"/>
              </a:spcBef>
            </a:pPr>
            <a:r>
              <a:rPr dirty="0"/>
              <a:t>Cách tiếp cận của</a:t>
            </a:r>
            <a:r>
              <a:rPr spc="-145" dirty="0"/>
              <a:t> </a:t>
            </a:r>
            <a:r>
              <a:rPr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
        <p:nvSpPr>
          <p:cNvPr id="3" name="object 3"/>
          <p:cNvSpPr txBox="1"/>
          <p:nvPr/>
        </p:nvSpPr>
        <p:spPr>
          <a:xfrm>
            <a:off x="427736" y="1396441"/>
            <a:ext cx="8202930" cy="4713605"/>
          </a:xfrm>
          <a:prstGeom prst="rect">
            <a:avLst/>
          </a:prstGeom>
        </p:spPr>
        <p:txBody>
          <a:bodyPr vert="horz" wrap="square" lIns="0" tIns="12700" rIns="0" bIns="0" rtlCol="0">
            <a:spAutoFit/>
          </a:bodyPr>
          <a:lstStyle/>
          <a:p>
            <a:pPr marL="287020" marR="60642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UI thread là thread đảm bảo việc xử lý các công  việc liên quan tới giao diện</a:t>
            </a:r>
            <a:endParaRPr sz="30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UI thread cần tốc độ nên loại thread-unsafe (nhanh  nhưng không an toàn khi làm việc với thread)</a:t>
            </a:r>
            <a:endParaRPr sz="3000">
              <a:latin typeface="Times New Roman" pitchFamily="18" charset="0"/>
              <a:cs typeface="Times New Roman" pitchFamily="18" charset="0"/>
            </a:endParaRPr>
          </a:p>
          <a:p>
            <a:pPr marL="744220" marR="30353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Hệ quả là các thread muốn cập nhật giao diện sẽ phải  xử lý phức tạp hơn</a:t>
            </a:r>
            <a:endParaRPr sz="2600">
              <a:latin typeface="Times New Roman" pitchFamily="18" charset="0"/>
              <a:cs typeface="Times New Roman" pitchFamily="18" charset="0"/>
            </a:endParaRPr>
          </a:p>
          <a:p>
            <a:pPr marL="287020" marR="448945"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Android bổ sung hai phương pháp để các thread  làm việc với nhau và với UI thread</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AsyncTask</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Handler</a:t>
            </a:r>
            <a:endParaRPr sz="26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488430" cy="757555"/>
          </a:xfrm>
          <a:prstGeom prst="rect">
            <a:avLst/>
          </a:prstGeom>
        </p:spPr>
        <p:txBody>
          <a:bodyPr vert="horz" wrap="square" lIns="0" tIns="12700" rIns="0" bIns="0" rtlCol="0">
            <a:spAutoFit/>
          </a:bodyPr>
          <a:lstStyle/>
          <a:p>
            <a:pPr marL="12700">
              <a:lnSpc>
                <a:spcPct val="100000"/>
              </a:lnSpc>
              <a:spcBef>
                <a:spcPts val="100"/>
              </a:spcBef>
            </a:pPr>
            <a:r>
              <a:rPr dirty="0"/>
              <a:t>Cách tiếp cận của</a:t>
            </a:r>
            <a:r>
              <a:rPr spc="-405" dirty="0"/>
              <a:t> </a:t>
            </a:r>
            <a:r>
              <a:rPr spc="-5"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sp>
        <p:nvSpPr>
          <p:cNvPr id="3" name="object 3"/>
          <p:cNvSpPr txBox="1"/>
          <p:nvPr/>
        </p:nvSpPr>
        <p:spPr>
          <a:xfrm>
            <a:off x="427736" y="1396441"/>
            <a:ext cx="8227695" cy="5275803"/>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solidFill>
                  <a:srgbClr val="00AF50"/>
                </a:solidFill>
                <a:latin typeface="Times New Roman" pitchFamily="18" charset="0"/>
                <a:cs typeface="Times New Roman" pitchFamily="18" charset="0"/>
              </a:rPr>
              <a:t>Handler </a:t>
            </a:r>
            <a:r>
              <a:rPr sz="3000" dirty="0">
                <a:latin typeface="Times New Roman" pitchFamily="18" charset="0"/>
                <a:cs typeface="Times New Roman" pitchFamily="18" charset="0"/>
              </a:rPr>
              <a:t>là cơ chế trao đổi kiểu ủy thác, trong đó  handler đóng vai trò đối tượng trung gian trong các  giao tiếp giữa các thread, thread ủy thác công việc  cho handler theo hai cách</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Ra lệnh cho handler bằng message</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Truyền cho handler đối tượng thực thi kiểu Runnable</a:t>
            </a:r>
            <a:endParaRPr sz="2600">
              <a:latin typeface="Times New Roman" pitchFamily="18" charset="0"/>
              <a:cs typeface="Times New Roman" pitchFamily="18" charset="0"/>
            </a:endParaRPr>
          </a:p>
          <a:p>
            <a:pPr marL="287020" marR="579755"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Một số cơ chế cũng sử dụng handler nhưng che  dấu phần code phức tạp</a:t>
            </a:r>
            <a:endParaRPr sz="3000">
              <a:latin typeface="Times New Roman" pitchFamily="18" charset="0"/>
              <a:cs typeface="Times New Roman" pitchFamily="18" charset="0"/>
            </a:endParaRPr>
          </a:p>
          <a:p>
            <a:pPr marL="287020" marR="490855" indent="-274320" algn="just">
              <a:lnSpc>
                <a:spcPct val="100000"/>
              </a:lnSpc>
              <a:spcBef>
                <a:spcPts val="810"/>
              </a:spcBef>
              <a:buClr>
                <a:srgbClr val="FF0000"/>
              </a:buClr>
              <a:buFont typeface="Wingdings"/>
              <a:buChar char=""/>
              <a:tabLst>
                <a:tab pos="287020" algn="l"/>
              </a:tabLst>
            </a:pPr>
            <a:r>
              <a:rPr sz="3000" dirty="0">
                <a:solidFill>
                  <a:srgbClr val="00AF50"/>
                </a:solidFill>
                <a:latin typeface="Times New Roman" pitchFamily="18" charset="0"/>
                <a:cs typeface="Times New Roman" pitchFamily="18" charset="0"/>
              </a:rPr>
              <a:t>AsyncTask </a:t>
            </a:r>
            <a:r>
              <a:rPr sz="3000" dirty="0">
                <a:latin typeface="Times New Roman" pitchFamily="18" charset="0"/>
                <a:cs typeface="Times New Roman" pitchFamily="18" charset="0"/>
              </a:rPr>
              <a:t>là cơ chế cho phép lập trình viên định  nghĩa công việc theo mẫu có sẵn của android</a:t>
            </a:r>
            <a:endParaRPr sz="300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208145" cy="757555"/>
          </a:xfrm>
          <a:prstGeom prst="rect">
            <a:avLst/>
          </a:prstGeom>
        </p:spPr>
        <p:txBody>
          <a:bodyPr vert="horz" wrap="square" lIns="0" tIns="12700" rIns="0" bIns="0" rtlCol="0">
            <a:spAutoFit/>
          </a:bodyPr>
          <a:lstStyle/>
          <a:p>
            <a:pPr marL="12700">
              <a:lnSpc>
                <a:spcPct val="100000"/>
              </a:lnSpc>
              <a:spcBef>
                <a:spcPts val="100"/>
              </a:spcBef>
            </a:pPr>
            <a:r>
              <a:rPr dirty="0"/>
              <a:t>4 kiểu mã cơ</a:t>
            </a:r>
            <a:r>
              <a:rPr spc="-105" dirty="0"/>
              <a:t> </a:t>
            </a:r>
            <a:r>
              <a:rPr dirty="0"/>
              <a:t>bản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
        <p:nvSpPr>
          <p:cNvPr id="3" name="object 3"/>
          <p:cNvSpPr txBox="1"/>
          <p:nvPr/>
        </p:nvSpPr>
        <p:spPr>
          <a:xfrm>
            <a:off x="427736" y="1310245"/>
            <a:ext cx="7490459" cy="4941224"/>
          </a:xfrm>
          <a:prstGeom prst="rect">
            <a:avLst/>
          </a:prstGeom>
        </p:spPr>
        <p:txBody>
          <a:bodyPr vert="horz" wrap="square" lIns="0" tIns="59690" rIns="0" bIns="0" rtlCol="0">
            <a:spAutoFit/>
          </a:bodyPr>
          <a:lstStyle/>
          <a:p>
            <a:pPr marL="12700" algn="just">
              <a:lnSpc>
                <a:spcPct val="100000"/>
              </a:lnSpc>
              <a:spcBef>
                <a:spcPts val="470"/>
              </a:spcBef>
            </a:pPr>
            <a:r>
              <a:rPr sz="1800" dirty="0">
                <a:solidFill>
                  <a:srgbClr val="00AFEF"/>
                </a:solidFill>
                <a:latin typeface="Times New Roman" pitchFamily="18" charset="0"/>
                <a:cs typeface="Times New Roman" pitchFamily="18" charset="0"/>
              </a:rPr>
              <a:t>Runnable </a:t>
            </a:r>
            <a:r>
              <a:rPr sz="1800" dirty="0">
                <a:latin typeface="Times New Roman" pitchFamily="18" charset="0"/>
                <a:cs typeface="Times New Roman" pitchFamily="18" charset="0"/>
              </a:rPr>
              <a:t>x = new </a:t>
            </a:r>
            <a:r>
              <a:rPr sz="1800" dirty="0">
                <a:solidFill>
                  <a:srgbClr val="00AFEF"/>
                </a:solidFill>
                <a:latin typeface="Times New Roman" pitchFamily="18" charset="0"/>
                <a:cs typeface="Times New Roman" pitchFamily="18" charset="0"/>
              </a:rPr>
              <a:t>Runnable</a:t>
            </a:r>
            <a:r>
              <a:rPr sz="1800" dirty="0">
                <a:latin typeface="Times New Roman" pitchFamily="18" charset="0"/>
                <a:cs typeface="Times New Roman" pitchFamily="18" charset="0"/>
              </a:rPr>
              <a:t>() {</a:t>
            </a:r>
            <a:endParaRPr sz="1800">
              <a:latin typeface="Times New Roman" pitchFamily="18" charset="0"/>
              <a:cs typeface="Times New Roman" pitchFamily="18" charset="0"/>
            </a:endParaRPr>
          </a:p>
          <a:p>
            <a:pPr marL="437515" algn="just">
              <a:lnSpc>
                <a:spcPct val="100000"/>
              </a:lnSpc>
              <a:spcBef>
                <a:spcPts val="370"/>
              </a:spcBef>
            </a:pPr>
            <a:r>
              <a:rPr sz="1800" dirty="0">
                <a:latin typeface="Times New Roman" pitchFamily="18" charset="0"/>
                <a:cs typeface="Times New Roman" pitchFamily="18" charset="0"/>
              </a:rPr>
              <a:t>public void </a:t>
            </a:r>
            <a:r>
              <a:rPr sz="1800" dirty="0">
                <a:solidFill>
                  <a:srgbClr val="00AF50"/>
                </a:solidFill>
                <a:latin typeface="Times New Roman" pitchFamily="18" charset="0"/>
                <a:cs typeface="Times New Roman" pitchFamily="18" charset="0"/>
              </a:rPr>
              <a:t>run</a:t>
            </a:r>
            <a:r>
              <a:rPr sz="1800" dirty="0">
                <a:latin typeface="Times New Roman" pitchFamily="18" charset="0"/>
                <a:cs typeface="Times New Roman" pitchFamily="18" charset="0"/>
              </a:rPr>
              <a:t>() {</a:t>
            </a:r>
            <a:endParaRPr sz="1800">
              <a:latin typeface="Times New Roman" pitchFamily="18" charset="0"/>
              <a:cs typeface="Times New Roman" pitchFamily="18" charset="0"/>
            </a:endParaRPr>
          </a:p>
          <a:p>
            <a:pPr marL="862965" algn="just">
              <a:lnSpc>
                <a:spcPct val="100000"/>
              </a:lnSpc>
              <a:spcBef>
                <a:spcPts val="360"/>
              </a:spcBef>
            </a:pPr>
            <a:r>
              <a:rPr sz="1800" dirty="0">
                <a:solidFill>
                  <a:srgbClr val="EC7C30"/>
                </a:solidFill>
                <a:latin typeface="Times New Roman" pitchFamily="18" charset="0"/>
                <a:cs typeface="Times New Roman" pitchFamily="18" charset="0"/>
              </a:rPr>
              <a:t>// cập nhật giao diện …</a:t>
            </a:r>
            <a:endParaRPr sz="1800">
              <a:latin typeface="Times New Roman" pitchFamily="18" charset="0"/>
              <a:cs typeface="Times New Roman" pitchFamily="18" charset="0"/>
            </a:endParaRPr>
          </a:p>
          <a:p>
            <a:pPr marL="437515" algn="just">
              <a:lnSpc>
                <a:spcPct val="100000"/>
              </a:lnSpc>
              <a:spcBef>
                <a:spcPts val="375"/>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spcBef>
                <a:spcPts val="37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algn="just">
              <a:lnSpc>
                <a:spcPct val="100000"/>
              </a:lnSpc>
              <a:spcBef>
                <a:spcPts val="50"/>
              </a:spcBef>
            </a:pPr>
            <a:endParaRPr sz="2150">
              <a:latin typeface="Times New Roman" pitchFamily="18" charset="0"/>
              <a:cs typeface="Times New Roman" pitchFamily="18" charset="0"/>
            </a:endParaRPr>
          </a:p>
          <a:p>
            <a:pPr marL="12700" marR="3408679" algn="just">
              <a:lnSpc>
                <a:spcPct val="117000"/>
              </a:lnSpc>
              <a:spcBef>
                <a:spcPts val="5"/>
              </a:spcBef>
            </a:pPr>
            <a:r>
              <a:rPr sz="1800" dirty="0">
                <a:latin typeface="Times New Roman" pitchFamily="18" charset="0"/>
                <a:cs typeface="Times New Roman" pitchFamily="18" charset="0"/>
              </a:rPr>
              <a:t>1/ MainActivity.this.</a:t>
            </a:r>
            <a:r>
              <a:rPr sz="1800" dirty="0">
                <a:solidFill>
                  <a:srgbClr val="00AF50"/>
                </a:solidFill>
                <a:latin typeface="Times New Roman" pitchFamily="18" charset="0"/>
                <a:cs typeface="Times New Roman" pitchFamily="18" charset="0"/>
              </a:rPr>
              <a:t>runOnUiThread</a:t>
            </a:r>
            <a:r>
              <a:rPr sz="1800" dirty="0">
                <a:latin typeface="Times New Roman" pitchFamily="18" charset="0"/>
                <a:cs typeface="Times New Roman" pitchFamily="18" charset="0"/>
              </a:rPr>
              <a:t>(x);  2/ MainActivity.this.myView.</a:t>
            </a:r>
            <a:r>
              <a:rPr sz="1800" dirty="0">
                <a:solidFill>
                  <a:srgbClr val="00AF50"/>
                </a:solidFill>
                <a:latin typeface="Times New Roman" pitchFamily="18" charset="0"/>
                <a:cs typeface="Times New Roman" pitchFamily="18" charset="0"/>
              </a:rPr>
              <a:t>post</a:t>
            </a:r>
            <a:r>
              <a:rPr sz="1800" dirty="0">
                <a:latin typeface="Times New Roman" pitchFamily="18" charset="0"/>
                <a:cs typeface="Times New Roman" pitchFamily="18" charset="0"/>
              </a:rPr>
              <a:t>(x);  3/ new Handler().</a:t>
            </a:r>
            <a:r>
              <a:rPr sz="1800" dirty="0">
                <a:solidFill>
                  <a:srgbClr val="00AF50"/>
                </a:solidFill>
                <a:latin typeface="Times New Roman" pitchFamily="18" charset="0"/>
                <a:cs typeface="Times New Roman" pitchFamily="18" charset="0"/>
              </a:rPr>
              <a:t>post</a:t>
            </a:r>
            <a:r>
              <a:rPr sz="1800" dirty="0">
                <a:latin typeface="Times New Roman" pitchFamily="18" charset="0"/>
                <a:cs typeface="Times New Roman" pitchFamily="18" charset="0"/>
              </a:rPr>
              <a:t>(x);</a:t>
            </a:r>
            <a:endParaRPr sz="1800">
              <a:latin typeface="Times New Roman" pitchFamily="18" charset="0"/>
              <a:cs typeface="Times New Roman" pitchFamily="18" charset="0"/>
            </a:endParaRPr>
          </a:p>
          <a:p>
            <a:pPr algn="just">
              <a:lnSpc>
                <a:spcPct val="100000"/>
              </a:lnSpc>
              <a:spcBef>
                <a:spcPts val="25"/>
              </a:spcBef>
            </a:pPr>
            <a:endParaRPr sz="2500">
              <a:latin typeface="Times New Roman" pitchFamily="18" charset="0"/>
              <a:cs typeface="Times New Roman" pitchFamily="18" charset="0"/>
            </a:endParaRPr>
          </a:p>
          <a:p>
            <a:pPr marL="12700" algn="just">
              <a:lnSpc>
                <a:spcPct val="100000"/>
              </a:lnSpc>
            </a:pPr>
            <a:r>
              <a:rPr sz="1800" dirty="0">
                <a:latin typeface="Times New Roman" pitchFamily="18" charset="0"/>
                <a:cs typeface="Times New Roman" pitchFamily="18" charset="0"/>
              </a:rPr>
              <a:t>private class </a:t>
            </a:r>
            <a:r>
              <a:rPr sz="1800" dirty="0">
                <a:solidFill>
                  <a:srgbClr val="00AFEF"/>
                </a:solidFill>
                <a:latin typeface="Times New Roman" pitchFamily="18" charset="0"/>
                <a:cs typeface="Times New Roman" pitchFamily="18" charset="0"/>
              </a:rPr>
              <a:t>BackgroundTask </a:t>
            </a:r>
            <a:r>
              <a:rPr sz="1800" dirty="0">
                <a:latin typeface="Times New Roman" pitchFamily="18" charset="0"/>
                <a:cs typeface="Times New Roman" pitchFamily="18" charset="0"/>
              </a:rPr>
              <a:t>extends </a:t>
            </a:r>
            <a:r>
              <a:rPr sz="1800" dirty="0">
                <a:solidFill>
                  <a:srgbClr val="00AFEF"/>
                </a:solidFill>
                <a:latin typeface="Times New Roman" pitchFamily="18" charset="0"/>
                <a:cs typeface="Times New Roman" pitchFamily="18" charset="0"/>
              </a:rPr>
              <a:t>AsyncTask&lt;String, Void, Bitmap&gt; </a:t>
            </a: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437515" algn="just">
              <a:lnSpc>
                <a:spcPct val="100000"/>
              </a:lnSpc>
              <a:spcBef>
                <a:spcPts val="360"/>
              </a:spcBef>
            </a:pPr>
            <a:r>
              <a:rPr sz="1800" dirty="0">
                <a:latin typeface="Times New Roman" pitchFamily="18" charset="0"/>
                <a:cs typeface="Times New Roman" pitchFamily="18" charset="0"/>
              </a:rPr>
              <a:t>protected void </a:t>
            </a:r>
            <a:r>
              <a:rPr sz="1800" dirty="0">
                <a:solidFill>
                  <a:srgbClr val="00AF50"/>
                </a:solidFill>
                <a:latin typeface="Times New Roman" pitchFamily="18" charset="0"/>
                <a:cs typeface="Times New Roman" pitchFamily="18" charset="0"/>
              </a:rPr>
              <a:t>onPostExecute</a:t>
            </a:r>
            <a:r>
              <a:rPr sz="1800" dirty="0">
                <a:latin typeface="Times New Roman" pitchFamily="18" charset="0"/>
                <a:cs typeface="Times New Roman" pitchFamily="18" charset="0"/>
              </a:rPr>
              <a:t>(Bitmap result) {</a:t>
            </a:r>
            <a:endParaRPr sz="1800">
              <a:latin typeface="Times New Roman" pitchFamily="18" charset="0"/>
              <a:cs typeface="Times New Roman" pitchFamily="18" charset="0"/>
            </a:endParaRPr>
          </a:p>
          <a:p>
            <a:pPr marL="862965" algn="just">
              <a:lnSpc>
                <a:spcPct val="100000"/>
              </a:lnSpc>
              <a:spcBef>
                <a:spcPts val="375"/>
              </a:spcBef>
            </a:pPr>
            <a:r>
              <a:rPr sz="1800" dirty="0">
                <a:solidFill>
                  <a:srgbClr val="EC7C30"/>
                </a:solidFill>
                <a:latin typeface="Times New Roman" pitchFamily="18" charset="0"/>
                <a:cs typeface="Times New Roman" pitchFamily="18" charset="0"/>
              </a:rPr>
              <a:t>// cập nhật giao diện …</a:t>
            </a:r>
            <a:endParaRPr sz="1800">
              <a:latin typeface="Times New Roman" pitchFamily="18" charset="0"/>
              <a:cs typeface="Times New Roman" pitchFamily="18" charset="0"/>
            </a:endParaRPr>
          </a:p>
          <a:p>
            <a:pPr marL="437515" algn="just">
              <a:lnSpc>
                <a:spcPct val="100000"/>
              </a:lnSpc>
              <a:spcBef>
                <a:spcPts val="375"/>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spcBef>
                <a:spcPts val="36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1990089" cy="757555"/>
          </a:xfrm>
          <a:prstGeom prst="rect">
            <a:avLst/>
          </a:prstGeom>
        </p:spPr>
        <p:txBody>
          <a:bodyPr vert="horz" wrap="square" lIns="0" tIns="12700" rIns="0" bIns="0" rtlCol="0">
            <a:spAutoFit/>
          </a:bodyPr>
          <a:lstStyle/>
          <a:p>
            <a:pPr marL="12700">
              <a:lnSpc>
                <a:spcPct val="100000"/>
              </a:lnSpc>
              <a:spcBef>
                <a:spcPts val="100"/>
              </a:spcBef>
            </a:pPr>
            <a:r>
              <a:rPr dirty="0"/>
              <a:t>Handler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3</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990089" cy="757555"/>
          </a:xfrm>
          <a:prstGeom prst="rect">
            <a:avLst/>
          </a:prstGeom>
        </p:spPr>
        <p:txBody>
          <a:bodyPr vert="horz" wrap="square" lIns="0" tIns="12700" rIns="0" bIns="0" rtlCol="0">
            <a:spAutoFit/>
          </a:bodyPr>
          <a:lstStyle/>
          <a:p>
            <a:pPr marL="12700">
              <a:lnSpc>
                <a:spcPct val="100000"/>
              </a:lnSpc>
              <a:spcBef>
                <a:spcPts val="100"/>
              </a:spcBef>
            </a:pPr>
            <a:r>
              <a:rPr dirty="0"/>
              <a:t>Handler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3" name="object 3"/>
          <p:cNvSpPr txBox="1">
            <a:spLocks noGrp="1"/>
          </p:cNvSpPr>
          <p:nvPr>
            <p:ph type="body" idx="1"/>
          </p:nvPr>
        </p:nvSpPr>
        <p:spPr>
          <a:prstGeom prst="rect">
            <a:avLst/>
          </a:prstGeom>
        </p:spPr>
        <p:txBody>
          <a:bodyPr vert="horz" wrap="square" lIns="0" tIns="64769" rIns="0" bIns="0" rtlCol="0">
            <a:spAutoFit/>
          </a:bodyPr>
          <a:lstStyle/>
          <a:p>
            <a:pPr marL="341630" marR="394970" indent="-274320" algn="just">
              <a:lnSpc>
                <a:spcPts val="3240"/>
              </a:lnSpc>
              <a:spcBef>
                <a:spcPts val="509"/>
              </a:spcBef>
              <a:buClr>
                <a:srgbClr val="FF0000"/>
              </a:buClr>
              <a:buFont typeface="Wingdings"/>
              <a:buChar char=""/>
              <a:tabLst>
                <a:tab pos="341630" algn="l"/>
              </a:tabLst>
            </a:pPr>
            <a:r>
              <a:rPr dirty="0">
                <a:latin typeface="Times New Roman" pitchFamily="18" charset="0"/>
                <a:cs typeface="Times New Roman" pitchFamily="18" charset="0"/>
              </a:rPr>
              <a:t>Handler là đối tượng đặc biệt, chuyên sử dụng để  tiếp nhận các yêu cầu từ thread khác</a:t>
            </a:r>
          </a:p>
          <a:p>
            <a:pPr marL="341630" marR="287655" indent="-274320" algn="just">
              <a:lnSpc>
                <a:spcPts val="3240"/>
              </a:lnSpc>
              <a:spcBef>
                <a:spcPts val="805"/>
              </a:spcBef>
              <a:buClr>
                <a:srgbClr val="FF0000"/>
              </a:buClr>
              <a:buFont typeface="Wingdings"/>
              <a:buChar char=""/>
              <a:tabLst>
                <a:tab pos="341630" algn="l"/>
                <a:tab pos="4491355" algn="l"/>
              </a:tabLst>
            </a:pPr>
            <a:r>
              <a:rPr dirty="0">
                <a:latin typeface="Times New Roman" pitchFamily="18" charset="0"/>
                <a:cs typeface="Times New Roman" pitchFamily="18" charset="0"/>
              </a:rPr>
              <a:t>Khi được tạo ra bằng </a:t>
            </a:r>
            <a:r>
              <a:rPr dirty="0">
                <a:solidFill>
                  <a:srgbClr val="00AF50"/>
                </a:solidFill>
                <a:latin typeface="Times New Roman" pitchFamily="18" charset="0"/>
                <a:cs typeface="Times New Roman" pitchFamily="18" charset="0"/>
              </a:rPr>
              <a:t>new	Handler()</a:t>
            </a:r>
            <a:r>
              <a:rPr dirty="0">
                <a:latin typeface="Times New Roman" pitchFamily="18" charset="0"/>
                <a:cs typeface="Times New Roman" pitchFamily="18" charset="0"/>
              </a:rPr>
              <a:t>, đối tượng  handler tự động liên kết với thread hiện tại</a:t>
            </a:r>
          </a:p>
          <a:p>
            <a:pPr marL="341630" indent="-274320" algn="just">
              <a:lnSpc>
                <a:spcPct val="100000"/>
              </a:lnSpc>
              <a:spcBef>
                <a:spcPts val="385"/>
              </a:spcBef>
              <a:buClr>
                <a:srgbClr val="FF0000"/>
              </a:buClr>
              <a:buFont typeface="Wingdings"/>
              <a:buChar char=""/>
              <a:tabLst>
                <a:tab pos="341630" algn="l"/>
              </a:tabLst>
            </a:pPr>
            <a:r>
              <a:rPr dirty="0">
                <a:latin typeface="Times New Roman" pitchFamily="18" charset="0"/>
                <a:cs typeface="Times New Roman" pitchFamily="18" charset="0"/>
              </a:rPr>
              <a:t>Handler có một hàng đợi thông điệp (</a:t>
            </a:r>
            <a:r>
              <a:rPr dirty="0">
                <a:solidFill>
                  <a:srgbClr val="00AFEF"/>
                </a:solidFill>
                <a:latin typeface="Times New Roman" pitchFamily="18" charset="0"/>
                <a:cs typeface="Times New Roman" pitchFamily="18" charset="0"/>
              </a:rPr>
              <a:t>message pool</a:t>
            </a:r>
            <a:r>
              <a:rPr dirty="0">
                <a:latin typeface="Times New Roman" pitchFamily="18" charset="0"/>
                <a:cs typeface="Times New Roman" pitchFamily="18" charset="0"/>
              </a:rPr>
              <a:t>)</a:t>
            </a:r>
          </a:p>
          <a:p>
            <a:pPr marL="341630" indent="-274320" algn="just">
              <a:lnSpc>
                <a:spcPct val="100000"/>
              </a:lnSpc>
              <a:spcBef>
                <a:spcPts val="445"/>
              </a:spcBef>
              <a:buClr>
                <a:srgbClr val="FF0000"/>
              </a:buClr>
              <a:buFont typeface="Wingdings"/>
              <a:buChar char=""/>
              <a:tabLst>
                <a:tab pos="341630" algn="l"/>
              </a:tabLst>
            </a:pPr>
            <a:r>
              <a:rPr dirty="0">
                <a:latin typeface="Times New Roman" pitchFamily="18" charset="0"/>
                <a:cs typeface="Times New Roman" pitchFamily="18" charset="0"/>
              </a:rPr>
              <a:t>Các thread khác có thể “nhờ vả” handler bằng cách</a:t>
            </a:r>
          </a:p>
          <a:p>
            <a:pPr marL="798830" lvl="1" indent="-274320" algn="just">
              <a:lnSpc>
                <a:spcPct val="100000"/>
              </a:lnSpc>
              <a:spcBef>
                <a:spcPts val="110"/>
              </a:spcBef>
              <a:buFont typeface="Wingdings"/>
              <a:buChar char=""/>
              <a:tabLst>
                <a:tab pos="798830" algn="l"/>
              </a:tabLst>
            </a:pPr>
            <a:r>
              <a:rPr sz="2600" dirty="0">
                <a:latin typeface="Times New Roman" pitchFamily="18" charset="0"/>
                <a:cs typeface="Times New Roman" pitchFamily="18" charset="0"/>
              </a:rPr>
              <a:t>Gửi một message đến handler</a:t>
            </a:r>
            <a:endParaRPr sz="2600">
              <a:latin typeface="Times New Roman" pitchFamily="18" charset="0"/>
              <a:cs typeface="Times New Roman" pitchFamily="18" charset="0"/>
            </a:endParaRPr>
          </a:p>
          <a:p>
            <a:pPr marL="798830" lvl="1" indent="-274320" algn="just">
              <a:lnSpc>
                <a:spcPct val="100000"/>
              </a:lnSpc>
              <a:spcBef>
                <a:spcPts val="100"/>
              </a:spcBef>
              <a:buFont typeface="Wingdings"/>
              <a:buChar char=""/>
              <a:tabLst>
                <a:tab pos="798830" algn="l"/>
              </a:tabLst>
            </a:pPr>
            <a:r>
              <a:rPr sz="2600" dirty="0">
                <a:latin typeface="Times New Roman" pitchFamily="18" charset="0"/>
                <a:cs typeface="Times New Roman" pitchFamily="18" charset="0"/>
              </a:rPr>
              <a:t>Gửi một đối tượng Runnable đến handler</a:t>
            </a:r>
            <a:endParaRPr sz="2600">
              <a:latin typeface="Times New Roman" pitchFamily="18" charset="0"/>
              <a:cs typeface="Times New Roman" pitchFamily="18" charset="0"/>
            </a:endParaRPr>
          </a:p>
          <a:p>
            <a:pPr marL="341630" marR="247650" indent="-274320" algn="just">
              <a:lnSpc>
                <a:spcPts val="3240"/>
              </a:lnSpc>
              <a:spcBef>
                <a:spcPts val="815"/>
              </a:spcBef>
              <a:buClr>
                <a:srgbClr val="FF0000"/>
              </a:buClr>
              <a:buFont typeface="Wingdings"/>
              <a:buChar char=""/>
              <a:tabLst>
                <a:tab pos="341630" algn="l"/>
              </a:tabLst>
            </a:pPr>
            <a:r>
              <a:rPr dirty="0">
                <a:latin typeface="Times New Roman" pitchFamily="18" charset="0"/>
                <a:cs typeface="Times New Roman" pitchFamily="18" charset="0"/>
              </a:rPr>
              <a:t>Khi thread hiện tại “rảnh rỗi”, nó cho phép handler  lấy các thông điệp hoặc Runnable ra thực thi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664710" cy="757555"/>
          </a:xfrm>
          <a:prstGeom prst="rect">
            <a:avLst/>
          </a:prstGeom>
        </p:spPr>
        <p:txBody>
          <a:bodyPr vert="horz" wrap="square" lIns="0" tIns="12700" rIns="0" bIns="0" rtlCol="0">
            <a:spAutoFit/>
          </a:bodyPr>
          <a:lstStyle/>
          <a:p>
            <a:pPr marL="12700">
              <a:lnSpc>
                <a:spcPct val="100000"/>
              </a:lnSpc>
              <a:spcBef>
                <a:spcPts val="100"/>
              </a:spcBef>
            </a:pPr>
            <a:r>
              <a:rPr dirty="0"/>
              <a:t>Handler –</a:t>
            </a:r>
            <a:r>
              <a:rPr spc="-100" dirty="0"/>
              <a:t> </a:t>
            </a:r>
            <a:r>
              <a:rPr dirty="0"/>
              <a:t>message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427736" y="1350721"/>
            <a:ext cx="8225155" cy="4491990"/>
          </a:xfrm>
          <a:prstGeom prst="rect">
            <a:avLst/>
          </a:prstGeom>
        </p:spPr>
        <p:txBody>
          <a:bodyPr vert="horz" wrap="square" lIns="0" tIns="64769" rIns="0" bIns="0" rtlCol="0">
            <a:spAutoFit/>
          </a:bodyPr>
          <a:lstStyle/>
          <a:p>
            <a:pPr marL="287020" marR="113664"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Thread phụ cần liên lạc với thread chính thì cần lấy  một message token từ pool của handler bằng cách  gọi </a:t>
            </a:r>
            <a:r>
              <a:rPr sz="3000" dirty="0">
                <a:solidFill>
                  <a:srgbClr val="00AF50"/>
                </a:solidFill>
                <a:latin typeface="Times New Roman" pitchFamily="18" charset="0"/>
                <a:cs typeface="Times New Roman" pitchFamily="18" charset="0"/>
              </a:rPr>
              <a:t>obtainMessage</a:t>
            </a:r>
            <a:endParaRPr sz="3000">
              <a:latin typeface="Times New Roman" pitchFamily="18" charset="0"/>
              <a:cs typeface="Times New Roman" pitchFamily="18" charset="0"/>
            </a:endParaRPr>
          </a:p>
          <a:p>
            <a:pPr marL="287020" marR="235585" indent="-274320" algn="just">
              <a:lnSpc>
                <a:spcPct val="90000"/>
              </a:lnSpc>
              <a:spcBef>
                <a:spcPts val="755"/>
              </a:spcBef>
              <a:buClr>
                <a:srgbClr val="FF0000"/>
              </a:buClr>
              <a:buFont typeface="Wingdings"/>
              <a:buChar char=""/>
              <a:tabLst>
                <a:tab pos="287020" algn="l"/>
              </a:tabLst>
            </a:pPr>
            <a:r>
              <a:rPr sz="3000" dirty="0">
                <a:latin typeface="Times New Roman" pitchFamily="18" charset="0"/>
                <a:cs typeface="Times New Roman" pitchFamily="18" charset="0"/>
              </a:rPr>
              <a:t>Có token, thread phụ ghi yêu cầu vào token và gửi  nó cho handler bằng cách dùng </a:t>
            </a:r>
            <a:r>
              <a:rPr sz="3000" dirty="0">
                <a:solidFill>
                  <a:srgbClr val="00AF50"/>
                </a:solidFill>
                <a:latin typeface="Times New Roman" pitchFamily="18" charset="0"/>
                <a:cs typeface="Times New Roman" pitchFamily="18" charset="0"/>
              </a:rPr>
              <a:t>sendMessage, </a:t>
            </a:r>
            <a:r>
              <a:rPr sz="3000" dirty="0">
                <a:latin typeface="Times New Roman" pitchFamily="18" charset="0"/>
                <a:cs typeface="Times New Roman" pitchFamily="18" charset="0"/>
              </a:rPr>
              <a:t> token được đặt vào pool để đợi handler xử lý</a:t>
            </a:r>
            <a:endParaRPr sz="3000">
              <a:latin typeface="Times New Roman" pitchFamily="18" charset="0"/>
              <a:cs typeface="Times New Roman" pitchFamily="18" charset="0"/>
            </a:endParaRPr>
          </a:p>
          <a:p>
            <a:pPr marL="287020" marR="5080" indent="-274320" algn="just">
              <a:lnSpc>
                <a:spcPts val="3240"/>
              </a:lnSpc>
              <a:spcBef>
                <a:spcPts val="840"/>
              </a:spcBef>
              <a:buClr>
                <a:srgbClr val="FF0000"/>
              </a:buClr>
              <a:buFont typeface="Wingdings"/>
              <a:buChar char=""/>
              <a:tabLst>
                <a:tab pos="287020" algn="l"/>
              </a:tabLst>
            </a:pPr>
            <a:r>
              <a:rPr sz="3000" dirty="0">
                <a:latin typeface="Times New Roman" pitchFamily="18" charset="0"/>
                <a:cs typeface="Times New Roman" pitchFamily="18" charset="0"/>
              </a:rPr>
              <a:t>Mỗi khi có message trong pool, phương thức </a:t>
            </a:r>
            <a:r>
              <a:rPr sz="3000" dirty="0">
                <a:solidFill>
                  <a:srgbClr val="00AF50"/>
                </a:solidFill>
                <a:latin typeface="Times New Roman" pitchFamily="18" charset="0"/>
                <a:cs typeface="Times New Roman" pitchFamily="18" charset="0"/>
              </a:rPr>
              <a:t> handleMessage </a:t>
            </a:r>
            <a:r>
              <a:rPr sz="3000" dirty="0">
                <a:latin typeface="Times New Roman" pitchFamily="18" charset="0"/>
                <a:cs typeface="Times New Roman" pitchFamily="18" charset="0"/>
              </a:rPr>
              <a:t>sẽ được gọi ra để xử lý message đó</a:t>
            </a:r>
            <a:endParaRPr sz="3000">
              <a:latin typeface="Times New Roman" pitchFamily="18" charset="0"/>
              <a:cs typeface="Times New Roman" pitchFamily="18" charset="0"/>
            </a:endParaRPr>
          </a:p>
          <a:p>
            <a:pPr marL="287020" marR="48260" indent="-274320" algn="just">
              <a:lnSpc>
                <a:spcPts val="324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Như vậy handler cần viết lại </a:t>
            </a:r>
            <a:r>
              <a:rPr sz="3000" dirty="0">
                <a:solidFill>
                  <a:srgbClr val="00AF50"/>
                </a:solidFill>
                <a:latin typeface="Times New Roman" pitchFamily="18" charset="0"/>
                <a:cs typeface="Times New Roman" pitchFamily="18" charset="0"/>
              </a:rPr>
              <a:t>handlerMessage </a:t>
            </a:r>
            <a:r>
              <a:rPr sz="3000" dirty="0">
                <a:latin typeface="Times New Roman" pitchFamily="18" charset="0"/>
                <a:cs typeface="Times New Roman" pitchFamily="18" charset="0"/>
              </a:rPr>
              <a:t>để xử  lý các message một cách phù hợp</a:t>
            </a:r>
            <a:endParaRPr sz="30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4664710" cy="757555"/>
          </a:xfrm>
          <a:prstGeom prst="rect">
            <a:avLst/>
          </a:prstGeom>
        </p:spPr>
        <p:txBody>
          <a:bodyPr vert="horz" wrap="square" lIns="0" tIns="12700" rIns="0" bIns="0" rtlCol="0">
            <a:spAutoFit/>
          </a:bodyPr>
          <a:lstStyle/>
          <a:p>
            <a:pPr marL="12700">
              <a:lnSpc>
                <a:spcPct val="100000"/>
              </a:lnSpc>
              <a:spcBef>
                <a:spcPts val="100"/>
              </a:spcBef>
            </a:pPr>
            <a:r>
              <a:rPr dirty="0"/>
              <a:t>Handler –</a:t>
            </a:r>
            <a:r>
              <a:rPr spc="-100" dirty="0"/>
              <a:t> </a:t>
            </a:r>
            <a:r>
              <a:rPr dirty="0"/>
              <a:t>message</a:t>
            </a:r>
          </a:p>
        </p:txBody>
      </p:sp>
      <p:sp>
        <p:nvSpPr>
          <p:cNvPr id="4" name="object 4"/>
          <p:cNvSpPr/>
          <p:nvPr/>
        </p:nvSpPr>
        <p:spPr>
          <a:xfrm>
            <a:off x="381000" y="1447800"/>
            <a:ext cx="8382000" cy="47153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a:t>
            </a:fld>
            <a:endParaRPr spc="-60" dirty="0"/>
          </a:p>
        </p:txBody>
      </p:sp>
      <p:sp>
        <p:nvSpPr>
          <p:cNvPr id="3" name="object 3"/>
          <p:cNvSpPr txBox="1"/>
          <p:nvPr/>
        </p:nvSpPr>
        <p:spPr>
          <a:xfrm>
            <a:off x="427736" y="1350721"/>
            <a:ext cx="5135245" cy="4573270"/>
          </a:xfrm>
          <a:prstGeom prst="rect">
            <a:avLst/>
          </a:prstGeom>
        </p:spPr>
        <p:txBody>
          <a:bodyPr vert="horz" wrap="square" lIns="0" tIns="12700" rIns="0" bIns="0" rtlCol="0">
            <a:spAutoFit/>
          </a:bodyPr>
          <a:lstStyle/>
          <a:p>
            <a:pPr marL="527685" indent="-514984">
              <a:lnSpc>
                <a:spcPct val="100000"/>
              </a:lnSpc>
              <a:spcBef>
                <a:spcPts val="100"/>
              </a:spcBef>
              <a:buClr>
                <a:srgbClr val="FF0000"/>
              </a:buClr>
              <a:buAutoNum type="arabicPeriod"/>
              <a:tabLst>
                <a:tab pos="527685" algn="l"/>
                <a:tab pos="528320" algn="l"/>
              </a:tabLst>
            </a:pPr>
            <a:r>
              <a:rPr sz="3000" spc="-45" dirty="0">
                <a:latin typeface="Arial"/>
                <a:cs typeface="Arial"/>
              </a:rPr>
              <a:t>Multithreading</a:t>
            </a:r>
            <a:endParaRPr sz="3000">
              <a:latin typeface="Arial"/>
              <a:cs typeface="Arial"/>
            </a:endParaRPr>
          </a:p>
          <a:p>
            <a:pPr marL="744220" lvl="1" indent="-274320">
              <a:lnSpc>
                <a:spcPct val="100000"/>
              </a:lnSpc>
              <a:spcBef>
                <a:spcPts val="114"/>
              </a:spcBef>
              <a:buFont typeface="Wingdings"/>
              <a:buChar char=""/>
              <a:tabLst>
                <a:tab pos="744220" algn="l"/>
              </a:tabLst>
            </a:pPr>
            <a:r>
              <a:rPr sz="2600" spc="-160" dirty="0">
                <a:latin typeface="Arial"/>
                <a:cs typeface="Arial"/>
              </a:rPr>
              <a:t>Threads</a:t>
            </a:r>
            <a:endParaRPr sz="2600">
              <a:latin typeface="Arial"/>
              <a:cs typeface="Arial"/>
            </a:endParaRPr>
          </a:p>
          <a:p>
            <a:pPr marL="744220" lvl="1" indent="-274320">
              <a:lnSpc>
                <a:spcPct val="100000"/>
              </a:lnSpc>
              <a:spcBef>
                <a:spcPts val="95"/>
              </a:spcBef>
              <a:buFont typeface="Wingdings"/>
              <a:buChar char=""/>
              <a:tabLst>
                <a:tab pos="744220" algn="l"/>
              </a:tabLst>
            </a:pPr>
            <a:r>
              <a:rPr sz="2600" spc="-35" dirty="0">
                <a:latin typeface="Arial"/>
                <a:cs typeface="Arial"/>
              </a:rPr>
              <a:t>Multithreading</a:t>
            </a:r>
            <a:endParaRPr sz="2600">
              <a:latin typeface="Arial"/>
              <a:cs typeface="Arial"/>
            </a:endParaRPr>
          </a:p>
          <a:p>
            <a:pPr marL="744220" lvl="1" indent="-274320">
              <a:lnSpc>
                <a:spcPct val="100000"/>
              </a:lnSpc>
              <a:spcBef>
                <a:spcPts val="85"/>
              </a:spcBef>
              <a:buFont typeface="Wingdings"/>
              <a:buChar char=""/>
              <a:tabLst>
                <a:tab pos="744220" algn="l"/>
              </a:tabLst>
            </a:pPr>
            <a:r>
              <a:rPr sz="2600" spc="-125" dirty="0">
                <a:latin typeface="Arial"/>
                <a:cs typeface="Arial"/>
              </a:rPr>
              <a:t>Ưu/nhược </a:t>
            </a:r>
            <a:r>
              <a:rPr sz="2600" spc="-60" dirty="0">
                <a:latin typeface="Arial"/>
                <a:cs typeface="Arial"/>
              </a:rPr>
              <a:t>điểm </a:t>
            </a:r>
            <a:r>
              <a:rPr sz="2600" spc="-160" dirty="0">
                <a:latin typeface="Arial"/>
                <a:cs typeface="Arial"/>
              </a:rPr>
              <a:t>của</a:t>
            </a:r>
            <a:r>
              <a:rPr sz="2600" spc="-325" dirty="0">
                <a:latin typeface="Arial"/>
                <a:cs typeface="Arial"/>
              </a:rPr>
              <a:t> </a:t>
            </a:r>
            <a:r>
              <a:rPr sz="2600" spc="-30" dirty="0">
                <a:latin typeface="Arial"/>
                <a:cs typeface="Arial"/>
              </a:rPr>
              <a:t>multithread</a:t>
            </a:r>
            <a:endParaRPr sz="2600">
              <a:latin typeface="Arial"/>
              <a:cs typeface="Arial"/>
            </a:endParaRPr>
          </a:p>
          <a:p>
            <a:pPr marL="527685" indent="-514984">
              <a:lnSpc>
                <a:spcPct val="100000"/>
              </a:lnSpc>
              <a:spcBef>
                <a:spcPts val="415"/>
              </a:spcBef>
              <a:buClr>
                <a:srgbClr val="FF0000"/>
              </a:buClr>
              <a:buAutoNum type="arabicPeriod"/>
              <a:tabLst>
                <a:tab pos="527685" algn="l"/>
                <a:tab pos="528320" algn="l"/>
              </a:tabLst>
            </a:pPr>
            <a:r>
              <a:rPr sz="3000" spc="-160" dirty="0">
                <a:latin typeface="Arial"/>
                <a:cs typeface="Arial"/>
              </a:rPr>
              <a:t>Tiếp </a:t>
            </a:r>
            <a:r>
              <a:rPr sz="3000" spc="-195" dirty="0">
                <a:latin typeface="Arial"/>
                <a:cs typeface="Arial"/>
              </a:rPr>
              <a:t>cận </a:t>
            </a:r>
            <a:r>
              <a:rPr sz="3000" spc="-185" dirty="0">
                <a:latin typeface="Arial"/>
                <a:cs typeface="Arial"/>
              </a:rPr>
              <a:t>của</a:t>
            </a:r>
            <a:r>
              <a:rPr sz="3000" spc="-160" dirty="0">
                <a:latin typeface="Arial"/>
                <a:cs typeface="Arial"/>
              </a:rPr>
              <a:t> </a:t>
            </a:r>
            <a:r>
              <a:rPr sz="3000" spc="-85" dirty="0">
                <a:latin typeface="Arial"/>
                <a:cs typeface="Arial"/>
              </a:rPr>
              <a:t>android</a:t>
            </a:r>
            <a:endParaRPr sz="3000">
              <a:latin typeface="Arial"/>
              <a:cs typeface="Arial"/>
            </a:endParaRPr>
          </a:p>
          <a:p>
            <a:pPr marL="527685" indent="-514984">
              <a:lnSpc>
                <a:spcPct val="100000"/>
              </a:lnSpc>
              <a:spcBef>
                <a:spcPts val="434"/>
              </a:spcBef>
              <a:buClr>
                <a:srgbClr val="FF0000"/>
              </a:buClr>
              <a:buAutoNum type="arabicPeriod"/>
              <a:tabLst>
                <a:tab pos="527685" algn="l"/>
                <a:tab pos="528320" algn="l"/>
              </a:tabLst>
            </a:pPr>
            <a:r>
              <a:rPr sz="3000" spc="-125" dirty="0">
                <a:latin typeface="Arial"/>
                <a:cs typeface="Arial"/>
              </a:rPr>
              <a:t>Handler</a:t>
            </a:r>
            <a:endParaRPr sz="3000">
              <a:latin typeface="Arial"/>
              <a:cs typeface="Arial"/>
            </a:endParaRPr>
          </a:p>
          <a:p>
            <a:pPr marL="744220" lvl="1" indent="-274320">
              <a:lnSpc>
                <a:spcPct val="100000"/>
              </a:lnSpc>
              <a:spcBef>
                <a:spcPts val="125"/>
              </a:spcBef>
              <a:buFont typeface="Wingdings"/>
              <a:buChar char=""/>
              <a:tabLst>
                <a:tab pos="744220" algn="l"/>
              </a:tabLst>
            </a:pPr>
            <a:r>
              <a:rPr sz="2600" spc="-195" dirty="0">
                <a:latin typeface="Arial"/>
                <a:cs typeface="Arial"/>
              </a:rPr>
              <a:t>Messages</a:t>
            </a:r>
            <a:endParaRPr sz="2600">
              <a:latin typeface="Arial"/>
              <a:cs typeface="Arial"/>
            </a:endParaRPr>
          </a:p>
          <a:p>
            <a:pPr marL="744220" lvl="1" indent="-274320">
              <a:lnSpc>
                <a:spcPct val="100000"/>
              </a:lnSpc>
              <a:spcBef>
                <a:spcPts val="85"/>
              </a:spcBef>
              <a:buFont typeface="Wingdings"/>
              <a:buChar char=""/>
              <a:tabLst>
                <a:tab pos="744220" algn="l"/>
              </a:tabLst>
            </a:pPr>
            <a:r>
              <a:rPr sz="2600" spc="-140" dirty="0">
                <a:latin typeface="Arial"/>
                <a:cs typeface="Arial"/>
              </a:rPr>
              <a:t>Runnable</a:t>
            </a:r>
            <a:r>
              <a:rPr sz="2600" spc="-170" dirty="0">
                <a:latin typeface="Arial"/>
                <a:cs typeface="Arial"/>
              </a:rPr>
              <a:t> </a:t>
            </a:r>
            <a:r>
              <a:rPr sz="2600" spc="-60" dirty="0">
                <a:latin typeface="Arial"/>
                <a:cs typeface="Arial"/>
              </a:rPr>
              <a:t>object</a:t>
            </a:r>
            <a:endParaRPr sz="2600">
              <a:latin typeface="Arial"/>
              <a:cs typeface="Arial"/>
            </a:endParaRPr>
          </a:p>
          <a:p>
            <a:pPr marL="527685" indent="-514984">
              <a:lnSpc>
                <a:spcPct val="100000"/>
              </a:lnSpc>
              <a:spcBef>
                <a:spcPts val="415"/>
              </a:spcBef>
              <a:buClr>
                <a:srgbClr val="FF0000"/>
              </a:buClr>
              <a:buAutoNum type="arabicPeriod"/>
              <a:tabLst>
                <a:tab pos="527685" algn="l"/>
                <a:tab pos="528320" algn="l"/>
              </a:tabLst>
            </a:pPr>
            <a:r>
              <a:rPr sz="3000" spc="-270" dirty="0">
                <a:latin typeface="Arial"/>
                <a:cs typeface="Arial"/>
              </a:rPr>
              <a:t>AsyncTask</a:t>
            </a:r>
            <a:endParaRPr sz="3000">
              <a:latin typeface="Arial"/>
              <a:cs typeface="Arial"/>
            </a:endParaRPr>
          </a:p>
          <a:p>
            <a:pPr marL="527685" indent="-514984">
              <a:lnSpc>
                <a:spcPct val="100000"/>
              </a:lnSpc>
              <a:spcBef>
                <a:spcPts val="434"/>
              </a:spcBef>
              <a:buClr>
                <a:srgbClr val="FF0000"/>
              </a:buClr>
              <a:buAutoNum type="arabicPeriod"/>
              <a:tabLst>
                <a:tab pos="527685" algn="l"/>
                <a:tab pos="528320" algn="l"/>
              </a:tabLst>
            </a:pPr>
            <a:r>
              <a:rPr sz="3000" spc="-125" dirty="0">
                <a:latin typeface="Arial"/>
                <a:cs typeface="Arial"/>
              </a:rPr>
              <a:t>Timer</a:t>
            </a:r>
            <a:endParaRPr sz="3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664710" cy="757555"/>
          </a:xfrm>
          <a:prstGeom prst="rect">
            <a:avLst/>
          </a:prstGeom>
        </p:spPr>
        <p:txBody>
          <a:bodyPr vert="horz" wrap="square" lIns="0" tIns="12700" rIns="0" bIns="0" rtlCol="0">
            <a:spAutoFit/>
          </a:bodyPr>
          <a:lstStyle/>
          <a:p>
            <a:pPr marL="12700">
              <a:lnSpc>
                <a:spcPct val="100000"/>
              </a:lnSpc>
              <a:spcBef>
                <a:spcPts val="100"/>
              </a:spcBef>
            </a:pPr>
            <a:r>
              <a:rPr dirty="0"/>
              <a:t>Handler –</a:t>
            </a:r>
            <a:r>
              <a:rPr spc="-100" dirty="0"/>
              <a:t> </a:t>
            </a:r>
            <a:r>
              <a:rPr dirty="0"/>
              <a:t>message</a:t>
            </a:r>
          </a:p>
        </p:txBody>
      </p:sp>
      <p:sp>
        <p:nvSpPr>
          <p:cNvPr id="3" name="object 3"/>
          <p:cNvSpPr/>
          <p:nvPr/>
        </p:nvSpPr>
        <p:spPr>
          <a:xfrm>
            <a:off x="152400" y="2743200"/>
            <a:ext cx="4267200" cy="1447800"/>
          </a:xfrm>
          <a:custGeom>
            <a:avLst/>
            <a:gdLst/>
            <a:ahLst/>
            <a:cxnLst/>
            <a:rect l="l" t="t" r="r" b="b"/>
            <a:pathLst>
              <a:path w="4267200" h="1447800">
                <a:moveTo>
                  <a:pt x="0" y="1447800"/>
                </a:moveTo>
                <a:lnTo>
                  <a:pt x="4267200" y="1447800"/>
                </a:lnTo>
                <a:lnTo>
                  <a:pt x="4267200" y="0"/>
                </a:lnTo>
                <a:lnTo>
                  <a:pt x="0" y="0"/>
                </a:lnTo>
                <a:lnTo>
                  <a:pt x="0" y="1447800"/>
                </a:lnTo>
                <a:close/>
              </a:path>
            </a:pathLst>
          </a:custGeom>
          <a:ln w="12192">
            <a:solidFill>
              <a:srgbClr val="EC7C30"/>
            </a:solidFill>
          </a:ln>
        </p:spPr>
        <p:txBody>
          <a:bodyPr wrap="square" lIns="0" tIns="0" rIns="0" bIns="0" rtlCol="0"/>
          <a:lstStyle/>
          <a:p>
            <a:endParaRPr/>
          </a:p>
        </p:txBody>
      </p:sp>
      <p:sp>
        <p:nvSpPr>
          <p:cNvPr id="4" name="object 4"/>
          <p:cNvSpPr/>
          <p:nvPr/>
        </p:nvSpPr>
        <p:spPr>
          <a:xfrm>
            <a:off x="4623815" y="2209800"/>
            <a:ext cx="4267200" cy="2743200"/>
          </a:xfrm>
          <a:custGeom>
            <a:avLst/>
            <a:gdLst/>
            <a:ahLst/>
            <a:cxnLst/>
            <a:rect l="l" t="t" r="r" b="b"/>
            <a:pathLst>
              <a:path w="4267200" h="2743200">
                <a:moveTo>
                  <a:pt x="0" y="2743200"/>
                </a:moveTo>
                <a:lnTo>
                  <a:pt x="4267199" y="2743200"/>
                </a:lnTo>
                <a:lnTo>
                  <a:pt x="4267199" y="0"/>
                </a:lnTo>
                <a:lnTo>
                  <a:pt x="0" y="0"/>
                </a:lnTo>
                <a:lnTo>
                  <a:pt x="0" y="2743200"/>
                </a:lnTo>
                <a:close/>
              </a:path>
            </a:pathLst>
          </a:custGeom>
          <a:ln w="12192">
            <a:solidFill>
              <a:srgbClr val="5B9BD4"/>
            </a:solidFill>
          </a:ln>
        </p:spPr>
        <p:txBody>
          <a:bodyPr wrap="square" lIns="0" tIns="0" rIns="0" bIns="0" rtlCol="0"/>
          <a:lstStyle/>
          <a:p>
            <a:endParaRPr/>
          </a:p>
        </p:txBody>
      </p:sp>
      <p:graphicFrame>
        <p:nvGraphicFramePr>
          <p:cNvPr id="5" name="object 5"/>
          <p:cNvGraphicFramePr>
            <a:graphicFrameLocks noGrp="1"/>
          </p:cNvGraphicFramePr>
          <p:nvPr/>
        </p:nvGraphicFramePr>
        <p:xfrm>
          <a:off x="106362" y="1441450"/>
          <a:ext cx="8881108" cy="4799329"/>
        </p:xfrm>
        <a:graphic>
          <a:graphicData uri="http://schemas.openxmlformats.org/drawingml/2006/table">
            <a:tbl>
              <a:tblPr firstRow="1" bandRow="1">
                <a:tableStyleId>{2D5ABB26-0587-4C30-8999-92F81FD0307C}</a:tableStyleId>
              </a:tblPr>
              <a:tblGrid>
                <a:gridCol w="2897505"/>
                <a:gridCol w="1562734"/>
                <a:gridCol w="1562735"/>
                <a:gridCol w="2858134"/>
              </a:tblGrid>
              <a:tr h="302260">
                <a:tc gridSpan="2">
                  <a:txBody>
                    <a:bodyPr/>
                    <a:lstStyle/>
                    <a:p>
                      <a:pPr marL="9525" algn="ctr">
                        <a:lnSpc>
                          <a:spcPct val="100000"/>
                        </a:lnSpc>
                        <a:spcBef>
                          <a:spcPts val="55"/>
                        </a:spcBef>
                      </a:pPr>
                      <a:r>
                        <a:rPr sz="1600" b="1" spc="-15" dirty="0">
                          <a:solidFill>
                            <a:srgbClr val="00AF50"/>
                          </a:solidFill>
                          <a:latin typeface="Trebuchet MS"/>
                          <a:cs typeface="Trebuchet MS"/>
                        </a:rPr>
                        <a:t>Main</a:t>
                      </a:r>
                      <a:r>
                        <a:rPr sz="1600" b="1" spc="-120" dirty="0">
                          <a:solidFill>
                            <a:srgbClr val="00AF50"/>
                          </a:solidFill>
                          <a:latin typeface="Trebuchet MS"/>
                          <a:cs typeface="Trebuchet MS"/>
                        </a:rPr>
                        <a:t> </a:t>
                      </a:r>
                      <a:r>
                        <a:rPr sz="1600" b="1" spc="-114" dirty="0">
                          <a:solidFill>
                            <a:srgbClr val="00AF50"/>
                          </a:solidFill>
                          <a:latin typeface="Trebuchet MS"/>
                          <a:cs typeface="Trebuchet MS"/>
                        </a:rPr>
                        <a:t>Thread</a:t>
                      </a:r>
                      <a:endParaRPr sz="1600">
                        <a:latin typeface="Trebuchet MS"/>
                        <a:cs typeface="Trebuchet MS"/>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4F0"/>
                    </a:solidFill>
                  </a:tcPr>
                </a:tc>
                <a:tc hMerge="1">
                  <a:txBody>
                    <a:bodyPr/>
                    <a:lstStyle/>
                    <a:p>
                      <a:endParaRPr/>
                    </a:p>
                  </a:txBody>
                  <a:tcPr marL="0" marR="0" marT="0" marB="0"/>
                </a:tc>
                <a:tc gridSpan="2">
                  <a:txBody>
                    <a:bodyPr/>
                    <a:lstStyle/>
                    <a:p>
                      <a:pPr marL="1396365">
                        <a:lnSpc>
                          <a:spcPct val="100000"/>
                        </a:lnSpc>
                        <a:spcBef>
                          <a:spcPts val="55"/>
                        </a:spcBef>
                      </a:pPr>
                      <a:r>
                        <a:rPr sz="1600" b="1" spc="-90" dirty="0">
                          <a:solidFill>
                            <a:srgbClr val="00AF50"/>
                          </a:solidFill>
                          <a:latin typeface="Trebuchet MS"/>
                          <a:cs typeface="Trebuchet MS"/>
                        </a:rPr>
                        <a:t>Background</a:t>
                      </a:r>
                      <a:r>
                        <a:rPr sz="1600" b="1" spc="-85" dirty="0">
                          <a:solidFill>
                            <a:srgbClr val="00AF50"/>
                          </a:solidFill>
                          <a:latin typeface="Trebuchet MS"/>
                          <a:cs typeface="Trebuchet MS"/>
                        </a:rPr>
                        <a:t> </a:t>
                      </a:r>
                      <a:r>
                        <a:rPr sz="1600" b="1" spc="-114" dirty="0">
                          <a:solidFill>
                            <a:srgbClr val="00AF50"/>
                          </a:solidFill>
                          <a:latin typeface="Trebuchet MS"/>
                          <a:cs typeface="Trebuchet MS"/>
                        </a:rPr>
                        <a:t>Thread</a:t>
                      </a:r>
                      <a:endParaRPr sz="1600">
                        <a:latin typeface="Trebuchet MS"/>
                        <a:cs typeface="Trebuchet MS"/>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4F0"/>
                    </a:solidFill>
                  </a:tcPr>
                </a:tc>
                <a:tc hMerge="1">
                  <a:txBody>
                    <a:bodyPr/>
                    <a:lstStyle/>
                    <a:p>
                      <a:endParaRPr/>
                    </a:p>
                  </a:txBody>
                  <a:tcPr marL="0" marR="0" marT="0" marB="0"/>
                </a:tc>
              </a:tr>
              <a:tr h="3888104">
                <a:tc gridSpan="2">
                  <a:txBody>
                    <a:bodyPr/>
                    <a:lstStyle/>
                    <a:p>
                      <a:pPr>
                        <a:lnSpc>
                          <a:spcPct val="100000"/>
                        </a:lnSpc>
                      </a:pPr>
                      <a:endParaRPr sz="1600">
                        <a:latin typeface="Times New Roman"/>
                        <a:cs typeface="Times New Roman"/>
                      </a:endParaRPr>
                    </a:p>
                    <a:p>
                      <a:pPr>
                        <a:lnSpc>
                          <a:spcPct val="100000"/>
                        </a:lnSpc>
                        <a:spcBef>
                          <a:spcPts val="15"/>
                        </a:spcBef>
                      </a:pPr>
                      <a:endParaRPr sz="1650">
                        <a:latin typeface="Times New Roman"/>
                        <a:cs typeface="Times New Roman"/>
                      </a:endParaRPr>
                    </a:p>
                    <a:p>
                      <a:pPr marL="74930">
                        <a:lnSpc>
                          <a:spcPct val="100000"/>
                        </a:lnSpc>
                      </a:pPr>
                      <a:r>
                        <a:rPr sz="1600" spc="430" dirty="0">
                          <a:solidFill>
                            <a:srgbClr val="EC7C30"/>
                          </a:solidFill>
                          <a:latin typeface="Arial"/>
                          <a:cs typeface="Arial"/>
                        </a:rPr>
                        <a:t>// </a:t>
                      </a:r>
                      <a:r>
                        <a:rPr sz="1600" spc="160" dirty="0">
                          <a:solidFill>
                            <a:srgbClr val="EC7C30"/>
                          </a:solidFill>
                          <a:latin typeface="Arial"/>
                          <a:cs typeface="Arial"/>
                        </a:rPr>
                        <a:t>đối </a:t>
                      </a:r>
                      <a:r>
                        <a:rPr sz="1600" dirty="0">
                          <a:solidFill>
                            <a:srgbClr val="EC7C30"/>
                          </a:solidFill>
                          <a:latin typeface="Arial"/>
                          <a:cs typeface="Arial"/>
                        </a:rPr>
                        <a:t>tượng </a:t>
                      </a:r>
                      <a:r>
                        <a:rPr sz="1600" spc="10" dirty="0">
                          <a:solidFill>
                            <a:srgbClr val="EC7C30"/>
                          </a:solidFill>
                          <a:latin typeface="Arial"/>
                          <a:cs typeface="Arial"/>
                        </a:rPr>
                        <a:t>myHandler </a:t>
                      </a:r>
                      <a:r>
                        <a:rPr sz="1600" spc="-80" dirty="0">
                          <a:solidFill>
                            <a:srgbClr val="EC7C30"/>
                          </a:solidFill>
                          <a:latin typeface="Arial"/>
                          <a:cs typeface="Arial"/>
                        </a:rPr>
                        <a:t>được </a:t>
                      </a:r>
                      <a:r>
                        <a:rPr sz="1600" spc="114" dirty="0">
                          <a:solidFill>
                            <a:srgbClr val="EC7C30"/>
                          </a:solidFill>
                          <a:latin typeface="Arial"/>
                          <a:cs typeface="Arial"/>
                        </a:rPr>
                        <a:t>tự</a:t>
                      </a:r>
                      <a:r>
                        <a:rPr sz="1600" spc="155" dirty="0">
                          <a:solidFill>
                            <a:srgbClr val="EC7C30"/>
                          </a:solidFill>
                          <a:latin typeface="Arial"/>
                          <a:cs typeface="Arial"/>
                        </a:rPr>
                        <a:t> </a:t>
                      </a:r>
                      <a:r>
                        <a:rPr sz="1600" spc="-20" dirty="0">
                          <a:solidFill>
                            <a:srgbClr val="EC7C30"/>
                          </a:solidFill>
                          <a:latin typeface="Arial"/>
                          <a:cs typeface="Arial"/>
                        </a:rPr>
                        <a:t>động</a:t>
                      </a:r>
                      <a:endParaRPr sz="1600">
                        <a:latin typeface="Arial"/>
                        <a:cs typeface="Arial"/>
                      </a:endParaRPr>
                    </a:p>
                    <a:p>
                      <a:pPr marL="74930">
                        <a:lnSpc>
                          <a:spcPct val="100000"/>
                        </a:lnSpc>
                      </a:pPr>
                      <a:r>
                        <a:rPr sz="1600" spc="430" dirty="0">
                          <a:solidFill>
                            <a:srgbClr val="EC7C30"/>
                          </a:solidFill>
                          <a:latin typeface="Arial"/>
                          <a:cs typeface="Arial"/>
                        </a:rPr>
                        <a:t>// </a:t>
                      </a:r>
                      <a:r>
                        <a:rPr sz="1600" spc="-20" dirty="0">
                          <a:solidFill>
                            <a:srgbClr val="EC7C30"/>
                          </a:solidFill>
                          <a:latin typeface="Arial"/>
                          <a:cs typeface="Arial"/>
                        </a:rPr>
                        <a:t>gắn </a:t>
                      </a:r>
                      <a:r>
                        <a:rPr sz="1600" spc="135" dirty="0">
                          <a:solidFill>
                            <a:srgbClr val="EC7C30"/>
                          </a:solidFill>
                          <a:latin typeface="Arial"/>
                          <a:cs typeface="Arial"/>
                        </a:rPr>
                        <a:t>với </a:t>
                      </a:r>
                      <a:r>
                        <a:rPr sz="1600" dirty="0">
                          <a:solidFill>
                            <a:srgbClr val="EC7C30"/>
                          </a:solidFill>
                          <a:latin typeface="Arial"/>
                          <a:cs typeface="Arial"/>
                        </a:rPr>
                        <a:t>main</a:t>
                      </a:r>
                      <a:r>
                        <a:rPr sz="1600" spc="160" dirty="0">
                          <a:solidFill>
                            <a:srgbClr val="EC7C30"/>
                          </a:solidFill>
                          <a:latin typeface="Arial"/>
                          <a:cs typeface="Arial"/>
                        </a:rPr>
                        <a:t> </a:t>
                      </a:r>
                      <a:r>
                        <a:rPr sz="1600" spc="114" dirty="0">
                          <a:solidFill>
                            <a:srgbClr val="EC7C30"/>
                          </a:solidFill>
                          <a:latin typeface="Arial"/>
                          <a:cs typeface="Arial"/>
                        </a:rPr>
                        <a:t>thread</a:t>
                      </a:r>
                      <a:endParaRPr sz="1600">
                        <a:latin typeface="Arial"/>
                        <a:cs typeface="Arial"/>
                      </a:endParaRPr>
                    </a:p>
                    <a:p>
                      <a:pPr marL="74930">
                        <a:lnSpc>
                          <a:spcPct val="100000"/>
                        </a:lnSpc>
                      </a:pPr>
                      <a:r>
                        <a:rPr sz="1600" b="1" spc="20" dirty="0">
                          <a:latin typeface="Arial"/>
                          <a:cs typeface="Arial"/>
                        </a:rPr>
                        <a:t>Handler </a:t>
                      </a:r>
                      <a:r>
                        <a:rPr sz="1600" b="1" spc="15" dirty="0">
                          <a:latin typeface="Arial"/>
                          <a:cs typeface="Arial"/>
                        </a:rPr>
                        <a:t>hdr </a:t>
                      </a:r>
                      <a:r>
                        <a:rPr sz="1600" spc="-60" dirty="0">
                          <a:latin typeface="Arial"/>
                          <a:cs typeface="Arial"/>
                        </a:rPr>
                        <a:t>= </a:t>
                      </a:r>
                      <a:r>
                        <a:rPr sz="1600" spc="-105" dirty="0">
                          <a:latin typeface="Arial"/>
                          <a:cs typeface="Arial"/>
                        </a:rPr>
                        <a:t>new </a:t>
                      </a:r>
                      <a:r>
                        <a:rPr sz="1600" b="1" spc="90" dirty="0">
                          <a:latin typeface="Arial"/>
                          <a:cs typeface="Arial"/>
                        </a:rPr>
                        <a:t>Handler</a:t>
                      </a:r>
                      <a:r>
                        <a:rPr sz="1600" spc="90" dirty="0">
                          <a:latin typeface="Arial"/>
                          <a:cs typeface="Arial"/>
                        </a:rPr>
                        <a:t>()</a:t>
                      </a:r>
                      <a:r>
                        <a:rPr sz="1600" spc="240" dirty="0">
                          <a:latin typeface="Arial"/>
                          <a:cs typeface="Arial"/>
                        </a:rPr>
                        <a:t> </a:t>
                      </a:r>
                      <a:r>
                        <a:rPr sz="1600" spc="340" dirty="0">
                          <a:latin typeface="Arial"/>
                          <a:cs typeface="Arial"/>
                        </a:rPr>
                        <a:t>{</a:t>
                      </a:r>
                      <a:endParaRPr sz="1600">
                        <a:latin typeface="Arial"/>
                        <a:cs typeface="Arial"/>
                      </a:endParaRPr>
                    </a:p>
                    <a:p>
                      <a:pPr marL="297180">
                        <a:lnSpc>
                          <a:spcPct val="100000"/>
                        </a:lnSpc>
                      </a:pPr>
                      <a:r>
                        <a:rPr sz="1600" spc="10" dirty="0">
                          <a:latin typeface="Arial"/>
                          <a:cs typeface="Arial"/>
                        </a:rPr>
                        <a:t>@Override</a:t>
                      </a:r>
                      <a:endParaRPr sz="1600">
                        <a:latin typeface="Arial"/>
                        <a:cs typeface="Arial"/>
                      </a:endParaRPr>
                    </a:p>
                    <a:p>
                      <a:pPr marL="297180">
                        <a:lnSpc>
                          <a:spcPct val="100000"/>
                        </a:lnSpc>
                        <a:spcBef>
                          <a:spcPts val="5"/>
                        </a:spcBef>
                      </a:pPr>
                      <a:r>
                        <a:rPr sz="1600" spc="175" dirty="0">
                          <a:latin typeface="Arial"/>
                          <a:cs typeface="Arial"/>
                        </a:rPr>
                        <a:t>public </a:t>
                      </a:r>
                      <a:r>
                        <a:rPr sz="1600" spc="135" dirty="0">
                          <a:latin typeface="Arial"/>
                          <a:cs typeface="Arial"/>
                        </a:rPr>
                        <a:t>void </a:t>
                      </a:r>
                      <a:r>
                        <a:rPr sz="1600" b="1" spc="-30" dirty="0">
                          <a:latin typeface="Arial"/>
                          <a:cs typeface="Arial"/>
                        </a:rPr>
                        <a:t>handleMessage</a:t>
                      </a:r>
                      <a:r>
                        <a:rPr sz="1600" spc="-30" dirty="0">
                          <a:latin typeface="Arial"/>
                          <a:cs typeface="Arial"/>
                        </a:rPr>
                        <a:t>(Message</a:t>
                      </a:r>
                      <a:r>
                        <a:rPr sz="1600" spc="355" dirty="0">
                          <a:latin typeface="Arial"/>
                          <a:cs typeface="Arial"/>
                        </a:rPr>
                        <a:t> </a:t>
                      </a:r>
                      <a:r>
                        <a:rPr sz="1600" spc="204" dirty="0">
                          <a:latin typeface="Arial"/>
                          <a:cs typeface="Arial"/>
                        </a:rPr>
                        <a:t>x)</a:t>
                      </a:r>
                      <a:endParaRPr sz="1600">
                        <a:latin typeface="Arial"/>
                        <a:cs typeface="Arial"/>
                      </a:endParaRPr>
                    </a:p>
                    <a:p>
                      <a:pPr marL="297180">
                        <a:lnSpc>
                          <a:spcPct val="100000"/>
                        </a:lnSpc>
                      </a:pPr>
                      <a:r>
                        <a:rPr sz="1600" dirty="0">
                          <a:latin typeface="Arial"/>
                          <a:cs typeface="Arial"/>
                        </a:rPr>
                        <a:t>{</a:t>
                      </a:r>
                      <a:endParaRPr sz="1600">
                        <a:latin typeface="Arial"/>
                        <a:cs typeface="Arial"/>
                      </a:endParaRPr>
                    </a:p>
                    <a:p>
                      <a:pPr marR="1188720" algn="ctr">
                        <a:lnSpc>
                          <a:spcPct val="100000"/>
                        </a:lnSpc>
                      </a:pPr>
                      <a:r>
                        <a:rPr sz="1600" spc="430" dirty="0">
                          <a:solidFill>
                            <a:srgbClr val="EC7C30"/>
                          </a:solidFill>
                          <a:latin typeface="Arial"/>
                          <a:cs typeface="Arial"/>
                        </a:rPr>
                        <a:t>// </a:t>
                      </a:r>
                      <a:r>
                        <a:rPr sz="1600" spc="-65" dirty="0">
                          <a:solidFill>
                            <a:srgbClr val="EC7C30"/>
                          </a:solidFill>
                          <a:latin typeface="Arial"/>
                          <a:cs typeface="Arial"/>
                        </a:rPr>
                        <a:t>xử </a:t>
                      </a:r>
                      <a:r>
                        <a:rPr sz="1600" spc="295" dirty="0">
                          <a:solidFill>
                            <a:srgbClr val="EC7C30"/>
                          </a:solidFill>
                          <a:latin typeface="Arial"/>
                          <a:cs typeface="Arial"/>
                        </a:rPr>
                        <a:t>lý </a:t>
                      </a:r>
                      <a:r>
                        <a:rPr sz="1600" spc="40" dirty="0">
                          <a:solidFill>
                            <a:srgbClr val="EC7C30"/>
                          </a:solidFill>
                          <a:latin typeface="Arial"/>
                          <a:cs typeface="Arial"/>
                        </a:rPr>
                        <a:t>các</a:t>
                      </a:r>
                      <a:r>
                        <a:rPr sz="1600" spc="155" dirty="0">
                          <a:solidFill>
                            <a:srgbClr val="EC7C30"/>
                          </a:solidFill>
                          <a:latin typeface="Arial"/>
                          <a:cs typeface="Arial"/>
                        </a:rPr>
                        <a:t> </a:t>
                      </a:r>
                      <a:r>
                        <a:rPr sz="1600" spc="-55" dirty="0">
                          <a:solidFill>
                            <a:srgbClr val="EC7C30"/>
                          </a:solidFill>
                          <a:latin typeface="Arial"/>
                          <a:cs typeface="Arial"/>
                        </a:rPr>
                        <a:t>message</a:t>
                      </a:r>
                      <a:endParaRPr sz="1600">
                        <a:latin typeface="Arial"/>
                        <a:cs typeface="Arial"/>
                      </a:endParaRPr>
                    </a:p>
                    <a:p>
                      <a:pPr marL="297180">
                        <a:lnSpc>
                          <a:spcPct val="100000"/>
                        </a:lnSpc>
                      </a:pPr>
                      <a:r>
                        <a:rPr sz="1600" dirty="0">
                          <a:latin typeface="Arial"/>
                          <a:cs typeface="Arial"/>
                        </a:rPr>
                        <a:t>}</a:t>
                      </a:r>
                      <a:endParaRPr sz="1600">
                        <a:latin typeface="Arial"/>
                        <a:cs typeface="Arial"/>
                      </a:endParaRPr>
                    </a:p>
                    <a:p>
                      <a:pPr marL="74930">
                        <a:lnSpc>
                          <a:spcPct val="100000"/>
                        </a:lnSpc>
                      </a:pPr>
                      <a:r>
                        <a:rPr sz="1600" spc="380" dirty="0">
                          <a:latin typeface="Arial"/>
                          <a:cs typeface="Arial"/>
                        </a:rPr>
                        <a:t>};</a:t>
                      </a:r>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gridSpan="2">
                  <a:txBody>
                    <a:bodyPr/>
                    <a:lstStyle/>
                    <a:p>
                      <a:pPr>
                        <a:lnSpc>
                          <a:spcPct val="100000"/>
                        </a:lnSpc>
                      </a:pPr>
                      <a:endParaRPr sz="1600">
                        <a:latin typeface="Times New Roman"/>
                        <a:cs typeface="Times New Roman"/>
                      </a:endParaRPr>
                    </a:p>
                    <a:p>
                      <a:pPr>
                        <a:lnSpc>
                          <a:spcPct val="100000"/>
                        </a:lnSpc>
                        <a:spcBef>
                          <a:spcPts val="15"/>
                        </a:spcBef>
                      </a:pPr>
                      <a:endParaRPr sz="1650">
                        <a:latin typeface="Times New Roman"/>
                        <a:cs typeface="Times New Roman"/>
                      </a:endParaRPr>
                    </a:p>
                    <a:p>
                      <a:pPr marL="296545" marR="447040" indent="-222885">
                        <a:lnSpc>
                          <a:spcPct val="100000"/>
                        </a:lnSpc>
                      </a:pPr>
                      <a:r>
                        <a:rPr sz="1600" spc="160" dirty="0">
                          <a:latin typeface="Arial"/>
                          <a:cs typeface="Arial"/>
                        </a:rPr>
                        <a:t>job </a:t>
                      </a:r>
                      <a:r>
                        <a:rPr sz="1600" spc="-60" dirty="0">
                          <a:latin typeface="Arial"/>
                          <a:cs typeface="Arial"/>
                        </a:rPr>
                        <a:t>= </a:t>
                      </a:r>
                      <a:r>
                        <a:rPr sz="1600" spc="-105" dirty="0">
                          <a:latin typeface="Arial"/>
                          <a:cs typeface="Arial"/>
                        </a:rPr>
                        <a:t>new </a:t>
                      </a:r>
                      <a:r>
                        <a:rPr sz="1600" b="1" spc="-15" dirty="0">
                          <a:latin typeface="Arial"/>
                          <a:cs typeface="Arial"/>
                        </a:rPr>
                        <a:t>Thread </a:t>
                      </a:r>
                      <a:r>
                        <a:rPr sz="1600" spc="5" dirty="0">
                          <a:latin typeface="Arial"/>
                          <a:cs typeface="Arial"/>
                        </a:rPr>
                        <a:t>(new </a:t>
                      </a:r>
                      <a:r>
                        <a:rPr sz="1600" spc="15" dirty="0">
                          <a:latin typeface="Arial"/>
                          <a:cs typeface="Arial"/>
                        </a:rPr>
                        <a:t>Runnable </a:t>
                      </a:r>
                      <a:r>
                        <a:rPr sz="1600" spc="340" dirty="0">
                          <a:latin typeface="Arial"/>
                          <a:cs typeface="Arial"/>
                        </a:rPr>
                        <a:t>() {  </a:t>
                      </a:r>
                      <a:r>
                        <a:rPr sz="1600" spc="10" dirty="0">
                          <a:latin typeface="Arial"/>
                          <a:cs typeface="Arial"/>
                        </a:rPr>
                        <a:t>@Override</a:t>
                      </a:r>
                      <a:endParaRPr sz="1600">
                        <a:latin typeface="Arial"/>
                        <a:cs typeface="Arial"/>
                      </a:endParaRPr>
                    </a:p>
                    <a:p>
                      <a:pPr marL="296545">
                        <a:lnSpc>
                          <a:spcPct val="100000"/>
                        </a:lnSpc>
                      </a:pPr>
                      <a:r>
                        <a:rPr sz="1600" spc="175" dirty="0">
                          <a:latin typeface="Arial"/>
                          <a:cs typeface="Arial"/>
                        </a:rPr>
                        <a:t>public </a:t>
                      </a:r>
                      <a:r>
                        <a:rPr sz="1600" spc="135" dirty="0">
                          <a:latin typeface="Arial"/>
                          <a:cs typeface="Arial"/>
                        </a:rPr>
                        <a:t>void </a:t>
                      </a:r>
                      <a:r>
                        <a:rPr sz="1600" b="1" spc="140" dirty="0">
                          <a:latin typeface="Arial"/>
                          <a:cs typeface="Arial"/>
                        </a:rPr>
                        <a:t>run()</a:t>
                      </a:r>
                      <a:r>
                        <a:rPr sz="1600" b="1" spc="375" dirty="0">
                          <a:latin typeface="Arial"/>
                          <a:cs typeface="Arial"/>
                        </a:rPr>
                        <a:t> </a:t>
                      </a:r>
                      <a:r>
                        <a:rPr sz="1600" spc="340" dirty="0">
                          <a:latin typeface="Arial"/>
                          <a:cs typeface="Arial"/>
                        </a:rPr>
                        <a:t>{</a:t>
                      </a:r>
                      <a:endParaRPr sz="1600">
                        <a:latin typeface="Arial"/>
                        <a:cs typeface="Arial"/>
                      </a:endParaRPr>
                    </a:p>
                    <a:p>
                      <a:pPr marL="519430">
                        <a:lnSpc>
                          <a:spcPct val="100000"/>
                        </a:lnSpc>
                      </a:pPr>
                      <a:r>
                        <a:rPr sz="1600" spc="430" dirty="0">
                          <a:solidFill>
                            <a:srgbClr val="EC7C30"/>
                          </a:solidFill>
                          <a:latin typeface="Arial"/>
                          <a:cs typeface="Arial"/>
                        </a:rPr>
                        <a:t>// </a:t>
                      </a:r>
                      <a:r>
                        <a:rPr sz="1600" spc="190" dirty="0">
                          <a:solidFill>
                            <a:srgbClr val="EC7C30"/>
                          </a:solidFill>
                          <a:latin typeface="Arial"/>
                          <a:cs typeface="Arial"/>
                        </a:rPr>
                        <a:t>lấy </a:t>
                      </a:r>
                      <a:r>
                        <a:rPr sz="1600" spc="-135" dirty="0">
                          <a:solidFill>
                            <a:srgbClr val="EC7C30"/>
                          </a:solidFill>
                          <a:latin typeface="Arial"/>
                          <a:cs typeface="Arial"/>
                        </a:rPr>
                        <a:t>msg </a:t>
                      </a:r>
                      <a:r>
                        <a:rPr sz="1600" spc="140" dirty="0">
                          <a:solidFill>
                            <a:srgbClr val="EC7C30"/>
                          </a:solidFill>
                          <a:latin typeface="Arial"/>
                          <a:cs typeface="Arial"/>
                        </a:rPr>
                        <a:t>khỏi</a:t>
                      </a:r>
                      <a:r>
                        <a:rPr sz="1600" spc="-65" dirty="0">
                          <a:solidFill>
                            <a:srgbClr val="EC7C30"/>
                          </a:solidFill>
                          <a:latin typeface="Arial"/>
                          <a:cs typeface="Arial"/>
                        </a:rPr>
                        <a:t> </a:t>
                      </a:r>
                      <a:r>
                        <a:rPr sz="1600" spc="114" dirty="0">
                          <a:solidFill>
                            <a:srgbClr val="EC7C30"/>
                          </a:solidFill>
                          <a:latin typeface="Arial"/>
                          <a:cs typeface="Arial"/>
                        </a:rPr>
                        <a:t>pool</a:t>
                      </a:r>
                      <a:endParaRPr sz="1600">
                        <a:latin typeface="Arial"/>
                        <a:cs typeface="Arial"/>
                      </a:endParaRPr>
                    </a:p>
                    <a:p>
                      <a:pPr marL="525780">
                        <a:lnSpc>
                          <a:spcPct val="100000"/>
                        </a:lnSpc>
                        <a:spcBef>
                          <a:spcPts val="5"/>
                        </a:spcBef>
                      </a:pPr>
                      <a:r>
                        <a:rPr sz="1600" b="1" spc="-95" dirty="0">
                          <a:latin typeface="Arial"/>
                          <a:cs typeface="Arial"/>
                        </a:rPr>
                        <a:t>Message</a:t>
                      </a:r>
                      <a:r>
                        <a:rPr sz="1600" b="1" spc="250" dirty="0">
                          <a:latin typeface="Arial"/>
                          <a:cs typeface="Arial"/>
                        </a:rPr>
                        <a:t> </a:t>
                      </a:r>
                      <a:r>
                        <a:rPr sz="1600" b="1" spc="-225" dirty="0">
                          <a:latin typeface="Arial"/>
                          <a:cs typeface="Arial"/>
                        </a:rPr>
                        <a:t>msg </a:t>
                      </a:r>
                      <a:r>
                        <a:rPr sz="1600" b="1" spc="-60" dirty="0">
                          <a:latin typeface="Arial"/>
                          <a:cs typeface="Arial"/>
                        </a:rPr>
                        <a:t>=</a:t>
                      </a:r>
                      <a:r>
                        <a:rPr sz="1600" b="1" spc="254" dirty="0">
                          <a:latin typeface="Arial"/>
                          <a:cs typeface="Arial"/>
                        </a:rPr>
                        <a:t> </a:t>
                      </a:r>
                      <a:r>
                        <a:rPr sz="1600" b="1" spc="85" dirty="0">
                          <a:latin typeface="Arial"/>
                          <a:cs typeface="Arial"/>
                        </a:rPr>
                        <a:t>hlr.obtainMessage();</a:t>
                      </a:r>
                      <a:endParaRPr sz="1600">
                        <a:latin typeface="Arial"/>
                        <a:cs typeface="Arial"/>
                      </a:endParaRPr>
                    </a:p>
                    <a:p>
                      <a:pPr marL="519430">
                        <a:lnSpc>
                          <a:spcPct val="100000"/>
                        </a:lnSpc>
                      </a:pPr>
                      <a:r>
                        <a:rPr sz="1600" spc="430" dirty="0">
                          <a:solidFill>
                            <a:srgbClr val="EC7C30"/>
                          </a:solidFill>
                          <a:latin typeface="Arial"/>
                          <a:cs typeface="Arial"/>
                        </a:rPr>
                        <a:t>// </a:t>
                      </a:r>
                      <a:r>
                        <a:rPr sz="1600" spc="114" dirty="0">
                          <a:solidFill>
                            <a:srgbClr val="EC7C30"/>
                          </a:solidFill>
                          <a:latin typeface="Arial"/>
                          <a:cs typeface="Arial"/>
                        </a:rPr>
                        <a:t>điền </a:t>
                      </a:r>
                      <a:r>
                        <a:rPr sz="1600" spc="-110" dirty="0">
                          <a:solidFill>
                            <a:srgbClr val="EC7C30"/>
                          </a:solidFill>
                          <a:latin typeface="Arial"/>
                          <a:cs typeface="Arial"/>
                        </a:rPr>
                        <a:t>dữ </a:t>
                      </a:r>
                      <a:r>
                        <a:rPr sz="1600" spc="250" dirty="0">
                          <a:solidFill>
                            <a:srgbClr val="EC7C30"/>
                          </a:solidFill>
                          <a:latin typeface="Arial"/>
                          <a:cs typeface="Arial"/>
                        </a:rPr>
                        <a:t>liệu </a:t>
                      </a:r>
                      <a:r>
                        <a:rPr sz="1600" spc="10" dirty="0">
                          <a:solidFill>
                            <a:srgbClr val="EC7C30"/>
                          </a:solidFill>
                          <a:latin typeface="Arial"/>
                          <a:cs typeface="Arial"/>
                        </a:rPr>
                        <a:t>vào</a:t>
                      </a:r>
                      <a:r>
                        <a:rPr sz="1600" spc="204" dirty="0">
                          <a:solidFill>
                            <a:srgbClr val="EC7C30"/>
                          </a:solidFill>
                          <a:latin typeface="Arial"/>
                          <a:cs typeface="Arial"/>
                        </a:rPr>
                        <a:t> </a:t>
                      </a:r>
                      <a:r>
                        <a:rPr sz="1600" spc="-140" dirty="0">
                          <a:solidFill>
                            <a:srgbClr val="EC7C30"/>
                          </a:solidFill>
                          <a:latin typeface="Arial"/>
                          <a:cs typeface="Arial"/>
                        </a:rPr>
                        <a:t>msg</a:t>
                      </a:r>
                      <a:endParaRPr sz="1600">
                        <a:latin typeface="Arial"/>
                        <a:cs typeface="Arial"/>
                      </a:endParaRPr>
                    </a:p>
                    <a:p>
                      <a:pPr marL="519430">
                        <a:lnSpc>
                          <a:spcPct val="100000"/>
                        </a:lnSpc>
                      </a:pPr>
                      <a:r>
                        <a:rPr sz="1600" spc="425" dirty="0">
                          <a:latin typeface="Arial"/>
                          <a:cs typeface="Arial"/>
                        </a:rPr>
                        <a:t>...</a:t>
                      </a:r>
                      <a:endParaRPr sz="1600">
                        <a:latin typeface="Arial"/>
                        <a:cs typeface="Arial"/>
                      </a:endParaRPr>
                    </a:p>
                    <a:p>
                      <a:pPr marL="519430">
                        <a:lnSpc>
                          <a:spcPct val="100000"/>
                        </a:lnSpc>
                      </a:pPr>
                      <a:r>
                        <a:rPr sz="1600" spc="430" dirty="0">
                          <a:solidFill>
                            <a:srgbClr val="EC7C30"/>
                          </a:solidFill>
                          <a:latin typeface="Arial"/>
                          <a:cs typeface="Arial"/>
                        </a:rPr>
                        <a:t>// </a:t>
                      </a:r>
                      <a:r>
                        <a:rPr sz="1600" spc="100" dirty="0">
                          <a:solidFill>
                            <a:srgbClr val="EC7C30"/>
                          </a:solidFill>
                          <a:latin typeface="Arial"/>
                          <a:cs typeface="Arial"/>
                        </a:rPr>
                        <a:t>gửi </a:t>
                      </a:r>
                      <a:r>
                        <a:rPr sz="1600" spc="340" dirty="0">
                          <a:solidFill>
                            <a:srgbClr val="EC7C30"/>
                          </a:solidFill>
                          <a:latin typeface="Arial"/>
                          <a:cs typeface="Arial"/>
                        </a:rPr>
                        <a:t>lại </a:t>
                      </a:r>
                      <a:r>
                        <a:rPr sz="1600" spc="-135" dirty="0">
                          <a:solidFill>
                            <a:srgbClr val="EC7C30"/>
                          </a:solidFill>
                          <a:latin typeface="Arial"/>
                          <a:cs typeface="Arial"/>
                        </a:rPr>
                        <a:t>msg </a:t>
                      </a:r>
                      <a:r>
                        <a:rPr sz="1600" spc="10" dirty="0">
                          <a:solidFill>
                            <a:srgbClr val="EC7C30"/>
                          </a:solidFill>
                          <a:latin typeface="Arial"/>
                          <a:cs typeface="Arial"/>
                        </a:rPr>
                        <a:t>cho</a:t>
                      </a:r>
                      <a:r>
                        <a:rPr sz="1600" spc="215" dirty="0">
                          <a:solidFill>
                            <a:srgbClr val="EC7C30"/>
                          </a:solidFill>
                          <a:latin typeface="Arial"/>
                          <a:cs typeface="Arial"/>
                        </a:rPr>
                        <a:t> </a:t>
                      </a:r>
                      <a:r>
                        <a:rPr sz="1600" spc="105" dirty="0">
                          <a:solidFill>
                            <a:srgbClr val="EC7C30"/>
                          </a:solidFill>
                          <a:latin typeface="Arial"/>
                          <a:cs typeface="Arial"/>
                        </a:rPr>
                        <a:t>handler</a:t>
                      </a:r>
                      <a:endParaRPr sz="1600">
                        <a:latin typeface="Arial"/>
                        <a:cs typeface="Arial"/>
                      </a:endParaRPr>
                    </a:p>
                    <a:p>
                      <a:pPr marL="519430">
                        <a:lnSpc>
                          <a:spcPct val="100000"/>
                        </a:lnSpc>
                      </a:pPr>
                      <a:r>
                        <a:rPr sz="1600" b="1" spc="20" dirty="0">
                          <a:latin typeface="Arial"/>
                          <a:cs typeface="Arial"/>
                        </a:rPr>
                        <a:t>hlr.sendMessage(msg);</a:t>
                      </a:r>
                      <a:endParaRPr sz="1600">
                        <a:latin typeface="Arial"/>
                        <a:cs typeface="Arial"/>
                      </a:endParaRPr>
                    </a:p>
                    <a:p>
                      <a:pPr marL="296545">
                        <a:lnSpc>
                          <a:spcPct val="100000"/>
                        </a:lnSpc>
                      </a:pPr>
                      <a:r>
                        <a:rPr sz="1600" dirty="0">
                          <a:latin typeface="Arial"/>
                          <a:cs typeface="Arial"/>
                        </a:rPr>
                        <a:t>}</a:t>
                      </a:r>
                      <a:endParaRPr sz="1600">
                        <a:latin typeface="Arial"/>
                        <a:cs typeface="Arial"/>
                      </a:endParaRPr>
                    </a:p>
                    <a:p>
                      <a:pPr marL="74295">
                        <a:lnSpc>
                          <a:spcPct val="100000"/>
                        </a:lnSpc>
                      </a:pPr>
                      <a:r>
                        <a:rPr sz="1600" spc="365" dirty="0">
                          <a:latin typeface="Arial"/>
                          <a:cs typeface="Arial"/>
                        </a:rPr>
                        <a:t>});</a:t>
                      </a:r>
                      <a:endParaRPr sz="1600">
                        <a:latin typeface="Arial"/>
                        <a:cs typeface="Arial"/>
                      </a:endParaRPr>
                    </a:p>
                    <a:p>
                      <a:pPr marL="74295">
                        <a:lnSpc>
                          <a:spcPct val="100000"/>
                        </a:lnSpc>
                      </a:pPr>
                      <a:r>
                        <a:rPr sz="1600" spc="430" dirty="0">
                          <a:solidFill>
                            <a:srgbClr val="EC7C30"/>
                          </a:solidFill>
                          <a:latin typeface="Arial"/>
                          <a:cs typeface="Arial"/>
                        </a:rPr>
                        <a:t>// </a:t>
                      </a:r>
                      <a:r>
                        <a:rPr sz="1600" spc="25" dirty="0">
                          <a:solidFill>
                            <a:srgbClr val="EC7C30"/>
                          </a:solidFill>
                          <a:latin typeface="Arial"/>
                          <a:cs typeface="Arial"/>
                        </a:rPr>
                        <a:t>chạy</a:t>
                      </a:r>
                      <a:r>
                        <a:rPr sz="1600" spc="420" dirty="0">
                          <a:solidFill>
                            <a:srgbClr val="EC7C30"/>
                          </a:solidFill>
                          <a:latin typeface="Arial"/>
                          <a:cs typeface="Arial"/>
                        </a:rPr>
                        <a:t> </a:t>
                      </a:r>
                      <a:r>
                        <a:rPr sz="1600" spc="114" dirty="0">
                          <a:solidFill>
                            <a:srgbClr val="EC7C30"/>
                          </a:solidFill>
                          <a:latin typeface="Arial"/>
                          <a:cs typeface="Arial"/>
                        </a:rPr>
                        <a:t>thread</a:t>
                      </a:r>
                      <a:endParaRPr sz="1600">
                        <a:latin typeface="Arial"/>
                        <a:cs typeface="Arial"/>
                      </a:endParaRPr>
                    </a:p>
                    <a:p>
                      <a:pPr marL="74295">
                        <a:lnSpc>
                          <a:spcPct val="100000"/>
                        </a:lnSpc>
                      </a:pPr>
                      <a:r>
                        <a:rPr sz="1600" b="1" spc="210" dirty="0">
                          <a:latin typeface="Arial"/>
                          <a:cs typeface="Arial"/>
                        </a:rPr>
                        <a:t>job.start();</a:t>
                      </a:r>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r>
              <a:tr h="371475">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9525">
                      <a:solidFill>
                        <a:srgbClr val="D7D7D7"/>
                      </a:solidFill>
                      <a:prstDash val="solid"/>
                    </a:lnR>
                  </a:tcPr>
                </a:tc>
                <a:tc gridSpan="2">
                  <a:txBody>
                    <a:bodyPr/>
                    <a:lstStyle/>
                    <a:p>
                      <a:pPr marL="828675">
                        <a:lnSpc>
                          <a:spcPct val="100000"/>
                        </a:lnSpc>
                        <a:spcBef>
                          <a:spcPts val="270"/>
                        </a:spcBef>
                      </a:pPr>
                      <a:r>
                        <a:rPr sz="1800" spc="-110" dirty="0">
                          <a:latin typeface="Arial"/>
                          <a:cs typeface="Arial"/>
                        </a:rPr>
                        <a:t>Using</a:t>
                      </a:r>
                      <a:r>
                        <a:rPr sz="1800" spc="-95" dirty="0">
                          <a:latin typeface="Arial"/>
                          <a:cs typeface="Arial"/>
                        </a:rPr>
                        <a:t> </a:t>
                      </a:r>
                      <a:r>
                        <a:rPr sz="1800" spc="-135" dirty="0">
                          <a:latin typeface="Arial"/>
                          <a:cs typeface="Arial"/>
                        </a:rPr>
                        <a:t>Messages</a:t>
                      </a:r>
                      <a:endParaRPr sz="1800">
                        <a:latin typeface="Arial"/>
                        <a:cs typeface="Arial"/>
                      </a:endParaRPr>
                    </a:p>
                  </a:txBody>
                  <a:tcPr marL="0" marR="0" marT="34290" marB="0">
                    <a:lnL w="9525">
                      <a:solidFill>
                        <a:srgbClr val="D7D7D7"/>
                      </a:solidFill>
                      <a:prstDash val="solid"/>
                    </a:lnL>
                    <a:lnR w="9525">
                      <a:solidFill>
                        <a:srgbClr val="D7D7D7"/>
                      </a:solidFill>
                      <a:prstDash val="solid"/>
                    </a:lnR>
                    <a:lnT w="9525">
                      <a:solidFill>
                        <a:srgbClr val="D7D7D7"/>
                      </a:solidFill>
                      <a:prstDash val="solid"/>
                    </a:lnT>
                    <a:lnB w="9525">
                      <a:solidFill>
                        <a:srgbClr val="D7D7D7"/>
                      </a:solidFill>
                      <a:prstDash val="solid"/>
                    </a:lnB>
                    <a:solidFill>
                      <a:srgbClr val="FFFF00"/>
                    </a:solidFill>
                  </a:tcPr>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L w="9525">
                      <a:solidFill>
                        <a:srgbClr val="D7D7D7"/>
                      </a:solidFill>
                      <a:prstDash val="solid"/>
                    </a:lnL>
                    <a:lnR w="12700">
                      <a:solidFill>
                        <a:srgbClr val="000000"/>
                      </a:solidFill>
                      <a:prstDash val="solid"/>
                    </a:lnR>
                  </a:tcPr>
                </a:tc>
              </a:tr>
              <a:tr h="237490">
                <a:tc gridSpan="2">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hMerge="1">
                  <a:txBody>
                    <a:bodyPr/>
                    <a:lstStyle/>
                    <a:p>
                      <a:endParaRPr/>
                    </a:p>
                  </a:txBody>
                  <a:tcPr marL="0" marR="0" marT="0" marB="0"/>
                </a:tc>
                <a:tc gridSpan="2">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hMerge="1">
                  <a:txBody>
                    <a:bodyPr/>
                    <a:lstStyle/>
                    <a:p>
                      <a:endParaRPr/>
                    </a:p>
                  </a:txBody>
                  <a:tcPr marL="0" marR="0" marT="0" marB="0"/>
                </a:tc>
              </a:tr>
            </a:tbl>
          </a:graphicData>
        </a:graphic>
      </p:graphicFrame>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22925" cy="757555"/>
          </a:xfrm>
          <a:prstGeom prst="rect">
            <a:avLst/>
          </a:prstGeom>
        </p:spPr>
        <p:txBody>
          <a:bodyPr vert="horz" wrap="square" lIns="0" tIns="12700" rIns="0" bIns="0" rtlCol="0">
            <a:spAutoFit/>
          </a:bodyPr>
          <a:lstStyle/>
          <a:p>
            <a:pPr marL="12700">
              <a:lnSpc>
                <a:spcPct val="100000"/>
              </a:lnSpc>
              <a:spcBef>
                <a:spcPts val="100"/>
              </a:spcBef>
            </a:pPr>
            <a:r>
              <a:rPr dirty="0"/>
              <a:t>Handler – gửi</a:t>
            </a:r>
            <a:r>
              <a:rPr spc="-95" dirty="0"/>
              <a:t> </a:t>
            </a:r>
            <a:r>
              <a:rPr dirty="0"/>
              <a:t>message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
        <p:nvSpPr>
          <p:cNvPr id="3" name="object 3"/>
          <p:cNvSpPr txBox="1"/>
          <p:nvPr/>
        </p:nvSpPr>
        <p:spPr>
          <a:xfrm>
            <a:off x="427736" y="1396441"/>
            <a:ext cx="8043545" cy="4774565"/>
          </a:xfrm>
          <a:prstGeom prst="rect">
            <a:avLst/>
          </a:prstGeom>
        </p:spPr>
        <p:txBody>
          <a:bodyPr vert="horz" wrap="square" lIns="0" tIns="12700" rIns="0" bIns="0" rtlCol="0">
            <a:spAutoFit/>
          </a:bodyPr>
          <a:lstStyle/>
          <a:p>
            <a:pPr marL="12700" marR="140335" algn="just">
              <a:lnSpc>
                <a:spcPct val="100000"/>
              </a:lnSpc>
              <a:spcBef>
                <a:spcPts val="100"/>
              </a:spcBef>
            </a:pPr>
            <a:r>
              <a:rPr sz="3000" dirty="0">
                <a:latin typeface="Times New Roman" pitchFamily="18" charset="0"/>
                <a:cs typeface="Times New Roman" pitchFamily="18" charset="0"/>
              </a:rPr>
              <a:t>Handler cung cấp nhiều cách gửi message sử dụng  trong các tình huống khác nhau, tất cả các hàm này  đều trả về false nếu thất bại</a:t>
            </a:r>
            <a:endParaRPr sz="3000">
              <a:latin typeface="Times New Roman" pitchFamily="18" charset="0"/>
              <a:cs typeface="Times New Roman" pitchFamily="18" charset="0"/>
            </a:endParaRPr>
          </a:p>
          <a:p>
            <a:pPr marL="744220" indent="-274320" algn="just">
              <a:lnSpc>
                <a:spcPct val="100000"/>
              </a:lnSpc>
              <a:spcBef>
                <a:spcPts val="425"/>
              </a:spcBef>
              <a:buFont typeface="Wingdings"/>
              <a:buChar char=""/>
              <a:tabLst>
                <a:tab pos="744220" algn="l"/>
              </a:tabLst>
            </a:pPr>
            <a:r>
              <a:rPr sz="2600" dirty="0">
                <a:solidFill>
                  <a:srgbClr val="00AF50"/>
                </a:solidFill>
                <a:latin typeface="Times New Roman" pitchFamily="18" charset="0"/>
                <a:cs typeface="Times New Roman" pitchFamily="18" charset="0"/>
              </a:rPr>
              <a:t>sendMessage</a:t>
            </a:r>
            <a:r>
              <a:rPr sz="2600" dirty="0">
                <a:latin typeface="Times New Roman" pitchFamily="18" charset="0"/>
                <a:cs typeface="Times New Roman" pitchFamily="18" charset="0"/>
              </a:rPr>
              <a:t>(msg): đặt message vào cuối pool</a:t>
            </a:r>
            <a:endParaRPr sz="2600">
              <a:latin typeface="Times New Roman" pitchFamily="18" charset="0"/>
              <a:cs typeface="Times New Roman" pitchFamily="18" charset="0"/>
            </a:endParaRPr>
          </a:p>
          <a:p>
            <a:pPr marL="744220" marR="99695" indent="-274320" algn="just">
              <a:lnSpc>
                <a:spcPct val="100000"/>
              </a:lnSpc>
              <a:spcBef>
                <a:spcPts val="409"/>
              </a:spcBef>
              <a:buFont typeface="Wingdings"/>
              <a:buChar char=""/>
              <a:tabLst>
                <a:tab pos="744220" algn="l"/>
              </a:tabLst>
            </a:pPr>
            <a:r>
              <a:rPr sz="2600" dirty="0">
                <a:solidFill>
                  <a:srgbClr val="00AF50"/>
                </a:solidFill>
                <a:latin typeface="Times New Roman" pitchFamily="18" charset="0"/>
                <a:cs typeface="Times New Roman" pitchFamily="18" charset="0"/>
              </a:rPr>
              <a:t>sendMessageAtFrontOfQueue</a:t>
            </a:r>
            <a:r>
              <a:rPr sz="2600" dirty="0">
                <a:latin typeface="Times New Roman" pitchFamily="18" charset="0"/>
                <a:cs typeface="Times New Roman" pitchFamily="18" charset="0"/>
              </a:rPr>
              <a:t>(msg): đặt message vào  đầu pool (chứ không phải cuối như mặc định)</a:t>
            </a:r>
            <a:endParaRPr sz="2600">
              <a:latin typeface="Times New Roman" pitchFamily="18" charset="0"/>
              <a:cs typeface="Times New Roman" pitchFamily="18" charset="0"/>
            </a:endParaRPr>
          </a:p>
          <a:p>
            <a:pPr marL="744220" marR="131445" indent="-274320" algn="just">
              <a:lnSpc>
                <a:spcPct val="100000"/>
              </a:lnSpc>
              <a:spcBef>
                <a:spcPts val="400"/>
              </a:spcBef>
              <a:buFont typeface="Wingdings"/>
              <a:buChar char=""/>
              <a:tabLst>
                <a:tab pos="744220" algn="l"/>
              </a:tabLst>
            </a:pPr>
            <a:r>
              <a:rPr sz="2600" dirty="0">
                <a:solidFill>
                  <a:srgbClr val="00AF50"/>
                </a:solidFill>
                <a:latin typeface="Times New Roman" pitchFamily="18" charset="0"/>
                <a:cs typeface="Times New Roman" pitchFamily="18" charset="0"/>
              </a:rPr>
              <a:t>sendMessageAtTime</a:t>
            </a:r>
            <a:r>
              <a:rPr sz="2600" dirty="0">
                <a:latin typeface="Times New Roman" pitchFamily="18" charset="0"/>
                <a:cs typeface="Times New Roman" pitchFamily="18" charset="0"/>
              </a:rPr>
              <a:t>(msg, T): chờ đến thời điểm T thì  đặt message vào pool, T đo bằng millisecond theo  uptime của hệ thống (SystemClock.uptimeMillis()+x)</a:t>
            </a:r>
            <a:endParaRPr sz="2600">
              <a:latin typeface="Times New Roman" pitchFamily="18" charset="0"/>
              <a:cs typeface="Times New Roman" pitchFamily="18" charset="0"/>
            </a:endParaRPr>
          </a:p>
          <a:p>
            <a:pPr marL="744220" marR="5080" indent="-274320" algn="just">
              <a:lnSpc>
                <a:spcPct val="100000"/>
              </a:lnSpc>
              <a:spcBef>
                <a:spcPts val="395"/>
              </a:spcBef>
              <a:buFont typeface="Wingdings"/>
              <a:buChar char=""/>
              <a:tabLst>
                <a:tab pos="744220" algn="l"/>
              </a:tabLst>
            </a:pPr>
            <a:r>
              <a:rPr sz="2600" dirty="0">
                <a:solidFill>
                  <a:srgbClr val="00AF50"/>
                </a:solidFill>
                <a:latin typeface="Times New Roman" pitchFamily="18" charset="0"/>
                <a:cs typeface="Times New Roman" pitchFamily="18" charset="0"/>
              </a:rPr>
              <a:t>sendMessageDelayed</a:t>
            </a:r>
            <a:r>
              <a:rPr sz="2600" dirty="0">
                <a:latin typeface="Times New Roman" pitchFamily="18" charset="0"/>
                <a:cs typeface="Times New Roman" pitchFamily="18" charset="0"/>
              </a:rPr>
              <a:t>(msg, T): đặt message vào queue  sau T millisecond</a:t>
            </a:r>
            <a:endParaRPr sz="26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080125" cy="757555"/>
          </a:xfrm>
          <a:prstGeom prst="rect">
            <a:avLst/>
          </a:prstGeom>
        </p:spPr>
        <p:txBody>
          <a:bodyPr vert="horz" wrap="square" lIns="0" tIns="12700" rIns="0" bIns="0" rtlCol="0">
            <a:spAutoFit/>
          </a:bodyPr>
          <a:lstStyle/>
          <a:p>
            <a:pPr marL="12700">
              <a:lnSpc>
                <a:spcPct val="100000"/>
              </a:lnSpc>
              <a:spcBef>
                <a:spcPts val="100"/>
              </a:spcBef>
            </a:pPr>
            <a:r>
              <a:rPr dirty="0"/>
              <a:t>Handler – xử </a:t>
            </a:r>
            <a:r>
              <a:rPr spc="-10" dirty="0"/>
              <a:t>lý</a:t>
            </a:r>
            <a:r>
              <a:rPr spc="-75" dirty="0"/>
              <a:t> </a:t>
            </a:r>
            <a:r>
              <a:rPr dirty="0"/>
              <a:t>message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
        <p:nvSpPr>
          <p:cNvPr id="3" name="object 3"/>
          <p:cNvSpPr txBox="1"/>
          <p:nvPr/>
        </p:nvSpPr>
        <p:spPr>
          <a:xfrm>
            <a:off x="427736" y="1396441"/>
            <a:ext cx="8220075" cy="4792345"/>
          </a:xfrm>
          <a:prstGeom prst="rect">
            <a:avLst/>
          </a:prstGeom>
        </p:spPr>
        <p:txBody>
          <a:bodyPr vert="horz" wrap="square" lIns="0" tIns="12700" rIns="0" bIns="0" rtlCol="0">
            <a:spAutoFit/>
          </a:bodyPr>
          <a:lstStyle/>
          <a:p>
            <a:pPr marL="287020" marR="22542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Để xử lý các message mà các thread khác gửi đến,  handler cần viết lại phương thức</a:t>
            </a:r>
            <a:endParaRPr sz="3000">
              <a:latin typeface="Times New Roman" pitchFamily="18" charset="0"/>
              <a:cs typeface="Times New Roman" pitchFamily="18" charset="0"/>
            </a:endParaRPr>
          </a:p>
          <a:p>
            <a:pPr marL="413384" algn="just">
              <a:lnSpc>
                <a:spcPct val="100000"/>
              </a:lnSpc>
              <a:spcBef>
                <a:spcPts val="450"/>
              </a:spcBef>
              <a:tabLst>
                <a:tab pos="1681480" algn="l"/>
                <a:tab pos="2586990" algn="l"/>
                <a:tab pos="6569075" algn="l"/>
              </a:tabLst>
            </a:pPr>
            <a:r>
              <a:rPr sz="2600" dirty="0">
                <a:latin typeface="Times New Roman" pitchFamily="18" charset="0"/>
                <a:cs typeface="Times New Roman" pitchFamily="18" charset="0"/>
              </a:rPr>
              <a:t>public	void	handleMessage(Message	x)</a:t>
            </a:r>
            <a:endParaRPr sz="2600">
              <a:latin typeface="Times New Roman" pitchFamily="18" charset="0"/>
              <a:cs typeface="Times New Roman" pitchFamily="18" charset="0"/>
            </a:endParaRPr>
          </a:p>
          <a:p>
            <a:pPr marL="287020" marR="667385" indent="-274320" algn="just">
              <a:lnSpc>
                <a:spcPct val="100000"/>
              </a:lnSpc>
              <a:spcBef>
                <a:spcPts val="755"/>
              </a:spcBef>
              <a:buClr>
                <a:srgbClr val="FF0000"/>
              </a:buClr>
              <a:buFont typeface="Wingdings"/>
              <a:buChar char=""/>
              <a:tabLst>
                <a:tab pos="287020" algn="l"/>
              </a:tabLst>
            </a:pPr>
            <a:r>
              <a:rPr sz="3000" dirty="0">
                <a:latin typeface="Times New Roman" pitchFamily="18" charset="0"/>
                <a:cs typeface="Times New Roman" pitchFamily="18" charset="0"/>
              </a:rPr>
              <a:t>Phương thức này sẽ được tự động gọi mỗi khi  thread chính rảnh rỗi và trong message pool có  xuất hiện message</a:t>
            </a:r>
            <a:endParaRPr sz="30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Trong khi handleMessage được gọi, handler có thể  cập nhật UI nếu cần. Tuy nhiên, nó cần làm việc đó  thật nhanh, vì các nhiệm vụ UI khác bị treo cho đến  khi handler thực hiện xong</a:t>
            </a:r>
            <a:endParaRPr sz="300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419850" cy="757555"/>
          </a:xfrm>
          <a:prstGeom prst="rect">
            <a:avLst/>
          </a:prstGeom>
        </p:spPr>
        <p:txBody>
          <a:bodyPr vert="horz" wrap="square" lIns="0" tIns="12700" rIns="0" bIns="0" rtlCol="0">
            <a:spAutoFit/>
          </a:bodyPr>
          <a:lstStyle/>
          <a:p>
            <a:pPr marL="12700">
              <a:lnSpc>
                <a:spcPct val="100000"/>
              </a:lnSpc>
              <a:spcBef>
                <a:spcPts val="100"/>
              </a:spcBef>
            </a:pPr>
            <a:r>
              <a:rPr dirty="0"/>
              <a:t>Handler </a:t>
            </a:r>
            <a:r>
              <a:rPr spc="-5" dirty="0"/>
              <a:t>message</a:t>
            </a:r>
            <a:r>
              <a:rPr spc="-10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
        <p:nvSpPr>
          <p:cNvPr id="3" name="object 3"/>
          <p:cNvSpPr txBox="1"/>
          <p:nvPr/>
        </p:nvSpPr>
        <p:spPr>
          <a:xfrm>
            <a:off x="427736" y="1311796"/>
            <a:ext cx="6714490" cy="4578350"/>
          </a:xfrm>
          <a:prstGeom prst="rect">
            <a:avLst/>
          </a:prstGeom>
        </p:spPr>
        <p:txBody>
          <a:bodyPr vert="horz" wrap="square" lIns="0" tIns="68580" rIns="0" bIns="0" rtlCol="0">
            <a:spAutoFit/>
          </a:bodyPr>
          <a:lstStyle/>
          <a:p>
            <a:pPr marL="12700" algn="just">
              <a:lnSpc>
                <a:spcPct val="100000"/>
              </a:lnSpc>
              <a:spcBef>
                <a:spcPts val="540"/>
              </a:spcBef>
            </a:pPr>
            <a:r>
              <a:rPr sz="1500" dirty="0">
                <a:latin typeface="Times New Roman" pitchFamily="18" charset="0"/>
                <a:cs typeface="Times New Roman" pitchFamily="18" charset="0"/>
              </a:rPr>
              <a:t>public class MainActivity extends Activity {</a:t>
            </a:r>
            <a:endParaRPr sz="1500">
              <a:latin typeface="Times New Roman" pitchFamily="18" charset="0"/>
              <a:cs typeface="Times New Roman" pitchFamily="18" charset="0"/>
            </a:endParaRPr>
          </a:p>
          <a:p>
            <a:pPr marL="268605" algn="just">
              <a:lnSpc>
                <a:spcPct val="100000"/>
              </a:lnSpc>
              <a:spcBef>
                <a:spcPts val="445"/>
              </a:spcBef>
            </a:pPr>
            <a:r>
              <a:rPr sz="1500" dirty="0">
                <a:latin typeface="Times New Roman" pitchFamily="18" charset="0"/>
                <a:cs typeface="Times New Roman" pitchFamily="18" charset="0"/>
              </a:rPr>
              <a:t>TextView txt;</a:t>
            </a:r>
            <a:endParaRPr sz="1500">
              <a:latin typeface="Times New Roman" pitchFamily="18" charset="0"/>
              <a:cs typeface="Times New Roman" pitchFamily="18" charset="0"/>
            </a:endParaRPr>
          </a:p>
          <a:p>
            <a:pPr marL="268605" algn="just">
              <a:lnSpc>
                <a:spcPct val="100000"/>
              </a:lnSpc>
              <a:spcBef>
                <a:spcPts val="430"/>
              </a:spcBef>
            </a:pPr>
            <a:r>
              <a:rPr sz="1500" dirty="0">
                <a:latin typeface="Times New Roman" pitchFamily="18" charset="0"/>
                <a:cs typeface="Times New Roman" pitchFamily="18" charset="0"/>
              </a:rPr>
              <a:t>Handler handler = new Handler() {</a:t>
            </a:r>
            <a:endParaRPr sz="1500">
              <a:latin typeface="Times New Roman" pitchFamily="18" charset="0"/>
              <a:cs typeface="Times New Roman" pitchFamily="18" charset="0"/>
            </a:endParaRPr>
          </a:p>
          <a:p>
            <a:pPr marL="782320" marR="11430" indent="-256540" algn="just">
              <a:lnSpc>
                <a:spcPct val="124700"/>
              </a:lnSpc>
            </a:pPr>
            <a:r>
              <a:rPr sz="1500" dirty="0">
                <a:latin typeface="Times New Roman" pitchFamily="18" charset="0"/>
                <a:cs typeface="Times New Roman" pitchFamily="18" charset="0"/>
              </a:rPr>
              <a:t>public void handleMessage(Message msg) {  txt.setText(txt.getText()+"Item "+msg.getData().getString("x")+"\n");</a:t>
            </a:r>
            <a:endParaRPr sz="1500">
              <a:latin typeface="Times New Roman" pitchFamily="18" charset="0"/>
              <a:cs typeface="Times New Roman" pitchFamily="18" charset="0"/>
            </a:endParaRPr>
          </a:p>
          <a:p>
            <a:pPr marL="525780" algn="just">
              <a:lnSpc>
                <a:spcPct val="100000"/>
              </a:lnSpc>
              <a:spcBef>
                <a:spcPts val="434"/>
              </a:spcBef>
            </a:pPr>
            <a:r>
              <a:rPr sz="1500" dirty="0">
                <a:latin typeface="Times New Roman" pitchFamily="18" charset="0"/>
                <a:cs typeface="Times New Roman" pitchFamily="18" charset="0"/>
              </a:rPr>
              <a:t>}</a:t>
            </a:r>
            <a:endParaRPr sz="1500">
              <a:latin typeface="Times New Roman" pitchFamily="18" charset="0"/>
              <a:cs typeface="Times New Roman" pitchFamily="18" charset="0"/>
            </a:endParaRPr>
          </a:p>
          <a:p>
            <a:pPr marL="268605" algn="just">
              <a:lnSpc>
                <a:spcPct val="100000"/>
              </a:lnSpc>
              <a:spcBef>
                <a:spcPts val="445"/>
              </a:spcBef>
            </a:pPr>
            <a:r>
              <a:rPr sz="1500" dirty="0">
                <a:latin typeface="Times New Roman" pitchFamily="18" charset="0"/>
                <a:cs typeface="Times New Roman" pitchFamily="18" charset="0"/>
              </a:rPr>
              <a:t>};</a:t>
            </a:r>
            <a:endParaRPr sz="1500">
              <a:latin typeface="Times New Roman" pitchFamily="18" charset="0"/>
              <a:cs typeface="Times New Roman" pitchFamily="18" charset="0"/>
            </a:endParaRPr>
          </a:p>
          <a:p>
            <a:pPr marL="525780" marR="2221865" indent="-257810" algn="just">
              <a:lnSpc>
                <a:spcPct val="124400"/>
              </a:lnSpc>
              <a:spcBef>
                <a:spcPts val="5"/>
              </a:spcBef>
            </a:pPr>
            <a:r>
              <a:rPr sz="1500" dirty="0">
                <a:latin typeface="Times New Roman" pitchFamily="18" charset="0"/>
                <a:cs typeface="Times New Roman" pitchFamily="18" charset="0"/>
              </a:rPr>
              <a:t>public void onCreate(Bundle savedInstanceState) {  super.onCreate(savedInstanceState);  setContentView(R.layout.main);</a:t>
            </a:r>
            <a:endParaRPr sz="1500">
              <a:latin typeface="Times New Roman" pitchFamily="18" charset="0"/>
              <a:cs typeface="Times New Roman" pitchFamily="18" charset="0"/>
            </a:endParaRPr>
          </a:p>
          <a:p>
            <a:pPr marL="525780" algn="just">
              <a:lnSpc>
                <a:spcPct val="100000"/>
              </a:lnSpc>
              <a:spcBef>
                <a:spcPts val="440"/>
              </a:spcBef>
            </a:pPr>
            <a:r>
              <a:rPr sz="1500" dirty="0">
                <a:latin typeface="Times New Roman" pitchFamily="18" charset="0"/>
                <a:cs typeface="Times New Roman" pitchFamily="18" charset="0"/>
              </a:rPr>
              <a:t>txt = (TextView) findViewById(R.id.txt);</a:t>
            </a:r>
            <a:endParaRPr sz="1500">
              <a:latin typeface="Times New Roman" pitchFamily="18" charset="0"/>
              <a:cs typeface="Times New Roman" pitchFamily="18" charset="0"/>
            </a:endParaRPr>
          </a:p>
          <a:p>
            <a:pPr marL="268605" algn="just">
              <a:lnSpc>
                <a:spcPct val="100000"/>
              </a:lnSpc>
              <a:spcBef>
                <a:spcPts val="434"/>
              </a:spcBef>
            </a:pPr>
            <a:r>
              <a:rPr sz="1500" dirty="0">
                <a:latin typeface="Times New Roman" pitchFamily="18" charset="0"/>
                <a:cs typeface="Times New Roman" pitchFamily="18" charset="0"/>
              </a:rPr>
              <a:t>}</a:t>
            </a:r>
            <a:endParaRPr sz="1500">
              <a:latin typeface="Times New Roman" pitchFamily="18" charset="0"/>
              <a:cs typeface="Times New Roman" pitchFamily="18" charset="0"/>
            </a:endParaRPr>
          </a:p>
          <a:p>
            <a:pPr marL="525780" marR="4191000" indent="-257810" algn="just">
              <a:lnSpc>
                <a:spcPct val="124400"/>
              </a:lnSpc>
              <a:spcBef>
                <a:spcPts val="5"/>
              </a:spcBef>
            </a:pPr>
            <a:r>
              <a:rPr sz="1500" dirty="0">
                <a:latin typeface="Times New Roman" pitchFamily="18" charset="0"/>
                <a:cs typeface="Times New Roman" pitchFamily="18" charset="0"/>
              </a:rPr>
              <a:t>protected void onStart() {  super.onStart();  background.start();</a:t>
            </a:r>
            <a:endParaRPr sz="1500">
              <a:latin typeface="Times New Roman" pitchFamily="18" charset="0"/>
              <a:cs typeface="Times New Roman" pitchFamily="18" charset="0"/>
            </a:endParaRPr>
          </a:p>
          <a:p>
            <a:pPr marL="268605" algn="just">
              <a:lnSpc>
                <a:spcPct val="100000"/>
              </a:lnSpc>
              <a:spcBef>
                <a:spcPts val="440"/>
              </a:spcBef>
            </a:pPr>
            <a:r>
              <a:rPr sz="1500" dirty="0">
                <a:latin typeface="Times New Roman" pitchFamily="18" charset="0"/>
                <a:cs typeface="Times New Roman" pitchFamily="18" charset="0"/>
              </a:rPr>
              <a:t>}</a:t>
            </a:r>
            <a:endParaRPr sz="150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419850" cy="757555"/>
          </a:xfrm>
          <a:prstGeom prst="rect">
            <a:avLst/>
          </a:prstGeom>
        </p:spPr>
        <p:txBody>
          <a:bodyPr vert="horz" wrap="square" lIns="0" tIns="12700" rIns="0" bIns="0" rtlCol="0">
            <a:spAutoFit/>
          </a:bodyPr>
          <a:lstStyle/>
          <a:p>
            <a:pPr marL="12700">
              <a:lnSpc>
                <a:spcPct val="100000"/>
              </a:lnSpc>
              <a:spcBef>
                <a:spcPts val="100"/>
              </a:spcBef>
            </a:pPr>
            <a:r>
              <a:rPr dirty="0"/>
              <a:t>Handler </a:t>
            </a:r>
            <a:r>
              <a:rPr spc="-5" dirty="0"/>
              <a:t>message</a:t>
            </a:r>
            <a:r>
              <a:rPr spc="-105" dirty="0"/>
              <a:t> </a:t>
            </a:r>
            <a:r>
              <a:rPr dirty="0"/>
              <a:t>example</a:t>
            </a:r>
          </a:p>
        </p:txBody>
      </p:sp>
      <p:sp>
        <p:nvSpPr>
          <p:cNvPr id="3" name="object 3"/>
          <p:cNvSpPr txBox="1"/>
          <p:nvPr/>
        </p:nvSpPr>
        <p:spPr>
          <a:xfrm>
            <a:off x="427736" y="1310862"/>
            <a:ext cx="5053330" cy="4367862"/>
          </a:xfrm>
          <a:prstGeom prst="rect">
            <a:avLst/>
          </a:prstGeom>
        </p:spPr>
        <p:txBody>
          <a:bodyPr vert="horz" wrap="square" lIns="0" tIns="62230" rIns="0" bIns="0" rtlCol="0">
            <a:spAutoFit/>
          </a:bodyPr>
          <a:lstStyle/>
          <a:p>
            <a:pPr marL="311150" algn="just">
              <a:lnSpc>
                <a:spcPct val="100000"/>
              </a:lnSpc>
              <a:spcBef>
                <a:spcPts val="490"/>
              </a:spcBef>
            </a:pPr>
            <a:r>
              <a:rPr sz="1700" dirty="0">
                <a:latin typeface="Times New Roman" pitchFamily="18" charset="0"/>
                <a:cs typeface="Times New Roman" pitchFamily="18" charset="0"/>
              </a:rPr>
              <a:t>Thread background = new Thread(new Runnable() {</a:t>
            </a:r>
            <a:endParaRPr sz="1700">
              <a:latin typeface="Times New Roman" pitchFamily="18" charset="0"/>
              <a:cs typeface="Times New Roman" pitchFamily="18" charset="0"/>
            </a:endParaRPr>
          </a:p>
          <a:p>
            <a:pPr marL="611505" algn="just">
              <a:lnSpc>
                <a:spcPct val="100000"/>
              </a:lnSpc>
              <a:spcBef>
                <a:spcPts val="395"/>
              </a:spcBef>
            </a:pPr>
            <a:r>
              <a:rPr sz="1700" dirty="0">
                <a:latin typeface="Times New Roman" pitchFamily="18" charset="0"/>
                <a:cs typeface="Times New Roman" pitchFamily="18" charset="0"/>
              </a:rPr>
              <a:t>public void run() {</a:t>
            </a:r>
            <a:endParaRPr sz="1700">
              <a:latin typeface="Times New Roman" pitchFamily="18" charset="0"/>
              <a:cs typeface="Times New Roman" pitchFamily="18" charset="0"/>
            </a:endParaRPr>
          </a:p>
          <a:p>
            <a:pPr marL="1212215" marR="1112520" indent="-300990" algn="just">
              <a:lnSpc>
                <a:spcPts val="2440"/>
              </a:lnSpc>
              <a:spcBef>
                <a:spcPts val="135"/>
              </a:spcBef>
            </a:pPr>
            <a:r>
              <a:rPr sz="1700" dirty="0">
                <a:latin typeface="Times New Roman" pitchFamily="18" charset="0"/>
                <a:cs typeface="Times New Roman" pitchFamily="18" charset="0"/>
              </a:rPr>
              <a:t>for (int i = 0; i &lt; 10; i++) {  try {</a:t>
            </a:r>
            <a:endParaRPr sz="1700">
              <a:latin typeface="Times New Roman" pitchFamily="18" charset="0"/>
              <a:cs typeface="Times New Roman" pitchFamily="18" charset="0"/>
            </a:endParaRPr>
          </a:p>
          <a:p>
            <a:pPr marL="1512570" algn="just">
              <a:lnSpc>
                <a:spcPct val="100000"/>
              </a:lnSpc>
              <a:spcBef>
                <a:spcPts val="245"/>
              </a:spcBef>
            </a:pPr>
            <a:r>
              <a:rPr sz="1700" dirty="0">
                <a:latin typeface="Times New Roman" pitchFamily="18" charset="0"/>
                <a:cs typeface="Times New Roman" pitchFamily="18" charset="0"/>
              </a:rPr>
              <a:t>Thread.sleep(1000);</a:t>
            </a:r>
            <a:endParaRPr sz="1700">
              <a:latin typeface="Times New Roman" pitchFamily="18" charset="0"/>
              <a:cs typeface="Times New Roman" pitchFamily="18" charset="0"/>
            </a:endParaRPr>
          </a:p>
          <a:p>
            <a:pPr marL="1512570" algn="just">
              <a:lnSpc>
                <a:spcPct val="100000"/>
              </a:lnSpc>
              <a:spcBef>
                <a:spcPts val="385"/>
              </a:spcBef>
            </a:pPr>
            <a:r>
              <a:rPr sz="1700" dirty="0">
                <a:latin typeface="Times New Roman" pitchFamily="18" charset="0"/>
                <a:cs typeface="Times New Roman" pitchFamily="18" charset="0"/>
              </a:rPr>
              <a:t>Message msg = new Message();</a:t>
            </a:r>
            <a:endParaRPr sz="1700">
              <a:latin typeface="Times New Roman" pitchFamily="18" charset="0"/>
              <a:cs typeface="Times New Roman" pitchFamily="18" charset="0"/>
            </a:endParaRPr>
          </a:p>
          <a:p>
            <a:pPr marL="1512570" marR="13970" algn="just">
              <a:lnSpc>
                <a:spcPct val="119200"/>
              </a:lnSpc>
              <a:spcBef>
                <a:spcPts val="5"/>
              </a:spcBef>
            </a:pPr>
            <a:r>
              <a:rPr sz="1700" dirty="0">
                <a:latin typeface="Times New Roman" pitchFamily="18" charset="0"/>
                <a:cs typeface="Times New Roman" pitchFamily="18" charset="0"/>
              </a:rPr>
              <a:t>Bundle b = new Bundle();  b.putString("x", "My Value: " + i);  msg.setData(b);  handler.sendMessage(msg);</a:t>
            </a:r>
            <a:endParaRPr sz="1700">
              <a:latin typeface="Times New Roman" pitchFamily="18" charset="0"/>
              <a:cs typeface="Times New Roman" pitchFamily="18" charset="0"/>
            </a:endParaRPr>
          </a:p>
          <a:p>
            <a:pPr marR="200660" algn="just">
              <a:lnSpc>
                <a:spcPct val="100000"/>
              </a:lnSpc>
              <a:spcBef>
                <a:spcPts val="395"/>
              </a:spcBef>
            </a:pPr>
            <a:r>
              <a:rPr sz="1700" dirty="0">
                <a:latin typeface="Times New Roman" pitchFamily="18" charset="0"/>
                <a:cs typeface="Times New Roman" pitchFamily="18" charset="0"/>
              </a:rPr>
              <a:t>} catch (Exception e) {}</a:t>
            </a:r>
            <a:endParaRPr sz="1700">
              <a:latin typeface="Times New Roman" pitchFamily="18" charset="0"/>
              <a:cs typeface="Times New Roman" pitchFamily="18" charset="0"/>
            </a:endParaRPr>
          </a:p>
          <a:p>
            <a:pPr marL="911860" algn="just">
              <a:lnSpc>
                <a:spcPct val="100000"/>
              </a:lnSpc>
              <a:spcBef>
                <a:spcPts val="384"/>
              </a:spcBef>
            </a:pPr>
            <a:r>
              <a:rPr sz="1700" dirty="0">
                <a:latin typeface="Times New Roman" pitchFamily="18" charset="0"/>
                <a:cs typeface="Times New Roman" pitchFamily="18" charset="0"/>
              </a:rPr>
              <a:t>}</a:t>
            </a:r>
            <a:endParaRPr sz="1700">
              <a:latin typeface="Times New Roman" pitchFamily="18" charset="0"/>
              <a:cs typeface="Times New Roman" pitchFamily="18" charset="0"/>
            </a:endParaRPr>
          </a:p>
          <a:p>
            <a:pPr marL="611505" algn="just">
              <a:lnSpc>
                <a:spcPct val="100000"/>
              </a:lnSpc>
              <a:spcBef>
                <a:spcPts val="395"/>
              </a:spcBef>
            </a:pPr>
            <a:r>
              <a:rPr sz="1700" dirty="0">
                <a:latin typeface="Times New Roman" pitchFamily="18" charset="0"/>
                <a:cs typeface="Times New Roman" pitchFamily="18" charset="0"/>
              </a:rPr>
              <a:t>}</a:t>
            </a:r>
            <a:endParaRPr sz="1700">
              <a:latin typeface="Times New Roman" pitchFamily="18" charset="0"/>
              <a:cs typeface="Times New Roman" pitchFamily="18" charset="0"/>
            </a:endParaRPr>
          </a:p>
          <a:p>
            <a:pPr marL="311150" algn="just">
              <a:lnSpc>
                <a:spcPct val="100000"/>
              </a:lnSpc>
              <a:spcBef>
                <a:spcPts val="400"/>
              </a:spcBef>
            </a:pPr>
            <a:r>
              <a:rPr sz="1700" dirty="0">
                <a:latin typeface="Times New Roman" pitchFamily="18" charset="0"/>
                <a:cs typeface="Times New Roman" pitchFamily="18" charset="0"/>
              </a:rPr>
              <a:t>});</a:t>
            </a:r>
            <a:endParaRPr sz="1700">
              <a:latin typeface="Times New Roman" pitchFamily="18" charset="0"/>
              <a:cs typeface="Times New Roman" pitchFamily="18" charset="0"/>
            </a:endParaRPr>
          </a:p>
          <a:p>
            <a:pPr marL="12700" algn="just">
              <a:lnSpc>
                <a:spcPct val="100000"/>
              </a:lnSpc>
              <a:spcBef>
                <a:spcPts val="380"/>
              </a:spcBef>
            </a:pPr>
            <a:r>
              <a:rPr sz="1700" dirty="0">
                <a:latin typeface="Times New Roman" pitchFamily="18" charset="0"/>
                <a:cs typeface="Times New Roman" pitchFamily="18" charset="0"/>
              </a:rPr>
              <a:t>}</a:t>
            </a:r>
            <a:endParaRPr sz="1700">
              <a:latin typeface="Times New Roman" pitchFamily="18" charset="0"/>
              <a:cs typeface="Times New Roman" pitchFamily="18" charset="0"/>
            </a:endParaRPr>
          </a:p>
        </p:txBody>
      </p:sp>
      <p:sp>
        <p:nvSpPr>
          <p:cNvPr id="4" name="object 4"/>
          <p:cNvSpPr/>
          <p:nvPr/>
        </p:nvSpPr>
        <p:spPr>
          <a:xfrm>
            <a:off x="5868923" y="1691639"/>
            <a:ext cx="3046476" cy="431292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539990" cy="757555"/>
          </a:xfrm>
          <a:prstGeom prst="rect">
            <a:avLst/>
          </a:prstGeom>
        </p:spPr>
        <p:txBody>
          <a:bodyPr vert="horz" wrap="square" lIns="0" tIns="12700" rIns="0" bIns="0" rtlCol="0">
            <a:spAutoFit/>
          </a:bodyPr>
          <a:lstStyle/>
          <a:p>
            <a:pPr marL="12700">
              <a:lnSpc>
                <a:spcPct val="100000"/>
              </a:lnSpc>
              <a:spcBef>
                <a:spcPts val="100"/>
              </a:spcBef>
            </a:pPr>
            <a:r>
              <a:rPr dirty="0"/>
              <a:t>Handler – post </a:t>
            </a:r>
            <a:r>
              <a:rPr spc="-5" dirty="0"/>
              <a:t>runnable</a:t>
            </a:r>
            <a:r>
              <a:rPr spc="-55" dirty="0"/>
              <a:t> </a:t>
            </a:r>
            <a:r>
              <a:rPr spc="-5" dirty="0"/>
              <a:t>object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
        <p:nvSpPr>
          <p:cNvPr id="3" name="object 3"/>
          <p:cNvSpPr txBox="1"/>
          <p:nvPr/>
        </p:nvSpPr>
        <p:spPr>
          <a:xfrm>
            <a:off x="427736" y="1304137"/>
            <a:ext cx="7886700" cy="4903470"/>
          </a:xfrm>
          <a:prstGeom prst="rect">
            <a:avLst/>
          </a:prstGeom>
        </p:spPr>
        <p:txBody>
          <a:bodyPr vert="horz" wrap="square" lIns="0" tIns="114935" rIns="0" bIns="0" rtlCol="0">
            <a:spAutoFit/>
          </a:bodyPr>
          <a:lstStyle/>
          <a:p>
            <a:pPr marL="12700" algn="just">
              <a:lnSpc>
                <a:spcPct val="100000"/>
              </a:lnSpc>
              <a:spcBef>
                <a:spcPts val="905"/>
              </a:spcBef>
            </a:pPr>
            <a:r>
              <a:rPr sz="2000" dirty="0">
                <a:latin typeface="Times New Roman" pitchFamily="18" charset="0"/>
                <a:cs typeface="Times New Roman" pitchFamily="18" charset="0"/>
              </a:rPr>
              <a:t>new Thread(new Runnable() {</a:t>
            </a:r>
            <a:endParaRPr sz="2000">
              <a:latin typeface="Times New Roman" pitchFamily="18" charset="0"/>
              <a:cs typeface="Times New Roman" pitchFamily="18" charset="0"/>
            </a:endParaRPr>
          </a:p>
          <a:p>
            <a:pPr marL="373380" algn="just">
              <a:lnSpc>
                <a:spcPct val="100000"/>
              </a:lnSpc>
              <a:spcBef>
                <a:spcPts val="805"/>
              </a:spcBef>
            </a:pPr>
            <a:r>
              <a:rPr sz="2000" dirty="0">
                <a:latin typeface="Times New Roman" pitchFamily="18" charset="0"/>
                <a:cs typeface="Times New Roman" pitchFamily="18" charset="0"/>
              </a:rPr>
              <a:t>private Bitmap load(String url) {</a:t>
            </a:r>
            <a:endParaRPr sz="2000">
              <a:latin typeface="Times New Roman" pitchFamily="18" charset="0"/>
              <a:cs typeface="Times New Roman" pitchFamily="18" charset="0"/>
            </a:endParaRPr>
          </a:p>
          <a:p>
            <a:pPr marL="734695" marR="143510" algn="just">
              <a:lnSpc>
                <a:spcPts val="3200"/>
              </a:lnSpc>
              <a:spcBef>
                <a:spcPts val="229"/>
              </a:spcBef>
            </a:pPr>
            <a:r>
              <a:rPr sz="2000" dirty="0">
                <a:latin typeface="Times New Roman" pitchFamily="18" charset="0"/>
                <a:cs typeface="Times New Roman" pitchFamily="18" charset="0"/>
              </a:rPr>
              <a:t>InputStream ist = (InputStream) new URL(url).getContent();  return BitmapFactory.decodeStream(ist);</a:t>
            </a:r>
            <a:endParaRPr sz="2000">
              <a:latin typeface="Times New Roman" pitchFamily="18" charset="0"/>
              <a:cs typeface="Times New Roman" pitchFamily="18" charset="0"/>
            </a:endParaRPr>
          </a:p>
          <a:p>
            <a:pPr marL="373380" algn="just">
              <a:lnSpc>
                <a:spcPct val="100000"/>
              </a:lnSpc>
              <a:spcBef>
                <a:spcPts val="57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373380" algn="just">
              <a:lnSpc>
                <a:spcPct val="100000"/>
              </a:lnSpc>
              <a:spcBef>
                <a:spcPts val="795"/>
              </a:spcBef>
            </a:pPr>
            <a:r>
              <a:rPr sz="2000" dirty="0">
                <a:latin typeface="Times New Roman" pitchFamily="18" charset="0"/>
                <a:cs typeface="Times New Roman" pitchFamily="18" charset="0"/>
              </a:rPr>
              <a:t>public void run() {</a:t>
            </a:r>
            <a:endParaRPr sz="2000">
              <a:latin typeface="Times New Roman" pitchFamily="18" charset="0"/>
              <a:cs typeface="Times New Roman" pitchFamily="18" charset="0"/>
            </a:endParaRPr>
          </a:p>
          <a:p>
            <a:pPr marL="734695" marR="5080" algn="just">
              <a:lnSpc>
                <a:spcPct val="133500"/>
              </a:lnSpc>
            </a:pPr>
            <a:r>
              <a:rPr sz="2000" dirty="0">
                <a:latin typeface="Times New Roman" pitchFamily="18" charset="0"/>
                <a:cs typeface="Times New Roman" pitchFamily="18" charset="0"/>
              </a:rPr>
              <a:t>final Bitmap bitmap = load("</a:t>
            </a:r>
            <a:r>
              <a:rPr sz="2000" dirty="0">
                <a:latin typeface="Times New Roman" pitchFamily="18" charset="0"/>
                <a:cs typeface="Times New Roman" pitchFamily="18" charset="0"/>
                <a:hlinkClick r:id="rId2"/>
              </a:rPr>
              <a:t>http://example.com/image.png</a:t>
            </a:r>
            <a:r>
              <a:rPr sz="2000" dirty="0">
                <a:latin typeface="Times New Roman" pitchFamily="18" charset="0"/>
                <a:cs typeface="Times New Roman" pitchFamily="18" charset="0"/>
              </a:rPr>
              <a:t>");  mImageView.post(new Runnable() {</a:t>
            </a:r>
            <a:endParaRPr sz="2000">
              <a:latin typeface="Times New Roman" pitchFamily="18" charset="0"/>
              <a:cs typeface="Times New Roman" pitchFamily="18" charset="0"/>
            </a:endParaRPr>
          </a:p>
          <a:p>
            <a:pPr marL="1097915" algn="just">
              <a:lnSpc>
                <a:spcPct val="100000"/>
              </a:lnSpc>
              <a:spcBef>
                <a:spcPts val="790"/>
              </a:spcBef>
            </a:pPr>
            <a:r>
              <a:rPr sz="2000" dirty="0">
                <a:latin typeface="Times New Roman" pitchFamily="18" charset="0"/>
                <a:cs typeface="Times New Roman" pitchFamily="18" charset="0"/>
              </a:rPr>
              <a:t>public void run() { mImageView.setImageBitmap(bitmap); }</a:t>
            </a:r>
            <a:endParaRPr sz="2000">
              <a:latin typeface="Times New Roman" pitchFamily="18" charset="0"/>
              <a:cs typeface="Times New Roman" pitchFamily="18" charset="0"/>
            </a:endParaRPr>
          </a:p>
          <a:p>
            <a:pPr marL="734695" algn="just">
              <a:lnSpc>
                <a:spcPct val="100000"/>
              </a:lnSpc>
              <a:spcBef>
                <a:spcPts val="81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373380" algn="just">
              <a:lnSpc>
                <a:spcPct val="100000"/>
              </a:lnSpc>
              <a:spcBef>
                <a:spcPts val="80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795"/>
              </a:spcBef>
            </a:pPr>
            <a:r>
              <a:rPr sz="2000" dirty="0">
                <a:latin typeface="Times New Roman" pitchFamily="18" charset="0"/>
                <a:cs typeface="Times New Roman" pitchFamily="18" charset="0"/>
              </a:rPr>
              <a:t>}).start()</a:t>
            </a:r>
            <a:r>
              <a:rPr sz="2000" spc="265" dirty="0">
                <a:latin typeface="Arial"/>
                <a:cs typeface="Arial"/>
              </a:rPr>
              <a:t>;</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2726690" cy="757555"/>
          </a:xfrm>
          <a:prstGeom prst="rect">
            <a:avLst/>
          </a:prstGeom>
        </p:spPr>
        <p:txBody>
          <a:bodyPr vert="horz" wrap="square" lIns="0" tIns="12700" rIns="0" bIns="0" rtlCol="0">
            <a:spAutoFit/>
          </a:bodyPr>
          <a:lstStyle/>
          <a:p>
            <a:pPr marL="12700">
              <a:lnSpc>
                <a:spcPct val="100000"/>
              </a:lnSpc>
              <a:spcBef>
                <a:spcPts val="100"/>
              </a:spcBef>
            </a:pPr>
            <a:r>
              <a:rPr dirty="0"/>
              <a:t>Async</a:t>
            </a:r>
            <a:r>
              <a:rPr spc="-340" dirty="0"/>
              <a:t>T</a:t>
            </a:r>
            <a:r>
              <a:rPr dirty="0"/>
              <a:t>ask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4</a:t>
            </a:r>
            <a:endParaRPr sz="1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726690" cy="757555"/>
          </a:xfrm>
          <a:prstGeom prst="rect">
            <a:avLst/>
          </a:prstGeom>
        </p:spPr>
        <p:txBody>
          <a:bodyPr vert="horz" wrap="square" lIns="0" tIns="12700" rIns="0" bIns="0" rtlCol="0">
            <a:spAutoFit/>
          </a:bodyPr>
          <a:lstStyle/>
          <a:p>
            <a:pPr marL="12700">
              <a:lnSpc>
                <a:spcPct val="100000"/>
              </a:lnSpc>
              <a:spcBef>
                <a:spcPts val="100"/>
              </a:spcBef>
            </a:pPr>
            <a:r>
              <a:rPr dirty="0"/>
              <a:t>Async</a:t>
            </a:r>
            <a:r>
              <a:rPr spc="-340" dirty="0"/>
              <a:t>T</a:t>
            </a:r>
            <a:r>
              <a:rPr dirty="0"/>
              <a:t>ask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27</a:t>
            </a:fld>
            <a:endParaRPr spc="-60" dirty="0"/>
          </a:p>
        </p:txBody>
      </p:sp>
      <p:sp>
        <p:nvSpPr>
          <p:cNvPr id="3" name="object 3"/>
          <p:cNvSpPr txBox="1"/>
          <p:nvPr/>
        </p:nvSpPr>
        <p:spPr>
          <a:xfrm>
            <a:off x="427736" y="1350721"/>
            <a:ext cx="8178800" cy="5053947"/>
          </a:xfrm>
          <a:prstGeom prst="rect">
            <a:avLst/>
          </a:prstGeom>
        </p:spPr>
        <p:txBody>
          <a:bodyPr vert="horz" wrap="square" lIns="0" tIns="64769" rIns="0" bIns="0" rtlCol="0">
            <a:spAutoFit/>
          </a:bodyPr>
          <a:lstStyle/>
          <a:p>
            <a:pPr marL="287020" marR="5080"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Chúng ta có thể thấy hầu hết các công việc chạy  nền đều tuân theo một kịch bản rất giống nhau, đó  là quá trình 4 bước cơ bản:</a:t>
            </a:r>
            <a:endParaRPr sz="3000">
              <a:latin typeface="Times New Roman" pitchFamily="18" charset="0"/>
              <a:cs typeface="Times New Roman" pitchFamily="18" charset="0"/>
            </a:endParaRPr>
          </a:p>
          <a:p>
            <a:pPr marL="337185" algn="just">
              <a:lnSpc>
                <a:spcPct val="100000"/>
              </a:lnSpc>
              <a:spcBef>
                <a:spcPts val="395"/>
              </a:spcBef>
            </a:pPr>
            <a:r>
              <a:rPr sz="3000" dirty="0">
                <a:latin typeface="Times New Roman" pitchFamily="18" charset="0"/>
                <a:cs typeface="Times New Roman" pitchFamily="18" charset="0"/>
              </a:rPr>
              <a:t>(</a:t>
            </a:r>
            <a:r>
              <a:rPr sz="3000" dirty="0">
                <a:solidFill>
                  <a:srgbClr val="00AF50"/>
                </a:solidFill>
                <a:latin typeface="Times New Roman" pitchFamily="18" charset="0"/>
                <a:cs typeface="Times New Roman" pitchFamily="18" charset="0"/>
              </a:rPr>
              <a:t>chuẩn bị</a:t>
            </a:r>
            <a:r>
              <a:rPr sz="3000" dirty="0">
                <a:latin typeface="Times New Roman" pitchFamily="18" charset="0"/>
                <a:cs typeface="Times New Roman" pitchFamily="18" charset="0"/>
              </a:rPr>
              <a:t>) =&gt; ((</a:t>
            </a:r>
            <a:r>
              <a:rPr sz="3000" dirty="0">
                <a:solidFill>
                  <a:srgbClr val="00AF50"/>
                </a:solidFill>
                <a:latin typeface="Times New Roman" pitchFamily="18" charset="0"/>
                <a:cs typeface="Times New Roman" pitchFamily="18" charset="0"/>
              </a:rPr>
              <a:t>chạy</a:t>
            </a:r>
            <a:r>
              <a:rPr sz="3000" dirty="0">
                <a:latin typeface="Times New Roman" pitchFamily="18" charset="0"/>
                <a:cs typeface="Times New Roman" pitchFamily="18" charset="0"/>
              </a:rPr>
              <a:t>) &lt;=&gt; (</a:t>
            </a:r>
            <a:r>
              <a:rPr sz="3000" dirty="0">
                <a:solidFill>
                  <a:srgbClr val="00AF50"/>
                </a:solidFill>
                <a:latin typeface="Times New Roman" pitchFamily="18" charset="0"/>
                <a:cs typeface="Times New Roman" pitchFamily="18" charset="0"/>
              </a:rPr>
              <a:t>cập nhật</a:t>
            </a:r>
            <a:r>
              <a:rPr sz="3000" dirty="0">
                <a:latin typeface="Times New Roman" pitchFamily="18" charset="0"/>
                <a:cs typeface="Times New Roman" pitchFamily="18" charset="0"/>
              </a:rPr>
              <a:t>)) =&gt; (</a:t>
            </a:r>
            <a:r>
              <a:rPr sz="3000" dirty="0">
                <a:solidFill>
                  <a:srgbClr val="00AF50"/>
                </a:solidFill>
                <a:latin typeface="Times New Roman" pitchFamily="18" charset="0"/>
                <a:cs typeface="Times New Roman" pitchFamily="18" charset="0"/>
              </a:rPr>
              <a:t>kết thúc</a:t>
            </a:r>
            <a:r>
              <a:rPr sz="3000" dirty="0">
                <a:latin typeface="Times New Roman" pitchFamily="18" charset="0"/>
                <a:cs typeface="Times New Roman" pitchFamily="18" charset="0"/>
              </a:rPr>
              <a:t>)</a:t>
            </a:r>
            <a:endParaRPr sz="3000">
              <a:latin typeface="Times New Roman" pitchFamily="18" charset="0"/>
              <a:cs typeface="Times New Roman" pitchFamily="18" charset="0"/>
            </a:endParaRPr>
          </a:p>
          <a:p>
            <a:pPr marL="287020" indent="-274320" algn="just">
              <a:lnSpc>
                <a:spcPct val="100000"/>
              </a:lnSpc>
              <a:spcBef>
                <a:spcPts val="434"/>
              </a:spcBef>
              <a:buClr>
                <a:srgbClr val="FF0000"/>
              </a:buClr>
              <a:buFont typeface="Wingdings"/>
              <a:buChar char=""/>
              <a:tabLst>
                <a:tab pos="287020" algn="l"/>
              </a:tabLst>
            </a:pPr>
            <a:r>
              <a:rPr sz="3000" dirty="0">
                <a:latin typeface="Times New Roman" pitchFamily="18" charset="0"/>
                <a:cs typeface="Times New Roman" pitchFamily="18" charset="0"/>
              </a:rPr>
              <a:t>Android cung cấp mẫu AsyncTask theo kịch bản đó</a:t>
            </a:r>
            <a:endParaRPr sz="3000">
              <a:latin typeface="Times New Roman" pitchFamily="18" charset="0"/>
              <a:cs typeface="Times New Roman" pitchFamily="18" charset="0"/>
            </a:endParaRPr>
          </a:p>
          <a:p>
            <a:pPr marL="287020" marR="80645" indent="-274320" algn="just">
              <a:lnSpc>
                <a:spcPts val="3240"/>
              </a:lnSpc>
              <a:spcBef>
                <a:spcPts val="855"/>
              </a:spcBef>
              <a:buClr>
                <a:srgbClr val="FF0000"/>
              </a:buClr>
              <a:buFont typeface="Wingdings"/>
              <a:buChar char=""/>
              <a:tabLst>
                <a:tab pos="287020" algn="l"/>
              </a:tabLst>
            </a:pPr>
            <a:r>
              <a:rPr sz="3000" dirty="0">
                <a:latin typeface="Times New Roman" pitchFamily="18" charset="0"/>
                <a:cs typeface="Times New Roman" pitchFamily="18" charset="0"/>
              </a:rPr>
              <a:t>AsyncTask cho phép tiến trình nền dễ dàng cập  nhật các UI thread mà không quan tâm tới handler  hay những cơ chế tương tự</a:t>
            </a:r>
            <a:endParaRPr sz="3000">
              <a:latin typeface="Times New Roman" pitchFamily="18" charset="0"/>
              <a:cs typeface="Times New Roman" pitchFamily="18" charset="0"/>
            </a:endParaRPr>
          </a:p>
          <a:p>
            <a:pPr marL="287020" marR="153035" indent="-274320" algn="just">
              <a:lnSpc>
                <a:spcPts val="324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Không phải công việc chạy nền nào cũng theo kịch  bản trên (nghĩa là vẫn cần thread)</a:t>
            </a:r>
            <a:endParaRPr sz="300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2726690" cy="757555"/>
          </a:xfrm>
          <a:prstGeom prst="rect">
            <a:avLst/>
          </a:prstGeom>
        </p:spPr>
        <p:txBody>
          <a:bodyPr vert="horz" wrap="square" lIns="0" tIns="12700" rIns="0" bIns="0" rtlCol="0">
            <a:spAutoFit/>
          </a:bodyPr>
          <a:lstStyle/>
          <a:p>
            <a:pPr marL="12700">
              <a:lnSpc>
                <a:spcPct val="100000"/>
              </a:lnSpc>
              <a:spcBef>
                <a:spcPts val="100"/>
              </a:spcBef>
            </a:pPr>
            <a:r>
              <a:rPr dirty="0"/>
              <a:t>Async</a:t>
            </a:r>
            <a:r>
              <a:rPr spc="-340" dirty="0"/>
              <a:t>T</a:t>
            </a:r>
            <a:r>
              <a:rPr dirty="0"/>
              <a:t>ask</a:t>
            </a:r>
          </a:p>
        </p:txBody>
      </p:sp>
      <p:sp>
        <p:nvSpPr>
          <p:cNvPr id="4" name="object 4"/>
          <p:cNvSpPr/>
          <p:nvPr/>
        </p:nvSpPr>
        <p:spPr>
          <a:xfrm>
            <a:off x="76200" y="1371598"/>
            <a:ext cx="8991600" cy="540105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28</a:t>
            </a:fld>
            <a:endParaRPr spc="-6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726690" cy="757555"/>
          </a:xfrm>
          <a:prstGeom prst="rect">
            <a:avLst/>
          </a:prstGeom>
        </p:spPr>
        <p:txBody>
          <a:bodyPr vert="horz" wrap="square" lIns="0" tIns="12700" rIns="0" bIns="0" rtlCol="0">
            <a:spAutoFit/>
          </a:bodyPr>
          <a:lstStyle/>
          <a:p>
            <a:pPr marL="12700">
              <a:lnSpc>
                <a:spcPct val="100000"/>
              </a:lnSpc>
              <a:spcBef>
                <a:spcPts val="100"/>
              </a:spcBef>
            </a:pPr>
            <a:r>
              <a:rPr dirty="0"/>
              <a:t>Async</a:t>
            </a:r>
            <a:r>
              <a:rPr spc="-340" dirty="0"/>
              <a:t>T</a:t>
            </a:r>
            <a:r>
              <a:rPr dirty="0"/>
              <a:t>ask</a:t>
            </a:r>
          </a:p>
        </p:txBody>
      </p:sp>
      <p:sp>
        <p:nvSpPr>
          <p:cNvPr id="3" name="object 3"/>
          <p:cNvSpPr/>
          <p:nvPr/>
        </p:nvSpPr>
        <p:spPr>
          <a:xfrm>
            <a:off x="76200" y="1752600"/>
            <a:ext cx="8991600" cy="42672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73025" y="1749425"/>
          <a:ext cx="8991599" cy="4267200"/>
        </p:xfrm>
        <a:graphic>
          <a:graphicData uri="http://schemas.openxmlformats.org/drawingml/2006/table">
            <a:tbl>
              <a:tblPr firstRow="1" bandRow="1">
                <a:tableStyleId>{2D5ABB26-0587-4C30-8999-92F81FD0307C}</a:tableStyleId>
              </a:tblPr>
              <a:tblGrid>
                <a:gridCol w="3048000"/>
                <a:gridCol w="2945129"/>
                <a:gridCol w="2998470"/>
              </a:tblGrid>
              <a:tr h="914400">
                <a:tc>
                  <a:txBody>
                    <a:bodyPr/>
                    <a:lstStyle/>
                    <a:p>
                      <a:pPr marL="93980">
                        <a:lnSpc>
                          <a:spcPct val="100000"/>
                        </a:lnSpc>
                        <a:spcBef>
                          <a:spcPts val="635"/>
                        </a:spcBef>
                      </a:pPr>
                      <a:r>
                        <a:rPr sz="2400" dirty="0">
                          <a:latin typeface="Times New Roman"/>
                          <a:cs typeface="Times New Roman"/>
                        </a:rPr>
                        <a:t>3 kiểu tổng</a:t>
                      </a:r>
                      <a:r>
                        <a:rPr sz="2400" spc="-50" dirty="0">
                          <a:latin typeface="Times New Roman"/>
                          <a:cs typeface="Times New Roman"/>
                        </a:rPr>
                        <a:t> </a:t>
                      </a:r>
                      <a:r>
                        <a:rPr sz="2400" dirty="0">
                          <a:latin typeface="Times New Roman"/>
                          <a:cs typeface="Times New Roman"/>
                        </a:rPr>
                        <a:t>quát</a:t>
                      </a:r>
                      <a:endParaRPr sz="2400">
                        <a:latin typeface="Times New Roman"/>
                        <a:cs typeface="Times New Roman"/>
                      </a:endParaRPr>
                    </a:p>
                    <a:p>
                      <a:pPr marL="93980">
                        <a:lnSpc>
                          <a:spcPct val="100000"/>
                        </a:lnSpc>
                        <a:spcBef>
                          <a:spcPts val="5"/>
                        </a:spcBef>
                      </a:pPr>
                      <a:r>
                        <a:rPr sz="2400" dirty="0">
                          <a:latin typeface="Times New Roman"/>
                          <a:cs typeface="Times New Roman"/>
                        </a:rPr>
                        <a:t>(generic)</a:t>
                      </a:r>
                      <a:endParaRPr sz="2400">
                        <a:latin typeface="Times New Roman"/>
                        <a:cs typeface="Times New Roman"/>
                      </a:endParaRPr>
                    </a:p>
                  </a:txBody>
                  <a:tcPr marL="0" marR="0" marT="80645" marB="0">
                    <a:lnL w="6350">
                      <a:solidFill>
                        <a:srgbClr val="A4A4A4"/>
                      </a:solidFill>
                      <a:prstDash val="solid"/>
                    </a:lnL>
                    <a:lnR w="6350">
                      <a:solidFill>
                        <a:srgbClr val="A4A4A4"/>
                      </a:solidFill>
                      <a:prstDash val="solid"/>
                    </a:lnR>
                    <a:lnT w="6350">
                      <a:solidFill>
                        <a:srgbClr val="A4A4A4"/>
                      </a:solidFill>
                      <a:prstDash val="solid"/>
                    </a:lnT>
                    <a:lnB w="6350">
                      <a:solidFill>
                        <a:srgbClr val="A4A4A4"/>
                      </a:solidFill>
                      <a:prstDash val="solid"/>
                    </a:lnB>
                  </a:tcPr>
                </a:tc>
                <a:tc>
                  <a:txBody>
                    <a:bodyPr/>
                    <a:lstStyle/>
                    <a:p>
                      <a:pPr marL="95250">
                        <a:lnSpc>
                          <a:spcPct val="100000"/>
                        </a:lnSpc>
                        <a:spcBef>
                          <a:spcPts val="2080"/>
                        </a:spcBef>
                      </a:pPr>
                      <a:r>
                        <a:rPr sz="2400" dirty="0">
                          <a:latin typeface="Times New Roman"/>
                          <a:cs typeface="Times New Roman"/>
                        </a:rPr>
                        <a:t>4 trạng thái</a:t>
                      </a:r>
                      <a:r>
                        <a:rPr sz="2400" spc="-65" dirty="0">
                          <a:latin typeface="Times New Roman"/>
                          <a:cs typeface="Times New Roman"/>
                        </a:rPr>
                        <a:t> </a:t>
                      </a:r>
                      <a:r>
                        <a:rPr sz="2400" dirty="0">
                          <a:latin typeface="Times New Roman"/>
                          <a:cs typeface="Times New Roman"/>
                        </a:rPr>
                        <a:t>chính</a:t>
                      </a:r>
                      <a:endParaRPr sz="2400">
                        <a:latin typeface="Times New Roman"/>
                        <a:cs typeface="Times New Roman"/>
                      </a:endParaRPr>
                    </a:p>
                  </a:txBody>
                  <a:tcPr marL="0" marR="0" marT="264160" marB="0">
                    <a:lnL w="6350">
                      <a:solidFill>
                        <a:srgbClr val="A4A4A4"/>
                      </a:solidFill>
                      <a:prstDash val="solid"/>
                    </a:lnL>
                    <a:lnR w="6350">
                      <a:solidFill>
                        <a:srgbClr val="A4A4A4"/>
                      </a:solidFill>
                      <a:prstDash val="solid"/>
                    </a:lnR>
                    <a:lnT w="6350">
                      <a:solidFill>
                        <a:srgbClr val="A4A4A4"/>
                      </a:solidFill>
                      <a:prstDash val="solid"/>
                    </a:lnT>
                    <a:lnB w="6350">
                      <a:solidFill>
                        <a:srgbClr val="A4A4A4"/>
                      </a:solidFill>
                      <a:prstDash val="solid"/>
                    </a:lnB>
                  </a:tcPr>
                </a:tc>
                <a:tc>
                  <a:txBody>
                    <a:bodyPr/>
                    <a:lstStyle/>
                    <a:p>
                      <a:pPr marL="95250">
                        <a:lnSpc>
                          <a:spcPct val="100000"/>
                        </a:lnSpc>
                        <a:spcBef>
                          <a:spcPts val="2080"/>
                        </a:spcBef>
                      </a:pPr>
                      <a:r>
                        <a:rPr sz="2400" dirty="0">
                          <a:latin typeface="Times New Roman"/>
                          <a:cs typeface="Times New Roman"/>
                        </a:rPr>
                        <a:t>1 phương thức bổ</a:t>
                      </a:r>
                      <a:r>
                        <a:rPr sz="2400" spc="-55" dirty="0">
                          <a:latin typeface="Times New Roman"/>
                          <a:cs typeface="Times New Roman"/>
                        </a:rPr>
                        <a:t> </a:t>
                      </a:r>
                      <a:r>
                        <a:rPr sz="2400" dirty="0">
                          <a:latin typeface="Times New Roman"/>
                          <a:cs typeface="Times New Roman"/>
                        </a:rPr>
                        <a:t>trợ</a:t>
                      </a:r>
                      <a:endParaRPr sz="2400">
                        <a:latin typeface="Times New Roman"/>
                        <a:cs typeface="Times New Roman"/>
                      </a:endParaRPr>
                    </a:p>
                  </a:txBody>
                  <a:tcPr marL="0" marR="0" marT="264160" marB="0">
                    <a:lnL w="6350">
                      <a:solidFill>
                        <a:srgbClr val="A4A4A4"/>
                      </a:solidFill>
                      <a:prstDash val="solid"/>
                    </a:lnL>
                    <a:lnR w="6350">
                      <a:solidFill>
                        <a:srgbClr val="A4A4A4"/>
                      </a:solidFill>
                      <a:prstDash val="solid"/>
                    </a:lnR>
                    <a:lnT w="6350">
                      <a:solidFill>
                        <a:srgbClr val="A4A4A4"/>
                      </a:solidFill>
                      <a:prstDash val="solid"/>
                    </a:lnT>
                    <a:lnB w="6350">
                      <a:solidFill>
                        <a:srgbClr val="A4A4A4"/>
                      </a:solidFill>
                      <a:prstDash val="solid"/>
                    </a:lnB>
                  </a:tcPr>
                </a:tc>
              </a:tr>
              <a:tr h="3352800">
                <a:tc>
                  <a:txBody>
                    <a:bodyPr/>
                    <a:lstStyle/>
                    <a:p>
                      <a:pPr>
                        <a:lnSpc>
                          <a:spcPct val="100000"/>
                        </a:lnSpc>
                      </a:pPr>
                      <a:endParaRPr sz="2600">
                        <a:latin typeface="Times New Roman"/>
                        <a:cs typeface="Times New Roman"/>
                      </a:endParaRPr>
                    </a:p>
                    <a:p>
                      <a:pPr>
                        <a:lnSpc>
                          <a:spcPct val="100000"/>
                        </a:lnSpc>
                      </a:pPr>
                      <a:endParaRPr sz="3800">
                        <a:latin typeface="Times New Roman"/>
                        <a:cs typeface="Times New Roman"/>
                      </a:endParaRPr>
                    </a:p>
                    <a:p>
                      <a:pPr marL="247015" marR="1666239">
                        <a:lnSpc>
                          <a:spcPct val="100000"/>
                        </a:lnSpc>
                      </a:pPr>
                      <a:r>
                        <a:rPr sz="2400" spc="-5" dirty="0">
                          <a:latin typeface="Times New Roman"/>
                          <a:cs typeface="Times New Roman"/>
                        </a:rPr>
                        <a:t>Params,  </a:t>
                      </a:r>
                      <a:r>
                        <a:rPr sz="2400" dirty="0">
                          <a:latin typeface="Times New Roman"/>
                          <a:cs typeface="Times New Roman"/>
                        </a:rPr>
                        <a:t>Progress,  </a:t>
                      </a:r>
                      <a:r>
                        <a:rPr sz="2400" spc="-5" dirty="0">
                          <a:latin typeface="Times New Roman"/>
                          <a:cs typeface="Times New Roman"/>
                        </a:rPr>
                        <a:t>Result</a:t>
                      </a:r>
                      <a:endParaRPr sz="2400">
                        <a:latin typeface="Times New Roman"/>
                        <a:cs typeface="Times New Roman"/>
                      </a:endParaRPr>
                    </a:p>
                  </a:txBody>
                  <a:tcPr marL="0" marR="0" marT="0" marB="0">
                    <a:lnL w="6350">
                      <a:solidFill>
                        <a:srgbClr val="A4A4A4"/>
                      </a:solidFill>
                      <a:prstDash val="solid"/>
                    </a:lnL>
                    <a:lnR w="6350">
                      <a:solidFill>
                        <a:srgbClr val="A4A4A4"/>
                      </a:solidFill>
                      <a:prstDash val="solid"/>
                    </a:lnR>
                    <a:lnT w="6350">
                      <a:solidFill>
                        <a:srgbClr val="A4A4A4"/>
                      </a:solidFill>
                      <a:prstDash val="solid"/>
                    </a:lnT>
                    <a:lnB w="6350">
                      <a:solidFill>
                        <a:srgbClr val="A4A4A4"/>
                      </a:solidFill>
                      <a:prstDash val="solid"/>
                    </a:lnB>
                  </a:tcPr>
                </a:tc>
                <a:tc>
                  <a:txBody>
                    <a:bodyPr/>
                    <a:lstStyle/>
                    <a:p>
                      <a:pPr>
                        <a:lnSpc>
                          <a:spcPct val="100000"/>
                        </a:lnSpc>
                      </a:pPr>
                      <a:endParaRPr sz="2600">
                        <a:latin typeface="Times New Roman"/>
                        <a:cs typeface="Times New Roman"/>
                      </a:endParaRPr>
                    </a:p>
                    <a:p>
                      <a:pPr>
                        <a:lnSpc>
                          <a:spcPct val="100000"/>
                        </a:lnSpc>
                        <a:spcBef>
                          <a:spcPts val="55"/>
                        </a:spcBef>
                      </a:pPr>
                      <a:endParaRPr sz="2500">
                        <a:latin typeface="Times New Roman"/>
                        <a:cs typeface="Times New Roman"/>
                      </a:endParaRPr>
                    </a:p>
                    <a:p>
                      <a:pPr marL="247650" marR="377190">
                        <a:lnSpc>
                          <a:spcPct val="100000"/>
                        </a:lnSpc>
                      </a:pPr>
                      <a:r>
                        <a:rPr sz="2400" dirty="0">
                          <a:latin typeface="Times New Roman"/>
                          <a:cs typeface="Times New Roman"/>
                        </a:rPr>
                        <a:t>onPreExecute,  doInBackground,  onProgressUpda</a:t>
                      </a:r>
                      <a:r>
                        <a:rPr sz="2400" spc="5" dirty="0">
                          <a:latin typeface="Times New Roman"/>
                          <a:cs typeface="Times New Roman"/>
                        </a:rPr>
                        <a:t>t</a:t>
                      </a:r>
                      <a:r>
                        <a:rPr sz="2400" dirty="0">
                          <a:latin typeface="Times New Roman"/>
                          <a:cs typeface="Times New Roman"/>
                        </a:rPr>
                        <a:t>e,  onPostExecute</a:t>
                      </a:r>
                      <a:endParaRPr sz="2400">
                        <a:latin typeface="Times New Roman"/>
                        <a:cs typeface="Times New Roman"/>
                      </a:endParaRPr>
                    </a:p>
                  </a:txBody>
                  <a:tcPr marL="0" marR="0" marT="0" marB="0">
                    <a:lnL w="6350">
                      <a:solidFill>
                        <a:srgbClr val="A4A4A4"/>
                      </a:solidFill>
                      <a:prstDash val="solid"/>
                    </a:lnL>
                    <a:lnR w="6350">
                      <a:solidFill>
                        <a:srgbClr val="A4A4A4"/>
                      </a:solidFill>
                      <a:prstDash val="solid"/>
                    </a:lnR>
                    <a:lnT w="6350">
                      <a:solidFill>
                        <a:srgbClr val="A4A4A4"/>
                      </a:solidFill>
                      <a:prstDash val="solid"/>
                    </a:lnT>
                    <a:lnB w="6350">
                      <a:solidFill>
                        <a:srgbClr val="A4A4A4"/>
                      </a:solidFill>
                      <a:prstDash val="solid"/>
                    </a:lnB>
                  </a:tcPr>
                </a:tc>
                <a:tc>
                  <a:txBody>
                    <a:bodyPr/>
                    <a:lstStyle/>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spcBef>
                          <a:spcPts val="5"/>
                        </a:spcBef>
                      </a:pPr>
                      <a:endParaRPr sz="3700">
                        <a:latin typeface="Times New Roman"/>
                        <a:cs typeface="Times New Roman"/>
                      </a:endParaRPr>
                    </a:p>
                    <a:p>
                      <a:pPr marL="247650">
                        <a:lnSpc>
                          <a:spcPct val="100000"/>
                        </a:lnSpc>
                      </a:pPr>
                      <a:r>
                        <a:rPr sz="2400" dirty="0">
                          <a:latin typeface="Times New Roman"/>
                          <a:cs typeface="Times New Roman"/>
                        </a:rPr>
                        <a:t>publishProgress</a:t>
                      </a:r>
                      <a:endParaRPr sz="2400">
                        <a:latin typeface="Times New Roman"/>
                        <a:cs typeface="Times New Roman"/>
                      </a:endParaRPr>
                    </a:p>
                  </a:txBody>
                  <a:tcPr marL="0" marR="0" marT="0" marB="0">
                    <a:lnL w="6350">
                      <a:solidFill>
                        <a:srgbClr val="A4A4A4"/>
                      </a:solidFill>
                      <a:prstDash val="solid"/>
                    </a:lnL>
                    <a:lnR w="6350">
                      <a:solidFill>
                        <a:srgbClr val="A4A4A4"/>
                      </a:solidFill>
                      <a:prstDash val="solid"/>
                    </a:lnR>
                    <a:lnT w="6350">
                      <a:solidFill>
                        <a:srgbClr val="A4A4A4"/>
                      </a:solidFill>
                      <a:prstDash val="solid"/>
                    </a:lnT>
                    <a:lnB w="6350">
                      <a:solidFill>
                        <a:srgbClr val="A4A4A4"/>
                      </a:solidFill>
                      <a:prstDash val="solid"/>
                    </a:lnB>
                  </a:tcPr>
                </a:tc>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29</a:t>
            </a:fld>
            <a:endParaRPr spc="-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3684270" cy="757555"/>
          </a:xfrm>
          <a:prstGeom prst="rect">
            <a:avLst/>
          </a:prstGeom>
        </p:spPr>
        <p:txBody>
          <a:bodyPr vert="horz" wrap="square" lIns="0" tIns="12700" rIns="0" bIns="0" rtlCol="0">
            <a:spAutoFit/>
          </a:bodyPr>
          <a:lstStyle/>
          <a:p>
            <a:pPr marL="12700">
              <a:lnSpc>
                <a:spcPct val="100000"/>
              </a:lnSpc>
              <a:spcBef>
                <a:spcPts val="100"/>
              </a:spcBef>
            </a:pPr>
            <a:r>
              <a:rPr dirty="0"/>
              <a:t>Multithreading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302767"/>
            <a:ext cx="7619365" cy="680720"/>
          </a:xfrm>
          <a:prstGeom prst="rect">
            <a:avLst/>
          </a:prstGeom>
        </p:spPr>
        <p:txBody>
          <a:bodyPr vert="horz" wrap="square" lIns="0" tIns="12065" rIns="0" bIns="0" rtlCol="0">
            <a:spAutoFit/>
          </a:bodyPr>
          <a:lstStyle/>
          <a:p>
            <a:pPr marL="12700">
              <a:lnSpc>
                <a:spcPct val="100000"/>
              </a:lnSpc>
              <a:spcBef>
                <a:spcPts val="95"/>
              </a:spcBef>
            </a:pPr>
            <a:r>
              <a:rPr sz="4300" spc="-5" dirty="0"/>
              <a:t>Các tham số kiểu trong</a:t>
            </a:r>
            <a:r>
              <a:rPr sz="4300" spc="-204" dirty="0"/>
              <a:t> </a:t>
            </a:r>
            <a:r>
              <a:rPr sz="4300" spc="-40" dirty="0"/>
              <a:t>AsyncTask</a:t>
            </a:r>
            <a:endParaRPr sz="43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30</a:t>
            </a:fld>
            <a:endParaRPr spc="-60" dirty="0"/>
          </a:p>
        </p:txBody>
      </p:sp>
      <p:sp>
        <p:nvSpPr>
          <p:cNvPr id="3" name="object 3"/>
          <p:cNvSpPr txBox="1"/>
          <p:nvPr/>
        </p:nvSpPr>
        <p:spPr>
          <a:xfrm>
            <a:off x="320040" y="4404134"/>
            <a:ext cx="1237615" cy="438150"/>
          </a:xfrm>
          <a:prstGeom prst="rect">
            <a:avLst/>
          </a:prstGeom>
        </p:spPr>
        <p:txBody>
          <a:bodyPr vert="horz" wrap="square" lIns="0" tIns="0" rIns="0" bIns="0" rtlCol="0">
            <a:spAutoFit/>
          </a:bodyPr>
          <a:lstStyle/>
          <a:p>
            <a:pPr>
              <a:lnSpc>
                <a:spcPts val="3295"/>
              </a:lnSpc>
            </a:pPr>
            <a:r>
              <a:rPr sz="3000" dirty="0">
                <a:solidFill>
                  <a:srgbClr val="FF0000"/>
                </a:solidFill>
                <a:latin typeface="Wingdings"/>
                <a:cs typeface="Wingdings"/>
              </a:rPr>
              <a:t></a:t>
            </a:r>
            <a:r>
              <a:rPr sz="3000" dirty="0">
                <a:solidFill>
                  <a:srgbClr val="FF0000"/>
                </a:solidFill>
                <a:latin typeface="Times New Roman"/>
                <a:cs typeface="Times New Roman"/>
              </a:rPr>
              <a:t> </a:t>
            </a:r>
            <a:r>
              <a:rPr sz="3000" spc="-254" dirty="0">
                <a:latin typeface="Arial"/>
                <a:cs typeface="Arial"/>
              </a:rPr>
              <a:t>Chú</a:t>
            </a:r>
            <a:r>
              <a:rPr sz="3000" spc="-225" dirty="0">
                <a:latin typeface="Arial"/>
                <a:cs typeface="Arial"/>
              </a:rPr>
              <a:t> </a:t>
            </a:r>
            <a:r>
              <a:rPr sz="3000" spc="-90" dirty="0">
                <a:latin typeface="Arial"/>
                <a:cs typeface="Arial"/>
              </a:rPr>
              <a:t>ý:</a:t>
            </a:r>
            <a:endParaRPr sz="3000">
              <a:latin typeface="Arial"/>
              <a:cs typeface="Arial"/>
            </a:endParaRPr>
          </a:p>
        </p:txBody>
      </p:sp>
      <p:sp>
        <p:nvSpPr>
          <p:cNvPr id="4" name="object 4"/>
          <p:cNvSpPr txBox="1"/>
          <p:nvPr/>
        </p:nvSpPr>
        <p:spPr>
          <a:xfrm>
            <a:off x="228600" y="4863160"/>
            <a:ext cx="8263890" cy="1265090"/>
          </a:xfrm>
          <a:prstGeom prst="rect">
            <a:avLst/>
          </a:prstGeom>
        </p:spPr>
        <p:txBody>
          <a:bodyPr vert="horz" wrap="square" lIns="0" tIns="13335" rIns="0" bIns="0" rtlCol="0">
            <a:spAutoFit/>
          </a:bodyPr>
          <a:lstStyle/>
          <a:p>
            <a:pPr marL="287020" marR="5080" indent="-274320" algn="just">
              <a:lnSpc>
                <a:spcPct val="100000"/>
              </a:lnSpc>
              <a:spcBef>
                <a:spcPts val="105"/>
              </a:spcBef>
              <a:buFont typeface="Wingdings"/>
              <a:buChar char=""/>
              <a:tabLst>
                <a:tab pos="287655" algn="l"/>
              </a:tabLst>
            </a:pPr>
            <a:r>
              <a:rPr sz="2600" dirty="0">
                <a:latin typeface="Times New Roman" pitchFamily="18" charset="0"/>
                <a:cs typeface="Times New Roman" pitchFamily="18" charset="0"/>
              </a:rPr>
              <a:t>Không phải AsyncTask nào cũng dùng đến cả ba kiểu dữ  liệu. Đối với kiểu không dùng đến, ta dùng kiểu “Void”</a:t>
            </a:r>
            <a:endParaRPr sz="2600">
              <a:latin typeface="Times New Roman" pitchFamily="18" charset="0"/>
              <a:cs typeface="Times New Roman" pitchFamily="18" charset="0"/>
            </a:endParaRPr>
          </a:p>
          <a:p>
            <a:pPr marL="287020" indent="-274320" algn="just">
              <a:lnSpc>
                <a:spcPct val="100000"/>
              </a:lnSpc>
              <a:spcBef>
                <a:spcPts val="409"/>
              </a:spcBef>
              <a:buFont typeface="Wingdings"/>
              <a:buChar char=""/>
              <a:tabLst>
                <a:tab pos="287655" algn="l"/>
              </a:tabLst>
            </a:pPr>
            <a:r>
              <a:rPr sz="2600" dirty="0">
                <a:latin typeface="Times New Roman" pitchFamily="18" charset="0"/>
                <a:cs typeface="Times New Roman" pitchFamily="18" charset="0"/>
              </a:rPr>
              <a:t>Cú pháp “String…” tương tự “String[]”</a:t>
            </a:r>
            <a:endParaRPr sz="2600">
              <a:latin typeface="Times New Roman" pitchFamily="18" charset="0"/>
              <a:cs typeface="Times New Roman" pitchFamily="18" charset="0"/>
            </a:endParaRPr>
          </a:p>
        </p:txBody>
      </p:sp>
      <p:graphicFrame>
        <p:nvGraphicFramePr>
          <p:cNvPr id="5" name="object 5"/>
          <p:cNvGraphicFramePr>
            <a:graphicFrameLocks noGrp="1"/>
          </p:cNvGraphicFramePr>
          <p:nvPr/>
        </p:nvGraphicFramePr>
        <p:xfrm>
          <a:off x="222250" y="1397000"/>
          <a:ext cx="8686800" cy="3367405"/>
        </p:xfrm>
        <a:graphic>
          <a:graphicData uri="http://schemas.openxmlformats.org/drawingml/2006/table">
            <a:tbl>
              <a:tblPr firstRow="1" bandRow="1">
                <a:tableStyleId>{2D5ABB26-0587-4C30-8999-92F81FD0307C}</a:tableStyleId>
              </a:tblPr>
              <a:tblGrid>
                <a:gridCol w="8686800"/>
              </a:tblGrid>
              <a:tr h="533400">
                <a:tc>
                  <a:txBody>
                    <a:bodyPr/>
                    <a:lstStyle/>
                    <a:p>
                      <a:pPr marL="1064895">
                        <a:lnSpc>
                          <a:spcPct val="100000"/>
                        </a:lnSpc>
                        <a:spcBef>
                          <a:spcPts val="370"/>
                        </a:spcBef>
                      </a:pPr>
                      <a:r>
                        <a:rPr sz="2400" b="1" spc="-10" dirty="0">
                          <a:solidFill>
                            <a:srgbClr val="FFFF00"/>
                          </a:solidFill>
                          <a:latin typeface="Courier New"/>
                          <a:cs typeface="Courier New"/>
                        </a:rPr>
                        <a:t>AsyncTask &lt;Params, Progress,</a:t>
                      </a:r>
                      <a:r>
                        <a:rPr sz="2400" b="1" spc="5" dirty="0">
                          <a:solidFill>
                            <a:srgbClr val="FFFF00"/>
                          </a:solidFill>
                          <a:latin typeface="Courier New"/>
                          <a:cs typeface="Courier New"/>
                        </a:rPr>
                        <a:t> </a:t>
                      </a:r>
                      <a:r>
                        <a:rPr sz="2400" b="1" spc="-10" dirty="0">
                          <a:solidFill>
                            <a:srgbClr val="FFFF00"/>
                          </a:solidFill>
                          <a:latin typeface="Courier New"/>
                          <a:cs typeface="Courier New"/>
                        </a:rPr>
                        <a:t>Result&gt;</a:t>
                      </a:r>
                      <a:endParaRPr sz="2400">
                        <a:latin typeface="Courier New"/>
                        <a:cs typeface="Courier New"/>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822960">
                <a:tc>
                  <a:txBody>
                    <a:bodyPr/>
                    <a:lstStyle/>
                    <a:p>
                      <a:pPr marL="97155" marR="92710">
                        <a:lnSpc>
                          <a:spcPct val="100000"/>
                        </a:lnSpc>
                        <a:spcBef>
                          <a:spcPts val="280"/>
                        </a:spcBef>
                      </a:pPr>
                      <a:r>
                        <a:rPr sz="2400" b="1" dirty="0">
                          <a:solidFill>
                            <a:srgbClr val="FF0000"/>
                          </a:solidFill>
                          <a:latin typeface="Times New Roman"/>
                          <a:cs typeface="Times New Roman"/>
                        </a:rPr>
                        <a:t>Params</a:t>
                      </a:r>
                      <a:r>
                        <a:rPr sz="2400" b="1" dirty="0">
                          <a:latin typeface="Times New Roman"/>
                          <a:cs typeface="Times New Roman"/>
                        </a:rPr>
                        <a:t>: kiểu </a:t>
                      </a:r>
                      <a:r>
                        <a:rPr sz="2400" b="1" spc="-5" dirty="0">
                          <a:latin typeface="Times New Roman"/>
                          <a:cs typeface="Times New Roman"/>
                        </a:rPr>
                        <a:t>dữ </a:t>
                      </a:r>
                      <a:r>
                        <a:rPr sz="2400" b="1" dirty="0">
                          <a:latin typeface="Times New Roman"/>
                          <a:cs typeface="Times New Roman"/>
                        </a:rPr>
                        <a:t>liệu </a:t>
                      </a:r>
                      <a:r>
                        <a:rPr sz="2400" b="1" spc="-5" dirty="0">
                          <a:latin typeface="Times New Roman"/>
                          <a:cs typeface="Times New Roman"/>
                        </a:rPr>
                        <a:t>tham số phương thức </a:t>
                      </a:r>
                      <a:r>
                        <a:rPr sz="2400" b="1" spc="-5" dirty="0">
                          <a:solidFill>
                            <a:srgbClr val="00AF50"/>
                          </a:solidFill>
                          <a:latin typeface="Times New Roman"/>
                          <a:cs typeface="Times New Roman"/>
                        </a:rPr>
                        <a:t>doInBackground</a:t>
                      </a:r>
                      <a:r>
                        <a:rPr sz="2400" b="1" spc="-5" dirty="0">
                          <a:latin typeface="Times New Roman"/>
                          <a:cs typeface="Times New Roman"/>
                        </a:rPr>
                        <a:t>, đây  </a:t>
                      </a:r>
                      <a:r>
                        <a:rPr sz="2400" b="1" dirty="0">
                          <a:latin typeface="Times New Roman"/>
                          <a:cs typeface="Times New Roman"/>
                        </a:rPr>
                        <a:t>là các </a:t>
                      </a:r>
                      <a:r>
                        <a:rPr sz="2400" b="1" spc="-5" dirty="0">
                          <a:latin typeface="Times New Roman"/>
                          <a:cs typeface="Times New Roman"/>
                        </a:rPr>
                        <a:t>dữ </a:t>
                      </a:r>
                      <a:r>
                        <a:rPr sz="2400" b="1" dirty="0">
                          <a:latin typeface="Times New Roman"/>
                          <a:cs typeface="Times New Roman"/>
                        </a:rPr>
                        <a:t>liệu </a:t>
                      </a:r>
                      <a:r>
                        <a:rPr sz="2400" b="1" spc="-5" dirty="0">
                          <a:latin typeface="Times New Roman"/>
                          <a:cs typeface="Times New Roman"/>
                        </a:rPr>
                        <a:t>sẽ được </a:t>
                      </a:r>
                      <a:r>
                        <a:rPr sz="2400" b="1" dirty="0">
                          <a:latin typeface="Times New Roman"/>
                          <a:cs typeface="Times New Roman"/>
                        </a:rPr>
                        <a:t>gửi cho </a:t>
                      </a:r>
                      <a:r>
                        <a:rPr sz="2400" b="1" spc="-10" dirty="0">
                          <a:latin typeface="Times New Roman"/>
                          <a:cs typeface="Times New Roman"/>
                        </a:rPr>
                        <a:t>background</a:t>
                      </a:r>
                      <a:r>
                        <a:rPr sz="2400" b="1" spc="-60" dirty="0">
                          <a:latin typeface="Times New Roman"/>
                          <a:cs typeface="Times New Roman"/>
                        </a:rPr>
                        <a:t> </a:t>
                      </a:r>
                      <a:r>
                        <a:rPr sz="2400" b="1" spc="-10" dirty="0">
                          <a:latin typeface="Times New Roman"/>
                          <a:cs typeface="Times New Roman"/>
                        </a:rPr>
                        <a:t>thread</a:t>
                      </a:r>
                      <a:endParaRPr sz="2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822960">
                <a:tc>
                  <a:txBody>
                    <a:bodyPr/>
                    <a:lstStyle/>
                    <a:p>
                      <a:pPr marL="97155" marR="115570">
                        <a:lnSpc>
                          <a:spcPct val="100000"/>
                        </a:lnSpc>
                        <a:spcBef>
                          <a:spcPts val="280"/>
                        </a:spcBef>
                      </a:pPr>
                      <a:r>
                        <a:rPr sz="2400" b="1" spc="-15" dirty="0">
                          <a:solidFill>
                            <a:srgbClr val="FF0000"/>
                          </a:solidFill>
                          <a:latin typeface="Times New Roman"/>
                          <a:cs typeface="Times New Roman"/>
                        </a:rPr>
                        <a:t>Progress</a:t>
                      </a:r>
                      <a:r>
                        <a:rPr sz="2400" b="1" spc="-15" dirty="0">
                          <a:latin typeface="Times New Roman"/>
                          <a:cs typeface="Times New Roman"/>
                        </a:rPr>
                        <a:t>: </a:t>
                      </a:r>
                      <a:r>
                        <a:rPr sz="2400" b="1" dirty="0">
                          <a:latin typeface="Times New Roman"/>
                          <a:cs typeface="Times New Roman"/>
                        </a:rPr>
                        <a:t>kiểu </a:t>
                      </a:r>
                      <a:r>
                        <a:rPr sz="2400" b="1" spc="-5" dirty="0">
                          <a:latin typeface="Times New Roman"/>
                          <a:cs typeface="Times New Roman"/>
                        </a:rPr>
                        <a:t>dữ </a:t>
                      </a:r>
                      <a:r>
                        <a:rPr sz="2400" b="1" dirty="0">
                          <a:latin typeface="Times New Roman"/>
                          <a:cs typeface="Times New Roman"/>
                        </a:rPr>
                        <a:t>liệu </a:t>
                      </a:r>
                      <a:r>
                        <a:rPr sz="2400" b="1" spc="-5" dirty="0">
                          <a:latin typeface="Times New Roman"/>
                          <a:cs typeface="Times New Roman"/>
                        </a:rPr>
                        <a:t>sẽ được </a:t>
                      </a:r>
                      <a:r>
                        <a:rPr sz="2400" b="1" dirty="0">
                          <a:latin typeface="Times New Roman"/>
                          <a:cs typeface="Times New Roman"/>
                        </a:rPr>
                        <a:t>gửi cho </a:t>
                      </a:r>
                      <a:r>
                        <a:rPr sz="2400" b="1" spc="-10" dirty="0">
                          <a:solidFill>
                            <a:srgbClr val="00AF50"/>
                          </a:solidFill>
                          <a:latin typeface="Times New Roman"/>
                          <a:cs typeface="Times New Roman"/>
                        </a:rPr>
                        <a:t>onProgressUpdate </a:t>
                      </a:r>
                      <a:r>
                        <a:rPr sz="2400" b="1" spc="-5" dirty="0">
                          <a:latin typeface="Times New Roman"/>
                          <a:cs typeface="Times New Roman"/>
                        </a:rPr>
                        <a:t>để </a:t>
                      </a:r>
                      <a:r>
                        <a:rPr sz="2400" b="1" dirty="0">
                          <a:latin typeface="Times New Roman"/>
                          <a:cs typeface="Times New Roman"/>
                        </a:rPr>
                        <a:t>công  </a:t>
                      </a:r>
                      <a:r>
                        <a:rPr sz="2400" b="1" spc="-5" dirty="0">
                          <a:latin typeface="Times New Roman"/>
                          <a:cs typeface="Times New Roman"/>
                        </a:rPr>
                        <a:t>bố </a:t>
                      </a:r>
                      <a:r>
                        <a:rPr sz="2400" b="1" dirty="0">
                          <a:latin typeface="Times New Roman"/>
                          <a:cs typeface="Times New Roman"/>
                        </a:rPr>
                        <a:t>kết </a:t>
                      </a:r>
                      <a:r>
                        <a:rPr sz="2400" b="1" spc="-5" dirty="0">
                          <a:latin typeface="Times New Roman"/>
                          <a:cs typeface="Times New Roman"/>
                        </a:rPr>
                        <a:t>quả </a:t>
                      </a:r>
                      <a:r>
                        <a:rPr sz="2400" b="1" dirty="0">
                          <a:latin typeface="Times New Roman"/>
                          <a:cs typeface="Times New Roman"/>
                        </a:rPr>
                        <a:t>lên </a:t>
                      </a:r>
                      <a:r>
                        <a:rPr sz="2400" b="1" spc="-5" dirty="0">
                          <a:latin typeface="Times New Roman"/>
                          <a:cs typeface="Times New Roman"/>
                        </a:rPr>
                        <a:t>UI</a:t>
                      </a:r>
                      <a:r>
                        <a:rPr sz="2400" b="1" dirty="0">
                          <a:latin typeface="Times New Roman"/>
                          <a:cs typeface="Times New Roman"/>
                        </a:rPr>
                        <a:t> </a:t>
                      </a:r>
                      <a:r>
                        <a:rPr sz="2400" b="1" spc="-10" dirty="0">
                          <a:latin typeface="Times New Roman"/>
                          <a:cs typeface="Times New Roman"/>
                        </a:rPr>
                        <a:t>thread</a:t>
                      </a:r>
                      <a:endParaRPr sz="2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188085">
                <a:tc>
                  <a:txBody>
                    <a:bodyPr/>
                    <a:lstStyle/>
                    <a:p>
                      <a:pPr marL="97155" marR="508634">
                        <a:lnSpc>
                          <a:spcPct val="100000"/>
                        </a:lnSpc>
                        <a:spcBef>
                          <a:spcPts val="280"/>
                        </a:spcBef>
                      </a:pPr>
                      <a:r>
                        <a:rPr sz="2400" b="1" dirty="0">
                          <a:solidFill>
                            <a:srgbClr val="FF0000"/>
                          </a:solidFill>
                          <a:latin typeface="Times New Roman"/>
                          <a:cs typeface="Times New Roman"/>
                        </a:rPr>
                        <a:t>Result</a:t>
                      </a:r>
                      <a:r>
                        <a:rPr sz="2400" b="1" dirty="0">
                          <a:latin typeface="Times New Roman"/>
                          <a:cs typeface="Times New Roman"/>
                        </a:rPr>
                        <a:t>: kiểu </a:t>
                      </a:r>
                      <a:r>
                        <a:rPr sz="2400" b="1" spc="-5" dirty="0">
                          <a:latin typeface="Times New Roman"/>
                          <a:cs typeface="Times New Roman"/>
                        </a:rPr>
                        <a:t>dữ </a:t>
                      </a:r>
                      <a:r>
                        <a:rPr sz="2400" b="1" dirty="0">
                          <a:latin typeface="Times New Roman"/>
                          <a:cs typeface="Times New Roman"/>
                        </a:rPr>
                        <a:t>liệu của kết </a:t>
                      </a:r>
                      <a:r>
                        <a:rPr sz="2400" b="1" spc="-5" dirty="0">
                          <a:latin typeface="Times New Roman"/>
                          <a:cs typeface="Times New Roman"/>
                        </a:rPr>
                        <a:t>quả </a:t>
                      </a:r>
                      <a:r>
                        <a:rPr sz="2400" b="1" dirty="0">
                          <a:latin typeface="Times New Roman"/>
                          <a:cs typeface="Times New Roman"/>
                        </a:rPr>
                        <a:t>tính toán </a:t>
                      </a:r>
                      <a:r>
                        <a:rPr sz="2400" b="1" spc="-5" dirty="0">
                          <a:latin typeface="Times New Roman"/>
                          <a:cs typeface="Times New Roman"/>
                        </a:rPr>
                        <a:t>do doInBackground  </a:t>
                      </a:r>
                      <a:r>
                        <a:rPr sz="2400" b="1" dirty="0">
                          <a:latin typeface="Times New Roman"/>
                          <a:cs typeface="Times New Roman"/>
                        </a:rPr>
                        <a:t>trả về, </a:t>
                      </a:r>
                      <a:r>
                        <a:rPr sz="2400" b="1" spc="-5" dirty="0">
                          <a:latin typeface="Times New Roman"/>
                          <a:cs typeface="Times New Roman"/>
                        </a:rPr>
                        <a:t>dữ </a:t>
                      </a:r>
                      <a:r>
                        <a:rPr sz="2400" b="1" dirty="0">
                          <a:latin typeface="Times New Roman"/>
                          <a:cs typeface="Times New Roman"/>
                        </a:rPr>
                        <a:t>liệu </a:t>
                      </a:r>
                      <a:r>
                        <a:rPr sz="2400" b="1" spc="-5" dirty="0">
                          <a:latin typeface="Times New Roman"/>
                          <a:cs typeface="Times New Roman"/>
                        </a:rPr>
                        <a:t>này </a:t>
                      </a:r>
                      <a:r>
                        <a:rPr sz="2400" b="1" dirty="0">
                          <a:latin typeface="Times New Roman"/>
                          <a:cs typeface="Times New Roman"/>
                        </a:rPr>
                        <a:t>cũng là </a:t>
                      </a:r>
                      <a:r>
                        <a:rPr sz="2400" b="1" spc="-5" dirty="0">
                          <a:latin typeface="Times New Roman"/>
                          <a:cs typeface="Times New Roman"/>
                        </a:rPr>
                        <a:t>tham số </a:t>
                      </a:r>
                      <a:r>
                        <a:rPr sz="2400" b="1" dirty="0">
                          <a:latin typeface="Times New Roman"/>
                          <a:cs typeface="Times New Roman"/>
                        </a:rPr>
                        <a:t>của </a:t>
                      </a:r>
                      <a:r>
                        <a:rPr sz="2400" b="1" spc="-5" dirty="0">
                          <a:latin typeface="Times New Roman"/>
                          <a:cs typeface="Times New Roman"/>
                        </a:rPr>
                        <a:t>phương </a:t>
                      </a:r>
                      <a:r>
                        <a:rPr sz="2400" b="1" dirty="0">
                          <a:latin typeface="Times New Roman"/>
                          <a:cs typeface="Times New Roman"/>
                        </a:rPr>
                        <a:t>thức  </a:t>
                      </a:r>
                      <a:r>
                        <a:rPr sz="2400" b="1" dirty="0">
                          <a:solidFill>
                            <a:srgbClr val="00AF50"/>
                          </a:solidFill>
                          <a:latin typeface="Times New Roman"/>
                          <a:cs typeface="Times New Roman"/>
                        </a:rPr>
                        <a:t>onPostExecute</a:t>
                      </a:r>
                      <a:endParaRPr sz="2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97625" cy="757555"/>
          </a:xfrm>
          <a:prstGeom prst="rect">
            <a:avLst/>
          </a:prstGeom>
        </p:spPr>
        <p:txBody>
          <a:bodyPr vert="horz" wrap="square" lIns="0" tIns="12700" rIns="0" bIns="0" rtlCol="0">
            <a:spAutoFit/>
          </a:bodyPr>
          <a:lstStyle/>
          <a:p>
            <a:pPr marL="12700">
              <a:lnSpc>
                <a:spcPct val="100000"/>
              </a:lnSpc>
              <a:spcBef>
                <a:spcPts val="100"/>
              </a:spcBef>
            </a:pPr>
            <a:r>
              <a:rPr spc="-5" dirty="0"/>
              <a:t>Hoạt động </a:t>
            </a:r>
            <a:r>
              <a:rPr dirty="0"/>
              <a:t>của</a:t>
            </a:r>
            <a:r>
              <a:rPr spc="-350" dirty="0"/>
              <a:t> </a:t>
            </a:r>
            <a:r>
              <a:rPr spc="-40" dirty="0"/>
              <a:t>AsyncTask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31</a:t>
            </a:fld>
            <a:endParaRPr spc="-60" dirty="0"/>
          </a:p>
        </p:txBody>
      </p:sp>
      <p:graphicFrame>
        <p:nvGraphicFramePr>
          <p:cNvPr id="3" name="object 3"/>
          <p:cNvGraphicFramePr>
            <a:graphicFrameLocks noGrp="1"/>
          </p:cNvGraphicFramePr>
          <p:nvPr/>
        </p:nvGraphicFramePr>
        <p:xfrm>
          <a:off x="146050" y="1365250"/>
          <a:ext cx="8839200" cy="4722495"/>
        </p:xfrm>
        <a:graphic>
          <a:graphicData uri="http://schemas.openxmlformats.org/drawingml/2006/table">
            <a:tbl>
              <a:tblPr firstRow="1" bandRow="1">
                <a:tableStyleId>{2D5ABB26-0587-4C30-8999-92F81FD0307C}</a:tableStyleId>
              </a:tblPr>
              <a:tblGrid>
                <a:gridCol w="8839200"/>
              </a:tblGrid>
              <a:tr h="395605">
                <a:tc>
                  <a:txBody>
                    <a:bodyPr/>
                    <a:lstStyle/>
                    <a:p>
                      <a:pPr marL="13335" algn="ctr">
                        <a:lnSpc>
                          <a:spcPct val="100000"/>
                        </a:lnSpc>
                        <a:spcBef>
                          <a:spcPts val="295"/>
                        </a:spcBef>
                      </a:pPr>
                      <a:r>
                        <a:rPr sz="2000" b="1" i="1" spc="-20" dirty="0">
                          <a:solidFill>
                            <a:srgbClr val="FFFF00"/>
                          </a:solidFill>
                          <a:latin typeface="Times New Roman"/>
                          <a:cs typeface="Times New Roman"/>
                        </a:rPr>
                        <a:t>AsyncTask's</a:t>
                      </a:r>
                      <a:r>
                        <a:rPr sz="2000" b="1" i="1" spc="-35" dirty="0">
                          <a:solidFill>
                            <a:srgbClr val="FFFF00"/>
                          </a:solidFill>
                          <a:latin typeface="Times New Roman"/>
                          <a:cs typeface="Times New Roman"/>
                        </a:rPr>
                        <a:t> </a:t>
                      </a:r>
                      <a:r>
                        <a:rPr sz="2000" b="1" i="1" dirty="0">
                          <a:solidFill>
                            <a:srgbClr val="FFFF00"/>
                          </a:solidFill>
                          <a:latin typeface="Times New Roman"/>
                          <a:cs typeface="Times New Roman"/>
                        </a:rPr>
                        <a:t>methods</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700405">
                <a:tc>
                  <a:txBody>
                    <a:bodyPr/>
                    <a:lstStyle/>
                    <a:p>
                      <a:pPr marL="97155">
                        <a:lnSpc>
                          <a:spcPct val="100000"/>
                        </a:lnSpc>
                        <a:spcBef>
                          <a:spcPts val="295"/>
                        </a:spcBef>
                      </a:pPr>
                      <a:r>
                        <a:rPr sz="2000" b="1" i="1" dirty="0">
                          <a:solidFill>
                            <a:srgbClr val="FF0000"/>
                          </a:solidFill>
                          <a:latin typeface="Times New Roman"/>
                          <a:cs typeface="Times New Roman"/>
                        </a:rPr>
                        <a:t>onPreExecute</a:t>
                      </a:r>
                      <a:r>
                        <a:rPr sz="2000" b="1" i="1" dirty="0">
                          <a:latin typeface="Times New Roman"/>
                          <a:cs typeface="Times New Roman"/>
                        </a:rPr>
                        <a:t>: được gọi tại UI thread để chuẩn bị cho việc </a:t>
                      </a:r>
                      <a:r>
                        <a:rPr sz="2000" b="1" i="1" spc="-5" dirty="0">
                          <a:latin typeface="Times New Roman"/>
                          <a:cs typeface="Times New Roman"/>
                        </a:rPr>
                        <a:t>chạy</a:t>
                      </a:r>
                      <a:r>
                        <a:rPr sz="2000" b="1" i="1" spc="-195" dirty="0">
                          <a:latin typeface="Times New Roman"/>
                          <a:cs typeface="Times New Roman"/>
                        </a:rPr>
                        <a:t> </a:t>
                      </a:r>
                      <a:r>
                        <a:rPr sz="2000" b="1" i="1" dirty="0">
                          <a:latin typeface="Times New Roman"/>
                          <a:cs typeface="Times New Roman"/>
                        </a:rPr>
                        <a:t>background.</a:t>
                      </a:r>
                      <a:endParaRPr sz="2000">
                        <a:latin typeface="Times New Roman"/>
                        <a:cs typeface="Times New Roman"/>
                      </a:endParaRPr>
                    </a:p>
                    <a:p>
                      <a:pPr marL="97155">
                        <a:lnSpc>
                          <a:spcPct val="100000"/>
                        </a:lnSpc>
                      </a:pPr>
                      <a:r>
                        <a:rPr sz="2000" b="1" i="1" dirty="0">
                          <a:latin typeface="Times New Roman"/>
                          <a:cs typeface="Times New Roman"/>
                        </a:rPr>
                        <a:t>Hàm này thường dùng để setup tác vụ, chẳng hạn để </a:t>
                      </a:r>
                      <a:r>
                        <a:rPr sz="2000" b="1" i="1" spc="-5" dirty="0">
                          <a:latin typeface="Times New Roman"/>
                          <a:cs typeface="Times New Roman"/>
                        </a:rPr>
                        <a:t>hiện </a:t>
                      </a:r>
                      <a:r>
                        <a:rPr sz="2000" b="1" i="1" dirty="0">
                          <a:latin typeface="Times New Roman"/>
                          <a:cs typeface="Times New Roman"/>
                        </a:rPr>
                        <a:t>một progress </a:t>
                      </a:r>
                      <a:r>
                        <a:rPr sz="2000" b="1" i="1" spc="5" dirty="0">
                          <a:latin typeface="Times New Roman"/>
                          <a:cs typeface="Times New Roman"/>
                        </a:rPr>
                        <a:t>bar </a:t>
                      </a:r>
                      <a:r>
                        <a:rPr sz="2000" b="1" i="1" dirty="0">
                          <a:latin typeface="Times New Roman"/>
                          <a:cs typeface="Times New Roman"/>
                        </a:rPr>
                        <a:t>tại</a:t>
                      </a:r>
                      <a:r>
                        <a:rPr sz="2000" b="1" i="1" spc="-245" dirty="0">
                          <a:latin typeface="Times New Roman"/>
                          <a:cs typeface="Times New Roman"/>
                        </a:rPr>
                        <a:t> </a:t>
                      </a:r>
                      <a:r>
                        <a:rPr sz="2000" b="1" i="1" spc="5" dirty="0">
                          <a:latin typeface="Times New Roman"/>
                          <a:cs typeface="Times New Roman"/>
                        </a:rPr>
                        <a:t>UI</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1615440">
                <a:tc>
                  <a:txBody>
                    <a:bodyPr/>
                    <a:lstStyle/>
                    <a:p>
                      <a:pPr marL="97155">
                        <a:lnSpc>
                          <a:spcPct val="100000"/>
                        </a:lnSpc>
                        <a:spcBef>
                          <a:spcPts val="295"/>
                        </a:spcBef>
                      </a:pPr>
                      <a:r>
                        <a:rPr sz="2000" b="1" i="1" dirty="0">
                          <a:solidFill>
                            <a:srgbClr val="FF0000"/>
                          </a:solidFill>
                          <a:latin typeface="Times New Roman"/>
                          <a:cs typeface="Times New Roman"/>
                        </a:rPr>
                        <a:t>doInBackground</a:t>
                      </a:r>
                      <a:r>
                        <a:rPr sz="2000" b="1" i="1" dirty="0">
                          <a:latin typeface="Times New Roman"/>
                          <a:cs typeface="Times New Roman"/>
                        </a:rPr>
                        <a:t>: được </a:t>
                      </a:r>
                      <a:r>
                        <a:rPr sz="2000" b="1" i="1" spc="5" dirty="0">
                          <a:latin typeface="Times New Roman"/>
                          <a:cs typeface="Times New Roman"/>
                        </a:rPr>
                        <a:t>gọi </a:t>
                      </a:r>
                      <a:r>
                        <a:rPr sz="2000" b="1" i="1" dirty="0">
                          <a:latin typeface="Times New Roman"/>
                          <a:cs typeface="Times New Roman"/>
                        </a:rPr>
                        <a:t>tại background thread ngay sau khi</a:t>
                      </a:r>
                      <a:r>
                        <a:rPr sz="2000" b="1" i="1" spc="-204" dirty="0">
                          <a:latin typeface="Times New Roman"/>
                          <a:cs typeface="Times New Roman"/>
                        </a:rPr>
                        <a:t> </a:t>
                      </a:r>
                      <a:r>
                        <a:rPr sz="2000" b="1" i="1" dirty="0">
                          <a:solidFill>
                            <a:srgbClr val="00AF50"/>
                          </a:solidFill>
                          <a:latin typeface="Times New Roman"/>
                          <a:cs typeface="Times New Roman"/>
                        </a:rPr>
                        <a:t>onPreExecute</a:t>
                      </a:r>
                      <a:endParaRPr sz="2000">
                        <a:latin typeface="Times New Roman"/>
                        <a:cs typeface="Times New Roman"/>
                      </a:endParaRPr>
                    </a:p>
                    <a:p>
                      <a:pPr marL="97155" marR="86995">
                        <a:lnSpc>
                          <a:spcPct val="100000"/>
                        </a:lnSpc>
                      </a:pPr>
                      <a:r>
                        <a:rPr sz="2000" b="1" i="1" dirty="0">
                          <a:latin typeface="Times New Roman"/>
                          <a:cs typeface="Times New Roman"/>
                        </a:rPr>
                        <a:t>chạy xong. Hàm này thực </a:t>
                      </a:r>
                      <a:r>
                        <a:rPr sz="2000" b="1" i="1" spc="-5" dirty="0">
                          <a:latin typeface="Times New Roman"/>
                          <a:cs typeface="Times New Roman"/>
                        </a:rPr>
                        <a:t>hiện </a:t>
                      </a:r>
                      <a:r>
                        <a:rPr sz="2000" b="1" i="1" dirty="0">
                          <a:latin typeface="Times New Roman"/>
                          <a:cs typeface="Times New Roman"/>
                        </a:rPr>
                        <a:t>các </a:t>
                      </a:r>
                      <a:r>
                        <a:rPr sz="2000" b="1" i="1" spc="-5" dirty="0">
                          <a:latin typeface="Times New Roman"/>
                          <a:cs typeface="Times New Roman"/>
                        </a:rPr>
                        <a:t>tính </a:t>
                      </a:r>
                      <a:r>
                        <a:rPr sz="2000" b="1" i="1" dirty="0">
                          <a:latin typeface="Times New Roman"/>
                          <a:cs typeface="Times New Roman"/>
                        </a:rPr>
                        <a:t>toán background. Hàm phải trả về kết</a:t>
                      </a:r>
                      <a:r>
                        <a:rPr sz="2000" b="1" i="1" spc="-225" dirty="0">
                          <a:latin typeface="Times New Roman"/>
                          <a:cs typeface="Times New Roman"/>
                        </a:rPr>
                        <a:t> </a:t>
                      </a:r>
                      <a:r>
                        <a:rPr sz="2000" b="1" i="1" dirty="0">
                          <a:latin typeface="Times New Roman"/>
                          <a:cs typeface="Times New Roman"/>
                        </a:rPr>
                        <a:t>quả  </a:t>
                      </a:r>
                      <a:r>
                        <a:rPr sz="2000" b="1" i="1" spc="-5" dirty="0">
                          <a:latin typeface="Times New Roman"/>
                          <a:cs typeface="Times New Roman"/>
                        </a:rPr>
                        <a:t>tính </a:t>
                      </a:r>
                      <a:r>
                        <a:rPr sz="2000" b="1" i="1" dirty="0">
                          <a:latin typeface="Times New Roman"/>
                          <a:cs typeface="Times New Roman"/>
                        </a:rPr>
                        <a:t>toán và </a:t>
                      </a:r>
                      <a:r>
                        <a:rPr sz="2000" b="1" i="1" spc="-5" dirty="0">
                          <a:latin typeface="Times New Roman"/>
                          <a:cs typeface="Times New Roman"/>
                        </a:rPr>
                        <a:t>sẽ </a:t>
                      </a:r>
                      <a:r>
                        <a:rPr sz="2000" b="1" i="1" dirty="0">
                          <a:latin typeface="Times New Roman"/>
                          <a:cs typeface="Times New Roman"/>
                        </a:rPr>
                        <a:t>được truyền thành tham </a:t>
                      </a:r>
                      <a:r>
                        <a:rPr sz="2000" b="1" i="1" spc="-5" dirty="0">
                          <a:latin typeface="Times New Roman"/>
                          <a:cs typeface="Times New Roman"/>
                        </a:rPr>
                        <a:t>số </a:t>
                      </a:r>
                      <a:r>
                        <a:rPr sz="2000" b="1" i="1" dirty="0">
                          <a:latin typeface="Times New Roman"/>
                          <a:cs typeface="Times New Roman"/>
                        </a:rPr>
                        <a:t>của </a:t>
                      </a:r>
                      <a:r>
                        <a:rPr sz="2000" b="1" i="1" dirty="0">
                          <a:solidFill>
                            <a:srgbClr val="00AF50"/>
                          </a:solidFill>
                          <a:latin typeface="Times New Roman"/>
                          <a:cs typeface="Times New Roman"/>
                        </a:rPr>
                        <a:t>onPostExecute</a:t>
                      </a:r>
                      <a:r>
                        <a:rPr sz="2000" b="1" i="1" dirty="0">
                          <a:latin typeface="Times New Roman"/>
                          <a:cs typeface="Times New Roman"/>
                        </a:rPr>
                        <a:t>. </a:t>
                      </a:r>
                      <a:r>
                        <a:rPr sz="2000" b="1" i="1" spc="-15" dirty="0">
                          <a:latin typeface="Times New Roman"/>
                          <a:cs typeface="Times New Roman"/>
                        </a:rPr>
                        <a:t>Trong </a:t>
                      </a:r>
                      <a:r>
                        <a:rPr sz="2000" b="1" i="1" dirty="0">
                          <a:latin typeface="Times New Roman"/>
                          <a:cs typeface="Times New Roman"/>
                        </a:rPr>
                        <a:t>khi thực </a:t>
                      </a:r>
                      <a:r>
                        <a:rPr sz="2000" b="1" i="1" spc="-5" dirty="0">
                          <a:latin typeface="Times New Roman"/>
                          <a:cs typeface="Times New Roman"/>
                        </a:rPr>
                        <a:t>thi,  </a:t>
                      </a:r>
                      <a:r>
                        <a:rPr sz="2000" b="1" i="1" dirty="0">
                          <a:latin typeface="Times New Roman"/>
                          <a:cs typeface="Times New Roman"/>
                        </a:rPr>
                        <a:t>hàm </a:t>
                      </a:r>
                      <a:r>
                        <a:rPr sz="2000" b="1" i="1" spc="-5" dirty="0">
                          <a:latin typeface="Times New Roman"/>
                          <a:cs typeface="Times New Roman"/>
                        </a:rPr>
                        <a:t>này </a:t>
                      </a:r>
                      <a:r>
                        <a:rPr sz="2000" b="1" i="1" dirty="0">
                          <a:latin typeface="Times New Roman"/>
                          <a:cs typeface="Times New Roman"/>
                        </a:rPr>
                        <a:t>có thể dùng </a:t>
                      </a:r>
                      <a:r>
                        <a:rPr sz="2000" b="1" i="1" dirty="0">
                          <a:solidFill>
                            <a:srgbClr val="00AF50"/>
                          </a:solidFill>
                          <a:latin typeface="Times New Roman"/>
                          <a:cs typeface="Times New Roman"/>
                        </a:rPr>
                        <a:t>publishProgress </a:t>
                      </a:r>
                      <a:r>
                        <a:rPr sz="2000" b="1" i="1" dirty="0">
                          <a:latin typeface="Times New Roman"/>
                          <a:cs typeface="Times New Roman"/>
                        </a:rPr>
                        <a:t>để báo cáo </a:t>
                      </a:r>
                      <a:r>
                        <a:rPr sz="2000" b="1" i="1" spc="-5" dirty="0">
                          <a:latin typeface="Times New Roman"/>
                          <a:cs typeface="Times New Roman"/>
                        </a:rPr>
                        <a:t>tiến </a:t>
                      </a:r>
                      <a:r>
                        <a:rPr sz="2000" b="1" i="1" dirty="0">
                          <a:latin typeface="Times New Roman"/>
                          <a:cs typeface="Times New Roman"/>
                        </a:rPr>
                        <a:t>độ hoạt động </a:t>
                      </a:r>
                      <a:r>
                        <a:rPr sz="2000" b="1" i="1" spc="-5" dirty="0">
                          <a:latin typeface="Times New Roman"/>
                          <a:cs typeface="Times New Roman"/>
                        </a:rPr>
                        <a:t>lên UI, hàm  </a:t>
                      </a:r>
                      <a:r>
                        <a:rPr sz="2000" b="1" i="1" dirty="0">
                          <a:solidFill>
                            <a:srgbClr val="00AF50"/>
                          </a:solidFill>
                          <a:latin typeface="Times New Roman"/>
                          <a:cs typeface="Times New Roman"/>
                        </a:rPr>
                        <a:t>publishProgress </a:t>
                      </a:r>
                      <a:r>
                        <a:rPr sz="2000" b="1" i="1" spc="-5" dirty="0">
                          <a:latin typeface="Times New Roman"/>
                          <a:cs typeface="Times New Roman"/>
                        </a:rPr>
                        <a:t>sẽ </a:t>
                      </a:r>
                      <a:r>
                        <a:rPr sz="2000" b="1" i="1" dirty="0">
                          <a:latin typeface="Times New Roman"/>
                          <a:cs typeface="Times New Roman"/>
                        </a:rPr>
                        <a:t>tự động </a:t>
                      </a:r>
                      <a:r>
                        <a:rPr sz="2000" b="1" i="1" spc="5" dirty="0">
                          <a:latin typeface="Times New Roman"/>
                          <a:cs typeface="Times New Roman"/>
                        </a:rPr>
                        <a:t>gọi </a:t>
                      </a:r>
                      <a:r>
                        <a:rPr sz="2000" b="1" i="1" dirty="0">
                          <a:solidFill>
                            <a:srgbClr val="00AF50"/>
                          </a:solidFill>
                          <a:latin typeface="Times New Roman"/>
                          <a:cs typeface="Times New Roman"/>
                        </a:rPr>
                        <a:t>onProgressUpdate </a:t>
                      </a:r>
                      <a:r>
                        <a:rPr sz="2000" b="1" i="1" dirty="0">
                          <a:latin typeface="Times New Roman"/>
                          <a:cs typeface="Times New Roman"/>
                        </a:rPr>
                        <a:t>vào thời điểm phù</a:t>
                      </a:r>
                      <a:r>
                        <a:rPr sz="2000" b="1" i="1" spc="-210" dirty="0">
                          <a:latin typeface="Times New Roman"/>
                          <a:cs typeface="Times New Roman"/>
                        </a:rPr>
                        <a:t> </a:t>
                      </a:r>
                      <a:r>
                        <a:rPr sz="2000" b="1" i="1" spc="-5" dirty="0">
                          <a:latin typeface="Times New Roman"/>
                          <a:cs typeface="Times New Roman"/>
                        </a:rPr>
                        <a:t>hợp</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005840">
                <a:tc>
                  <a:txBody>
                    <a:bodyPr/>
                    <a:lstStyle/>
                    <a:p>
                      <a:pPr marL="97155" marR="407670">
                        <a:lnSpc>
                          <a:spcPct val="100000"/>
                        </a:lnSpc>
                        <a:spcBef>
                          <a:spcPts val="295"/>
                        </a:spcBef>
                      </a:pPr>
                      <a:r>
                        <a:rPr sz="2000" b="1" i="1" dirty="0">
                          <a:solidFill>
                            <a:srgbClr val="FF0000"/>
                          </a:solidFill>
                          <a:latin typeface="Times New Roman"/>
                          <a:cs typeface="Times New Roman"/>
                        </a:rPr>
                        <a:t>onProgressUpdate</a:t>
                      </a:r>
                      <a:r>
                        <a:rPr sz="2000" b="1" i="1" dirty="0">
                          <a:latin typeface="Times New Roman"/>
                          <a:cs typeface="Times New Roman"/>
                        </a:rPr>
                        <a:t>: được </a:t>
                      </a:r>
                      <a:r>
                        <a:rPr sz="2000" b="1" i="1" spc="5" dirty="0">
                          <a:latin typeface="Times New Roman"/>
                          <a:cs typeface="Times New Roman"/>
                        </a:rPr>
                        <a:t>gọi </a:t>
                      </a:r>
                      <a:r>
                        <a:rPr sz="2000" b="1" i="1" dirty="0">
                          <a:latin typeface="Times New Roman"/>
                          <a:cs typeface="Times New Roman"/>
                        </a:rPr>
                        <a:t>tự động bởi </a:t>
                      </a:r>
                      <a:r>
                        <a:rPr sz="2000" b="1" i="1" dirty="0">
                          <a:solidFill>
                            <a:srgbClr val="00AF50"/>
                          </a:solidFill>
                          <a:latin typeface="Times New Roman"/>
                          <a:cs typeface="Times New Roman"/>
                        </a:rPr>
                        <a:t>publishProgress</a:t>
                      </a:r>
                      <a:r>
                        <a:rPr sz="2000" b="1" i="1" dirty="0">
                          <a:latin typeface="Times New Roman"/>
                          <a:cs typeface="Times New Roman"/>
                        </a:rPr>
                        <a:t>. Thời điểm thực thi  không </a:t>
                      </a:r>
                      <a:r>
                        <a:rPr sz="2000" b="1" i="1" spc="5" dirty="0">
                          <a:latin typeface="Times New Roman"/>
                          <a:cs typeface="Times New Roman"/>
                        </a:rPr>
                        <a:t>xác </a:t>
                      </a:r>
                      <a:r>
                        <a:rPr sz="2000" b="1" i="1" dirty="0">
                          <a:latin typeface="Times New Roman"/>
                          <a:cs typeface="Times New Roman"/>
                        </a:rPr>
                        <a:t>định. Hàm này thường dùng để </a:t>
                      </a:r>
                      <a:r>
                        <a:rPr sz="2000" b="1" i="1" spc="-5" dirty="0">
                          <a:latin typeface="Times New Roman"/>
                          <a:cs typeface="Times New Roman"/>
                        </a:rPr>
                        <a:t>hiển </a:t>
                      </a:r>
                      <a:r>
                        <a:rPr sz="2000" b="1" i="1" dirty="0">
                          <a:latin typeface="Times New Roman"/>
                          <a:cs typeface="Times New Roman"/>
                        </a:rPr>
                        <a:t>thị thông </a:t>
                      </a:r>
                      <a:r>
                        <a:rPr sz="2000" b="1" i="1" spc="5" dirty="0">
                          <a:latin typeface="Times New Roman"/>
                          <a:cs typeface="Times New Roman"/>
                        </a:rPr>
                        <a:t>báo </a:t>
                      </a:r>
                      <a:r>
                        <a:rPr sz="2000" b="1" i="1" spc="-5" dirty="0">
                          <a:latin typeface="Times New Roman"/>
                          <a:cs typeface="Times New Roman"/>
                        </a:rPr>
                        <a:t>tiến </a:t>
                      </a:r>
                      <a:r>
                        <a:rPr sz="2000" b="1" i="1" dirty="0">
                          <a:latin typeface="Times New Roman"/>
                          <a:cs typeface="Times New Roman"/>
                        </a:rPr>
                        <a:t>độ </a:t>
                      </a:r>
                      <a:r>
                        <a:rPr sz="2000" b="1" i="1" spc="-5" dirty="0">
                          <a:latin typeface="Times New Roman"/>
                          <a:cs typeface="Times New Roman"/>
                        </a:rPr>
                        <a:t>lên </a:t>
                      </a:r>
                      <a:r>
                        <a:rPr sz="2000" b="1" i="1" dirty="0">
                          <a:latin typeface="Times New Roman"/>
                          <a:cs typeface="Times New Roman"/>
                        </a:rPr>
                        <a:t>UI.</a:t>
                      </a:r>
                      <a:r>
                        <a:rPr sz="2000" b="1" i="1" spc="-215" dirty="0">
                          <a:latin typeface="Times New Roman"/>
                          <a:cs typeface="Times New Roman"/>
                        </a:rPr>
                        <a:t> </a:t>
                      </a:r>
                      <a:r>
                        <a:rPr sz="2000" b="1" i="1" dirty="0">
                          <a:latin typeface="Times New Roman"/>
                          <a:cs typeface="Times New Roman"/>
                        </a:rPr>
                        <a:t>Ví  dụ cập nhật progress </a:t>
                      </a:r>
                      <a:r>
                        <a:rPr sz="2000" b="1" i="1" spc="5" dirty="0">
                          <a:latin typeface="Times New Roman"/>
                          <a:cs typeface="Times New Roman"/>
                        </a:rPr>
                        <a:t>bar </a:t>
                      </a:r>
                      <a:r>
                        <a:rPr sz="2000" b="1" i="1" dirty="0">
                          <a:latin typeface="Times New Roman"/>
                          <a:cs typeface="Times New Roman"/>
                        </a:rPr>
                        <a:t>hoặc </a:t>
                      </a:r>
                      <a:r>
                        <a:rPr sz="2000" b="1" i="1" spc="-5" dirty="0">
                          <a:latin typeface="Times New Roman"/>
                          <a:cs typeface="Times New Roman"/>
                        </a:rPr>
                        <a:t>hiện </a:t>
                      </a:r>
                      <a:r>
                        <a:rPr sz="2000" b="1" i="1" dirty="0">
                          <a:latin typeface="Times New Roman"/>
                          <a:cs typeface="Times New Roman"/>
                        </a:rPr>
                        <a:t>log trong một </a:t>
                      </a:r>
                      <a:r>
                        <a:rPr sz="2000" b="1" i="1" spc="-5" dirty="0">
                          <a:latin typeface="Times New Roman"/>
                          <a:cs typeface="Times New Roman"/>
                        </a:rPr>
                        <a:t>text</a:t>
                      </a:r>
                      <a:r>
                        <a:rPr sz="2000" b="1" i="1" spc="-220" dirty="0">
                          <a:latin typeface="Times New Roman"/>
                          <a:cs typeface="Times New Roman"/>
                        </a:rPr>
                        <a:t> </a:t>
                      </a:r>
                      <a:r>
                        <a:rPr sz="2000" b="1" i="1" spc="-5" dirty="0">
                          <a:latin typeface="Times New Roman"/>
                          <a:cs typeface="Times New Roman"/>
                        </a:rPr>
                        <a:t>field</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1005205">
                <a:tc>
                  <a:txBody>
                    <a:bodyPr/>
                    <a:lstStyle/>
                    <a:p>
                      <a:pPr marL="97155">
                        <a:lnSpc>
                          <a:spcPct val="100000"/>
                        </a:lnSpc>
                        <a:spcBef>
                          <a:spcPts val="300"/>
                        </a:spcBef>
                      </a:pPr>
                      <a:r>
                        <a:rPr sz="2000" b="1" i="1" dirty="0">
                          <a:solidFill>
                            <a:srgbClr val="FF0000"/>
                          </a:solidFill>
                          <a:latin typeface="Times New Roman"/>
                          <a:cs typeface="Times New Roman"/>
                        </a:rPr>
                        <a:t>onPostExecute</a:t>
                      </a:r>
                      <a:r>
                        <a:rPr sz="2000" b="1" i="1" dirty="0">
                          <a:latin typeface="Times New Roman"/>
                          <a:cs typeface="Times New Roman"/>
                        </a:rPr>
                        <a:t>: được gọi bởi UI thread sau khi công việc </a:t>
                      </a:r>
                      <a:r>
                        <a:rPr sz="2000" b="1" i="1" spc="-5" dirty="0">
                          <a:latin typeface="Times New Roman"/>
                          <a:cs typeface="Times New Roman"/>
                        </a:rPr>
                        <a:t>tính </a:t>
                      </a:r>
                      <a:r>
                        <a:rPr sz="2000" b="1" i="1" dirty="0">
                          <a:latin typeface="Times New Roman"/>
                          <a:cs typeface="Times New Roman"/>
                        </a:rPr>
                        <a:t>toán tại</a:t>
                      </a:r>
                      <a:r>
                        <a:rPr sz="2000" b="1" i="1" spc="-185" dirty="0">
                          <a:latin typeface="Times New Roman"/>
                          <a:cs typeface="Times New Roman"/>
                        </a:rPr>
                        <a:t> </a:t>
                      </a:r>
                      <a:r>
                        <a:rPr sz="2000" b="1" i="1" dirty="0">
                          <a:latin typeface="Times New Roman"/>
                          <a:cs typeface="Times New Roman"/>
                        </a:rPr>
                        <a:t>background</a:t>
                      </a:r>
                      <a:endParaRPr sz="2000">
                        <a:latin typeface="Times New Roman"/>
                        <a:cs typeface="Times New Roman"/>
                      </a:endParaRPr>
                    </a:p>
                    <a:p>
                      <a:pPr marL="97155" marR="240029">
                        <a:lnSpc>
                          <a:spcPct val="100000"/>
                        </a:lnSpc>
                      </a:pPr>
                      <a:r>
                        <a:rPr sz="2000" b="1" i="1" dirty="0">
                          <a:latin typeface="Times New Roman"/>
                          <a:cs typeface="Times New Roman"/>
                        </a:rPr>
                        <a:t>đã </a:t>
                      </a:r>
                      <a:r>
                        <a:rPr sz="2000" b="1" i="1" spc="5" dirty="0">
                          <a:latin typeface="Times New Roman"/>
                          <a:cs typeface="Times New Roman"/>
                        </a:rPr>
                        <a:t>xong. </a:t>
                      </a:r>
                      <a:r>
                        <a:rPr sz="2000" b="1" i="1" spc="-5" dirty="0">
                          <a:latin typeface="Times New Roman"/>
                          <a:cs typeface="Times New Roman"/>
                        </a:rPr>
                        <a:t>Kết </a:t>
                      </a:r>
                      <a:r>
                        <a:rPr sz="2000" b="1" i="1" dirty="0">
                          <a:latin typeface="Times New Roman"/>
                          <a:cs typeface="Times New Roman"/>
                        </a:rPr>
                        <a:t>quả </a:t>
                      </a:r>
                      <a:r>
                        <a:rPr sz="2000" b="1" i="1" spc="-5" dirty="0">
                          <a:latin typeface="Times New Roman"/>
                          <a:cs typeface="Times New Roman"/>
                        </a:rPr>
                        <a:t>tính </a:t>
                      </a:r>
                      <a:r>
                        <a:rPr sz="2000" b="1" i="1" dirty="0">
                          <a:latin typeface="Times New Roman"/>
                          <a:cs typeface="Times New Roman"/>
                        </a:rPr>
                        <a:t>toán của background được truyền cho hàm này bằng</a:t>
                      </a:r>
                      <a:r>
                        <a:rPr sz="2000" b="1" i="1" spc="-185" dirty="0">
                          <a:latin typeface="Times New Roman"/>
                          <a:cs typeface="Times New Roman"/>
                        </a:rPr>
                        <a:t> </a:t>
                      </a:r>
                      <a:r>
                        <a:rPr sz="2000" b="1" i="1" dirty="0">
                          <a:latin typeface="Times New Roman"/>
                          <a:cs typeface="Times New Roman"/>
                        </a:rPr>
                        <a:t>tham  số</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170789" y="253949"/>
            <a:ext cx="3397250" cy="757555"/>
          </a:xfrm>
          <a:prstGeom prst="rect">
            <a:avLst/>
          </a:prstGeom>
        </p:spPr>
        <p:txBody>
          <a:bodyPr vert="horz" wrap="square" lIns="0" tIns="12700" rIns="0" bIns="0" rtlCol="0">
            <a:spAutoFit/>
          </a:bodyPr>
          <a:lstStyle/>
          <a:p>
            <a:pPr marL="12700">
              <a:lnSpc>
                <a:spcPct val="100000"/>
              </a:lnSpc>
              <a:spcBef>
                <a:spcPts val="100"/>
              </a:spcBef>
              <a:tabLst>
                <a:tab pos="1858645" algn="l"/>
              </a:tabLst>
            </a:pPr>
            <a:r>
              <a:rPr spc="-5" dirty="0"/>
              <a:t>V</a:t>
            </a:r>
            <a:r>
              <a:rPr dirty="0"/>
              <a:t>í</a:t>
            </a:r>
            <a:r>
              <a:rPr spc="-5" dirty="0"/>
              <a:t> </a:t>
            </a:r>
            <a:r>
              <a:rPr dirty="0"/>
              <a:t>dụ:	layout</a:t>
            </a:r>
          </a:p>
        </p:txBody>
      </p:sp>
      <p:sp>
        <p:nvSpPr>
          <p:cNvPr id="4" name="object 4"/>
          <p:cNvSpPr/>
          <p:nvPr/>
        </p:nvSpPr>
        <p:spPr>
          <a:xfrm>
            <a:off x="228353" y="1575819"/>
            <a:ext cx="8715490" cy="453668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32</a:t>
            </a:fld>
            <a:endParaRPr spc="-6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397635" cy="757555"/>
          </a:xfrm>
          <a:prstGeom prst="rect">
            <a:avLst/>
          </a:prstGeom>
        </p:spPr>
        <p:txBody>
          <a:bodyPr vert="horz" wrap="square" lIns="0" tIns="12700" rIns="0" bIns="0" rtlCol="0">
            <a:spAutoFit/>
          </a:bodyPr>
          <a:lstStyle/>
          <a:p>
            <a:pPr marL="12700">
              <a:lnSpc>
                <a:spcPct val="100000"/>
              </a:lnSpc>
              <a:spcBef>
                <a:spcPts val="100"/>
              </a:spcBef>
            </a:pPr>
            <a:r>
              <a:rPr spc="-5" dirty="0"/>
              <a:t>Ví</a:t>
            </a:r>
            <a:r>
              <a:rPr spc="-90" dirty="0"/>
              <a:t> </a:t>
            </a:r>
            <a:r>
              <a:rPr dirty="0"/>
              <a:t>dụ</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33</a:t>
            </a:fld>
            <a:endParaRPr spc="-60" dirty="0"/>
          </a:p>
        </p:txBody>
      </p:sp>
      <p:sp>
        <p:nvSpPr>
          <p:cNvPr id="3" name="object 3"/>
          <p:cNvSpPr txBox="1"/>
          <p:nvPr/>
        </p:nvSpPr>
        <p:spPr>
          <a:xfrm>
            <a:off x="427736" y="1304137"/>
            <a:ext cx="8127365" cy="4700905"/>
          </a:xfrm>
          <a:prstGeom prst="rect">
            <a:avLst/>
          </a:prstGeom>
        </p:spPr>
        <p:txBody>
          <a:bodyPr vert="horz" wrap="square" lIns="0" tIns="12065" rIns="0" bIns="0" rtlCol="0">
            <a:spAutoFit/>
          </a:bodyPr>
          <a:lstStyle/>
          <a:p>
            <a:pPr marL="373380" marR="5080" indent="-361315" algn="just">
              <a:lnSpc>
                <a:spcPct val="133600"/>
              </a:lnSpc>
              <a:spcBef>
                <a:spcPts val="95"/>
              </a:spcBef>
            </a:pPr>
            <a:r>
              <a:rPr sz="2000" dirty="0">
                <a:latin typeface="Times New Roman" pitchFamily="18" charset="0"/>
                <a:cs typeface="Times New Roman" pitchFamily="18" charset="0"/>
              </a:rPr>
              <a:t>class DownloadWebPageTask extends AsyncTask&lt;String, Void, String&gt; {  </a:t>
            </a:r>
            <a:r>
              <a:rPr sz="2000" dirty="0">
                <a:solidFill>
                  <a:srgbClr val="00AFEF"/>
                </a:solidFill>
                <a:latin typeface="Times New Roman" pitchFamily="18" charset="0"/>
                <a:cs typeface="Times New Roman" pitchFamily="18" charset="0"/>
              </a:rPr>
              <a:t>protected </a:t>
            </a:r>
            <a:r>
              <a:rPr sz="2000" dirty="0">
                <a:latin typeface="Times New Roman" pitchFamily="18" charset="0"/>
                <a:cs typeface="Times New Roman" pitchFamily="18" charset="0"/>
              </a:rPr>
              <a:t>String </a:t>
            </a:r>
            <a:r>
              <a:rPr sz="2000" dirty="0">
                <a:solidFill>
                  <a:srgbClr val="FF0000"/>
                </a:solidFill>
                <a:latin typeface="Times New Roman" pitchFamily="18" charset="0"/>
                <a:cs typeface="Times New Roman" pitchFamily="18" charset="0"/>
              </a:rPr>
              <a:t>doInBackground</a:t>
            </a:r>
            <a:r>
              <a:rPr sz="2000" dirty="0">
                <a:latin typeface="Times New Roman" pitchFamily="18" charset="0"/>
                <a:cs typeface="Times New Roman" pitchFamily="18" charset="0"/>
              </a:rPr>
              <a:t>(String... urls) {</a:t>
            </a:r>
            <a:endParaRPr sz="2000">
              <a:latin typeface="Times New Roman" pitchFamily="18" charset="0"/>
              <a:cs typeface="Times New Roman" pitchFamily="18" charset="0"/>
            </a:endParaRPr>
          </a:p>
          <a:p>
            <a:pPr marL="734695" marR="3884295" algn="just">
              <a:lnSpc>
                <a:spcPts val="3200"/>
              </a:lnSpc>
              <a:spcBef>
                <a:spcPts val="235"/>
              </a:spcBef>
            </a:pPr>
            <a:r>
              <a:rPr sz="2000" dirty="0">
                <a:latin typeface="Times New Roman" pitchFamily="18" charset="0"/>
                <a:cs typeface="Times New Roman" pitchFamily="18" charset="0"/>
              </a:rPr>
              <a:t>String response = "", s = "";  </a:t>
            </a:r>
            <a:r>
              <a:rPr sz="2000" dirty="0">
                <a:solidFill>
                  <a:srgbClr val="00AFEF"/>
                </a:solidFill>
                <a:latin typeface="Times New Roman" pitchFamily="18" charset="0"/>
                <a:cs typeface="Times New Roman" pitchFamily="18" charset="0"/>
              </a:rPr>
              <a:t>for </a:t>
            </a:r>
            <a:r>
              <a:rPr sz="2000" dirty="0">
                <a:latin typeface="Times New Roman" pitchFamily="18" charset="0"/>
                <a:cs typeface="Times New Roman" pitchFamily="18" charset="0"/>
              </a:rPr>
              <a:t>(String url : urls) {</a:t>
            </a:r>
            <a:endParaRPr sz="2000">
              <a:latin typeface="Times New Roman" pitchFamily="18" charset="0"/>
              <a:cs typeface="Times New Roman" pitchFamily="18" charset="0"/>
            </a:endParaRPr>
          </a:p>
          <a:p>
            <a:pPr marL="1097915" algn="just">
              <a:lnSpc>
                <a:spcPct val="100000"/>
              </a:lnSpc>
              <a:spcBef>
                <a:spcPts val="565"/>
              </a:spcBef>
            </a:pPr>
            <a:r>
              <a:rPr sz="2000" dirty="0">
                <a:latin typeface="Times New Roman" pitchFamily="18" charset="0"/>
                <a:cs typeface="Times New Roman" pitchFamily="18" charset="0"/>
              </a:rPr>
              <a:t>DefaultHttpClient client = new DefaultHttpClient();</a:t>
            </a:r>
            <a:endParaRPr sz="2000">
              <a:latin typeface="Times New Roman" pitchFamily="18" charset="0"/>
              <a:cs typeface="Times New Roman" pitchFamily="18" charset="0"/>
            </a:endParaRPr>
          </a:p>
          <a:p>
            <a:pPr marL="1097915" marR="2780030" algn="just">
              <a:lnSpc>
                <a:spcPts val="3200"/>
              </a:lnSpc>
              <a:spcBef>
                <a:spcPts val="235"/>
              </a:spcBef>
            </a:pPr>
            <a:r>
              <a:rPr sz="2000" dirty="0">
                <a:latin typeface="Times New Roman" pitchFamily="18" charset="0"/>
                <a:cs typeface="Times New Roman" pitchFamily="18" charset="0"/>
              </a:rPr>
              <a:t>HttpGet httpGet = new HttpGet(url);  </a:t>
            </a:r>
            <a:r>
              <a:rPr sz="2000" dirty="0">
                <a:solidFill>
                  <a:srgbClr val="00AFEF"/>
                </a:solidFill>
                <a:latin typeface="Times New Roman" pitchFamily="18" charset="0"/>
                <a:cs typeface="Times New Roman" pitchFamily="18" charset="0"/>
              </a:rPr>
              <a:t>try </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marR="2175510" indent="1447800" algn="just">
              <a:lnSpc>
                <a:spcPct val="100000"/>
              </a:lnSpc>
              <a:spcBef>
                <a:spcPts val="570"/>
              </a:spcBef>
            </a:pPr>
            <a:r>
              <a:rPr sz="2000" dirty="0">
                <a:latin typeface="Times New Roman" pitchFamily="18" charset="0"/>
                <a:cs typeface="Times New Roman" pitchFamily="18" charset="0"/>
              </a:rPr>
              <a:t>InputStream content =  client.execute(httpGet).getEntity().getContent();</a:t>
            </a:r>
            <a:endParaRPr sz="2000">
              <a:latin typeface="Times New Roman" pitchFamily="18" charset="0"/>
              <a:cs typeface="Times New Roman" pitchFamily="18" charset="0"/>
            </a:endParaRPr>
          </a:p>
          <a:p>
            <a:pPr marL="1460500" algn="just">
              <a:lnSpc>
                <a:spcPct val="100000"/>
              </a:lnSpc>
              <a:spcBef>
                <a:spcPts val="795"/>
              </a:spcBef>
            </a:pPr>
            <a:r>
              <a:rPr sz="2000" dirty="0">
                <a:latin typeface="Times New Roman" pitchFamily="18" charset="0"/>
                <a:cs typeface="Times New Roman" pitchFamily="18" charset="0"/>
              </a:rPr>
              <a:t>BufferedReader buffer =</a:t>
            </a:r>
            <a:endParaRPr sz="2000">
              <a:latin typeface="Times New Roman" pitchFamily="18" charset="0"/>
              <a:cs typeface="Times New Roman" pitchFamily="18" charset="0"/>
            </a:endParaRPr>
          </a:p>
          <a:p>
            <a:pPr marL="12700" marR="3141345" indent="2290445" algn="just">
              <a:lnSpc>
                <a:spcPct val="100000"/>
              </a:lnSpc>
              <a:spcBef>
                <a:spcPts val="805"/>
              </a:spcBef>
            </a:pPr>
            <a:r>
              <a:rPr sz="2000" dirty="0">
                <a:latin typeface="Times New Roman" pitchFamily="18" charset="0"/>
                <a:cs typeface="Times New Roman" pitchFamily="18" charset="0"/>
              </a:rPr>
              <a:t>new BufferedReader(new  InputStreamReader(content));</a:t>
            </a:r>
            <a:endParaRPr sz="200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397635" cy="757555"/>
          </a:xfrm>
          <a:prstGeom prst="rect">
            <a:avLst/>
          </a:prstGeom>
        </p:spPr>
        <p:txBody>
          <a:bodyPr vert="horz" wrap="square" lIns="0" tIns="12700" rIns="0" bIns="0" rtlCol="0">
            <a:spAutoFit/>
          </a:bodyPr>
          <a:lstStyle/>
          <a:p>
            <a:pPr marL="12700">
              <a:lnSpc>
                <a:spcPct val="100000"/>
              </a:lnSpc>
              <a:spcBef>
                <a:spcPts val="100"/>
              </a:spcBef>
            </a:pPr>
            <a:r>
              <a:rPr spc="-5" dirty="0"/>
              <a:t>Ví</a:t>
            </a:r>
            <a:r>
              <a:rPr spc="-90" dirty="0"/>
              <a:t> </a:t>
            </a:r>
            <a:r>
              <a:rPr dirty="0"/>
              <a:t>dụ</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34</a:t>
            </a:fld>
            <a:endParaRPr spc="-60" dirty="0"/>
          </a:p>
        </p:txBody>
      </p:sp>
      <p:sp>
        <p:nvSpPr>
          <p:cNvPr id="3" name="object 3"/>
          <p:cNvSpPr txBox="1"/>
          <p:nvPr/>
        </p:nvSpPr>
        <p:spPr>
          <a:xfrm>
            <a:off x="427736" y="1304137"/>
            <a:ext cx="7995284" cy="3684270"/>
          </a:xfrm>
          <a:prstGeom prst="rect">
            <a:avLst/>
          </a:prstGeom>
        </p:spPr>
        <p:txBody>
          <a:bodyPr vert="horz" wrap="square" lIns="0" tIns="114935" rIns="0" bIns="0" rtlCol="0">
            <a:spAutoFit/>
          </a:bodyPr>
          <a:lstStyle/>
          <a:p>
            <a:pPr marL="1460500">
              <a:lnSpc>
                <a:spcPct val="100000"/>
              </a:lnSpc>
              <a:spcBef>
                <a:spcPts val="905"/>
              </a:spcBef>
            </a:pPr>
            <a:r>
              <a:rPr sz="2000" spc="65" dirty="0">
                <a:solidFill>
                  <a:srgbClr val="00AFEF"/>
                </a:solidFill>
                <a:latin typeface="Arial"/>
                <a:cs typeface="Arial"/>
              </a:rPr>
              <a:t>while </a:t>
            </a:r>
            <a:r>
              <a:rPr sz="2000" spc="220" dirty="0">
                <a:latin typeface="Arial"/>
                <a:cs typeface="Arial"/>
              </a:rPr>
              <a:t>((s </a:t>
            </a:r>
            <a:r>
              <a:rPr sz="2000" spc="-70" dirty="0">
                <a:latin typeface="Arial"/>
                <a:cs typeface="Arial"/>
              </a:rPr>
              <a:t>= </a:t>
            </a:r>
            <a:r>
              <a:rPr sz="2000" spc="95" dirty="0">
                <a:latin typeface="Arial"/>
                <a:cs typeface="Arial"/>
              </a:rPr>
              <a:t>buffer.readLine()) </a:t>
            </a:r>
            <a:r>
              <a:rPr sz="2000" spc="160" dirty="0">
                <a:latin typeface="Arial"/>
                <a:cs typeface="Arial"/>
              </a:rPr>
              <a:t>!= </a:t>
            </a:r>
            <a:r>
              <a:rPr sz="2000" spc="220" dirty="0">
                <a:latin typeface="Arial"/>
                <a:cs typeface="Arial"/>
              </a:rPr>
              <a:t>null) </a:t>
            </a:r>
            <a:r>
              <a:rPr sz="2000" spc="-65" dirty="0">
                <a:latin typeface="Arial"/>
                <a:cs typeface="Arial"/>
              </a:rPr>
              <a:t>response </a:t>
            </a:r>
            <a:r>
              <a:rPr sz="2000" spc="-145" dirty="0">
                <a:latin typeface="Arial"/>
                <a:cs typeface="Arial"/>
              </a:rPr>
              <a:t>+=</a:t>
            </a:r>
            <a:r>
              <a:rPr sz="2000" spc="-35" dirty="0">
                <a:latin typeface="Arial"/>
                <a:cs typeface="Arial"/>
              </a:rPr>
              <a:t> </a:t>
            </a:r>
            <a:r>
              <a:rPr sz="2000" spc="165" dirty="0">
                <a:latin typeface="Arial"/>
                <a:cs typeface="Arial"/>
              </a:rPr>
              <a:t>s;</a:t>
            </a:r>
            <a:endParaRPr sz="2000">
              <a:latin typeface="Arial"/>
              <a:cs typeface="Arial"/>
            </a:endParaRPr>
          </a:p>
          <a:p>
            <a:pPr marL="1097915">
              <a:lnSpc>
                <a:spcPct val="100000"/>
              </a:lnSpc>
              <a:spcBef>
                <a:spcPts val="805"/>
              </a:spcBef>
            </a:pPr>
            <a:r>
              <a:rPr sz="2000" spc="430" dirty="0">
                <a:latin typeface="Arial"/>
                <a:cs typeface="Arial"/>
              </a:rPr>
              <a:t>} </a:t>
            </a:r>
            <a:r>
              <a:rPr sz="2000" spc="20" dirty="0">
                <a:latin typeface="Arial"/>
                <a:cs typeface="Arial"/>
              </a:rPr>
              <a:t>catch </a:t>
            </a:r>
            <a:r>
              <a:rPr sz="2000" spc="15" dirty="0">
                <a:latin typeface="Arial"/>
                <a:cs typeface="Arial"/>
              </a:rPr>
              <a:t>(Exception </a:t>
            </a:r>
            <a:r>
              <a:rPr sz="2000" spc="135" dirty="0">
                <a:latin typeface="Arial"/>
                <a:cs typeface="Arial"/>
              </a:rPr>
              <a:t>e)</a:t>
            </a:r>
            <a:r>
              <a:rPr sz="2000" spc="475" dirty="0">
                <a:latin typeface="Arial"/>
                <a:cs typeface="Arial"/>
              </a:rPr>
              <a:t> </a:t>
            </a:r>
            <a:r>
              <a:rPr sz="2000" spc="275" dirty="0">
                <a:latin typeface="Arial"/>
                <a:cs typeface="Arial"/>
              </a:rPr>
              <a:t>{}</a:t>
            </a:r>
            <a:endParaRPr sz="2000">
              <a:latin typeface="Arial"/>
              <a:cs typeface="Arial"/>
            </a:endParaRPr>
          </a:p>
          <a:p>
            <a:pPr marL="734695">
              <a:lnSpc>
                <a:spcPct val="100000"/>
              </a:lnSpc>
              <a:spcBef>
                <a:spcPts val="790"/>
              </a:spcBef>
            </a:pPr>
            <a:r>
              <a:rPr sz="2000" spc="430" dirty="0">
                <a:latin typeface="Arial"/>
                <a:cs typeface="Arial"/>
              </a:rPr>
              <a:t>}</a:t>
            </a:r>
            <a:endParaRPr sz="2000">
              <a:latin typeface="Arial"/>
              <a:cs typeface="Arial"/>
            </a:endParaRPr>
          </a:p>
          <a:p>
            <a:pPr marL="734695">
              <a:lnSpc>
                <a:spcPct val="100000"/>
              </a:lnSpc>
              <a:spcBef>
                <a:spcPts val="805"/>
              </a:spcBef>
            </a:pPr>
            <a:r>
              <a:rPr sz="2000" spc="100" dirty="0">
                <a:solidFill>
                  <a:srgbClr val="00AFEF"/>
                </a:solidFill>
                <a:latin typeface="Arial"/>
                <a:cs typeface="Arial"/>
              </a:rPr>
              <a:t>return</a:t>
            </a:r>
            <a:r>
              <a:rPr sz="2000" spc="245" dirty="0">
                <a:solidFill>
                  <a:srgbClr val="00AFEF"/>
                </a:solidFill>
                <a:latin typeface="Arial"/>
                <a:cs typeface="Arial"/>
              </a:rPr>
              <a:t> </a:t>
            </a:r>
            <a:r>
              <a:rPr sz="2000" spc="-15" dirty="0">
                <a:latin typeface="Arial"/>
                <a:cs typeface="Arial"/>
              </a:rPr>
              <a:t>response;</a:t>
            </a:r>
            <a:endParaRPr sz="2000">
              <a:latin typeface="Arial"/>
              <a:cs typeface="Arial"/>
            </a:endParaRPr>
          </a:p>
          <a:p>
            <a:pPr marL="373380">
              <a:lnSpc>
                <a:spcPct val="100000"/>
              </a:lnSpc>
              <a:spcBef>
                <a:spcPts val="805"/>
              </a:spcBef>
            </a:pPr>
            <a:r>
              <a:rPr sz="2000" spc="434" dirty="0">
                <a:latin typeface="Arial"/>
                <a:cs typeface="Arial"/>
              </a:rPr>
              <a:t>}</a:t>
            </a:r>
            <a:endParaRPr sz="2000">
              <a:latin typeface="Arial"/>
              <a:cs typeface="Arial"/>
            </a:endParaRPr>
          </a:p>
          <a:p>
            <a:pPr marL="734695" marR="2164080" indent="-361315">
              <a:lnSpc>
                <a:spcPts val="3200"/>
              </a:lnSpc>
              <a:spcBef>
                <a:spcPts val="235"/>
              </a:spcBef>
            </a:pPr>
            <a:r>
              <a:rPr sz="2000" spc="35" dirty="0">
                <a:solidFill>
                  <a:srgbClr val="00AFEF"/>
                </a:solidFill>
                <a:latin typeface="Arial"/>
                <a:cs typeface="Arial"/>
              </a:rPr>
              <a:t>protected </a:t>
            </a:r>
            <a:r>
              <a:rPr sz="2000" spc="65" dirty="0">
                <a:latin typeface="Arial"/>
                <a:cs typeface="Arial"/>
              </a:rPr>
              <a:t>void </a:t>
            </a:r>
            <a:r>
              <a:rPr sz="2000" spc="-15" dirty="0">
                <a:solidFill>
                  <a:srgbClr val="FF0000"/>
                </a:solidFill>
                <a:latin typeface="Arial"/>
                <a:cs typeface="Arial"/>
              </a:rPr>
              <a:t>onPostExecute</a:t>
            </a:r>
            <a:r>
              <a:rPr sz="2000" spc="-15" dirty="0">
                <a:latin typeface="Arial"/>
                <a:cs typeface="Arial"/>
              </a:rPr>
              <a:t>(String </a:t>
            </a:r>
            <a:r>
              <a:rPr sz="2000" spc="175" dirty="0">
                <a:latin typeface="Arial"/>
                <a:cs typeface="Arial"/>
              </a:rPr>
              <a:t>result) </a:t>
            </a:r>
            <a:r>
              <a:rPr sz="2000" spc="430" dirty="0">
                <a:latin typeface="Arial"/>
                <a:cs typeface="Arial"/>
              </a:rPr>
              <a:t>{  </a:t>
            </a:r>
            <a:r>
              <a:rPr sz="2000" spc="95" dirty="0">
                <a:latin typeface="Arial"/>
                <a:cs typeface="Arial"/>
              </a:rPr>
              <a:t>textView.setText(result);</a:t>
            </a:r>
            <a:endParaRPr sz="2000">
              <a:latin typeface="Arial"/>
              <a:cs typeface="Arial"/>
            </a:endParaRPr>
          </a:p>
          <a:p>
            <a:pPr marL="373380">
              <a:lnSpc>
                <a:spcPct val="100000"/>
              </a:lnSpc>
              <a:spcBef>
                <a:spcPts val="565"/>
              </a:spcBef>
            </a:pPr>
            <a:r>
              <a:rPr sz="2000" spc="430" dirty="0">
                <a:latin typeface="Arial"/>
                <a:cs typeface="Arial"/>
              </a:rPr>
              <a:t>}</a:t>
            </a:r>
            <a:endParaRPr sz="2000">
              <a:latin typeface="Arial"/>
              <a:cs typeface="Arial"/>
            </a:endParaRPr>
          </a:p>
          <a:p>
            <a:pPr marL="12700">
              <a:lnSpc>
                <a:spcPct val="100000"/>
              </a:lnSpc>
              <a:spcBef>
                <a:spcPts val="795"/>
              </a:spcBef>
            </a:pPr>
            <a:r>
              <a:rPr sz="2000" spc="434" dirty="0">
                <a:latin typeface="Arial"/>
                <a:cs typeface="Arial"/>
              </a:rPr>
              <a:t>}</a:t>
            </a:r>
            <a:endParaRPr sz="2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397635" cy="757555"/>
          </a:xfrm>
          <a:prstGeom prst="rect">
            <a:avLst/>
          </a:prstGeom>
        </p:spPr>
        <p:txBody>
          <a:bodyPr vert="horz" wrap="square" lIns="0" tIns="12700" rIns="0" bIns="0" rtlCol="0">
            <a:spAutoFit/>
          </a:bodyPr>
          <a:lstStyle/>
          <a:p>
            <a:pPr marL="12700">
              <a:lnSpc>
                <a:spcPct val="100000"/>
              </a:lnSpc>
              <a:spcBef>
                <a:spcPts val="100"/>
              </a:spcBef>
            </a:pPr>
            <a:r>
              <a:rPr spc="-5" dirty="0"/>
              <a:t>Ví</a:t>
            </a:r>
            <a:r>
              <a:rPr spc="-90" dirty="0"/>
              <a:t> </a:t>
            </a:r>
            <a:r>
              <a:rPr dirty="0"/>
              <a:t>dụ</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35</a:t>
            </a:fld>
            <a:endParaRPr spc="-60" dirty="0"/>
          </a:p>
        </p:txBody>
      </p:sp>
      <p:sp>
        <p:nvSpPr>
          <p:cNvPr id="3" name="object 3"/>
          <p:cNvSpPr txBox="1"/>
          <p:nvPr/>
        </p:nvSpPr>
        <p:spPr>
          <a:xfrm>
            <a:off x="427736" y="1405889"/>
            <a:ext cx="7405370" cy="4701540"/>
          </a:xfrm>
          <a:prstGeom prst="rect">
            <a:avLst/>
          </a:prstGeom>
        </p:spPr>
        <p:txBody>
          <a:bodyPr vert="horz" wrap="square" lIns="0" tIns="13335" rIns="0" bIns="0" rtlCol="0">
            <a:spAutoFit/>
          </a:bodyPr>
          <a:lstStyle/>
          <a:p>
            <a:pPr marL="12700" algn="just">
              <a:lnSpc>
                <a:spcPct val="100000"/>
              </a:lnSpc>
              <a:spcBef>
                <a:spcPts val="105"/>
              </a:spcBef>
            </a:pPr>
            <a:r>
              <a:rPr sz="2000" dirty="0">
                <a:latin typeface="Times New Roman" pitchFamily="18" charset="0"/>
                <a:cs typeface="Times New Roman" pitchFamily="18" charset="0"/>
              </a:rPr>
              <a:t>public class ReadWebpageAsyncTask extends Activity {</a:t>
            </a:r>
            <a:endParaRPr sz="2000">
              <a:latin typeface="Times New Roman" pitchFamily="18" charset="0"/>
              <a:cs typeface="Times New Roman" pitchFamily="18" charset="0"/>
            </a:endParaRPr>
          </a:p>
          <a:p>
            <a:pPr marL="373380" algn="just">
              <a:lnSpc>
                <a:spcPct val="100000"/>
              </a:lnSpc>
            </a:pPr>
            <a:r>
              <a:rPr sz="2000" dirty="0">
                <a:latin typeface="Times New Roman" pitchFamily="18" charset="0"/>
                <a:cs typeface="Times New Roman" pitchFamily="18" charset="0"/>
              </a:rPr>
              <a:t>private TextView textView;</a:t>
            </a:r>
            <a:endParaRPr sz="2000">
              <a:latin typeface="Times New Roman" pitchFamily="18" charset="0"/>
              <a:cs typeface="Times New Roman" pitchFamily="18" charset="0"/>
            </a:endParaRPr>
          </a:p>
          <a:p>
            <a:pPr marL="734695" marR="1092835" indent="-361315" algn="just">
              <a:lnSpc>
                <a:spcPct val="133300"/>
              </a:lnSpc>
              <a:spcBef>
                <a:spcPts val="5"/>
              </a:spcBef>
            </a:pPr>
            <a:r>
              <a:rPr sz="2000" dirty="0">
                <a:latin typeface="Times New Roman" pitchFamily="18" charset="0"/>
                <a:cs typeface="Times New Roman" pitchFamily="18" charset="0"/>
              </a:rPr>
              <a:t>public void onCreate(Bundle savedInstanceState) {  super.onCreate(savedInstanceState);  setContentView(R.layout.main);</a:t>
            </a:r>
            <a:endParaRPr sz="2000">
              <a:latin typeface="Times New Roman" pitchFamily="18" charset="0"/>
              <a:cs typeface="Times New Roman" pitchFamily="18" charset="0"/>
            </a:endParaRPr>
          </a:p>
          <a:p>
            <a:pPr marL="734695" algn="just">
              <a:lnSpc>
                <a:spcPct val="100000"/>
              </a:lnSpc>
              <a:spcBef>
                <a:spcPts val="805"/>
              </a:spcBef>
            </a:pPr>
            <a:r>
              <a:rPr sz="2000" dirty="0">
                <a:latin typeface="Times New Roman" pitchFamily="18" charset="0"/>
                <a:cs typeface="Times New Roman" pitchFamily="18" charset="0"/>
              </a:rPr>
              <a:t>textView = (TextView) findViewById(R.id.TextView01);</a:t>
            </a:r>
            <a:endParaRPr sz="2000">
              <a:latin typeface="Times New Roman" pitchFamily="18" charset="0"/>
              <a:cs typeface="Times New Roman" pitchFamily="18" charset="0"/>
            </a:endParaRPr>
          </a:p>
          <a:p>
            <a:pPr marL="373380" algn="just">
              <a:lnSpc>
                <a:spcPct val="100000"/>
              </a:lnSpc>
              <a:spcBef>
                <a:spcPts val="79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734695" marR="248920" indent="-361315" algn="just">
              <a:lnSpc>
                <a:spcPct val="133500"/>
              </a:lnSpc>
            </a:pPr>
            <a:r>
              <a:rPr sz="2000" dirty="0">
                <a:latin typeface="Times New Roman" pitchFamily="18" charset="0"/>
                <a:cs typeface="Times New Roman" pitchFamily="18" charset="0"/>
              </a:rPr>
              <a:t>public void readWebpage(View view) {  DownloadWebPageTask task = new DownloadWebPageTask();</a:t>
            </a:r>
            <a:endParaRPr sz="2000">
              <a:latin typeface="Times New Roman" pitchFamily="18" charset="0"/>
              <a:cs typeface="Times New Roman" pitchFamily="18" charset="0"/>
            </a:endParaRPr>
          </a:p>
          <a:p>
            <a:pPr marL="734695" algn="just">
              <a:lnSpc>
                <a:spcPct val="100000"/>
              </a:lnSpc>
              <a:spcBef>
                <a:spcPts val="795"/>
              </a:spcBef>
            </a:pPr>
            <a:r>
              <a:rPr sz="2000" dirty="0">
                <a:latin typeface="Times New Roman" pitchFamily="18" charset="0"/>
                <a:cs typeface="Times New Roman" pitchFamily="18" charset="0"/>
              </a:rPr>
              <a:t>task.execute(new String[] { "</a:t>
            </a:r>
            <a:r>
              <a:rPr sz="2000" dirty="0">
                <a:latin typeface="Times New Roman" pitchFamily="18" charset="0"/>
                <a:cs typeface="Times New Roman" pitchFamily="18" charset="0"/>
                <a:hlinkClick r:id="rId2"/>
              </a:rPr>
              <a:t>http://www.mobipro.vn</a:t>
            </a:r>
            <a:r>
              <a:rPr sz="2000" dirty="0">
                <a:latin typeface="Times New Roman" pitchFamily="18" charset="0"/>
                <a:cs typeface="Times New Roman" pitchFamily="18" charset="0"/>
              </a:rPr>
              <a:t>" });</a:t>
            </a:r>
            <a:endParaRPr sz="2000">
              <a:latin typeface="Times New Roman" pitchFamily="18" charset="0"/>
              <a:cs typeface="Times New Roman" pitchFamily="18" charset="0"/>
            </a:endParaRPr>
          </a:p>
          <a:p>
            <a:pPr marL="373380" algn="just">
              <a:lnSpc>
                <a:spcPct val="100000"/>
              </a:lnSpc>
              <a:spcBef>
                <a:spcPts val="80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80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75" dirty="0"/>
              <a:t>T</a:t>
            </a:r>
            <a:r>
              <a:rPr dirty="0"/>
              <a:t>imer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36</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5</a:t>
            </a:r>
            <a:endParaRPr sz="18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494155" cy="757555"/>
          </a:xfrm>
          <a:prstGeom prst="rect">
            <a:avLst/>
          </a:prstGeom>
        </p:spPr>
        <p:txBody>
          <a:bodyPr vert="horz" wrap="square" lIns="0" tIns="12700" rIns="0" bIns="0" rtlCol="0">
            <a:spAutoFit/>
          </a:bodyPr>
          <a:lstStyle/>
          <a:p>
            <a:pPr marL="12700">
              <a:lnSpc>
                <a:spcPct val="100000"/>
              </a:lnSpc>
              <a:spcBef>
                <a:spcPts val="100"/>
              </a:spcBef>
            </a:pPr>
            <a:r>
              <a:rPr spc="-175" dirty="0"/>
              <a:t>T</a:t>
            </a:r>
            <a:r>
              <a:rPr dirty="0"/>
              <a:t>imer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37</a:t>
            </a:fld>
            <a:endParaRPr spc="-60" dirty="0"/>
          </a:p>
        </p:txBody>
      </p:sp>
      <p:sp>
        <p:nvSpPr>
          <p:cNvPr id="3" name="object 3"/>
          <p:cNvSpPr txBox="1"/>
          <p:nvPr/>
        </p:nvSpPr>
        <p:spPr>
          <a:xfrm>
            <a:off x="427736" y="1350721"/>
            <a:ext cx="8290559" cy="4594225"/>
          </a:xfrm>
          <a:prstGeom prst="rect">
            <a:avLst/>
          </a:prstGeom>
        </p:spPr>
        <p:txBody>
          <a:bodyPr vert="horz" wrap="square" lIns="0" tIns="64769" rIns="0" bIns="0" rtlCol="0">
            <a:spAutoFit/>
          </a:bodyPr>
          <a:lstStyle/>
          <a:p>
            <a:pPr marL="287020" marR="294640"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Timer là tính năng có sẵn của Java chứ không phải  là sáng tạo của android</a:t>
            </a:r>
            <a:endParaRPr sz="3000">
              <a:latin typeface="Times New Roman" pitchFamily="18" charset="0"/>
              <a:cs typeface="Times New Roman" pitchFamily="18" charset="0"/>
            </a:endParaRPr>
          </a:p>
          <a:p>
            <a:pPr marL="287020" marR="518795" indent="-274320" algn="just">
              <a:lnSpc>
                <a:spcPts val="324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Cho phép lập lịch và thực thi một tác vụ vào một  thời điểm định sẵn</a:t>
            </a:r>
            <a:endParaRPr sz="3000">
              <a:latin typeface="Times New Roman" pitchFamily="18" charset="0"/>
              <a:cs typeface="Times New Roman" pitchFamily="18" charset="0"/>
            </a:endParaRPr>
          </a:p>
          <a:p>
            <a:pPr marL="287020" marR="426720" indent="-274320" algn="just">
              <a:lnSpc>
                <a:spcPts val="324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Tác vụ có thể thực hiện 1 lần hoặc lặp lại sau một  khoảng thời gian</a:t>
            </a:r>
            <a:endParaRPr sz="3000">
              <a:latin typeface="Times New Roman" pitchFamily="18" charset="0"/>
              <a:cs typeface="Times New Roman" pitchFamily="18" charset="0"/>
            </a:endParaRPr>
          </a:p>
          <a:p>
            <a:pPr marL="287020" marR="5080" indent="-274320" algn="just">
              <a:lnSpc>
                <a:spcPct val="90000"/>
              </a:lnSpc>
              <a:spcBef>
                <a:spcPts val="755"/>
              </a:spcBef>
              <a:buClr>
                <a:srgbClr val="FF0000"/>
              </a:buClr>
              <a:buFont typeface="Wingdings"/>
              <a:buChar char=""/>
              <a:tabLst>
                <a:tab pos="287020" algn="l"/>
              </a:tabLst>
            </a:pPr>
            <a:r>
              <a:rPr sz="3000" dirty="0">
                <a:latin typeface="Times New Roman" pitchFamily="18" charset="0"/>
                <a:cs typeface="Times New Roman" pitchFamily="18" charset="0"/>
              </a:rPr>
              <a:t>Timer không hoạt động đúng theo thời gian thực, vì  thế cần thận trọng khi sử dụng class này đối với các  tác vụ thời gian thực</a:t>
            </a:r>
            <a:endParaRPr sz="3000">
              <a:latin typeface="Times New Roman" pitchFamily="18" charset="0"/>
              <a:cs typeface="Times New Roman" pitchFamily="18" charset="0"/>
            </a:endParaRPr>
          </a:p>
          <a:p>
            <a:pPr marL="287020" indent="-274320" algn="just">
              <a:lnSpc>
                <a:spcPct val="100000"/>
              </a:lnSpc>
              <a:spcBef>
                <a:spcPts val="445"/>
              </a:spcBef>
              <a:buClr>
                <a:srgbClr val="FF0000"/>
              </a:buClr>
              <a:buFont typeface="Wingdings"/>
              <a:buChar char=""/>
              <a:tabLst>
                <a:tab pos="287020" algn="l"/>
              </a:tabLst>
            </a:pPr>
            <a:r>
              <a:rPr sz="3000" dirty="0">
                <a:latin typeface="Times New Roman" pitchFamily="18" charset="0"/>
                <a:cs typeface="Times New Roman" pitchFamily="18" charset="0"/>
              </a:rPr>
              <a:t>Bộ đôi Timer và TimerTask luôn đi với nhau</a:t>
            </a:r>
            <a:endParaRPr sz="300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494155" cy="757555"/>
          </a:xfrm>
          <a:prstGeom prst="rect">
            <a:avLst/>
          </a:prstGeom>
        </p:spPr>
        <p:txBody>
          <a:bodyPr vert="horz" wrap="square" lIns="0" tIns="12700" rIns="0" bIns="0" rtlCol="0">
            <a:spAutoFit/>
          </a:bodyPr>
          <a:lstStyle/>
          <a:p>
            <a:pPr marL="12700">
              <a:lnSpc>
                <a:spcPct val="100000"/>
              </a:lnSpc>
              <a:spcBef>
                <a:spcPts val="100"/>
              </a:spcBef>
            </a:pPr>
            <a:r>
              <a:rPr spc="-175" dirty="0"/>
              <a:t>T</a:t>
            </a:r>
            <a:r>
              <a:rPr dirty="0"/>
              <a:t>imer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38</a:t>
            </a:fld>
            <a:endParaRPr spc="-60" dirty="0"/>
          </a:p>
        </p:txBody>
      </p:sp>
      <p:sp>
        <p:nvSpPr>
          <p:cNvPr id="3" name="object 3"/>
          <p:cNvSpPr txBox="1"/>
          <p:nvPr/>
        </p:nvSpPr>
        <p:spPr>
          <a:xfrm>
            <a:off x="427736" y="1294058"/>
            <a:ext cx="7956550" cy="4928870"/>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spc="-105" dirty="0">
                <a:solidFill>
                  <a:srgbClr val="00AF50"/>
                </a:solidFill>
                <a:latin typeface="Times New Roman" pitchFamily="18" charset="0"/>
                <a:cs typeface="Times New Roman" pitchFamily="18" charset="0"/>
              </a:rPr>
              <a:t>Timer</a:t>
            </a:r>
            <a:r>
              <a:rPr sz="3000" spc="-105" dirty="0">
                <a:latin typeface="Times New Roman" pitchFamily="18" charset="0"/>
                <a:cs typeface="Times New Roman" pitchFamily="18" charset="0"/>
              </a:rPr>
              <a:t>: </a:t>
            </a:r>
            <a:r>
              <a:rPr sz="3000" spc="-220" dirty="0">
                <a:latin typeface="Times New Roman" pitchFamily="18" charset="0"/>
                <a:cs typeface="Times New Roman" pitchFamily="18" charset="0"/>
              </a:rPr>
              <a:t>class </a:t>
            </a:r>
            <a:r>
              <a:rPr sz="3000" spc="-105" dirty="0">
                <a:latin typeface="Times New Roman" pitchFamily="18" charset="0"/>
                <a:cs typeface="Times New Roman" pitchFamily="18" charset="0"/>
              </a:rPr>
              <a:t>giúp </a:t>
            </a:r>
            <a:r>
              <a:rPr sz="3000" spc="-45" dirty="0">
                <a:latin typeface="Times New Roman" pitchFamily="18" charset="0"/>
                <a:cs typeface="Times New Roman" pitchFamily="18" charset="0"/>
              </a:rPr>
              <a:t>ta </a:t>
            </a:r>
            <a:r>
              <a:rPr sz="3000" spc="-35" dirty="0">
                <a:latin typeface="Times New Roman" pitchFamily="18" charset="0"/>
                <a:cs typeface="Times New Roman" pitchFamily="18" charset="0"/>
              </a:rPr>
              <a:t>đặt</a:t>
            </a:r>
            <a:r>
              <a:rPr sz="3000" spc="-375" dirty="0">
                <a:latin typeface="Times New Roman" pitchFamily="18" charset="0"/>
                <a:cs typeface="Times New Roman" pitchFamily="18" charset="0"/>
              </a:rPr>
              <a:t> </a:t>
            </a:r>
            <a:r>
              <a:rPr sz="3000" spc="-75" dirty="0">
                <a:latin typeface="Times New Roman" pitchFamily="18" charset="0"/>
                <a:cs typeface="Times New Roman" pitchFamily="18" charset="0"/>
              </a:rPr>
              <a:t>lịch</a:t>
            </a:r>
            <a:endParaRPr sz="3000">
              <a:latin typeface="Times New Roman" pitchFamily="18" charset="0"/>
              <a:cs typeface="Times New Roman" pitchFamily="18" charset="0"/>
            </a:endParaRPr>
          </a:p>
          <a:p>
            <a:pPr marL="287020" marR="177165" indent="-274320" algn="just">
              <a:lnSpc>
                <a:spcPct val="100000"/>
              </a:lnSpc>
              <a:spcBef>
                <a:spcPts val="810"/>
              </a:spcBef>
              <a:buClr>
                <a:srgbClr val="FF0000"/>
              </a:buClr>
              <a:buFont typeface="Wingdings"/>
              <a:buChar char=""/>
              <a:tabLst>
                <a:tab pos="287020" algn="l"/>
              </a:tabLst>
            </a:pPr>
            <a:r>
              <a:rPr sz="3000" spc="-195" dirty="0">
                <a:solidFill>
                  <a:srgbClr val="00AF50"/>
                </a:solidFill>
                <a:latin typeface="Times New Roman" pitchFamily="18" charset="0"/>
                <a:cs typeface="Times New Roman" pitchFamily="18" charset="0"/>
              </a:rPr>
              <a:t>TimerTask</a:t>
            </a:r>
            <a:r>
              <a:rPr sz="3000" spc="-195" dirty="0">
                <a:latin typeface="Times New Roman" pitchFamily="18" charset="0"/>
                <a:cs typeface="Times New Roman" pitchFamily="18" charset="0"/>
              </a:rPr>
              <a:t>: </a:t>
            </a:r>
            <a:r>
              <a:rPr sz="3000" spc="-225" dirty="0">
                <a:latin typeface="Times New Roman" pitchFamily="18" charset="0"/>
                <a:cs typeface="Times New Roman" pitchFamily="18" charset="0"/>
              </a:rPr>
              <a:t>class </a:t>
            </a:r>
            <a:r>
              <a:rPr sz="3000" spc="-105" dirty="0">
                <a:latin typeface="Times New Roman" pitchFamily="18" charset="0"/>
                <a:cs typeface="Times New Roman" pitchFamily="18" charset="0"/>
              </a:rPr>
              <a:t>giúp </a:t>
            </a:r>
            <a:r>
              <a:rPr sz="3000" spc="-50" dirty="0">
                <a:latin typeface="Times New Roman" pitchFamily="18" charset="0"/>
                <a:cs typeface="Times New Roman" pitchFamily="18" charset="0"/>
              </a:rPr>
              <a:t>ta định </a:t>
            </a:r>
            <a:r>
              <a:rPr sz="3000" spc="-170" dirty="0">
                <a:latin typeface="Times New Roman" pitchFamily="18" charset="0"/>
                <a:cs typeface="Times New Roman" pitchFamily="18" charset="0"/>
              </a:rPr>
              <a:t>nghĩa </a:t>
            </a:r>
            <a:r>
              <a:rPr sz="3000" spc="-175" dirty="0">
                <a:latin typeface="Times New Roman" pitchFamily="18" charset="0"/>
                <a:cs typeface="Times New Roman" pitchFamily="18" charset="0"/>
              </a:rPr>
              <a:t>công </a:t>
            </a:r>
            <a:r>
              <a:rPr sz="3000" spc="-140" dirty="0">
                <a:latin typeface="Times New Roman" pitchFamily="18" charset="0"/>
                <a:cs typeface="Times New Roman" pitchFamily="18" charset="0"/>
              </a:rPr>
              <a:t>việc</a:t>
            </a:r>
            <a:r>
              <a:rPr sz="3000" spc="-325" dirty="0">
                <a:latin typeface="Times New Roman" pitchFamily="18" charset="0"/>
                <a:cs typeface="Times New Roman" pitchFamily="18" charset="0"/>
              </a:rPr>
              <a:t> </a:t>
            </a:r>
            <a:r>
              <a:rPr sz="3000" spc="-195" dirty="0">
                <a:latin typeface="Times New Roman" pitchFamily="18" charset="0"/>
                <a:cs typeface="Times New Roman" pitchFamily="18" charset="0"/>
              </a:rPr>
              <a:t>cần  </a:t>
            </a:r>
            <a:r>
              <a:rPr sz="3000" spc="-90" dirty="0">
                <a:latin typeface="Times New Roman" pitchFamily="18" charset="0"/>
                <a:cs typeface="Times New Roman" pitchFamily="18" charset="0"/>
              </a:rPr>
              <a:t>thực hiện </a:t>
            </a:r>
            <a:r>
              <a:rPr sz="3000" spc="-175" dirty="0">
                <a:latin typeface="Times New Roman" pitchFamily="18" charset="0"/>
                <a:cs typeface="Times New Roman" pitchFamily="18" charset="0"/>
              </a:rPr>
              <a:t>công </a:t>
            </a:r>
            <a:r>
              <a:rPr sz="3000" spc="-140" dirty="0">
                <a:latin typeface="Times New Roman" pitchFamily="18" charset="0"/>
                <a:cs typeface="Times New Roman" pitchFamily="18" charset="0"/>
              </a:rPr>
              <a:t>việc </a:t>
            </a:r>
            <a:r>
              <a:rPr sz="3000" spc="-70" dirty="0">
                <a:latin typeface="Times New Roman" pitchFamily="18" charset="0"/>
                <a:cs typeface="Times New Roman" pitchFamily="18" charset="0"/>
              </a:rPr>
              <a:t>khi </a:t>
            </a:r>
            <a:r>
              <a:rPr sz="3000" spc="-175" dirty="0">
                <a:latin typeface="Times New Roman" pitchFamily="18" charset="0"/>
                <a:cs typeface="Times New Roman" pitchFamily="18" charset="0"/>
              </a:rPr>
              <a:t>có</a:t>
            </a:r>
            <a:r>
              <a:rPr sz="3000" spc="-440" dirty="0">
                <a:latin typeface="Times New Roman" pitchFamily="18" charset="0"/>
                <a:cs typeface="Times New Roman" pitchFamily="18" charset="0"/>
              </a:rPr>
              <a:t> </a:t>
            </a:r>
            <a:r>
              <a:rPr sz="3000" spc="-75" dirty="0">
                <a:latin typeface="Times New Roman" pitchFamily="18" charset="0"/>
                <a:cs typeface="Times New Roman" pitchFamily="18" charset="0"/>
              </a:rPr>
              <a:t>lịch</a:t>
            </a:r>
            <a:endParaRPr sz="3000">
              <a:latin typeface="Times New Roman" pitchFamily="18" charset="0"/>
              <a:cs typeface="Times New Roman" pitchFamily="18" charset="0"/>
            </a:endParaRPr>
          </a:p>
          <a:p>
            <a:pPr marL="287020" marR="269875" indent="-274320" algn="just">
              <a:lnSpc>
                <a:spcPct val="100000"/>
              </a:lnSpc>
              <a:spcBef>
                <a:spcPts val="790"/>
              </a:spcBef>
              <a:buClr>
                <a:srgbClr val="FF0000"/>
              </a:buClr>
              <a:buFont typeface="Wingdings"/>
              <a:buChar char=""/>
              <a:tabLst>
                <a:tab pos="287020" algn="l"/>
              </a:tabLst>
            </a:pPr>
            <a:r>
              <a:rPr sz="3000" spc="-80" dirty="0">
                <a:latin typeface="Times New Roman" pitchFamily="18" charset="0"/>
                <a:cs typeface="Times New Roman" pitchFamily="18" charset="0"/>
              </a:rPr>
              <a:t>Viết </a:t>
            </a:r>
            <a:r>
              <a:rPr sz="3000" spc="-65" dirty="0">
                <a:latin typeface="Times New Roman" pitchFamily="18" charset="0"/>
                <a:cs typeface="Times New Roman" pitchFamily="18" charset="0"/>
              </a:rPr>
              <a:t>lại </a:t>
            </a:r>
            <a:r>
              <a:rPr sz="3000" spc="-215" dirty="0">
                <a:latin typeface="Times New Roman" pitchFamily="18" charset="0"/>
                <a:cs typeface="Times New Roman" pitchFamily="18" charset="0"/>
              </a:rPr>
              <a:t>TimerTask </a:t>
            </a:r>
            <a:r>
              <a:rPr sz="3000" spc="-175" dirty="0">
                <a:latin typeface="Times New Roman" pitchFamily="18" charset="0"/>
                <a:cs typeface="Times New Roman" pitchFamily="18" charset="0"/>
              </a:rPr>
              <a:t>bằng </a:t>
            </a:r>
            <a:r>
              <a:rPr sz="3000" spc="-204" dirty="0">
                <a:latin typeface="Times New Roman" pitchFamily="18" charset="0"/>
                <a:cs typeface="Times New Roman" pitchFamily="18" charset="0"/>
              </a:rPr>
              <a:t>cách </a:t>
            </a:r>
            <a:r>
              <a:rPr sz="3000" spc="-40" dirty="0">
                <a:latin typeface="Times New Roman" pitchFamily="18" charset="0"/>
                <a:cs typeface="Times New Roman" pitchFamily="18" charset="0"/>
              </a:rPr>
              <a:t>viết </a:t>
            </a:r>
            <a:r>
              <a:rPr sz="3000" spc="-65" dirty="0">
                <a:latin typeface="Times New Roman" pitchFamily="18" charset="0"/>
                <a:cs typeface="Times New Roman" pitchFamily="18" charset="0"/>
              </a:rPr>
              <a:t>lại </a:t>
            </a:r>
            <a:r>
              <a:rPr sz="3000" spc="-145" dirty="0">
                <a:latin typeface="Times New Roman" pitchFamily="18" charset="0"/>
                <a:cs typeface="Times New Roman" pitchFamily="18" charset="0"/>
              </a:rPr>
              <a:t>hàm</a:t>
            </a:r>
            <a:r>
              <a:rPr sz="3000" spc="-470" dirty="0">
                <a:latin typeface="Times New Roman" pitchFamily="18" charset="0"/>
                <a:cs typeface="Times New Roman" pitchFamily="18" charset="0"/>
              </a:rPr>
              <a:t> </a:t>
            </a:r>
            <a:r>
              <a:rPr sz="3000" spc="-40" dirty="0">
                <a:latin typeface="Times New Roman" pitchFamily="18" charset="0"/>
                <a:cs typeface="Times New Roman" pitchFamily="18" charset="0"/>
              </a:rPr>
              <a:t>“public  </a:t>
            </a:r>
            <a:r>
              <a:rPr sz="3000" spc="-85" dirty="0">
                <a:latin typeface="Times New Roman" pitchFamily="18" charset="0"/>
                <a:cs typeface="Times New Roman" pitchFamily="18" charset="0"/>
              </a:rPr>
              <a:t>void </a:t>
            </a:r>
            <a:r>
              <a:rPr sz="3000" spc="-15" dirty="0">
                <a:latin typeface="Times New Roman" pitchFamily="18" charset="0"/>
                <a:cs typeface="Times New Roman" pitchFamily="18" charset="0"/>
              </a:rPr>
              <a:t>run()” </a:t>
            </a:r>
            <a:r>
              <a:rPr sz="3000" spc="-120" dirty="0">
                <a:latin typeface="Times New Roman" pitchFamily="18" charset="0"/>
                <a:cs typeface="Times New Roman" pitchFamily="18" charset="0"/>
              </a:rPr>
              <a:t>(tương </a:t>
            </a:r>
            <a:r>
              <a:rPr sz="3000" spc="-15" dirty="0">
                <a:latin typeface="Times New Roman" pitchFamily="18" charset="0"/>
                <a:cs typeface="Times New Roman" pitchFamily="18" charset="0"/>
              </a:rPr>
              <a:t>tự </a:t>
            </a:r>
            <a:r>
              <a:rPr sz="3000" spc="-135" dirty="0">
                <a:latin typeface="Times New Roman" pitchFamily="18" charset="0"/>
                <a:cs typeface="Times New Roman" pitchFamily="18" charset="0"/>
              </a:rPr>
              <a:t>như </a:t>
            </a:r>
            <a:r>
              <a:rPr sz="3000" spc="-75" dirty="0">
                <a:latin typeface="Times New Roman" pitchFamily="18" charset="0"/>
                <a:cs typeface="Times New Roman" pitchFamily="18" charset="0"/>
              </a:rPr>
              <a:t>thread, </a:t>
            </a:r>
            <a:r>
              <a:rPr sz="3000" spc="-145" dirty="0">
                <a:latin typeface="Times New Roman" pitchFamily="18" charset="0"/>
                <a:cs typeface="Times New Roman" pitchFamily="18" charset="0"/>
              </a:rPr>
              <a:t>bản </a:t>
            </a:r>
            <a:r>
              <a:rPr sz="3000" spc="-65" dirty="0">
                <a:latin typeface="Times New Roman" pitchFamily="18" charset="0"/>
                <a:cs typeface="Times New Roman" pitchFamily="18" charset="0"/>
              </a:rPr>
              <a:t>thân  </a:t>
            </a:r>
            <a:r>
              <a:rPr sz="3000" spc="-215" dirty="0">
                <a:latin typeface="Times New Roman" pitchFamily="18" charset="0"/>
                <a:cs typeface="Times New Roman" pitchFamily="18" charset="0"/>
              </a:rPr>
              <a:t>TimerTask </a:t>
            </a:r>
            <a:r>
              <a:rPr sz="3000" spc="-95" dirty="0">
                <a:latin typeface="Times New Roman" pitchFamily="18" charset="0"/>
                <a:cs typeface="Times New Roman" pitchFamily="18" charset="0"/>
              </a:rPr>
              <a:t>implements </a:t>
            </a:r>
            <a:r>
              <a:rPr sz="3000" spc="-160" dirty="0">
                <a:latin typeface="Times New Roman" pitchFamily="18" charset="0"/>
                <a:cs typeface="Times New Roman" pitchFamily="18" charset="0"/>
              </a:rPr>
              <a:t>Runnable)</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spc="-215" dirty="0">
                <a:latin typeface="Times New Roman" pitchFamily="18" charset="0"/>
                <a:cs typeface="Times New Roman" pitchFamily="18" charset="0"/>
              </a:rPr>
              <a:t>TimerTask </a:t>
            </a:r>
            <a:r>
              <a:rPr sz="3000" spc="-175" dirty="0">
                <a:latin typeface="Times New Roman" pitchFamily="18" charset="0"/>
                <a:cs typeface="Times New Roman" pitchFamily="18" charset="0"/>
              </a:rPr>
              <a:t>có </a:t>
            </a:r>
            <a:r>
              <a:rPr sz="3000" spc="-5" dirty="0">
                <a:latin typeface="Times New Roman" pitchFamily="18" charset="0"/>
                <a:cs typeface="Times New Roman" pitchFamily="18" charset="0"/>
              </a:rPr>
              <a:t>một </a:t>
            </a:r>
            <a:r>
              <a:rPr sz="3000" spc="-210" dirty="0">
                <a:latin typeface="Times New Roman" pitchFamily="18" charset="0"/>
                <a:cs typeface="Times New Roman" pitchFamily="18" charset="0"/>
              </a:rPr>
              <a:t>số </a:t>
            </a:r>
            <a:r>
              <a:rPr sz="3000" spc="-145" dirty="0">
                <a:latin typeface="Times New Roman" pitchFamily="18" charset="0"/>
                <a:cs typeface="Times New Roman" pitchFamily="18" charset="0"/>
              </a:rPr>
              <a:t>hàm </a:t>
            </a:r>
            <a:r>
              <a:rPr sz="3000" spc="-135" dirty="0">
                <a:latin typeface="Times New Roman" pitchFamily="18" charset="0"/>
                <a:cs typeface="Times New Roman" pitchFamily="18" charset="0"/>
              </a:rPr>
              <a:t>hữu</a:t>
            </a:r>
            <a:r>
              <a:rPr sz="3000" spc="-215" dirty="0">
                <a:latin typeface="Times New Roman" pitchFamily="18" charset="0"/>
                <a:cs typeface="Times New Roman" pitchFamily="18" charset="0"/>
              </a:rPr>
              <a:t> </a:t>
            </a:r>
            <a:r>
              <a:rPr sz="3000" spc="-125" dirty="0">
                <a:latin typeface="Times New Roman" pitchFamily="18" charset="0"/>
                <a:cs typeface="Times New Roman" pitchFamily="18" charset="0"/>
              </a:rPr>
              <a:t>ích:</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spc="-95" dirty="0">
                <a:latin typeface="Times New Roman" pitchFamily="18" charset="0"/>
                <a:cs typeface="Times New Roman" pitchFamily="18" charset="0"/>
              </a:rPr>
              <a:t>boolean </a:t>
            </a:r>
            <a:r>
              <a:rPr sz="2600" spc="-114" dirty="0">
                <a:latin typeface="Times New Roman" pitchFamily="18" charset="0"/>
                <a:cs typeface="Times New Roman" pitchFamily="18" charset="0"/>
              </a:rPr>
              <a:t>cancel(): </a:t>
            </a:r>
            <a:r>
              <a:rPr sz="2600" spc="-90" dirty="0">
                <a:latin typeface="Times New Roman" pitchFamily="18" charset="0"/>
                <a:cs typeface="Times New Roman" pitchFamily="18" charset="0"/>
              </a:rPr>
              <a:t>giúp </a:t>
            </a:r>
            <a:r>
              <a:rPr sz="2600" spc="-100" dirty="0">
                <a:latin typeface="Times New Roman" pitchFamily="18" charset="0"/>
                <a:cs typeface="Times New Roman" pitchFamily="18" charset="0"/>
              </a:rPr>
              <a:t>hủy </a:t>
            </a:r>
            <a:r>
              <a:rPr sz="2600" spc="-95" dirty="0">
                <a:latin typeface="Times New Roman" pitchFamily="18" charset="0"/>
                <a:cs typeface="Times New Roman" pitchFamily="18" charset="0"/>
              </a:rPr>
              <a:t>tác</a:t>
            </a:r>
            <a:r>
              <a:rPr sz="2600" spc="-340" dirty="0">
                <a:latin typeface="Times New Roman" pitchFamily="18" charset="0"/>
                <a:cs typeface="Times New Roman" pitchFamily="18" charset="0"/>
              </a:rPr>
              <a:t> </a:t>
            </a:r>
            <a:r>
              <a:rPr sz="2600" spc="-105" dirty="0">
                <a:latin typeface="Times New Roman" pitchFamily="18" charset="0"/>
                <a:cs typeface="Times New Roman" pitchFamily="18" charset="0"/>
              </a:rPr>
              <a:t>vụ</a:t>
            </a:r>
            <a:endParaRPr sz="2600">
              <a:latin typeface="Times New Roman" pitchFamily="18" charset="0"/>
              <a:cs typeface="Times New Roman" pitchFamily="18" charset="0"/>
            </a:endParaRPr>
          </a:p>
          <a:p>
            <a:pPr marL="744220" marR="5080" lvl="1" indent="-274320" algn="just">
              <a:lnSpc>
                <a:spcPct val="100000"/>
              </a:lnSpc>
              <a:spcBef>
                <a:spcPts val="405"/>
              </a:spcBef>
              <a:buFont typeface="Wingdings"/>
              <a:buChar char=""/>
              <a:tabLst>
                <a:tab pos="744220" algn="l"/>
              </a:tabLst>
            </a:pPr>
            <a:r>
              <a:rPr sz="2600" spc="-90" dirty="0">
                <a:latin typeface="Times New Roman" pitchFamily="18" charset="0"/>
                <a:cs typeface="Times New Roman" pitchFamily="18" charset="0"/>
              </a:rPr>
              <a:t>long </a:t>
            </a:r>
            <a:r>
              <a:rPr sz="2600" spc="-125" dirty="0">
                <a:latin typeface="Times New Roman" pitchFamily="18" charset="0"/>
                <a:cs typeface="Times New Roman" pitchFamily="18" charset="0"/>
              </a:rPr>
              <a:t>scheduledExecutionTime(): </a:t>
            </a:r>
            <a:r>
              <a:rPr sz="2600" spc="-20" dirty="0">
                <a:latin typeface="Times New Roman" pitchFamily="18" charset="0"/>
                <a:cs typeface="Times New Roman" pitchFamily="18" charset="0"/>
              </a:rPr>
              <a:t>trả </a:t>
            </a:r>
            <a:r>
              <a:rPr sz="2600" spc="-155" dirty="0">
                <a:latin typeface="Times New Roman" pitchFamily="18" charset="0"/>
                <a:cs typeface="Times New Roman" pitchFamily="18" charset="0"/>
              </a:rPr>
              <a:t>về </a:t>
            </a:r>
            <a:r>
              <a:rPr sz="2600" spc="-30" dirty="0">
                <a:latin typeface="Times New Roman" pitchFamily="18" charset="0"/>
                <a:cs typeface="Times New Roman" pitchFamily="18" charset="0"/>
              </a:rPr>
              <a:t>thời </a:t>
            </a:r>
            <a:r>
              <a:rPr sz="2600" spc="-60" dirty="0">
                <a:latin typeface="Times New Roman" pitchFamily="18" charset="0"/>
                <a:cs typeface="Times New Roman" pitchFamily="18" charset="0"/>
              </a:rPr>
              <a:t>điểm</a:t>
            </a:r>
            <a:r>
              <a:rPr sz="2600" spc="-440" dirty="0">
                <a:latin typeface="Times New Roman" pitchFamily="18" charset="0"/>
                <a:cs typeface="Times New Roman" pitchFamily="18" charset="0"/>
              </a:rPr>
              <a:t> </a:t>
            </a:r>
            <a:r>
              <a:rPr sz="2600" spc="-75" dirty="0">
                <a:latin typeface="Times New Roman" pitchFamily="18" charset="0"/>
                <a:cs typeface="Times New Roman" pitchFamily="18" charset="0"/>
              </a:rPr>
              <a:t>thực  </a:t>
            </a:r>
            <a:r>
              <a:rPr sz="2600" spc="-80" dirty="0">
                <a:latin typeface="Times New Roman" pitchFamily="18" charset="0"/>
                <a:cs typeface="Times New Roman" pitchFamily="18" charset="0"/>
              </a:rPr>
              <a:t>hiện </a:t>
            </a:r>
            <a:r>
              <a:rPr sz="2600" spc="-95" dirty="0">
                <a:latin typeface="Times New Roman" pitchFamily="18" charset="0"/>
                <a:cs typeface="Times New Roman" pitchFamily="18" charset="0"/>
              </a:rPr>
              <a:t>tác </a:t>
            </a:r>
            <a:r>
              <a:rPr sz="2600" spc="-105" dirty="0">
                <a:latin typeface="Times New Roman" pitchFamily="18" charset="0"/>
                <a:cs typeface="Times New Roman" pitchFamily="18" charset="0"/>
              </a:rPr>
              <a:t>vụ </a:t>
            </a:r>
            <a:r>
              <a:rPr sz="2600" spc="-90" dirty="0">
                <a:latin typeface="Times New Roman" pitchFamily="18" charset="0"/>
                <a:cs typeface="Times New Roman" pitchFamily="18" charset="0"/>
              </a:rPr>
              <a:t>lần</a:t>
            </a:r>
            <a:r>
              <a:rPr sz="2600" spc="-290" dirty="0">
                <a:latin typeface="Times New Roman" pitchFamily="18" charset="0"/>
                <a:cs typeface="Times New Roman" pitchFamily="18" charset="0"/>
              </a:rPr>
              <a:t> </a:t>
            </a:r>
            <a:r>
              <a:rPr sz="2600" spc="-85" dirty="0">
                <a:latin typeface="Times New Roman" pitchFamily="18" charset="0"/>
                <a:cs typeface="Times New Roman" pitchFamily="18" charset="0"/>
              </a:rPr>
              <a:t>cuối</a:t>
            </a:r>
            <a:endParaRPr sz="260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494155" cy="757555"/>
          </a:xfrm>
          <a:prstGeom prst="rect">
            <a:avLst/>
          </a:prstGeom>
        </p:spPr>
        <p:txBody>
          <a:bodyPr vert="horz" wrap="square" lIns="0" tIns="12700" rIns="0" bIns="0" rtlCol="0">
            <a:spAutoFit/>
          </a:bodyPr>
          <a:lstStyle/>
          <a:p>
            <a:pPr marL="12700">
              <a:lnSpc>
                <a:spcPct val="100000"/>
              </a:lnSpc>
              <a:spcBef>
                <a:spcPts val="100"/>
              </a:spcBef>
            </a:pPr>
            <a:r>
              <a:rPr spc="-175" dirty="0"/>
              <a:t>T</a:t>
            </a:r>
            <a:r>
              <a:rPr dirty="0"/>
              <a:t>imer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39</a:t>
            </a:fld>
            <a:endParaRPr spc="-60" dirty="0"/>
          </a:p>
        </p:txBody>
      </p:sp>
      <p:sp>
        <p:nvSpPr>
          <p:cNvPr id="3" name="object 3"/>
          <p:cNvSpPr txBox="1"/>
          <p:nvPr/>
        </p:nvSpPr>
        <p:spPr>
          <a:xfrm>
            <a:off x="427736" y="1350721"/>
            <a:ext cx="8151495" cy="4535856"/>
          </a:xfrm>
          <a:prstGeom prst="rect">
            <a:avLst/>
          </a:prstGeom>
        </p:spPr>
        <p:txBody>
          <a:bodyPr vert="horz" wrap="square" lIns="0" tIns="64769" rIns="0" bIns="0" rtlCol="0">
            <a:spAutoFit/>
          </a:bodyPr>
          <a:lstStyle/>
          <a:p>
            <a:pPr marL="287020" marR="56515"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Hai phương thức cơ bản giúp đặt lịch chạy một tác  vụ:</a:t>
            </a:r>
            <a:endParaRPr sz="3000">
              <a:latin typeface="Times New Roman" pitchFamily="18" charset="0"/>
              <a:cs typeface="Times New Roman" pitchFamily="18" charset="0"/>
            </a:endParaRPr>
          </a:p>
          <a:p>
            <a:pPr marL="744220" marR="325755" lvl="1" indent="-274320" algn="just">
              <a:lnSpc>
                <a:spcPts val="2810"/>
              </a:lnSpc>
              <a:spcBef>
                <a:spcPts val="415"/>
              </a:spcBef>
              <a:buFont typeface="Wingdings"/>
              <a:buChar char=""/>
              <a:tabLst>
                <a:tab pos="744220" algn="l"/>
              </a:tabLst>
            </a:pPr>
            <a:r>
              <a:rPr sz="2600" dirty="0">
                <a:latin typeface="Times New Roman" pitchFamily="18" charset="0"/>
                <a:cs typeface="Times New Roman" pitchFamily="18" charset="0"/>
              </a:rPr>
              <a:t>schedule(</a:t>
            </a:r>
            <a:r>
              <a:rPr sz="2600" dirty="0">
                <a:solidFill>
                  <a:srgbClr val="FF0000"/>
                </a:solidFill>
                <a:latin typeface="Times New Roman" pitchFamily="18" charset="0"/>
                <a:cs typeface="Times New Roman" pitchFamily="18" charset="0"/>
              </a:rPr>
              <a:t>TimerTask</a:t>
            </a:r>
            <a:r>
              <a:rPr sz="2600" dirty="0">
                <a:latin typeface="Times New Roman" pitchFamily="18" charset="0"/>
                <a:cs typeface="Times New Roman" pitchFamily="18" charset="0"/>
              </a:rPr>
              <a:t>, </a:t>
            </a:r>
            <a:r>
              <a:rPr sz="2600" dirty="0">
                <a:solidFill>
                  <a:srgbClr val="00AFEF"/>
                </a:solidFill>
                <a:latin typeface="Times New Roman" pitchFamily="18" charset="0"/>
                <a:cs typeface="Times New Roman" pitchFamily="18" charset="0"/>
              </a:rPr>
              <a:t>when</a:t>
            </a:r>
            <a:r>
              <a:rPr sz="2600" dirty="0">
                <a:latin typeface="Times New Roman" pitchFamily="18" charset="0"/>
                <a:cs typeface="Times New Roman" pitchFamily="18" charset="0"/>
              </a:rPr>
              <a:t>): thực hiện </a:t>
            </a:r>
            <a:r>
              <a:rPr sz="2600" dirty="0">
                <a:solidFill>
                  <a:srgbClr val="FF0000"/>
                </a:solidFill>
                <a:latin typeface="Times New Roman" pitchFamily="18" charset="0"/>
                <a:cs typeface="Times New Roman" pitchFamily="18" charset="0"/>
              </a:rPr>
              <a:t>TimerTask </a:t>
            </a:r>
            <a:r>
              <a:rPr sz="2600" dirty="0">
                <a:latin typeface="Times New Roman" pitchFamily="18" charset="0"/>
                <a:cs typeface="Times New Roman" pitchFamily="18" charset="0"/>
              </a:rPr>
              <a:t>vào  thời điểm </a:t>
            </a:r>
            <a:r>
              <a:rPr sz="2600" dirty="0">
                <a:solidFill>
                  <a:srgbClr val="00AFEF"/>
                </a:solidFill>
                <a:latin typeface="Times New Roman" pitchFamily="18" charset="0"/>
                <a:cs typeface="Times New Roman" pitchFamily="18" charset="0"/>
              </a:rPr>
              <a:t>when</a:t>
            </a:r>
            <a:endParaRPr sz="2600">
              <a:latin typeface="Times New Roman" pitchFamily="18" charset="0"/>
              <a:cs typeface="Times New Roman" pitchFamily="18" charset="0"/>
            </a:endParaRPr>
          </a:p>
          <a:p>
            <a:pPr marL="698500" algn="just">
              <a:lnSpc>
                <a:spcPct val="100000"/>
              </a:lnSpc>
              <a:spcBef>
                <a:spcPts val="55"/>
              </a:spcBef>
              <a:tabLst>
                <a:tab pos="5889625" algn="l"/>
                <a:tab pos="6613525" algn="l"/>
              </a:tabLst>
            </a:pPr>
            <a:r>
              <a:rPr sz="2600" dirty="0">
                <a:latin typeface="Times New Roman" pitchFamily="18" charset="0"/>
                <a:cs typeface="Times New Roman" pitchFamily="18" charset="0"/>
              </a:rPr>
              <a:t>Ví dụ: timer.schedule(tasknew,	new	Date());</a:t>
            </a:r>
            <a:endParaRPr sz="2600">
              <a:latin typeface="Times New Roman" pitchFamily="18" charset="0"/>
              <a:cs typeface="Times New Roman" pitchFamily="18" charset="0"/>
            </a:endParaRPr>
          </a:p>
          <a:p>
            <a:pPr marL="744220" marR="5080" lvl="1" indent="-274320" algn="just">
              <a:lnSpc>
                <a:spcPts val="2810"/>
              </a:lnSpc>
              <a:spcBef>
                <a:spcPts val="434"/>
              </a:spcBef>
              <a:buFont typeface="Wingdings"/>
              <a:buChar char=""/>
              <a:tabLst>
                <a:tab pos="744220" algn="l"/>
              </a:tabLst>
            </a:pPr>
            <a:r>
              <a:rPr sz="2600" dirty="0">
                <a:latin typeface="Times New Roman" pitchFamily="18" charset="0"/>
                <a:cs typeface="Times New Roman" pitchFamily="18" charset="0"/>
              </a:rPr>
              <a:t>scheduleAtFixedRate(</a:t>
            </a:r>
            <a:r>
              <a:rPr sz="2600" dirty="0">
                <a:solidFill>
                  <a:srgbClr val="FF0000"/>
                </a:solidFill>
                <a:latin typeface="Times New Roman" pitchFamily="18" charset="0"/>
                <a:cs typeface="Times New Roman" pitchFamily="18" charset="0"/>
              </a:rPr>
              <a:t>TimerTask</a:t>
            </a:r>
            <a:r>
              <a:rPr sz="2600" dirty="0">
                <a:latin typeface="Times New Roman" pitchFamily="18" charset="0"/>
                <a:cs typeface="Times New Roman" pitchFamily="18" charset="0"/>
              </a:rPr>
              <a:t>, </a:t>
            </a:r>
            <a:r>
              <a:rPr sz="2600" dirty="0">
                <a:solidFill>
                  <a:srgbClr val="00AFEF"/>
                </a:solidFill>
                <a:latin typeface="Times New Roman" pitchFamily="18" charset="0"/>
                <a:cs typeface="Times New Roman" pitchFamily="18" charset="0"/>
              </a:rPr>
              <a:t>when</a:t>
            </a:r>
            <a:r>
              <a:rPr sz="2600" dirty="0">
                <a:latin typeface="Times New Roman" pitchFamily="18" charset="0"/>
                <a:cs typeface="Times New Roman" pitchFamily="18" charset="0"/>
              </a:rPr>
              <a:t>, </a:t>
            </a:r>
            <a:r>
              <a:rPr sz="2600" dirty="0">
                <a:solidFill>
                  <a:srgbClr val="00AF50"/>
                </a:solidFill>
                <a:latin typeface="Times New Roman" pitchFamily="18" charset="0"/>
                <a:cs typeface="Times New Roman" pitchFamily="18" charset="0"/>
              </a:rPr>
              <a:t>period</a:t>
            </a:r>
            <a:r>
              <a:rPr sz="2600" dirty="0">
                <a:latin typeface="Times New Roman" pitchFamily="18" charset="0"/>
                <a:cs typeface="Times New Roman" pitchFamily="18" charset="0"/>
              </a:rPr>
              <a:t>): thực  hiện lặp đi lặp lại </a:t>
            </a:r>
            <a:r>
              <a:rPr sz="2600" dirty="0">
                <a:solidFill>
                  <a:srgbClr val="FF0000"/>
                </a:solidFill>
                <a:latin typeface="Times New Roman" pitchFamily="18" charset="0"/>
                <a:cs typeface="Times New Roman" pitchFamily="18" charset="0"/>
              </a:rPr>
              <a:t>TimerTask </a:t>
            </a:r>
            <a:r>
              <a:rPr sz="2600" dirty="0">
                <a:latin typeface="Times New Roman" pitchFamily="18" charset="0"/>
                <a:cs typeface="Times New Roman" pitchFamily="18" charset="0"/>
              </a:rPr>
              <a:t>bắt đầu từ thời điểm </a:t>
            </a:r>
            <a:r>
              <a:rPr sz="2600" dirty="0">
                <a:solidFill>
                  <a:srgbClr val="00AFEF"/>
                </a:solidFill>
                <a:latin typeface="Times New Roman" pitchFamily="18" charset="0"/>
                <a:cs typeface="Times New Roman" pitchFamily="18" charset="0"/>
              </a:rPr>
              <a:t>when </a:t>
            </a:r>
            <a:r>
              <a:rPr sz="2600" dirty="0">
                <a:latin typeface="Times New Roman" pitchFamily="18" charset="0"/>
                <a:cs typeface="Times New Roman" pitchFamily="18" charset="0"/>
              </a:rPr>
              <a:t> và lặp lại sau </a:t>
            </a:r>
            <a:r>
              <a:rPr sz="2600" dirty="0">
                <a:solidFill>
                  <a:srgbClr val="00AF50"/>
                </a:solidFill>
                <a:latin typeface="Times New Roman" pitchFamily="18" charset="0"/>
                <a:cs typeface="Times New Roman" pitchFamily="18" charset="0"/>
              </a:rPr>
              <a:t>period </a:t>
            </a:r>
            <a:r>
              <a:rPr sz="2600" dirty="0">
                <a:latin typeface="Times New Roman" pitchFamily="18" charset="0"/>
                <a:cs typeface="Times New Roman" pitchFamily="18" charset="0"/>
              </a:rPr>
              <a:t>millisecond</a:t>
            </a:r>
            <a:endParaRPr sz="2600">
              <a:latin typeface="Times New Roman" pitchFamily="18" charset="0"/>
              <a:cs typeface="Times New Roman" pitchFamily="18" charset="0"/>
            </a:endParaRPr>
          </a:p>
          <a:p>
            <a:pPr marL="287020" indent="-274320" algn="just">
              <a:lnSpc>
                <a:spcPct val="100000"/>
              </a:lnSpc>
              <a:spcBef>
                <a:spcPts val="370"/>
              </a:spcBef>
              <a:buClr>
                <a:srgbClr val="FF0000"/>
              </a:buClr>
              <a:buFont typeface="Wingdings"/>
              <a:buChar char=""/>
              <a:tabLst>
                <a:tab pos="287020" algn="l"/>
              </a:tabLst>
            </a:pPr>
            <a:r>
              <a:rPr sz="3000" dirty="0">
                <a:latin typeface="Times New Roman" pitchFamily="18" charset="0"/>
                <a:cs typeface="Times New Roman" pitchFamily="18" charset="0"/>
              </a:rPr>
              <a:t>Một số phương thức thú vị nên tìm hiểu thêm</a:t>
            </a:r>
            <a:endParaRPr sz="3000">
              <a:latin typeface="Times New Roman" pitchFamily="18" charset="0"/>
              <a:cs typeface="Times New Roman" pitchFamily="18" charset="0"/>
            </a:endParaRPr>
          </a:p>
          <a:p>
            <a:pPr marL="744220" lvl="1" indent="-274320" algn="just">
              <a:lnSpc>
                <a:spcPct val="100000"/>
              </a:lnSpc>
              <a:spcBef>
                <a:spcPts val="114"/>
              </a:spcBef>
              <a:buFont typeface="Wingdings"/>
              <a:buChar char=""/>
              <a:tabLst>
                <a:tab pos="744220" algn="l"/>
              </a:tabLst>
            </a:pPr>
            <a:r>
              <a:rPr sz="2600" dirty="0">
                <a:latin typeface="Times New Roman" pitchFamily="18" charset="0"/>
                <a:cs typeface="Times New Roman" pitchFamily="18" charset="0"/>
              </a:rPr>
              <a:t>schedule(TimerTask task, long delay, long period)</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schedule(TimerTask task,long delay)</a:t>
            </a:r>
            <a:endParaRPr sz="26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990089" cy="757555"/>
          </a:xfrm>
          <a:prstGeom prst="rect">
            <a:avLst/>
          </a:prstGeom>
        </p:spPr>
        <p:txBody>
          <a:bodyPr vert="horz" wrap="square" lIns="0" tIns="12700" rIns="0" bIns="0" rtlCol="0">
            <a:spAutoFit/>
          </a:bodyPr>
          <a:lstStyle/>
          <a:p>
            <a:pPr marL="12700">
              <a:lnSpc>
                <a:spcPct val="100000"/>
              </a:lnSpc>
              <a:spcBef>
                <a:spcPts val="100"/>
              </a:spcBef>
            </a:pPr>
            <a:r>
              <a:rPr dirty="0"/>
              <a:t>Threads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a:t>
            </a:fld>
            <a:endParaRPr spc="-60" dirty="0"/>
          </a:p>
        </p:txBody>
      </p:sp>
      <p:sp>
        <p:nvSpPr>
          <p:cNvPr id="3" name="object 3"/>
          <p:cNvSpPr txBox="1"/>
          <p:nvPr/>
        </p:nvSpPr>
        <p:spPr>
          <a:xfrm>
            <a:off x="427736" y="1396441"/>
            <a:ext cx="8189595" cy="4037452"/>
          </a:xfrm>
          <a:prstGeom prst="rect">
            <a:avLst/>
          </a:prstGeom>
        </p:spPr>
        <p:txBody>
          <a:bodyPr vert="horz" wrap="square" lIns="0" tIns="12700" rIns="0" bIns="0" rtlCol="0">
            <a:spAutoFit/>
          </a:bodyPr>
          <a:lstStyle/>
          <a:p>
            <a:pPr marL="287020" marR="5080" indent="-274320" algn="just">
              <a:lnSpc>
                <a:spcPct val="150000"/>
              </a:lnSpc>
              <a:spcBef>
                <a:spcPts val="100"/>
              </a:spcBef>
              <a:buClr>
                <a:srgbClr val="FF0000"/>
              </a:buClr>
              <a:buFont typeface="Wingdings"/>
              <a:buChar char=""/>
              <a:tabLst>
                <a:tab pos="287020" algn="l"/>
              </a:tabLst>
            </a:pPr>
            <a:r>
              <a:rPr sz="2800" baseline="-25000" dirty="0">
                <a:solidFill>
                  <a:srgbClr val="00AF50"/>
                </a:solidFill>
                <a:latin typeface="Tahoma" pitchFamily="34" charset="0"/>
                <a:ea typeface="Tahoma" pitchFamily="34" charset="0"/>
                <a:cs typeface="Tahoma" pitchFamily="34" charset="0"/>
              </a:rPr>
              <a:t>Process </a:t>
            </a:r>
            <a:r>
              <a:rPr sz="2800" baseline="-25000" dirty="0">
                <a:latin typeface="Tahoma" pitchFamily="34" charset="0"/>
                <a:ea typeface="Tahoma" pitchFamily="34" charset="0"/>
                <a:cs typeface="Tahoma" pitchFamily="34" charset="0"/>
              </a:rPr>
              <a:t>(tiến trình): đơn vị thực thi nhỏ nhất quản  lý ở mức độ hệ điều hành; mỗi process được cấp  bộ nhớ, tài nguyên và lượng CPU riêng; các process  không ảnh hưởng lẫn nhau</a:t>
            </a:r>
            <a:endParaRPr sz="2800" baseline="-25000">
              <a:latin typeface="Tahoma" pitchFamily="34" charset="0"/>
              <a:ea typeface="Tahoma" pitchFamily="34" charset="0"/>
              <a:cs typeface="Tahoma" pitchFamily="34" charset="0"/>
            </a:endParaRPr>
          </a:p>
          <a:p>
            <a:pPr marL="287020" marR="267335" indent="-274320" algn="just">
              <a:lnSpc>
                <a:spcPct val="150000"/>
              </a:lnSpc>
              <a:spcBef>
                <a:spcPts val="810"/>
              </a:spcBef>
              <a:buClr>
                <a:srgbClr val="FF0000"/>
              </a:buClr>
              <a:buFont typeface="Wingdings"/>
              <a:buChar char=""/>
              <a:tabLst>
                <a:tab pos="287020" algn="l"/>
              </a:tabLst>
            </a:pPr>
            <a:r>
              <a:rPr sz="2800" baseline="-25000" dirty="0">
                <a:solidFill>
                  <a:srgbClr val="00AF50"/>
                </a:solidFill>
                <a:latin typeface="Tahoma" pitchFamily="34" charset="0"/>
                <a:ea typeface="Tahoma" pitchFamily="34" charset="0"/>
                <a:cs typeface="Tahoma" pitchFamily="34" charset="0"/>
              </a:rPr>
              <a:t>Thread </a:t>
            </a:r>
            <a:r>
              <a:rPr sz="2800" baseline="-25000" dirty="0">
                <a:latin typeface="Tahoma" pitchFamily="34" charset="0"/>
                <a:ea typeface="Tahoma" pitchFamily="34" charset="0"/>
                <a:cs typeface="Tahoma" pitchFamily="34" charset="0"/>
              </a:rPr>
              <a:t>(mạch/luồng): đoạn mã được thực thi bởi  CPU một cách liên tục; chia sẻ bộ nhớ, tài nguyên  và CPU với các thread khác thuộc cùng process</a:t>
            </a:r>
            <a:endParaRPr sz="2800" baseline="-25000">
              <a:latin typeface="Tahoma" pitchFamily="34" charset="0"/>
              <a:ea typeface="Tahoma" pitchFamily="34" charset="0"/>
              <a:cs typeface="Tahoma" pitchFamily="34" charset="0"/>
            </a:endParaRPr>
          </a:p>
          <a:p>
            <a:pPr marL="287020" marR="147320" indent="-274320" algn="just">
              <a:lnSpc>
                <a:spcPct val="150000"/>
              </a:lnSpc>
              <a:spcBef>
                <a:spcPts val="795"/>
              </a:spcBef>
              <a:buClr>
                <a:srgbClr val="FF0000"/>
              </a:buClr>
              <a:buFont typeface="Wingdings"/>
              <a:buChar char=""/>
              <a:tabLst>
                <a:tab pos="287020" algn="l"/>
              </a:tabLst>
            </a:pPr>
            <a:r>
              <a:rPr sz="2800" baseline="-25000" dirty="0">
                <a:solidFill>
                  <a:srgbClr val="00AF50"/>
                </a:solidFill>
                <a:latin typeface="Tahoma" pitchFamily="34" charset="0"/>
                <a:ea typeface="Tahoma" pitchFamily="34" charset="0"/>
                <a:cs typeface="Tahoma" pitchFamily="34" charset="0"/>
              </a:rPr>
              <a:t>Application </a:t>
            </a:r>
            <a:r>
              <a:rPr sz="2800" baseline="-25000" dirty="0">
                <a:latin typeface="Tahoma" pitchFamily="34" charset="0"/>
                <a:ea typeface="Tahoma" pitchFamily="34" charset="0"/>
                <a:cs typeface="Tahoma" pitchFamily="34" charset="0"/>
              </a:rPr>
              <a:t>(ứng dụng) khi chạy có 1 thread chính,  ứng dụng kết thúc khi mọi thread của nó kết thúc,  ứng dụng có thể tạo thêm các thread con nếu cần</a:t>
            </a:r>
            <a:endParaRPr sz="2800" baseline="-25000">
              <a:latin typeface="Tahoma" pitchFamily="34" charset="0"/>
              <a:ea typeface="Tahoma" pitchFamily="34" charset="0"/>
              <a:cs typeface="Tahom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494155" cy="757555"/>
          </a:xfrm>
          <a:prstGeom prst="rect">
            <a:avLst/>
          </a:prstGeom>
        </p:spPr>
        <p:txBody>
          <a:bodyPr vert="horz" wrap="square" lIns="0" tIns="12700" rIns="0" bIns="0" rtlCol="0">
            <a:spAutoFit/>
          </a:bodyPr>
          <a:lstStyle/>
          <a:p>
            <a:pPr marL="12700">
              <a:lnSpc>
                <a:spcPct val="100000"/>
              </a:lnSpc>
              <a:spcBef>
                <a:spcPts val="100"/>
              </a:spcBef>
            </a:pPr>
            <a:r>
              <a:rPr spc="-175" dirty="0"/>
              <a:t>T</a:t>
            </a:r>
            <a:r>
              <a:rPr dirty="0"/>
              <a:t>imer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40</a:t>
            </a:fld>
            <a:endParaRPr spc="-60" dirty="0"/>
          </a:p>
        </p:txBody>
      </p:sp>
      <p:sp>
        <p:nvSpPr>
          <p:cNvPr id="3" name="object 3"/>
          <p:cNvSpPr txBox="1"/>
          <p:nvPr/>
        </p:nvSpPr>
        <p:spPr>
          <a:xfrm>
            <a:off x="427736" y="1304137"/>
            <a:ext cx="7270115" cy="4498340"/>
          </a:xfrm>
          <a:prstGeom prst="rect">
            <a:avLst/>
          </a:prstGeom>
        </p:spPr>
        <p:txBody>
          <a:bodyPr vert="horz" wrap="square" lIns="0" tIns="12065" rIns="0" bIns="0" rtlCol="0">
            <a:spAutoFit/>
          </a:bodyPr>
          <a:lstStyle/>
          <a:p>
            <a:pPr marL="12700" marR="11430">
              <a:lnSpc>
                <a:spcPct val="133600"/>
              </a:lnSpc>
              <a:spcBef>
                <a:spcPts val="95"/>
              </a:spcBef>
            </a:pPr>
            <a:r>
              <a:rPr sz="2000" spc="-65" dirty="0">
                <a:latin typeface="Arial"/>
                <a:cs typeface="Arial"/>
              </a:rPr>
              <a:t>TextView </a:t>
            </a:r>
            <a:r>
              <a:rPr sz="2000" spc="245" dirty="0">
                <a:latin typeface="Arial"/>
                <a:cs typeface="Arial"/>
              </a:rPr>
              <a:t>tv </a:t>
            </a:r>
            <a:r>
              <a:rPr sz="2000" spc="-70" dirty="0">
                <a:latin typeface="Arial"/>
                <a:cs typeface="Arial"/>
              </a:rPr>
              <a:t>= </a:t>
            </a:r>
            <a:r>
              <a:rPr sz="2000" spc="5" dirty="0">
                <a:latin typeface="Arial"/>
                <a:cs typeface="Arial"/>
              </a:rPr>
              <a:t>(TextView) </a:t>
            </a:r>
            <a:r>
              <a:rPr sz="2000" spc="40" dirty="0">
                <a:latin typeface="Arial"/>
                <a:cs typeface="Arial"/>
              </a:rPr>
              <a:t>findViewById(R.id.main_timer_text);  </a:t>
            </a:r>
            <a:r>
              <a:rPr sz="2000" spc="-45" dirty="0">
                <a:latin typeface="Arial"/>
                <a:cs typeface="Arial"/>
              </a:rPr>
              <a:t>Timer </a:t>
            </a:r>
            <a:r>
              <a:rPr sz="2000" spc="545" dirty="0">
                <a:latin typeface="Arial"/>
                <a:cs typeface="Arial"/>
              </a:rPr>
              <a:t>t </a:t>
            </a:r>
            <a:r>
              <a:rPr sz="2000" spc="-70" dirty="0">
                <a:latin typeface="Arial"/>
                <a:cs typeface="Arial"/>
              </a:rPr>
              <a:t>= </a:t>
            </a:r>
            <a:r>
              <a:rPr sz="2000" spc="-225" dirty="0">
                <a:latin typeface="Arial"/>
                <a:cs typeface="Arial"/>
              </a:rPr>
              <a:t>new</a:t>
            </a:r>
            <a:r>
              <a:rPr sz="2000" spc="25" dirty="0">
                <a:latin typeface="Arial"/>
                <a:cs typeface="Arial"/>
              </a:rPr>
              <a:t> </a:t>
            </a:r>
            <a:r>
              <a:rPr sz="2000" spc="90" dirty="0">
                <a:latin typeface="Arial"/>
                <a:cs typeface="Arial"/>
              </a:rPr>
              <a:t>Timer();</a:t>
            </a:r>
            <a:endParaRPr sz="2000">
              <a:latin typeface="Arial"/>
              <a:cs typeface="Arial"/>
            </a:endParaRPr>
          </a:p>
          <a:p>
            <a:pPr marL="494030" marR="2525395" indent="-481965">
              <a:lnSpc>
                <a:spcPts val="3200"/>
              </a:lnSpc>
              <a:spcBef>
                <a:spcPts val="235"/>
              </a:spcBef>
            </a:pPr>
            <a:r>
              <a:rPr sz="2000" spc="-25" dirty="0">
                <a:latin typeface="Arial"/>
                <a:cs typeface="Arial"/>
              </a:rPr>
              <a:t>t.scheduleAtFixedRate(new </a:t>
            </a:r>
            <a:r>
              <a:rPr sz="2000" spc="-20" dirty="0">
                <a:latin typeface="Arial"/>
                <a:cs typeface="Arial"/>
              </a:rPr>
              <a:t>TimerTask() </a:t>
            </a:r>
            <a:r>
              <a:rPr sz="2000" spc="430" dirty="0">
                <a:latin typeface="Arial"/>
                <a:cs typeface="Arial"/>
              </a:rPr>
              <a:t>{  </a:t>
            </a:r>
            <a:r>
              <a:rPr sz="2000" spc="100" dirty="0">
                <a:latin typeface="Arial"/>
                <a:cs typeface="Arial"/>
              </a:rPr>
              <a:t>public </a:t>
            </a:r>
            <a:r>
              <a:rPr sz="2000" spc="70" dirty="0">
                <a:latin typeface="Arial"/>
                <a:cs typeface="Arial"/>
              </a:rPr>
              <a:t>void </a:t>
            </a:r>
            <a:r>
              <a:rPr sz="2000" spc="130" dirty="0">
                <a:latin typeface="Arial"/>
                <a:cs typeface="Arial"/>
              </a:rPr>
              <a:t>run()</a:t>
            </a:r>
            <a:r>
              <a:rPr sz="2000" spc="540" dirty="0">
                <a:latin typeface="Arial"/>
                <a:cs typeface="Arial"/>
              </a:rPr>
              <a:t> </a:t>
            </a:r>
            <a:r>
              <a:rPr sz="2000" spc="430" dirty="0">
                <a:latin typeface="Arial"/>
                <a:cs typeface="Arial"/>
              </a:rPr>
              <a:t>{</a:t>
            </a:r>
            <a:endParaRPr sz="2000">
              <a:latin typeface="Arial"/>
              <a:cs typeface="Arial"/>
            </a:endParaRPr>
          </a:p>
          <a:p>
            <a:pPr marL="975360">
              <a:lnSpc>
                <a:spcPct val="100000"/>
              </a:lnSpc>
              <a:spcBef>
                <a:spcPts val="565"/>
              </a:spcBef>
            </a:pPr>
            <a:r>
              <a:rPr sz="2000" spc="-110" dirty="0">
                <a:latin typeface="Arial"/>
                <a:cs typeface="Arial"/>
              </a:rPr>
              <a:t>runOnUiThread(new </a:t>
            </a:r>
            <a:r>
              <a:rPr sz="2000" spc="-25" dirty="0">
                <a:latin typeface="Arial"/>
                <a:cs typeface="Arial"/>
              </a:rPr>
              <a:t>Runnable()</a:t>
            </a:r>
            <a:r>
              <a:rPr sz="2000" spc="155" dirty="0">
                <a:latin typeface="Arial"/>
                <a:cs typeface="Arial"/>
              </a:rPr>
              <a:t> </a:t>
            </a:r>
            <a:r>
              <a:rPr sz="2000" spc="434" dirty="0">
                <a:latin typeface="Arial"/>
                <a:cs typeface="Arial"/>
              </a:rPr>
              <a:t>{</a:t>
            </a:r>
            <a:endParaRPr sz="2000">
              <a:latin typeface="Arial"/>
              <a:cs typeface="Arial"/>
            </a:endParaRPr>
          </a:p>
          <a:p>
            <a:pPr marL="1941830" marR="1076960" indent="-481965">
              <a:lnSpc>
                <a:spcPts val="3200"/>
              </a:lnSpc>
              <a:spcBef>
                <a:spcPts val="235"/>
              </a:spcBef>
            </a:pPr>
            <a:r>
              <a:rPr sz="2000" spc="100" dirty="0">
                <a:latin typeface="Arial"/>
                <a:cs typeface="Arial"/>
              </a:rPr>
              <a:t>public </a:t>
            </a:r>
            <a:r>
              <a:rPr sz="2000" spc="70" dirty="0">
                <a:latin typeface="Arial"/>
                <a:cs typeface="Arial"/>
              </a:rPr>
              <a:t>void </a:t>
            </a:r>
            <a:r>
              <a:rPr sz="2000" spc="130" dirty="0">
                <a:latin typeface="Arial"/>
                <a:cs typeface="Arial"/>
              </a:rPr>
              <a:t>run() </a:t>
            </a:r>
            <a:r>
              <a:rPr sz="2000" spc="430" dirty="0">
                <a:latin typeface="Arial"/>
                <a:cs typeface="Arial"/>
              </a:rPr>
              <a:t>{  </a:t>
            </a:r>
            <a:r>
              <a:rPr sz="2000" spc="75" dirty="0">
                <a:latin typeface="Arial"/>
                <a:cs typeface="Arial"/>
              </a:rPr>
              <a:t>tv.setText(String.valueOf(time++));</a:t>
            </a:r>
            <a:endParaRPr sz="2000">
              <a:latin typeface="Arial"/>
              <a:cs typeface="Arial"/>
            </a:endParaRPr>
          </a:p>
          <a:p>
            <a:pPr marL="1460500">
              <a:lnSpc>
                <a:spcPct val="100000"/>
              </a:lnSpc>
              <a:spcBef>
                <a:spcPts val="570"/>
              </a:spcBef>
            </a:pPr>
            <a:r>
              <a:rPr sz="2000" spc="430" dirty="0">
                <a:latin typeface="Arial"/>
                <a:cs typeface="Arial"/>
              </a:rPr>
              <a:t>}</a:t>
            </a:r>
            <a:endParaRPr sz="2000">
              <a:latin typeface="Arial"/>
              <a:cs typeface="Arial"/>
            </a:endParaRPr>
          </a:p>
          <a:p>
            <a:pPr marL="975360">
              <a:lnSpc>
                <a:spcPct val="100000"/>
              </a:lnSpc>
              <a:spcBef>
                <a:spcPts val="790"/>
              </a:spcBef>
            </a:pPr>
            <a:r>
              <a:rPr sz="2000" spc="370" dirty="0">
                <a:latin typeface="Arial"/>
                <a:cs typeface="Arial"/>
              </a:rPr>
              <a:t>});</a:t>
            </a:r>
            <a:endParaRPr sz="2000">
              <a:latin typeface="Arial"/>
              <a:cs typeface="Arial"/>
            </a:endParaRPr>
          </a:p>
          <a:p>
            <a:pPr marL="494030">
              <a:lnSpc>
                <a:spcPct val="100000"/>
              </a:lnSpc>
              <a:spcBef>
                <a:spcPts val="810"/>
              </a:spcBef>
            </a:pPr>
            <a:r>
              <a:rPr sz="2000" spc="430" dirty="0">
                <a:latin typeface="Arial"/>
                <a:cs typeface="Arial"/>
              </a:rPr>
              <a:t>}</a:t>
            </a:r>
            <a:endParaRPr sz="2000">
              <a:latin typeface="Arial"/>
              <a:cs typeface="Arial"/>
            </a:endParaRPr>
          </a:p>
          <a:p>
            <a:pPr marL="12700">
              <a:lnSpc>
                <a:spcPct val="100000"/>
              </a:lnSpc>
              <a:spcBef>
                <a:spcPts val="800"/>
              </a:spcBef>
            </a:pPr>
            <a:r>
              <a:rPr sz="2000" spc="409" dirty="0">
                <a:latin typeface="Arial"/>
                <a:cs typeface="Arial"/>
              </a:rPr>
              <a:t>}, </a:t>
            </a:r>
            <a:r>
              <a:rPr sz="2000" spc="190" dirty="0">
                <a:latin typeface="Arial"/>
                <a:cs typeface="Arial"/>
              </a:rPr>
              <a:t>0,</a:t>
            </a:r>
            <a:r>
              <a:rPr sz="2000" spc="55" dirty="0">
                <a:latin typeface="Arial"/>
                <a:cs typeface="Arial"/>
              </a:rPr>
              <a:t> </a:t>
            </a:r>
            <a:r>
              <a:rPr sz="2000" dirty="0">
                <a:latin typeface="Arial"/>
                <a:cs typeface="Arial"/>
              </a:rPr>
              <a:t>1000);</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990089" cy="757555"/>
          </a:xfrm>
          <a:prstGeom prst="rect">
            <a:avLst/>
          </a:prstGeom>
        </p:spPr>
        <p:txBody>
          <a:bodyPr vert="horz" wrap="square" lIns="0" tIns="12700" rIns="0" bIns="0" rtlCol="0">
            <a:spAutoFit/>
          </a:bodyPr>
          <a:lstStyle/>
          <a:p>
            <a:pPr marL="12700">
              <a:lnSpc>
                <a:spcPct val="100000"/>
              </a:lnSpc>
              <a:spcBef>
                <a:spcPts val="100"/>
              </a:spcBef>
            </a:pPr>
            <a:r>
              <a:rPr dirty="0"/>
              <a:t>Threads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a:t>
            </a:fld>
            <a:endParaRPr spc="-60" dirty="0"/>
          </a:p>
        </p:txBody>
      </p:sp>
      <p:sp>
        <p:nvSpPr>
          <p:cNvPr id="3" name="object 3"/>
          <p:cNvSpPr txBox="1"/>
          <p:nvPr/>
        </p:nvSpPr>
        <p:spPr>
          <a:xfrm>
            <a:off x="427736" y="1350721"/>
            <a:ext cx="8243570" cy="4465389"/>
          </a:xfrm>
          <a:prstGeom prst="rect">
            <a:avLst/>
          </a:prstGeom>
        </p:spPr>
        <p:txBody>
          <a:bodyPr vert="horz" wrap="square" lIns="0" tIns="64769" rIns="0" bIns="0" rtlCol="0">
            <a:spAutoFit/>
          </a:bodyPr>
          <a:lstStyle/>
          <a:p>
            <a:pPr marL="287020" marR="31115" indent="-274320" algn="just">
              <a:lnSpc>
                <a:spcPct val="150000"/>
              </a:lnSpc>
              <a:spcBef>
                <a:spcPts val="509"/>
              </a:spcBef>
              <a:buClr>
                <a:srgbClr val="FF0000"/>
              </a:buClr>
              <a:buFont typeface="Wingdings"/>
              <a:buChar char=""/>
              <a:tabLst>
                <a:tab pos="287020" algn="l"/>
              </a:tabLst>
            </a:pPr>
            <a:r>
              <a:rPr sz="2000" dirty="0">
                <a:latin typeface="Tahoma" pitchFamily="34" charset="0"/>
                <a:ea typeface="Tahoma" pitchFamily="34" charset="0"/>
                <a:cs typeface="Tahoma" pitchFamily="34" charset="0"/>
              </a:rPr>
              <a:t>Mỗi thread có thuộc tính </a:t>
            </a:r>
            <a:r>
              <a:rPr sz="2000" dirty="0">
                <a:solidFill>
                  <a:srgbClr val="00AF50"/>
                </a:solidFill>
                <a:latin typeface="Tahoma" pitchFamily="34" charset="0"/>
                <a:ea typeface="Tahoma" pitchFamily="34" charset="0"/>
                <a:cs typeface="Tahoma" pitchFamily="34" charset="0"/>
              </a:rPr>
              <a:t>priority </a:t>
            </a:r>
            <a:r>
              <a:rPr sz="2000" dirty="0">
                <a:latin typeface="Tahoma" pitchFamily="34" charset="0"/>
                <a:ea typeface="Tahoma" pitchFamily="34" charset="0"/>
                <a:cs typeface="Tahoma" pitchFamily="34" charset="0"/>
              </a:rPr>
              <a:t>là mức độ ưu tiên  của thread đó, độ ưu tiên càng cao thì lượng CPU  cấp cho nó càng nhiều</a:t>
            </a:r>
            <a:endParaRPr sz="2000">
              <a:latin typeface="Tahoma" pitchFamily="34" charset="0"/>
              <a:ea typeface="Tahoma" pitchFamily="34" charset="0"/>
              <a:cs typeface="Tahoma" pitchFamily="34" charset="0"/>
            </a:endParaRPr>
          </a:p>
          <a:p>
            <a:pPr marL="287020" marR="111760" indent="-274320" algn="just">
              <a:lnSpc>
                <a:spcPct val="150000"/>
              </a:lnSpc>
              <a:spcBef>
                <a:spcPts val="805"/>
              </a:spcBef>
              <a:buClr>
                <a:srgbClr val="FF0000"/>
              </a:buClr>
              <a:buFont typeface="Wingdings"/>
              <a:buChar char=""/>
              <a:tabLst>
                <a:tab pos="287020" algn="l"/>
              </a:tabLst>
            </a:pPr>
            <a:r>
              <a:rPr sz="2000" dirty="0">
                <a:latin typeface="Tahoma" pitchFamily="34" charset="0"/>
                <a:ea typeface="Tahoma" pitchFamily="34" charset="0"/>
                <a:cs typeface="Tahoma" pitchFamily="34" charset="0"/>
              </a:rPr>
              <a:t>Thread có độ ưu tiên thấp nhất là </a:t>
            </a:r>
            <a:r>
              <a:rPr sz="2000" dirty="0">
                <a:solidFill>
                  <a:srgbClr val="00AF50"/>
                </a:solidFill>
                <a:latin typeface="Tahoma" pitchFamily="34" charset="0"/>
                <a:ea typeface="Tahoma" pitchFamily="34" charset="0"/>
                <a:cs typeface="Tahoma" pitchFamily="34" charset="0"/>
              </a:rPr>
              <a:t>daemon thread </a:t>
            </a:r>
            <a:r>
              <a:rPr sz="2000" dirty="0">
                <a:latin typeface="Tahoma" pitchFamily="34" charset="0"/>
                <a:ea typeface="Tahoma" pitchFamily="34" charset="0"/>
                <a:cs typeface="Tahoma" pitchFamily="34" charset="0"/>
              </a:rPr>
              <a:t> (</a:t>
            </a:r>
            <a:r>
              <a:rPr sz="2000" dirty="0">
                <a:solidFill>
                  <a:srgbClr val="00AF50"/>
                </a:solidFill>
                <a:latin typeface="Tahoma" pitchFamily="34" charset="0"/>
                <a:ea typeface="Tahoma" pitchFamily="34" charset="0"/>
                <a:cs typeface="Tahoma" pitchFamily="34" charset="0"/>
              </a:rPr>
              <a:t>idle thread </a:t>
            </a:r>
            <a:r>
              <a:rPr sz="2000" dirty="0">
                <a:latin typeface="Tahoma" pitchFamily="34" charset="0"/>
                <a:ea typeface="Tahoma" pitchFamily="34" charset="0"/>
                <a:cs typeface="Tahoma" pitchFamily="34" charset="0"/>
              </a:rPr>
              <a:t>– trong Windows), chỉ chạy khi CPU rỗi</a:t>
            </a:r>
            <a:endParaRPr sz="2000">
              <a:latin typeface="Tahoma" pitchFamily="34" charset="0"/>
              <a:ea typeface="Tahoma" pitchFamily="34" charset="0"/>
              <a:cs typeface="Tahoma" pitchFamily="34" charset="0"/>
            </a:endParaRPr>
          </a:p>
          <a:p>
            <a:pPr marL="287020" marR="535305" indent="-274320" algn="just">
              <a:lnSpc>
                <a:spcPct val="150000"/>
              </a:lnSpc>
              <a:spcBef>
                <a:spcPts val="795"/>
              </a:spcBef>
              <a:buClr>
                <a:srgbClr val="FF0000"/>
              </a:buClr>
              <a:buFont typeface="Wingdings"/>
              <a:buChar char=""/>
              <a:tabLst>
                <a:tab pos="287020" algn="l"/>
              </a:tabLst>
            </a:pPr>
            <a:r>
              <a:rPr sz="2000" dirty="0">
                <a:latin typeface="Tahoma" pitchFamily="34" charset="0"/>
                <a:ea typeface="Tahoma" pitchFamily="34" charset="0"/>
                <a:cs typeface="Tahoma" pitchFamily="34" charset="0"/>
              </a:rPr>
              <a:t>Các thread trong cùng một process tương tác và  đồng bộ hóa với nhau qua việc sử dụng các đối  tượng dùng chung và các biến monitor</a:t>
            </a:r>
            <a:endParaRPr sz="2000">
              <a:latin typeface="Tahoma" pitchFamily="34" charset="0"/>
              <a:ea typeface="Tahoma" pitchFamily="34" charset="0"/>
              <a:cs typeface="Tahoma" pitchFamily="34" charset="0"/>
            </a:endParaRPr>
          </a:p>
          <a:p>
            <a:pPr marL="287020" marR="5080" indent="-274320" algn="just">
              <a:lnSpc>
                <a:spcPct val="150000"/>
              </a:lnSpc>
              <a:spcBef>
                <a:spcPts val="805"/>
              </a:spcBef>
              <a:buClr>
                <a:srgbClr val="FF0000"/>
              </a:buClr>
              <a:buFont typeface="Wingdings"/>
              <a:buChar char=""/>
              <a:tabLst>
                <a:tab pos="287020" algn="l"/>
              </a:tabLst>
            </a:pPr>
            <a:r>
              <a:rPr sz="2000" dirty="0">
                <a:latin typeface="Tahoma" pitchFamily="34" charset="0"/>
                <a:ea typeface="Tahoma" pitchFamily="34" charset="0"/>
                <a:cs typeface="Tahoma" pitchFamily="34" charset="0"/>
              </a:rPr>
              <a:t>Java dùng cơ chế </a:t>
            </a:r>
            <a:r>
              <a:rPr sz="2000" dirty="0">
                <a:solidFill>
                  <a:srgbClr val="00AF50"/>
                </a:solidFill>
                <a:latin typeface="Tahoma" pitchFamily="34" charset="0"/>
                <a:ea typeface="Tahoma" pitchFamily="34" charset="0"/>
                <a:cs typeface="Tahoma" pitchFamily="34" charset="0"/>
              </a:rPr>
              <a:t>synchronized </a:t>
            </a:r>
            <a:r>
              <a:rPr sz="2000" dirty="0">
                <a:latin typeface="Tahoma" pitchFamily="34" charset="0"/>
                <a:ea typeface="Tahoma" pitchFamily="34" charset="0"/>
                <a:cs typeface="Tahoma" pitchFamily="34" charset="0"/>
              </a:rPr>
              <a:t>và </a:t>
            </a:r>
            <a:r>
              <a:rPr sz="2000" dirty="0">
                <a:solidFill>
                  <a:srgbClr val="00AF50"/>
                </a:solidFill>
                <a:latin typeface="Tahoma" pitchFamily="34" charset="0"/>
                <a:ea typeface="Tahoma" pitchFamily="34" charset="0"/>
                <a:cs typeface="Tahoma" pitchFamily="34" charset="0"/>
              </a:rPr>
              <a:t>wait-notify </a:t>
            </a:r>
            <a:r>
              <a:rPr sz="2000" dirty="0">
                <a:latin typeface="Tahoma" pitchFamily="34" charset="0"/>
                <a:ea typeface="Tahoma" pitchFamily="34" charset="0"/>
                <a:cs typeface="Tahoma" pitchFamily="34" charset="0"/>
              </a:rPr>
              <a:t>để xử  lý tình huống tranh chấp tài nguyên giữa các thread</a:t>
            </a:r>
            <a:endParaRPr sz="2000">
              <a:latin typeface="Tahoma" pitchFamily="34" charset="0"/>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990089" cy="757555"/>
          </a:xfrm>
          <a:prstGeom prst="rect">
            <a:avLst/>
          </a:prstGeom>
        </p:spPr>
        <p:txBody>
          <a:bodyPr vert="horz" wrap="square" lIns="0" tIns="12700" rIns="0" bIns="0" rtlCol="0">
            <a:spAutoFit/>
          </a:bodyPr>
          <a:lstStyle/>
          <a:p>
            <a:pPr marL="12700">
              <a:lnSpc>
                <a:spcPct val="100000"/>
              </a:lnSpc>
              <a:spcBef>
                <a:spcPts val="100"/>
              </a:spcBef>
            </a:pPr>
            <a:r>
              <a:rPr dirty="0"/>
              <a:t>Threads</a:t>
            </a:r>
          </a:p>
        </p:txBody>
      </p:sp>
      <p:sp>
        <p:nvSpPr>
          <p:cNvPr id="3" name="object 3"/>
          <p:cNvSpPr txBox="1"/>
          <p:nvPr/>
        </p:nvSpPr>
        <p:spPr>
          <a:xfrm>
            <a:off x="307340" y="1608201"/>
            <a:ext cx="3809365" cy="330835"/>
          </a:xfrm>
          <a:prstGeom prst="rect">
            <a:avLst/>
          </a:prstGeom>
        </p:spPr>
        <p:txBody>
          <a:bodyPr vert="horz" wrap="square" lIns="0" tIns="13335" rIns="0" bIns="0" rtlCol="0">
            <a:spAutoFit/>
          </a:bodyPr>
          <a:lstStyle/>
          <a:p>
            <a:pPr marL="12700">
              <a:lnSpc>
                <a:spcPct val="100000"/>
              </a:lnSpc>
              <a:spcBef>
                <a:spcPts val="105"/>
              </a:spcBef>
            </a:pPr>
            <a:r>
              <a:rPr sz="2000" b="1" spc="-114" dirty="0">
                <a:latin typeface="Trebuchet MS"/>
                <a:cs typeface="Trebuchet MS"/>
              </a:rPr>
              <a:t>Process </a:t>
            </a:r>
            <a:r>
              <a:rPr sz="2000" b="1" spc="-160" dirty="0">
                <a:latin typeface="Trebuchet MS"/>
                <a:cs typeface="Trebuchet MS"/>
              </a:rPr>
              <a:t>1 </a:t>
            </a:r>
            <a:r>
              <a:rPr sz="2000" b="1" spc="-100" dirty="0">
                <a:latin typeface="Trebuchet MS"/>
                <a:cs typeface="Trebuchet MS"/>
              </a:rPr>
              <a:t>(Dalvik </a:t>
            </a:r>
            <a:r>
              <a:rPr sz="2000" b="1" spc="-105" dirty="0">
                <a:latin typeface="Trebuchet MS"/>
                <a:cs typeface="Trebuchet MS"/>
              </a:rPr>
              <a:t>Virtual </a:t>
            </a:r>
            <a:r>
              <a:rPr sz="2000" b="1" spc="-70" dirty="0">
                <a:latin typeface="Trebuchet MS"/>
                <a:cs typeface="Trebuchet MS"/>
              </a:rPr>
              <a:t>Machine</a:t>
            </a:r>
            <a:r>
              <a:rPr sz="2000" b="1" spc="-340" dirty="0">
                <a:latin typeface="Trebuchet MS"/>
                <a:cs typeface="Trebuchet MS"/>
              </a:rPr>
              <a:t> </a:t>
            </a:r>
            <a:r>
              <a:rPr sz="2000" b="1" spc="-135" dirty="0">
                <a:latin typeface="Trebuchet MS"/>
                <a:cs typeface="Trebuchet MS"/>
              </a:rPr>
              <a:t>1)</a:t>
            </a:r>
            <a:endParaRPr sz="2000">
              <a:latin typeface="Trebuchet MS"/>
              <a:cs typeface="Trebuchet MS"/>
            </a:endParaRPr>
          </a:p>
        </p:txBody>
      </p:sp>
      <p:sp>
        <p:nvSpPr>
          <p:cNvPr id="4" name="object 4"/>
          <p:cNvSpPr/>
          <p:nvPr/>
        </p:nvSpPr>
        <p:spPr>
          <a:xfrm>
            <a:off x="305561" y="2190750"/>
            <a:ext cx="4267200" cy="3830320"/>
          </a:xfrm>
          <a:custGeom>
            <a:avLst/>
            <a:gdLst/>
            <a:ahLst/>
            <a:cxnLst/>
            <a:rect l="l" t="t" r="r" b="b"/>
            <a:pathLst>
              <a:path w="4267200" h="3830320">
                <a:moveTo>
                  <a:pt x="0" y="3829812"/>
                </a:moveTo>
                <a:lnTo>
                  <a:pt x="4267200" y="3829812"/>
                </a:lnTo>
                <a:lnTo>
                  <a:pt x="4267200" y="0"/>
                </a:lnTo>
                <a:lnTo>
                  <a:pt x="0" y="0"/>
                </a:lnTo>
                <a:lnTo>
                  <a:pt x="0" y="3829812"/>
                </a:lnTo>
                <a:close/>
              </a:path>
            </a:pathLst>
          </a:custGeom>
          <a:solidFill>
            <a:srgbClr val="F1F1F1"/>
          </a:solidFill>
        </p:spPr>
        <p:txBody>
          <a:bodyPr wrap="square" lIns="0" tIns="0" rIns="0" bIns="0" rtlCol="0"/>
          <a:lstStyle/>
          <a:p>
            <a:endParaRPr/>
          </a:p>
        </p:txBody>
      </p:sp>
      <p:sp>
        <p:nvSpPr>
          <p:cNvPr id="5" name="object 5"/>
          <p:cNvSpPr/>
          <p:nvPr/>
        </p:nvSpPr>
        <p:spPr>
          <a:xfrm>
            <a:off x="441198" y="2276094"/>
            <a:ext cx="3987165" cy="890269"/>
          </a:xfrm>
          <a:custGeom>
            <a:avLst/>
            <a:gdLst/>
            <a:ahLst/>
            <a:cxnLst/>
            <a:rect l="l" t="t" r="r" b="b"/>
            <a:pathLst>
              <a:path w="3987165" h="890269">
                <a:moveTo>
                  <a:pt x="3838448" y="0"/>
                </a:moveTo>
                <a:lnTo>
                  <a:pt x="148336" y="0"/>
                </a:lnTo>
                <a:lnTo>
                  <a:pt x="101448" y="7563"/>
                </a:lnTo>
                <a:lnTo>
                  <a:pt x="60728" y="28622"/>
                </a:lnTo>
                <a:lnTo>
                  <a:pt x="28619" y="60734"/>
                </a:lnTo>
                <a:lnTo>
                  <a:pt x="7561" y="101453"/>
                </a:lnTo>
                <a:lnTo>
                  <a:pt x="0" y="148335"/>
                </a:lnTo>
                <a:lnTo>
                  <a:pt x="0" y="741679"/>
                </a:lnTo>
                <a:lnTo>
                  <a:pt x="7561" y="788562"/>
                </a:lnTo>
                <a:lnTo>
                  <a:pt x="28619" y="829281"/>
                </a:lnTo>
                <a:lnTo>
                  <a:pt x="60728" y="861393"/>
                </a:lnTo>
                <a:lnTo>
                  <a:pt x="101448" y="882452"/>
                </a:lnTo>
                <a:lnTo>
                  <a:pt x="148336" y="890015"/>
                </a:lnTo>
                <a:lnTo>
                  <a:pt x="3838448" y="890015"/>
                </a:lnTo>
                <a:lnTo>
                  <a:pt x="3885330" y="882452"/>
                </a:lnTo>
                <a:lnTo>
                  <a:pt x="3926049" y="861393"/>
                </a:lnTo>
                <a:lnTo>
                  <a:pt x="3958161" y="829281"/>
                </a:lnTo>
                <a:lnTo>
                  <a:pt x="3979220" y="788562"/>
                </a:lnTo>
                <a:lnTo>
                  <a:pt x="3986784" y="741679"/>
                </a:lnTo>
                <a:lnTo>
                  <a:pt x="3986784" y="148335"/>
                </a:lnTo>
                <a:lnTo>
                  <a:pt x="3979220" y="101453"/>
                </a:lnTo>
                <a:lnTo>
                  <a:pt x="3958161" y="60734"/>
                </a:lnTo>
                <a:lnTo>
                  <a:pt x="3926049" y="28622"/>
                </a:lnTo>
                <a:lnTo>
                  <a:pt x="3885330" y="7563"/>
                </a:lnTo>
                <a:lnTo>
                  <a:pt x="3838448" y="0"/>
                </a:lnTo>
                <a:close/>
              </a:path>
            </a:pathLst>
          </a:custGeom>
          <a:solidFill>
            <a:srgbClr val="5B9BD4"/>
          </a:solidFill>
        </p:spPr>
        <p:txBody>
          <a:bodyPr wrap="square" lIns="0" tIns="0" rIns="0" bIns="0" rtlCol="0"/>
          <a:lstStyle/>
          <a:p>
            <a:endParaRPr/>
          </a:p>
        </p:txBody>
      </p:sp>
      <p:sp>
        <p:nvSpPr>
          <p:cNvPr id="6" name="object 6"/>
          <p:cNvSpPr/>
          <p:nvPr/>
        </p:nvSpPr>
        <p:spPr>
          <a:xfrm>
            <a:off x="441198" y="2276094"/>
            <a:ext cx="3987165" cy="890269"/>
          </a:xfrm>
          <a:custGeom>
            <a:avLst/>
            <a:gdLst/>
            <a:ahLst/>
            <a:cxnLst/>
            <a:rect l="l" t="t" r="r" b="b"/>
            <a:pathLst>
              <a:path w="3987165" h="890269">
                <a:moveTo>
                  <a:pt x="0" y="148335"/>
                </a:moveTo>
                <a:lnTo>
                  <a:pt x="7561" y="101453"/>
                </a:lnTo>
                <a:lnTo>
                  <a:pt x="28619" y="60734"/>
                </a:lnTo>
                <a:lnTo>
                  <a:pt x="60728" y="28622"/>
                </a:lnTo>
                <a:lnTo>
                  <a:pt x="101448" y="7563"/>
                </a:lnTo>
                <a:lnTo>
                  <a:pt x="148336" y="0"/>
                </a:lnTo>
                <a:lnTo>
                  <a:pt x="3838448" y="0"/>
                </a:lnTo>
                <a:lnTo>
                  <a:pt x="3885330" y="7563"/>
                </a:lnTo>
                <a:lnTo>
                  <a:pt x="3926049" y="28622"/>
                </a:lnTo>
                <a:lnTo>
                  <a:pt x="3958161" y="60734"/>
                </a:lnTo>
                <a:lnTo>
                  <a:pt x="3979220" y="101453"/>
                </a:lnTo>
                <a:lnTo>
                  <a:pt x="3986784" y="148335"/>
                </a:lnTo>
                <a:lnTo>
                  <a:pt x="3986784" y="741679"/>
                </a:lnTo>
                <a:lnTo>
                  <a:pt x="3979220" y="788562"/>
                </a:lnTo>
                <a:lnTo>
                  <a:pt x="3958161" y="829281"/>
                </a:lnTo>
                <a:lnTo>
                  <a:pt x="3926049" y="861393"/>
                </a:lnTo>
                <a:lnTo>
                  <a:pt x="3885330" y="882452"/>
                </a:lnTo>
                <a:lnTo>
                  <a:pt x="3838448" y="890015"/>
                </a:lnTo>
                <a:lnTo>
                  <a:pt x="148336" y="890015"/>
                </a:lnTo>
                <a:lnTo>
                  <a:pt x="101448" y="882452"/>
                </a:lnTo>
                <a:lnTo>
                  <a:pt x="60728" y="861393"/>
                </a:lnTo>
                <a:lnTo>
                  <a:pt x="28619" y="829281"/>
                </a:lnTo>
                <a:lnTo>
                  <a:pt x="7561" y="788562"/>
                </a:lnTo>
                <a:lnTo>
                  <a:pt x="0" y="741679"/>
                </a:lnTo>
                <a:lnTo>
                  <a:pt x="0" y="148335"/>
                </a:lnTo>
                <a:close/>
              </a:path>
            </a:pathLst>
          </a:custGeom>
          <a:ln w="25908">
            <a:solidFill>
              <a:srgbClr val="395E89"/>
            </a:solidFill>
          </a:ln>
        </p:spPr>
        <p:txBody>
          <a:bodyPr wrap="square" lIns="0" tIns="0" rIns="0" bIns="0" rtlCol="0"/>
          <a:lstStyle/>
          <a:p>
            <a:endParaRPr/>
          </a:p>
        </p:txBody>
      </p:sp>
      <p:sp>
        <p:nvSpPr>
          <p:cNvPr id="7" name="object 7"/>
          <p:cNvSpPr txBox="1"/>
          <p:nvPr/>
        </p:nvSpPr>
        <p:spPr>
          <a:xfrm>
            <a:off x="305561" y="2190750"/>
            <a:ext cx="4267200" cy="3830320"/>
          </a:xfrm>
          <a:prstGeom prst="rect">
            <a:avLst/>
          </a:prstGeom>
          <a:ln w="25907">
            <a:solidFill>
              <a:srgbClr val="395E89"/>
            </a:solidFill>
          </a:ln>
        </p:spPr>
        <p:txBody>
          <a:bodyPr vert="horz" wrap="square" lIns="0" tIns="3175" rIns="0" bIns="0" rtlCol="0">
            <a:spAutoFit/>
          </a:bodyPr>
          <a:lstStyle/>
          <a:p>
            <a:pPr>
              <a:lnSpc>
                <a:spcPct val="100000"/>
              </a:lnSpc>
              <a:spcBef>
                <a:spcPts val="25"/>
              </a:spcBef>
            </a:pPr>
            <a:endParaRPr sz="2450">
              <a:latin typeface="Times New Roman"/>
              <a:cs typeface="Times New Roman"/>
            </a:endParaRPr>
          </a:p>
          <a:p>
            <a:pPr marL="665480">
              <a:lnSpc>
                <a:spcPct val="100000"/>
              </a:lnSpc>
            </a:pPr>
            <a:r>
              <a:rPr sz="2000" spc="-120" dirty="0">
                <a:solidFill>
                  <a:srgbClr val="FFFFFF"/>
                </a:solidFill>
                <a:latin typeface="Arial"/>
                <a:cs typeface="Arial"/>
              </a:rPr>
              <a:t>Common </a:t>
            </a:r>
            <a:r>
              <a:rPr sz="2000" spc="-65" dirty="0">
                <a:solidFill>
                  <a:srgbClr val="FFFFFF"/>
                </a:solidFill>
                <a:latin typeface="Arial"/>
                <a:cs typeface="Arial"/>
              </a:rPr>
              <a:t>memory</a:t>
            </a:r>
            <a:r>
              <a:rPr sz="2000" spc="-114" dirty="0">
                <a:solidFill>
                  <a:srgbClr val="FFFFFF"/>
                </a:solidFill>
                <a:latin typeface="Arial"/>
                <a:cs typeface="Arial"/>
              </a:rPr>
              <a:t> </a:t>
            </a:r>
            <a:r>
              <a:rPr sz="2000" spc="-105" dirty="0">
                <a:solidFill>
                  <a:srgbClr val="FFFFFF"/>
                </a:solidFill>
                <a:latin typeface="Arial"/>
                <a:cs typeface="Arial"/>
              </a:rPr>
              <a:t>resources</a:t>
            </a:r>
            <a:endParaRPr sz="2000">
              <a:latin typeface="Arial"/>
              <a:cs typeface="Arial"/>
            </a:endParaRPr>
          </a:p>
        </p:txBody>
      </p:sp>
      <p:sp>
        <p:nvSpPr>
          <p:cNvPr id="8" name="object 8"/>
          <p:cNvSpPr txBox="1"/>
          <p:nvPr/>
        </p:nvSpPr>
        <p:spPr>
          <a:xfrm>
            <a:off x="465581" y="4918709"/>
            <a:ext cx="1219200" cy="889000"/>
          </a:xfrm>
          <a:prstGeom prst="rect">
            <a:avLst/>
          </a:prstGeom>
          <a:solidFill>
            <a:srgbClr val="5B9BD4"/>
          </a:solidFill>
          <a:ln w="25908">
            <a:solidFill>
              <a:srgbClr val="395E89"/>
            </a:solidFill>
          </a:ln>
        </p:spPr>
        <p:txBody>
          <a:bodyPr vert="horz" wrap="square" lIns="0" tIns="5080" rIns="0" bIns="0" rtlCol="0">
            <a:spAutoFit/>
          </a:bodyPr>
          <a:lstStyle/>
          <a:p>
            <a:pPr>
              <a:lnSpc>
                <a:spcPct val="100000"/>
              </a:lnSpc>
              <a:spcBef>
                <a:spcPts val="40"/>
              </a:spcBef>
            </a:pPr>
            <a:endParaRPr sz="1850">
              <a:latin typeface="Times New Roman"/>
              <a:cs typeface="Times New Roman"/>
            </a:endParaRPr>
          </a:p>
          <a:p>
            <a:pPr marL="141605">
              <a:lnSpc>
                <a:spcPct val="100000"/>
              </a:lnSpc>
              <a:spcBef>
                <a:spcPts val="5"/>
              </a:spcBef>
            </a:pPr>
            <a:r>
              <a:rPr sz="2000" spc="-100" dirty="0">
                <a:solidFill>
                  <a:srgbClr val="FFFFFF"/>
                </a:solidFill>
                <a:latin typeface="Arial"/>
                <a:cs typeface="Arial"/>
              </a:rPr>
              <a:t>Thread-1</a:t>
            </a:r>
            <a:endParaRPr sz="2000">
              <a:latin typeface="Arial"/>
              <a:cs typeface="Arial"/>
            </a:endParaRPr>
          </a:p>
        </p:txBody>
      </p:sp>
      <p:sp>
        <p:nvSpPr>
          <p:cNvPr id="9" name="object 9"/>
          <p:cNvSpPr txBox="1"/>
          <p:nvPr/>
        </p:nvSpPr>
        <p:spPr>
          <a:xfrm>
            <a:off x="1820417" y="4473702"/>
            <a:ext cx="1219200" cy="889000"/>
          </a:xfrm>
          <a:prstGeom prst="rect">
            <a:avLst/>
          </a:prstGeom>
          <a:solidFill>
            <a:srgbClr val="5B9BD4"/>
          </a:solidFill>
          <a:ln w="25908">
            <a:solidFill>
              <a:srgbClr val="395E89"/>
            </a:solidFill>
          </a:ln>
        </p:spPr>
        <p:txBody>
          <a:bodyPr vert="horz" wrap="square" lIns="0" tIns="5715" rIns="0" bIns="0" rtlCol="0">
            <a:spAutoFit/>
          </a:bodyPr>
          <a:lstStyle/>
          <a:p>
            <a:pPr>
              <a:lnSpc>
                <a:spcPct val="100000"/>
              </a:lnSpc>
              <a:spcBef>
                <a:spcPts val="45"/>
              </a:spcBef>
            </a:pPr>
            <a:endParaRPr sz="1850">
              <a:latin typeface="Times New Roman"/>
              <a:cs typeface="Times New Roman"/>
            </a:endParaRPr>
          </a:p>
          <a:p>
            <a:pPr marL="141605">
              <a:lnSpc>
                <a:spcPct val="100000"/>
              </a:lnSpc>
            </a:pPr>
            <a:r>
              <a:rPr sz="2000" spc="-100" dirty="0">
                <a:solidFill>
                  <a:srgbClr val="FFFFFF"/>
                </a:solidFill>
                <a:latin typeface="Arial"/>
                <a:cs typeface="Arial"/>
              </a:rPr>
              <a:t>Thread-2</a:t>
            </a:r>
            <a:endParaRPr sz="2000">
              <a:latin typeface="Arial"/>
              <a:cs typeface="Arial"/>
            </a:endParaRPr>
          </a:p>
        </p:txBody>
      </p:sp>
      <p:sp>
        <p:nvSpPr>
          <p:cNvPr id="10" name="object 10"/>
          <p:cNvSpPr txBox="1"/>
          <p:nvPr/>
        </p:nvSpPr>
        <p:spPr>
          <a:xfrm>
            <a:off x="3208782" y="3891534"/>
            <a:ext cx="1219200" cy="890269"/>
          </a:xfrm>
          <a:prstGeom prst="rect">
            <a:avLst/>
          </a:prstGeom>
          <a:solidFill>
            <a:srgbClr val="5B9BD4"/>
          </a:solidFill>
          <a:ln w="25907">
            <a:solidFill>
              <a:srgbClr val="395E89"/>
            </a:solidFill>
          </a:ln>
        </p:spPr>
        <p:txBody>
          <a:bodyPr vert="horz" wrap="square" lIns="0" tIns="124460" rIns="0" bIns="0" rtlCol="0">
            <a:spAutoFit/>
          </a:bodyPr>
          <a:lstStyle/>
          <a:p>
            <a:pPr marL="266065" marR="257810" indent="77470">
              <a:lnSpc>
                <a:spcPct val="100000"/>
              </a:lnSpc>
              <a:spcBef>
                <a:spcPts val="980"/>
              </a:spcBef>
            </a:pPr>
            <a:r>
              <a:rPr sz="2000" spc="-40" dirty="0">
                <a:solidFill>
                  <a:srgbClr val="FFFFFF"/>
                </a:solidFill>
                <a:latin typeface="Arial"/>
                <a:cs typeface="Arial"/>
              </a:rPr>
              <a:t>Main  </a:t>
            </a:r>
            <a:r>
              <a:rPr sz="2000" spc="30" dirty="0">
                <a:solidFill>
                  <a:srgbClr val="FFFFFF"/>
                </a:solidFill>
                <a:latin typeface="Arial"/>
                <a:cs typeface="Arial"/>
              </a:rPr>
              <a:t>th</a:t>
            </a:r>
            <a:r>
              <a:rPr sz="2000" dirty="0">
                <a:solidFill>
                  <a:srgbClr val="FFFFFF"/>
                </a:solidFill>
                <a:latin typeface="Arial"/>
                <a:cs typeface="Arial"/>
              </a:rPr>
              <a:t>r</a:t>
            </a:r>
            <a:r>
              <a:rPr sz="2000" spc="-110" dirty="0">
                <a:solidFill>
                  <a:srgbClr val="FFFFFF"/>
                </a:solidFill>
                <a:latin typeface="Arial"/>
                <a:cs typeface="Arial"/>
              </a:rPr>
              <a:t>ead</a:t>
            </a:r>
            <a:endParaRPr sz="2000">
              <a:latin typeface="Arial"/>
              <a:cs typeface="Arial"/>
            </a:endParaRPr>
          </a:p>
        </p:txBody>
      </p:sp>
      <p:sp>
        <p:nvSpPr>
          <p:cNvPr id="11" name="object 11"/>
          <p:cNvSpPr/>
          <p:nvPr/>
        </p:nvSpPr>
        <p:spPr>
          <a:xfrm>
            <a:off x="989608" y="3165982"/>
            <a:ext cx="171450" cy="1753235"/>
          </a:xfrm>
          <a:custGeom>
            <a:avLst/>
            <a:gdLst/>
            <a:ahLst/>
            <a:cxnLst/>
            <a:rect l="l" t="t" r="r" b="b"/>
            <a:pathLst>
              <a:path w="171450" h="1753235">
                <a:moveTo>
                  <a:pt x="16459" y="1581931"/>
                </a:moveTo>
                <a:lnTo>
                  <a:pt x="9297" y="1584324"/>
                </a:lnTo>
                <a:lnTo>
                  <a:pt x="3650" y="1589375"/>
                </a:lnTo>
                <a:lnTo>
                  <a:pt x="477" y="1595961"/>
                </a:lnTo>
                <a:lnTo>
                  <a:pt x="0" y="1603238"/>
                </a:lnTo>
                <a:lnTo>
                  <a:pt x="2439" y="1610359"/>
                </a:lnTo>
                <a:lnTo>
                  <a:pt x="85573" y="1752980"/>
                </a:lnTo>
                <a:lnTo>
                  <a:pt x="107634" y="1715134"/>
                </a:lnTo>
                <a:lnTo>
                  <a:pt x="66523" y="1715134"/>
                </a:lnTo>
                <a:lnTo>
                  <a:pt x="66523" y="1644610"/>
                </a:lnTo>
                <a:lnTo>
                  <a:pt x="35357" y="1591183"/>
                </a:lnTo>
                <a:lnTo>
                  <a:pt x="30325" y="1585575"/>
                </a:lnTo>
                <a:lnTo>
                  <a:pt x="23747" y="1582420"/>
                </a:lnTo>
                <a:lnTo>
                  <a:pt x="16459" y="1581931"/>
                </a:lnTo>
                <a:close/>
              </a:path>
              <a:path w="171450" h="1753235">
                <a:moveTo>
                  <a:pt x="66523" y="1644610"/>
                </a:moveTo>
                <a:lnTo>
                  <a:pt x="66523" y="1715134"/>
                </a:lnTo>
                <a:lnTo>
                  <a:pt x="104623" y="1715134"/>
                </a:lnTo>
                <a:lnTo>
                  <a:pt x="104623" y="1705483"/>
                </a:lnTo>
                <a:lnTo>
                  <a:pt x="69114" y="1705483"/>
                </a:lnTo>
                <a:lnTo>
                  <a:pt x="85573" y="1677267"/>
                </a:lnTo>
                <a:lnTo>
                  <a:pt x="66523" y="1644610"/>
                </a:lnTo>
                <a:close/>
              </a:path>
              <a:path w="171450" h="1753235">
                <a:moveTo>
                  <a:pt x="154688" y="1581931"/>
                </a:moveTo>
                <a:lnTo>
                  <a:pt x="147400" y="1582420"/>
                </a:lnTo>
                <a:lnTo>
                  <a:pt x="140822" y="1585575"/>
                </a:lnTo>
                <a:lnTo>
                  <a:pt x="135789" y="1591183"/>
                </a:lnTo>
                <a:lnTo>
                  <a:pt x="104623" y="1644610"/>
                </a:lnTo>
                <a:lnTo>
                  <a:pt x="104623" y="1715134"/>
                </a:lnTo>
                <a:lnTo>
                  <a:pt x="107634" y="1715134"/>
                </a:lnTo>
                <a:lnTo>
                  <a:pt x="168707" y="1610359"/>
                </a:lnTo>
                <a:lnTo>
                  <a:pt x="171147" y="1603238"/>
                </a:lnTo>
                <a:lnTo>
                  <a:pt x="170670" y="1595961"/>
                </a:lnTo>
                <a:lnTo>
                  <a:pt x="167497" y="1589375"/>
                </a:lnTo>
                <a:lnTo>
                  <a:pt x="161849" y="1584324"/>
                </a:lnTo>
                <a:lnTo>
                  <a:pt x="154688" y="1581931"/>
                </a:lnTo>
                <a:close/>
              </a:path>
              <a:path w="171450" h="1753235">
                <a:moveTo>
                  <a:pt x="85573" y="1677267"/>
                </a:moveTo>
                <a:lnTo>
                  <a:pt x="69114" y="1705483"/>
                </a:lnTo>
                <a:lnTo>
                  <a:pt x="102032" y="1705483"/>
                </a:lnTo>
                <a:lnTo>
                  <a:pt x="85573" y="1677267"/>
                </a:lnTo>
                <a:close/>
              </a:path>
              <a:path w="171450" h="1753235">
                <a:moveTo>
                  <a:pt x="104623" y="1644610"/>
                </a:moveTo>
                <a:lnTo>
                  <a:pt x="85573" y="1677267"/>
                </a:lnTo>
                <a:lnTo>
                  <a:pt x="102032" y="1705483"/>
                </a:lnTo>
                <a:lnTo>
                  <a:pt x="104623" y="1705483"/>
                </a:lnTo>
                <a:lnTo>
                  <a:pt x="104623" y="1644610"/>
                </a:lnTo>
                <a:close/>
              </a:path>
              <a:path w="171450" h="1753235">
                <a:moveTo>
                  <a:pt x="85573" y="75713"/>
                </a:moveTo>
                <a:lnTo>
                  <a:pt x="66523" y="108370"/>
                </a:lnTo>
                <a:lnTo>
                  <a:pt x="66523" y="1644610"/>
                </a:lnTo>
                <a:lnTo>
                  <a:pt x="85573" y="1677267"/>
                </a:lnTo>
                <a:lnTo>
                  <a:pt x="104623" y="1644610"/>
                </a:lnTo>
                <a:lnTo>
                  <a:pt x="104623" y="108370"/>
                </a:lnTo>
                <a:lnTo>
                  <a:pt x="85573" y="75713"/>
                </a:lnTo>
                <a:close/>
              </a:path>
              <a:path w="171450" h="1753235">
                <a:moveTo>
                  <a:pt x="85573" y="0"/>
                </a:moveTo>
                <a:lnTo>
                  <a:pt x="2439" y="142493"/>
                </a:lnTo>
                <a:lnTo>
                  <a:pt x="0" y="149689"/>
                </a:lnTo>
                <a:lnTo>
                  <a:pt x="477" y="157003"/>
                </a:lnTo>
                <a:lnTo>
                  <a:pt x="3650" y="163603"/>
                </a:lnTo>
                <a:lnTo>
                  <a:pt x="9297" y="168655"/>
                </a:lnTo>
                <a:lnTo>
                  <a:pt x="16459" y="171049"/>
                </a:lnTo>
                <a:lnTo>
                  <a:pt x="23747" y="170561"/>
                </a:lnTo>
                <a:lnTo>
                  <a:pt x="30325" y="167405"/>
                </a:lnTo>
                <a:lnTo>
                  <a:pt x="35357" y="161797"/>
                </a:lnTo>
                <a:lnTo>
                  <a:pt x="66523" y="108370"/>
                </a:lnTo>
                <a:lnTo>
                  <a:pt x="66523" y="37845"/>
                </a:lnTo>
                <a:lnTo>
                  <a:pt x="107653" y="37845"/>
                </a:lnTo>
                <a:lnTo>
                  <a:pt x="85573" y="0"/>
                </a:lnTo>
                <a:close/>
              </a:path>
              <a:path w="171450" h="1753235">
                <a:moveTo>
                  <a:pt x="107653" y="37845"/>
                </a:moveTo>
                <a:lnTo>
                  <a:pt x="104623" y="37845"/>
                </a:lnTo>
                <a:lnTo>
                  <a:pt x="104623" y="108370"/>
                </a:lnTo>
                <a:lnTo>
                  <a:pt x="135789" y="161797"/>
                </a:lnTo>
                <a:lnTo>
                  <a:pt x="140822" y="167405"/>
                </a:lnTo>
                <a:lnTo>
                  <a:pt x="147400" y="170561"/>
                </a:lnTo>
                <a:lnTo>
                  <a:pt x="154688" y="171049"/>
                </a:lnTo>
                <a:lnTo>
                  <a:pt x="161849" y="168655"/>
                </a:lnTo>
                <a:lnTo>
                  <a:pt x="167497" y="163603"/>
                </a:lnTo>
                <a:lnTo>
                  <a:pt x="170670" y="157003"/>
                </a:lnTo>
                <a:lnTo>
                  <a:pt x="171147" y="149689"/>
                </a:lnTo>
                <a:lnTo>
                  <a:pt x="168707" y="142493"/>
                </a:lnTo>
                <a:lnTo>
                  <a:pt x="107653" y="37845"/>
                </a:lnTo>
                <a:close/>
              </a:path>
              <a:path w="171450" h="1753235">
                <a:moveTo>
                  <a:pt x="104623" y="37845"/>
                </a:moveTo>
                <a:lnTo>
                  <a:pt x="66523" y="37845"/>
                </a:lnTo>
                <a:lnTo>
                  <a:pt x="66523" y="108370"/>
                </a:lnTo>
                <a:lnTo>
                  <a:pt x="85573" y="75713"/>
                </a:lnTo>
                <a:lnTo>
                  <a:pt x="69114" y="47497"/>
                </a:lnTo>
                <a:lnTo>
                  <a:pt x="104623" y="47497"/>
                </a:lnTo>
                <a:lnTo>
                  <a:pt x="104623" y="37845"/>
                </a:lnTo>
                <a:close/>
              </a:path>
              <a:path w="171450" h="1753235">
                <a:moveTo>
                  <a:pt x="104623" y="47497"/>
                </a:moveTo>
                <a:lnTo>
                  <a:pt x="102032" y="47497"/>
                </a:lnTo>
                <a:lnTo>
                  <a:pt x="85573" y="75713"/>
                </a:lnTo>
                <a:lnTo>
                  <a:pt x="104623" y="108370"/>
                </a:lnTo>
                <a:lnTo>
                  <a:pt x="104623" y="47497"/>
                </a:lnTo>
                <a:close/>
              </a:path>
              <a:path w="171450" h="1753235">
                <a:moveTo>
                  <a:pt x="102032" y="47497"/>
                </a:moveTo>
                <a:lnTo>
                  <a:pt x="69114" y="47497"/>
                </a:lnTo>
                <a:lnTo>
                  <a:pt x="85573" y="75713"/>
                </a:lnTo>
                <a:lnTo>
                  <a:pt x="102032" y="47497"/>
                </a:lnTo>
                <a:close/>
              </a:path>
            </a:pathLst>
          </a:custGeom>
          <a:solidFill>
            <a:srgbClr val="FF0000"/>
          </a:solidFill>
        </p:spPr>
        <p:txBody>
          <a:bodyPr wrap="square" lIns="0" tIns="0" rIns="0" bIns="0" rtlCol="0"/>
          <a:lstStyle/>
          <a:p>
            <a:endParaRPr/>
          </a:p>
        </p:txBody>
      </p:sp>
      <p:sp>
        <p:nvSpPr>
          <p:cNvPr id="12" name="object 12"/>
          <p:cNvSpPr/>
          <p:nvPr/>
        </p:nvSpPr>
        <p:spPr>
          <a:xfrm>
            <a:off x="2345023" y="3165982"/>
            <a:ext cx="175260" cy="1308735"/>
          </a:xfrm>
          <a:custGeom>
            <a:avLst/>
            <a:gdLst/>
            <a:ahLst/>
            <a:cxnLst/>
            <a:rect l="l" t="t" r="r" b="b"/>
            <a:pathLst>
              <a:path w="175260" h="1308735">
                <a:moveTo>
                  <a:pt x="16551" y="1137052"/>
                </a:moveTo>
                <a:lnTo>
                  <a:pt x="9429" y="1139443"/>
                </a:lnTo>
                <a:lnTo>
                  <a:pt x="3730" y="1144494"/>
                </a:lnTo>
                <a:lnTo>
                  <a:pt x="507" y="1151080"/>
                </a:lnTo>
                <a:lnTo>
                  <a:pt x="0" y="1158357"/>
                </a:lnTo>
                <a:lnTo>
                  <a:pt x="2444" y="1165478"/>
                </a:lnTo>
                <a:lnTo>
                  <a:pt x="84994" y="1308353"/>
                </a:lnTo>
                <a:lnTo>
                  <a:pt x="107188" y="1270634"/>
                </a:lnTo>
                <a:lnTo>
                  <a:pt x="66071" y="1270508"/>
                </a:lnTo>
                <a:lnTo>
                  <a:pt x="66348" y="1199897"/>
                </a:lnTo>
                <a:lnTo>
                  <a:pt x="35464" y="1146428"/>
                </a:lnTo>
                <a:lnTo>
                  <a:pt x="30414" y="1140747"/>
                </a:lnTo>
                <a:lnTo>
                  <a:pt x="23828" y="1137554"/>
                </a:lnTo>
                <a:lnTo>
                  <a:pt x="16551" y="1137052"/>
                </a:lnTo>
                <a:close/>
              </a:path>
              <a:path w="175260" h="1308735">
                <a:moveTo>
                  <a:pt x="66348" y="1199897"/>
                </a:moveTo>
                <a:lnTo>
                  <a:pt x="66071" y="1270508"/>
                </a:lnTo>
                <a:lnTo>
                  <a:pt x="104171" y="1270634"/>
                </a:lnTo>
                <a:lnTo>
                  <a:pt x="104209" y="1260983"/>
                </a:lnTo>
                <a:lnTo>
                  <a:pt x="68738" y="1260855"/>
                </a:lnTo>
                <a:lnTo>
                  <a:pt x="85294" y="1232698"/>
                </a:lnTo>
                <a:lnTo>
                  <a:pt x="66348" y="1199897"/>
                </a:lnTo>
                <a:close/>
              </a:path>
              <a:path w="175260" h="1308735">
                <a:moveTo>
                  <a:pt x="154761" y="1137612"/>
                </a:moveTo>
                <a:lnTo>
                  <a:pt x="104447" y="1200123"/>
                </a:lnTo>
                <a:lnTo>
                  <a:pt x="104171" y="1270634"/>
                </a:lnTo>
                <a:lnTo>
                  <a:pt x="107188" y="1270634"/>
                </a:lnTo>
                <a:lnTo>
                  <a:pt x="168687" y="1166114"/>
                </a:lnTo>
                <a:lnTo>
                  <a:pt x="171154" y="1158992"/>
                </a:lnTo>
                <a:lnTo>
                  <a:pt x="170703" y="1151715"/>
                </a:lnTo>
                <a:lnTo>
                  <a:pt x="167562" y="1145129"/>
                </a:lnTo>
                <a:lnTo>
                  <a:pt x="161956" y="1140078"/>
                </a:lnTo>
                <a:lnTo>
                  <a:pt x="154761" y="1137612"/>
                </a:lnTo>
                <a:close/>
              </a:path>
              <a:path w="175260" h="1308735">
                <a:moveTo>
                  <a:pt x="85294" y="1232698"/>
                </a:moveTo>
                <a:lnTo>
                  <a:pt x="68738" y="1260855"/>
                </a:lnTo>
                <a:lnTo>
                  <a:pt x="101631" y="1260983"/>
                </a:lnTo>
                <a:lnTo>
                  <a:pt x="85294" y="1232698"/>
                </a:lnTo>
                <a:close/>
              </a:path>
              <a:path w="175260" h="1308735">
                <a:moveTo>
                  <a:pt x="104447" y="1200123"/>
                </a:moveTo>
                <a:lnTo>
                  <a:pt x="85294" y="1232698"/>
                </a:lnTo>
                <a:lnTo>
                  <a:pt x="101631" y="1260983"/>
                </a:lnTo>
                <a:lnTo>
                  <a:pt x="104209" y="1260983"/>
                </a:lnTo>
                <a:lnTo>
                  <a:pt x="104447" y="1200123"/>
                </a:lnTo>
                <a:close/>
              </a:path>
              <a:path w="175260" h="1308735">
                <a:moveTo>
                  <a:pt x="89774" y="75655"/>
                </a:moveTo>
                <a:lnTo>
                  <a:pt x="70621" y="108230"/>
                </a:lnTo>
                <a:lnTo>
                  <a:pt x="66348" y="1199897"/>
                </a:lnTo>
                <a:lnTo>
                  <a:pt x="85294" y="1232698"/>
                </a:lnTo>
                <a:lnTo>
                  <a:pt x="104447" y="1200123"/>
                </a:lnTo>
                <a:lnTo>
                  <a:pt x="108721" y="108457"/>
                </a:lnTo>
                <a:lnTo>
                  <a:pt x="89774" y="75655"/>
                </a:lnTo>
                <a:close/>
              </a:path>
              <a:path w="175260" h="1308735">
                <a:moveTo>
                  <a:pt x="111867" y="37718"/>
                </a:moveTo>
                <a:lnTo>
                  <a:pt x="70897" y="37718"/>
                </a:lnTo>
                <a:lnTo>
                  <a:pt x="108997" y="37972"/>
                </a:lnTo>
                <a:lnTo>
                  <a:pt x="108721" y="108457"/>
                </a:lnTo>
                <a:lnTo>
                  <a:pt x="139604" y="161925"/>
                </a:lnTo>
                <a:lnTo>
                  <a:pt x="144654" y="167606"/>
                </a:lnTo>
                <a:lnTo>
                  <a:pt x="151241" y="170799"/>
                </a:lnTo>
                <a:lnTo>
                  <a:pt x="158517" y="171301"/>
                </a:lnTo>
                <a:lnTo>
                  <a:pt x="165639" y="168909"/>
                </a:lnTo>
                <a:lnTo>
                  <a:pt x="171338" y="163877"/>
                </a:lnTo>
                <a:lnTo>
                  <a:pt x="174561" y="157321"/>
                </a:lnTo>
                <a:lnTo>
                  <a:pt x="175069" y="150050"/>
                </a:lnTo>
                <a:lnTo>
                  <a:pt x="172624" y="142875"/>
                </a:lnTo>
                <a:lnTo>
                  <a:pt x="111867" y="37718"/>
                </a:lnTo>
                <a:close/>
              </a:path>
              <a:path w="175260" h="1308735">
                <a:moveTo>
                  <a:pt x="90074" y="0"/>
                </a:moveTo>
                <a:lnTo>
                  <a:pt x="6381" y="142239"/>
                </a:lnTo>
                <a:lnTo>
                  <a:pt x="3915" y="149361"/>
                </a:lnTo>
                <a:lnTo>
                  <a:pt x="4365" y="156638"/>
                </a:lnTo>
                <a:lnTo>
                  <a:pt x="7506" y="163224"/>
                </a:lnTo>
                <a:lnTo>
                  <a:pt x="13112" y="168275"/>
                </a:lnTo>
                <a:lnTo>
                  <a:pt x="20308" y="170741"/>
                </a:lnTo>
                <a:lnTo>
                  <a:pt x="27622" y="170291"/>
                </a:lnTo>
                <a:lnTo>
                  <a:pt x="34222" y="167149"/>
                </a:lnTo>
                <a:lnTo>
                  <a:pt x="39274" y="161543"/>
                </a:lnTo>
                <a:lnTo>
                  <a:pt x="70621" y="108230"/>
                </a:lnTo>
                <a:lnTo>
                  <a:pt x="70897" y="37718"/>
                </a:lnTo>
                <a:lnTo>
                  <a:pt x="111867" y="37718"/>
                </a:lnTo>
                <a:lnTo>
                  <a:pt x="90074" y="0"/>
                </a:lnTo>
                <a:close/>
              </a:path>
              <a:path w="175260" h="1308735">
                <a:moveTo>
                  <a:pt x="108960" y="47370"/>
                </a:moveTo>
                <a:lnTo>
                  <a:pt x="73437" y="47370"/>
                </a:lnTo>
                <a:lnTo>
                  <a:pt x="106330" y="47497"/>
                </a:lnTo>
                <a:lnTo>
                  <a:pt x="89774" y="75655"/>
                </a:lnTo>
                <a:lnTo>
                  <a:pt x="108721" y="108457"/>
                </a:lnTo>
                <a:lnTo>
                  <a:pt x="108960" y="47370"/>
                </a:lnTo>
                <a:close/>
              </a:path>
              <a:path w="175260" h="1308735">
                <a:moveTo>
                  <a:pt x="70897" y="37718"/>
                </a:moveTo>
                <a:lnTo>
                  <a:pt x="70621" y="108230"/>
                </a:lnTo>
                <a:lnTo>
                  <a:pt x="89774" y="75655"/>
                </a:lnTo>
                <a:lnTo>
                  <a:pt x="73437" y="47370"/>
                </a:lnTo>
                <a:lnTo>
                  <a:pt x="108960" y="47370"/>
                </a:lnTo>
                <a:lnTo>
                  <a:pt x="108997" y="37972"/>
                </a:lnTo>
                <a:lnTo>
                  <a:pt x="70897" y="37718"/>
                </a:lnTo>
                <a:close/>
              </a:path>
              <a:path w="175260" h="1308735">
                <a:moveTo>
                  <a:pt x="73437" y="47370"/>
                </a:moveTo>
                <a:lnTo>
                  <a:pt x="89774" y="75655"/>
                </a:lnTo>
                <a:lnTo>
                  <a:pt x="106330" y="47497"/>
                </a:lnTo>
                <a:lnTo>
                  <a:pt x="73437" y="47370"/>
                </a:lnTo>
                <a:close/>
              </a:path>
            </a:pathLst>
          </a:custGeom>
          <a:solidFill>
            <a:srgbClr val="FF0000"/>
          </a:solidFill>
        </p:spPr>
        <p:txBody>
          <a:bodyPr wrap="square" lIns="0" tIns="0" rIns="0" bIns="0" rtlCol="0"/>
          <a:lstStyle/>
          <a:p>
            <a:endParaRPr/>
          </a:p>
        </p:txBody>
      </p:sp>
      <p:sp>
        <p:nvSpPr>
          <p:cNvPr id="13" name="object 13"/>
          <p:cNvSpPr/>
          <p:nvPr/>
        </p:nvSpPr>
        <p:spPr>
          <a:xfrm>
            <a:off x="3732803" y="3165982"/>
            <a:ext cx="171450" cy="727075"/>
          </a:xfrm>
          <a:custGeom>
            <a:avLst/>
            <a:gdLst/>
            <a:ahLst/>
            <a:cxnLst/>
            <a:rect l="l" t="t" r="r" b="b"/>
            <a:pathLst>
              <a:path w="171450" h="727075">
                <a:moveTo>
                  <a:pt x="16446" y="555954"/>
                </a:moveTo>
                <a:lnTo>
                  <a:pt x="9251" y="558418"/>
                </a:lnTo>
                <a:lnTo>
                  <a:pt x="3643" y="563397"/>
                </a:lnTo>
                <a:lnTo>
                  <a:pt x="488" y="569960"/>
                </a:lnTo>
                <a:lnTo>
                  <a:pt x="0" y="577260"/>
                </a:lnTo>
                <a:lnTo>
                  <a:pt x="2393" y="584453"/>
                </a:lnTo>
                <a:lnTo>
                  <a:pt x="85578" y="726947"/>
                </a:lnTo>
                <a:lnTo>
                  <a:pt x="107671" y="689101"/>
                </a:lnTo>
                <a:lnTo>
                  <a:pt x="66528" y="689101"/>
                </a:lnTo>
                <a:lnTo>
                  <a:pt x="66528" y="618617"/>
                </a:lnTo>
                <a:lnTo>
                  <a:pt x="35413" y="565276"/>
                </a:lnTo>
                <a:lnTo>
                  <a:pt x="30360" y="559597"/>
                </a:lnTo>
                <a:lnTo>
                  <a:pt x="23760" y="556418"/>
                </a:lnTo>
                <a:lnTo>
                  <a:pt x="16446" y="555954"/>
                </a:lnTo>
                <a:close/>
              </a:path>
              <a:path w="171450" h="727075">
                <a:moveTo>
                  <a:pt x="66528" y="618617"/>
                </a:moveTo>
                <a:lnTo>
                  <a:pt x="66528" y="689101"/>
                </a:lnTo>
                <a:lnTo>
                  <a:pt x="104628" y="689101"/>
                </a:lnTo>
                <a:lnTo>
                  <a:pt x="104628" y="679576"/>
                </a:lnTo>
                <a:lnTo>
                  <a:pt x="69068" y="679576"/>
                </a:lnTo>
                <a:lnTo>
                  <a:pt x="85578" y="651274"/>
                </a:lnTo>
                <a:lnTo>
                  <a:pt x="66528" y="618617"/>
                </a:lnTo>
                <a:close/>
              </a:path>
              <a:path w="171450" h="727075">
                <a:moveTo>
                  <a:pt x="154709" y="555954"/>
                </a:moveTo>
                <a:lnTo>
                  <a:pt x="147395" y="556418"/>
                </a:lnTo>
                <a:lnTo>
                  <a:pt x="140795" y="559597"/>
                </a:lnTo>
                <a:lnTo>
                  <a:pt x="135743" y="565276"/>
                </a:lnTo>
                <a:lnTo>
                  <a:pt x="104628" y="618617"/>
                </a:lnTo>
                <a:lnTo>
                  <a:pt x="104628" y="689101"/>
                </a:lnTo>
                <a:lnTo>
                  <a:pt x="107671" y="689101"/>
                </a:lnTo>
                <a:lnTo>
                  <a:pt x="168763" y="584453"/>
                </a:lnTo>
                <a:lnTo>
                  <a:pt x="171156" y="577260"/>
                </a:lnTo>
                <a:lnTo>
                  <a:pt x="170668" y="569960"/>
                </a:lnTo>
                <a:lnTo>
                  <a:pt x="167512" y="563397"/>
                </a:lnTo>
                <a:lnTo>
                  <a:pt x="161905" y="558418"/>
                </a:lnTo>
                <a:lnTo>
                  <a:pt x="154709" y="555954"/>
                </a:lnTo>
                <a:close/>
              </a:path>
              <a:path w="171450" h="727075">
                <a:moveTo>
                  <a:pt x="85578" y="651274"/>
                </a:moveTo>
                <a:lnTo>
                  <a:pt x="69068" y="679576"/>
                </a:lnTo>
                <a:lnTo>
                  <a:pt x="102088" y="679576"/>
                </a:lnTo>
                <a:lnTo>
                  <a:pt x="85578" y="651274"/>
                </a:lnTo>
                <a:close/>
              </a:path>
              <a:path w="171450" h="727075">
                <a:moveTo>
                  <a:pt x="104628" y="618617"/>
                </a:moveTo>
                <a:lnTo>
                  <a:pt x="85578" y="651274"/>
                </a:lnTo>
                <a:lnTo>
                  <a:pt x="102088" y="679576"/>
                </a:lnTo>
                <a:lnTo>
                  <a:pt x="104628" y="679576"/>
                </a:lnTo>
                <a:lnTo>
                  <a:pt x="104628" y="618617"/>
                </a:lnTo>
                <a:close/>
              </a:path>
              <a:path w="171450" h="727075">
                <a:moveTo>
                  <a:pt x="85578" y="75800"/>
                </a:moveTo>
                <a:lnTo>
                  <a:pt x="66528" y="108457"/>
                </a:lnTo>
                <a:lnTo>
                  <a:pt x="66528" y="618617"/>
                </a:lnTo>
                <a:lnTo>
                  <a:pt x="85578" y="651274"/>
                </a:lnTo>
                <a:lnTo>
                  <a:pt x="104628" y="618617"/>
                </a:lnTo>
                <a:lnTo>
                  <a:pt x="104628" y="108457"/>
                </a:lnTo>
                <a:lnTo>
                  <a:pt x="85578" y="75800"/>
                </a:lnTo>
                <a:close/>
              </a:path>
              <a:path w="171450" h="727075">
                <a:moveTo>
                  <a:pt x="85578" y="0"/>
                </a:moveTo>
                <a:lnTo>
                  <a:pt x="2393" y="142493"/>
                </a:lnTo>
                <a:lnTo>
                  <a:pt x="0" y="149689"/>
                </a:lnTo>
                <a:lnTo>
                  <a:pt x="488" y="157003"/>
                </a:lnTo>
                <a:lnTo>
                  <a:pt x="3643" y="163603"/>
                </a:lnTo>
                <a:lnTo>
                  <a:pt x="9251" y="168655"/>
                </a:lnTo>
                <a:lnTo>
                  <a:pt x="16446" y="171049"/>
                </a:lnTo>
                <a:lnTo>
                  <a:pt x="23760" y="170561"/>
                </a:lnTo>
                <a:lnTo>
                  <a:pt x="30360" y="167405"/>
                </a:lnTo>
                <a:lnTo>
                  <a:pt x="35413" y="161797"/>
                </a:lnTo>
                <a:lnTo>
                  <a:pt x="66528" y="108457"/>
                </a:lnTo>
                <a:lnTo>
                  <a:pt x="66528" y="37845"/>
                </a:lnTo>
                <a:lnTo>
                  <a:pt x="107671" y="37845"/>
                </a:lnTo>
                <a:lnTo>
                  <a:pt x="85578" y="0"/>
                </a:lnTo>
                <a:close/>
              </a:path>
              <a:path w="171450" h="727075">
                <a:moveTo>
                  <a:pt x="107671" y="37845"/>
                </a:moveTo>
                <a:lnTo>
                  <a:pt x="104628" y="37845"/>
                </a:lnTo>
                <a:lnTo>
                  <a:pt x="104628" y="108457"/>
                </a:lnTo>
                <a:lnTo>
                  <a:pt x="135743" y="161797"/>
                </a:lnTo>
                <a:lnTo>
                  <a:pt x="140795" y="167405"/>
                </a:lnTo>
                <a:lnTo>
                  <a:pt x="147395" y="170561"/>
                </a:lnTo>
                <a:lnTo>
                  <a:pt x="154709" y="171049"/>
                </a:lnTo>
                <a:lnTo>
                  <a:pt x="161905" y="168655"/>
                </a:lnTo>
                <a:lnTo>
                  <a:pt x="167512" y="163603"/>
                </a:lnTo>
                <a:lnTo>
                  <a:pt x="170668" y="157003"/>
                </a:lnTo>
                <a:lnTo>
                  <a:pt x="171156" y="149689"/>
                </a:lnTo>
                <a:lnTo>
                  <a:pt x="168763" y="142493"/>
                </a:lnTo>
                <a:lnTo>
                  <a:pt x="107671" y="37845"/>
                </a:lnTo>
                <a:close/>
              </a:path>
              <a:path w="171450" h="727075">
                <a:moveTo>
                  <a:pt x="104628" y="37845"/>
                </a:moveTo>
                <a:lnTo>
                  <a:pt x="66528" y="37845"/>
                </a:lnTo>
                <a:lnTo>
                  <a:pt x="66528" y="108457"/>
                </a:lnTo>
                <a:lnTo>
                  <a:pt x="85578" y="75800"/>
                </a:lnTo>
                <a:lnTo>
                  <a:pt x="69068" y="47497"/>
                </a:lnTo>
                <a:lnTo>
                  <a:pt x="104628" y="47497"/>
                </a:lnTo>
                <a:lnTo>
                  <a:pt x="104628" y="37845"/>
                </a:lnTo>
                <a:close/>
              </a:path>
              <a:path w="171450" h="727075">
                <a:moveTo>
                  <a:pt x="104628" y="47497"/>
                </a:moveTo>
                <a:lnTo>
                  <a:pt x="102088" y="47497"/>
                </a:lnTo>
                <a:lnTo>
                  <a:pt x="85578" y="75800"/>
                </a:lnTo>
                <a:lnTo>
                  <a:pt x="104628" y="108457"/>
                </a:lnTo>
                <a:lnTo>
                  <a:pt x="104628" y="47497"/>
                </a:lnTo>
                <a:close/>
              </a:path>
              <a:path w="171450" h="727075">
                <a:moveTo>
                  <a:pt x="102088" y="47497"/>
                </a:moveTo>
                <a:lnTo>
                  <a:pt x="69068" y="47497"/>
                </a:lnTo>
                <a:lnTo>
                  <a:pt x="85578" y="75800"/>
                </a:lnTo>
                <a:lnTo>
                  <a:pt x="102088" y="47497"/>
                </a:lnTo>
                <a:close/>
              </a:path>
            </a:pathLst>
          </a:custGeom>
          <a:solidFill>
            <a:srgbClr val="FF0000"/>
          </a:solidFill>
        </p:spPr>
        <p:txBody>
          <a:bodyPr wrap="square" lIns="0" tIns="0" rIns="0" bIns="0" rtlCol="0"/>
          <a:lstStyle/>
          <a:p>
            <a:endParaRPr/>
          </a:p>
        </p:txBody>
      </p:sp>
      <p:sp>
        <p:nvSpPr>
          <p:cNvPr id="14" name="object 14"/>
          <p:cNvSpPr/>
          <p:nvPr/>
        </p:nvSpPr>
        <p:spPr>
          <a:xfrm>
            <a:off x="4877561" y="2190750"/>
            <a:ext cx="4000500" cy="3830320"/>
          </a:xfrm>
          <a:custGeom>
            <a:avLst/>
            <a:gdLst/>
            <a:ahLst/>
            <a:cxnLst/>
            <a:rect l="l" t="t" r="r" b="b"/>
            <a:pathLst>
              <a:path w="4000500" h="3830320">
                <a:moveTo>
                  <a:pt x="0" y="3829812"/>
                </a:moveTo>
                <a:lnTo>
                  <a:pt x="4000499" y="3829812"/>
                </a:lnTo>
                <a:lnTo>
                  <a:pt x="4000499" y="0"/>
                </a:lnTo>
                <a:lnTo>
                  <a:pt x="0" y="0"/>
                </a:lnTo>
                <a:lnTo>
                  <a:pt x="0" y="3829812"/>
                </a:lnTo>
                <a:close/>
              </a:path>
            </a:pathLst>
          </a:custGeom>
          <a:solidFill>
            <a:srgbClr val="F1F1F1"/>
          </a:solidFill>
        </p:spPr>
        <p:txBody>
          <a:bodyPr wrap="square" lIns="0" tIns="0" rIns="0" bIns="0" rtlCol="0"/>
          <a:lstStyle/>
          <a:p>
            <a:endParaRPr/>
          </a:p>
        </p:txBody>
      </p:sp>
      <p:sp>
        <p:nvSpPr>
          <p:cNvPr id="15" name="object 15"/>
          <p:cNvSpPr/>
          <p:nvPr/>
        </p:nvSpPr>
        <p:spPr>
          <a:xfrm>
            <a:off x="5013197" y="2276094"/>
            <a:ext cx="3750945" cy="890269"/>
          </a:xfrm>
          <a:custGeom>
            <a:avLst/>
            <a:gdLst/>
            <a:ahLst/>
            <a:cxnLst/>
            <a:rect l="l" t="t" r="r" b="b"/>
            <a:pathLst>
              <a:path w="3750945" h="890269">
                <a:moveTo>
                  <a:pt x="3602228" y="0"/>
                </a:moveTo>
                <a:lnTo>
                  <a:pt x="148336" y="0"/>
                </a:lnTo>
                <a:lnTo>
                  <a:pt x="101453" y="7563"/>
                </a:lnTo>
                <a:lnTo>
                  <a:pt x="60734" y="28622"/>
                </a:lnTo>
                <a:lnTo>
                  <a:pt x="28622" y="60734"/>
                </a:lnTo>
                <a:lnTo>
                  <a:pt x="7563" y="101453"/>
                </a:lnTo>
                <a:lnTo>
                  <a:pt x="0" y="148335"/>
                </a:lnTo>
                <a:lnTo>
                  <a:pt x="0" y="741679"/>
                </a:lnTo>
                <a:lnTo>
                  <a:pt x="7563" y="788562"/>
                </a:lnTo>
                <a:lnTo>
                  <a:pt x="28622" y="829281"/>
                </a:lnTo>
                <a:lnTo>
                  <a:pt x="60734" y="861393"/>
                </a:lnTo>
                <a:lnTo>
                  <a:pt x="101453" y="882452"/>
                </a:lnTo>
                <a:lnTo>
                  <a:pt x="148336" y="890015"/>
                </a:lnTo>
                <a:lnTo>
                  <a:pt x="3602228" y="890015"/>
                </a:lnTo>
                <a:lnTo>
                  <a:pt x="3649110" y="882452"/>
                </a:lnTo>
                <a:lnTo>
                  <a:pt x="3689829" y="861393"/>
                </a:lnTo>
                <a:lnTo>
                  <a:pt x="3721941" y="829281"/>
                </a:lnTo>
                <a:lnTo>
                  <a:pt x="3743000" y="788562"/>
                </a:lnTo>
                <a:lnTo>
                  <a:pt x="3750563" y="741679"/>
                </a:lnTo>
                <a:lnTo>
                  <a:pt x="3750563" y="148335"/>
                </a:lnTo>
                <a:lnTo>
                  <a:pt x="3743000" y="101453"/>
                </a:lnTo>
                <a:lnTo>
                  <a:pt x="3721941" y="60734"/>
                </a:lnTo>
                <a:lnTo>
                  <a:pt x="3689829" y="28622"/>
                </a:lnTo>
                <a:lnTo>
                  <a:pt x="3649110" y="7563"/>
                </a:lnTo>
                <a:lnTo>
                  <a:pt x="3602228" y="0"/>
                </a:lnTo>
                <a:close/>
              </a:path>
            </a:pathLst>
          </a:custGeom>
          <a:solidFill>
            <a:srgbClr val="5B9BD4"/>
          </a:solidFill>
        </p:spPr>
        <p:txBody>
          <a:bodyPr wrap="square" lIns="0" tIns="0" rIns="0" bIns="0" rtlCol="0"/>
          <a:lstStyle/>
          <a:p>
            <a:endParaRPr/>
          </a:p>
        </p:txBody>
      </p:sp>
      <p:sp>
        <p:nvSpPr>
          <p:cNvPr id="16" name="object 16"/>
          <p:cNvSpPr/>
          <p:nvPr/>
        </p:nvSpPr>
        <p:spPr>
          <a:xfrm>
            <a:off x="5013197" y="2276094"/>
            <a:ext cx="3750945" cy="890269"/>
          </a:xfrm>
          <a:custGeom>
            <a:avLst/>
            <a:gdLst/>
            <a:ahLst/>
            <a:cxnLst/>
            <a:rect l="l" t="t" r="r" b="b"/>
            <a:pathLst>
              <a:path w="3750945" h="890269">
                <a:moveTo>
                  <a:pt x="0" y="148335"/>
                </a:moveTo>
                <a:lnTo>
                  <a:pt x="7563" y="101453"/>
                </a:lnTo>
                <a:lnTo>
                  <a:pt x="28622" y="60734"/>
                </a:lnTo>
                <a:lnTo>
                  <a:pt x="60734" y="28622"/>
                </a:lnTo>
                <a:lnTo>
                  <a:pt x="101453" y="7563"/>
                </a:lnTo>
                <a:lnTo>
                  <a:pt x="148336" y="0"/>
                </a:lnTo>
                <a:lnTo>
                  <a:pt x="3602228" y="0"/>
                </a:lnTo>
                <a:lnTo>
                  <a:pt x="3649110" y="7563"/>
                </a:lnTo>
                <a:lnTo>
                  <a:pt x="3689829" y="28622"/>
                </a:lnTo>
                <a:lnTo>
                  <a:pt x="3721941" y="60734"/>
                </a:lnTo>
                <a:lnTo>
                  <a:pt x="3743000" y="101453"/>
                </a:lnTo>
                <a:lnTo>
                  <a:pt x="3750563" y="148335"/>
                </a:lnTo>
                <a:lnTo>
                  <a:pt x="3750563" y="741679"/>
                </a:lnTo>
                <a:lnTo>
                  <a:pt x="3743000" y="788562"/>
                </a:lnTo>
                <a:lnTo>
                  <a:pt x="3721941" y="829281"/>
                </a:lnTo>
                <a:lnTo>
                  <a:pt x="3689829" y="861393"/>
                </a:lnTo>
                <a:lnTo>
                  <a:pt x="3649110" y="882452"/>
                </a:lnTo>
                <a:lnTo>
                  <a:pt x="3602228" y="890015"/>
                </a:lnTo>
                <a:lnTo>
                  <a:pt x="148336" y="890015"/>
                </a:lnTo>
                <a:lnTo>
                  <a:pt x="101453" y="882452"/>
                </a:lnTo>
                <a:lnTo>
                  <a:pt x="60734" y="861393"/>
                </a:lnTo>
                <a:lnTo>
                  <a:pt x="28622" y="829281"/>
                </a:lnTo>
                <a:lnTo>
                  <a:pt x="7563" y="788562"/>
                </a:lnTo>
                <a:lnTo>
                  <a:pt x="0" y="741679"/>
                </a:lnTo>
                <a:lnTo>
                  <a:pt x="0" y="148335"/>
                </a:lnTo>
                <a:close/>
              </a:path>
            </a:pathLst>
          </a:custGeom>
          <a:ln w="25908">
            <a:solidFill>
              <a:srgbClr val="395E89"/>
            </a:solidFill>
          </a:ln>
        </p:spPr>
        <p:txBody>
          <a:bodyPr wrap="square" lIns="0" tIns="0" rIns="0" bIns="0" rtlCol="0"/>
          <a:lstStyle/>
          <a:p>
            <a:endParaRPr/>
          </a:p>
        </p:txBody>
      </p:sp>
      <p:sp>
        <p:nvSpPr>
          <p:cNvPr id="17" name="object 17"/>
          <p:cNvSpPr txBox="1"/>
          <p:nvPr/>
        </p:nvSpPr>
        <p:spPr>
          <a:xfrm>
            <a:off x="4877561" y="2190750"/>
            <a:ext cx="4000500" cy="3830320"/>
          </a:xfrm>
          <a:prstGeom prst="rect">
            <a:avLst/>
          </a:prstGeom>
          <a:ln w="25907">
            <a:solidFill>
              <a:srgbClr val="395E89"/>
            </a:solidFill>
          </a:ln>
        </p:spPr>
        <p:txBody>
          <a:bodyPr vert="horz" wrap="square" lIns="0" tIns="3175" rIns="0" bIns="0" rtlCol="0">
            <a:spAutoFit/>
          </a:bodyPr>
          <a:lstStyle/>
          <a:p>
            <a:pPr>
              <a:lnSpc>
                <a:spcPct val="100000"/>
              </a:lnSpc>
              <a:spcBef>
                <a:spcPts val="25"/>
              </a:spcBef>
            </a:pPr>
            <a:endParaRPr sz="2450">
              <a:latin typeface="Times New Roman"/>
              <a:cs typeface="Times New Roman"/>
            </a:endParaRPr>
          </a:p>
          <a:p>
            <a:pPr marL="548005">
              <a:lnSpc>
                <a:spcPct val="100000"/>
              </a:lnSpc>
            </a:pPr>
            <a:r>
              <a:rPr sz="2000" spc="-120" dirty="0">
                <a:solidFill>
                  <a:srgbClr val="FFFFFF"/>
                </a:solidFill>
                <a:latin typeface="Arial"/>
                <a:cs typeface="Arial"/>
              </a:rPr>
              <a:t>Common </a:t>
            </a:r>
            <a:r>
              <a:rPr sz="2000" spc="-65" dirty="0">
                <a:solidFill>
                  <a:srgbClr val="FFFFFF"/>
                </a:solidFill>
                <a:latin typeface="Arial"/>
                <a:cs typeface="Arial"/>
              </a:rPr>
              <a:t>memory</a:t>
            </a:r>
            <a:r>
              <a:rPr sz="2000" spc="-120" dirty="0">
                <a:solidFill>
                  <a:srgbClr val="FFFFFF"/>
                </a:solidFill>
                <a:latin typeface="Arial"/>
                <a:cs typeface="Arial"/>
              </a:rPr>
              <a:t> </a:t>
            </a:r>
            <a:r>
              <a:rPr sz="2000" spc="-105" dirty="0">
                <a:solidFill>
                  <a:srgbClr val="FFFFFF"/>
                </a:solidFill>
                <a:latin typeface="Arial"/>
                <a:cs typeface="Arial"/>
              </a:rPr>
              <a:t>resources</a:t>
            </a:r>
            <a:endParaRPr sz="2000">
              <a:latin typeface="Arial"/>
              <a:cs typeface="Arial"/>
            </a:endParaRPr>
          </a:p>
        </p:txBody>
      </p:sp>
      <p:sp>
        <p:nvSpPr>
          <p:cNvPr id="18" name="object 18"/>
          <p:cNvSpPr txBox="1"/>
          <p:nvPr/>
        </p:nvSpPr>
        <p:spPr>
          <a:xfrm>
            <a:off x="6387846" y="4697729"/>
            <a:ext cx="1001394" cy="889000"/>
          </a:xfrm>
          <a:prstGeom prst="rect">
            <a:avLst/>
          </a:prstGeom>
          <a:solidFill>
            <a:srgbClr val="5B9BD4"/>
          </a:solidFill>
          <a:ln w="25907">
            <a:solidFill>
              <a:srgbClr val="395E89"/>
            </a:solidFill>
          </a:ln>
        </p:spPr>
        <p:txBody>
          <a:bodyPr vert="horz" wrap="square" lIns="0" tIns="123825" rIns="0" bIns="0" rtlCol="0">
            <a:spAutoFit/>
          </a:bodyPr>
          <a:lstStyle/>
          <a:p>
            <a:pPr marL="156845" marR="149225" indent="77470">
              <a:lnSpc>
                <a:spcPct val="100000"/>
              </a:lnSpc>
              <a:spcBef>
                <a:spcPts val="975"/>
              </a:spcBef>
            </a:pPr>
            <a:r>
              <a:rPr sz="2000" spc="-40" dirty="0">
                <a:solidFill>
                  <a:srgbClr val="FFFFFF"/>
                </a:solidFill>
                <a:latin typeface="Arial"/>
                <a:cs typeface="Arial"/>
              </a:rPr>
              <a:t>Main  </a:t>
            </a:r>
            <a:r>
              <a:rPr sz="2000" spc="30" dirty="0">
                <a:solidFill>
                  <a:srgbClr val="FFFFFF"/>
                </a:solidFill>
                <a:latin typeface="Arial"/>
                <a:cs typeface="Arial"/>
              </a:rPr>
              <a:t>th</a:t>
            </a:r>
            <a:r>
              <a:rPr sz="2000" dirty="0">
                <a:solidFill>
                  <a:srgbClr val="FFFFFF"/>
                </a:solidFill>
                <a:latin typeface="Arial"/>
                <a:cs typeface="Arial"/>
              </a:rPr>
              <a:t>r</a:t>
            </a:r>
            <a:r>
              <a:rPr sz="2000" spc="-110" dirty="0">
                <a:solidFill>
                  <a:srgbClr val="FFFFFF"/>
                </a:solidFill>
                <a:latin typeface="Arial"/>
                <a:cs typeface="Arial"/>
              </a:rPr>
              <a:t>ead</a:t>
            </a:r>
            <a:endParaRPr sz="2000">
              <a:latin typeface="Arial"/>
              <a:cs typeface="Arial"/>
            </a:endParaRPr>
          </a:p>
        </p:txBody>
      </p:sp>
      <p:sp>
        <p:nvSpPr>
          <p:cNvPr id="19" name="object 19"/>
          <p:cNvSpPr txBox="1"/>
          <p:nvPr/>
        </p:nvSpPr>
        <p:spPr>
          <a:xfrm>
            <a:off x="4879975" y="1608201"/>
            <a:ext cx="3810635" cy="330835"/>
          </a:xfrm>
          <a:prstGeom prst="rect">
            <a:avLst/>
          </a:prstGeom>
        </p:spPr>
        <p:txBody>
          <a:bodyPr vert="horz" wrap="square" lIns="0" tIns="13335" rIns="0" bIns="0" rtlCol="0">
            <a:spAutoFit/>
          </a:bodyPr>
          <a:lstStyle/>
          <a:p>
            <a:pPr marL="12700">
              <a:lnSpc>
                <a:spcPct val="100000"/>
              </a:lnSpc>
              <a:spcBef>
                <a:spcPts val="105"/>
              </a:spcBef>
            </a:pPr>
            <a:r>
              <a:rPr sz="2000" b="1" spc="-114" dirty="0">
                <a:latin typeface="Trebuchet MS"/>
                <a:cs typeface="Trebuchet MS"/>
              </a:rPr>
              <a:t>Process </a:t>
            </a:r>
            <a:r>
              <a:rPr sz="2000" b="1" spc="-160" dirty="0">
                <a:latin typeface="Trebuchet MS"/>
                <a:cs typeface="Trebuchet MS"/>
              </a:rPr>
              <a:t>2 </a:t>
            </a:r>
            <a:r>
              <a:rPr sz="2000" b="1" spc="-100" dirty="0">
                <a:latin typeface="Trebuchet MS"/>
                <a:cs typeface="Trebuchet MS"/>
              </a:rPr>
              <a:t>(Dalvik </a:t>
            </a:r>
            <a:r>
              <a:rPr sz="2000" b="1" spc="-105" dirty="0">
                <a:latin typeface="Trebuchet MS"/>
                <a:cs typeface="Trebuchet MS"/>
              </a:rPr>
              <a:t>Virtual </a:t>
            </a:r>
            <a:r>
              <a:rPr sz="2000" b="1" spc="-70" dirty="0">
                <a:latin typeface="Trebuchet MS"/>
                <a:cs typeface="Trebuchet MS"/>
              </a:rPr>
              <a:t>Machine</a:t>
            </a:r>
            <a:r>
              <a:rPr sz="2000" b="1" spc="-335" dirty="0">
                <a:latin typeface="Trebuchet MS"/>
                <a:cs typeface="Trebuchet MS"/>
              </a:rPr>
              <a:t> </a:t>
            </a:r>
            <a:r>
              <a:rPr sz="2000" b="1" spc="-135" dirty="0">
                <a:latin typeface="Trebuchet MS"/>
                <a:cs typeface="Trebuchet MS"/>
              </a:rPr>
              <a:t>2)</a:t>
            </a:r>
            <a:endParaRPr sz="2000">
              <a:latin typeface="Trebuchet MS"/>
              <a:cs typeface="Trebuchet MS"/>
            </a:endParaRPr>
          </a:p>
        </p:txBody>
      </p:sp>
      <p:sp>
        <p:nvSpPr>
          <p:cNvPr id="20" name="object 20"/>
          <p:cNvSpPr/>
          <p:nvPr/>
        </p:nvSpPr>
        <p:spPr>
          <a:xfrm>
            <a:off x="6803663" y="3165982"/>
            <a:ext cx="171450" cy="1532890"/>
          </a:xfrm>
          <a:custGeom>
            <a:avLst/>
            <a:gdLst/>
            <a:ahLst/>
            <a:cxnLst/>
            <a:rect l="l" t="t" r="r" b="b"/>
            <a:pathLst>
              <a:path w="171450" h="1532889">
                <a:moveTo>
                  <a:pt x="16446" y="1361332"/>
                </a:moveTo>
                <a:lnTo>
                  <a:pt x="9251" y="1363725"/>
                </a:lnTo>
                <a:lnTo>
                  <a:pt x="3643" y="1368778"/>
                </a:lnTo>
                <a:lnTo>
                  <a:pt x="488" y="1375378"/>
                </a:lnTo>
                <a:lnTo>
                  <a:pt x="0" y="1382692"/>
                </a:lnTo>
                <a:lnTo>
                  <a:pt x="2393" y="1389887"/>
                </a:lnTo>
                <a:lnTo>
                  <a:pt x="85578" y="1532381"/>
                </a:lnTo>
                <a:lnTo>
                  <a:pt x="107671" y="1494535"/>
                </a:lnTo>
                <a:lnTo>
                  <a:pt x="66528" y="1494535"/>
                </a:lnTo>
                <a:lnTo>
                  <a:pt x="66528" y="1423924"/>
                </a:lnTo>
                <a:lnTo>
                  <a:pt x="35413" y="1370583"/>
                </a:lnTo>
                <a:lnTo>
                  <a:pt x="30360" y="1364976"/>
                </a:lnTo>
                <a:lnTo>
                  <a:pt x="23760" y="1361820"/>
                </a:lnTo>
                <a:lnTo>
                  <a:pt x="16446" y="1361332"/>
                </a:lnTo>
                <a:close/>
              </a:path>
              <a:path w="171450" h="1532889">
                <a:moveTo>
                  <a:pt x="66528" y="1423924"/>
                </a:moveTo>
                <a:lnTo>
                  <a:pt x="66528" y="1494535"/>
                </a:lnTo>
                <a:lnTo>
                  <a:pt x="104628" y="1494535"/>
                </a:lnTo>
                <a:lnTo>
                  <a:pt x="104628" y="1484883"/>
                </a:lnTo>
                <a:lnTo>
                  <a:pt x="69068" y="1484883"/>
                </a:lnTo>
                <a:lnTo>
                  <a:pt x="85578" y="1456581"/>
                </a:lnTo>
                <a:lnTo>
                  <a:pt x="66528" y="1423924"/>
                </a:lnTo>
                <a:close/>
              </a:path>
              <a:path w="171450" h="1532889">
                <a:moveTo>
                  <a:pt x="154709" y="1361332"/>
                </a:moveTo>
                <a:lnTo>
                  <a:pt x="147395" y="1361820"/>
                </a:lnTo>
                <a:lnTo>
                  <a:pt x="140795" y="1364976"/>
                </a:lnTo>
                <a:lnTo>
                  <a:pt x="135743" y="1370583"/>
                </a:lnTo>
                <a:lnTo>
                  <a:pt x="104628" y="1423924"/>
                </a:lnTo>
                <a:lnTo>
                  <a:pt x="104628" y="1494535"/>
                </a:lnTo>
                <a:lnTo>
                  <a:pt x="107671" y="1494535"/>
                </a:lnTo>
                <a:lnTo>
                  <a:pt x="168763" y="1389887"/>
                </a:lnTo>
                <a:lnTo>
                  <a:pt x="171156" y="1382692"/>
                </a:lnTo>
                <a:lnTo>
                  <a:pt x="170668" y="1375378"/>
                </a:lnTo>
                <a:lnTo>
                  <a:pt x="167512" y="1368778"/>
                </a:lnTo>
                <a:lnTo>
                  <a:pt x="161905" y="1363725"/>
                </a:lnTo>
                <a:lnTo>
                  <a:pt x="154709" y="1361332"/>
                </a:lnTo>
                <a:close/>
              </a:path>
              <a:path w="171450" h="1532889">
                <a:moveTo>
                  <a:pt x="85578" y="1456581"/>
                </a:moveTo>
                <a:lnTo>
                  <a:pt x="69068" y="1484883"/>
                </a:lnTo>
                <a:lnTo>
                  <a:pt x="102088" y="1484883"/>
                </a:lnTo>
                <a:lnTo>
                  <a:pt x="85578" y="1456581"/>
                </a:lnTo>
                <a:close/>
              </a:path>
              <a:path w="171450" h="1532889">
                <a:moveTo>
                  <a:pt x="104628" y="1423924"/>
                </a:moveTo>
                <a:lnTo>
                  <a:pt x="85578" y="1456581"/>
                </a:lnTo>
                <a:lnTo>
                  <a:pt x="102088" y="1484883"/>
                </a:lnTo>
                <a:lnTo>
                  <a:pt x="104628" y="1484883"/>
                </a:lnTo>
                <a:lnTo>
                  <a:pt x="104628" y="1423924"/>
                </a:lnTo>
                <a:close/>
              </a:path>
              <a:path w="171450" h="1532889">
                <a:moveTo>
                  <a:pt x="85578" y="75800"/>
                </a:moveTo>
                <a:lnTo>
                  <a:pt x="66528" y="108458"/>
                </a:lnTo>
                <a:lnTo>
                  <a:pt x="66528" y="1423924"/>
                </a:lnTo>
                <a:lnTo>
                  <a:pt x="85578" y="1456581"/>
                </a:lnTo>
                <a:lnTo>
                  <a:pt x="104628" y="1423924"/>
                </a:lnTo>
                <a:lnTo>
                  <a:pt x="104628" y="108458"/>
                </a:lnTo>
                <a:lnTo>
                  <a:pt x="85578" y="75800"/>
                </a:lnTo>
                <a:close/>
              </a:path>
              <a:path w="171450" h="1532889">
                <a:moveTo>
                  <a:pt x="85578" y="0"/>
                </a:moveTo>
                <a:lnTo>
                  <a:pt x="2393" y="142493"/>
                </a:lnTo>
                <a:lnTo>
                  <a:pt x="0" y="149689"/>
                </a:lnTo>
                <a:lnTo>
                  <a:pt x="488" y="157003"/>
                </a:lnTo>
                <a:lnTo>
                  <a:pt x="3643" y="163603"/>
                </a:lnTo>
                <a:lnTo>
                  <a:pt x="9251" y="168655"/>
                </a:lnTo>
                <a:lnTo>
                  <a:pt x="16446" y="171049"/>
                </a:lnTo>
                <a:lnTo>
                  <a:pt x="23760" y="170561"/>
                </a:lnTo>
                <a:lnTo>
                  <a:pt x="30360" y="167405"/>
                </a:lnTo>
                <a:lnTo>
                  <a:pt x="35413" y="161797"/>
                </a:lnTo>
                <a:lnTo>
                  <a:pt x="66528" y="108458"/>
                </a:lnTo>
                <a:lnTo>
                  <a:pt x="66528" y="37845"/>
                </a:lnTo>
                <a:lnTo>
                  <a:pt x="107671" y="37845"/>
                </a:lnTo>
                <a:lnTo>
                  <a:pt x="85578" y="0"/>
                </a:lnTo>
                <a:close/>
              </a:path>
              <a:path w="171450" h="1532889">
                <a:moveTo>
                  <a:pt x="107671" y="37845"/>
                </a:moveTo>
                <a:lnTo>
                  <a:pt x="104628" y="37845"/>
                </a:lnTo>
                <a:lnTo>
                  <a:pt x="104628" y="108458"/>
                </a:lnTo>
                <a:lnTo>
                  <a:pt x="135743" y="161797"/>
                </a:lnTo>
                <a:lnTo>
                  <a:pt x="140795" y="167405"/>
                </a:lnTo>
                <a:lnTo>
                  <a:pt x="147395" y="170561"/>
                </a:lnTo>
                <a:lnTo>
                  <a:pt x="154709" y="171049"/>
                </a:lnTo>
                <a:lnTo>
                  <a:pt x="161905" y="168655"/>
                </a:lnTo>
                <a:lnTo>
                  <a:pt x="167512" y="163603"/>
                </a:lnTo>
                <a:lnTo>
                  <a:pt x="170668" y="157003"/>
                </a:lnTo>
                <a:lnTo>
                  <a:pt x="171156" y="149689"/>
                </a:lnTo>
                <a:lnTo>
                  <a:pt x="168763" y="142493"/>
                </a:lnTo>
                <a:lnTo>
                  <a:pt x="107671" y="37845"/>
                </a:lnTo>
                <a:close/>
              </a:path>
              <a:path w="171450" h="1532889">
                <a:moveTo>
                  <a:pt x="104628" y="37845"/>
                </a:moveTo>
                <a:lnTo>
                  <a:pt x="66528" y="37845"/>
                </a:lnTo>
                <a:lnTo>
                  <a:pt x="66528" y="108458"/>
                </a:lnTo>
                <a:lnTo>
                  <a:pt x="85578" y="75800"/>
                </a:lnTo>
                <a:lnTo>
                  <a:pt x="69068" y="47497"/>
                </a:lnTo>
                <a:lnTo>
                  <a:pt x="104628" y="47497"/>
                </a:lnTo>
                <a:lnTo>
                  <a:pt x="104628" y="37845"/>
                </a:lnTo>
                <a:close/>
              </a:path>
              <a:path w="171450" h="1532889">
                <a:moveTo>
                  <a:pt x="104628" y="47497"/>
                </a:moveTo>
                <a:lnTo>
                  <a:pt x="102088" y="47497"/>
                </a:lnTo>
                <a:lnTo>
                  <a:pt x="85578" y="75800"/>
                </a:lnTo>
                <a:lnTo>
                  <a:pt x="104628" y="108458"/>
                </a:lnTo>
                <a:lnTo>
                  <a:pt x="104628" y="47497"/>
                </a:lnTo>
                <a:close/>
              </a:path>
              <a:path w="171450" h="1532889">
                <a:moveTo>
                  <a:pt x="102088" y="47497"/>
                </a:moveTo>
                <a:lnTo>
                  <a:pt x="69068" y="47497"/>
                </a:lnTo>
                <a:lnTo>
                  <a:pt x="85578" y="75800"/>
                </a:lnTo>
                <a:lnTo>
                  <a:pt x="102088" y="47497"/>
                </a:lnTo>
                <a:close/>
              </a:path>
            </a:pathLst>
          </a:custGeom>
          <a:solidFill>
            <a:srgbClr val="FF0000"/>
          </a:solidFill>
        </p:spPr>
        <p:txBody>
          <a:bodyPr wrap="square" lIns="0" tIns="0" rIns="0" bIns="0" rtlCol="0"/>
          <a:lstStyle/>
          <a:p>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a:t>
            </a:fld>
            <a:endParaRPr spc="-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683000" cy="757555"/>
          </a:xfrm>
          <a:prstGeom prst="rect">
            <a:avLst/>
          </a:prstGeom>
        </p:spPr>
        <p:txBody>
          <a:bodyPr vert="horz" wrap="square" lIns="0" tIns="12700" rIns="0" bIns="0" rtlCol="0">
            <a:spAutoFit/>
          </a:bodyPr>
          <a:lstStyle/>
          <a:p>
            <a:pPr marL="12700">
              <a:lnSpc>
                <a:spcPct val="100000"/>
              </a:lnSpc>
              <a:spcBef>
                <a:spcPts val="100"/>
              </a:spcBef>
            </a:pPr>
            <a:r>
              <a:rPr spc="-5" dirty="0"/>
              <a:t>Multithreading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
        <p:nvSpPr>
          <p:cNvPr id="3" name="object 3"/>
          <p:cNvSpPr txBox="1"/>
          <p:nvPr/>
        </p:nvSpPr>
        <p:spPr>
          <a:xfrm>
            <a:off x="427736" y="1350721"/>
            <a:ext cx="8219440" cy="4859021"/>
          </a:xfrm>
          <a:prstGeom prst="rect">
            <a:avLst/>
          </a:prstGeom>
        </p:spPr>
        <p:txBody>
          <a:bodyPr vert="horz" wrap="square" lIns="0" tIns="64769" rIns="0" bIns="0" rtlCol="0">
            <a:spAutoFit/>
          </a:bodyPr>
          <a:lstStyle/>
          <a:p>
            <a:pPr marL="287020" marR="6985" indent="-274320" algn="just">
              <a:lnSpc>
                <a:spcPct val="150000"/>
              </a:lnSpc>
              <a:spcBef>
                <a:spcPts val="509"/>
              </a:spcBef>
              <a:buClr>
                <a:srgbClr val="FF0000"/>
              </a:buClr>
              <a:buFont typeface="Wingdings"/>
              <a:buChar char=""/>
              <a:tabLst>
                <a:tab pos="287020" algn="l"/>
              </a:tabLst>
            </a:pPr>
            <a:r>
              <a:rPr sz="2400" dirty="0">
                <a:solidFill>
                  <a:srgbClr val="00AF50"/>
                </a:solidFill>
                <a:latin typeface="Times New Roman" pitchFamily="18" charset="0"/>
                <a:ea typeface="Tahoma" pitchFamily="34" charset="0"/>
                <a:cs typeface="Times New Roman" pitchFamily="18" charset="0"/>
              </a:rPr>
              <a:t>Multi-user </a:t>
            </a:r>
            <a:r>
              <a:rPr sz="2400" dirty="0">
                <a:latin typeface="Times New Roman" pitchFamily="18" charset="0"/>
                <a:ea typeface="Tahoma" pitchFamily="34" charset="0"/>
                <a:cs typeface="Times New Roman" pitchFamily="18" charset="0"/>
              </a:rPr>
              <a:t>(đa người dùng): phục vụ cùng lúc nhiều  người dùng</a:t>
            </a:r>
            <a:endParaRPr sz="2400">
              <a:latin typeface="Times New Roman" pitchFamily="18" charset="0"/>
              <a:ea typeface="Tahoma" pitchFamily="34" charset="0"/>
              <a:cs typeface="Times New Roman" pitchFamily="18" charset="0"/>
            </a:endParaRPr>
          </a:p>
          <a:p>
            <a:pPr marL="287020" marR="654685" indent="-274320" algn="just">
              <a:lnSpc>
                <a:spcPct val="150000"/>
              </a:lnSpc>
              <a:spcBef>
                <a:spcPts val="805"/>
              </a:spcBef>
              <a:buClr>
                <a:srgbClr val="FF0000"/>
              </a:buClr>
              <a:buFont typeface="Wingdings"/>
              <a:buChar char=""/>
              <a:tabLst>
                <a:tab pos="287020" algn="l"/>
              </a:tabLst>
            </a:pPr>
            <a:r>
              <a:rPr sz="2400" dirty="0">
                <a:solidFill>
                  <a:srgbClr val="00AF50"/>
                </a:solidFill>
                <a:latin typeface="Times New Roman" pitchFamily="18" charset="0"/>
                <a:ea typeface="Tahoma" pitchFamily="34" charset="0"/>
                <a:cs typeface="Times New Roman" pitchFamily="18" charset="0"/>
              </a:rPr>
              <a:t>Multi-tasking </a:t>
            </a:r>
            <a:r>
              <a:rPr sz="2400" dirty="0">
                <a:latin typeface="Times New Roman" pitchFamily="18" charset="0"/>
                <a:ea typeface="Tahoma" pitchFamily="34" charset="0"/>
                <a:cs typeface="Times New Roman" pitchFamily="18" charset="0"/>
              </a:rPr>
              <a:t>(đa nhiệm): chạy đồng thời nhiều  process</a:t>
            </a:r>
            <a:endParaRPr sz="2400">
              <a:latin typeface="Times New Roman" pitchFamily="18" charset="0"/>
              <a:ea typeface="Tahoma" pitchFamily="34" charset="0"/>
              <a:cs typeface="Times New Roman" pitchFamily="18" charset="0"/>
            </a:endParaRPr>
          </a:p>
          <a:p>
            <a:pPr marL="287020" marR="820419" indent="-274320" algn="just">
              <a:lnSpc>
                <a:spcPct val="150000"/>
              </a:lnSpc>
              <a:spcBef>
                <a:spcPts val="795"/>
              </a:spcBef>
              <a:buClr>
                <a:srgbClr val="FF0000"/>
              </a:buClr>
              <a:buFont typeface="Wingdings"/>
              <a:buChar char=""/>
              <a:tabLst>
                <a:tab pos="287020" algn="l"/>
              </a:tabLst>
            </a:pPr>
            <a:r>
              <a:rPr sz="2400" dirty="0">
                <a:solidFill>
                  <a:srgbClr val="00AF50"/>
                </a:solidFill>
                <a:latin typeface="Times New Roman" pitchFamily="18" charset="0"/>
                <a:ea typeface="Tahoma" pitchFamily="34" charset="0"/>
                <a:cs typeface="Times New Roman" pitchFamily="18" charset="0"/>
              </a:rPr>
              <a:t>Multi-threading </a:t>
            </a:r>
            <a:r>
              <a:rPr sz="2400" dirty="0">
                <a:latin typeface="Times New Roman" pitchFamily="18" charset="0"/>
                <a:ea typeface="Tahoma" pitchFamily="34" charset="0"/>
                <a:cs typeface="Times New Roman" pitchFamily="18" charset="0"/>
              </a:rPr>
              <a:t>(đa luồng): thực thi đồng thời  nhiều thread trong cùng một process</a:t>
            </a:r>
            <a:endParaRPr sz="2400">
              <a:latin typeface="Times New Roman" pitchFamily="18" charset="0"/>
              <a:ea typeface="Tahoma" pitchFamily="34" charset="0"/>
              <a:cs typeface="Times New Roman" pitchFamily="18" charset="0"/>
            </a:endParaRPr>
          </a:p>
          <a:p>
            <a:pPr marL="744220" lvl="1" indent="-274320" algn="just">
              <a:lnSpc>
                <a:spcPct val="150000"/>
              </a:lnSpc>
              <a:spcBef>
                <a:spcPts val="75"/>
              </a:spcBef>
              <a:buFont typeface="Wingdings"/>
              <a:buChar char=""/>
              <a:tabLst>
                <a:tab pos="744220" algn="l"/>
              </a:tabLst>
            </a:pPr>
            <a:r>
              <a:rPr sz="2000" dirty="0">
                <a:latin typeface="Times New Roman" pitchFamily="18" charset="0"/>
                <a:ea typeface="Tahoma" pitchFamily="34" charset="0"/>
                <a:cs typeface="Times New Roman" pitchFamily="18" charset="0"/>
              </a:rPr>
              <a:t>Với CPU đơn, việc xử lý multithreading là giả lập</a:t>
            </a:r>
            <a:endParaRPr sz="2000">
              <a:latin typeface="Times New Roman" pitchFamily="18" charset="0"/>
              <a:ea typeface="Tahoma" pitchFamily="34" charset="0"/>
              <a:cs typeface="Times New Roman" pitchFamily="18" charset="0"/>
            </a:endParaRPr>
          </a:p>
          <a:p>
            <a:pPr marL="744220" marR="5080" lvl="1" indent="-274320" algn="just">
              <a:lnSpc>
                <a:spcPct val="150000"/>
              </a:lnSpc>
              <a:spcBef>
                <a:spcPts val="395"/>
              </a:spcBef>
              <a:buFont typeface="Wingdings"/>
              <a:buChar char=""/>
              <a:tabLst>
                <a:tab pos="744220" algn="l"/>
              </a:tabLst>
            </a:pPr>
            <a:r>
              <a:rPr sz="2000" dirty="0">
                <a:latin typeface="Times New Roman" pitchFamily="18" charset="0"/>
                <a:ea typeface="Tahoma" pitchFamily="34" charset="0"/>
                <a:cs typeface="Times New Roman" pitchFamily="18" charset="0"/>
              </a:rPr>
              <a:t>Với CPU nhiều nhân hoặc luồng, multithreading thực sự  là thực hiện song song (parallel), việc thực hiện song  song nâng cao sức mạnh thiết bị lên nhiều lần nhưng</a:t>
            </a:r>
            <a:endParaRPr sz="2000">
              <a:latin typeface="Times New Roman" pitchFamily="18" charset="0"/>
              <a:ea typeface="Tahoma" pitchFamily="34" charset="0"/>
              <a:cs typeface="Times New Roman" pitchFamily="18" charset="0"/>
            </a:endParaRPr>
          </a:p>
          <a:p>
            <a:pPr marL="744220" algn="just">
              <a:lnSpc>
                <a:spcPct val="150000"/>
              </a:lnSpc>
            </a:pPr>
            <a:r>
              <a:rPr sz="2000" dirty="0">
                <a:latin typeface="Times New Roman" pitchFamily="18" charset="0"/>
                <a:ea typeface="Tahoma" pitchFamily="34" charset="0"/>
                <a:cs typeface="Times New Roman" pitchFamily="18" charset="0"/>
              </a:rPr>
              <a:t>cũng phức tạp hóa việc lập trình</a:t>
            </a:r>
            <a:endParaRPr sz="2000">
              <a:latin typeface="Times New Roman" pitchFamily="18" charset="0"/>
              <a:ea typeface="Tahoma" pitchFamily="34"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292215" cy="757555"/>
          </a:xfrm>
          <a:prstGeom prst="rect">
            <a:avLst/>
          </a:prstGeom>
        </p:spPr>
        <p:txBody>
          <a:bodyPr vert="horz" wrap="square" lIns="0" tIns="12700" rIns="0" bIns="0" rtlCol="0">
            <a:spAutoFit/>
          </a:bodyPr>
          <a:lstStyle/>
          <a:p>
            <a:pPr marL="12700">
              <a:lnSpc>
                <a:spcPct val="100000"/>
              </a:lnSpc>
              <a:spcBef>
                <a:spcPts val="100"/>
              </a:spcBef>
            </a:pPr>
            <a:r>
              <a:rPr spc="-5" dirty="0"/>
              <a:t>Multithreading </a:t>
            </a:r>
            <a:r>
              <a:rPr dirty="0"/>
              <a:t>trong</a:t>
            </a:r>
            <a:r>
              <a:rPr spc="-20" dirty="0"/>
              <a:t> </a:t>
            </a:r>
            <a:r>
              <a:rPr dirty="0"/>
              <a:t>java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
        <p:nvSpPr>
          <p:cNvPr id="3" name="object 3"/>
          <p:cNvSpPr txBox="1"/>
          <p:nvPr/>
        </p:nvSpPr>
        <p:spPr>
          <a:xfrm>
            <a:off x="427736" y="1310245"/>
            <a:ext cx="7268464" cy="4924938"/>
          </a:xfrm>
          <a:prstGeom prst="rect">
            <a:avLst/>
          </a:prstGeom>
        </p:spPr>
        <p:txBody>
          <a:bodyPr vert="horz" wrap="square" lIns="0" tIns="59690" rIns="0" bIns="0" rtlCol="0">
            <a:spAutoFit/>
          </a:bodyPr>
          <a:lstStyle/>
          <a:p>
            <a:pPr marL="12700" algn="just">
              <a:lnSpc>
                <a:spcPct val="100000"/>
              </a:lnSpc>
              <a:spcBef>
                <a:spcPts val="470"/>
              </a:spcBef>
            </a:pPr>
            <a:r>
              <a:rPr sz="1800" dirty="0">
                <a:solidFill>
                  <a:srgbClr val="EC7C30"/>
                </a:solidFill>
                <a:latin typeface="Times New Roman" pitchFamily="18" charset="0"/>
                <a:cs typeface="Times New Roman" pitchFamily="18" charset="0"/>
              </a:rPr>
              <a:t>// viết thread theo cách thứ nhất</a:t>
            </a:r>
            <a:endParaRPr sz="1800">
              <a:latin typeface="Times New Roman" pitchFamily="18" charset="0"/>
              <a:cs typeface="Times New Roman" pitchFamily="18" charset="0"/>
            </a:endParaRPr>
          </a:p>
          <a:p>
            <a:pPr marL="12700" algn="just">
              <a:lnSpc>
                <a:spcPct val="100000"/>
              </a:lnSpc>
              <a:spcBef>
                <a:spcPts val="370"/>
              </a:spcBef>
            </a:pPr>
            <a:r>
              <a:rPr sz="1800" dirty="0">
                <a:solidFill>
                  <a:srgbClr val="006FC0"/>
                </a:solidFill>
                <a:latin typeface="Times New Roman" pitchFamily="18" charset="0"/>
                <a:cs typeface="Times New Roman" pitchFamily="18" charset="0"/>
              </a:rPr>
              <a:t>class </a:t>
            </a:r>
            <a:r>
              <a:rPr sz="1800" dirty="0">
                <a:latin typeface="Times New Roman" pitchFamily="18" charset="0"/>
                <a:cs typeface="Times New Roman" pitchFamily="18" charset="0"/>
              </a:rPr>
              <a:t>MyThread </a:t>
            </a:r>
            <a:r>
              <a:rPr sz="1800" dirty="0">
                <a:solidFill>
                  <a:srgbClr val="006FC0"/>
                </a:solidFill>
                <a:latin typeface="Times New Roman" pitchFamily="18" charset="0"/>
                <a:cs typeface="Times New Roman" pitchFamily="18" charset="0"/>
              </a:rPr>
              <a:t>extends </a:t>
            </a:r>
            <a:r>
              <a:rPr sz="1800" dirty="0">
                <a:latin typeface="Times New Roman" pitchFamily="18" charset="0"/>
                <a:cs typeface="Times New Roman" pitchFamily="18" charset="0"/>
              </a:rPr>
              <a:t>Thread {</a:t>
            </a:r>
            <a:endParaRPr sz="1800">
              <a:latin typeface="Times New Roman" pitchFamily="18" charset="0"/>
              <a:cs typeface="Times New Roman" pitchFamily="18" charset="0"/>
            </a:endParaRPr>
          </a:p>
          <a:p>
            <a:pPr marL="437515" algn="just">
              <a:lnSpc>
                <a:spcPct val="100000"/>
              </a:lnSpc>
              <a:spcBef>
                <a:spcPts val="360"/>
              </a:spcBef>
            </a:pPr>
            <a:r>
              <a:rPr sz="1800" dirty="0">
                <a:solidFill>
                  <a:srgbClr val="006FC0"/>
                </a:solidFill>
                <a:latin typeface="Times New Roman" pitchFamily="18" charset="0"/>
                <a:cs typeface="Times New Roman" pitchFamily="18" charset="0"/>
              </a:rPr>
              <a:t>public void </a:t>
            </a:r>
            <a:r>
              <a:rPr sz="1800" dirty="0">
                <a:latin typeface="Times New Roman" pitchFamily="18" charset="0"/>
                <a:cs typeface="Times New Roman" pitchFamily="18" charset="0"/>
              </a:rPr>
              <a:t>run() {</a:t>
            </a:r>
            <a:endParaRPr sz="1800">
              <a:latin typeface="Times New Roman" pitchFamily="18" charset="0"/>
              <a:cs typeface="Times New Roman" pitchFamily="18" charset="0"/>
            </a:endParaRPr>
          </a:p>
          <a:p>
            <a:pPr marL="862965" algn="just">
              <a:lnSpc>
                <a:spcPct val="100000"/>
              </a:lnSpc>
              <a:spcBef>
                <a:spcPts val="375"/>
              </a:spcBef>
            </a:pPr>
            <a:r>
              <a:rPr sz="1800" dirty="0">
                <a:solidFill>
                  <a:srgbClr val="EC7C30"/>
                </a:solidFill>
                <a:latin typeface="Times New Roman" pitchFamily="18" charset="0"/>
                <a:cs typeface="Times New Roman" pitchFamily="18" charset="0"/>
              </a:rPr>
              <a:t>// phần thực thi của thread viết ở đây</a:t>
            </a:r>
            <a:endParaRPr sz="1800">
              <a:latin typeface="Times New Roman" pitchFamily="18" charset="0"/>
              <a:cs typeface="Times New Roman" pitchFamily="18" charset="0"/>
            </a:endParaRPr>
          </a:p>
          <a:p>
            <a:pPr marL="437515" algn="just">
              <a:lnSpc>
                <a:spcPct val="100000"/>
              </a:lnSpc>
              <a:spcBef>
                <a:spcPts val="37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spcBef>
                <a:spcPts val="36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spcBef>
                <a:spcPts val="375"/>
              </a:spcBef>
            </a:pPr>
            <a:r>
              <a:rPr sz="1800" dirty="0">
                <a:solidFill>
                  <a:srgbClr val="EC7C30"/>
                </a:solidFill>
                <a:latin typeface="Times New Roman" pitchFamily="18" charset="0"/>
                <a:cs typeface="Times New Roman" pitchFamily="18" charset="0"/>
              </a:rPr>
              <a:t>// viết thread theo cách thứ hai</a:t>
            </a:r>
            <a:endParaRPr sz="1800">
              <a:latin typeface="Times New Roman" pitchFamily="18" charset="0"/>
              <a:cs typeface="Times New Roman" pitchFamily="18" charset="0"/>
            </a:endParaRPr>
          </a:p>
          <a:p>
            <a:pPr marL="437515" marR="2026285" indent="-425450" algn="just">
              <a:lnSpc>
                <a:spcPct val="116700"/>
              </a:lnSpc>
              <a:spcBef>
                <a:spcPts val="10"/>
              </a:spcBef>
            </a:pPr>
            <a:r>
              <a:rPr sz="1800" dirty="0">
                <a:solidFill>
                  <a:srgbClr val="006FC0"/>
                </a:solidFill>
                <a:latin typeface="Times New Roman" pitchFamily="18" charset="0"/>
                <a:cs typeface="Times New Roman" pitchFamily="18" charset="0"/>
              </a:rPr>
              <a:t>class </a:t>
            </a:r>
            <a:r>
              <a:rPr sz="1800" dirty="0">
                <a:latin typeface="Times New Roman" pitchFamily="18" charset="0"/>
                <a:cs typeface="Times New Roman" pitchFamily="18" charset="0"/>
              </a:rPr>
              <a:t>MyRunnable </a:t>
            </a:r>
            <a:r>
              <a:rPr sz="1800" dirty="0">
                <a:solidFill>
                  <a:srgbClr val="006FC0"/>
                </a:solidFill>
                <a:latin typeface="Times New Roman" pitchFamily="18" charset="0"/>
                <a:cs typeface="Times New Roman" pitchFamily="18" charset="0"/>
              </a:rPr>
              <a:t>implements </a:t>
            </a:r>
            <a:r>
              <a:rPr sz="1800" dirty="0">
                <a:latin typeface="Times New Roman" pitchFamily="18" charset="0"/>
                <a:cs typeface="Times New Roman" pitchFamily="18" charset="0"/>
              </a:rPr>
              <a:t>Runnable {  </a:t>
            </a:r>
            <a:r>
              <a:rPr sz="1800" dirty="0">
                <a:solidFill>
                  <a:srgbClr val="006FC0"/>
                </a:solidFill>
                <a:latin typeface="Times New Roman" pitchFamily="18" charset="0"/>
                <a:cs typeface="Times New Roman" pitchFamily="18" charset="0"/>
              </a:rPr>
              <a:t>public void </a:t>
            </a:r>
            <a:r>
              <a:rPr sz="1800" dirty="0">
                <a:latin typeface="Times New Roman" pitchFamily="18" charset="0"/>
                <a:cs typeface="Times New Roman" pitchFamily="18" charset="0"/>
              </a:rPr>
              <a:t>run() {</a:t>
            </a:r>
            <a:endParaRPr sz="1800">
              <a:latin typeface="Times New Roman" pitchFamily="18" charset="0"/>
              <a:cs typeface="Times New Roman" pitchFamily="18" charset="0"/>
            </a:endParaRPr>
          </a:p>
          <a:p>
            <a:pPr marL="862965" algn="just">
              <a:lnSpc>
                <a:spcPct val="100000"/>
              </a:lnSpc>
              <a:spcBef>
                <a:spcPts val="375"/>
              </a:spcBef>
            </a:pPr>
            <a:r>
              <a:rPr sz="1800" dirty="0">
                <a:solidFill>
                  <a:srgbClr val="EC7C30"/>
                </a:solidFill>
                <a:latin typeface="Times New Roman" pitchFamily="18" charset="0"/>
                <a:cs typeface="Times New Roman" pitchFamily="18" charset="0"/>
              </a:rPr>
              <a:t>// phần thực thi của thread viết ở đây</a:t>
            </a:r>
            <a:endParaRPr sz="1800">
              <a:latin typeface="Times New Roman" pitchFamily="18" charset="0"/>
              <a:cs typeface="Times New Roman" pitchFamily="18" charset="0"/>
            </a:endParaRPr>
          </a:p>
          <a:p>
            <a:pPr marL="437515" algn="just">
              <a:lnSpc>
                <a:spcPct val="100000"/>
              </a:lnSpc>
              <a:spcBef>
                <a:spcPts val="37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spcBef>
                <a:spcPts val="36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12700" algn="just">
              <a:lnSpc>
                <a:spcPct val="100000"/>
              </a:lnSpc>
              <a:spcBef>
                <a:spcPts val="375"/>
              </a:spcBef>
            </a:pPr>
            <a:r>
              <a:rPr sz="1800" dirty="0">
                <a:solidFill>
                  <a:srgbClr val="EC7C30"/>
                </a:solidFill>
                <a:latin typeface="Times New Roman" pitchFamily="18" charset="0"/>
                <a:cs typeface="Times New Roman" pitchFamily="18" charset="0"/>
              </a:rPr>
              <a:t>// tạo và chạy các thread</a:t>
            </a:r>
            <a:endParaRPr sz="1800">
              <a:latin typeface="Times New Roman" pitchFamily="18" charset="0"/>
              <a:cs typeface="Times New Roman" pitchFamily="18" charset="0"/>
            </a:endParaRPr>
          </a:p>
          <a:p>
            <a:pPr marL="12700" algn="just">
              <a:lnSpc>
                <a:spcPct val="100000"/>
              </a:lnSpc>
              <a:spcBef>
                <a:spcPts val="370"/>
              </a:spcBef>
              <a:tabLst>
                <a:tab pos="1181735" algn="l"/>
                <a:tab pos="3629660" algn="l"/>
              </a:tabLst>
            </a:pPr>
            <a:r>
              <a:rPr sz="1800" dirty="0">
                <a:latin typeface="Times New Roman" pitchFamily="18" charset="0"/>
                <a:cs typeface="Times New Roman" pitchFamily="18" charset="0"/>
              </a:rPr>
              <a:t>MyThread	t1 = </a:t>
            </a:r>
            <a:r>
              <a:rPr sz="1800" dirty="0">
                <a:solidFill>
                  <a:srgbClr val="006FC0"/>
                </a:solidFill>
                <a:latin typeface="Times New Roman" pitchFamily="18" charset="0"/>
                <a:cs typeface="Times New Roman" pitchFamily="18" charset="0"/>
              </a:rPr>
              <a:t>new  </a:t>
            </a:r>
            <a:r>
              <a:rPr sz="1800" dirty="0">
                <a:latin typeface="Times New Roman" pitchFamily="18" charset="0"/>
                <a:cs typeface="Times New Roman" pitchFamily="18" charset="0"/>
              </a:rPr>
              <a:t>MyThread();	t1.start();</a:t>
            </a:r>
            <a:endParaRPr sz="1800">
              <a:latin typeface="Times New Roman" pitchFamily="18" charset="0"/>
              <a:cs typeface="Times New Roman" pitchFamily="18" charset="0"/>
            </a:endParaRPr>
          </a:p>
          <a:p>
            <a:pPr marL="12700" algn="just">
              <a:lnSpc>
                <a:spcPct val="100000"/>
              </a:lnSpc>
              <a:spcBef>
                <a:spcPts val="360"/>
              </a:spcBef>
            </a:pPr>
            <a:r>
              <a:rPr sz="1800" dirty="0">
                <a:latin typeface="Times New Roman" pitchFamily="18" charset="0"/>
                <a:cs typeface="Times New Roman" pitchFamily="18" charset="0"/>
              </a:rPr>
              <a:t>MyRunnable t2 = </a:t>
            </a:r>
            <a:r>
              <a:rPr sz="1800" dirty="0">
                <a:solidFill>
                  <a:srgbClr val="006FC0"/>
                </a:solidFill>
                <a:latin typeface="Times New Roman" pitchFamily="18" charset="0"/>
                <a:cs typeface="Times New Roman" pitchFamily="18" charset="0"/>
              </a:rPr>
              <a:t>new </a:t>
            </a:r>
            <a:r>
              <a:rPr sz="1800" dirty="0">
                <a:latin typeface="Times New Roman" pitchFamily="18" charset="0"/>
                <a:cs typeface="Times New Roman" pitchFamily="18" charset="0"/>
              </a:rPr>
              <a:t>MyRunnable(); </a:t>
            </a:r>
            <a:r>
              <a:rPr sz="1800" dirty="0">
                <a:solidFill>
                  <a:srgbClr val="006FC0"/>
                </a:solidFill>
                <a:latin typeface="Times New Roman" pitchFamily="18" charset="0"/>
                <a:cs typeface="Times New Roman" pitchFamily="18" charset="0"/>
              </a:rPr>
              <a:t>new </a:t>
            </a:r>
            <a:r>
              <a:rPr sz="1800" dirty="0">
                <a:latin typeface="Times New Roman" pitchFamily="18" charset="0"/>
                <a:cs typeface="Times New Roman" pitchFamily="18" charset="0"/>
              </a:rPr>
              <a:t>Thread(t2).start();</a:t>
            </a:r>
            <a:endParaRPr sz="18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7170" cy="757555"/>
          </a:xfrm>
          <a:prstGeom prst="rect">
            <a:avLst/>
          </a:prstGeom>
        </p:spPr>
        <p:txBody>
          <a:bodyPr vert="horz" wrap="square" lIns="0" tIns="12700" rIns="0" bIns="0" rtlCol="0">
            <a:spAutoFit/>
          </a:bodyPr>
          <a:lstStyle/>
          <a:p>
            <a:pPr marL="12700">
              <a:lnSpc>
                <a:spcPct val="100000"/>
              </a:lnSpc>
              <a:spcBef>
                <a:spcPts val="100"/>
              </a:spcBef>
            </a:pPr>
            <a:r>
              <a:rPr dirty="0"/>
              <a:t>Ưu/nhược điểm của</a:t>
            </a:r>
            <a:r>
              <a:rPr spc="-75" dirty="0"/>
              <a:t> </a:t>
            </a:r>
            <a:r>
              <a:rPr spc="-5" dirty="0"/>
              <a:t>multithread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3" name="object 3"/>
          <p:cNvSpPr txBox="1"/>
          <p:nvPr/>
        </p:nvSpPr>
        <p:spPr>
          <a:xfrm>
            <a:off x="427736" y="1294058"/>
            <a:ext cx="8188959" cy="4927631"/>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2800" dirty="0">
                <a:latin typeface="Times New Roman" pitchFamily="18" charset="0"/>
                <a:cs typeface="Times New Roman" pitchFamily="18" charset="0"/>
              </a:rPr>
              <a:t>Tận dụng tốt năng lực của các thiết bị đa nhân</a:t>
            </a:r>
            <a:endParaRPr sz="2800">
              <a:latin typeface="Times New Roman" pitchFamily="18" charset="0"/>
              <a:cs typeface="Times New Roman" pitchFamily="18" charset="0"/>
            </a:endParaRPr>
          </a:p>
          <a:p>
            <a:pPr marL="287020" marR="508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Trong một số tình huống giải quyết được tình trạng  nghẽn cổ chai, kết quả là hệ thống đa luồng sẽ vận  hành nhanh hơn đáng kể so với đơn luồng</a:t>
            </a:r>
            <a:endParaRPr sz="2800">
              <a:latin typeface="Times New Roman" pitchFamily="18" charset="0"/>
              <a:cs typeface="Times New Roman" pitchFamily="18" charset="0"/>
            </a:endParaRPr>
          </a:p>
          <a:p>
            <a:pPr marL="744220" marR="12700" lvl="1" indent="-274320" algn="just">
              <a:lnSpc>
                <a:spcPct val="100000"/>
              </a:lnSpc>
              <a:spcBef>
                <a:spcPts val="425"/>
              </a:spcBef>
              <a:buFont typeface="Wingdings"/>
              <a:buChar char=""/>
              <a:tabLst>
                <a:tab pos="744220" algn="l"/>
              </a:tabLst>
            </a:pPr>
            <a:r>
              <a:rPr sz="2400" dirty="0">
                <a:latin typeface="Times New Roman" pitchFamily="18" charset="0"/>
                <a:cs typeface="Times New Roman" pitchFamily="18" charset="0"/>
              </a:rPr>
              <a:t>Ví dụ: nếu một tiến trình chờ dữ liệu từ I/O lúc này CPU  có thể rảnh rỗi, nhưng trên hệ thống đa luồng thì CPU  sẽ được chuyển ngay cho thread khác để làm việc</a:t>
            </a:r>
            <a:endParaRPr sz="2400">
              <a:latin typeface="Times New Roman" pitchFamily="18" charset="0"/>
              <a:cs typeface="Times New Roman" pitchFamily="18" charset="0"/>
            </a:endParaRPr>
          </a:p>
          <a:p>
            <a:pPr marL="287020" marR="11430" indent="-274320" algn="just">
              <a:lnSpc>
                <a:spcPct val="100000"/>
              </a:lnSpc>
              <a:spcBef>
                <a:spcPts val="775"/>
              </a:spcBef>
              <a:buClr>
                <a:srgbClr val="FF0000"/>
              </a:buClr>
              <a:buFont typeface="Wingdings"/>
              <a:buChar char=""/>
              <a:tabLst>
                <a:tab pos="287020" algn="l"/>
              </a:tabLst>
            </a:pPr>
            <a:r>
              <a:rPr sz="2800" dirty="0">
                <a:latin typeface="Times New Roman" pitchFamily="18" charset="0"/>
                <a:cs typeface="Times New Roman" pitchFamily="18" charset="0"/>
              </a:rPr>
              <a:t>Lập trình viên chỉ cần tập trung vào việc viết tốt mã  cho một nhiệm vụ cụ thể mà không cần quan tâm  tới việc thực thi đa luồng thế nào, vì thế công việc  của người viết code trở nên đơn giản hơn</a:t>
            </a:r>
            <a:endParaRPr sz="28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2424</Words>
  <Application>Microsoft Office PowerPoint</Application>
  <PresentationFormat>On-screen Show (4:3)</PresentationFormat>
  <Paragraphs>340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LẬP TRÌNH DI ĐỘNG</vt:lpstr>
      <vt:lpstr>Nội dung</vt:lpstr>
      <vt:lpstr>Multithreading</vt:lpstr>
      <vt:lpstr>Threads</vt:lpstr>
      <vt:lpstr>Threads</vt:lpstr>
      <vt:lpstr>Threads</vt:lpstr>
      <vt:lpstr>Multithreading</vt:lpstr>
      <vt:lpstr>Multithreading trong java</vt:lpstr>
      <vt:lpstr>Ưu/nhược điểm của multithread</vt:lpstr>
      <vt:lpstr>Ưu/nhược điểm của multithread</vt:lpstr>
      <vt:lpstr>Tiếp cận của android</vt:lpstr>
      <vt:lpstr>Cách tiếp cận của android</vt:lpstr>
      <vt:lpstr>Cách tiếp cận của android</vt:lpstr>
      <vt:lpstr>Cách tiếp cận của Android</vt:lpstr>
      <vt:lpstr>4 kiểu mã cơ bản</vt:lpstr>
      <vt:lpstr>Handler</vt:lpstr>
      <vt:lpstr>Handler</vt:lpstr>
      <vt:lpstr>Handler – message</vt:lpstr>
      <vt:lpstr>Handler – message</vt:lpstr>
      <vt:lpstr>Handler – message</vt:lpstr>
      <vt:lpstr>Handler – gửi message</vt:lpstr>
      <vt:lpstr>Handler – xử lý message</vt:lpstr>
      <vt:lpstr>Handler message example</vt:lpstr>
      <vt:lpstr>Handler message example</vt:lpstr>
      <vt:lpstr>Handler – post runnable object</vt:lpstr>
      <vt:lpstr>AsyncTask</vt:lpstr>
      <vt:lpstr>AsyncTask</vt:lpstr>
      <vt:lpstr>AsyncTask</vt:lpstr>
      <vt:lpstr>AsyncTask</vt:lpstr>
      <vt:lpstr>Các tham số kiểu trong AsyncTask</vt:lpstr>
      <vt:lpstr>Hoạt động của AsyncTask</vt:lpstr>
      <vt:lpstr>Ví dụ: layout</vt:lpstr>
      <vt:lpstr>Ví dụ</vt:lpstr>
      <vt:lpstr>Ví dụ</vt:lpstr>
      <vt:lpstr>Ví dụ</vt:lpstr>
      <vt:lpstr>Timer</vt:lpstr>
      <vt:lpstr>Timer</vt:lpstr>
      <vt:lpstr>Timer</vt:lpstr>
      <vt:lpstr>Timer</vt:lpstr>
      <vt:lpstr>Timer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6</cp:revision>
  <dcterms:created xsi:type="dcterms:W3CDTF">2018-02-22T00:31:07Z</dcterms:created>
  <dcterms:modified xsi:type="dcterms:W3CDTF">2018-02-22T01:09:34Z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2017-05-24T00:00:00Z</vt:filetime>
  </property>
  <property fmtid="{D5CDD505-2E9C-101B-9397-08002B2CF9AE}" pid="3" name="Creator">
    <vt:lpwstr>Microsoft® PowerPoint® 2013</vt:lpwstr>
  </property>
  <property fmtid="{D5CDD505-2E9C-101B-9397-08002B2CF9AE}" pid="4" name="LastSaved">
    <vt:filetime>2018-02-22T00:00:00Z</vt:filetime>
  </property>
</Properties>
</file>