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94" r:id="rId6"/>
    <p:sldId id="269" r:id="rId7"/>
    <p:sldId id="295" r:id="rId8"/>
    <p:sldId id="296" r:id="rId9"/>
    <p:sldId id="297" r:id="rId10"/>
    <p:sldId id="298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57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27860" y="2111451"/>
            <a:ext cx="6288278" cy="1332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542" y="710006"/>
            <a:ext cx="7728915" cy="53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4587" y="1662112"/>
            <a:ext cx="3869054" cy="4173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30/07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36331" y="6466738"/>
            <a:ext cx="2286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‹#›</a:t>
            </a:fld>
            <a:endParaRPr spc="-6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427860" y="2111451"/>
            <a:ext cx="6288278" cy="1348446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081405" marR="5080" indent="-1067435">
              <a:lnSpc>
                <a:spcPts val="4870"/>
              </a:lnSpc>
              <a:spcBef>
                <a:spcPts val="715"/>
              </a:spcBef>
            </a:pPr>
            <a:r>
              <a:rPr lang="en-US" spc="-375" dirty="0" err="1" smtClean="0"/>
              <a:t>Chương</a:t>
            </a:r>
            <a:r>
              <a:rPr lang="en-US" spc="-375" dirty="0" smtClean="0"/>
              <a:t> 2</a:t>
            </a:r>
            <a:br>
              <a:rPr lang="en-US" spc="-375" dirty="0" smtClean="0"/>
            </a:br>
            <a:r>
              <a:rPr lang="en-US" spc="-375" dirty="0" smtClean="0"/>
              <a:t>CƠ SỞ TOÁN HỌC</a:t>
            </a:r>
            <a:endParaRPr spc="-30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42" y="710006"/>
            <a:ext cx="7728915" cy="507831"/>
          </a:xfrm>
        </p:spPr>
        <p:txBody>
          <a:bodyPr/>
          <a:lstStyle/>
          <a:p>
            <a:r>
              <a:rPr lang="vi-VN" dirty="0" smtClean="0"/>
              <a:t>Tương </a:t>
            </a:r>
            <a:r>
              <a:rPr lang="vi-VN" dirty="0"/>
              <a:t>đương lôgic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1899" y="1219200"/>
            <a:ext cx="8116099" cy="4801314"/>
          </a:xfrm>
        </p:spPr>
        <p:txBody>
          <a:bodyPr/>
          <a:lstStyle/>
          <a:p>
            <a:r>
              <a:rPr lang="vi-VN" sz="2400" b="1" dirty="0"/>
              <a:t>Định nghĩa </a:t>
            </a:r>
            <a:r>
              <a:rPr lang="en-US" sz="2400" b="1" dirty="0" smtClean="0"/>
              <a:t>1</a:t>
            </a:r>
            <a:r>
              <a:rPr lang="vi-VN" sz="2400" b="1" dirty="0" smtClean="0"/>
              <a:t>. </a:t>
            </a:r>
            <a:r>
              <a:rPr lang="vi-VN" sz="2400" dirty="0"/>
              <a:t>Hai biểu thức lôgic </a:t>
            </a:r>
            <a:r>
              <a:rPr lang="vi-VN" sz="2400" i="1" dirty="0"/>
              <a:t>P </a:t>
            </a:r>
            <a:r>
              <a:rPr lang="vi-VN" sz="2400" dirty="0"/>
              <a:t>và </a:t>
            </a:r>
            <a:r>
              <a:rPr lang="vi-VN" sz="2400" i="1" dirty="0"/>
              <a:t>Q </a:t>
            </a:r>
            <a:r>
              <a:rPr lang="vi-VN" sz="2400" dirty="0"/>
              <a:t>được gọi là </a:t>
            </a:r>
            <a:r>
              <a:rPr lang="vi-VN" sz="2400" dirty="0" smtClean="0"/>
              <a:t>tương</a:t>
            </a:r>
            <a:r>
              <a:rPr lang="en-US" sz="2400" dirty="0" smtClean="0"/>
              <a:t> </a:t>
            </a:r>
            <a:r>
              <a:rPr lang="vi-VN" sz="2400" dirty="0" smtClean="0"/>
              <a:t>đương</a:t>
            </a:r>
            <a:r>
              <a:rPr lang="vi-VN" sz="2400" dirty="0"/>
              <a:t>, ký hiệu là </a:t>
            </a:r>
            <a:r>
              <a:rPr lang="vi-VN" sz="2400" i="1" dirty="0"/>
              <a:t>P ⇔ Q</a:t>
            </a:r>
            <a:r>
              <a:rPr lang="vi-VN" sz="2400" dirty="0"/>
              <a:t>, nếu và chỉ nếu chúng có cùng giá </a:t>
            </a:r>
            <a:r>
              <a:rPr lang="vi-VN" sz="2400" dirty="0" smtClean="0"/>
              <a:t>trị</a:t>
            </a:r>
            <a:r>
              <a:rPr lang="en-US" sz="2400" dirty="0" smtClean="0"/>
              <a:t> </a:t>
            </a:r>
            <a:r>
              <a:rPr lang="vi-VN" sz="2400" dirty="0" smtClean="0"/>
              <a:t>chân </a:t>
            </a:r>
            <a:r>
              <a:rPr lang="vi-VN" sz="2400" dirty="0"/>
              <a:t>lý đối với bất kể giá trị chân lý nào của các mệnh đề cơ </a:t>
            </a:r>
            <a:r>
              <a:rPr lang="vi-VN" sz="2400" dirty="0" smtClean="0"/>
              <a:t>sở</a:t>
            </a:r>
            <a:r>
              <a:rPr lang="en-US" sz="2400" dirty="0" smtClean="0"/>
              <a:t> </a:t>
            </a:r>
            <a:r>
              <a:rPr lang="vi-VN" sz="2400" dirty="0" smtClean="0"/>
              <a:t>thành </a:t>
            </a:r>
            <a:r>
              <a:rPr lang="vi-VN" sz="2400" dirty="0"/>
              <a:t>phần chứa trong các biểu thức này. Hay nói khác đi, </a:t>
            </a:r>
            <a:r>
              <a:rPr lang="vi-VN" sz="2400" dirty="0" smtClean="0"/>
              <a:t>chúng</a:t>
            </a:r>
            <a:r>
              <a:rPr lang="en-US" sz="2400" dirty="0" smtClean="0"/>
              <a:t> </a:t>
            </a:r>
            <a:r>
              <a:rPr lang="vi-VN" sz="2400" dirty="0" smtClean="0"/>
              <a:t>“</a:t>
            </a:r>
            <a:r>
              <a:rPr lang="vi-VN" sz="2400" dirty="0"/>
              <a:t>có cùng” bảng chân lý.</a:t>
            </a:r>
            <a:br>
              <a:rPr lang="vi-VN" sz="2400" dirty="0"/>
            </a:br>
            <a:r>
              <a:rPr lang="vi-VN" sz="2400" dirty="0"/>
              <a:t>Ta có thể thấy </a:t>
            </a:r>
            <a:r>
              <a:rPr lang="vi-VN" sz="2400" i="1" dirty="0"/>
              <a:t>p ↔ q </a:t>
            </a:r>
            <a:r>
              <a:rPr lang="vi-VN" sz="2400" dirty="0"/>
              <a:t>là tương đương với </a:t>
            </a:r>
            <a:r>
              <a:rPr lang="vi-VN" sz="2400" i="1" dirty="0"/>
              <a:t>p → q ∧ q → p</a:t>
            </a:r>
            <a:r>
              <a:rPr lang="vi-VN" sz="2400" dirty="0" smtClean="0"/>
              <a:t>.</a:t>
            </a:r>
            <a:endParaRPr lang="en-US" sz="2400" dirty="0" smtClean="0"/>
          </a:p>
          <a:p>
            <a:r>
              <a:rPr lang="vi-VN" sz="2400" dirty="0"/>
              <a:t/>
            </a:r>
            <a:br>
              <a:rPr lang="vi-VN" sz="2400" dirty="0"/>
            </a:br>
            <a:r>
              <a:rPr lang="vi-VN" sz="2400" b="1" dirty="0"/>
              <a:t>Định nghĩa </a:t>
            </a:r>
            <a:r>
              <a:rPr lang="en-US" sz="2400" b="1" dirty="0" smtClean="0"/>
              <a:t>2</a:t>
            </a:r>
            <a:r>
              <a:rPr lang="vi-VN" sz="2400" b="1" dirty="0" smtClean="0"/>
              <a:t>. </a:t>
            </a:r>
            <a:r>
              <a:rPr lang="vi-VN" sz="2400" dirty="0"/>
              <a:t>Một biểu thức lôgic mà luôn có giá trị chân </a:t>
            </a:r>
            <a:r>
              <a:rPr lang="vi-VN" sz="2400" dirty="0" smtClean="0"/>
              <a:t>lý</a:t>
            </a:r>
            <a:r>
              <a:rPr lang="en-US" sz="2400" dirty="0" smtClean="0"/>
              <a:t> </a:t>
            </a:r>
            <a:r>
              <a:rPr lang="vi-VN" sz="2400" dirty="0" smtClean="0"/>
              <a:t>là </a:t>
            </a:r>
            <a:r>
              <a:rPr lang="vi-VN" sz="2400" dirty="0"/>
              <a:t>đúng với bất kể giá trị chân lý nào của các mệnh đề cơ sở </a:t>
            </a:r>
            <a:r>
              <a:rPr lang="vi-VN" sz="2400" dirty="0" smtClean="0"/>
              <a:t>thành</a:t>
            </a:r>
            <a:r>
              <a:rPr lang="en-US" sz="2400" dirty="0" smtClean="0"/>
              <a:t> </a:t>
            </a:r>
            <a:r>
              <a:rPr lang="vi-VN" sz="2400" dirty="0" smtClean="0"/>
              <a:t>phần </a:t>
            </a:r>
            <a:r>
              <a:rPr lang="vi-VN" sz="2400" dirty="0"/>
              <a:t>sẽ được gọi là một hằng đúng. Mệnh đề mà luôn luôn </a:t>
            </a:r>
            <a:r>
              <a:rPr lang="vi-VN" sz="2400" dirty="0" smtClean="0"/>
              <a:t>nhận</a:t>
            </a:r>
            <a:r>
              <a:rPr lang="en-US" sz="2400" dirty="0" smtClean="0"/>
              <a:t> </a:t>
            </a:r>
            <a:r>
              <a:rPr lang="vi-VN" sz="2400" dirty="0" smtClean="0"/>
              <a:t>giá </a:t>
            </a:r>
            <a:r>
              <a:rPr lang="vi-VN" sz="2400" dirty="0"/>
              <a:t>trị sai được gọi là một mâu thuẫn (hằng sai)</a:t>
            </a:r>
            <a:r>
              <a:rPr lang="vi-VN" sz="2400" dirty="0"/>
              <a:t> </a:t>
            </a:r>
            <a:br>
              <a:rPr lang="vi-V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07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4169258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-520" dirty="0" smtClean="0">
                <a:latin typeface="Arial" panose="020B0604020202020204" pitchFamily="34" charset="0"/>
                <a:cs typeface="Arial" panose="020B0604020202020204" pitchFamily="34" charset="0"/>
              </a:rPr>
              <a:t>2.. 3.  </a:t>
            </a:r>
            <a:r>
              <a:rPr spc="-52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spc="-52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-52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pc="-15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r>
              <a:rPr spc="-155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80" dirty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0" dirty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872" y="1447800"/>
            <a:ext cx="7617459" cy="15474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8915" indent="-171450">
              <a:lnSpc>
                <a:spcPct val="100000"/>
              </a:lnSpc>
              <a:spcBef>
                <a:spcPts val="110"/>
              </a:spcBef>
              <a:buChar char="•"/>
              <a:tabLst>
                <a:tab pos="209550" algn="l"/>
              </a:tabLst>
            </a:pPr>
            <a:r>
              <a:rPr sz="2800" spc="50" dirty="0">
                <a:latin typeface="Arial"/>
                <a:cs typeface="Arial"/>
              </a:rPr>
              <a:t>Một </a:t>
            </a:r>
            <a:r>
              <a:rPr sz="2800" spc="-40" dirty="0">
                <a:latin typeface="Arial"/>
                <a:cs typeface="Arial"/>
              </a:rPr>
              <a:t>đồ </a:t>
            </a:r>
            <a:r>
              <a:rPr sz="2800" spc="30" dirty="0">
                <a:latin typeface="Arial"/>
                <a:cs typeface="Arial"/>
              </a:rPr>
              <a:t>thị </a:t>
            </a:r>
            <a:r>
              <a:rPr sz="2800" spc="-405" dirty="0">
                <a:latin typeface="Arial"/>
                <a:cs typeface="Arial"/>
              </a:rPr>
              <a:t>G </a:t>
            </a:r>
            <a:r>
              <a:rPr sz="2800" spc="-240" dirty="0">
                <a:latin typeface="Arial"/>
                <a:cs typeface="Arial"/>
              </a:rPr>
              <a:t>= </a:t>
            </a:r>
            <a:r>
              <a:rPr sz="2800" spc="-225" dirty="0">
                <a:latin typeface="Arial"/>
                <a:cs typeface="Arial"/>
              </a:rPr>
              <a:t>(V, </a:t>
            </a:r>
            <a:r>
              <a:rPr sz="2800" spc="-295" dirty="0">
                <a:latin typeface="Arial"/>
                <a:cs typeface="Arial"/>
              </a:rPr>
              <a:t>E)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gồm</a:t>
            </a:r>
            <a:endParaRPr sz="2800" dirty="0">
              <a:latin typeface="Arial"/>
              <a:cs typeface="Arial"/>
            </a:endParaRPr>
          </a:p>
          <a:p>
            <a:pPr marL="553085" lvl="1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55372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một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tập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không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rỗng, 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hữu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hạn </a:t>
            </a:r>
            <a:r>
              <a:rPr sz="2400" spc="-240" dirty="0">
                <a:solidFill>
                  <a:srgbClr val="006FC0"/>
                </a:solidFill>
                <a:latin typeface="Arial"/>
                <a:cs typeface="Arial"/>
              </a:rPr>
              <a:t>V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{n</a:t>
            </a:r>
            <a:r>
              <a:rPr sz="2400" spc="-89" baseline="-20833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, </a:t>
            </a:r>
            <a:r>
              <a:rPr sz="2400" spc="-7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104" baseline="-20833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spc="-70" dirty="0">
                <a:solidFill>
                  <a:srgbClr val="006FC0"/>
                </a:solidFill>
                <a:latin typeface="Arial"/>
                <a:cs typeface="Arial"/>
              </a:rPr>
              <a:t>,..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82" baseline="-20833" dirty="0">
                <a:solidFill>
                  <a:srgbClr val="006FC0"/>
                </a:solidFill>
                <a:latin typeface="Arial"/>
                <a:cs typeface="Arial"/>
              </a:rPr>
              <a:t>m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}</a:t>
            </a:r>
            <a:r>
              <a:rPr sz="2400" spc="-4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6FC0"/>
                </a:solidFill>
                <a:latin typeface="Arial"/>
                <a:cs typeface="Arial"/>
              </a:rPr>
              <a:t>các </a:t>
            </a:r>
            <a:r>
              <a:rPr sz="2400" spc="-35" dirty="0">
                <a:solidFill>
                  <a:srgbClr val="006FC0"/>
                </a:solidFill>
                <a:latin typeface="Arial"/>
                <a:cs typeface="Arial"/>
              </a:rPr>
              <a:t>đỉnh</a:t>
            </a:r>
            <a:endParaRPr sz="2400" dirty="0">
              <a:latin typeface="Arial"/>
              <a:cs typeface="Arial"/>
            </a:endParaRPr>
          </a:p>
          <a:p>
            <a:pPr marL="553085" marR="30480" lvl="1" indent="-170815">
              <a:lnSpc>
                <a:spcPts val="2590"/>
              </a:lnSpc>
              <a:spcBef>
                <a:spcPts val="450"/>
              </a:spcBef>
              <a:buChar char="•"/>
              <a:tabLst>
                <a:tab pos="55372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một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tập 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cạnh </a:t>
            </a:r>
            <a:r>
              <a:rPr sz="2400" spc="-430" dirty="0">
                <a:solidFill>
                  <a:srgbClr val="006FC0"/>
                </a:solidFill>
                <a:latin typeface="Arial"/>
                <a:cs typeface="Arial"/>
              </a:rPr>
              <a:t>E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{e</a:t>
            </a:r>
            <a:r>
              <a:rPr sz="2400" spc="-127" baseline="-20833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, e</a:t>
            </a:r>
            <a:r>
              <a:rPr sz="2400" spc="-127" baseline="-20833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,.. </a:t>
            </a:r>
            <a:r>
              <a:rPr sz="2400" spc="-8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120" baseline="-20833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400" spc="-80" dirty="0">
                <a:solidFill>
                  <a:srgbClr val="006FC0"/>
                </a:solidFill>
                <a:latin typeface="Arial"/>
                <a:cs typeface="Arial"/>
              </a:rPr>
              <a:t>} 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trong 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đó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150" baseline="-20833" dirty="0">
                <a:solidFill>
                  <a:srgbClr val="006FC0"/>
                </a:solidFill>
                <a:latin typeface="Arial"/>
                <a:cs typeface="Arial"/>
              </a:rPr>
              <a:t>k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{n</a:t>
            </a:r>
            <a:r>
              <a:rPr sz="2400" spc="-75" baseline="-20833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, 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67" baseline="-20833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}, 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với</a:t>
            </a:r>
            <a:r>
              <a:rPr sz="2400" spc="-48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0" dirty="0">
                <a:solidFill>
                  <a:srgbClr val="006FC0"/>
                </a:solidFill>
                <a:latin typeface="Arial"/>
                <a:cs typeface="Arial"/>
              </a:rPr>
              <a:t>các  </a:t>
            </a:r>
            <a:r>
              <a:rPr sz="2400" spc="-35" dirty="0">
                <a:solidFill>
                  <a:srgbClr val="006FC0"/>
                </a:solidFill>
                <a:latin typeface="Arial"/>
                <a:cs typeface="Arial"/>
              </a:rPr>
              <a:t>đỉnh 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67" baseline="-20833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30" baseline="-20833" dirty="0">
                <a:solidFill>
                  <a:srgbClr val="006FC0"/>
                </a:solidFill>
                <a:latin typeface="Arial"/>
                <a:cs typeface="Arial"/>
              </a:rPr>
              <a:t>j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nào 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đó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thuộc</a:t>
            </a:r>
            <a:r>
              <a:rPr sz="2400" spc="-43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70" dirty="0">
                <a:solidFill>
                  <a:srgbClr val="006FC0"/>
                </a:solidFill>
                <a:latin typeface="Arial"/>
                <a:cs typeface="Arial"/>
              </a:rPr>
              <a:t>V.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91948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70" dirty="0"/>
              <a:t>Ví</a:t>
            </a:r>
            <a:r>
              <a:rPr spc="-305" dirty="0"/>
              <a:t> </a:t>
            </a:r>
            <a:r>
              <a:rPr spc="-240" dirty="0"/>
              <a:t>dụ</a:t>
            </a:r>
          </a:p>
        </p:txBody>
      </p:sp>
      <p:sp>
        <p:nvSpPr>
          <p:cNvPr id="3" name="object 3"/>
          <p:cNvSpPr/>
          <p:nvPr/>
        </p:nvSpPr>
        <p:spPr>
          <a:xfrm>
            <a:off x="1520825" y="2278126"/>
            <a:ext cx="2668905" cy="2586355"/>
          </a:xfrm>
          <a:custGeom>
            <a:avLst/>
            <a:gdLst/>
            <a:ahLst/>
            <a:cxnLst/>
            <a:rect l="l" t="t" r="r" b="b"/>
            <a:pathLst>
              <a:path w="2668904" h="2586354">
                <a:moveTo>
                  <a:pt x="0" y="253111"/>
                </a:moveTo>
                <a:lnTo>
                  <a:pt x="4424" y="208181"/>
                </a:lnTo>
                <a:lnTo>
                  <a:pt x="17180" y="165894"/>
                </a:lnTo>
                <a:lnTo>
                  <a:pt x="37493" y="126957"/>
                </a:lnTo>
                <a:lnTo>
                  <a:pt x="64589" y="92075"/>
                </a:lnTo>
                <a:lnTo>
                  <a:pt x="97693" y="61952"/>
                </a:lnTo>
                <a:lnTo>
                  <a:pt x="136031" y="37295"/>
                </a:lnTo>
                <a:lnTo>
                  <a:pt x="178828" y="18810"/>
                </a:lnTo>
                <a:lnTo>
                  <a:pt x="225309" y="7201"/>
                </a:lnTo>
                <a:lnTo>
                  <a:pt x="274700" y="3175"/>
                </a:lnTo>
                <a:lnTo>
                  <a:pt x="324054" y="7201"/>
                </a:lnTo>
                <a:lnTo>
                  <a:pt x="370506" y="18810"/>
                </a:lnTo>
                <a:lnTo>
                  <a:pt x="413281" y="37295"/>
                </a:lnTo>
                <a:lnTo>
                  <a:pt x="451603" y="61952"/>
                </a:lnTo>
                <a:lnTo>
                  <a:pt x="484696" y="92075"/>
                </a:lnTo>
                <a:lnTo>
                  <a:pt x="511786" y="126957"/>
                </a:lnTo>
                <a:lnTo>
                  <a:pt x="532096" y="165894"/>
                </a:lnTo>
                <a:lnTo>
                  <a:pt x="544851" y="208181"/>
                </a:lnTo>
                <a:lnTo>
                  <a:pt x="549275" y="253111"/>
                </a:lnTo>
                <a:lnTo>
                  <a:pt x="544851" y="298078"/>
                </a:lnTo>
                <a:lnTo>
                  <a:pt x="532096" y="340394"/>
                </a:lnTo>
                <a:lnTo>
                  <a:pt x="511786" y="379353"/>
                </a:lnTo>
                <a:lnTo>
                  <a:pt x="484696" y="414252"/>
                </a:lnTo>
                <a:lnTo>
                  <a:pt x="451603" y="444385"/>
                </a:lnTo>
                <a:lnTo>
                  <a:pt x="413281" y="469048"/>
                </a:lnTo>
                <a:lnTo>
                  <a:pt x="370506" y="487537"/>
                </a:lnTo>
                <a:lnTo>
                  <a:pt x="324054" y="499147"/>
                </a:lnTo>
                <a:lnTo>
                  <a:pt x="274700" y="503174"/>
                </a:lnTo>
                <a:lnTo>
                  <a:pt x="225309" y="499147"/>
                </a:lnTo>
                <a:lnTo>
                  <a:pt x="178828" y="487537"/>
                </a:lnTo>
                <a:lnTo>
                  <a:pt x="136031" y="469048"/>
                </a:lnTo>
                <a:lnTo>
                  <a:pt x="97693" y="444385"/>
                </a:lnTo>
                <a:lnTo>
                  <a:pt x="64589" y="414252"/>
                </a:lnTo>
                <a:lnTo>
                  <a:pt x="37493" y="379353"/>
                </a:lnTo>
                <a:lnTo>
                  <a:pt x="17180" y="340394"/>
                </a:lnTo>
                <a:lnTo>
                  <a:pt x="4424" y="298078"/>
                </a:lnTo>
                <a:lnTo>
                  <a:pt x="0" y="253111"/>
                </a:lnTo>
                <a:close/>
              </a:path>
              <a:path w="2668904" h="2586354">
                <a:moveTo>
                  <a:pt x="2119376" y="249936"/>
                </a:moveTo>
                <a:lnTo>
                  <a:pt x="2123799" y="205006"/>
                </a:lnTo>
                <a:lnTo>
                  <a:pt x="2136554" y="162719"/>
                </a:lnTo>
                <a:lnTo>
                  <a:pt x="2156864" y="123782"/>
                </a:lnTo>
                <a:lnTo>
                  <a:pt x="2183954" y="88900"/>
                </a:lnTo>
                <a:lnTo>
                  <a:pt x="2217047" y="58777"/>
                </a:lnTo>
                <a:lnTo>
                  <a:pt x="2255369" y="34120"/>
                </a:lnTo>
                <a:lnTo>
                  <a:pt x="2298144" y="15635"/>
                </a:lnTo>
                <a:lnTo>
                  <a:pt x="2344596" y="4026"/>
                </a:lnTo>
                <a:lnTo>
                  <a:pt x="2393950" y="0"/>
                </a:lnTo>
                <a:lnTo>
                  <a:pt x="2443308" y="4026"/>
                </a:lnTo>
                <a:lnTo>
                  <a:pt x="2489771" y="15635"/>
                </a:lnTo>
                <a:lnTo>
                  <a:pt x="2532563" y="34120"/>
                </a:lnTo>
                <a:lnTo>
                  <a:pt x="2570905" y="58777"/>
                </a:lnTo>
                <a:lnTo>
                  <a:pt x="2604020" y="88900"/>
                </a:lnTo>
                <a:lnTo>
                  <a:pt x="2631129" y="123782"/>
                </a:lnTo>
                <a:lnTo>
                  <a:pt x="2651456" y="162719"/>
                </a:lnTo>
                <a:lnTo>
                  <a:pt x="2664222" y="205006"/>
                </a:lnTo>
                <a:lnTo>
                  <a:pt x="2668651" y="249936"/>
                </a:lnTo>
                <a:lnTo>
                  <a:pt x="2664222" y="294903"/>
                </a:lnTo>
                <a:lnTo>
                  <a:pt x="2651456" y="337219"/>
                </a:lnTo>
                <a:lnTo>
                  <a:pt x="2631129" y="376178"/>
                </a:lnTo>
                <a:lnTo>
                  <a:pt x="2604020" y="411077"/>
                </a:lnTo>
                <a:lnTo>
                  <a:pt x="2570905" y="441210"/>
                </a:lnTo>
                <a:lnTo>
                  <a:pt x="2532563" y="465873"/>
                </a:lnTo>
                <a:lnTo>
                  <a:pt x="2489771" y="484362"/>
                </a:lnTo>
                <a:lnTo>
                  <a:pt x="2443308" y="495972"/>
                </a:lnTo>
                <a:lnTo>
                  <a:pt x="2393950" y="499999"/>
                </a:lnTo>
                <a:lnTo>
                  <a:pt x="2344596" y="495972"/>
                </a:lnTo>
                <a:lnTo>
                  <a:pt x="2298144" y="484362"/>
                </a:lnTo>
                <a:lnTo>
                  <a:pt x="2255369" y="465873"/>
                </a:lnTo>
                <a:lnTo>
                  <a:pt x="2217047" y="441210"/>
                </a:lnTo>
                <a:lnTo>
                  <a:pt x="2183954" y="411077"/>
                </a:lnTo>
                <a:lnTo>
                  <a:pt x="2156864" y="376178"/>
                </a:lnTo>
                <a:lnTo>
                  <a:pt x="2136554" y="337219"/>
                </a:lnTo>
                <a:lnTo>
                  <a:pt x="2123799" y="294903"/>
                </a:lnTo>
                <a:lnTo>
                  <a:pt x="2119376" y="249936"/>
                </a:lnTo>
                <a:close/>
              </a:path>
              <a:path w="2668904" h="2586354">
                <a:moveTo>
                  <a:pt x="549275" y="254000"/>
                </a:moveTo>
                <a:lnTo>
                  <a:pt x="2119376" y="250825"/>
                </a:lnTo>
              </a:path>
              <a:path w="2668904" h="2586354">
                <a:moveTo>
                  <a:pt x="647700" y="1338961"/>
                </a:moveTo>
                <a:lnTo>
                  <a:pt x="652124" y="1294031"/>
                </a:lnTo>
                <a:lnTo>
                  <a:pt x="664880" y="1251744"/>
                </a:lnTo>
                <a:lnTo>
                  <a:pt x="685193" y="1212807"/>
                </a:lnTo>
                <a:lnTo>
                  <a:pt x="712289" y="1177925"/>
                </a:lnTo>
                <a:lnTo>
                  <a:pt x="745393" y="1147802"/>
                </a:lnTo>
                <a:lnTo>
                  <a:pt x="783731" y="1123145"/>
                </a:lnTo>
                <a:lnTo>
                  <a:pt x="826528" y="1104660"/>
                </a:lnTo>
                <a:lnTo>
                  <a:pt x="873009" y="1093051"/>
                </a:lnTo>
                <a:lnTo>
                  <a:pt x="922401" y="1089025"/>
                </a:lnTo>
                <a:lnTo>
                  <a:pt x="971754" y="1093051"/>
                </a:lnTo>
                <a:lnTo>
                  <a:pt x="1018206" y="1104660"/>
                </a:lnTo>
                <a:lnTo>
                  <a:pt x="1060981" y="1123145"/>
                </a:lnTo>
                <a:lnTo>
                  <a:pt x="1099303" y="1147802"/>
                </a:lnTo>
                <a:lnTo>
                  <a:pt x="1132396" y="1177925"/>
                </a:lnTo>
                <a:lnTo>
                  <a:pt x="1159486" y="1212807"/>
                </a:lnTo>
                <a:lnTo>
                  <a:pt x="1179796" y="1251744"/>
                </a:lnTo>
                <a:lnTo>
                  <a:pt x="1192551" y="1294031"/>
                </a:lnTo>
                <a:lnTo>
                  <a:pt x="1196975" y="1338961"/>
                </a:lnTo>
                <a:lnTo>
                  <a:pt x="1192551" y="1383928"/>
                </a:lnTo>
                <a:lnTo>
                  <a:pt x="1179796" y="1426244"/>
                </a:lnTo>
                <a:lnTo>
                  <a:pt x="1159486" y="1465203"/>
                </a:lnTo>
                <a:lnTo>
                  <a:pt x="1132396" y="1500102"/>
                </a:lnTo>
                <a:lnTo>
                  <a:pt x="1099303" y="1530235"/>
                </a:lnTo>
                <a:lnTo>
                  <a:pt x="1060981" y="1554898"/>
                </a:lnTo>
                <a:lnTo>
                  <a:pt x="1018206" y="1573387"/>
                </a:lnTo>
                <a:lnTo>
                  <a:pt x="971754" y="1584997"/>
                </a:lnTo>
                <a:lnTo>
                  <a:pt x="922401" y="1589024"/>
                </a:lnTo>
                <a:lnTo>
                  <a:pt x="873009" y="1584997"/>
                </a:lnTo>
                <a:lnTo>
                  <a:pt x="826528" y="1573387"/>
                </a:lnTo>
                <a:lnTo>
                  <a:pt x="783731" y="1554898"/>
                </a:lnTo>
                <a:lnTo>
                  <a:pt x="745393" y="1530235"/>
                </a:lnTo>
                <a:lnTo>
                  <a:pt x="712289" y="1500102"/>
                </a:lnTo>
                <a:lnTo>
                  <a:pt x="685193" y="1465203"/>
                </a:lnTo>
                <a:lnTo>
                  <a:pt x="664880" y="1426244"/>
                </a:lnTo>
                <a:lnTo>
                  <a:pt x="652124" y="1383928"/>
                </a:lnTo>
                <a:lnTo>
                  <a:pt x="647700" y="1338961"/>
                </a:lnTo>
                <a:close/>
              </a:path>
              <a:path w="2668904" h="2586354">
                <a:moveTo>
                  <a:pt x="468375" y="430149"/>
                </a:moveTo>
                <a:lnTo>
                  <a:pt x="922401" y="1089025"/>
                </a:lnTo>
              </a:path>
              <a:path w="2668904" h="2586354">
                <a:moveTo>
                  <a:pt x="644525" y="2335911"/>
                </a:moveTo>
                <a:lnTo>
                  <a:pt x="648949" y="2290977"/>
                </a:lnTo>
                <a:lnTo>
                  <a:pt x="661705" y="2248680"/>
                </a:lnTo>
                <a:lnTo>
                  <a:pt x="682018" y="2209729"/>
                </a:lnTo>
                <a:lnTo>
                  <a:pt x="709114" y="2174833"/>
                </a:lnTo>
                <a:lnTo>
                  <a:pt x="742218" y="2144700"/>
                </a:lnTo>
                <a:lnTo>
                  <a:pt x="780556" y="2120039"/>
                </a:lnTo>
                <a:lnTo>
                  <a:pt x="823353" y="2101558"/>
                </a:lnTo>
                <a:lnTo>
                  <a:pt x="869834" y="2089967"/>
                </a:lnTo>
                <a:lnTo>
                  <a:pt x="919226" y="2085975"/>
                </a:lnTo>
                <a:lnTo>
                  <a:pt x="968579" y="2090001"/>
                </a:lnTo>
                <a:lnTo>
                  <a:pt x="1015031" y="2101610"/>
                </a:lnTo>
                <a:lnTo>
                  <a:pt x="1057806" y="2120095"/>
                </a:lnTo>
                <a:lnTo>
                  <a:pt x="1096128" y="2144752"/>
                </a:lnTo>
                <a:lnTo>
                  <a:pt x="1129221" y="2174875"/>
                </a:lnTo>
                <a:lnTo>
                  <a:pt x="1156311" y="2209757"/>
                </a:lnTo>
                <a:lnTo>
                  <a:pt x="1176621" y="2248694"/>
                </a:lnTo>
                <a:lnTo>
                  <a:pt x="1189376" y="2290981"/>
                </a:lnTo>
                <a:lnTo>
                  <a:pt x="1193800" y="2335911"/>
                </a:lnTo>
                <a:lnTo>
                  <a:pt x="1189376" y="2380878"/>
                </a:lnTo>
                <a:lnTo>
                  <a:pt x="1176621" y="2423194"/>
                </a:lnTo>
                <a:lnTo>
                  <a:pt x="1156311" y="2462153"/>
                </a:lnTo>
                <a:lnTo>
                  <a:pt x="1129221" y="2497052"/>
                </a:lnTo>
                <a:lnTo>
                  <a:pt x="1096128" y="2527185"/>
                </a:lnTo>
                <a:lnTo>
                  <a:pt x="1057806" y="2551848"/>
                </a:lnTo>
                <a:lnTo>
                  <a:pt x="1015031" y="2570337"/>
                </a:lnTo>
                <a:lnTo>
                  <a:pt x="968579" y="2581947"/>
                </a:lnTo>
                <a:lnTo>
                  <a:pt x="919226" y="2585974"/>
                </a:lnTo>
                <a:lnTo>
                  <a:pt x="869834" y="2581947"/>
                </a:lnTo>
                <a:lnTo>
                  <a:pt x="823353" y="2570337"/>
                </a:lnTo>
                <a:lnTo>
                  <a:pt x="780556" y="2551848"/>
                </a:lnTo>
                <a:lnTo>
                  <a:pt x="742218" y="2527185"/>
                </a:lnTo>
                <a:lnTo>
                  <a:pt x="709114" y="2497052"/>
                </a:lnTo>
                <a:lnTo>
                  <a:pt x="682018" y="2462153"/>
                </a:lnTo>
                <a:lnTo>
                  <a:pt x="661705" y="2423194"/>
                </a:lnTo>
                <a:lnTo>
                  <a:pt x="648949" y="2380878"/>
                </a:lnTo>
                <a:lnTo>
                  <a:pt x="644525" y="2335911"/>
                </a:lnTo>
                <a:close/>
              </a:path>
              <a:path w="2668904" h="2586354">
                <a:moveTo>
                  <a:pt x="922401" y="1589024"/>
                </a:moveTo>
                <a:lnTo>
                  <a:pt x="919226" y="2085848"/>
                </a:lnTo>
              </a:path>
              <a:path w="2668904" h="2586354">
                <a:moveTo>
                  <a:pt x="2117725" y="1332611"/>
                </a:moveTo>
                <a:lnTo>
                  <a:pt x="2122149" y="1287681"/>
                </a:lnTo>
                <a:lnTo>
                  <a:pt x="2134905" y="1245394"/>
                </a:lnTo>
                <a:lnTo>
                  <a:pt x="2155218" y="1206457"/>
                </a:lnTo>
                <a:lnTo>
                  <a:pt x="2182314" y="1171575"/>
                </a:lnTo>
                <a:lnTo>
                  <a:pt x="2215418" y="1141452"/>
                </a:lnTo>
                <a:lnTo>
                  <a:pt x="2253756" y="1116795"/>
                </a:lnTo>
                <a:lnTo>
                  <a:pt x="2296553" y="1098310"/>
                </a:lnTo>
                <a:lnTo>
                  <a:pt x="2343034" y="1086701"/>
                </a:lnTo>
                <a:lnTo>
                  <a:pt x="2392426" y="1082675"/>
                </a:lnTo>
                <a:lnTo>
                  <a:pt x="2441779" y="1086701"/>
                </a:lnTo>
                <a:lnTo>
                  <a:pt x="2488231" y="1098310"/>
                </a:lnTo>
                <a:lnTo>
                  <a:pt x="2531006" y="1116795"/>
                </a:lnTo>
                <a:lnTo>
                  <a:pt x="2569328" y="1141452"/>
                </a:lnTo>
                <a:lnTo>
                  <a:pt x="2602421" y="1171575"/>
                </a:lnTo>
                <a:lnTo>
                  <a:pt x="2629511" y="1206457"/>
                </a:lnTo>
                <a:lnTo>
                  <a:pt x="2649821" y="1245394"/>
                </a:lnTo>
                <a:lnTo>
                  <a:pt x="2662576" y="1287681"/>
                </a:lnTo>
                <a:lnTo>
                  <a:pt x="2667000" y="1332611"/>
                </a:lnTo>
                <a:lnTo>
                  <a:pt x="2662576" y="1377578"/>
                </a:lnTo>
                <a:lnTo>
                  <a:pt x="2649821" y="1419894"/>
                </a:lnTo>
                <a:lnTo>
                  <a:pt x="2629511" y="1458853"/>
                </a:lnTo>
                <a:lnTo>
                  <a:pt x="2602421" y="1493752"/>
                </a:lnTo>
                <a:lnTo>
                  <a:pt x="2569328" y="1523885"/>
                </a:lnTo>
                <a:lnTo>
                  <a:pt x="2531006" y="1548548"/>
                </a:lnTo>
                <a:lnTo>
                  <a:pt x="2488231" y="1567037"/>
                </a:lnTo>
                <a:lnTo>
                  <a:pt x="2441779" y="1578647"/>
                </a:lnTo>
                <a:lnTo>
                  <a:pt x="2392426" y="1582674"/>
                </a:lnTo>
                <a:lnTo>
                  <a:pt x="2343034" y="1578647"/>
                </a:lnTo>
                <a:lnTo>
                  <a:pt x="2296553" y="1567037"/>
                </a:lnTo>
                <a:lnTo>
                  <a:pt x="2253756" y="1548548"/>
                </a:lnTo>
                <a:lnTo>
                  <a:pt x="2215418" y="1523885"/>
                </a:lnTo>
                <a:lnTo>
                  <a:pt x="2182314" y="1493752"/>
                </a:lnTo>
                <a:lnTo>
                  <a:pt x="2155218" y="1458853"/>
                </a:lnTo>
                <a:lnTo>
                  <a:pt x="2134905" y="1419894"/>
                </a:lnTo>
                <a:lnTo>
                  <a:pt x="2122149" y="1377578"/>
                </a:lnTo>
                <a:lnTo>
                  <a:pt x="2117725" y="1332611"/>
                </a:lnTo>
                <a:close/>
              </a:path>
              <a:path w="2668904" h="2586354">
                <a:moveTo>
                  <a:pt x="2393950" y="499999"/>
                </a:moveTo>
                <a:lnTo>
                  <a:pt x="2421001" y="10826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1525" y="3360801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49936"/>
                </a:moveTo>
                <a:lnTo>
                  <a:pt x="4424" y="205006"/>
                </a:lnTo>
                <a:lnTo>
                  <a:pt x="17182" y="162719"/>
                </a:lnTo>
                <a:lnTo>
                  <a:pt x="37496" y="123782"/>
                </a:lnTo>
                <a:lnTo>
                  <a:pt x="64591" y="88900"/>
                </a:lnTo>
                <a:lnTo>
                  <a:pt x="97692" y="58777"/>
                </a:lnTo>
                <a:lnTo>
                  <a:pt x="136023" y="34120"/>
                </a:lnTo>
                <a:lnTo>
                  <a:pt x="178808" y="15635"/>
                </a:lnTo>
                <a:lnTo>
                  <a:pt x="225271" y="4026"/>
                </a:lnTo>
                <a:lnTo>
                  <a:pt x="274637" y="0"/>
                </a:lnTo>
                <a:lnTo>
                  <a:pt x="324003" y="4026"/>
                </a:lnTo>
                <a:lnTo>
                  <a:pt x="370466" y="15635"/>
                </a:lnTo>
                <a:lnTo>
                  <a:pt x="413251" y="34120"/>
                </a:lnTo>
                <a:lnTo>
                  <a:pt x="451582" y="58777"/>
                </a:lnTo>
                <a:lnTo>
                  <a:pt x="484683" y="88900"/>
                </a:lnTo>
                <a:lnTo>
                  <a:pt x="511778" y="123782"/>
                </a:lnTo>
                <a:lnTo>
                  <a:pt x="532092" y="162719"/>
                </a:lnTo>
                <a:lnTo>
                  <a:pt x="544850" y="205006"/>
                </a:lnTo>
                <a:lnTo>
                  <a:pt x="549275" y="249936"/>
                </a:lnTo>
                <a:lnTo>
                  <a:pt x="544850" y="294903"/>
                </a:lnTo>
                <a:lnTo>
                  <a:pt x="532092" y="337219"/>
                </a:lnTo>
                <a:lnTo>
                  <a:pt x="511778" y="376178"/>
                </a:lnTo>
                <a:lnTo>
                  <a:pt x="484683" y="411077"/>
                </a:lnTo>
                <a:lnTo>
                  <a:pt x="451582" y="441210"/>
                </a:lnTo>
                <a:lnTo>
                  <a:pt x="413251" y="465873"/>
                </a:lnTo>
                <a:lnTo>
                  <a:pt x="370466" y="484362"/>
                </a:lnTo>
                <a:lnTo>
                  <a:pt x="324003" y="495972"/>
                </a:lnTo>
                <a:lnTo>
                  <a:pt x="274637" y="499999"/>
                </a:lnTo>
                <a:lnTo>
                  <a:pt x="225271" y="495972"/>
                </a:lnTo>
                <a:lnTo>
                  <a:pt x="178808" y="484362"/>
                </a:lnTo>
                <a:lnTo>
                  <a:pt x="136023" y="465873"/>
                </a:lnTo>
                <a:lnTo>
                  <a:pt x="97692" y="441210"/>
                </a:lnTo>
                <a:lnTo>
                  <a:pt x="64591" y="411077"/>
                </a:lnTo>
                <a:lnTo>
                  <a:pt x="37496" y="376178"/>
                </a:lnTo>
                <a:lnTo>
                  <a:pt x="17182" y="337219"/>
                </a:lnTo>
                <a:lnTo>
                  <a:pt x="4424" y="294903"/>
                </a:lnTo>
                <a:lnTo>
                  <a:pt x="0" y="249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35375" y="4405376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49936"/>
                </a:moveTo>
                <a:lnTo>
                  <a:pt x="4424" y="205002"/>
                </a:lnTo>
                <a:lnTo>
                  <a:pt x="17180" y="162705"/>
                </a:lnTo>
                <a:lnTo>
                  <a:pt x="37493" y="123754"/>
                </a:lnTo>
                <a:lnTo>
                  <a:pt x="64589" y="88858"/>
                </a:lnTo>
                <a:lnTo>
                  <a:pt x="97693" y="58725"/>
                </a:lnTo>
                <a:lnTo>
                  <a:pt x="136031" y="34064"/>
                </a:lnTo>
                <a:lnTo>
                  <a:pt x="178828" y="15583"/>
                </a:lnTo>
                <a:lnTo>
                  <a:pt x="225309" y="3992"/>
                </a:lnTo>
                <a:lnTo>
                  <a:pt x="274700" y="0"/>
                </a:lnTo>
                <a:lnTo>
                  <a:pt x="324054" y="4026"/>
                </a:lnTo>
                <a:lnTo>
                  <a:pt x="370506" y="15635"/>
                </a:lnTo>
                <a:lnTo>
                  <a:pt x="413281" y="34120"/>
                </a:lnTo>
                <a:lnTo>
                  <a:pt x="451603" y="58777"/>
                </a:lnTo>
                <a:lnTo>
                  <a:pt x="484696" y="88900"/>
                </a:lnTo>
                <a:lnTo>
                  <a:pt x="511786" y="123782"/>
                </a:lnTo>
                <a:lnTo>
                  <a:pt x="532096" y="162719"/>
                </a:lnTo>
                <a:lnTo>
                  <a:pt x="544851" y="205006"/>
                </a:lnTo>
                <a:lnTo>
                  <a:pt x="549275" y="249936"/>
                </a:lnTo>
                <a:lnTo>
                  <a:pt x="544851" y="294903"/>
                </a:lnTo>
                <a:lnTo>
                  <a:pt x="532096" y="337219"/>
                </a:lnTo>
                <a:lnTo>
                  <a:pt x="511786" y="376178"/>
                </a:lnTo>
                <a:lnTo>
                  <a:pt x="484696" y="411077"/>
                </a:lnTo>
                <a:lnTo>
                  <a:pt x="451603" y="441210"/>
                </a:lnTo>
                <a:lnTo>
                  <a:pt x="413281" y="465873"/>
                </a:lnTo>
                <a:lnTo>
                  <a:pt x="370506" y="484362"/>
                </a:lnTo>
                <a:lnTo>
                  <a:pt x="324054" y="495972"/>
                </a:lnTo>
                <a:lnTo>
                  <a:pt x="274700" y="499999"/>
                </a:lnTo>
                <a:lnTo>
                  <a:pt x="225309" y="495972"/>
                </a:lnTo>
                <a:lnTo>
                  <a:pt x="178828" y="484362"/>
                </a:lnTo>
                <a:lnTo>
                  <a:pt x="136031" y="465873"/>
                </a:lnTo>
                <a:lnTo>
                  <a:pt x="97693" y="441210"/>
                </a:lnTo>
                <a:lnTo>
                  <a:pt x="64589" y="411077"/>
                </a:lnTo>
                <a:lnTo>
                  <a:pt x="37493" y="376178"/>
                </a:lnTo>
                <a:lnTo>
                  <a:pt x="17180" y="337219"/>
                </a:lnTo>
                <a:lnTo>
                  <a:pt x="4424" y="294903"/>
                </a:lnTo>
                <a:lnTo>
                  <a:pt x="0" y="249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98851" y="206362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12</a:t>
            </a:fld>
            <a:endParaRPr spc="-60" dirty="0"/>
          </a:p>
        </p:txBody>
      </p:sp>
      <p:sp>
        <p:nvSpPr>
          <p:cNvPr id="7" name="object 7"/>
          <p:cNvSpPr txBox="1"/>
          <p:nvPr/>
        </p:nvSpPr>
        <p:spPr>
          <a:xfrm>
            <a:off x="2384551" y="2765247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e2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337" y="3218129"/>
            <a:ext cx="882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20" algn="l"/>
                <a:tab pos="869315" algn="l"/>
              </a:tabLst>
            </a:pPr>
            <a:r>
              <a:rPr sz="2400" u="heavy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400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e3	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95064" y="2775026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e4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3255" y="383451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2176" y="2293696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6518" y="3358133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5077" y="4384040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9876" y="3380358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74185" y="3358133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1138" y="2268169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58310" y="4418787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8544" y="2192274"/>
            <a:ext cx="31229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4" dirty="0">
                <a:latin typeface="Arial"/>
                <a:cs typeface="Arial"/>
              </a:rPr>
              <a:t>V </a:t>
            </a:r>
            <a:r>
              <a:rPr sz="2000" spc="-180" dirty="0">
                <a:latin typeface="Arial"/>
                <a:cs typeface="Arial"/>
              </a:rPr>
              <a:t>= </a:t>
            </a:r>
            <a:r>
              <a:rPr sz="2000" spc="-70" dirty="0">
                <a:latin typeface="Arial"/>
                <a:cs typeface="Arial"/>
              </a:rPr>
              <a:t>{n1, </a:t>
            </a:r>
            <a:r>
              <a:rPr sz="2000" spc="-75" dirty="0">
                <a:latin typeface="Arial"/>
                <a:cs typeface="Arial"/>
              </a:rPr>
              <a:t>n2, n3, n4, n5, n6,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n7}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8544" y="2802127"/>
            <a:ext cx="322643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65" dirty="0">
                <a:latin typeface="Arial"/>
                <a:cs typeface="Arial"/>
              </a:rPr>
              <a:t>E </a:t>
            </a:r>
            <a:r>
              <a:rPr sz="2000" spc="-180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{e1, </a:t>
            </a:r>
            <a:r>
              <a:rPr sz="2000" spc="-100" dirty="0">
                <a:latin typeface="Arial"/>
                <a:cs typeface="Arial"/>
              </a:rPr>
              <a:t>e2, e3, e4,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e5}</a:t>
            </a:r>
            <a:endParaRPr sz="2000">
              <a:latin typeface="Arial"/>
              <a:cs typeface="Arial"/>
            </a:endParaRPr>
          </a:p>
          <a:p>
            <a:pPr marL="179705">
              <a:lnSpc>
                <a:spcPct val="100000"/>
              </a:lnSpc>
            </a:pPr>
            <a:r>
              <a:rPr sz="2000" spc="-180" dirty="0">
                <a:latin typeface="Arial"/>
                <a:cs typeface="Arial"/>
              </a:rPr>
              <a:t>= </a:t>
            </a:r>
            <a:r>
              <a:rPr sz="2000" spc="-65" dirty="0">
                <a:latin typeface="Arial"/>
                <a:cs typeface="Arial"/>
              </a:rPr>
              <a:t>{{n1, </a:t>
            </a:r>
            <a:r>
              <a:rPr sz="2000" spc="-70" dirty="0">
                <a:latin typeface="Arial"/>
                <a:cs typeface="Arial"/>
              </a:rPr>
              <a:t>n2}, {n1, n4}, {n3,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n4},</a:t>
            </a:r>
            <a:endParaRPr sz="2000">
              <a:latin typeface="Arial"/>
              <a:cs typeface="Arial"/>
            </a:endParaRPr>
          </a:p>
          <a:p>
            <a:pPr marL="524510">
              <a:lnSpc>
                <a:spcPct val="100000"/>
              </a:lnSpc>
              <a:spcBef>
                <a:spcPts val="5"/>
              </a:spcBef>
            </a:pPr>
            <a:r>
              <a:rPr sz="2000" spc="-70" dirty="0">
                <a:latin typeface="Arial"/>
                <a:cs typeface="Arial"/>
              </a:rPr>
              <a:t>{n2, </a:t>
            </a:r>
            <a:r>
              <a:rPr sz="2000" spc="-65" dirty="0">
                <a:latin typeface="Arial"/>
                <a:cs typeface="Arial"/>
              </a:rPr>
              <a:t>n5}, </a:t>
            </a:r>
            <a:r>
              <a:rPr sz="2000" spc="-70" dirty="0">
                <a:latin typeface="Arial"/>
                <a:cs typeface="Arial"/>
              </a:rPr>
              <a:t>{n4,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n6}}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1368" y="5424322"/>
            <a:ext cx="53613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9" dirty="0">
                <a:latin typeface="Arial"/>
                <a:cs typeface="Arial"/>
              </a:rPr>
              <a:t>Bậc </a:t>
            </a:r>
            <a:r>
              <a:rPr sz="2400" spc="-150" dirty="0">
                <a:latin typeface="Arial"/>
                <a:cs typeface="Arial"/>
              </a:rPr>
              <a:t>của </a:t>
            </a:r>
            <a:r>
              <a:rPr sz="2400" spc="-5" dirty="0">
                <a:latin typeface="Arial"/>
                <a:cs typeface="Arial"/>
              </a:rPr>
              <a:t>một </a:t>
            </a:r>
            <a:r>
              <a:rPr sz="2400" spc="-35" dirty="0">
                <a:latin typeface="Arial"/>
                <a:cs typeface="Arial"/>
              </a:rPr>
              <a:t>đỉnh: </a:t>
            </a:r>
            <a:r>
              <a:rPr sz="2400" spc="-170" dirty="0">
                <a:latin typeface="Arial"/>
                <a:cs typeface="Arial"/>
              </a:rPr>
              <a:t>số </a:t>
            </a:r>
            <a:r>
              <a:rPr sz="2400" spc="-140" dirty="0">
                <a:latin typeface="Arial"/>
                <a:cs typeface="Arial"/>
              </a:rPr>
              <a:t>cạnh </a:t>
            </a:r>
            <a:r>
              <a:rPr sz="2400" spc="-175" dirty="0">
                <a:latin typeface="Arial"/>
                <a:cs typeface="Arial"/>
              </a:rPr>
              <a:t>gắn </a:t>
            </a:r>
            <a:r>
              <a:rPr sz="2400" spc="-110" dirty="0">
                <a:latin typeface="Arial"/>
                <a:cs typeface="Arial"/>
              </a:rPr>
              <a:t>với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nó.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180" dirty="0">
                <a:latin typeface="Arial"/>
                <a:cs typeface="Arial"/>
              </a:rPr>
              <a:t>Ví </a:t>
            </a:r>
            <a:r>
              <a:rPr sz="2400" spc="-55" dirty="0">
                <a:latin typeface="Arial"/>
                <a:cs typeface="Arial"/>
              </a:rPr>
              <a:t>dụ: </a:t>
            </a:r>
            <a:r>
              <a:rPr sz="2400" spc="-110" dirty="0">
                <a:latin typeface="Arial"/>
                <a:cs typeface="Arial"/>
              </a:rPr>
              <a:t>deg(n1)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95" dirty="0">
                <a:latin typeface="Arial"/>
                <a:cs typeface="Arial"/>
              </a:rPr>
              <a:t>2, </a:t>
            </a:r>
            <a:r>
              <a:rPr sz="2400" spc="-110" dirty="0">
                <a:latin typeface="Arial"/>
                <a:cs typeface="Arial"/>
              </a:rPr>
              <a:t>deg(n7)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95" dirty="0">
                <a:latin typeface="Arial"/>
                <a:cs typeface="Arial"/>
              </a:rPr>
              <a:t>0, </a:t>
            </a:r>
            <a:r>
              <a:rPr sz="2400" spc="-110" dirty="0">
                <a:latin typeface="Arial"/>
                <a:cs typeface="Arial"/>
              </a:rPr>
              <a:t>deg(n4) </a:t>
            </a:r>
            <a:r>
              <a:rPr sz="2400" spc="-204" dirty="0">
                <a:latin typeface="Arial"/>
                <a:cs typeface="Arial"/>
              </a:rPr>
              <a:t>=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65107" y="6404864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13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995" y="447293"/>
            <a:ext cx="201803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Ma </a:t>
            </a:r>
            <a:r>
              <a:rPr spc="-145" dirty="0"/>
              <a:t>trận</a:t>
            </a:r>
            <a:r>
              <a:rPr spc="-440" dirty="0"/>
              <a:t> </a:t>
            </a:r>
            <a:r>
              <a:rPr spc="-110" dirty="0"/>
              <a:t>tới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655445"/>
            <a:ext cx="3540760" cy="11506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2880" marR="5080" indent="-170815">
              <a:lnSpc>
                <a:spcPts val="2590"/>
              </a:lnSpc>
              <a:spcBef>
                <a:spcPts val="425"/>
              </a:spcBef>
              <a:buChar char="•"/>
              <a:tabLst>
                <a:tab pos="183515" algn="l"/>
              </a:tabLst>
            </a:pPr>
            <a:r>
              <a:rPr sz="2400" spc="-170" dirty="0">
                <a:latin typeface="Arial"/>
                <a:cs typeface="Arial"/>
              </a:rPr>
              <a:t>Phần </a:t>
            </a:r>
            <a:r>
              <a:rPr sz="2400" spc="-10" dirty="0">
                <a:latin typeface="Arial"/>
                <a:cs typeface="Arial"/>
              </a:rPr>
              <a:t>tử </a:t>
            </a:r>
            <a:r>
              <a:rPr sz="2400" spc="-100" dirty="0">
                <a:latin typeface="Arial"/>
                <a:cs typeface="Arial"/>
              </a:rPr>
              <a:t>tương </a:t>
            </a:r>
            <a:r>
              <a:rPr sz="2400" spc="-150" dirty="0">
                <a:latin typeface="Arial"/>
                <a:cs typeface="Arial"/>
              </a:rPr>
              <a:t>ứng </a:t>
            </a:r>
            <a:r>
              <a:rPr sz="2400" spc="-35" dirty="0">
                <a:latin typeface="Arial"/>
                <a:cs typeface="Arial"/>
              </a:rPr>
              <a:t>đỉnh</a:t>
            </a:r>
            <a:r>
              <a:rPr sz="2400" spc="-38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có  </a:t>
            </a:r>
            <a:r>
              <a:rPr sz="2400" spc="-175" dirty="0">
                <a:latin typeface="Arial"/>
                <a:cs typeface="Arial"/>
              </a:rPr>
              <a:t>gắn </a:t>
            </a:r>
            <a:r>
              <a:rPr sz="2400" spc="-140" dirty="0">
                <a:latin typeface="Arial"/>
                <a:cs typeface="Arial"/>
              </a:rPr>
              <a:t>cạnh </a:t>
            </a:r>
            <a:r>
              <a:rPr sz="2400" spc="-145" dirty="0">
                <a:latin typeface="Arial"/>
                <a:cs typeface="Arial"/>
              </a:rPr>
              <a:t>có </a:t>
            </a:r>
            <a:r>
              <a:rPr sz="2400" spc="-125" dirty="0">
                <a:latin typeface="Arial"/>
                <a:cs typeface="Arial"/>
              </a:rPr>
              <a:t>giá </a:t>
            </a:r>
            <a:r>
              <a:rPr sz="2400" spc="65" dirty="0">
                <a:latin typeface="Arial"/>
                <a:cs typeface="Arial"/>
              </a:rPr>
              <a:t>trị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475"/>
              </a:spcBef>
              <a:buChar char="•"/>
              <a:tabLst>
                <a:tab pos="183515" algn="l"/>
              </a:tabLst>
            </a:pPr>
            <a:r>
              <a:rPr sz="2400" spc="-204" dirty="0">
                <a:latin typeface="Arial"/>
                <a:cs typeface="Arial"/>
              </a:rPr>
              <a:t>Còn </a:t>
            </a:r>
            <a:r>
              <a:rPr sz="2400" spc="-50" dirty="0">
                <a:latin typeface="Arial"/>
                <a:cs typeface="Arial"/>
              </a:rPr>
              <a:t>lại </a:t>
            </a:r>
            <a:r>
              <a:rPr sz="2400" spc="-85" dirty="0">
                <a:latin typeface="Arial"/>
                <a:cs typeface="Arial"/>
              </a:rPr>
              <a:t>là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54587" y="1662112"/>
          <a:ext cx="3825237" cy="4145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60" dirty="0">
                          <a:latin typeface="Arial"/>
                          <a:cs typeface="Arial"/>
                        </a:rPr>
                        <a:t>e1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60" dirty="0">
                          <a:latin typeface="Arial"/>
                          <a:cs typeface="Arial"/>
                        </a:rPr>
                        <a:t>e2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60" dirty="0">
                          <a:latin typeface="Arial"/>
                          <a:cs typeface="Arial"/>
                        </a:rPr>
                        <a:t>e3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60" dirty="0">
                          <a:latin typeface="Arial"/>
                          <a:cs typeface="Arial"/>
                        </a:rPr>
                        <a:t>e4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60" dirty="0">
                          <a:latin typeface="Arial"/>
                          <a:cs typeface="Arial"/>
                        </a:rPr>
                        <a:t>e5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25" dirty="0">
                          <a:latin typeface="Arial"/>
                          <a:cs typeface="Arial"/>
                        </a:rPr>
                        <a:t>n1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32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25" dirty="0">
                          <a:latin typeface="Arial"/>
                          <a:cs typeface="Arial"/>
                        </a:rPr>
                        <a:t>n2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25" dirty="0">
                          <a:latin typeface="Arial"/>
                          <a:cs typeface="Arial"/>
                        </a:rPr>
                        <a:t>n3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125" dirty="0">
                          <a:latin typeface="Arial"/>
                          <a:cs typeface="Arial"/>
                        </a:rPr>
                        <a:t>n4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125" dirty="0">
                          <a:latin typeface="Arial"/>
                          <a:cs typeface="Arial"/>
                        </a:rPr>
                        <a:t>n5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125" dirty="0">
                          <a:latin typeface="Arial"/>
                          <a:cs typeface="Arial"/>
                        </a:rPr>
                        <a:t>n6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096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125" dirty="0">
                          <a:latin typeface="Arial"/>
                          <a:cs typeface="Arial"/>
                        </a:rPr>
                        <a:t>n7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865107" y="6404864"/>
            <a:ext cx="2286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14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995" y="447293"/>
            <a:ext cx="190500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Ma </a:t>
            </a:r>
            <a:r>
              <a:rPr spc="-145" dirty="0"/>
              <a:t>trận</a:t>
            </a:r>
            <a:r>
              <a:rPr spc="-445" dirty="0"/>
              <a:t> </a:t>
            </a:r>
            <a:r>
              <a:rPr spc="-260" dirty="0"/>
              <a:t>kề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1643252"/>
            <a:ext cx="3580129" cy="13258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82880" marR="5080" indent="-170815">
              <a:lnSpc>
                <a:spcPts val="3030"/>
              </a:lnSpc>
              <a:spcBef>
                <a:spcPts val="480"/>
              </a:spcBef>
              <a:buChar char="•"/>
              <a:tabLst>
                <a:tab pos="183515" algn="l"/>
              </a:tabLst>
            </a:pPr>
            <a:r>
              <a:rPr sz="2800" spc="-280" dirty="0">
                <a:latin typeface="Arial"/>
                <a:cs typeface="Arial"/>
              </a:rPr>
              <a:t>Cặp </a:t>
            </a:r>
            <a:r>
              <a:rPr sz="2800" spc="-40" dirty="0">
                <a:latin typeface="Arial"/>
                <a:cs typeface="Arial"/>
              </a:rPr>
              <a:t>định </a:t>
            </a:r>
            <a:r>
              <a:rPr sz="2800" spc="-165" dirty="0">
                <a:latin typeface="Arial"/>
                <a:cs typeface="Arial"/>
              </a:rPr>
              <a:t>có cạnh có </a:t>
            </a:r>
            <a:r>
              <a:rPr sz="2800" spc="-145" dirty="0">
                <a:latin typeface="Arial"/>
                <a:cs typeface="Arial"/>
              </a:rPr>
              <a:t>giá  </a:t>
            </a:r>
            <a:r>
              <a:rPr sz="2800" spc="75" dirty="0">
                <a:latin typeface="Arial"/>
                <a:cs typeface="Arial"/>
              </a:rPr>
              <a:t>trị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434"/>
              </a:spcBef>
              <a:buChar char="•"/>
              <a:tabLst>
                <a:tab pos="183515" algn="l"/>
              </a:tabLst>
            </a:pPr>
            <a:r>
              <a:rPr sz="2800" spc="-235" dirty="0">
                <a:latin typeface="Arial"/>
                <a:cs typeface="Arial"/>
              </a:rPr>
              <a:t>Còn </a:t>
            </a:r>
            <a:r>
              <a:rPr sz="2800" spc="-60" dirty="0">
                <a:latin typeface="Arial"/>
                <a:cs typeface="Arial"/>
              </a:rPr>
              <a:t>lại </a:t>
            </a:r>
            <a:r>
              <a:rPr sz="2800" spc="-95" dirty="0">
                <a:latin typeface="Arial"/>
                <a:cs typeface="Arial"/>
              </a:rPr>
              <a:t>là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54587" y="1662112"/>
          <a:ext cx="3825238" cy="40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8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75" dirty="0">
                          <a:latin typeface="Arial"/>
                          <a:cs typeface="Arial"/>
                        </a:rPr>
                        <a:t>n6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1691639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95" dirty="0"/>
              <a:t>Đường</a:t>
            </a:r>
            <a:r>
              <a:rPr spc="-285" dirty="0"/>
              <a:t> </a:t>
            </a:r>
            <a:r>
              <a:rPr spc="-114" dirty="0"/>
              <a:t>đi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2544"/>
            <a:ext cx="7658100" cy="18707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580"/>
              </a:spcBef>
              <a:buChar char="•"/>
              <a:tabLst>
                <a:tab pos="184150" algn="l"/>
              </a:tabLst>
            </a:pPr>
            <a:r>
              <a:rPr sz="2800" spc="50" dirty="0">
                <a:latin typeface="Arial"/>
                <a:cs typeface="Arial"/>
              </a:rPr>
              <a:t>Một</a:t>
            </a:r>
            <a:r>
              <a:rPr sz="2800" spc="-59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đường </a:t>
            </a:r>
            <a:r>
              <a:rPr sz="2800" spc="10" dirty="0">
                <a:latin typeface="Arial"/>
                <a:cs typeface="Arial"/>
              </a:rPr>
              <a:t>đi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spc="-165" dirty="0">
                <a:latin typeface="Arial"/>
                <a:cs typeface="Arial"/>
              </a:rPr>
              <a:t>dãy </a:t>
            </a:r>
            <a:r>
              <a:rPr sz="2800" spc="-225" dirty="0">
                <a:latin typeface="Arial"/>
                <a:cs typeface="Arial"/>
              </a:rPr>
              <a:t>các </a:t>
            </a:r>
            <a:r>
              <a:rPr sz="2800" spc="-160" dirty="0">
                <a:latin typeface="Arial"/>
                <a:cs typeface="Arial"/>
              </a:rPr>
              <a:t>cạnh </a:t>
            </a:r>
            <a:r>
              <a:rPr sz="2800" spc="-50" dirty="0">
                <a:latin typeface="Arial"/>
                <a:cs typeface="Arial"/>
              </a:rPr>
              <a:t>liên tục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80"/>
              </a:spcBef>
              <a:buChar char="•"/>
              <a:tabLst>
                <a:tab pos="184150" algn="l"/>
              </a:tabLst>
            </a:pPr>
            <a:r>
              <a:rPr sz="2800" spc="-305" dirty="0">
                <a:latin typeface="Arial"/>
                <a:cs typeface="Arial"/>
              </a:rPr>
              <a:t>Có </a:t>
            </a:r>
            <a:r>
              <a:rPr sz="2800" spc="-35" dirty="0">
                <a:latin typeface="Arial"/>
                <a:cs typeface="Arial"/>
              </a:rPr>
              <a:t>thể </a:t>
            </a:r>
            <a:r>
              <a:rPr sz="2800" spc="-85" dirty="0">
                <a:latin typeface="Arial"/>
                <a:cs typeface="Arial"/>
              </a:rPr>
              <a:t>mô </a:t>
            </a:r>
            <a:r>
              <a:rPr sz="2800" spc="-45" dirty="0">
                <a:latin typeface="Arial"/>
                <a:cs typeface="Arial"/>
              </a:rPr>
              <a:t>tả </a:t>
            </a:r>
            <a:r>
              <a:rPr sz="2800" spc="-160" dirty="0">
                <a:latin typeface="Arial"/>
                <a:cs typeface="Arial"/>
              </a:rPr>
              <a:t>bằng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spc="-165" dirty="0">
                <a:latin typeface="Arial"/>
                <a:cs typeface="Arial"/>
              </a:rPr>
              <a:t>dãy </a:t>
            </a:r>
            <a:r>
              <a:rPr sz="2800" spc="-35" dirty="0">
                <a:latin typeface="Arial"/>
                <a:cs typeface="Arial"/>
              </a:rPr>
              <a:t>đỉnh </a:t>
            </a:r>
            <a:r>
              <a:rPr sz="2800" spc="-150" dirty="0">
                <a:latin typeface="Arial"/>
                <a:cs typeface="Arial"/>
              </a:rPr>
              <a:t>hoặc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spc="-55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dãy </a:t>
            </a:r>
            <a:r>
              <a:rPr sz="2800" spc="-160" dirty="0">
                <a:latin typeface="Arial"/>
                <a:cs typeface="Arial"/>
              </a:rPr>
              <a:t>cạnh</a:t>
            </a:r>
            <a:endParaRPr sz="2800">
              <a:latin typeface="Arial"/>
              <a:cs typeface="Arial"/>
            </a:endParaRPr>
          </a:p>
          <a:p>
            <a:pPr marL="183515" marR="319405" indent="-171450">
              <a:lnSpc>
                <a:spcPts val="3030"/>
              </a:lnSpc>
              <a:spcBef>
                <a:spcPts val="835"/>
              </a:spcBef>
              <a:buChar char="•"/>
              <a:tabLst>
                <a:tab pos="184150" algn="l"/>
              </a:tabLst>
            </a:pPr>
            <a:r>
              <a:rPr sz="2800" spc="-200" dirty="0">
                <a:latin typeface="Arial"/>
                <a:cs typeface="Arial"/>
              </a:rPr>
              <a:t>Đường </a:t>
            </a:r>
            <a:r>
              <a:rPr sz="2800" spc="5" dirty="0">
                <a:latin typeface="Arial"/>
                <a:cs typeface="Arial"/>
              </a:rPr>
              <a:t>đi </a:t>
            </a:r>
            <a:r>
              <a:rPr sz="2800" spc="-165" dirty="0">
                <a:latin typeface="Arial"/>
                <a:cs typeface="Arial"/>
              </a:rPr>
              <a:t>có </a:t>
            </a:r>
            <a:r>
              <a:rPr sz="2800" spc="-40" dirty="0">
                <a:latin typeface="Arial"/>
                <a:cs typeface="Arial"/>
              </a:rPr>
              <a:t>đỉnh </a:t>
            </a:r>
            <a:r>
              <a:rPr sz="2800" spc="-60" dirty="0">
                <a:latin typeface="Arial"/>
                <a:cs typeface="Arial"/>
              </a:rPr>
              <a:t>bắt </a:t>
            </a:r>
            <a:r>
              <a:rPr sz="2800" spc="-70" dirty="0">
                <a:latin typeface="Arial"/>
                <a:cs typeface="Arial"/>
              </a:rPr>
              <a:t>đầu/nguồn </a:t>
            </a:r>
            <a:r>
              <a:rPr sz="2800" spc="-130" dirty="0">
                <a:latin typeface="Arial"/>
                <a:cs typeface="Arial"/>
              </a:rPr>
              <a:t>(source) </a:t>
            </a:r>
            <a:r>
              <a:rPr sz="2800" spc="-195" dirty="0">
                <a:latin typeface="Arial"/>
                <a:cs typeface="Arial"/>
              </a:rPr>
              <a:t>và</a:t>
            </a:r>
            <a:r>
              <a:rPr sz="2800" spc="-54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đỉnh  </a:t>
            </a:r>
            <a:r>
              <a:rPr sz="2800" spc="-85" dirty="0">
                <a:latin typeface="Arial"/>
                <a:cs typeface="Arial"/>
              </a:rPr>
              <a:t>kết </a:t>
            </a:r>
            <a:r>
              <a:rPr sz="2800" spc="-45" dirty="0">
                <a:latin typeface="Arial"/>
                <a:cs typeface="Arial"/>
              </a:rPr>
              <a:t>thúc/đích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(target)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76650" y="4946967"/>
            <a:ext cx="3762375" cy="1362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15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16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186118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90" dirty="0"/>
              <a:t>Liên</a:t>
            </a:r>
            <a:r>
              <a:rPr spc="-229" dirty="0"/>
              <a:t> </a:t>
            </a:r>
            <a:r>
              <a:rPr spc="-225" dirty="0"/>
              <a:t>thông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142" y="1758772"/>
            <a:ext cx="7532370" cy="28079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8915" indent="-171450">
              <a:lnSpc>
                <a:spcPct val="100000"/>
              </a:lnSpc>
              <a:spcBef>
                <a:spcPts val="110"/>
              </a:spcBef>
              <a:buChar char="•"/>
              <a:tabLst>
                <a:tab pos="209550" algn="l"/>
              </a:tabLst>
            </a:pPr>
            <a:r>
              <a:rPr sz="2800" spc="-55" dirty="0">
                <a:latin typeface="Arial"/>
                <a:cs typeface="Arial"/>
              </a:rPr>
              <a:t>n</a:t>
            </a:r>
            <a:r>
              <a:rPr sz="2775" spc="-82" baseline="-19519" dirty="0">
                <a:latin typeface="Arial"/>
                <a:cs typeface="Arial"/>
              </a:rPr>
              <a:t>i</a:t>
            </a:r>
            <a:r>
              <a:rPr sz="2800" spc="-55" dirty="0">
                <a:latin typeface="Arial"/>
                <a:cs typeface="Arial"/>
              </a:rPr>
              <a:t>, </a:t>
            </a:r>
            <a:r>
              <a:rPr sz="2800" spc="-30" dirty="0">
                <a:latin typeface="Arial"/>
                <a:cs typeface="Arial"/>
              </a:rPr>
              <a:t>n</a:t>
            </a:r>
            <a:r>
              <a:rPr sz="2775" spc="-44" baseline="-19519" dirty="0">
                <a:latin typeface="Arial"/>
                <a:cs typeface="Arial"/>
              </a:rPr>
              <a:t>j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50" dirty="0">
                <a:latin typeface="Arial"/>
                <a:cs typeface="Arial"/>
              </a:rPr>
              <a:t>liên </a:t>
            </a:r>
            <a:r>
              <a:rPr sz="2800" spc="-70" dirty="0">
                <a:latin typeface="Arial"/>
                <a:cs typeface="Arial"/>
              </a:rPr>
              <a:t>thông </a:t>
            </a:r>
            <a:r>
              <a:rPr sz="2800" spc="-114" dirty="0">
                <a:latin typeface="Arial"/>
                <a:cs typeface="Arial"/>
              </a:rPr>
              <a:t>nếu </a:t>
            </a:r>
            <a:r>
              <a:rPr sz="2800" spc="-165" dirty="0">
                <a:latin typeface="Arial"/>
                <a:cs typeface="Arial"/>
              </a:rPr>
              <a:t>có </a:t>
            </a:r>
            <a:r>
              <a:rPr sz="2800" spc="-145" dirty="0">
                <a:latin typeface="Arial"/>
                <a:cs typeface="Arial"/>
              </a:rPr>
              <a:t>đường </a:t>
            </a:r>
            <a:r>
              <a:rPr sz="2800" spc="10" dirty="0">
                <a:latin typeface="Arial"/>
                <a:cs typeface="Arial"/>
              </a:rPr>
              <a:t>đi </a:t>
            </a:r>
            <a:r>
              <a:rPr sz="2800" spc="-150" dirty="0">
                <a:latin typeface="Arial"/>
                <a:cs typeface="Arial"/>
              </a:rPr>
              <a:t>giữa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chúng</a:t>
            </a:r>
            <a:endParaRPr sz="2800">
              <a:latin typeface="Arial"/>
              <a:cs typeface="Arial"/>
            </a:endParaRPr>
          </a:p>
          <a:p>
            <a:pPr marL="208915" marR="204470" indent="-171450">
              <a:lnSpc>
                <a:spcPts val="2690"/>
              </a:lnSpc>
              <a:spcBef>
                <a:spcPts val="765"/>
              </a:spcBef>
              <a:buChar char="•"/>
              <a:tabLst>
                <a:tab pos="209550" algn="l"/>
              </a:tabLst>
            </a:pPr>
            <a:r>
              <a:rPr sz="2800" spc="-155" dirty="0">
                <a:latin typeface="Arial"/>
                <a:cs typeface="Arial"/>
              </a:rPr>
              <a:t>Liên </a:t>
            </a:r>
            <a:r>
              <a:rPr sz="2800" spc="-70" dirty="0">
                <a:latin typeface="Arial"/>
                <a:cs typeface="Arial"/>
              </a:rPr>
              <a:t>thông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125" dirty="0">
                <a:latin typeface="Arial"/>
                <a:cs typeface="Arial"/>
              </a:rPr>
              <a:t>quan hệ </a:t>
            </a:r>
            <a:r>
              <a:rPr sz="2800" spc="-110" dirty="0">
                <a:latin typeface="Arial"/>
                <a:cs typeface="Arial"/>
              </a:rPr>
              <a:t>tương </a:t>
            </a:r>
            <a:r>
              <a:rPr sz="2800" spc="-145" dirty="0">
                <a:latin typeface="Arial"/>
                <a:cs typeface="Arial"/>
              </a:rPr>
              <a:t>đương </a:t>
            </a:r>
            <a:r>
              <a:rPr sz="2800" spc="-25" dirty="0">
                <a:latin typeface="Arial"/>
                <a:cs typeface="Arial"/>
              </a:rPr>
              <a:t>trên </a:t>
            </a:r>
            <a:r>
              <a:rPr sz="2800" spc="-55" dirty="0">
                <a:latin typeface="Arial"/>
                <a:cs typeface="Arial"/>
              </a:rPr>
              <a:t>tập</a:t>
            </a:r>
            <a:r>
              <a:rPr sz="2800" spc="-58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đỉnh  </a:t>
            </a:r>
            <a:r>
              <a:rPr sz="2800" spc="-180" dirty="0">
                <a:latin typeface="Arial"/>
                <a:cs typeface="Arial"/>
              </a:rPr>
              <a:t>của </a:t>
            </a:r>
            <a:r>
              <a:rPr sz="2800" spc="-40" dirty="0">
                <a:latin typeface="Arial"/>
                <a:cs typeface="Arial"/>
              </a:rPr>
              <a:t>đồ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thị</a:t>
            </a:r>
            <a:endParaRPr sz="2800">
              <a:latin typeface="Arial"/>
              <a:cs typeface="Arial"/>
            </a:endParaRPr>
          </a:p>
          <a:p>
            <a:pPr marL="208915" marR="88900" indent="-171450">
              <a:lnSpc>
                <a:spcPts val="2690"/>
              </a:lnSpc>
              <a:spcBef>
                <a:spcPts val="819"/>
              </a:spcBef>
              <a:buChar char="•"/>
              <a:tabLst>
                <a:tab pos="209550" algn="l"/>
              </a:tabLst>
            </a:pPr>
            <a:r>
              <a:rPr sz="2800" spc="-155" dirty="0">
                <a:latin typeface="Arial"/>
                <a:cs typeface="Arial"/>
              </a:rPr>
              <a:t>Liên </a:t>
            </a:r>
            <a:r>
              <a:rPr sz="2800" spc="-70" dirty="0">
                <a:latin typeface="Arial"/>
                <a:cs typeface="Arial"/>
              </a:rPr>
              <a:t>thông </a:t>
            </a:r>
            <a:r>
              <a:rPr sz="2800" spc="-220" dirty="0">
                <a:latin typeface="Arial"/>
                <a:cs typeface="Arial"/>
              </a:rPr>
              <a:t>xác </a:t>
            </a:r>
            <a:r>
              <a:rPr sz="2800" spc="-35" dirty="0">
                <a:latin typeface="Arial"/>
                <a:cs typeface="Arial"/>
              </a:rPr>
              <a:t>định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spc="-58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phân </a:t>
            </a:r>
            <a:r>
              <a:rPr sz="2800" spc="-140" dirty="0">
                <a:latin typeface="Arial"/>
                <a:cs typeface="Arial"/>
              </a:rPr>
              <a:t>hoạch </a:t>
            </a:r>
            <a:r>
              <a:rPr sz="2800" spc="-25" dirty="0">
                <a:latin typeface="Arial"/>
                <a:cs typeface="Arial"/>
              </a:rPr>
              <a:t>trên </a:t>
            </a:r>
            <a:r>
              <a:rPr sz="2800" spc="-55" dirty="0">
                <a:latin typeface="Arial"/>
                <a:cs typeface="Arial"/>
              </a:rPr>
              <a:t>tập </a:t>
            </a:r>
            <a:r>
              <a:rPr sz="2800" spc="-35" dirty="0">
                <a:latin typeface="Arial"/>
                <a:cs typeface="Arial"/>
              </a:rPr>
              <a:t>đỉnh  </a:t>
            </a:r>
            <a:r>
              <a:rPr sz="2800" spc="-180" dirty="0">
                <a:latin typeface="Arial"/>
                <a:cs typeface="Arial"/>
              </a:rPr>
              <a:t>của </a:t>
            </a:r>
            <a:r>
              <a:rPr sz="2800" spc="-40" dirty="0">
                <a:latin typeface="Arial"/>
                <a:cs typeface="Arial"/>
              </a:rPr>
              <a:t>đồ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thị</a:t>
            </a:r>
            <a:endParaRPr sz="2800">
              <a:latin typeface="Arial"/>
              <a:cs typeface="Arial"/>
            </a:endParaRPr>
          </a:p>
          <a:p>
            <a:pPr marL="208915" marR="30480" indent="-171450">
              <a:lnSpc>
                <a:spcPts val="2690"/>
              </a:lnSpc>
              <a:spcBef>
                <a:spcPts val="790"/>
              </a:spcBef>
              <a:buChar char="•"/>
              <a:tabLst>
                <a:tab pos="209550" algn="l"/>
              </a:tabLst>
            </a:pPr>
            <a:r>
              <a:rPr sz="2800" spc="50" dirty="0">
                <a:latin typeface="Arial"/>
                <a:cs typeface="Arial"/>
              </a:rPr>
              <a:t>Một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thành</a:t>
            </a:r>
            <a:r>
              <a:rPr sz="2800" spc="-120" dirty="0">
                <a:latin typeface="Arial"/>
                <a:cs typeface="Arial"/>
              </a:rPr>
              <a:t> phần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của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đồ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thị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là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tập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lớn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nhất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các  </a:t>
            </a:r>
            <a:r>
              <a:rPr sz="2800" spc="-40" dirty="0">
                <a:latin typeface="Arial"/>
                <a:cs typeface="Arial"/>
              </a:rPr>
              <a:t>đỉnh </a:t>
            </a:r>
            <a:r>
              <a:rPr sz="2800" spc="-50" dirty="0">
                <a:latin typeface="Arial"/>
                <a:cs typeface="Arial"/>
              </a:rPr>
              <a:t>liên</a:t>
            </a:r>
            <a:r>
              <a:rPr sz="2800" spc="-29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thông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244411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54" dirty="0"/>
              <a:t>Đồ </a:t>
            </a:r>
            <a:r>
              <a:rPr spc="-100" dirty="0"/>
              <a:t>thị </a:t>
            </a:r>
            <a:r>
              <a:rPr spc="-105" dirty="0"/>
              <a:t>rút</a:t>
            </a:r>
            <a:r>
              <a:rPr spc="-254" dirty="0"/>
              <a:t> </a:t>
            </a:r>
            <a:r>
              <a:rPr spc="-325" dirty="0"/>
              <a:t>gọn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947748"/>
            <a:ext cx="7352665" cy="12230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2880" marR="5080" indent="-170815" algn="just">
              <a:lnSpc>
                <a:spcPts val="3030"/>
              </a:lnSpc>
              <a:spcBef>
                <a:spcPts val="484"/>
              </a:spcBef>
              <a:buChar char="•"/>
              <a:tabLst>
                <a:tab pos="183515" algn="l"/>
              </a:tabLst>
            </a:pPr>
            <a:r>
              <a:rPr sz="2800" spc="-175" dirty="0">
                <a:latin typeface="Arial"/>
                <a:cs typeface="Arial"/>
              </a:rPr>
              <a:t>Đồ </a:t>
            </a:r>
            <a:r>
              <a:rPr sz="2800" spc="25" dirty="0">
                <a:latin typeface="Arial"/>
                <a:cs typeface="Arial"/>
              </a:rPr>
              <a:t>thị </a:t>
            </a:r>
            <a:r>
              <a:rPr sz="2800" spc="40" dirty="0">
                <a:latin typeface="Arial"/>
                <a:cs typeface="Arial"/>
              </a:rPr>
              <a:t>rút </a:t>
            </a:r>
            <a:r>
              <a:rPr sz="2800" spc="-145" dirty="0">
                <a:latin typeface="Arial"/>
                <a:cs typeface="Arial"/>
              </a:rPr>
              <a:t>gọn </a:t>
            </a:r>
            <a:r>
              <a:rPr sz="2800" spc="-175" dirty="0">
                <a:latin typeface="Arial"/>
                <a:cs typeface="Arial"/>
              </a:rPr>
              <a:t>của </a:t>
            </a:r>
            <a:r>
              <a:rPr sz="2800" spc="-40" dirty="0">
                <a:latin typeface="Arial"/>
                <a:cs typeface="Arial"/>
              </a:rPr>
              <a:t>đồ </a:t>
            </a:r>
            <a:r>
              <a:rPr sz="2800" spc="25" dirty="0">
                <a:latin typeface="Arial"/>
                <a:cs typeface="Arial"/>
              </a:rPr>
              <a:t>thị </a:t>
            </a:r>
            <a:r>
              <a:rPr sz="2800" spc="-405" dirty="0">
                <a:latin typeface="Arial"/>
                <a:cs typeface="Arial"/>
              </a:rPr>
              <a:t>G </a:t>
            </a:r>
            <a:r>
              <a:rPr sz="2800" spc="-240" dirty="0">
                <a:latin typeface="Arial"/>
                <a:cs typeface="Arial"/>
              </a:rPr>
              <a:t>= </a:t>
            </a:r>
            <a:r>
              <a:rPr sz="2800" spc="-225" dirty="0">
                <a:latin typeface="Arial"/>
                <a:cs typeface="Arial"/>
              </a:rPr>
              <a:t>(V, </a:t>
            </a:r>
            <a:r>
              <a:rPr sz="2800" spc="-295" dirty="0">
                <a:latin typeface="Arial"/>
                <a:cs typeface="Arial"/>
              </a:rPr>
              <a:t>E) </a:t>
            </a:r>
            <a:r>
              <a:rPr sz="2800" spc="-155" dirty="0">
                <a:latin typeface="Arial"/>
                <a:cs typeface="Arial"/>
              </a:rPr>
              <a:t>được </a:t>
            </a:r>
            <a:r>
              <a:rPr sz="2800" spc="-210" dirty="0">
                <a:latin typeface="Arial"/>
                <a:cs typeface="Arial"/>
              </a:rPr>
              <a:t>xây </a:t>
            </a:r>
            <a:r>
              <a:rPr sz="2800" spc="-155" dirty="0">
                <a:latin typeface="Arial"/>
                <a:cs typeface="Arial"/>
              </a:rPr>
              <a:t>dựng  </a:t>
            </a:r>
            <a:r>
              <a:rPr sz="2800" spc="-165" dirty="0">
                <a:latin typeface="Arial"/>
                <a:cs typeface="Arial"/>
              </a:rPr>
              <a:t>bằng </a:t>
            </a:r>
            <a:r>
              <a:rPr sz="2800" spc="-195" dirty="0">
                <a:latin typeface="Arial"/>
                <a:cs typeface="Arial"/>
              </a:rPr>
              <a:t>cách </a:t>
            </a:r>
            <a:r>
              <a:rPr sz="2800" spc="-85" dirty="0">
                <a:latin typeface="Arial"/>
                <a:cs typeface="Arial"/>
              </a:rPr>
              <a:t>thay </a:t>
            </a:r>
            <a:r>
              <a:rPr sz="2800" spc="-229" dirty="0">
                <a:latin typeface="Arial"/>
                <a:cs typeface="Arial"/>
              </a:rPr>
              <a:t>các </a:t>
            </a:r>
            <a:r>
              <a:rPr sz="2800" spc="-70" dirty="0">
                <a:latin typeface="Arial"/>
                <a:cs typeface="Arial"/>
              </a:rPr>
              <a:t>thành </a:t>
            </a:r>
            <a:r>
              <a:rPr sz="2800" spc="-125" dirty="0">
                <a:latin typeface="Arial"/>
                <a:cs typeface="Arial"/>
              </a:rPr>
              <a:t>phần </a:t>
            </a:r>
            <a:r>
              <a:rPr sz="2800" spc="-165" dirty="0">
                <a:latin typeface="Arial"/>
                <a:cs typeface="Arial"/>
              </a:rPr>
              <a:t>bằng </a:t>
            </a:r>
            <a:r>
              <a:rPr sz="2800" spc="-10" dirty="0">
                <a:latin typeface="Arial"/>
                <a:cs typeface="Arial"/>
              </a:rPr>
              <a:t>một </a:t>
            </a:r>
            <a:r>
              <a:rPr sz="2800" spc="-40" dirty="0">
                <a:latin typeface="Arial"/>
                <a:cs typeface="Arial"/>
              </a:rPr>
              <a:t>đỉnh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40" dirty="0">
                <a:latin typeface="Arial"/>
                <a:cs typeface="Arial"/>
              </a:rPr>
              <a:t>rút  </a:t>
            </a:r>
            <a:r>
              <a:rPr sz="2800" spc="-145" dirty="0">
                <a:latin typeface="Arial"/>
                <a:cs typeface="Arial"/>
              </a:rPr>
              <a:t>gọn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88176" y="4341876"/>
            <a:ext cx="709930" cy="730250"/>
            <a:chOff x="6488176" y="4341876"/>
            <a:chExt cx="709930" cy="730250"/>
          </a:xfrm>
        </p:grpSpPr>
        <p:sp>
          <p:nvSpPr>
            <p:cNvPr id="5" name="object 5"/>
            <p:cNvSpPr/>
            <p:nvPr/>
          </p:nvSpPr>
          <p:spPr>
            <a:xfrm>
              <a:off x="6491351" y="4345051"/>
              <a:ext cx="703199" cy="7239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91351" y="4345051"/>
              <a:ext cx="703580" cy="723900"/>
            </a:xfrm>
            <a:custGeom>
              <a:avLst/>
              <a:gdLst/>
              <a:ahLst/>
              <a:cxnLst/>
              <a:rect l="l" t="t" r="r" b="b"/>
              <a:pathLst>
                <a:path w="703579" h="723900">
                  <a:moveTo>
                    <a:pt x="0" y="361823"/>
                  </a:moveTo>
                  <a:lnTo>
                    <a:pt x="3208" y="312711"/>
                  </a:lnTo>
                  <a:lnTo>
                    <a:pt x="12554" y="265612"/>
                  </a:lnTo>
                  <a:lnTo>
                    <a:pt x="27620" y="220956"/>
                  </a:lnTo>
                  <a:lnTo>
                    <a:pt x="47987" y="179173"/>
                  </a:lnTo>
                  <a:lnTo>
                    <a:pt x="73236" y="140694"/>
                  </a:lnTo>
                  <a:lnTo>
                    <a:pt x="102949" y="105949"/>
                  </a:lnTo>
                  <a:lnTo>
                    <a:pt x="136707" y="75369"/>
                  </a:lnTo>
                  <a:lnTo>
                    <a:pt x="174093" y="49384"/>
                  </a:lnTo>
                  <a:lnTo>
                    <a:pt x="214687" y="28424"/>
                  </a:lnTo>
                  <a:lnTo>
                    <a:pt x="258071" y="12919"/>
                  </a:lnTo>
                  <a:lnTo>
                    <a:pt x="303827" y="3301"/>
                  </a:lnTo>
                  <a:lnTo>
                    <a:pt x="351535" y="0"/>
                  </a:lnTo>
                  <a:lnTo>
                    <a:pt x="399247" y="3301"/>
                  </a:lnTo>
                  <a:lnTo>
                    <a:pt x="445009" y="12920"/>
                  </a:lnTo>
                  <a:lnTo>
                    <a:pt x="488404" y="28426"/>
                  </a:lnTo>
                  <a:lnTo>
                    <a:pt x="529011" y="49388"/>
                  </a:lnTo>
                  <a:lnTo>
                    <a:pt x="566411" y="75378"/>
                  </a:lnTo>
                  <a:lnTo>
                    <a:pt x="600186" y="105965"/>
                  </a:lnTo>
                  <a:lnTo>
                    <a:pt x="629914" y="140719"/>
                  </a:lnTo>
                  <a:lnTo>
                    <a:pt x="655178" y="179211"/>
                  </a:lnTo>
                  <a:lnTo>
                    <a:pt x="675558" y="221009"/>
                  </a:lnTo>
                  <a:lnTo>
                    <a:pt x="690634" y="265685"/>
                  </a:lnTo>
                  <a:lnTo>
                    <a:pt x="699988" y="312809"/>
                  </a:lnTo>
                  <a:lnTo>
                    <a:pt x="703199" y="361950"/>
                  </a:lnTo>
                  <a:lnTo>
                    <a:pt x="699988" y="411064"/>
                  </a:lnTo>
                  <a:lnTo>
                    <a:pt x="690634" y="458170"/>
                  </a:lnTo>
                  <a:lnTo>
                    <a:pt x="675558" y="502836"/>
                  </a:lnTo>
                  <a:lnTo>
                    <a:pt x="655178" y="544632"/>
                  </a:lnTo>
                  <a:lnTo>
                    <a:pt x="629914" y="583126"/>
                  </a:lnTo>
                  <a:lnTo>
                    <a:pt x="600186" y="617886"/>
                  </a:lnTo>
                  <a:lnTo>
                    <a:pt x="566411" y="648482"/>
                  </a:lnTo>
                  <a:lnTo>
                    <a:pt x="529011" y="674482"/>
                  </a:lnTo>
                  <a:lnTo>
                    <a:pt x="488404" y="695455"/>
                  </a:lnTo>
                  <a:lnTo>
                    <a:pt x="445009" y="710970"/>
                  </a:lnTo>
                  <a:lnTo>
                    <a:pt x="399247" y="720595"/>
                  </a:lnTo>
                  <a:lnTo>
                    <a:pt x="351535" y="723900"/>
                  </a:lnTo>
                  <a:lnTo>
                    <a:pt x="303827" y="720595"/>
                  </a:lnTo>
                  <a:lnTo>
                    <a:pt x="258071" y="710970"/>
                  </a:lnTo>
                  <a:lnTo>
                    <a:pt x="214687" y="695455"/>
                  </a:lnTo>
                  <a:lnTo>
                    <a:pt x="174093" y="674482"/>
                  </a:lnTo>
                  <a:lnTo>
                    <a:pt x="136707" y="648482"/>
                  </a:lnTo>
                  <a:lnTo>
                    <a:pt x="102949" y="617886"/>
                  </a:lnTo>
                  <a:lnTo>
                    <a:pt x="73236" y="583126"/>
                  </a:lnTo>
                  <a:lnTo>
                    <a:pt x="47987" y="544632"/>
                  </a:lnTo>
                  <a:lnTo>
                    <a:pt x="27620" y="502836"/>
                  </a:lnTo>
                  <a:lnTo>
                    <a:pt x="12554" y="458170"/>
                  </a:lnTo>
                  <a:lnTo>
                    <a:pt x="3208" y="411064"/>
                  </a:lnTo>
                  <a:lnTo>
                    <a:pt x="0" y="361950"/>
                  </a:lnTo>
                  <a:close/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755001" y="4326001"/>
            <a:ext cx="703580" cy="722630"/>
          </a:xfrm>
          <a:custGeom>
            <a:avLst/>
            <a:gdLst/>
            <a:ahLst/>
            <a:cxnLst/>
            <a:rect l="l" t="t" r="r" b="b"/>
            <a:pathLst>
              <a:path w="703579" h="722629">
                <a:moveTo>
                  <a:pt x="0" y="361061"/>
                </a:moveTo>
                <a:lnTo>
                  <a:pt x="3208" y="312071"/>
                </a:lnTo>
                <a:lnTo>
                  <a:pt x="12554" y="265083"/>
                </a:lnTo>
                <a:lnTo>
                  <a:pt x="27620" y="220527"/>
                </a:lnTo>
                <a:lnTo>
                  <a:pt x="47987" y="178834"/>
                </a:lnTo>
                <a:lnTo>
                  <a:pt x="73236" y="140435"/>
                </a:lnTo>
                <a:lnTo>
                  <a:pt x="102949" y="105759"/>
                </a:lnTo>
                <a:lnTo>
                  <a:pt x="136707" y="75237"/>
                </a:lnTo>
                <a:lnTo>
                  <a:pt x="174093" y="49299"/>
                </a:lnTo>
                <a:lnTo>
                  <a:pt x="214687" y="28376"/>
                </a:lnTo>
                <a:lnTo>
                  <a:pt x="258071" y="12898"/>
                </a:lnTo>
                <a:lnTo>
                  <a:pt x="303827" y="3296"/>
                </a:lnTo>
                <a:lnTo>
                  <a:pt x="351535" y="0"/>
                </a:lnTo>
                <a:lnTo>
                  <a:pt x="399247" y="3296"/>
                </a:lnTo>
                <a:lnTo>
                  <a:pt x="445009" y="12898"/>
                </a:lnTo>
                <a:lnTo>
                  <a:pt x="488404" y="28376"/>
                </a:lnTo>
                <a:lnTo>
                  <a:pt x="529011" y="49299"/>
                </a:lnTo>
                <a:lnTo>
                  <a:pt x="566411" y="75237"/>
                </a:lnTo>
                <a:lnTo>
                  <a:pt x="600186" y="105759"/>
                </a:lnTo>
                <a:lnTo>
                  <a:pt x="629914" y="140435"/>
                </a:lnTo>
                <a:lnTo>
                  <a:pt x="655178" y="178834"/>
                </a:lnTo>
                <a:lnTo>
                  <a:pt x="675558" y="220527"/>
                </a:lnTo>
                <a:lnTo>
                  <a:pt x="690634" y="265083"/>
                </a:lnTo>
                <a:lnTo>
                  <a:pt x="699988" y="312071"/>
                </a:lnTo>
                <a:lnTo>
                  <a:pt x="703199" y="361061"/>
                </a:lnTo>
                <a:lnTo>
                  <a:pt x="699988" y="410080"/>
                </a:lnTo>
                <a:lnTo>
                  <a:pt x="690634" y="457092"/>
                </a:lnTo>
                <a:lnTo>
                  <a:pt x="675558" y="501667"/>
                </a:lnTo>
                <a:lnTo>
                  <a:pt x="655178" y="543376"/>
                </a:lnTo>
                <a:lnTo>
                  <a:pt x="629914" y="581788"/>
                </a:lnTo>
                <a:lnTo>
                  <a:pt x="600186" y="616473"/>
                </a:lnTo>
                <a:lnTo>
                  <a:pt x="566411" y="647002"/>
                </a:lnTo>
                <a:lnTo>
                  <a:pt x="529011" y="672944"/>
                </a:lnTo>
                <a:lnTo>
                  <a:pt x="488404" y="693870"/>
                </a:lnTo>
                <a:lnTo>
                  <a:pt x="445009" y="709349"/>
                </a:lnTo>
                <a:lnTo>
                  <a:pt x="399247" y="718952"/>
                </a:lnTo>
                <a:lnTo>
                  <a:pt x="351535" y="722249"/>
                </a:lnTo>
                <a:lnTo>
                  <a:pt x="303827" y="718952"/>
                </a:lnTo>
                <a:lnTo>
                  <a:pt x="258071" y="709349"/>
                </a:lnTo>
                <a:lnTo>
                  <a:pt x="214687" y="693870"/>
                </a:lnTo>
                <a:lnTo>
                  <a:pt x="174093" y="672944"/>
                </a:lnTo>
                <a:lnTo>
                  <a:pt x="136707" y="647002"/>
                </a:lnTo>
                <a:lnTo>
                  <a:pt x="102949" y="616473"/>
                </a:lnTo>
                <a:lnTo>
                  <a:pt x="73236" y="581788"/>
                </a:lnTo>
                <a:lnTo>
                  <a:pt x="47987" y="543376"/>
                </a:lnTo>
                <a:lnTo>
                  <a:pt x="27620" y="501667"/>
                </a:lnTo>
                <a:lnTo>
                  <a:pt x="12554" y="457092"/>
                </a:lnTo>
                <a:lnTo>
                  <a:pt x="3208" y="410080"/>
                </a:lnTo>
                <a:lnTo>
                  <a:pt x="0" y="3610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99250" y="4523689"/>
            <a:ext cx="340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5" dirty="0">
                <a:latin typeface="Arial"/>
                <a:cs typeface="Arial"/>
              </a:rPr>
              <a:t>C1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77631" y="4449013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n7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35100" y="3729101"/>
            <a:ext cx="2668905" cy="2586355"/>
          </a:xfrm>
          <a:custGeom>
            <a:avLst/>
            <a:gdLst/>
            <a:ahLst/>
            <a:cxnLst/>
            <a:rect l="l" t="t" r="r" b="b"/>
            <a:pathLst>
              <a:path w="2668904" h="2586354">
                <a:moveTo>
                  <a:pt x="0" y="253111"/>
                </a:moveTo>
                <a:lnTo>
                  <a:pt x="4424" y="208181"/>
                </a:lnTo>
                <a:lnTo>
                  <a:pt x="17180" y="165894"/>
                </a:lnTo>
                <a:lnTo>
                  <a:pt x="37493" y="126957"/>
                </a:lnTo>
                <a:lnTo>
                  <a:pt x="64589" y="92074"/>
                </a:lnTo>
                <a:lnTo>
                  <a:pt x="97693" y="61952"/>
                </a:lnTo>
                <a:lnTo>
                  <a:pt x="136031" y="37295"/>
                </a:lnTo>
                <a:lnTo>
                  <a:pt x="178828" y="18810"/>
                </a:lnTo>
                <a:lnTo>
                  <a:pt x="225309" y="7201"/>
                </a:lnTo>
                <a:lnTo>
                  <a:pt x="274700" y="3175"/>
                </a:lnTo>
                <a:lnTo>
                  <a:pt x="324054" y="7201"/>
                </a:lnTo>
                <a:lnTo>
                  <a:pt x="370506" y="18810"/>
                </a:lnTo>
                <a:lnTo>
                  <a:pt x="413281" y="37295"/>
                </a:lnTo>
                <a:lnTo>
                  <a:pt x="451603" y="61952"/>
                </a:lnTo>
                <a:lnTo>
                  <a:pt x="484696" y="92075"/>
                </a:lnTo>
                <a:lnTo>
                  <a:pt x="511786" y="126957"/>
                </a:lnTo>
                <a:lnTo>
                  <a:pt x="532096" y="165894"/>
                </a:lnTo>
                <a:lnTo>
                  <a:pt x="544851" y="208181"/>
                </a:lnTo>
                <a:lnTo>
                  <a:pt x="549275" y="253111"/>
                </a:lnTo>
                <a:lnTo>
                  <a:pt x="544851" y="298078"/>
                </a:lnTo>
                <a:lnTo>
                  <a:pt x="532096" y="340394"/>
                </a:lnTo>
                <a:lnTo>
                  <a:pt x="511786" y="379353"/>
                </a:lnTo>
                <a:lnTo>
                  <a:pt x="484696" y="414252"/>
                </a:lnTo>
                <a:lnTo>
                  <a:pt x="451603" y="444385"/>
                </a:lnTo>
                <a:lnTo>
                  <a:pt x="413281" y="469048"/>
                </a:lnTo>
                <a:lnTo>
                  <a:pt x="370506" y="487537"/>
                </a:lnTo>
                <a:lnTo>
                  <a:pt x="324054" y="499147"/>
                </a:lnTo>
                <a:lnTo>
                  <a:pt x="274700" y="503174"/>
                </a:lnTo>
                <a:lnTo>
                  <a:pt x="225309" y="499147"/>
                </a:lnTo>
                <a:lnTo>
                  <a:pt x="178828" y="487537"/>
                </a:lnTo>
                <a:lnTo>
                  <a:pt x="136031" y="469048"/>
                </a:lnTo>
                <a:lnTo>
                  <a:pt x="97693" y="444385"/>
                </a:lnTo>
                <a:lnTo>
                  <a:pt x="64589" y="414252"/>
                </a:lnTo>
                <a:lnTo>
                  <a:pt x="37493" y="379353"/>
                </a:lnTo>
                <a:lnTo>
                  <a:pt x="17180" y="340394"/>
                </a:lnTo>
                <a:lnTo>
                  <a:pt x="4424" y="298078"/>
                </a:lnTo>
                <a:lnTo>
                  <a:pt x="0" y="253111"/>
                </a:lnTo>
                <a:close/>
              </a:path>
              <a:path w="2668904" h="2586354">
                <a:moveTo>
                  <a:pt x="2119376" y="249936"/>
                </a:moveTo>
                <a:lnTo>
                  <a:pt x="2123799" y="205006"/>
                </a:lnTo>
                <a:lnTo>
                  <a:pt x="2136554" y="162719"/>
                </a:lnTo>
                <a:lnTo>
                  <a:pt x="2156864" y="123782"/>
                </a:lnTo>
                <a:lnTo>
                  <a:pt x="2183954" y="88899"/>
                </a:lnTo>
                <a:lnTo>
                  <a:pt x="2217047" y="58777"/>
                </a:lnTo>
                <a:lnTo>
                  <a:pt x="2255369" y="34120"/>
                </a:lnTo>
                <a:lnTo>
                  <a:pt x="2298144" y="15635"/>
                </a:lnTo>
                <a:lnTo>
                  <a:pt x="2344596" y="4026"/>
                </a:lnTo>
                <a:lnTo>
                  <a:pt x="2393950" y="0"/>
                </a:lnTo>
                <a:lnTo>
                  <a:pt x="2443308" y="4026"/>
                </a:lnTo>
                <a:lnTo>
                  <a:pt x="2489771" y="15635"/>
                </a:lnTo>
                <a:lnTo>
                  <a:pt x="2532563" y="34120"/>
                </a:lnTo>
                <a:lnTo>
                  <a:pt x="2570905" y="58777"/>
                </a:lnTo>
                <a:lnTo>
                  <a:pt x="2604020" y="88900"/>
                </a:lnTo>
                <a:lnTo>
                  <a:pt x="2631129" y="123782"/>
                </a:lnTo>
                <a:lnTo>
                  <a:pt x="2651456" y="162719"/>
                </a:lnTo>
                <a:lnTo>
                  <a:pt x="2664222" y="205006"/>
                </a:lnTo>
                <a:lnTo>
                  <a:pt x="2668651" y="249936"/>
                </a:lnTo>
                <a:lnTo>
                  <a:pt x="2664222" y="294903"/>
                </a:lnTo>
                <a:lnTo>
                  <a:pt x="2651456" y="337219"/>
                </a:lnTo>
                <a:lnTo>
                  <a:pt x="2631129" y="376178"/>
                </a:lnTo>
                <a:lnTo>
                  <a:pt x="2604020" y="411077"/>
                </a:lnTo>
                <a:lnTo>
                  <a:pt x="2570905" y="441210"/>
                </a:lnTo>
                <a:lnTo>
                  <a:pt x="2532563" y="465873"/>
                </a:lnTo>
                <a:lnTo>
                  <a:pt x="2489771" y="484362"/>
                </a:lnTo>
                <a:lnTo>
                  <a:pt x="2443308" y="495972"/>
                </a:lnTo>
                <a:lnTo>
                  <a:pt x="2393950" y="499999"/>
                </a:lnTo>
                <a:lnTo>
                  <a:pt x="2344596" y="495972"/>
                </a:lnTo>
                <a:lnTo>
                  <a:pt x="2298144" y="484362"/>
                </a:lnTo>
                <a:lnTo>
                  <a:pt x="2255369" y="465873"/>
                </a:lnTo>
                <a:lnTo>
                  <a:pt x="2217047" y="441210"/>
                </a:lnTo>
                <a:lnTo>
                  <a:pt x="2183954" y="411077"/>
                </a:lnTo>
                <a:lnTo>
                  <a:pt x="2156864" y="376178"/>
                </a:lnTo>
                <a:lnTo>
                  <a:pt x="2136554" y="337219"/>
                </a:lnTo>
                <a:lnTo>
                  <a:pt x="2123799" y="294903"/>
                </a:lnTo>
                <a:lnTo>
                  <a:pt x="2119376" y="249936"/>
                </a:lnTo>
                <a:close/>
              </a:path>
              <a:path w="2668904" h="2586354">
                <a:moveTo>
                  <a:pt x="549275" y="253873"/>
                </a:moveTo>
                <a:lnTo>
                  <a:pt x="2119376" y="250698"/>
                </a:lnTo>
              </a:path>
              <a:path w="2668904" h="2586354">
                <a:moveTo>
                  <a:pt x="647700" y="1338961"/>
                </a:moveTo>
                <a:lnTo>
                  <a:pt x="652124" y="1294027"/>
                </a:lnTo>
                <a:lnTo>
                  <a:pt x="664880" y="1251730"/>
                </a:lnTo>
                <a:lnTo>
                  <a:pt x="685193" y="1212779"/>
                </a:lnTo>
                <a:lnTo>
                  <a:pt x="712289" y="1177883"/>
                </a:lnTo>
                <a:lnTo>
                  <a:pt x="745393" y="1147750"/>
                </a:lnTo>
                <a:lnTo>
                  <a:pt x="783731" y="1123089"/>
                </a:lnTo>
                <a:lnTo>
                  <a:pt x="826528" y="1104608"/>
                </a:lnTo>
                <a:lnTo>
                  <a:pt x="873009" y="1093017"/>
                </a:lnTo>
                <a:lnTo>
                  <a:pt x="922401" y="1089025"/>
                </a:lnTo>
                <a:lnTo>
                  <a:pt x="971754" y="1093051"/>
                </a:lnTo>
                <a:lnTo>
                  <a:pt x="1018206" y="1104660"/>
                </a:lnTo>
                <a:lnTo>
                  <a:pt x="1060981" y="1123145"/>
                </a:lnTo>
                <a:lnTo>
                  <a:pt x="1099303" y="1147802"/>
                </a:lnTo>
                <a:lnTo>
                  <a:pt x="1132396" y="1177925"/>
                </a:lnTo>
                <a:lnTo>
                  <a:pt x="1159486" y="1212807"/>
                </a:lnTo>
                <a:lnTo>
                  <a:pt x="1179796" y="1251744"/>
                </a:lnTo>
                <a:lnTo>
                  <a:pt x="1192551" y="1294031"/>
                </a:lnTo>
                <a:lnTo>
                  <a:pt x="1196975" y="1338961"/>
                </a:lnTo>
                <a:lnTo>
                  <a:pt x="1192551" y="1383928"/>
                </a:lnTo>
                <a:lnTo>
                  <a:pt x="1179796" y="1426244"/>
                </a:lnTo>
                <a:lnTo>
                  <a:pt x="1159486" y="1465203"/>
                </a:lnTo>
                <a:lnTo>
                  <a:pt x="1132396" y="1500102"/>
                </a:lnTo>
                <a:lnTo>
                  <a:pt x="1099303" y="1530235"/>
                </a:lnTo>
                <a:lnTo>
                  <a:pt x="1060981" y="1554898"/>
                </a:lnTo>
                <a:lnTo>
                  <a:pt x="1018206" y="1573387"/>
                </a:lnTo>
                <a:lnTo>
                  <a:pt x="971754" y="1584997"/>
                </a:lnTo>
                <a:lnTo>
                  <a:pt x="922401" y="1589024"/>
                </a:lnTo>
                <a:lnTo>
                  <a:pt x="873009" y="1584997"/>
                </a:lnTo>
                <a:lnTo>
                  <a:pt x="826528" y="1573387"/>
                </a:lnTo>
                <a:lnTo>
                  <a:pt x="783731" y="1554898"/>
                </a:lnTo>
                <a:lnTo>
                  <a:pt x="745393" y="1530235"/>
                </a:lnTo>
                <a:lnTo>
                  <a:pt x="712289" y="1500102"/>
                </a:lnTo>
                <a:lnTo>
                  <a:pt x="685193" y="1465203"/>
                </a:lnTo>
                <a:lnTo>
                  <a:pt x="664880" y="1426244"/>
                </a:lnTo>
                <a:lnTo>
                  <a:pt x="652124" y="1383928"/>
                </a:lnTo>
                <a:lnTo>
                  <a:pt x="647700" y="1338961"/>
                </a:lnTo>
                <a:close/>
              </a:path>
              <a:path w="2668904" h="2586354">
                <a:moveTo>
                  <a:pt x="468375" y="430149"/>
                </a:moveTo>
                <a:lnTo>
                  <a:pt x="922401" y="1088898"/>
                </a:lnTo>
              </a:path>
              <a:path w="2668904" h="2586354">
                <a:moveTo>
                  <a:pt x="644525" y="2335936"/>
                </a:moveTo>
                <a:lnTo>
                  <a:pt x="648949" y="2290993"/>
                </a:lnTo>
                <a:lnTo>
                  <a:pt x="661705" y="2248693"/>
                </a:lnTo>
                <a:lnTo>
                  <a:pt x="682018" y="2209743"/>
                </a:lnTo>
                <a:lnTo>
                  <a:pt x="709114" y="2174847"/>
                </a:lnTo>
                <a:lnTo>
                  <a:pt x="742218" y="2144713"/>
                </a:lnTo>
                <a:lnTo>
                  <a:pt x="780556" y="2120046"/>
                </a:lnTo>
                <a:lnTo>
                  <a:pt x="823353" y="2101553"/>
                </a:lnTo>
                <a:lnTo>
                  <a:pt x="869834" y="2089939"/>
                </a:lnTo>
                <a:lnTo>
                  <a:pt x="919226" y="2085911"/>
                </a:lnTo>
                <a:lnTo>
                  <a:pt x="968579" y="2089939"/>
                </a:lnTo>
                <a:lnTo>
                  <a:pt x="1015031" y="2101553"/>
                </a:lnTo>
                <a:lnTo>
                  <a:pt x="1057806" y="2120046"/>
                </a:lnTo>
                <a:lnTo>
                  <a:pt x="1096128" y="2144713"/>
                </a:lnTo>
                <a:lnTo>
                  <a:pt x="1129221" y="2174847"/>
                </a:lnTo>
                <a:lnTo>
                  <a:pt x="1156311" y="2209743"/>
                </a:lnTo>
                <a:lnTo>
                  <a:pt x="1176621" y="2248693"/>
                </a:lnTo>
                <a:lnTo>
                  <a:pt x="1189376" y="2290993"/>
                </a:lnTo>
                <a:lnTo>
                  <a:pt x="1193800" y="2335936"/>
                </a:lnTo>
                <a:lnTo>
                  <a:pt x="1189376" y="2380891"/>
                </a:lnTo>
                <a:lnTo>
                  <a:pt x="1176621" y="2423191"/>
                </a:lnTo>
                <a:lnTo>
                  <a:pt x="1156311" y="2462142"/>
                </a:lnTo>
                <a:lnTo>
                  <a:pt x="1129221" y="2497037"/>
                </a:lnTo>
                <a:lnTo>
                  <a:pt x="1096128" y="2527171"/>
                </a:lnTo>
                <a:lnTo>
                  <a:pt x="1057806" y="2551838"/>
                </a:lnTo>
                <a:lnTo>
                  <a:pt x="1015031" y="2570332"/>
                </a:lnTo>
                <a:lnTo>
                  <a:pt x="968579" y="2581945"/>
                </a:lnTo>
                <a:lnTo>
                  <a:pt x="919226" y="2585974"/>
                </a:lnTo>
                <a:lnTo>
                  <a:pt x="869834" y="2581945"/>
                </a:lnTo>
                <a:lnTo>
                  <a:pt x="823353" y="2570332"/>
                </a:lnTo>
                <a:lnTo>
                  <a:pt x="780556" y="2551838"/>
                </a:lnTo>
                <a:lnTo>
                  <a:pt x="742218" y="2527171"/>
                </a:lnTo>
                <a:lnTo>
                  <a:pt x="709114" y="2497037"/>
                </a:lnTo>
                <a:lnTo>
                  <a:pt x="682018" y="2462142"/>
                </a:lnTo>
                <a:lnTo>
                  <a:pt x="661705" y="2423191"/>
                </a:lnTo>
                <a:lnTo>
                  <a:pt x="648949" y="2380891"/>
                </a:lnTo>
                <a:lnTo>
                  <a:pt x="644525" y="2335949"/>
                </a:lnTo>
                <a:close/>
              </a:path>
              <a:path w="2668904" h="2586354">
                <a:moveTo>
                  <a:pt x="922401" y="1589024"/>
                </a:moveTo>
                <a:lnTo>
                  <a:pt x="919226" y="2085911"/>
                </a:lnTo>
              </a:path>
              <a:path w="2668904" h="2586354">
                <a:moveTo>
                  <a:pt x="2117725" y="1332611"/>
                </a:moveTo>
                <a:lnTo>
                  <a:pt x="2122149" y="1287677"/>
                </a:lnTo>
                <a:lnTo>
                  <a:pt x="2134905" y="1245380"/>
                </a:lnTo>
                <a:lnTo>
                  <a:pt x="2155218" y="1206429"/>
                </a:lnTo>
                <a:lnTo>
                  <a:pt x="2182314" y="1171533"/>
                </a:lnTo>
                <a:lnTo>
                  <a:pt x="2215418" y="1141400"/>
                </a:lnTo>
                <a:lnTo>
                  <a:pt x="2253756" y="1116739"/>
                </a:lnTo>
                <a:lnTo>
                  <a:pt x="2296553" y="1098258"/>
                </a:lnTo>
                <a:lnTo>
                  <a:pt x="2343034" y="1086667"/>
                </a:lnTo>
                <a:lnTo>
                  <a:pt x="2392426" y="1082675"/>
                </a:lnTo>
                <a:lnTo>
                  <a:pt x="2441779" y="1086701"/>
                </a:lnTo>
                <a:lnTo>
                  <a:pt x="2488231" y="1098310"/>
                </a:lnTo>
                <a:lnTo>
                  <a:pt x="2531006" y="1116795"/>
                </a:lnTo>
                <a:lnTo>
                  <a:pt x="2569328" y="1141452"/>
                </a:lnTo>
                <a:lnTo>
                  <a:pt x="2602421" y="1171575"/>
                </a:lnTo>
                <a:lnTo>
                  <a:pt x="2629511" y="1206457"/>
                </a:lnTo>
                <a:lnTo>
                  <a:pt x="2649821" y="1245394"/>
                </a:lnTo>
                <a:lnTo>
                  <a:pt x="2662576" y="1287681"/>
                </a:lnTo>
                <a:lnTo>
                  <a:pt x="2667000" y="1332611"/>
                </a:lnTo>
                <a:lnTo>
                  <a:pt x="2662576" y="1377578"/>
                </a:lnTo>
                <a:lnTo>
                  <a:pt x="2649821" y="1419894"/>
                </a:lnTo>
                <a:lnTo>
                  <a:pt x="2629511" y="1458853"/>
                </a:lnTo>
                <a:lnTo>
                  <a:pt x="2602421" y="1493752"/>
                </a:lnTo>
                <a:lnTo>
                  <a:pt x="2569328" y="1523885"/>
                </a:lnTo>
                <a:lnTo>
                  <a:pt x="2531006" y="1548548"/>
                </a:lnTo>
                <a:lnTo>
                  <a:pt x="2488231" y="1567037"/>
                </a:lnTo>
                <a:lnTo>
                  <a:pt x="2441779" y="1578647"/>
                </a:lnTo>
                <a:lnTo>
                  <a:pt x="2392426" y="1582674"/>
                </a:lnTo>
                <a:lnTo>
                  <a:pt x="2343034" y="1578647"/>
                </a:lnTo>
                <a:lnTo>
                  <a:pt x="2296553" y="1567037"/>
                </a:lnTo>
                <a:lnTo>
                  <a:pt x="2253756" y="1548548"/>
                </a:lnTo>
                <a:lnTo>
                  <a:pt x="2215418" y="1523885"/>
                </a:lnTo>
                <a:lnTo>
                  <a:pt x="2182314" y="1493752"/>
                </a:lnTo>
                <a:lnTo>
                  <a:pt x="2155218" y="1458853"/>
                </a:lnTo>
                <a:lnTo>
                  <a:pt x="2134905" y="1419894"/>
                </a:lnTo>
                <a:lnTo>
                  <a:pt x="2122149" y="1377578"/>
                </a:lnTo>
                <a:lnTo>
                  <a:pt x="2117725" y="1332611"/>
                </a:lnTo>
                <a:close/>
              </a:path>
              <a:path w="2668904" h="2586354">
                <a:moveTo>
                  <a:pt x="2393950" y="499999"/>
                </a:moveTo>
                <a:lnTo>
                  <a:pt x="2421001" y="108254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4811776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49936"/>
                </a:moveTo>
                <a:lnTo>
                  <a:pt x="4424" y="205002"/>
                </a:lnTo>
                <a:lnTo>
                  <a:pt x="17182" y="162705"/>
                </a:lnTo>
                <a:lnTo>
                  <a:pt x="37496" y="123754"/>
                </a:lnTo>
                <a:lnTo>
                  <a:pt x="64591" y="88858"/>
                </a:lnTo>
                <a:lnTo>
                  <a:pt x="97692" y="58725"/>
                </a:lnTo>
                <a:lnTo>
                  <a:pt x="136023" y="34064"/>
                </a:lnTo>
                <a:lnTo>
                  <a:pt x="178808" y="15583"/>
                </a:lnTo>
                <a:lnTo>
                  <a:pt x="225271" y="3992"/>
                </a:lnTo>
                <a:lnTo>
                  <a:pt x="274637" y="0"/>
                </a:lnTo>
                <a:lnTo>
                  <a:pt x="324003" y="4026"/>
                </a:lnTo>
                <a:lnTo>
                  <a:pt x="370466" y="15635"/>
                </a:lnTo>
                <a:lnTo>
                  <a:pt x="413251" y="34120"/>
                </a:lnTo>
                <a:lnTo>
                  <a:pt x="451582" y="58777"/>
                </a:lnTo>
                <a:lnTo>
                  <a:pt x="484683" y="88900"/>
                </a:lnTo>
                <a:lnTo>
                  <a:pt x="511778" y="123782"/>
                </a:lnTo>
                <a:lnTo>
                  <a:pt x="532092" y="162719"/>
                </a:lnTo>
                <a:lnTo>
                  <a:pt x="544850" y="205006"/>
                </a:lnTo>
                <a:lnTo>
                  <a:pt x="549275" y="249936"/>
                </a:lnTo>
                <a:lnTo>
                  <a:pt x="544850" y="294903"/>
                </a:lnTo>
                <a:lnTo>
                  <a:pt x="532092" y="337219"/>
                </a:lnTo>
                <a:lnTo>
                  <a:pt x="511778" y="376178"/>
                </a:lnTo>
                <a:lnTo>
                  <a:pt x="484683" y="411077"/>
                </a:lnTo>
                <a:lnTo>
                  <a:pt x="451582" y="441210"/>
                </a:lnTo>
                <a:lnTo>
                  <a:pt x="413251" y="465873"/>
                </a:lnTo>
                <a:lnTo>
                  <a:pt x="370466" y="484362"/>
                </a:lnTo>
                <a:lnTo>
                  <a:pt x="324003" y="495972"/>
                </a:lnTo>
                <a:lnTo>
                  <a:pt x="274637" y="499999"/>
                </a:lnTo>
                <a:lnTo>
                  <a:pt x="225271" y="495972"/>
                </a:lnTo>
                <a:lnTo>
                  <a:pt x="178808" y="484362"/>
                </a:lnTo>
                <a:lnTo>
                  <a:pt x="136023" y="465873"/>
                </a:lnTo>
                <a:lnTo>
                  <a:pt x="97692" y="441210"/>
                </a:lnTo>
                <a:lnTo>
                  <a:pt x="64591" y="411077"/>
                </a:lnTo>
                <a:lnTo>
                  <a:pt x="37496" y="376178"/>
                </a:lnTo>
                <a:lnTo>
                  <a:pt x="17182" y="337219"/>
                </a:lnTo>
                <a:lnTo>
                  <a:pt x="4424" y="294903"/>
                </a:lnTo>
                <a:lnTo>
                  <a:pt x="0" y="249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49650" y="5856287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50024"/>
                </a:moveTo>
                <a:lnTo>
                  <a:pt x="4424" y="205082"/>
                </a:lnTo>
                <a:lnTo>
                  <a:pt x="17180" y="162782"/>
                </a:lnTo>
                <a:lnTo>
                  <a:pt x="37493" y="123831"/>
                </a:lnTo>
                <a:lnTo>
                  <a:pt x="64589" y="88936"/>
                </a:lnTo>
                <a:lnTo>
                  <a:pt x="97693" y="58802"/>
                </a:lnTo>
                <a:lnTo>
                  <a:pt x="136031" y="34135"/>
                </a:lnTo>
                <a:lnTo>
                  <a:pt x="178828" y="15641"/>
                </a:lnTo>
                <a:lnTo>
                  <a:pt x="225309" y="4028"/>
                </a:lnTo>
                <a:lnTo>
                  <a:pt x="274700" y="0"/>
                </a:lnTo>
                <a:lnTo>
                  <a:pt x="324054" y="4028"/>
                </a:lnTo>
                <a:lnTo>
                  <a:pt x="370506" y="15641"/>
                </a:lnTo>
                <a:lnTo>
                  <a:pt x="413281" y="34135"/>
                </a:lnTo>
                <a:lnTo>
                  <a:pt x="451603" y="58802"/>
                </a:lnTo>
                <a:lnTo>
                  <a:pt x="484696" y="88936"/>
                </a:lnTo>
                <a:lnTo>
                  <a:pt x="511786" y="123831"/>
                </a:lnTo>
                <a:lnTo>
                  <a:pt x="532096" y="162782"/>
                </a:lnTo>
                <a:lnTo>
                  <a:pt x="544851" y="205082"/>
                </a:lnTo>
                <a:lnTo>
                  <a:pt x="549275" y="250024"/>
                </a:lnTo>
                <a:lnTo>
                  <a:pt x="544851" y="294980"/>
                </a:lnTo>
                <a:lnTo>
                  <a:pt x="532096" y="337280"/>
                </a:lnTo>
                <a:lnTo>
                  <a:pt x="511786" y="376230"/>
                </a:lnTo>
                <a:lnTo>
                  <a:pt x="484696" y="411126"/>
                </a:lnTo>
                <a:lnTo>
                  <a:pt x="451603" y="441260"/>
                </a:lnTo>
                <a:lnTo>
                  <a:pt x="413281" y="465927"/>
                </a:lnTo>
                <a:lnTo>
                  <a:pt x="370506" y="484420"/>
                </a:lnTo>
                <a:lnTo>
                  <a:pt x="324054" y="496034"/>
                </a:lnTo>
                <a:lnTo>
                  <a:pt x="274700" y="500062"/>
                </a:lnTo>
                <a:lnTo>
                  <a:pt x="225309" y="496034"/>
                </a:lnTo>
                <a:lnTo>
                  <a:pt x="178828" y="484420"/>
                </a:lnTo>
                <a:lnTo>
                  <a:pt x="136031" y="465927"/>
                </a:lnTo>
                <a:lnTo>
                  <a:pt x="97693" y="441260"/>
                </a:lnTo>
                <a:lnTo>
                  <a:pt x="64589" y="411126"/>
                </a:lnTo>
                <a:lnTo>
                  <a:pt x="37493" y="376230"/>
                </a:lnTo>
                <a:lnTo>
                  <a:pt x="17180" y="337280"/>
                </a:lnTo>
                <a:lnTo>
                  <a:pt x="4424" y="294980"/>
                </a:lnTo>
                <a:lnTo>
                  <a:pt x="0" y="25003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13254" y="351535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98954" y="421728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17612" y="4669917"/>
            <a:ext cx="882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320" algn="l"/>
                <a:tab pos="869315" algn="l"/>
              </a:tabLst>
            </a:pPr>
            <a:r>
              <a:rPr sz="2400" u="heavy" spc="-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400" u="heavy" spc="-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e3	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09084" y="4226814"/>
            <a:ext cx="33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7276" y="5285943"/>
            <a:ext cx="334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6197" y="3745179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0869" y="4809566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89226" y="5835497"/>
            <a:ext cx="3435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Arial"/>
                <a:cs typeface="Arial"/>
              </a:rPr>
              <a:t>n6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24277" y="4831791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88460" y="4809566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5159" y="3720210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72585" y="5870549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n7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10150" y="4425950"/>
            <a:ext cx="617855" cy="628650"/>
            <a:chOff x="5010150" y="4425950"/>
            <a:chExt cx="617855" cy="628650"/>
          </a:xfrm>
        </p:grpSpPr>
        <p:sp>
          <p:nvSpPr>
            <p:cNvPr id="26" name="object 26"/>
            <p:cNvSpPr/>
            <p:nvPr/>
          </p:nvSpPr>
          <p:spPr>
            <a:xfrm>
              <a:off x="5016500" y="4432300"/>
              <a:ext cx="605155" cy="615950"/>
            </a:xfrm>
            <a:custGeom>
              <a:avLst/>
              <a:gdLst/>
              <a:ahLst/>
              <a:cxnLst/>
              <a:rect l="l" t="t" r="r" b="b"/>
              <a:pathLst>
                <a:path w="605154" h="615950">
                  <a:moveTo>
                    <a:pt x="302387" y="0"/>
                  </a:moveTo>
                  <a:lnTo>
                    <a:pt x="302387" y="153924"/>
                  </a:lnTo>
                  <a:lnTo>
                    <a:pt x="0" y="153924"/>
                  </a:lnTo>
                  <a:lnTo>
                    <a:pt x="0" y="461899"/>
                  </a:lnTo>
                  <a:lnTo>
                    <a:pt x="302387" y="461899"/>
                  </a:lnTo>
                  <a:lnTo>
                    <a:pt x="302387" y="615950"/>
                  </a:lnTo>
                  <a:lnTo>
                    <a:pt x="604901" y="307975"/>
                  </a:lnTo>
                  <a:lnTo>
                    <a:pt x="3023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16500" y="4432300"/>
              <a:ext cx="605155" cy="615950"/>
            </a:xfrm>
            <a:custGeom>
              <a:avLst/>
              <a:gdLst/>
              <a:ahLst/>
              <a:cxnLst/>
              <a:rect l="l" t="t" r="r" b="b"/>
              <a:pathLst>
                <a:path w="605154" h="615950">
                  <a:moveTo>
                    <a:pt x="0" y="153924"/>
                  </a:moveTo>
                  <a:lnTo>
                    <a:pt x="302387" y="153924"/>
                  </a:lnTo>
                  <a:lnTo>
                    <a:pt x="302387" y="0"/>
                  </a:lnTo>
                  <a:lnTo>
                    <a:pt x="604901" y="307975"/>
                  </a:lnTo>
                  <a:lnTo>
                    <a:pt x="302387" y="615950"/>
                  </a:lnTo>
                  <a:lnTo>
                    <a:pt x="302387" y="461899"/>
                  </a:lnTo>
                  <a:lnTo>
                    <a:pt x="0" y="461899"/>
                  </a:lnTo>
                  <a:lnTo>
                    <a:pt x="0" y="15392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17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18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331406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54" dirty="0"/>
              <a:t>Độ </a:t>
            </a:r>
            <a:r>
              <a:rPr spc="-295" dirty="0"/>
              <a:t>phức </a:t>
            </a:r>
            <a:r>
              <a:rPr spc="-140" dirty="0"/>
              <a:t>tạp </a:t>
            </a:r>
            <a:r>
              <a:rPr spc="-180" dirty="0"/>
              <a:t>đồ</a:t>
            </a:r>
            <a:r>
              <a:rPr spc="-120" dirty="0"/>
              <a:t> </a:t>
            </a:r>
            <a:r>
              <a:rPr spc="-100" dirty="0"/>
              <a:t>thị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59949"/>
            <a:ext cx="7364730" cy="15684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365"/>
              </a:spcBef>
              <a:buChar char="•"/>
              <a:tabLst>
                <a:tab pos="184150" algn="l"/>
              </a:tabLst>
            </a:pPr>
            <a:r>
              <a:rPr sz="2800" spc="-175" dirty="0">
                <a:latin typeface="Arial"/>
                <a:cs typeface="Arial"/>
              </a:rPr>
              <a:t>Độ </a:t>
            </a:r>
            <a:r>
              <a:rPr sz="2800" spc="-145" dirty="0">
                <a:latin typeface="Arial"/>
                <a:cs typeface="Arial"/>
              </a:rPr>
              <a:t>phức </a:t>
            </a:r>
            <a:r>
              <a:rPr sz="2800" spc="-55" dirty="0">
                <a:latin typeface="Arial"/>
                <a:cs typeface="Arial"/>
              </a:rPr>
              <a:t>tạp </a:t>
            </a:r>
            <a:r>
              <a:rPr sz="2800" spc="-105" dirty="0">
                <a:latin typeface="Arial"/>
                <a:cs typeface="Arial"/>
              </a:rPr>
              <a:t>cyclomatic </a:t>
            </a:r>
            <a:r>
              <a:rPr sz="2800" spc="-180" dirty="0">
                <a:latin typeface="Arial"/>
                <a:cs typeface="Arial"/>
              </a:rPr>
              <a:t>của </a:t>
            </a:r>
            <a:r>
              <a:rPr sz="2800" spc="-40" dirty="0">
                <a:latin typeface="Arial"/>
                <a:cs typeface="Arial"/>
              </a:rPr>
              <a:t>đồ </a:t>
            </a:r>
            <a:r>
              <a:rPr sz="2800" spc="30" dirty="0">
                <a:latin typeface="Arial"/>
                <a:cs typeface="Arial"/>
              </a:rPr>
              <a:t>thị </a:t>
            </a:r>
            <a:r>
              <a:rPr sz="2800" spc="-295" dirty="0">
                <a:latin typeface="Arial"/>
                <a:cs typeface="Arial"/>
              </a:rPr>
              <a:t>D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là</a:t>
            </a:r>
            <a:endParaRPr sz="2800">
              <a:latin typeface="Arial"/>
              <a:cs typeface="Arial"/>
            </a:endParaRPr>
          </a:p>
          <a:p>
            <a:pPr marL="2802255">
              <a:lnSpc>
                <a:spcPct val="100000"/>
              </a:lnSpc>
              <a:spcBef>
                <a:spcPts val="330"/>
              </a:spcBef>
            </a:pPr>
            <a:r>
              <a:rPr sz="3600" spc="-280" dirty="0">
                <a:solidFill>
                  <a:srgbClr val="FF0000"/>
                </a:solidFill>
                <a:latin typeface="Arial"/>
                <a:cs typeface="Arial"/>
              </a:rPr>
              <a:t>V(G) </a:t>
            </a:r>
            <a:r>
              <a:rPr sz="3600" spc="-310" dirty="0">
                <a:solidFill>
                  <a:srgbClr val="FF0000"/>
                </a:solidFill>
                <a:latin typeface="Arial"/>
                <a:cs typeface="Arial"/>
              </a:rPr>
              <a:t>= </a:t>
            </a:r>
            <a:r>
              <a:rPr sz="3600" i="1" dirty="0">
                <a:solidFill>
                  <a:srgbClr val="FF0000"/>
                </a:solidFill>
                <a:latin typeface="Carlito"/>
                <a:cs typeface="Carlito"/>
              </a:rPr>
              <a:t>e </a:t>
            </a:r>
            <a:r>
              <a:rPr sz="3600" spc="-210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3600" i="1" dirty="0">
                <a:solidFill>
                  <a:srgbClr val="FF0000"/>
                </a:solidFill>
                <a:latin typeface="Carlito"/>
                <a:cs typeface="Carlito"/>
              </a:rPr>
              <a:t>n </a:t>
            </a:r>
            <a:r>
              <a:rPr sz="3600" spc="-31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r>
              <a:rPr sz="36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spc="-180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800" spc="-50" dirty="0">
                <a:latin typeface="Arial"/>
                <a:cs typeface="Arial"/>
              </a:rPr>
              <a:t>trong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đó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e,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n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tương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ứng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là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số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cạnh,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đỉnh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của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đồ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thị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19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286512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54" dirty="0"/>
              <a:t>Đồ </a:t>
            </a:r>
            <a:r>
              <a:rPr spc="-100" dirty="0"/>
              <a:t>thị </a:t>
            </a:r>
            <a:r>
              <a:rPr spc="-355" dirty="0"/>
              <a:t>có</a:t>
            </a:r>
            <a:r>
              <a:rPr spc="-265" dirty="0"/>
              <a:t> </a:t>
            </a:r>
            <a:r>
              <a:rPr spc="-290" dirty="0"/>
              <a:t>hướng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142" y="1792300"/>
            <a:ext cx="7760970" cy="12223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08915" marR="30480" indent="-171450">
              <a:lnSpc>
                <a:spcPct val="90000"/>
              </a:lnSpc>
              <a:spcBef>
                <a:spcPts val="445"/>
              </a:spcBef>
              <a:buChar char="•"/>
              <a:tabLst>
                <a:tab pos="209550" algn="l"/>
              </a:tabLst>
            </a:pPr>
            <a:r>
              <a:rPr sz="2800" spc="-175" dirty="0">
                <a:latin typeface="Arial"/>
                <a:cs typeface="Arial"/>
              </a:rPr>
              <a:t>Đồ </a:t>
            </a:r>
            <a:r>
              <a:rPr sz="2800" spc="30" dirty="0">
                <a:latin typeface="Arial"/>
                <a:cs typeface="Arial"/>
              </a:rPr>
              <a:t>thị </a:t>
            </a:r>
            <a:r>
              <a:rPr sz="2800" spc="-165" dirty="0">
                <a:latin typeface="Arial"/>
                <a:cs typeface="Arial"/>
              </a:rPr>
              <a:t>có </a:t>
            </a:r>
            <a:r>
              <a:rPr sz="2800" spc="-160" dirty="0">
                <a:latin typeface="Arial"/>
                <a:cs typeface="Arial"/>
              </a:rPr>
              <a:t>hướng </a:t>
            </a:r>
            <a:r>
              <a:rPr sz="2800" spc="-295" dirty="0">
                <a:latin typeface="Arial"/>
                <a:cs typeface="Arial"/>
              </a:rPr>
              <a:t>D </a:t>
            </a:r>
            <a:r>
              <a:rPr sz="2800" spc="-240" dirty="0">
                <a:latin typeface="Arial"/>
                <a:cs typeface="Arial"/>
              </a:rPr>
              <a:t>= </a:t>
            </a:r>
            <a:r>
              <a:rPr sz="2800" spc="-225" dirty="0">
                <a:latin typeface="Arial"/>
                <a:cs typeface="Arial"/>
              </a:rPr>
              <a:t>(V, </a:t>
            </a:r>
            <a:r>
              <a:rPr sz="2800" spc="-295" dirty="0">
                <a:latin typeface="Arial"/>
                <a:cs typeface="Arial"/>
              </a:rPr>
              <a:t>E) </a:t>
            </a:r>
            <a:r>
              <a:rPr sz="2800" spc="-145" dirty="0">
                <a:latin typeface="Arial"/>
                <a:cs typeface="Arial"/>
              </a:rPr>
              <a:t>gồm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spc="-55" dirty="0">
                <a:latin typeface="Arial"/>
                <a:cs typeface="Arial"/>
              </a:rPr>
              <a:t>tập </a:t>
            </a:r>
            <a:r>
              <a:rPr sz="2800" spc="-35" dirty="0">
                <a:latin typeface="Arial"/>
                <a:cs typeface="Arial"/>
              </a:rPr>
              <a:t>đỉnh </a:t>
            </a:r>
            <a:r>
              <a:rPr sz="2800" spc="-275" dirty="0">
                <a:latin typeface="Arial"/>
                <a:cs typeface="Arial"/>
              </a:rPr>
              <a:t>V </a:t>
            </a:r>
            <a:r>
              <a:rPr sz="2800" spc="-240" dirty="0">
                <a:latin typeface="Arial"/>
                <a:cs typeface="Arial"/>
              </a:rPr>
              <a:t>= </a:t>
            </a:r>
            <a:r>
              <a:rPr sz="2800" spc="-80" dirty="0">
                <a:latin typeface="Arial"/>
                <a:cs typeface="Arial"/>
              </a:rPr>
              <a:t>{n</a:t>
            </a:r>
            <a:r>
              <a:rPr sz="2775" spc="-120" baseline="-19519" dirty="0">
                <a:latin typeface="Arial"/>
                <a:cs typeface="Arial"/>
              </a:rPr>
              <a:t>1</a:t>
            </a:r>
            <a:r>
              <a:rPr sz="2800" spc="-80" dirty="0">
                <a:latin typeface="Arial"/>
                <a:cs typeface="Arial"/>
              </a:rPr>
              <a:t>,  </a:t>
            </a:r>
            <a:r>
              <a:rPr sz="2800" spc="-85" dirty="0">
                <a:latin typeface="Arial"/>
                <a:cs typeface="Arial"/>
              </a:rPr>
              <a:t>n</a:t>
            </a:r>
            <a:r>
              <a:rPr sz="2775" spc="-127" baseline="-21021" dirty="0">
                <a:latin typeface="Arial"/>
                <a:cs typeface="Arial"/>
              </a:rPr>
              <a:t>2</a:t>
            </a:r>
            <a:r>
              <a:rPr sz="2800" spc="-85" dirty="0">
                <a:latin typeface="Arial"/>
                <a:cs typeface="Arial"/>
              </a:rPr>
              <a:t>, </a:t>
            </a:r>
            <a:r>
              <a:rPr sz="2800" spc="-860" dirty="0">
                <a:latin typeface="Arial"/>
                <a:cs typeface="Arial"/>
              </a:rPr>
              <a:t>…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n</a:t>
            </a:r>
            <a:r>
              <a:rPr sz="2775" spc="-112" baseline="-21021" dirty="0">
                <a:latin typeface="Arial"/>
                <a:cs typeface="Arial"/>
              </a:rPr>
              <a:t>m</a:t>
            </a:r>
            <a:r>
              <a:rPr sz="2800" spc="-75" dirty="0">
                <a:latin typeface="Arial"/>
                <a:cs typeface="Arial"/>
              </a:rPr>
              <a:t>}, </a:t>
            </a:r>
            <a:r>
              <a:rPr sz="2800" spc="-195" dirty="0">
                <a:latin typeface="Arial"/>
                <a:cs typeface="Arial"/>
              </a:rPr>
              <a:t>và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spc="-55" dirty="0">
                <a:latin typeface="Arial"/>
                <a:cs typeface="Arial"/>
              </a:rPr>
              <a:t>tập </a:t>
            </a:r>
            <a:r>
              <a:rPr sz="2800" spc="-160" dirty="0">
                <a:latin typeface="Arial"/>
                <a:cs typeface="Arial"/>
              </a:rPr>
              <a:t>cạnh </a:t>
            </a:r>
            <a:r>
              <a:rPr sz="2800" spc="-500" dirty="0">
                <a:latin typeface="Arial"/>
                <a:cs typeface="Arial"/>
              </a:rPr>
              <a:t>E </a:t>
            </a:r>
            <a:r>
              <a:rPr sz="2800" spc="-240" dirty="0">
                <a:latin typeface="Arial"/>
                <a:cs typeface="Arial"/>
              </a:rPr>
              <a:t>= </a:t>
            </a:r>
            <a:r>
              <a:rPr sz="2800" spc="-90" dirty="0">
                <a:latin typeface="Arial"/>
                <a:cs typeface="Arial"/>
              </a:rPr>
              <a:t>{e</a:t>
            </a:r>
            <a:r>
              <a:rPr sz="2775" spc="-135" baseline="-21021" dirty="0">
                <a:latin typeface="Arial"/>
                <a:cs typeface="Arial"/>
              </a:rPr>
              <a:t>1</a:t>
            </a:r>
            <a:r>
              <a:rPr sz="2800" spc="-90" dirty="0">
                <a:latin typeface="Arial"/>
                <a:cs typeface="Arial"/>
              </a:rPr>
              <a:t>, </a:t>
            </a:r>
            <a:r>
              <a:rPr sz="2800" spc="-110" dirty="0">
                <a:latin typeface="Arial"/>
                <a:cs typeface="Arial"/>
              </a:rPr>
              <a:t>e</a:t>
            </a:r>
            <a:r>
              <a:rPr sz="2775" spc="-165" baseline="-21021" dirty="0">
                <a:latin typeface="Arial"/>
                <a:cs typeface="Arial"/>
              </a:rPr>
              <a:t>2</a:t>
            </a:r>
            <a:r>
              <a:rPr sz="2800" spc="-110" dirty="0">
                <a:latin typeface="Arial"/>
                <a:cs typeface="Arial"/>
              </a:rPr>
              <a:t>, </a:t>
            </a:r>
            <a:r>
              <a:rPr sz="2800" spc="-90" dirty="0">
                <a:latin typeface="Arial"/>
                <a:cs typeface="Arial"/>
              </a:rPr>
              <a:t>e</a:t>
            </a:r>
            <a:r>
              <a:rPr sz="2775" spc="-135" baseline="-21021" dirty="0">
                <a:latin typeface="Arial"/>
                <a:cs typeface="Arial"/>
              </a:rPr>
              <a:t>p</a:t>
            </a:r>
            <a:r>
              <a:rPr sz="2800" spc="-90" dirty="0">
                <a:latin typeface="Arial"/>
                <a:cs typeface="Arial"/>
              </a:rPr>
              <a:t>}, </a:t>
            </a:r>
            <a:r>
              <a:rPr sz="2800" spc="-50" dirty="0">
                <a:latin typeface="Arial"/>
                <a:cs typeface="Arial"/>
              </a:rPr>
              <a:t>trong </a:t>
            </a:r>
            <a:r>
              <a:rPr sz="2800" spc="-40" dirty="0">
                <a:latin typeface="Arial"/>
                <a:cs typeface="Arial"/>
              </a:rPr>
              <a:t>đó  </a:t>
            </a:r>
            <a:r>
              <a:rPr sz="2800" spc="-50" dirty="0">
                <a:latin typeface="Arial"/>
                <a:cs typeface="Arial"/>
              </a:rPr>
              <a:t>mỗi </a:t>
            </a:r>
            <a:r>
              <a:rPr sz="2800" spc="-160" dirty="0">
                <a:latin typeface="Arial"/>
                <a:cs typeface="Arial"/>
              </a:rPr>
              <a:t>cạnh </a:t>
            </a:r>
            <a:r>
              <a:rPr sz="2800" spc="-125" dirty="0">
                <a:latin typeface="Arial"/>
                <a:cs typeface="Arial"/>
              </a:rPr>
              <a:t>e</a:t>
            </a:r>
            <a:r>
              <a:rPr sz="2775" spc="-187" baseline="-19519" dirty="0">
                <a:latin typeface="Arial"/>
                <a:cs typeface="Arial"/>
              </a:rPr>
              <a:t>k </a:t>
            </a:r>
            <a:r>
              <a:rPr sz="2800" spc="-240" dirty="0">
                <a:latin typeface="Arial"/>
                <a:cs typeface="Arial"/>
              </a:rPr>
              <a:t>= </a:t>
            </a:r>
            <a:r>
              <a:rPr sz="2800" spc="-105" dirty="0">
                <a:latin typeface="Arial"/>
                <a:cs typeface="Arial"/>
              </a:rPr>
              <a:t>&lt;n</a:t>
            </a:r>
            <a:r>
              <a:rPr sz="2775" spc="-157" baseline="-19519" dirty="0">
                <a:latin typeface="Arial"/>
                <a:cs typeface="Arial"/>
              </a:rPr>
              <a:t>i</a:t>
            </a:r>
            <a:r>
              <a:rPr sz="2800" spc="-105" dirty="0">
                <a:latin typeface="Arial"/>
                <a:cs typeface="Arial"/>
              </a:rPr>
              <a:t>, </a:t>
            </a:r>
            <a:r>
              <a:rPr sz="2800" spc="-95" dirty="0">
                <a:latin typeface="Arial"/>
                <a:cs typeface="Arial"/>
              </a:rPr>
              <a:t>n</a:t>
            </a:r>
            <a:r>
              <a:rPr sz="2775" spc="-142" baseline="-19519" dirty="0">
                <a:latin typeface="Arial"/>
                <a:cs typeface="Arial"/>
              </a:rPr>
              <a:t>j</a:t>
            </a:r>
            <a:r>
              <a:rPr sz="2800" spc="-95" dirty="0">
                <a:latin typeface="Arial"/>
                <a:cs typeface="Arial"/>
              </a:rPr>
              <a:t>&gt; là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spc="-185" dirty="0">
                <a:latin typeface="Arial"/>
                <a:cs typeface="Arial"/>
              </a:rPr>
              <a:t>cặp </a:t>
            </a:r>
            <a:r>
              <a:rPr sz="2800" spc="-35" dirty="0">
                <a:latin typeface="Arial"/>
                <a:cs typeface="Arial"/>
              </a:rPr>
              <a:t>đỉnh </a:t>
            </a:r>
            <a:r>
              <a:rPr sz="2800" spc="-165" dirty="0">
                <a:latin typeface="Arial"/>
                <a:cs typeface="Arial"/>
              </a:rPr>
              <a:t>có </a:t>
            </a:r>
            <a:r>
              <a:rPr sz="2800" spc="-40" dirty="0">
                <a:latin typeface="Arial"/>
                <a:cs typeface="Arial"/>
              </a:rPr>
              <a:t>thứ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tự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12531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160274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80" dirty="0"/>
              <a:t>Nội</a:t>
            </a:r>
            <a:r>
              <a:rPr spc="-280" dirty="0"/>
              <a:t> </a:t>
            </a:r>
            <a:r>
              <a:rPr spc="-290" dirty="0"/>
              <a:t>dung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32544"/>
            <a:ext cx="2731135" cy="15081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580"/>
              </a:spcBef>
              <a:buChar char="•"/>
              <a:tabLst>
                <a:tab pos="184150" algn="l"/>
              </a:tabLst>
            </a:pPr>
            <a:r>
              <a:rPr sz="2800" spc="-315" dirty="0">
                <a:latin typeface="Arial"/>
                <a:cs typeface="Arial"/>
              </a:rPr>
              <a:t>Lý </a:t>
            </a:r>
            <a:r>
              <a:rPr sz="2800" spc="-35" dirty="0">
                <a:latin typeface="Arial"/>
                <a:cs typeface="Arial"/>
              </a:rPr>
              <a:t>thuyết </a:t>
            </a:r>
            <a:r>
              <a:rPr sz="2800" spc="-55" dirty="0" err="1">
                <a:latin typeface="Arial"/>
                <a:cs typeface="Arial"/>
              </a:rPr>
              <a:t>tập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30" dirty="0" err="1" smtClean="0">
                <a:latin typeface="Arial"/>
                <a:cs typeface="Arial"/>
              </a:rPr>
              <a:t>hợp</a:t>
            </a:r>
            <a:endParaRPr lang="en-US" sz="2800" spc="-130" dirty="0" smtClean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580"/>
              </a:spcBef>
              <a:buChar char="•"/>
              <a:tabLst>
                <a:tab pos="184150" algn="l"/>
              </a:tabLst>
            </a:pPr>
            <a:r>
              <a:rPr lang="en-US" sz="2800" spc="-130" dirty="0" err="1" smtClean="0">
                <a:latin typeface="Arial"/>
                <a:cs typeface="Arial"/>
              </a:rPr>
              <a:t>Lô</a:t>
            </a:r>
            <a:r>
              <a:rPr lang="en-US" sz="2800" spc="-130" dirty="0" smtClean="0">
                <a:latin typeface="Arial"/>
                <a:cs typeface="Arial"/>
              </a:rPr>
              <a:t> </a:t>
            </a:r>
            <a:r>
              <a:rPr lang="en-US" sz="2800" spc="-130" dirty="0" err="1" smtClean="0">
                <a:latin typeface="Arial"/>
                <a:cs typeface="Arial"/>
              </a:rPr>
              <a:t>gic</a:t>
            </a:r>
            <a:r>
              <a:rPr lang="en-US" sz="2800" spc="-130" dirty="0" smtClean="0">
                <a:latin typeface="Arial"/>
                <a:cs typeface="Arial"/>
              </a:rPr>
              <a:t> </a:t>
            </a:r>
            <a:r>
              <a:rPr lang="en-US" sz="2800" spc="-130" dirty="0" err="1" smtClean="0">
                <a:latin typeface="Arial"/>
                <a:cs typeface="Arial"/>
              </a:rPr>
              <a:t>mệnh</a:t>
            </a:r>
            <a:r>
              <a:rPr lang="en-US" sz="2800" spc="-130" dirty="0" smtClean="0">
                <a:latin typeface="Arial"/>
                <a:cs typeface="Arial"/>
              </a:rPr>
              <a:t> </a:t>
            </a:r>
            <a:r>
              <a:rPr lang="en-US" sz="2800" spc="-130" dirty="0" err="1" smtClean="0">
                <a:latin typeface="Arial"/>
                <a:cs typeface="Arial"/>
              </a:rPr>
              <a:t>đề</a:t>
            </a:r>
            <a:endParaRPr sz="28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84"/>
              </a:spcBef>
              <a:buChar char="•"/>
              <a:tabLst>
                <a:tab pos="184150" algn="l"/>
              </a:tabLst>
            </a:pPr>
            <a:r>
              <a:rPr sz="2800" spc="-175" dirty="0" err="1" smtClean="0">
                <a:latin typeface="Arial"/>
                <a:cs typeface="Arial"/>
              </a:rPr>
              <a:t>Đồ</a:t>
            </a:r>
            <a:r>
              <a:rPr sz="2800" spc="-175" dirty="0" smtClean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thị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3929379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10" dirty="0"/>
              <a:t>Vó </a:t>
            </a:r>
            <a:r>
              <a:rPr spc="-240" dirty="0"/>
              <a:t>dụ </a:t>
            </a:r>
            <a:r>
              <a:rPr spc="-185" dirty="0"/>
              <a:t>đồ </a:t>
            </a:r>
            <a:r>
              <a:rPr spc="-100" dirty="0"/>
              <a:t>thị </a:t>
            </a:r>
            <a:r>
              <a:rPr spc="-355" dirty="0"/>
              <a:t>có</a:t>
            </a:r>
            <a:r>
              <a:rPr spc="-170" dirty="0"/>
              <a:t> </a:t>
            </a:r>
            <a:r>
              <a:rPr spc="-290" dirty="0"/>
              <a:t>hướng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6762" y="2273363"/>
            <a:ext cx="3427729" cy="2595880"/>
            <a:chOff x="766762" y="2273363"/>
            <a:chExt cx="3427729" cy="2595880"/>
          </a:xfrm>
        </p:grpSpPr>
        <p:sp>
          <p:nvSpPr>
            <p:cNvPr id="4" name="object 4"/>
            <p:cNvSpPr/>
            <p:nvPr/>
          </p:nvSpPr>
          <p:spPr>
            <a:xfrm>
              <a:off x="1520825" y="2278126"/>
              <a:ext cx="2668905" cy="503555"/>
            </a:xfrm>
            <a:custGeom>
              <a:avLst/>
              <a:gdLst/>
              <a:ahLst/>
              <a:cxnLst/>
              <a:rect l="l" t="t" r="r" b="b"/>
              <a:pathLst>
                <a:path w="2668904" h="503555">
                  <a:moveTo>
                    <a:pt x="0" y="253111"/>
                  </a:moveTo>
                  <a:lnTo>
                    <a:pt x="4424" y="208181"/>
                  </a:lnTo>
                  <a:lnTo>
                    <a:pt x="17180" y="165894"/>
                  </a:lnTo>
                  <a:lnTo>
                    <a:pt x="37493" y="126957"/>
                  </a:lnTo>
                  <a:lnTo>
                    <a:pt x="64589" y="92075"/>
                  </a:lnTo>
                  <a:lnTo>
                    <a:pt x="97693" y="61952"/>
                  </a:lnTo>
                  <a:lnTo>
                    <a:pt x="136031" y="37295"/>
                  </a:lnTo>
                  <a:lnTo>
                    <a:pt x="178828" y="18810"/>
                  </a:lnTo>
                  <a:lnTo>
                    <a:pt x="225309" y="7201"/>
                  </a:lnTo>
                  <a:lnTo>
                    <a:pt x="274700" y="3175"/>
                  </a:lnTo>
                  <a:lnTo>
                    <a:pt x="324054" y="7201"/>
                  </a:lnTo>
                  <a:lnTo>
                    <a:pt x="370506" y="18810"/>
                  </a:lnTo>
                  <a:lnTo>
                    <a:pt x="413281" y="37295"/>
                  </a:lnTo>
                  <a:lnTo>
                    <a:pt x="451603" y="61952"/>
                  </a:lnTo>
                  <a:lnTo>
                    <a:pt x="484696" y="92075"/>
                  </a:lnTo>
                  <a:lnTo>
                    <a:pt x="511786" y="126957"/>
                  </a:lnTo>
                  <a:lnTo>
                    <a:pt x="532096" y="165894"/>
                  </a:lnTo>
                  <a:lnTo>
                    <a:pt x="544851" y="208181"/>
                  </a:lnTo>
                  <a:lnTo>
                    <a:pt x="549275" y="253111"/>
                  </a:lnTo>
                  <a:lnTo>
                    <a:pt x="544851" y="298078"/>
                  </a:lnTo>
                  <a:lnTo>
                    <a:pt x="532096" y="340394"/>
                  </a:lnTo>
                  <a:lnTo>
                    <a:pt x="511786" y="379353"/>
                  </a:lnTo>
                  <a:lnTo>
                    <a:pt x="484696" y="414252"/>
                  </a:lnTo>
                  <a:lnTo>
                    <a:pt x="451603" y="444385"/>
                  </a:lnTo>
                  <a:lnTo>
                    <a:pt x="413281" y="469048"/>
                  </a:lnTo>
                  <a:lnTo>
                    <a:pt x="370506" y="487537"/>
                  </a:lnTo>
                  <a:lnTo>
                    <a:pt x="324054" y="499147"/>
                  </a:lnTo>
                  <a:lnTo>
                    <a:pt x="274700" y="503174"/>
                  </a:lnTo>
                  <a:lnTo>
                    <a:pt x="225309" y="499147"/>
                  </a:lnTo>
                  <a:lnTo>
                    <a:pt x="178828" y="487537"/>
                  </a:lnTo>
                  <a:lnTo>
                    <a:pt x="136031" y="469048"/>
                  </a:lnTo>
                  <a:lnTo>
                    <a:pt x="97693" y="444385"/>
                  </a:lnTo>
                  <a:lnTo>
                    <a:pt x="64589" y="414252"/>
                  </a:lnTo>
                  <a:lnTo>
                    <a:pt x="37493" y="379353"/>
                  </a:lnTo>
                  <a:lnTo>
                    <a:pt x="17180" y="340394"/>
                  </a:lnTo>
                  <a:lnTo>
                    <a:pt x="4424" y="298078"/>
                  </a:lnTo>
                  <a:lnTo>
                    <a:pt x="0" y="253111"/>
                  </a:lnTo>
                  <a:close/>
                </a:path>
                <a:path w="2668904" h="503555">
                  <a:moveTo>
                    <a:pt x="2119376" y="249936"/>
                  </a:moveTo>
                  <a:lnTo>
                    <a:pt x="2123799" y="205006"/>
                  </a:lnTo>
                  <a:lnTo>
                    <a:pt x="2136554" y="162719"/>
                  </a:lnTo>
                  <a:lnTo>
                    <a:pt x="2156864" y="123782"/>
                  </a:lnTo>
                  <a:lnTo>
                    <a:pt x="2183954" y="88900"/>
                  </a:lnTo>
                  <a:lnTo>
                    <a:pt x="2217047" y="58777"/>
                  </a:lnTo>
                  <a:lnTo>
                    <a:pt x="2255369" y="34120"/>
                  </a:lnTo>
                  <a:lnTo>
                    <a:pt x="2298144" y="15635"/>
                  </a:lnTo>
                  <a:lnTo>
                    <a:pt x="2344596" y="4026"/>
                  </a:lnTo>
                  <a:lnTo>
                    <a:pt x="2393950" y="0"/>
                  </a:lnTo>
                  <a:lnTo>
                    <a:pt x="2443308" y="4026"/>
                  </a:lnTo>
                  <a:lnTo>
                    <a:pt x="2489771" y="15635"/>
                  </a:lnTo>
                  <a:lnTo>
                    <a:pt x="2532563" y="34120"/>
                  </a:lnTo>
                  <a:lnTo>
                    <a:pt x="2570905" y="58777"/>
                  </a:lnTo>
                  <a:lnTo>
                    <a:pt x="2604020" y="88900"/>
                  </a:lnTo>
                  <a:lnTo>
                    <a:pt x="2631129" y="123782"/>
                  </a:lnTo>
                  <a:lnTo>
                    <a:pt x="2651456" y="162719"/>
                  </a:lnTo>
                  <a:lnTo>
                    <a:pt x="2664222" y="205006"/>
                  </a:lnTo>
                  <a:lnTo>
                    <a:pt x="2668651" y="249936"/>
                  </a:lnTo>
                  <a:lnTo>
                    <a:pt x="2664222" y="294903"/>
                  </a:lnTo>
                  <a:lnTo>
                    <a:pt x="2651456" y="337219"/>
                  </a:lnTo>
                  <a:lnTo>
                    <a:pt x="2631129" y="376178"/>
                  </a:lnTo>
                  <a:lnTo>
                    <a:pt x="2604020" y="411077"/>
                  </a:lnTo>
                  <a:lnTo>
                    <a:pt x="2570905" y="441210"/>
                  </a:lnTo>
                  <a:lnTo>
                    <a:pt x="2532563" y="465873"/>
                  </a:lnTo>
                  <a:lnTo>
                    <a:pt x="2489771" y="484362"/>
                  </a:lnTo>
                  <a:lnTo>
                    <a:pt x="2443308" y="495972"/>
                  </a:lnTo>
                  <a:lnTo>
                    <a:pt x="2393950" y="499999"/>
                  </a:lnTo>
                  <a:lnTo>
                    <a:pt x="2344596" y="495972"/>
                  </a:lnTo>
                  <a:lnTo>
                    <a:pt x="2298144" y="484362"/>
                  </a:lnTo>
                  <a:lnTo>
                    <a:pt x="2255369" y="465873"/>
                  </a:lnTo>
                  <a:lnTo>
                    <a:pt x="2217047" y="441210"/>
                  </a:lnTo>
                  <a:lnTo>
                    <a:pt x="2183954" y="411077"/>
                  </a:lnTo>
                  <a:lnTo>
                    <a:pt x="2156864" y="376178"/>
                  </a:lnTo>
                  <a:lnTo>
                    <a:pt x="2136554" y="337219"/>
                  </a:lnTo>
                  <a:lnTo>
                    <a:pt x="2123799" y="294903"/>
                  </a:lnTo>
                  <a:lnTo>
                    <a:pt x="2119376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0100" y="2490978"/>
              <a:ext cx="1570355" cy="76200"/>
            </a:xfrm>
            <a:custGeom>
              <a:avLst/>
              <a:gdLst/>
              <a:ahLst/>
              <a:cxnLst/>
              <a:rect l="l" t="t" r="r" b="b"/>
              <a:pathLst>
                <a:path w="1570354" h="76200">
                  <a:moveTo>
                    <a:pt x="1557700" y="31750"/>
                  </a:moveTo>
                  <a:lnTo>
                    <a:pt x="1506474" y="31750"/>
                  </a:lnTo>
                  <a:lnTo>
                    <a:pt x="1506601" y="44450"/>
                  </a:lnTo>
                  <a:lnTo>
                    <a:pt x="1493848" y="44474"/>
                  </a:lnTo>
                  <a:lnTo>
                    <a:pt x="1493901" y="76200"/>
                  </a:lnTo>
                  <a:lnTo>
                    <a:pt x="1569974" y="37846"/>
                  </a:lnTo>
                  <a:lnTo>
                    <a:pt x="1557700" y="31750"/>
                  </a:lnTo>
                  <a:close/>
                </a:path>
                <a:path w="1570354" h="76200">
                  <a:moveTo>
                    <a:pt x="1493826" y="31774"/>
                  </a:moveTo>
                  <a:lnTo>
                    <a:pt x="0" y="34671"/>
                  </a:lnTo>
                  <a:lnTo>
                    <a:pt x="0" y="47371"/>
                  </a:lnTo>
                  <a:lnTo>
                    <a:pt x="1493848" y="44474"/>
                  </a:lnTo>
                  <a:lnTo>
                    <a:pt x="1493826" y="31774"/>
                  </a:lnTo>
                  <a:close/>
                </a:path>
                <a:path w="1570354" h="76200">
                  <a:moveTo>
                    <a:pt x="1506474" y="31750"/>
                  </a:moveTo>
                  <a:lnTo>
                    <a:pt x="1493826" y="31774"/>
                  </a:lnTo>
                  <a:lnTo>
                    <a:pt x="1493848" y="44474"/>
                  </a:lnTo>
                  <a:lnTo>
                    <a:pt x="1506601" y="44450"/>
                  </a:lnTo>
                  <a:lnTo>
                    <a:pt x="1506474" y="31750"/>
                  </a:lnTo>
                  <a:close/>
                </a:path>
                <a:path w="1570354" h="76200">
                  <a:moveTo>
                    <a:pt x="1493774" y="0"/>
                  </a:moveTo>
                  <a:lnTo>
                    <a:pt x="1493826" y="31774"/>
                  </a:lnTo>
                  <a:lnTo>
                    <a:pt x="1557700" y="31750"/>
                  </a:lnTo>
                  <a:lnTo>
                    <a:pt x="1493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1525" y="3360801"/>
              <a:ext cx="1946275" cy="506730"/>
            </a:xfrm>
            <a:custGeom>
              <a:avLst/>
              <a:gdLst/>
              <a:ahLst/>
              <a:cxnLst/>
              <a:rect l="l" t="t" r="r" b="b"/>
              <a:pathLst>
                <a:path w="1946275" h="506729">
                  <a:moveTo>
                    <a:pt x="0" y="249936"/>
                  </a:moveTo>
                  <a:lnTo>
                    <a:pt x="4424" y="205006"/>
                  </a:lnTo>
                  <a:lnTo>
                    <a:pt x="17182" y="162719"/>
                  </a:lnTo>
                  <a:lnTo>
                    <a:pt x="37496" y="123782"/>
                  </a:lnTo>
                  <a:lnTo>
                    <a:pt x="64591" y="88900"/>
                  </a:lnTo>
                  <a:lnTo>
                    <a:pt x="97692" y="58777"/>
                  </a:lnTo>
                  <a:lnTo>
                    <a:pt x="136023" y="34120"/>
                  </a:lnTo>
                  <a:lnTo>
                    <a:pt x="178808" y="15635"/>
                  </a:lnTo>
                  <a:lnTo>
                    <a:pt x="225271" y="4026"/>
                  </a:lnTo>
                  <a:lnTo>
                    <a:pt x="274637" y="0"/>
                  </a:lnTo>
                  <a:lnTo>
                    <a:pt x="324003" y="4026"/>
                  </a:lnTo>
                  <a:lnTo>
                    <a:pt x="370466" y="15635"/>
                  </a:lnTo>
                  <a:lnTo>
                    <a:pt x="413251" y="34120"/>
                  </a:lnTo>
                  <a:lnTo>
                    <a:pt x="451582" y="58777"/>
                  </a:lnTo>
                  <a:lnTo>
                    <a:pt x="484683" y="88900"/>
                  </a:lnTo>
                  <a:lnTo>
                    <a:pt x="511778" y="123782"/>
                  </a:lnTo>
                  <a:lnTo>
                    <a:pt x="532092" y="162719"/>
                  </a:lnTo>
                  <a:lnTo>
                    <a:pt x="544850" y="205006"/>
                  </a:lnTo>
                  <a:lnTo>
                    <a:pt x="549275" y="249936"/>
                  </a:lnTo>
                  <a:lnTo>
                    <a:pt x="544850" y="294903"/>
                  </a:lnTo>
                  <a:lnTo>
                    <a:pt x="532092" y="337219"/>
                  </a:lnTo>
                  <a:lnTo>
                    <a:pt x="511778" y="376178"/>
                  </a:lnTo>
                  <a:lnTo>
                    <a:pt x="484683" y="411077"/>
                  </a:lnTo>
                  <a:lnTo>
                    <a:pt x="451582" y="441210"/>
                  </a:lnTo>
                  <a:lnTo>
                    <a:pt x="413251" y="465873"/>
                  </a:lnTo>
                  <a:lnTo>
                    <a:pt x="370466" y="484362"/>
                  </a:lnTo>
                  <a:lnTo>
                    <a:pt x="324003" y="495972"/>
                  </a:lnTo>
                  <a:lnTo>
                    <a:pt x="274637" y="499999"/>
                  </a:lnTo>
                  <a:lnTo>
                    <a:pt x="225271" y="495972"/>
                  </a:lnTo>
                  <a:lnTo>
                    <a:pt x="178808" y="484362"/>
                  </a:lnTo>
                  <a:lnTo>
                    <a:pt x="136023" y="465873"/>
                  </a:lnTo>
                  <a:lnTo>
                    <a:pt x="97692" y="441210"/>
                  </a:lnTo>
                  <a:lnTo>
                    <a:pt x="64591" y="411077"/>
                  </a:lnTo>
                  <a:lnTo>
                    <a:pt x="37496" y="376178"/>
                  </a:lnTo>
                  <a:lnTo>
                    <a:pt x="17182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  <a:path w="1946275" h="506729">
                  <a:moveTo>
                    <a:pt x="1397000" y="256286"/>
                  </a:moveTo>
                  <a:lnTo>
                    <a:pt x="1401424" y="211356"/>
                  </a:lnTo>
                  <a:lnTo>
                    <a:pt x="1414180" y="169069"/>
                  </a:lnTo>
                  <a:lnTo>
                    <a:pt x="1434493" y="130132"/>
                  </a:lnTo>
                  <a:lnTo>
                    <a:pt x="1461589" y="95250"/>
                  </a:lnTo>
                  <a:lnTo>
                    <a:pt x="1494693" y="65127"/>
                  </a:lnTo>
                  <a:lnTo>
                    <a:pt x="1533031" y="40470"/>
                  </a:lnTo>
                  <a:lnTo>
                    <a:pt x="1575828" y="21985"/>
                  </a:lnTo>
                  <a:lnTo>
                    <a:pt x="1622309" y="10376"/>
                  </a:lnTo>
                  <a:lnTo>
                    <a:pt x="1671701" y="6350"/>
                  </a:lnTo>
                  <a:lnTo>
                    <a:pt x="1721054" y="10376"/>
                  </a:lnTo>
                  <a:lnTo>
                    <a:pt x="1767506" y="21985"/>
                  </a:lnTo>
                  <a:lnTo>
                    <a:pt x="1810281" y="40470"/>
                  </a:lnTo>
                  <a:lnTo>
                    <a:pt x="1848603" y="65127"/>
                  </a:lnTo>
                  <a:lnTo>
                    <a:pt x="1881696" y="95250"/>
                  </a:lnTo>
                  <a:lnTo>
                    <a:pt x="1908786" y="130132"/>
                  </a:lnTo>
                  <a:lnTo>
                    <a:pt x="1929096" y="169069"/>
                  </a:lnTo>
                  <a:lnTo>
                    <a:pt x="1941851" y="211356"/>
                  </a:lnTo>
                  <a:lnTo>
                    <a:pt x="1946275" y="256286"/>
                  </a:lnTo>
                  <a:lnTo>
                    <a:pt x="1941851" y="301253"/>
                  </a:lnTo>
                  <a:lnTo>
                    <a:pt x="1929096" y="343569"/>
                  </a:lnTo>
                  <a:lnTo>
                    <a:pt x="1908786" y="382528"/>
                  </a:lnTo>
                  <a:lnTo>
                    <a:pt x="1881696" y="417427"/>
                  </a:lnTo>
                  <a:lnTo>
                    <a:pt x="1848603" y="447560"/>
                  </a:lnTo>
                  <a:lnTo>
                    <a:pt x="1810281" y="472223"/>
                  </a:lnTo>
                  <a:lnTo>
                    <a:pt x="1767506" y="490712"/>
                  </a:lnTo>
                  <a:lnTo>
                    <a:pt x="1721054" y="502322"/>
                  </a:lnTo>
                  <a:lnTo>
                    <a:pt x="1671701" y="506349"/>
                  </a:lnTo>
                  <a:lnTo>
                    <a:pt x="1622309" y="502322"/>
                  </a:lnTo>
                  <a:lnTo>
                    <a:pt x="1575828" y="490712"/>
                  </a:lnTo>
                  <a:lnTo>
                    <a:pt x="1533031" y="472223"/>
                  </a:lnTo>
                  <a:lnTo>
                    <a:pt x="1494693" y="447560"/>
                  </a:lnTo>
                  <a:lnTo>
                    <a:pt x="1461589" y="417427"/>
                  </a:lnTo>
                  <a:lnTo>
                    <a:pt x="1434493" y="382528"/>
                  </a:lnTo>
                  <a:lnTo>
                    <a:pt x="1414180" y="343569"/>
                  </a:lnTo>
                  <a:lnTo>
                    <a:pt x="1401424" y="301253"/>
                  </a:lnTo>
                  <a:lnTo>
                    <a:pt x="1397000" y="256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0800" y="2704718"/>
              <a:ext cx="1122680" cy="951230"/>
            </a:xfrm>
            <a:custGeom>
              <a:avLst/>
              <a:gdLst/>
              <a:ahLst/>
              <a:cxnLst/>
              <a:rect l="l" t="t" r="r" b="b"/>
              <a:pathLst>
                <a:path w="1122680" h="951229">
                  <a:moveTo>
                    <a:pt x="835583" y="919099"/>
                  </a:moveTo>
                  <a:lnTo>
                    <a:pt x="784225" y="919099"/>
                  </a:lnTo>
                  <a:lnTo>
                    <a:pt x="771474" y="919099"/>
                  </a:lnTo>
                  <a:lnTo>
                    <a:pt x="771271" y="950722"/>
                  </a:lnTo>
                  <a:lnTo>
                    <a:pt x="835583" y="919099"/>
                  </a:lnTo>
                  <a:close/>
                </a:path>
                <a:path w="1122680" h="951229">
                  <a:moveTo>
                    <a:pt x="847725" y="913130"/>
                  </a:moveTo>
                  <a:lnTo>
                    <a:pt x="771779" y="874522"/>
                  </a:lnTo>
                  <a:lnTo>
                    <a:pt x="771563" y="906310"/>
                  </a:lnTo>
                  <a:lnTo>
                    <a:pt x="0" y="900430"/>
                  </a:lnTo>
                  <a:lnTo>
                    <a:pt x="0" y="913130"/>
                  </a:lnTo>
                  <a:lnTo>
                    <a:pt x="771474" y="919010"/>
                  </a:lnTo>
                  <a:lnTo>
                    <a:pt x="784225" y="919099"/>
                  </a:lnTo>
                  <a:lnTo>
                    <a:pt x="835774" y="919010"/>
                  </a:lnTo>
                  <a:lnTo>
                    <a:pt x="847725" y="913130"/>
                  </a:lnTo>
                  <a:close/>
                </a:path>
                <a:path w="1122680" h="951229">
                  <a:moveTo>
                    <a:pt x="1122299" y="662305"/>
                  </a:moveTo>
                  <a:lnTo>
                    <a:pt x="1115479" y="613664"/>
                  </a:lnTo>
                  <a:lnTo>
                    <a:pt x="1110488" y="577977"/>
                  </a:lnTo>
                  <a:lnTo>
                    <a:pt x="1084376" y="596011"/>
                  </a:lnTo>
                  <a:lnTo>
                    <a:pt x="673608" y="0"/>
                  </a:lnTo>
                  <a:lnTo>
                    <a:pt x="663067" y="7112"/>
                  </a:lnTo>
                  <a:lnTo>
                    <a:pt x="1073937" y="603211"/>
                  </a:lnTo>
                  <a:lnTo>
                    <a:pt x="1047750" y="621284"/>
                  </a:lnTo>
                  <a:lnTo>
                    <a:pt x="1122299" y="662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5350" y="4364101"/>
              <a:ext cx="549275" cy="500380"/>
            </a:xfrm>
            <a:custGeom>
              <a:avLst/>
              <a:gdLst/>
              <a:ahLst/>
              <a:cxnLst/>
              <a:rect l="l" t="t" r="r" b="b"/>
              <a:pathLst>
                <a:path w="549275" h="500379">
                  <a:moveTo>
                    <a:pt x="0" y="249936"/>
                  </a:moveTo>
                  <a:lnTo>
                    <a:pt x="4424" y="205002"/>
                  </a:lnTo>
                  <a:lnTo>
                    <a:pt x="17180" y="162705"/>
                  </a:lnTo>
                  <a:lnTo>
                    <a:pt x="37493" y="123754"/>
                  </a:lnTo>
                  <a:lnTo>
                    <a:pt x="64589" y="88858"/>
                  </a:lnTo>
                  <a:lnTo>
                    <a:pt x="97693" y="58725"/>
                  </a:lnTo>
                  <a:lnTo>
                    <a:pt x="136031" y="34064"/>
                  </a:lnTo>
                  <a:lnTo>
                    <a:pt x="178828" y="15583"/>
                  </a:lnTo>
                  <a:lnTo>
                    <a:pt x="225309" y="3992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02332" y="3867150"/>
              <a:ext cx="76200" cy="497205"/>
            </a:xfrm>
            <a:custGeom>
              <a:avLst/>
              <a:gdLst/>
              <a:ahLst/>
              <a:cxnLst/>
              <a:rect l="l" t="t" r="r" b="b"/>
              <a:pathLst>
                <a:path w="76200" h="497204">
                  <a:moveTo>
                    <a:pt x="0" y="420497"/>
                  </a:moveTo>
                  <a:lnTo>
                    <a:pt x="37592" y="496824"/>
                  </a:lnTo>
                  <a:lnTo>
                    <a:pt x="69808" y="433450"/>
                  </a:lnTo>
                  <a:lnTo>
                    <a:pt x="44450" y="433450"/>
                  </a:lnTo>
                  <a:lnTo>
                    <a:pt x="31750" y="433324"/>
                  </a:lnTo>
                  <a:lnTo>
                    <a:pt x="31827" y="420656"/>
                  </a:lnTo>
                  <a:lnTo>
                    <a:pt x="0" y="420497"/>
                  </a:lnTo>
                  <a:close/>
                </a:path>
                <a:path w="76200" h="497204">
                  <a:moveTo>
                    <a:pt x="31827" y="420656"/>
                  </a:moveTo>
                  <a:lnTo>
                    <a:pt x="31750" y="433324"/>
                  </a:lnTo>
                  <a:lnTo>
                    <a:pt x="44450" y="433450"/>
                  </a:lnTo>
                  <a:lnTo>
                    <a:pt x="44528" y="420719"/>
                  </a:lnTo>
                  <a:lnTo>
                    <a:pt x="31827" y="420656"/>
                  </a:lnTo>
                  <a:close/>
                </a:path>
                <a:path w="76200" h="497204">
                  <a:moveTo>
                    <a:pt x="44528" y="420719"/>
                  </a:moveTo>
                  <a:lnTo>
                    <a:pt x="44450" y="433450"/>
                  </a:lnTo>
                  <a:lnTo>
                    <a:pt x="69808" y="433450"/>
                  </a:lnTo>
                  <a:lnTo>
                    <a:pt x="76200" y="420877"/>
                  </a:lnTo>
                  <a:lnTo>
                    <a:pt x="44528" y="420719"/>
                  </a:lnTo>
                  <a:close/>
                </a:path>
                <a:path w="76200" h="497204">
                  <a:moveTo>
                    <a:pt x="47117" y="0"/>
                  </a:moveTo>
                  <a:lnTo>
                    <a:pt x="34417" y="0"/>
                  </a:lnTo>
                  <a:lnTo>
                    <a:pt x="31827" y="420656"/>
                  </a:lnTo>
                  <a:lnTo>
                    <a:pt x="44528" y="420719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38550" y="3360801"/>
              <a:ext cx="549275" cy="500380"/>
            </a:xfrm>
            <a:custGeom>
              <a:avLst/>
              <a:gdLst/>
              <a:ahLst/>
              <a:cxnLst/>
              <a:rect l="l" t="t" r="r" b="b"/>
              <a:pathLst>
                <a:path w="549275" h="500379">
                  <a:moveTo>
                    <a:pt x="0" y="249936"/>
                  </a:moveTo>
                  <a:lnTo>
                    <a:pt x="4424" y="205006"/>
                  </a:lnTo>
                  <a:lnTo>
                    <a:pt x="17180" y="162719"/>
                  </a:lnTo>
                  <a:lnTo>
                    <a:pt x="37493" y="123782"/>
                  </a:lnTo>
                  <a:lnTo>
                    <a:pt x="64589" y="88900"/>
                  </a:lnTo>
                  <a:lnTo>
                    <a:pt x="97693" y="58777"/>
                  </a:lnTo>
                  <a:lnTo>
                    <a:pt x="136031" y="34120"/>
                  </a:lnTo>
                  <a:lnTo>
                    <a:pt x="178828" y="15635"/>
                  </a:lnTo>
                  <a:lnTo>
                    <a:pt x="225309" y="4026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0170" y="2777871"/>
              <a:ext cx="76200" cy="582930"/>
            </a:xfrm>
            <a:custGeom>
              <a:avLst/>
              <a:gdLst/>
              <a:ahLst/>
              <a:cxnLst/>
              <a:rect l="l" t="t" r="r" b="b"/>
              <a:pathLst>
                <a:path w="76200" h="582929">
                  <a:moveTo>
                    <a:pt x="31672" y="507027"/>
                  </a:moveTo>
                  <a:lnTo>
                    <a:pt x="0" y="508507"/>
                  </a:lnTo>
                  <a:lnTo>
                    <a:pt x="41528" y="582802"/>
                  </a:lnTo>
                  <a:lnTo>
                    <a:pt x="69536" y="519683"/>
                  </a:lnTo>
                  <a:lnTo>
                    <a:pt x="32257" y="519683"/>
                  </a:lnTo>
                  <a:lnTo>
                    <a:pt x="31672" y="507027"/>
                  </a:lnTo>
                  <a:close/>
                </a:path>
                <a:path w="76200" h="582929">
                  <a:moveTo>
                    <a:pt x="44368" y="506433"/>
                  </a:moveTo>
                  <a:lnTo>
                    <a:pt x="31672" y="507027"/>
                  </a:lnTo>
                  <a:lnTo>
                    <a:pt x="32257" y="519683"/>
                  </a:lnTo>
                  <a:lnTo>
                    <a:pt x="44957" y="519175"/>
                  </a:lnTo>
                  <a:lnTo>
                    <a:pt x="44368" y="506433"/>
                  </a:lnTo>
                  <a:close/>
                </a:path>
                <a:path w="76200" h="582929">
                  <a:moveTo>
                    <a:pt x="76072" y="504951"/>
                  </a:moveTo>
                  <a:lnTo>
                    <a:pt x="44368" y="506433"/>
                  </a:lnTo>
                  <a:lnTo>
                    <a:pt x="44957" y="519175"/>
                  </a:lnTo>
                  <a:lnTo>
                    <a:pt x="32257" y="519683"/>
                  </a:lnTo>
                  <a:lnTo>
                    <a:pt x="69536" y="519683"/>
                  </a:lnTo>
                  <a:lnTo>
                    <a:pt x="76072" y="504951"/>
                  </a:lnTo>
                  <a:close/>
                </a:path>
                <a:path w="76200" h="582929">
                  <a:moveTo>
                    <a:pt x="20954" y="0"/>
                  </a:moveTo>
                  <a:lnTo>
                    <a:pt x="8254" y="507"/>
                  </a:lnTo>
                  <a:lnTo>
                    <a:pt x="31672" y="507027"/>
                  </a:lnTo>
                  <a:lnTo>
                    <a:pt x="44368" y="506433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635375" y="4405376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49936"/>
                </a:moveTo>
                <a:lnTo>
                  <a:pt x="4424" y="205002"/>
                </a:lnTo>
                <a:lnTo>
                  <a:pt x="17180" y="162705"/>
                </a:lnTo>
                <a:lnTo>
                  <a:pt x="37493" y="123754"/>
                </a:lnTo>
                <a:lnTo>
                  <a:pt x="64589" y="88858"/>
                </a:lnTo>
                <a:lnTo>
                  <a:pt x="97693" y="58725"/>
                </a:lnTo>
                <a:lnTo>
                  <a:pt x="136031" y="34064"/>
                </a:lnTo>
                <a:lnTo>
                  <a:pt x="178828" y="15583"/>
                </a:lnTo>
                <a:lnTo>
                  <a:pt x="225309" y="3992"/>
                </a:lnTo>
                <a:lnTo>
                  <a:pt x="274700" y="0"/>
                </a:lnTo>
                <a:lnTo>
                  <a:pt x="324054" y="4026"/>
                </a:lnTo>
                <a:lnTo>
                  <a:pt x="370506" y="15635"/>
                </a:lnTo>
                <a:lnTo>
                  <a:pt x="413281" y="34120"/>
                </a:lnTo>
                <a:lnTo>
                  <a:pt x="451603" y="58777"/>
                </a:lnTo>
                <a:lnTo>
                  <a:pt x="484696" y="88900"/>
                </a:lnTo>
                <a:lnTo>
                  <a:pt x="511786" y="123782"/>
                </a:lnTo>
                <a:lnTo>
                  <a:pt x="532096" y="162719"/>
                </a:lnTo>
                <a:lnTo>
                  <a:pt x="544851" y="205006"/>
                </a:lnTo>
                <a:lnTo>
                  <a:pt x="549275" y="249936"/>
                </a:lnTo>
                <a:lnTo>
                  <a:pt x="544851" y="294903"/>
                </a:lnTo>
                <a:lnTo>
                  <a:pt x="532096" y="337219"/>
                </a:lnTo>
                <a:lnTo>
                  <a:pt x="511786" y="376178"/>
                </a:lnTo>
                <a:lnTo>
                  <a:pt x="484696" y="411077"/>
                </a:lnTo>
                <a:lnTo>
                  <a:pt x="451603" y="441210"/>
                </a:lnTo>
                <a:lnTo>
                  <a:pt x="413281" y="465873"/>
                </a:lnTo>
                <a:lnTo>
                  <a:pt x="370506" y="484362"/>
                </a:lnTo>
                <a:lnTo>
                  <a:pt x="324054" y="495972"/>
                </a:lnTo>
                <a:lnTo>
                  <a:pt x="274700" y="499999"/>
                </a:lnTo>
                <a:lnTo>
                  <a:pt x="225309" y="495972"/>
                </a:lnTo>
                <a:lnTo>
                  <a:pt x="178828" y="484362"/>
                </a:lnTo>
                <a:lnTo>
                  <a:pt x="136031" y="465873"/>
                </a:lnTo>
                <a:lnTo>
                  <a:pt x="97693" y="441210"/>
                </a:lnTo>
                <a:lnTo>
                  <a:pt x="64589" y="411077"/>
                </a:lnTo>
                <a:lnTo>
                  <a:pt x="37493" y="376178"/>
                </a:lnTo>
                <a:lnTo>
                  <a:pt x="17180" y="337219"/>
                </a:lnTo>
                <a:lnTo>
                  <a:pt x="4424" y="294903"/>
                </a:lnTo>
                <a:lnTo>
                  <a:pt x="0" y="249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98851" y="206362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20</a:t>
            </a:fld>
            <a:endParaRPr spc="-60" dirty="0"/>
          </a:p>
        </p:txBody>
      </p:sp>
      <p:sp>
        <p:nvSpPr>
          <p:cNvPr id="14" name="object 14"/>
          <p:cNvSpPr txBox="1"/>
          <p:nvPr/>
        </p:nvSpPr>
        <p:spPr>
          <a:xfrm>
            <a:off x="2384551" y="2765247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e2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5275" y="3218129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e3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5064" y="2775026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e4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3255" y="383451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2176" y="2293696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6518" y="3358133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75077" y="4384040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9876" y="3380358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74185" y="3358133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1138" y="2268169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58310" y="4418787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46090" y="2522296"/>
            <a:ext cx="31286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4" dirty="0">
                <a:latin typeface="Arial"/>
                <a:cs typeface="Arial"/>
              </a:rPr>
              <a:t>V </a:t>
            </a:r>
            <a:r>
              <a:rPr sz="2000" spc="-175" dirty="0">
                <a:latin typeface="Arial"/>
                <a:cs typeface="Arial"/>
              </a:rPr>
              <a:t>= </a:t>
            </a:r>
            <a:r>
              <a:rPr sz="2000" spc="-70" dirty="0">
                <a:latin typeface="Arial"/>
                <a:cs typeface="Arial"/>
              </a:rPr>
              <a:t>{n1, </a:t>
            </a:r>
            <a:r>
              <a:rPr sz="2000" spc="-75" dirty="0">
                <a:latin typeface="Arial"/>
                <a:cs typeface="Arial"/>
              </a:rPr>
              <a:t>n2, n3, n4, n5, n6,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n7}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46090" y="3132277"/>
            <a:ext cx="351472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365" dirty="0">
                <a:latin typeface="Arial"/>
                <a:cs typeface="Arial"/>
              </a:rPr>
              <a:t>E </a:t>
            </a:r>
            <a:r>
              <a:rPr sz="2000" spc="-175" dirty="0">
                <a:latin typeface="Arial"/>
                <a:cs typeface="Arial"/>
              </a:rPr>
              <a:t>= </a:t>
            </a:r>
            <a:r>
              <a:rPr sz="2000" spc="-90" dirty="0">
                <a:latin typeface="Arial"/>
                <a:cs typeface="Arial"/>
              </a:rPr>
              <a:t>{e1, </a:t>
            </a:r>
            <a:r>
              <a:rPr sz="2000" spc="-80" dirty="0">
                <a:latin typeface="Arial"/>
                <a:cs typeface="Arial"/>
              </a:rPr>
              <a:t>2, </a:t>
            </a:r>
            <a:r>
              <a:rPr sz="2000" spc="-100" dirty="0">
                <a:latin typeface="Arial"/>
                <a:cs typeface="Arial"/>
              </a:rPr>
              <a:t>e3, e4,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e5}</a:t>
            </a:r>
            <a:endParaRPr sz="2000">
              <a:latin typeface="Arial"/>
              <a:cs typeface="Arial"/>
            </a:endParaRPr>
          </a:p>
          <a:p>
            <a:pPr marL="180340">
              <a:lnSpc>
                <a:spcPct val="100000"/>
              </a:lnSpc>
            </a:pPr>
            <a:r>
              <a:rPr sz="2000" spc="-180" dirty="0">
                <a:latin typeface="Arial"/>
                <a:cs typeface="Arial"/>
              </a:rPr>
              <a:t>= </a:t>
            </a:r>
            <a:r>
              <a:rPr sz="2000" spc="-95" dirty="0">
                <a:latin typeface="Arial"/>
                <a:cs typeface="Arial"/>
              </a:rPr>
              <a:t>{&lt;n1, </a:t>
            </a:r>
            <a:r>
              <a:rPr sz="2000" spc="-100" dirty="0">
                <a:latin typeface="Arial"/>
                <a:cs typeface="Arial"/>
              </a:rPr>
              <a:t>n2&gt;, </a:t>
            </a:r>
            <a:r>
              <a:rPr sz="2000" spc="-105" dirty="0">
                <a:latin typeface="Arial"/>
                <a:cs typeface="Arial"/>
              </a:rPr>
              <a:t>&lt;n1, </a:t>
            </a:r>
            <a:r>
              <a:rPr sz="2000" spc="-100" dirty="0">
                <a:latin typeface="Arial"/>
                <a:cs typeface="Arial"/>
              </a:rPr>
              <a:t>n4&gt;, </a:t>
            </a:r>
            <a:r>
              <a:rPr sz="2000" spc="-105" dirty="0">
                <a:latin typeface="Arial"/>
                <a:cs typeface="Arial"/>
              </a:rPr>
              <a:t>&lt;n3,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n4&gt;,</a:t>
            </a:r>
            <a:endParaRPr sz="2000">
              <a:latin typeface="Arial"/>
              <a:cs typeface="Arial"/>
            </a:endParaRPr>
          </a:p>
          <a:p>
            <a:pPr marL="524510">
              <a:lnSpc>
                <a:spcPct val="100000"/>
              </a:lnSpc>
            </a:pPr>
            <a:r>
              <a:rPr sz="2000" spc="-105" dirty="0">
                <a:latin typeface="Arial"/>
                <a:cs typeface="Arial"/>
              </a:rPr>
              <a:t>&lt;n2, n5&gt;, &lt;n4,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n6&gt;}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21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523748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45" dirty="0"/>
              <a:t>Tính </a:t>
            </a:r>
            <a:r>
              <a:rPr spc="-220" dirty="0"/>
              <a:t>chất </a:t>
            </a:r>
            <a:r>
              <a:rPr spc="-300" dirty="0"/>
              <a:t>của </a:t>
            </a:r>
            <a:r>
              <a:rPr spc="-180" dirty="0"/>
              <a:t>đồ </a:t>
            </a:r>
            <a:r>
              <a:rPr spc="-100" dirty="0"/>
              <a:t>thị </a:t>
            </a:r>
            <a:r>
              <a:rPr spc="-355" dirty="0"/>
              <a:t>có</a:t>
            </a:r>
            <a:r>
              <a:rPr spc="-130" dirty="0"/>
              <a:t> </a:t>
            </a:r>
            <a:r>
              <a:rPr spc="-290" dirty="0"/>
              <a:t>hướng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844" y="1904134"/>
            <a:ext cx="6008370" cy="175133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409"/>
              </a:spcBef>
              <a:buChar char="•"/>
              <a:tabLst>
                <a:tab pos="183515" algn="l"/>
              </a:tabLst>
            </a:pPr>
            <a:r>
              <a:rPr sz="2000" spc="-190" dirty="0">
                <a:latin typeface="Arial"/>
                <a:cs typeface="Arial"/>
              </a:rPr>
              <a:t>Bậc </a:t>
            </a:r>
            <a:r>
              <a:rPr sz="2000" spc="-55" dirty="0">
                <a:latin typeface="Arial"/>
                <a:cs typeface="Arial"/>
              </a:rPr>
              <a:t>vào/ra </a:t>
            </a:r>
            <a:r>
              <a:rPr sz="2000" spc="-130" dirty="0">
                <a:latin typeface="Arial"/>
                <a:cs typeface="Arial"/>
              </a:rPr>
              <a:t>của </a:t>
            </a:r>
            <a:r>
              <a:rPr sz="2000" spc="-15" dirty="0">
                <a:latin typeface="Arial"/>
                <a:cs typeface="Arial"/>
              </a:rPr>
              <a:t>một </a:t>
            </a:r>
            <a:r>
              <a:rPr sz="2000" spc="-35" dirty="0">
                <a:latin typeface="Arial"/>
                <a:cs typeface="Arial"/>
              </a:rPr>
              <a:t>đỉnh </a:t>
            </a:r>
            <a:r>
              <a:rPr sz="2000" spc="-75" dirty="0">
                <a:latin typeface="Arial"/>
                <a:cs typeface="Arial"/>
              </a:rPr>
              <a:t>là </a:t>
            </a:r>
            <a:r>
              <a:rPr sz="2000" spc="-150" dirty="0">
                <a:latin typeface="Arial"/>
                <a:cs typeface="Arial"/>
              </a:rPr>
              <a:t>số </a:t>
            </a:r>
            <a:r>
              <a:rPr sz="2000" spc="-114" dirty="0">
                <a:latin typeface="Arial"/>
                <a:cs typeface="Arial"/>
              </a:rPr>
              <a:t>cạnh </a:t>
            </a:r>
            <a:r>
              <a:rPr sz="2000" dirty="0">
                <a:latin typeface="Arial"/>
                <a:cs typeface="Arial"/>
              </a:rPr>
              <a:t>đến/đi </a:t>
            </a:r>
            <a:r>
              <a:rPr sz="2000" spc="-130" dirty="0">
                <a:latin typeface="Arial"/>
                <a:cs typeface="Arial"/>
              </a:rPr>
              <a:t>của </a:t>
            </a:r>
            <a:r>
              <a:rPr sz="2000" spc="-35" dirty="0">
                <a:latin typeface="Arial"/>
                <a:cs typeface="Arial"/>
              </a:rPr>
              <a:t>đỉnh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đó</a:t>
            </a:r>
            <a:endParaRPr sz="20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315"/>
              </a:spcBef>
              <a:buChar char="•"/>
              <a:tabLst>
                <a:tab pos="183515" algn="l"/>
              </a:tabLst>
            </a:pPr>
            <a:r>
              <a:rPr sz="2000" spc="-80" dirty="0">
                <a:latin typeface="Arial"/>
                <a:cs typeface="Arial"/>
              </a:rPr>
              <a:t>Đỉnh </a:t>
            </a:r>
            <a:r>
              <a:rPr sz="2000" spc="-125" dirty="0">
                <a:latin typeface="Arial"/>
                <a:cs typeface="Arial"/>
              </a:rPr>
              <a:t>có bậc </a:t>
            </a:r>
            <a:r>
              <a:rPr sz="2000" spc="-55" dirty="0">
                <a:latin typeface="Arial"/>
                <a:cs typeface="Arial"/>
              </a:rPr>
              <a:t>vào/ra </a:t>
            </a:r>
            <a:r>
              <a:rPr sz="2000" spc="-114" dirty="0">
                <a:latin typeface="Arial"/>
                <a:cs typeface="Arial"/>
              </a:rPr>
              <a:t>bằng </a:t>
            </a:r>
            <a:r>
              <a:rPr sz="2000" spc="-105" dirty="0">
                <a:latin typeface="Arial"/>
                <a:cs typeface="Arial"/>
              </a:rPr>
              <a:t>0 </a:t>
            </a:r>
            <a:r>
              <a:rPr sz="2000" spc="-75" dirty="0">
                <a:latin typeface="Arial"/>
                <a:cs typeface="Arial"/>
              </a:rPr>
              <a:t>là </a:t>
            </a:r>
            <a:r>
              <a:rPr sz="2000" spc="-35" dirty="0">
                <a:latin typeface="Arial"/>
                <a:cs typeface="Arial"/>
              </a:rPr>
              <a:t>đỉnh </a:t>
            </a:r>
            <a:r>
              <a:rPr sz="2000" spc="-55" dirty="0">
                <a:latin typeface="Arial"/>
                <a:cs typeface="Arial"/>
              </a:rPr>
              <a:t>nguồn/đích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(đầu/cuối)</a:t>
            </a:r>
            <a:endParaRPr sz="20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340"/>
              </a:spcBef>
              <a:buChar char="•"/>
              <a:tabLst>
                <a:tab pos="183515" algn="l"/>
              </a:tabLst>
            </a:pPr>
            <a:r>
              <a:rPr sz="2000" spc="-80" dirty="0">
                <a:latin typeface="Arial"/>
                <a:cs typeface="Arial"/>
              </a:rPr>
              <a:t>Đỉnh </a:t>
            </a:r>
            <a:r>
              <a:rPr sz="2000" spc="-125" dirty="0">
                <a:latin typeface="Arial"/>
                <a:cs typeface="Arial"/>
              </a:rPr>
              <a:t>có bậc vào </a:t>
            </a:r>
            <a:r>
              <a:rPr sz="2000" spc="-145" dirty="0">
                <a:latin typeface="Arial"/>
                <a:cs typeface="Arial"/>
              </a:rPr>
              <a:t>và </a:t>
            </a:r>
            <a:r>
              <a:rPr sz="2000" spc="-130" dirty="0">
                <a:latin typeface="Arial"/>
                <a:cs typeface="Arial"/>
              </a:rPr>
              <a:t>bậc </a:t>
            </a:r>
            <a:r>
              <a:rPr sz="2000" spc="-90" dirty="0">
                <a:latin typeface="Arial"/>
                <a:cs typeface="Arial"/>
              </a:rPr>
              <a:t>ra </a:t>
            </a:r>
            <a:r>
              <a:rPr sz="2000" spc="-70" dirty="0">
                <a:latin typeface="Arial"/>
                <a:cs typeface="Arial"/>
              </a:rPr>
              <a:t>đều </a:t>
            </a:r>
            <a:r>
              <a:rPr sz="2000" spc="-120" dirty="0">
                <a:latin typeface="Arial"/>
                <a:cs typeface="Arial"/>
              </a:rPr>
              <a:t>khác </a:t>
            </a:r>
            <a:r>
              <a:rPr sz="2000" spc="-105" dirty="0">
                <a:latin typeface="Arial"/>
                <a:cs typeface="Arial"/>
              </a:rPr>
              <a:t>0 </a:t>
            </a:r>
            <a:r>
              <a:rPr sz="2000" spc="-75" dirty="0">
                <a:latin typeface="Arial"/>
                <a:cs typeface="Arial"/>
              </a:rPr>
              <a:t>là </a:t>
            </a:r>
            <a:r>
              <a:rPr sz="2000" spc="-35" dirty="0">
                <a:latin typeface="Arial"/>
                <a:cs typeface="Arial"/>
              </a:rPr>
              <a:t>đỉnh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chuyển</a:t>
            </a:r>
            <a:endParaRPr sz="20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310"/>
              </a:spcBef>
              <a:buChar char="•"/>
              <a:tabLst>
                <a:tab pos="183515" algn="l"/>
              </a:tabLst>
            </a:pPr>
            <a:r>
              <a:rPr sz="2000" spc="-80" dirty="0">
                <a:latin typeface="Arial"/>
                <a:cs typeface="Arial"/>
              </a:rPr>
              <a:t>Đỉnh </a:t>
            </a:r>
            <a:r>
              <a:rPr sz="2000" spc="-140" dirty="0">
                <a:latin typeface="Arial"/>
                <a:cs typeface="Arial"/>
              </a:rPr>
              <a:t>vừa </a:t>
            </a:r>
            <a:r>
              <a:rPr sz="2000" spc="-75" dirty="0">
                <a:latin typeface="Arial"/>
                <a:cs typeface="Arial"/>
              </a:rPr>
              <a:t>là </a:t>
            </a:r>
            <a:r>
              <a:rPr sz="2000" spc="-85" dirty="0">
                <a:latin typeface="Arial"/>
                <a:cs typeface="Arial"/>
              </a:rPr>
              <a:t>nguồn </a:t>
            </a:r>
            <a:r>
              <a:rPr sz="2000" spc="-150" dirty="0">
                <a:latin typeface="Arial"/>
                <a:cs typeface="Arial"/>
              </a:rPr>
              <a:t>và </a:t>
            </a:r>
            <a:r>
              <a:rPr sz="2000" spc="-85" dirty="0">
                <a:latin typeface="Arial"/>
                <a:cs typeface="Arial"/>
              </a:rPr>
              <a:t>đích </a:t>
            </a:r>
            <a:r>
              <a:rPr sz="2000" spc="-75" dirty="0">
                <a:latin typeface="Arial"/>
                <a:cs typeface="Arial"/>
              </a:rPr>
              <a:t>là </a:t>
            </a:r>
            <a:r>
              <a:rPr sz="2000" spc="-35" dirty="0">
                <a:latin typeface="Arial"/>
                <a:cs typeface="Arial"/>
              </a:rPr>
              <a:t>đỉnh </a:t>
            </a:r>
            <a:r>
              <a:rPr sz="2000" spc="-125" dirty="0">
                <a:latin typeface="Arial"/>
                <a:cs typeface="Arial"/>
              </a:rPr>
              <a:t>cô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lập</a:t>
            </a:r>
            <a:endParaRPr sz="20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315"/>
              </a:spcBef>
              <a:buChar char="•"/>
              <a:tabLst>
                <a:tab pos="183515" algn="l"/>
              </a:tabLst>
            </a:pPr>
            <a:r>
              <a:rPr sz="2000" spc="-80" dirty="0">
                <a:latin typeface="Arial"/>
                <a:cs typeface="Arial"/>
              </a:rPr>
              <a:t>Đỉnh </a:t>
            </a:r>
            <a:r>
              <a:rPr sz="2000" spc="-125" dirty="0">
                <a:latin typeface="Arial"/>
                <a:cs typeface="Arial"/>
              </a:rPr>
              <a:t>vào </a:t>
            </a:r>
            <a:r>
              <a:rPr sz="2000" spc="-150" dirty="0">
                <a:latin typeface="Arial"/>
                <a:cs typeface="Arial"/>
              </a:rPr>
              <a:t>và </a:t>
            </a:r>
            <a:r>
              <a:rPr sz="2000" spc="-35" dirty="0">
                <a:latin typeface="Arial"/>
                <a:cs typeface="Arial"/>
              </a:rPr>
              <a:t>đỉnh </a:t>
            </a:r>
            <a:r>
              <a:rPr sz="2000" spc="-90" dirty="0">
                <a:latin typeface="Arial"/>
                <a:cs typeface="Arial"/>
              </a:rPr>
              <a:t>ra </a:t>
            </a:r>
            <a:r>
              <a:rPr sz="2000" spc="-75" dirty="0">
                <a:latin typeface="Arial"/>
                <a:cs typeface="Arial"/>
              </a:rPr>
              <a:t>lập </a:t>
            </a:r>
            <a:r>
              <a:rPr sz="2000" spc="-45" dirty="0">
                <a:latin typeface="Arial"/>
                <a:cs typeface="Arial"/>
              </a:rPr>
              <a:t>thành </a:t>
            </a:r>
            <a:r>
              <a:rPr sz="2000" spc="-15" dirty="0">
                <a:latin typeface="Arial"/>
                <a:cs typeface="Arial"/>
              </a:rPr>
              <a:t>một </a:t>
            </a:r>
            <a:r>
              <a:rPr sz="2000" spc="-65" dirty="0">
                <a:latin typeface="Arial"/>
                <a:cs typeface="Arial"/>
              </a:rPr>
              <a:t>biên </a:t>
            </a:r>
            <a:r>
              <a:rPr sz="2000" spc="-95" dirty="0">
                <a:latin typeface="Arial"/>
                <a:cs typeface="Arial"/>
              </a:rPr>
              <a:t>ngoài </a:t>
            </a:r>
            <a:r>
              <a:rPr sz="2000" spc="-130" dirty="0">
                <a:latin typeface="Arial"/>
                <a:cs typeface="Arial"/>
              </a:rPr>
              <a:t>của </a:t>
            </a:r>
            <a:r>
              <a:rPr sz="2000" spc="-40" dirty="0">
                <a:latin typeface="Arial"/>
                <a:cs typeface="Arial"/>
              </a:rPr>
              <a:t>đồ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thị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551561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0" dirty="0"/>
              <a:t>Ma </a:t>
            </a:r>
            <a:r>
              <a:rPr spc="-145" dirty="0"/>
              <a:t>trận </a:t>
            </a:r>
            <a:r>
              <a:rPr spc="-265" dirty="0"/>
              <a:t>kề </a:t>
            </a:r>
            <a:r>
              <a:rPr spc="-300" dirty="0"/>
              <a:t>của </a:t>
            </a:r>
            <a:r>
              <a:rPr spc="-180" dirty="0"/>
              <a:t>đồ </a:t>
            </a:r>
            <a:r>
              <a:rPr spc="-100" dirty="0"/>
              <a:t>thị </a:t>
            </a:r>
            <a:r>
              <a:rPr spc="-355" dirty="0"/>
              <a:t>có</a:t>
            </a:r>
            <a:r>
              <a:rPr spc="-305" dirty="0"/>
              <a:t> </a:t>
            </a:r>
            <a:r>
              <a:rPr spc="-290" dirty="0"/>
              <a:t>hướng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2300"/>
            <a:ext cx="7541259" cy="171068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83515" marR="5080" indent="-171450" algn="just">
              <a:lnSpc>
                <a:spcPct val="90000"/>
              </a:lnSpc>
              <a:spcBef>
                <a:spcPts val="445"/>
              </a:spcBef>
              <a:buChar char="•"/>
              <a:tabLst>
                <a:tab pos="184150" algn="l"/>
              </a:tabLst>
            </a:pPr>
            <a:r>
              <a:rPr sz="2800" spc="-75" dirty="0">
                <a:latin typeface="Arial"/>
                <a:cs typeface="Arial"/>
              </a:rPr>
              <a:t>Ma </a:t>
            </a:r>
            <a:r>
              <a:rPr sz="2800" spc="-35" dirty="0">
                <a:latin typeface="Arial"/>
                <a:cs typeface="Arial"/>
              </a:rPr>
              <a:t>trận </a:t>
            </a:r>
            <a:r>
              <a:rPr sz="2800" spc="-125" dirty="0">
                <a:latin typeface="Arial"/>
                <a:cs typeface="Arial"/>
              </a:rPr>
              <a:t>vuông </a:t>
            </a:r>
            <a:r>
              <a:rPr sz="2800" spc="-165" dirty="0">
                <a:latin typeface="Arial"/>
                <a:cs typeface="Arial"/>
              </a:rPr>
              <a:t>có </a:t>
            </a:r>
            <a:r>
              <a:rPr sz="2800" spc="-145" dirty="0">
                <a:latin typeface="Arial"/>
                <a:cs typeface="Arial"/>
              </a:rPr>
              <a:t>kích </a:t>
            </a:r>
            <a:r>
              <a:rPr sz="2800" spc="-110" dirty="0">
                <a:latin typeface="Arial"/>
                <a:cs typeface="Arial"/>
              </a:rPr>
              <a:t>thước </a:t>
            </a:r>
            <a:r>
              <a:rPr sz="2800" spc="-160" dirty="0">
                <a:latin typeface="Arial"/>
                <a:cs typeface="Arial"/>
              </a:rPr>
              <a:t>bằng </a:t>
            </a:r>
            <a:r>
              <a:rPr sz="2800" spc="-195" dirty="0">
                <a:latin typeface="Arial"/>
                <a:cs typeface="Arial"/>
              </a:rPr>
              <a:t>số </a:t>
            </a:r>
            <a:r>
              <a:rPr sz="2800" spc="-35" dirty="0">
                <a:latin typeface="Arial"/>
                <a:cs typeface="Arial"/>
              </a:rPr>
              <a:t>đỉnh </a:t>
            </a:r>
            <a:r>
              <a:rPr sz="2800" spc="-195" dirty="0">
                <a:latin typeface="Arial"/>
                <a:cs typeface="Arial"/>
              </a:rPr>
              <a:t>và </a:t>
            </a:r>
            <a:r>
              <a:rPr sz="2800" spc="-120" dirty="0">
                <a:latin typeface="Arial"/>
                <a:cs typeface="Arial"/>
              </a:rPr>
              <a:t>phần  </a:t>
            </a:r>
            <a:r>
              <a:rPr sz="2800" spc="-10" dirty="0">
                <a:latin typeface="Arial"/>
                <a:cs typeface="Arial"/>
              </a:rPr>
              <a:t>tử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215" dirty="0">
                <a:latin typeface="Arial"/>
                <a:cs typeface="Arial"/>
              </a:rPr>
              <a:t>ở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hàng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i,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cột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j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80" dirty="0">
                <a:latin typeface="Arial"/>
                <a:cs typeface="Arial"/>
              </a:rPr>
              <a:t>của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ma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trận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là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1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nếu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và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chỉ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nếu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có  </a:t>
            </a:r>
            <a:r>
              <a:rPr sz="2800" spc="-160" dirty="0">
                <a:latin typeface="Arial"/>
                <a:cs typeface="Arial"/>
              </a:rPr>
              <a:t>cạnh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từ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đỉnh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i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đến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đỉnh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j,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95" dirty="0">
                <a:latin typeface="Arial"/>
                <a:cs typeface="Arial"/>
              </a:rPr>
              <a:t>và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là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0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ngược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lại.</a:t>
            </a:r>
            <a:endParaRPr sz="2800">
              <a:latin typeface="Arial"/>
              <a:cs typeface="Arial"/>
            </a:endParaRPr>
          </a:p>
          <a:p>
            <a:pPr marL="183515" indent="-171450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184150" algn="l"/>
              </a:tabLst>
            </a:pPr>
            <a:r>
              <a:rPr sz="2800" spc="-250" dirty="0">
                <a:latin typeface="Arial"/>
                <a:cs typeface="Arial"/>
              </a:rPr>
              <a:t>Tổng </a:t>
            </a:r>
            <a:r>
              <a:rPr sz="2800" spc="-180" dirty="0">
                <a:latin typeface="Arial"/>
                <a:cs typeface="Arial"/>
              </a:rPr>
              <a:t>của </a:t>
            </a:r>
            <a:r>
              <a:rPr sz="2800" spc="-60" dirty="0">
                <a:latin typeface="Arial"/>
                <a:cs typeface="Arial"/>
              </a:rPr>
              <a:t>hàng/cột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175" dirty="0">
                <a:latin typeface="Arial"/>
                <a:cs typeface="Arial"/>
              </a:rPr>
              <a:t>bậc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ra/vào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9331" y="633719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26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428434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95" dirty="0"/>
              <a:t>Đường </a:t>
            </a:r>
            <a:r>
              <a:rPr spc="-114" dirty="0"/>
              <a:t>đi </a:t>
            </a:r>
            <a:r>
              <a:rPr spc="-265" dirty="0"/>
              <a:t>và </a:t>
            </a:r>
            <a:r>
              <a:rPr spc="-235" dirty="0"/>
              <a:t>nửa</a:t>
            </a:r>
            <a:r>
              <a:rPr spc="-110" dirty="0"/>
              <a:t> </a:t>
            </a:r>
            <a:r>
              <a:rPr spc="-265" dirty="0"/>
              <a:t>đường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2300"/>
            <a:ext cx="7732395" cy="48888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83515" marR="520700" indent="-171450">
              <a:lnSpc>
                <a:spcPts val="3020"/>
              </a:lnSpc>
              <a:spcBef>
                <a:spcPts val="495"/>
              </a:spcBef>
              <a:buChar char="•"/>
              <a:tabLst>
                <a:tab pos="184150" algn="l"/>
              </a:tabLst>
            </a:pPr>
            <a:r>
              <a:rPr sz="2800" spc="-195" dirty="0">
                <a:latin typeface="Arial"/>
                <a:cs typeface="Arial"/>
              </a:rPr>
              <a:t>Đường </a:t>
            </a:r>
            <a:r>
              <a:rPr sz="2800" spc="10" dirty="0">
                <a:latin typeface="Arial"/>
                <a:cs typeface="Arial"/>
              </a:rPr>
              <a:t>đi </a:t>
            </a:r>
            <a:r>
              <a:rPr sz="2800" spc="-165" dirty="0">
                <a:latin typeface="Arial"/>
                <a:cs typeface="Arial"/>
              </a:rPr>
              <a:t>có </a:t>
            </a:r>
            <a:r>
              <a:rPr sz="2800" spc="-160" dirty="0">
                <a:latin typeface="Arial"/>
                <a:cs typeface="Arial"/>
              </a:rPr>
              <a:t>hướng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165" dirty="0">
                <a:latin typeface="Arial"/>
                <a:cs typeface="Arial"/>
              </a:rPr>
              <a:t>dãy </a:t>
            </a:r>
            <a:r>
              <a:rPr sz="2800" spc="-225" dirty="0">
                <a:latin typeface="Arial"/>
                <a:cs typeface="Arial"/>
              </a:rPr>
              <a:t>các </a:t>
            </a:r>
            <a:r>
              <a:rPr sz="2800" spc="-160" dirty="0">
                <a:latin typeface="Arial"/>
                <a:cs typeface="Arial"/>
              </a:rPr>
              <a:t>cạnh mà </a:t>
            </a:r>
            <a:r>
              <a:rPr sz="2800" spc="-35" dirty="0">
                <a:latin typeface="Arial"/>
                <a:cs typeface="Arial"/>
              </a:rPr>
              <a:t>đỉnh</a:t>
            </a:r>
            <a:r>
              <a:rPr sz="2800" spc="-26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cuối  </a:t>
            </a:r>
            <a:r>
              <a:rPr sz="2800" spc="-180" dirty="0">
                <a:latin typeface="Arial"/>
                <a:cs typeface="Arial"/>
              </a:rPr>
              <a:t>của </a:t>
            </a:r>
            <a:r>
              <a:rPr sz="2800" spc="-160" dirty="0">
                <a:latin typeface="Arial"/>
                <a:cs typeface="Arial"/>
              </a:rPr>
              <a:t>cạnh </a:t>
            </a:r>
            <a:r>
              <a:rPr sz="2800" spc="-80" dirty="0">
                <a:latin typeface="Arial"/>
                <a:cs typeface="Arial"/>
              </a:rPr>
              <a:t>trước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35" dirty="0">
                <a:latin typeface="Arial"/>
                <a:cs typeface="Arial"/>
              </a:rPr>
              <a:t>đỉnh </a:t>
            </a:r>
            <a:r>
              <a:rPr sz="2800" spc="-100" dirty="0">
                <a:latin typeface="Arial"/>
                <a:cs typeface="Arial"/>
              </a:rPr>
              <a:t>đầu </a:t>
            </a:r>
            <a:r>
              <a:rPr sz="2800" spc="-180" dirty="0">
                <a:latin typeface="Arial"/>
                <a:cs typeface="Arial"/>
              </a:rPr>
              <a:t>của </a:t>
            </a:r>
            <a:r>
              <a:rPr sz="2800" spc="-160" dirty="0">
                <a:latin typeface="Arial"/>
                <a:cs typeface="Arial"/>
              </a:rPr>
              <a:t>cạnh </a:t>
            </a:r>
            <a:r>
              <a:rPr sz="2800" spc="-20" dirty="0">
                <a:latin typeface="Arial"/>
                <a:cs typeface="Arial"/>
              </a:rPr>
              <a:t>tiếp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theo</a:t>
            </a:r>
            <a:endParaRPr sz="2800">
              <a:latin typeface="Arial"/>
              <a:cs typeface="Arial"/>
            </a:endParaRPr>
          </a:p>
          <a:p>
            <a:pPr marL="183515" marR="711200" indent="-171450">
              <a:lnSpc>
                <a:spcPts val="3030"/>
              </a:lnSpc>
              <a:spcBef>
                <a:spcPts val="815"/>
              </a:spcBef>
              <a:buChar char="•"/>
              <a:tabLst>
                <a:tab pos="184150" algn="l"/>
              </a:tabLst>
            </a:pPr>
            <a:r>
              <a:rPr sz="2800" spc="-240" dirty="0">
                <a:latin typeface="Arial"/>
                <a:cs typeface="Arial"/>
              </a:rPr>
              <a:t>Chu </a:t>
            </a:r>
            <a:r>
              <a:rPr sz="2800" spc="-20" dirty="0">
                <a:latin typeface="Arial"/>
                <a:cs typeface="Arial"/>
              </a:rPr>
              <a:t>trình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145" dirty="0">
                <a:latin typeface="Arial"/>
                <a:cs typeface="Arial"/>
              </a:rPr>
              <a:t>đường </a:t>
            </a:r>
            <a:r>
              <a:rPr sz="2800" spc="5" dirty="0">
                <a:latin typeface="Arial"/>
                <a:cs typeface="Arial"/>
              </a:rPr>
              <a:t>đi </a:t>
            </a:r>
            <a:r>
              <a:rPr sz="2800" spc="-165" dirty="0">
                <a:latin typeface="Arial"/>
                <a:cs typeface="Arial"/>
              </a:rPr>
              <a:t>có </a:t>
            </a:r>
            <a:r>
              <a:rPr sz="2800" spc="-40" dirty="0">
                <a:latin typeface="Arial"/>
                <a:cs typeface="Arial"/>
              </a:rPr>
              <a:t>đỉnh </a:t>
            </a:r>
            <a:r>
              <a:rPr sz="2800" spc="-100" dirty="0">
                <a:latin typeface="Arial"/>
                <a:cs typeface="Arial"/>
              </a:rPr>
              <a:t>đầu </a:t>
            </a:r>
            <a:r>
              <a:rPr sz="2800" spc="-195" dirty="0">
                <a:latin typeface="Arial"/>
                <a:cs typeface="Arial"/>
              </a:rPr>
              <a:t>và </a:t>
            </a:r>
            <a:r>
              <a:rPr sz="2800" spc="-95" dirty="0">
                <a:latin typeface="Arial"/>
                <a:cs typeface="Arial"/>
              </a:rPr>
              <a:t>cuối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trùng  </a:t>
            </a:r>
            <a:r>
              <a:rPr sz="2800" spc="-120" dirty="0">
                <a:latin typeface="Arial"/>
                <a:cs typeface="Arial"/>
              </a:rPr>
              <a:t>nhau</a:t>
            </a:r>
            <a:endParaRPr sz="2800">
              <a:latin typeface="Arial"/>
              <a:cs typeface="Arial"/>
            </a:endParaRPr>
          </a:p>
          <a:p>
            <a:pPr marL="183515" marR="112395" indent="-171450">
              <a:lnSpc>
                <a:spcPts val="3030"/>
              </a:lnSpc>
              <a:spcBef>
                <a:spcPts val="785"/>
              </a:spcBef>
              <a:buChar char="•"/>
              <a:tabLst>
                <a:tab pos="184150" algn="l"/>
              </a:tabLst>
            </a:pPr>
            <a:r>
              <a:rPr sz="2800" spc="-300" dirty="0">
                <a:latin typeface="Arial"/>
                <a:cs typeface="Arial"/>
              </a:rPr>
              <a:t>Tựa </a:t>
            </a:r>
            <a:r>
              <a:rPr sz="2800" spc="-145" dirty="0">
                <a:latin typeface="Arial"/>
                <a:cs typeface="Arial"/>
              </a:rPr>
              <a:t>đường </a:t>
            </a:r>
            <a:r>
              <a:rPr sz="2800" spc="5" dirty="0">
                <a:latin typeface="Arial"/>
                <a:cs typeface="Arial"/>
              </a:rPr>
              <a:t>đi </a:t>
            </a:r>
            <a:r>
              <a:rPr sz="2800" spc="-165" dirty="0">
                <a:latin typeface="Arial"/>
                <a:cs typeface="Arial"/>
              </a:rPr>
              <a:t>có </a:t>
            </a:r>
            <a:r>
              <a:rPr sz="2800" spc="-160" dirty="0">
                <a:latin typeface="Arial"/>
                <a:cs typeface="Arial"/>
              </a:rPr>
              <a:t>hướng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165" dirty="0">
                <a:latin typeface="Arial"/>
                <a:cs typeface="Arial"/>
              </a:rPr>
              <a:t>dãy </a:t>
            </a:r>
            <a:r>
              <a:rPr sz="2800" spc="-160" dirty="0">
                <a:latin typeface="Arial"/>
                <a:cs typeface="Arial"/>
              </a:rPr>
              <a:t>cạnh </a:t>
            </a:r>
            <a:r>
              <a:rPr sz="2800" spc="-50" dirty="0">
                <a:latin typeface="Arial"/>
                <a:cs typeface="Arial"/>
              </a:rPr>
              <a:t>trong </a:t>
            </a:r>
            <a:r>
              <a:rPr sz="2800" spc="-40" dirty="0">
                <a:latin typeface="Arial"/>
                <a:cs typeface="Arial"/>
              </a:rPr>
              <a:t>đó </a:t>
            </a:r>
            <a:r>
              <a:rPr sz="2800" spc="-165" dirty="0">
                <a:latin typeface="Arial"/>
                <a:cs typeface="Arial"/>
              </a:rPr>
              <a:t>có</a:t>
            </a:r>
            <a:r>
              <a:rPr sz="2800" spc="-480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cặp  </a:t>
            </a:r>
            <a:r>
              <a:rPr sz="2800" spc="-160" dirty="0">
                <a:latin typeface="Arial"/>
                <a:cs typeface="Arial"/>
              </a:rPr>
              <a:t>cạnh </a:t>
            </a:r>
            <a:r>
              <a:rPr sz="2800" spc="-165" dirty="0">
                <a:latin typeface="Arial"/>
                <a:cs typeface="Arial"/>
              </a:rPr>
              <a:t>có cùng </a:t>
            </a:r>
            <a:r>
              <a:rPr sz="2800" spc="-40" dirty="0">
                <a:latin typeface="Arial"/>
                <a:cs typeface="Arial"/>
              </a:rPr>
              <a:t>đỉnh </a:t>
            </a:r>
            <a:r>
              <a:rPr sz="2800" spc="-100" dirty="0">
                <a:latin typeface="Arial"/>
                <a:cs typeface="Arial"/>
              </a:rPr>
              <a:t>đầu </a:t>
            </a:r>
            <a:r>
              <a:rPr sz="2800" spc="-150" dirty="0">
                <a:latin typeface="Arial"/>
                <a:cs typeface="Arial"/>
              </a:rPr>
              <a:t>hoặc </a:t>
            </a:r>
            <a:r>
              <a:rPr sz="2800" spc="-165" dirty="0">
                <a:latin typeface="Arial"/>
                <a:cs typeface="Arial"/>
              </a:rPr>
              <a:t>có cùng </a:t>
            </a:r>
            <a:r>
              <a:rPr sz="2800" spc="-40" dirty="0">
                <a:latin typeface="Arial"/>
                <a:cs typeface="Arial"/>
              </a:rPr>
              <a:t>đỉnh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cuối</a:t>
            </a:r>
            <a:endParaRPr sz="28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09"/>
              </a:spcBef>
              <a:buChar char="•"/>
              <a:tabLst>
                <a:tab pos="184150" algn="l"/>
              </a:tabLst>
            </a:pPr>
            <a:r>
              <a:rPr sz="2800" spc="-210" dirty="0">
                <a:latin typeface="Arial"/>
                <a:cs typeface="Arial"/>
              </a:rPr>
              <a:t>Ví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dụ:</a:t>
            </a:r>
            <a:endParaRPr sz="28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đường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đi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từ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n1 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đến</a:t>
            </a:r>
            <a:r>
              <a:rPr sz="2400" spc="-4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n6,</a:t>
            </a:r>
            <a:endParaRPr sz="24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20"/>
              </a:spcBef>
              <a:buChar char="•"/>
              <a:tabLst>
                <a:tab pos="528320" algn="l"/>
              </a:tabLst>
            </a:pPr>
            <a:r>
              <a:rPr sz="2400" spc="-70" dirty="0">
                <a:solidFill>
                  <a:srgbClr val="006FC0"/>
                </a:solidFill>
                <a:latin typeface="Arial"/>
                <a:cs typeface="Arial"/>
              </a:rPr>
              <a:t>tựa</a:t>
            </a: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đường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đi</a:t>
            </a:r>
            <a:r>
              <a:rPr sz="2400" spc="-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từ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n1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và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n3,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n2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và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n4,</a:t>
            </a:r>
            <a:r>
              <a:rPr sz="2400" spc="-1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n5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và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n6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  <a:endParaRPr sz="27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006FC0"/>
              </a:buClr>
              <a:buFont typeface="Arial"/>
              <a:buChar char="•"/>
            </a:pPr>
            <a:endParaRPr sz="2350">
              <a:latin typeface="Arial"/>
              <a:cs typeface="Arial"/>
            </a:endParaRPr>
          </a:p>
          <a:p>
            <a:pPr marL="344170" marR="5080" lvl="2" indent="-344170" algn="r">
              <a:lnSpc>
                <a:spcPct val="100000"/>
              </a:lnSpc>
              <a:buChar char="•"/>
              <a:tabLst>
                <a:tab pos="344170" algn="l"/>
                <a:tab pos="344805" algn="l"/>
              </a:tabLst>
            </a:pPr>
            <a:r>
              <a:rPr sz="2100" spc="-95" dirty="0">
                <a:latin typeface="Arial"/>
                <a:cs typeface="Arial"/>
              </a:rPr>
              <a:t>27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24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409638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0" dirty="0"/>
              <a:t>Ma </a:t>
            </a:r>
            <a:r>
              <a:rPr spc="-145" dirty="0"/>
              <a:t>trận </a:t>
            </a:r>
            <a:r>
              <a:rPr spc="-114" dirty="0"/>
              <a:t>tới </a:t>
            </a:r>
            <a:r>
              <a:rPr spc="-155" dirty="0"/>
              <a:t>(đến</a:t>
            </a:r>
            <a:r>
              <a:rPr spc="-520" dirty="0"/>
              <a:t> </a:t>
            </a:r>
            <a:r>
              <a:rPr spc="-235" dirty="0"/>
              <a:t>được)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4362" y="1811337"/>
          <a:ext cx="3886200" cy="40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80" dirty="0">
                          <a:latin typeface="Arial"/>
                          <a:cs typeface="Arial"/>
                        </a:rPr>
                        <a:t>n7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R="10223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n7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684140" y="1813636"/>
            <a:ext cx="3698875" cy="28301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08279" marR="153670" indent="-170815">
              <a:lnSpc>
                <a:spcPct val="90100"/>
              </a:lnSpc>
              <a:spcBef>
                <a:spcPts val="330"/>
              </a:spcBef>
              <a:buChar char="•"/>
              <a:tabLst>
                <a:tab pos="208915" algn="l"/>
              </a:tabLst>
            </a:pPr>
            <a:r>
              <a:rPr sz="2000" spc="-60" dirty="0">
                <a:latin typeface="Arial"/>
                <a:cs typeface="Arial"/>
              </a:rPr>
              <a:t>Ma </a:t>
            </a:r>
            <a:r>
              <a:rPr sz="2000" spc="-35" dirty="0">
                <a:latin typeface="Arial"/>
                <a:cs typeface="Arial"/>
              </a:rPr>
              <a:t>trận </a:t>
            </a:r>
            <a:r>
              <a:rPr sz="2000" spc="-20" dirty="0">
                <a:latin typeface="Arial"/>
                <a:cs typeface="Arial"/>
              </a:rPr>
              <a:t>tới </a:t>
            </a:r>
            <a:r>
              <a:rPr sz="2000" spc="-130" dirty="0">
                <a:latin typeface="Arial"/>
                <a:cs typeface="Arial"/>
              </a:rPr>
              <a:t>của </a:t>
            </a:r>
            <a:r>
              <a:rPr sz="2000" spc="-35" dirty="0">
                <a:latin typeface="Arial"/>
                <a:cs typeface="Arial"/>
              </a:rPr>
              <a:t>đồ </a:t>
            </a:r>
            <a:r>
              <a:rPr sz="2000" spc="20" dirty="0">
                <a:latin typeface="Arial"/>
                <a:cs typeface="Arial"/>
              </a:rPr>
              <a:t>thị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có </a:t>
            </a:r>
            <a:r>
              <a:rPr sz="2000" spc="-75" dirty="0">
                <a:latin typeface="Arial"/>
                <a:cs typeface="Arial"/>
              </a:rPr>
              <a:t>m </a:t>
            </a:r>
            <a:r>
              <a:rPr sz="2000" spc="-30" dirty="0">
                <a:latin typeface="Arial"/>
                <a:cs typeface="Arial"/>
              </a:rPr>
              <a:t>đỉnh  </a:t>
            </a:r>
            <a:r>
              <a:rPr sz="2000" spc="-75" dirty="0">
                <a:latin typeface="Arial"/>
                <a:cs typeface="Arial"/>
              </a:rPr>
              <a:t>là </a:t>
            </a:r>
            <a:r>
              <a:rPr sz="2000" spc="-125" dirty="0">
                <a:latin typeface="Arial"/>
                <a:cs typeface="Arial"/>
              </a:rPr>
              <a:t>ma </a:t>
            </a:r>
            <a:r>
              <a:rPr sz="2000" spc="-35" dirty="0">
                <a:latin typeface="Arial"/>
                <a:cs typeface="Arial"/>
              </a:rPr>
              <a:t>trận </a:t>
            </a:r>
            <a:r>
              <a:rPr sz="2000" spc="-75" dirty="0">
                <a:latin typeface="Arial"/>
                <a:cs typeface="Arial"/>
              </a:rPr>
              <a:t>m </a:t>
            </a:r>
            <a:r>
              <a:rPr sz="2000" spc="-140" dirty="0">
                <a:latin typeface="Arial"/>
                <a:cs typeface="Arial"/>
              </a:rPr>
              <a:t>x </a:t>
            </a:r>
            <a:r>
              <a:rPr sz="2000" spc="-75" dirty="0">
                <a:latin typeface="Arial"/>
                <a:cs typeface="Arial"/>
              </a:rPr>
              <a:t>m </a:t>
            </a:r>
            <a:r>
              <a:rPr sz="2000" spc="-40" dirty="0">
                <a:latin typeface="Arial"/>
                <a:cs typeface="Arial"/>
              </a:rPr>
              <a:t>trong </a:t>
            </a:r>
            <a:r>
              <a:rPr sz="2000" spc="-35" dirty="0">
                <a:latin typeface="Arial"/>
                <a:cs typeface="Arial"/>
              </a:rPr>
              <a:t>đó </a:t>
            </a:r>
            <a:r>
              <a:rPr sz="2000" spc="-90" dirty="0">
                <a:latin typeface="Arial"/>
                <a:cs typeface="Arial"/>
              </a:rPr>
              <a:t>phần  </a:t>
            </a:r>
            <a:r>
              <a:rPr sz="2000" spc="-15" dirty="0">
                <a:latin typeface="Arial"/>
                <a:cs typeface="Arial"/>
              </a:rPr>
              <a:t>tử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(i,j)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là</a:t>
            </a:r>
            <a:r>
              <a:rPr sz="2000" spc="-105" dirty="0">
                <a:latin typeface="Arial"/>
                <a:cs typeface="Arial"/>
              </a:rPr>
              <a:t> 1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khi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có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đường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từ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208279">
              <a:lnSpc>
                <a:spcPts val="2160"/>
              </a:lnSpc>
            </a:pPr>
            <a:r>
              <a:rPr sz="2000" spc="-70" dirty="0">
                <a:latin typeface="Arial"/>
                <a:cs typeface="Arial"/>
              </a:rPr>
              <a:t>đến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j.</a:t>
            </a:r>
            <a:endParaRPr sz="2000">
              <a:latin typeface="Arial"/>
              <a:cs typeface="Arial"/>
            </a:endParaRPr>
          </a:p>
          <a:p>
            <a:pPr marL="208279" marR="391160" indent="-170815">
              <a:lnSpc>
                <a:spcPts val="2160"/>
              </a:lnSpc>
              <a:spcBef>
                <a:spcPts val="825"/>
              </a:spcBef>
              <a:buChar char="•"/>
              <a:tabLst>
                <a:tab pos="208915" algn="l"/>
              </a:tabLst>
            </a:pPr>
            <a:r>
              <a:rPr sz="2000" spc="-65" dirty="0">
                <a:latin typeface="Arial"/>
                <a:cs typeface="Arial"/>
              </a:rPr>
              <a:t>Ma </a:t>
            </a:r>
            <a:r>
              <a:rPr sz="2000" spc="-35" dirty="0">
                <a:latin typeface="Arial"/>
                <a:cs typeface="Arial"/>
              </a:rPr>
              <a:t>trận </a:t>
            </a:r>
            <a:r>
              <a:rPr sz="2000" spc="-20" dirty="0">
                <a:latin typeface="Arial"/>
                <a:cs typeface="Arial"/>
              </a:rPr>
              <a:t>tới </a:t>
            </a:r>
            <a:r>
              <a:rPr sz="2000" spc="-365" dirty="0">
                <a:latin typeface="Arial"/>
                <a:cs typeface="Arial"/>
              </a:rPr>
              <a:t>R </a:t>
            </a:r>
            <a:r>
              <a:rPr sz="2000" spc="-125" dirty="0">
                <a:latin typeface="Arial"/>
                <a:cs typeface="Arial"/>
              </a:rPr>
              <a:t>có </a:t>
            </a:r>
            <a:r>
              <a:rPr sz="2000" spc="-25" dirty="0">
                <a:latin typeface="Arial"/>
                <a:cs typeface="Arial"/>
              </a:rPr>
              <a:t>thể </a:t>
            </a:r>
            <a:r>
              <a:rPr sz="2000" spc="-30" dirty="0">
                <a:latin typeface="Arial"/>
                <a:cs typeface="Arial"/>
              </a:rPr>
              <a:t>tính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114" dirty="0">
                <a:latin typeface="Arial"/>
                <a:cs typeface="Arial"/>
              </a:rPr>
              <a:t>bằng  </a:t>
            </a:r>
            <a:r>
              <a:rPr sz="2000" spc="-125" dirty="0">
                <a:latin typeface="Arial"/>
                <a:cs typeface="Arial"/>
              </a:rPr>
              <a:t>công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thức:</a:t>
            </a:r>
            <a:endParaRPr sz="2000">
              <a:latin typeface="Arial"/>
              <a:cs typeface="Arial"/>
            </a:endParaRPr>
          </a:p>
          <a:p>
            <a:pPr marL="321310">
              <a:lnSpc>
                <a:spcPct val="100000"/>
              </a:lnSpc>
              <a:spcBef>
                <a:spcPts val="550"/>
              </a:spcBef>
            </a:pPr>
            <a:r>
              <a:rPr sz="2000" spc="-270" dirty="0">
                <a:latin typeface="Arial"/>
                <a:cs typeface="Arial"/>
              </a:rPr>
              <a:t>R= </a:t>
            </a:r>
            <a:r>
              <a:rPr sz="2000" spc="-55" dirty="0">
                <a:latin typeface="Arial"/>
                <a:cs typeface="Arial"/>
              </a:rPr>
              <a:t>I </a:t>
            </a:r>
            <a:r>
              <a:rPr sz="2000" spc="-180" dirty="0">
                <a:latin typeface="Arial"/>
                <a:cs typeface="Arial"/>
              </a:rPr>
              <a:t>+ </a:t>
            </a:r>
            <a:r>
              <a:rPr sz="2000" spc="-185" dirty="0">
                <a:latin typeface="Arial"/>
                <a:cs typeface="Arial"/>
              </a:rPr>
              <a:t>A </a:t>
            </a:r>
            <a:r>
              <a:rPr sz="2000" spc="-180" dirty="0">
                <a:latin typeface="Arial"/>
                <a:cs typeface="Arial"/>
              </a:rPr>
              <a:t>+ </a:t>
            </a:r>
            <a:r>
              <a:rPr sz="2000" spc="-125" dirty="0">
                <a:latin typeface="Arial"/>
                <a:cs typeface="Arial"/>
              </a:rPr>
              <a:t>A</a:t>
            </a:r>
            <a:r>
              <a:rPr sz="2025" spc="-187" baseline="24691" dirty="0">
                <a:latin typeface="Arial"/>
                <a:cs typeface="Arial"/>
              </a:rPr>
              <a:t>2 </a:t>
            </a:r>
            <a:r>
              <a:rPr sz="2000" spc="-180" dirty="0">
                <a:latin typeface="Arial"/>
                <a:cs typeface="Arial"/>
              </a:rPr>
              <a:t>+ </a:t>
            </a:r>
            <a:r>
              <a:rPr sz="2000" spc="-625" dirty="0">
                <a:latin typeface="Arial"/>
                <a:cs typeface="Arial"/>
              </a:rPr>
              <a:t>…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8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A</a:t>
            </a:r>
            <a:r>
              <a:rPr sz="2025" spc="-187" baseline="24691" dirty="0">
                <a:latin typeface="Arial"/>
                <a:cs typeface="Arial"/>
              </a:rPr>
              <a:t>k</a:t>
            </a:r>
            <a:endParaRPr sz="2025" baseline="24691">
              <a:latin typeface="Arial"/>
              <a:cs typeface="Arial"/>
            </a:endParaRPr>
          </a:p>
          <a:p>
            <a:pPr marL="208279">
              <a:lnSpc>
                <a:spcPts val="2280"/>
              </a:lnSpc>
              <a:spcBef>
                <a:spcPts val="550"/>
              </a:spcBef>
            </a:pPr>
            <a:r>
              <a:rPr sz="2000" spc="-40" dirty="0">
                <a:latin typeface="Arial"/>
                <a:cs typeface="Arial"/>
              </a:rPr>
              <a:t>trong đó </a:t>
            </a:r>
            <a:r>
              <a:rPr sz="2000" spc="-95" dirty="0">
                <a:latin typeface="Arial"/>
                <a:cs typeface="Arial"/>
              </a:rPr>
              <a:t>k </a:t>
            </a:r>
            <a:r>
              <a:rPr sz="2000" spc="-75" dirty="0">
                <a:latin typeface="Arial"/>
                <a:cs typeface="Arial"/>
              </a:rPr>
              <a:t>là </a:t>
            </a:r>
            <a:r>
              <a:rPr sz="2000" spc="-85" dirty="0">
                <a:latin typeface="Arial"/>
                <a:cs typeface="Arial"/>
              </a:rPr>
              <a:t>chiều </a:t>
            </a:r>
            <a:r>
              <a:rPr sz="2000" spc="-70" dirty="0">
                <a:latin typeface="Arial"/>
                <a:cs typeface="Arial"/>
              </a:rPr>
              <a:t>dài </a:t>
            </a:r>
            <a:r>
              <a:rPr sz="2000" spc="-130" dirty="0">
                <a:latin typeface="Arial"/>
                <a:cs typeface="Arial"/>
              </a:rPr>
              <a:t>của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đường</a:t>
            </a:r>
            <a:endParaRPr sz="2000">
              <a:latin typeface="Arial"/>
              <a:cs typeface="Arial"/>
            </a:endParaRPr>
          </a:p>
          <a:p>
            <a:pPr marL="208279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đi </a:t>
            </a:r>
            <a:r>
              <a:rPr sz="2000" spc="-70" dirty="0">
                <a:latin typeface="Arial"/>
                <a:cs typeface="Arial"/>
              </a:rPr>
              <a:t>dài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nhất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25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219202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55" dirty="0"/>
              <a:t>N-liên</a:t>
            </a:r>
            <a:r>
              <a:rPr spc="-250" dirty="0"/>
              <a:t> </a:t>
            </a:r>
            <a:r>
              <a:rPr spc="-225" dirty="0"/>
              <a:t>thông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2142" y="1792300"/>
            <a:ext cx="7684134" cy="38328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8915" indent="-171450">
              <a:lnSpc>
                <a:spcPct val="100000"/>
              </a:lnSpc>
              <a:spcBef>
                <a:spcPts val="110"/>
              </a:spcBef>
              <a:buChar char="•"/>
              <a:tabLst>
                <a:tab pos="209550" algn="l"/>
              </a:tabLst>
            </a:pPr>
            <a:r>
              <a:rPr sz="2800" spc="-160" dirty="0">
                <a:latin typeface="Arial"/>
                <a:cs typeface="Arial"/>
              </a:rPr>
              <a:t>Hai </a:t>
            </a:r>
            <a:r>
              <a:rPr sz="2800" spc="-35" dirty="0">
                <a:latin typeface="Arial"/>
                <a:cs typeface="Arial"/>
              </a:rPr>
              <a:t>đỉnh </a:t>
            </a:r>
            <a:r>
              <a:rPr sz="2800" spc="-45" dirty="0">
                <a:latin typeface="Arial"/>
                <a:cs typeface="Arial"/>
              </a:rPr>
              <a:t>n</a:t>
            </a:r>
            <a:r>
              <a:rPr sz="2775" spc="-67" baseline="-19519" dirty="0">
                <a:latin typeface="Arial"/>
                <a:cs typeface="Arial"/>
              </a:rPr>
              <a:t>i </a:t>
            </a:r>
            <a:r>
              <a:rPr sz="2800" spc="-195" dirty="0">
                <a:latin typeface="Arial"/>
                <a:cs typeface="Arial"/>
              </a:rPr>
              <a:t>và </a:t>
            </a:r>
            <a:r>
              <a:rPr sz="2800" spc="-30" dirty="0">
                <a:latin typeface="Arial"/>
                <a:cs typeface="Arial"/>
              </a:rPr>
              <a:t>n</a:t>
            </a:r>
            <a:r>
              <a:rPr sz="2775" spc="-44" baseline="-19519" dirty="0">
                <a:latin typeface="Arial"/>
                <a:cs typeface="Arial"/>
              </a:rPr>
              <a:t>j </a:t>
            </a:r>
            <a:r>
              <a:rPr sz="2800" spc="-50" dirty="0">
                <a:latin typeface="Arial"/>
                <a:cs typeface="Arial"/>
              </a:rPr>
              <a:t>trong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spc="-40" dirty="0">
                <a:latin typeface="Arial"/>
                <a:cs typeface="Arial"/>
              </a:rPr>
              <a:t>đồ </a:t>
            </a:r>
            <a:r>
              <a:rPr sz="2800" spc="30" dirty="0">
                <a:latin typeface="Arial"/>
                <a:cs typeface="Arial"/>
              </a:rPr>
              <a:t>thị </a:t>
            </a:r>
            <a:r>
              <a:rPr sz="2800" spc="-165" dirty="0">
                <a:latin typeface="Arial"/>
                <a:cs typeface="Arial"/>
              </a:rPr>
              <a:t>có </a:t>
            </a:r>
            <a:r>
              <a:rPr sz="2800" spc="-160" dirty="0">
                <a:latin typeface="Arial"/>
                <a:cs typeface="Arial"/>
              </a:rPr>
              <a:t>hướng</a:t>
            </a:r>
            <a:r>
              <a:rPr sz="2800" spc="-46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là</a:t>
            </a:r>
            <a:endParaRPr sz="2800">
              <a:latin typeface="Arial"/>
              <a:cs typeface="Arial"/>
            </a:endParaRPr>
          </a:p>
          <a:p>
            <a:pPr marL="553085" marR="53340" lvl="1" indent="-170815">
              <a:lnSpc>
                <a:spcPts val="2600"/>
              </a:lnSpc>
              <a:spcBef>
                <a:spcPts val="455"/>
              </a:spcBef>
              <a:buChar char="•"/>
              <a:tabLst>
                <a:tab pos="553720" algn="l"/>
                <a:tab pos="2261870" algn="l"/>
              </a:tabLst>
            </a:pP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0-liên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thông:	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nếu </a:t>
            </a: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và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chỉ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nếu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không 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có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đường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đi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từ</a:t>
            </a:r>
            <a:r>
              <a:rPr sz="2400" spc="-36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15" baseline="-20833" dirty="0">
                <a:solidFill>
                  <a:srgbClr val="006FC0"/>
                </a:solidFill>
                <a:latin typeface="Arial"/>
                <a:cs typeface="Arial"/>
              </a:rPr>
              <a:t>i 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đến 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30" baseline="-20833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endParaRPr sz="2400" baseline="-20833">
              <a:latin typeface="Arial"/>
              <a:cs typeface="Arial"/>
            </a:endParaRPr>
          </a:p>
          <a:p>
            <a:pPr marL="553085" lvl="1" indent="-171450">
              <a:lnSpc>
                <a:spcPts val="2735"/>
              </a:lnSpc>
              <a:spcBef>
                <a:spcPts val="75"/>
              </a:spcBef>
              <a:buChar char="•"/>
              <a:tabLst>
                <a:tab pos="553720" algn="l"/>
                <a:tab pos="2262505" algn="l"/>
              </a:tabLst>
            </a:pP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1-liên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thông:	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nếu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và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chỉ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nếu 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có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một </a:t>
            </a:r>
            <a:r>
              <a:rPr sz="2400" spc="-70" dirty="0">
                <a:solidFill>
                  <a:srgbClr val="006FC0"/>
                </a:solidFill>
                <a:latin typeface="Arial"/>
                <a:cs typeface="Arial"/>
              </a:rPr>
              <a:t>tựa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đường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và</a:t>
            </a:r>
            <a:r>
              <a:rPr sz="2400" spc="-48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không</a:t>
            </a:r>
            <a:endParaRPr sz="2400">
              <a:latin typeface="Arial"/>
              <a:cs typeface="Arial"/>
            </a:endParaRPr>
          </a:p>
          <a:p>
            <a:pPr marL="553085">
              <a:lnSpc>
                <a:spcPts val="2735"/>
              </a:lnSpc>
            </a:pP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có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đường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giữa 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67" baseline="-20833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,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30" baseline="-20833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endParaRPr sz="2400" baseline="-20833">
              <a:latin typeface="Arial"/>
              <a:cs typeface="Arial"/>
            </a:endParaRPr>
          </a:p>
          <a:p>
            <a:pPr marL="553085" lvl="1" indent="-171450">
              <a:lnSpc>
                <a:spcPct val="100000"/>
              </a:lnSpc>
              <a:spcBef>
                <a:spcPts val="125"/>
              </a:spcBef>
              <a:buChar char="•"/>
              <a:tabLst>
                <a:tab pos="553720" algn="l"/>
                <a:tab pos="2262505" algn="l"/>
              </a:tabLst>
            </a:pP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2-liên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thông:	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nếu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và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chỉ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nếu 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có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một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đường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đi</a:t>
            </a:r>
            <a:r>
              <a:rPr sz="2400" spc="-4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giữa 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60" baseline="-20833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30" baseline="-20833" dirty="0">
                <a:solidFill>
                  <a:srgbClr val="006FC0"/>
                </a:solidFill>
                <a:latin typeface="Arial"/>
                <a:cs typeface="Arial"/>
              </a:rPr>
              <a:t>j</a:t>
            </a:r>
            <a:endParaRPr sz="2400" baseline="-20833">
              <a:latin typeface="Arial"/>
              <a:cs typeface="Arial"/>
            </a:endParaRPr>
          </a:p>
          <a:p>
            <a:pPr marL="553085" marR="30480" lvl="1" indent="-170815">
              <a:lnSpc>
                <a:spcPts val="2590"/>
              </a:lnSpc>
              <a:spcBef>
                <a:spcPts val="425"/>
              </a:spcBef>
              <a:buChar char="•"/>
              <a:tabLst>
                <a:tab pos="553720" algn="l"/>
                <a:tab pos="2261870" algn="l"/>
              </a:tabLst>
            </a:pP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3-liên</a:t>
            </a:r>
            <a:r>
              <a:rPr sz="2400" spc="-10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thông:	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nếu </a:t>
            </a: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và </a:t>
            </a:r>
            <a:r>
              <a:rPr sz="2400" spc="-85" dirty="0">
                <a:solidFill>
                  <a:srgbClr val="006FC0"/>
                </a:solidFill>
                <a:latin typeface="Arial"/>
                <a:cs typeface="Arial"/>
              </a:rPr>
              <a:t>chỉ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nếu 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có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một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đường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đi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từ</a:t>
            </a:r>
            <a:r>
              <a:rPr sz="2400" spc="-4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37" baseline="-20833" dirty="0">
                <a:solidFill>
                  <a:srgbClr val="006FC0"/>
                </a:solidFill>
                <a:latin typeface="Arial"/>
                <a:cs typeface="Arial"/>
              </a:rPr>
              <a:t>i 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đến 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22" baseline="-20833" dirty="0">
                <a:solidFill>
                  <a:srgbClr val="006FC0"/>
                </a:solidFill>
                <a:latin typeface="Arial"/>
                <a:cs typeface="Arial"/>
              </a:rPr>
              <a:t>j </a:t>
            </a:r>
            <a:r>
              <a:rPr sz="16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và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một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đường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đi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từ </a:t>
            </a:r>
            <a:r>
              <a:rPr sz="2400" spc="-20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30" baseline="-20833" dirty="0">
                <a:solidFill>
                  <a:srgbClr val="006FC0"/>
                </a:solidFill>
                <a:latin typeface="Arial"/>
                <a:cs typeface="Arial"/>
              </a:rPr>
              <a:t>j </a:t>
            </a:r>
            <a:r>
              <a:rPr sz="2400" spc="-75" dirty="0">
                <a:solidFill>
                  <a:srgbClr val="006FC0"/>
                </a:solidFill>
                <a:latin typeface="Arial"/>
                <a:cs typeface="Arial"/>
              </a:rPr>
              <a:t>đến</a:t>
            </a:r>
            <a:r>
              <a:rPr sz="2400" spc="-4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n</a:t>
            </a:r>
            <a:r>
              <a:rPr sz="2400" spc="-37" baseline="-20833" dirty="0">
                <a:solidFill>
                  <a:srgbClr val="006FC0"/>
                </a:solidFill>
                <a:latin typeface="Arial"/>
                <a:cs typeface="Arial"/>
              </a:rPr>
              <a:t>i</a:t>
            </a:r>
            <a:endParaRPr sz="2400" baseline="-20833">
              <a:latin typeface="Arial"/>
              <a:cs typeface="Arial"/>
            </a:endParaRPr>
          </a:p>
          <a:p>
            <a:pPr marL="208915" marR="212090" indent="-171450">
              <a:lnSpc>
                <a:spcPts val="3030"/>
              </a:lnSpc>
              <a:spcBef>
                <a:spcPts val="780"/>
              </a:spcBef>
              <a:buChar char="•"/>
              <a:tabLst>
                <a:tab pos="209550" algn="l"/>
              </a:tabLst>
            </a:pPr>
            <a:r>
              <a:rPr sz="2800" spc="50" dirty="0">
                <a:latin typeface="Arial"/>
                <a:cs typeface="Arial"/>
              </a:rPr>
              <a:t>Một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thành</a:t>
            </a:r>
            <a:r>
              <a:rPr sz="2800" spc="-125" dirty="0">
                <a:latin typeface="Arial"/>
                <a:cs typeface="Arial"/>
              </a:rPr>
              <a:t> phần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mạnh </a:t>
            </a:r>
            <a:r>
              <a:rPr sz="2800" spc="-180" dirty="0">
                <a:latin typeface="Arial"/>
                <a:cs typeface="Arial"/>
              </a:rPr>
              <a:t>của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một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đồ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25" dirty="0">
                <a:latin typeface="Arial"/>
                <a:cs typeface="Arial"/>
              </a:rPr>
              <a:t>thị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có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hướng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là  </a:t>
            </a:r>
            <a:r>
              <a:rPr sz="2800" spc="-55" dirty="0">
                <a:latin typeface="Arial"/>
                <a:cs typeface="Arial"/>
              </a:rPr>
              <a:t>tập </a:t>
            </a:r>
            <a:r>
              <a:rPr sz="2800" spc="-40" dirty="0">
                <a:latin typeface="Arial"/>
                <a:cs typeface="Arial"/>
              </a:rPr>
              <a:t>đỉnh </a:t>
            </a:r>
            <a:r>
              <a:rPr sz="2800" spc="-75" dirty="0">
                <a:latin typeface="Arial"/>
                <a:cs typeface="Arial"/>
              </a:rPr>
              <a:t>3-liên </a:t>
            </a:r>
            <a:r>
              <a:rPr sz="2800" spc="-70" dirty="0">
                <a:latin typeface="Arial"/>
                <a:cs typeface="Arial"/>
              </a:rPr>
              <a:t>thông </a:t>
            </a:r>
            <a:r>
              <a:rPr sz="2800" spc="-90" dirty="0">
                <a:latin typeface="Arial"/>
                <a:cs typeface="Arial"/>
              </a:rPr>
              <a:t>lớn</a:t>
            </a:r>
            <a:r>
              <a:rPr sz="2800" spc="-58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nhất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91948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70" dirty="0"/>
              <a:t>Ví</a:t>
            </a:r>
            <a:r>
              <a:rPr spc="-305" dirty="0"/>
              <a:t> </a:t>
            </a:r>
            <a:r>
              <a:rPr spc="-240" dirty="0"/>
              <a:t>dụ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9331" y="6337198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6762" y="2273363"/>
            <a:ext cx="3427729" cy="2595880"/>
            <a:chOff x="766762" y="2273363"/>
            <a:chExt cx="3427729" cy="2595880"/>
          </a:xfrm>
        </p:grpSpPr>
        <p:sp>
          <p:nvSpPr>
            <p:cNvPr id="5" name="object 5"/>
            <p:cNvSpPr/>
            <p:nvPr/>
          </p:nvSpPr>
          <p:spPr>
            <a:xfrm>
              <a:off x="1520825" y="2278126"/>
              <a:ext cx="2668905" cy="503555"/>
            </a:xfrm>
            <a:custGeom>
              <a:avLst/>
              <a:gdLst/>
              <a:ahLst/>
              <a:cxnLst/>
              <a:rect l="l" t="t" r="r" b="b"/>
              <a:pathLst>
                <a:path w="2668904" h="503555">
                  <a:moveTo>
                    <a:pt x="0" y="253111"/>
                  </a:moveTo>
                  <a:lnTo>
                    <a:pt x="4424" y="208181"/>
                  </a:lnTo>
                  <a:lnTo>
                    <a:pt x="17180" y="165894"/>
                  </a:lnTo>
                  <a:lnTo>
                    <a:pt x="37493" y="126957"/>
                  </a:lnTo>
                  <a:lnTo>
                    <a:pt x="64589" y="92075"/>
                  </a:lnTo>
                  <a:lnTo>
                    <a:pt x="97693" y="61952"/>
                  </a:lnTo>
                  <a:lnTo>
                    <a:pt x="136031" y="37295"/>
                  </a:lnTo>
                  <a:lnTo>
                    <a:pt x="178828" y="18810"/>
                  </a:lnTo>
                  <a:lnTo>
                    <a:pt x="225309" y="7201"/>
                  </a:lnTo>
                  <a:lnTo>
                    <a:pt x="274700" y="3175"/>
                  </a:lnTo>
                  <a:lnTo>
                    <a:pt x="324054" y="7201"/>
                  </a:lnTo>
                  <a:lnTo>
                    <a:pt x="370506" y="18810"/>
                  </a:lnTo>
                  <a:lnTo>
                    <a:pt x="413281" y="37295"/>
                  </a:lnTo>
                  <a:lnTo>
                    <a:pt x="451603" y="61952"/>
                  </a:lnTo>
                  <a:lnTo>
                    <a:pt x="484696" y="92075"/>
                  </a:lnTo>
                  <a:lnTo>
                    <a:pt x="511786" y="126957"/>
                  </a:lnTo>
                  <a:lnTo>
                    <a:pt x="532096" y="165894"/>
                  </a:lnTo>
                  <a:lnTo>
                    <a:pt x="544851" y="208181"/>
                  </a:lnTo>
                  <a:lnTo>
                    <a:pt x="549275" y="253111"/>
                  </a:lnTo>
                  <a:lnTo>
                    <a:pt x="544851" y="298078"/>
                  </a:lnTo>
                  <a:lnTo>
                    <a:pt x="532096" y="340394"/>
                  </a:lnTo>
                  <a:lnTo>
                    <a:pt x="511786" y="379353"/>
                  </a:lnTo>
                  <a:lnTo>
                    <a:pt x="484696" y="414252"/>
                  </a:lnTo>
                  <a:lnTo>
                    <a:pt x="451603" y="444385"/>
                  </a:lnTo>
                  <a:lnTo>
                    <a:pt x="413281" y="469048"/>
                  </a:lnTo>
                  <a:lnTo>
                    <a:pt x="370506" y="487537"/>
                  </a:lnTo>
                  <a:lnTo>
                    <a:pt x="324054" y="499147"/>
                  </a:lnTo>
                  <a:lnTo>
                    <a:pt x="274700" y="503174"/>
                  </a:lnTo>
                  <a:lnTo>
                    <a:pt x="225309" y="499147"/>
                  </a:lnTo>
                  <a:lnTo>
                    <a:pt x="178828" y="487537"/>
                  </a:lnTo>
                  <a:lnTo>
                    <a:pt x="136031" y="469048"/>
                  </a:lnTo>
                  <a:lnTo>
                    <a:pt x="97693" y="444385"/>
                  </a:lnTo>
                  <a:lnTo>
                    <a:pt x="64589" y="414252"/>
                  </a:lnTo>
                  <a:lnTo>
                    <a:pt x="37493" y="379353"/>
                  </a:lnTo>
                  <a:lnTo>
                    <a:pt x="17180" y="340394"/>
                  </a:lnTo>
                  <a:lnTo>
                    <a:pt x="4424" y="298078"/>
                  </a:lnTo>
                  <a:lnTo>
                    <a:pt x="0" y="253111"/>
                  </a:lnTo>
                  <a:close/>
                </a:path>
                <a:path w="2668904" h="503555">
                  <a:moveTo>
                    <a:pt x="2119376" y="249936"/>
                  </a:moveTo>
                  <a:lnTo>
                    <a:pt x="2123799" y="205006"/>
                  </a:lnTo>
                  <a:lnTo>
                    <a:pt x="2136554" y="162719"/>
                  </a:lnTo>
                  <a:lnTo>
                    <a:pt x="2156864" y="123782"/>
                  </a:lnTo>
                  <a:lnTo>
                    <a:pt x="2183954" y="88900"/>
                  </a:lnTo>
                  <a:lnTo>
                    <a:pt x="2217047" y="58777"/>
                  </a:lnTo>
                  <a:lnTo>
                    <a:pt x="2255369" y="34120"/>
                  </a:lnTo>
                  <a:lnTo>
                    <a:pt x="2298144" y="15635"/>
                  </a:lnTo>
                  <a:lnTo>
                    <a:pt x="2344596" y="4026"/>
                  </a:lnTo>
                  <a:lnTo>
                    <a:pt x="2393950" y="0"/>
                  </a:lnTo>
                  <a:lnTo>
                    <a:pt x="2443308" y="4026"/>
                  </a:lnTo>
                  <a:lnTo>
                    <a:pt x="2489771" y="15635"/>
                  </a:lnTo>
                  <a:lnTo>
                    <a:pt x="2532563" y="34120"/>
                  </a:lnTo>
                  <a:lnTo>
                    <a:pt x="2570905" y="58777"/>
                  </a:lnTo>
                  <a:lnTo>
                    <a:pt x="2604020" y="88900"/>
                  </a:lnTo>
                  <a:lnTo>
                    <a:pt x="2631129" y="123782"/>
                  </a:lnTo>
                  <a:lnTo>
                    <a:pt x="2651456" y="162719"/>
                  </a:lnTo>
                  <a:lnTo>
                    <a:pt x="2664222" y="205006"/>
                  </a:lnTo>
                  <a:lnTo>
                    <a:pt x="2668651" y="249936"/>
                  </a:lnTo>
                  <a:lnTo>
                    <a:pt x="2664222" y="294903"/>
                  </a:lnTo>
                  <a:lnTo>
                    <a:pt x="2651456" y="337219"/>
                  </a:lnTo>
                  <a:lnTo>
                    <a:pt x="2631129" y="376178"/>
                  </a:lnTo>
                  <a:lnTo>
                    <a:pt x="2604020" y="411077"/>
                  </a:lnTo>
                  <a:lnTo>
                    <a:pt x="2570905" y="441210"/>
                  </a:lnTo>
                  <a:lnTo>
                    <a:pt x="2532563" y="465873"/>
                  </a:lnTo>
                  <a:lnTo>
                    <a:pt x="2489771" y="484362"/>
                  </a:lnTo>
                  <a:lnTo>
                    <a:pt x="2443308" y="495972"/>
                  </a:lnTo>
                  <a:lnTo>
                    <a:pt x="2393950" y="499999"/>
                  </a:lnTo>
                  <a:lnTo>
                    <a:pt x="2344596" y="495972"/>
                  </a:lnTo>
                  <a:lnTo>
                    <a:pt x="2298144" y="484362"/>
                  </a:lnTo>
                  <a:lnTo>
                    <a:pt x="2255369" y="465873"/>
                  </a:lnTo>
                  <a:lnTo>
                    <a:pt x="2217047" y="441210"/>
                  </a:lnTo>
                  <a:lnTo>
                    <a:pt x="2183954" y="411077"/>
                  </a:lnTo>
                  <a:lnTo>
                    <a:pt x="2156864" y="376178"/>
                  </a:lnTo>
                  <a:lnTo>
                    <a:pt x="2136554" y="337219"/>
                  </a:lnTo>
                  <a:lnTo>
                    <a:pt x="2123799" y="294903"/>
                  </a:lnTo>
                  <a:lnTo>
                    <a:pt x="2119376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0100" y="2490978"/>
              <a:ext cx="1570355" cy="76200"/>
            </a:xfrm>
            <a:custGeom>
              <a:avLst/>
              <a:gdLst/>
              <a:ahLst/>
              <a:cxnLst/>
              <a:rect l="l" t="t" r="r" b="b"/>
              <a:pathLst>
                <a:path w="1570354" h="76200">
                  <a:moveTo>
                    <a:pt x="1557700" y="31750"/>
                  </a:moveTo>
                  <a:lnTo>
                    <a:pt x="1506474" y="31750"/>
                  </a:lnTo>
                  <a:lnTo>
                    <a:pt x="1506601" y="44450"/>
                  </a:lnTo>
                  <a:lnTo>
                    <a:pt x="1493848" y="44474"/>
                  </a:lnTo>
                  <a:lnTo>
                    <a:pt x="1493901" y="76200"/>
                  </a:lnTo>
                  <a:lnTo>
                    <a:pt x="1569974" y="37846"/>
                  </a:lnTo>
                  <a:lnTo>
                    <a:pt x="1557700" y="31750"/>
                  </a:lnTo>
                  <a:close/>
                </a:path>
                <a:path w="1570354" h="76200">
                  <a:moveTo>
                    <a:pt x="1493826" y="31774"/>
                  </a:moveTo>
                  <a:lnTo>
                    <a:pt x="0" y="34671"/>
                  </a:lnTo>
                  <a:lnTo>
                    <a:pt x="0" y="47371"/>
                  </a:lnTo>
                  <a:lnTo>
                    <a:pt x="1493848" y="44474"/>
                  </a:lnTo>
                  <a:lnTo>
                    <a:pt x="1493826" y="31774"/>
                  </a:lnTo>
                  <a:close/>
                </a:path>
                <a:path w="1570354" h="76200">
                  <a:moveTo>
                    <a:pt x="1506474" y="31750"/>
                  </a:moveTo>
                  <a:lnTo>
                    <a:pt x="1493826" y="31774"/>
                  </a:lnTo>
                  <a:lnTo>
                    <a:pt x="1493848" y="44474"/>
                  </a:lnTo>
                  <a:lnTo>
                    <a:pt x="1506601" y="44450"/>
                  </a:lnTo>
                  <a:lnTo>
                    <a:pt x="1506474" y="31750"/>
                  </a:lnTo>
                  <a:close/>
                </a:path>
                <a:path w="1570354" h="76200">
                  <a:moveTo>
                    <a:pt x="1493774" y="0"/>
                  </a:moveTo>
                  <a:lnTo>
                    <a:pt x="1493826" y="31774"/>
                  </a:lnTo>
                  <a:lnTo>
                    <a:pt x="1557700" y="31750"/>
                  </a:lnTo>
                  <a:lnTo>
                    <a:pt x="1493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1525" y="3360801"/>
              <a:ext cx="1946275" cy="506730"/>
            </a:xfrm>
            <a:custGeom>
              <a:avLst/>
              <a:gdLst/>
              <a:ahLst/>
              <a:cxnLst/>
              <a:rect l="l" t="t" r="r" b="b"/>
              <a:pathLst>
                <a:path w="1946275" h="506729">
                  <a:moveTo>
                    <a:pt x="0" y="249936"/>
                  </a:moveTo>
                  <a:lnTo>
                    <a:pt x="4424" y="205006"/>
                  </a:lnTo>
                  <a:lnTo>
                    <a:pt x="17182" y="162719"/>
                  </a:lnTo>
                  <a:lnTo>
                    <a:pt x="37496" y="123782"/>
                  </a:lnTo>
                  <a:lnTo>
                    <a:pt x="64591" y="88900"/>
                  </a:lnTo>
                  <a:lnTo>
                    <a:pt x="97692" y="58777"/>
                  </a:lnTo>
                  <a:lnTo>
                    <a:pt x="136023" y="34120"/>
                  </a:lnTo>
                  <a:lnTo>
                    <a:pt x="178808" y="15635"/>
                  </a:lnTo>
                  <a:lnTo>
                    <a:pt x="225271" y="4026"/>
                  </a:lnTo>
                  <a:lnTo>
                    <a:pt x="274637" y="0"/>
                  </a:lnTo>
                  <a:lnTo>
                    <a:pt x="324003" y="4026"/>
                  </a:lnTo>
                  <a:lnTo>
                    <a:pt x="370466" y="15635"/>
                  </a:lnTo>
                  <a:lnTo>
                    <a:pt x="413251" y="34120"/>
                  </a:lnTo>
                  <a:lnTo>
                    <a:pt x="451582" y="58777"/>
                  </a:lnTo>
                  <a:lnTo>
                    <a:pt x="484683" y="88900"/>
                  </a:lnTo>
                  <a:lnTo>
                    <a:pt x="511778" y="123782"/>
                  </a:lnTo>
                  <a:lnTo>
                    <a:pt x="532092" y="162719"/>
                  </a:lnTo>
                  <a:lnTo>
                    <a:pt x="544850" y="205006"/>
                  </a:lnTo>
                  <a:lnTo>
                    <a:pt x="549275" y="249936"/>
                  </a:lnTo>
                  <a:lnTo>
                    <a:pt x="544850" y="294903"/>
                  </a:lnTo>
                  <a:lnTo>
                    <a:pt x="532092" y="337219"/>
                  </a:lnTo>
                  <a:lnTo>
                    <a:pt x="511778" y="376178"/>
                  </a:lnTo>
                  <a:lnTo>
                    <a:pt x="484683" y="411077"/>
                  </a:lnTo>
                  <a:lnTo>
                    <a:pt x="451582" y="441210"/>
                  </a:lnTo>
                  <a:lnTo>
                    <a:pt x="413251" y="465873"/>
                  </a:lnTo>
                  <a:lnTo>
                    <a:pt x="370466" y="484362"/>
                  </a:lnTo>
                  <a:lnTo>
                    <a:pt x="324003" y="495972"/>
                  </a:lnTo>
                  <a:lnTo>
                    <a:pt x="274637" y="499999"/>
                  </a:lnTo>
                  <a:lnTo>
                    <a:pt x="225271" y="495972"/>
                  </a:lnTo>
                  <a:lnTo>
                    <a:pt x="178808" y="484362"/>
                  </a:lnTo>
                  <a:lnTo>
                    <a:pt x="136023" y="465873"/>
                  </a:lnTo>
                  <a:lnTo>
                    <a:pt x="97692" y="441210"/>
                  </a:lnTo>
                  <a:lnTo>
                    <a:pt x="64591" y="411077"/>
                  </a:lnTo>
                  <a:lnTo>
                    <a:pt x="37496" y="376178"/>
                  </a:lnTo>
                  <a:lnTo>
                    <a:pt x="17182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  <a:path w="1946275" h="506729">
                  <a:moveTo>
                    <a:pt x="1397000" y="256286"/>
                  </a:moveTo>
                  <a:lnTo>
                    <a:pt x="1401424" y="211356"/>
                  </a:lnTo>
                  <a:lnTo>
                    <a:pt x="1414180" y="169069"/>
                  </a:lnTo>
                  <a:lnTo>
                    <a:pt x="1434493" y="130132"/>
                  </a:lnTo>
                  <a:lnTo>
                    <a:pt x="1461589" y="95250"/>
                  </a:lnTo>
                  <a:lnTo>
                    <a:pt x="1494693" y="65127"/>
                  </a:lnTo>
                  <a:lnTo>
                    <a:pt x="1533031" y="40470"/>
                  </a:lnTo>
                  <a:lnTo>
                    <a:pt x="1575828" y="21985"/>
                  </a:lnTo>
                  <a:lnTo>
                    <a:pt x="1622309" y="10376"/>
                  </a:lnTo>
                  <a:lnTo>
                    <a:pt x="1671701" y="6350"/>
                  </a:lnTo>
                  <a:lnTo>
                    <a:pt x="1721054" y="10376"/>
                  </a:lnTo>
                  <a:lnTo>
                    <a:pt x="1767506" y="21985"/>
                  </a:lnTo>
                  <a:lnTo>
                    <a:pt x="1810281" y="40470"/>
                  </a:lnTo>
                  <a:lnTo>
                    <a:pt x="1848603" y="65127"/>
                  </a:lnTo>
                  <a:lnTo>
                    <a:pt x="1881696" y="95250"/>
                  </a:lnTo>
                  <a:lnTo>
                    <a:pt x="1908786" y="130132"/>
                  </a:lnTo>
                  <a:lnTo>
                    <a:pt x="1929096" y="169069"/>
                  </a:lnTo>
                  <a:lnTo>
                    <a:pt x="1941851" y="211356"/>
                  </a:lnTo>
                  <a:lnTo>
                    <a:pt x="1946275" y="256286"/>
                  </a:lnTo>
                  <a:lnTo>
                    <a:pt x="1941851" y="301253"/>
                  </a:lnTo>
                  <a:lnTo>
                    <a:pt x="1929096" y="343569"/>
                  </a:lnTo>
                  <a:lnTo>
                    <a:pt x="1908786" y="382528"/>
                  </a:lnTo>
                  <a:lnTo>
                    <a:pt x="1881696" y="417427"/>
                  </a:lnTo>
                  <a:lnTo>
                    <a:pt x="1848603" y="447560"/>
                  </a:lnTo>
                  <a:lnTo>
                    <a:pt x="1810281" y="472223"/>
                  </a:lnTo>
                  <a:lnTo>
                    <a:pt x="1767506" y="490712"/>
                  </a:lnTo>
                  <a:lnTo>
                    <a:pt x="1721054" y="502322"/>
                  </a:lnTo>
                  <a:lnTo>
                    <a:pt x="1671701" y="506349"/>
                  </a:lnTo>
                  <a:lnTo>
                    <a:pt x="1622309" y="502322"/>
                  </a:lnTo>
                  <a:lnTo>
                    <a:pt x="1575828" y="490712"/>
                  </a:lnTo>
                  <a:lnTo>
                    <a:pt x="1533031" y="472223"/>
                  </a:lnTo>
                  <a:lnTo>
                    <a:pt x="1494693" y="447560"/>
                  </a:lnTo>
                  <a:lnTo>
                    <a:pt x="1461589" y="417427"/>
                  </a:lnTo>
                  <a:lnTo>
                    <a:pt x="1434493" y="382528"/>
                  </a:lnTo>
                  <a:lnTo>
                    <a:pt x="1414180" y="343569"/>
                  </a:lnTo>
                  <a:lnTo>
                    <a:pt x="1401424" y="301253"/>
                  </a:lnTo>
                  <a:lnTo>
                    <a:pt x="1397000" y="2562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0800" y="2704718"/>
              <a:ext cx="1122680" cy="951230"/>
            </a:xfrm>
            <a:custGeom>
              <a:avLst/>
              <a:gdLst/>
              <a:ahLst/>
              <a:cxnLst/>
              <a:rect l="l" t="t" r="r" b="b"/>
              <a:pathLst>
                <a:path w="1122680" h="951229">
                  <a:moveTo>
                    <a:pt x="835583" y="919099"/>
                  </a:moveTo>
                  <a:lnTo>
                    <a:pt x="784225" y="919099"/>
                  </a:lnTo>
                  <a:lnTo>
                    <a:pt x="771474" y="919099"/>
                  </a:lnTo>
                  <a:lnTo>
                    <a:pt x="771271" y="950722"/>
                  </a:lnTo>
                  <a:lnTo>
                    <a:pt x="835583" y="919099"/>
                  </a:lnTo>
                  <a:close/>
                </a:path>
                <a:path w="1122680" h="951229">
                  <a:moveTo>
                    <a:pt x="847725" y="913130"/>
                  </a:moveTo>
                  <a:lnTo>
                    <a:pt x="771779" y="874522"/>
                  </a:lnTo>
                  <a:lnTo>
                    <a:pt x="771563" y="906310"/>
                  </a:lnTo>
                  <a:lnTo>
                    <a:pt x="0" y="900430"/>
                  </a:lnTo>
                  <a:lnTo>
                    <a:pt x="0" y="913130"/>
                  </a:lnTo>
                  <a:lnTo>
                    <a:pt x="771474" y="919010"/>
                  </a:lnTo>
                  <a:lnTo>
                    <a:pt x="784225" y="919099"/>
                  </a:lnTo>
                  <a:lnTo>
                    <a:pt x="835774" y="919010"/>
                  </a:lnTo>
                  <a:lnTo>
                    <a:pt x="847725" y="913130"/>
                  </a:lnTo>
                  <a:close/>
                </a:path>
                <a:path w="1122680" h="951229">
                  <a:moveTo>
                    <a:pt x="1122299" y="662305"/>
                  </a:moveTo>
                  <a:lnTo>
                    <a:pt x="1115479" y="613664"/>
                  </a:lnTo>
                  <a:lnTo>
                    <a:pt x="1110488" y="577977"/>
                  </a:lnTo>
                  <a:lnTo>
                    <a:pt x="1084376" y="596011"/>
                  </a:lnTo>
                  <a:lnTo>
                    <a:pt x="673608" y="0"/>
                  </a:lnTo>
                  <a:lnTo>
                    <a:pt x="663067" y="7112"/>
                  </a:lnTo>
                  <a:lnTo>
                    <a:pt x="1073937" y="603211"/>
                  </a:lnTo>
                  <a:lnTo>
                    <a:pt x="1047750" y="621284"/>
                  </a:lnTo>
                  <a:lnTo>
                    <a:pt x="1122299" y="6623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5350" y="4364101"/>
              <a:ext cx="549275" cy="500380"/>
            </a:xfrm>
            <a:custGeom>
              <a:avLst/>
              <a:gdLst/>
              <a:ahLst/>
              <a:cxnLst/>
              <a:rect l="l" t="t" r="r" b="b"/>
              <a:pathLst>
                <a:path w="549275" h="500379">
                  <a:moveTo>
                    <a:pt x="0" y="249936"/>
                  </a:moveTo>
                  <a:lnTo>
                    <a:pt x="4424" y="205002"/>
                  </a:lnTo>
                  <a:lnTo>
                    <a:pt x="17180" y="162705"/>
                  </a:lnTo>
                  <a:lnTo>
                    <a:pt x="37493" y="123754"/>
                  </a:lnTo>
                  <a:lnTo>
                    <a:pt x="64589" y="88858"/>
                  </a:lnTo>
                  <a:lnTo>
                    <a:pt x="97693" y="58725"/>
                  </a:lnTo>
                  <a:lnTo>
                    <a:pt x="136031" y="34064"/>
                  </a:lnTo>
                  <a:lnTo>
                    <a:pt x="178828" y="15583"/>
                  </a:lnTo>
                  <a:lnTo>
                    <a:pt x="225309" y="3992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02332" y="3867150"/>
              <a:ext cx="76200" cy="497205"/>
            </a:xfrm>
            <a:custGeom>
              <a:avLst/>
              <a:gdLst/>
              <a:ahLst/>
              <a:cxnLst/>
              <a:rect l="l" t="t" r="r" b="b"/>
              <a:pathLst>
                <a:path w="76200" h="497204">
                  <a:moveTo>
                    <a:pt x="0" y="420497"/>
                  </a:moveTo>
                  <a:lnTo>
                    <a:pt x="37592" y="496824"/>
                  </a:lnTo>
                  <a:lnTo>
                    <a:pt x="69808" y="433450"/>
                  </a:lnTo>
                  <a:lnTo>
                    <a:pt x="44450" y="433450"/>
                  </a:lnTo>
                  <a:lnTo>
                    <a:pt x="31750" y="433324"/>
                  </a:lnTo>
                  <a:lnTo>
                    <a:pt x="31827" y="420656"/>
                  </a:lnTo>
                  <a:lnTo>
                    <a:pt x="0" y="420497"/>
                  </a:lnTo>
                  <a:close/>
                </a:path>
                <a:path w="76200" h="497204">
                  <a:moveTo>
                    <a:pt x="31827" y="420656"/>
                  </a:moveTo>
                  <a:lnTo>
                    <a:pt x="31750" y="433324"/>
                  </a:lnTo>
                  <a:lnTo>
                    <a:pt x="44450" y="433450"/>
                  </a:lnTo>
                  <a:lnTo>
                    <a:pt x="44528" y="420719"/>
                  </a:lnTo>
                  <a:lnTo>
                    <a:pt x="31827" y="420656"/>
                  </a:lnTo>
                  <a:close/>
                </a:path>
                <a:path w="76200" h="497204">
                  <a:moveTo>
                    <a:pt x="44528" y="420719"/>
                  </a:moveTo>
                  <a:lnTo>
                    <a:pt x="44450" y="433450"/>
                  </a:lnTo>
                  <a:lnTo>
                    <a:pt x="69808" y="433450"/>
                  </a:lnTo>
                  <a:lnTo>
                    <a:pt x="76200" y="420877"/>
                  </a:lnTo>
                  <a:lnTo>
                    <a:pt x="44528" y="420719"/>
                  </a:lnTo>
                  <a:close/>
                </a:path>
                <a:path w="76200" h="497204">
                  <a:moveTo>
                    <a:pt x="47117" y="0"/>
                  </a:moveTo>
                  <a:lnTo>
                    <a:pt x="34417" y="0"/>
                  </a:lnTo>
                  <a:lnTo>
                    <a:pt x="31827" y="420656"/>
                  </a:lnTo>
                  <a:lnTo>
                    <a:pt x="44528" y="420719"/>
                  </a:lnTo>
                  <a:lnTo>
                    <a:pt x="47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38550" y="3360801"/>
              <a:ext cx="549275" cy="500380"/>
            </a:xfrm>
            <a:custGeom>
              <a:avLst/>
              <a:gdLst/>
              <a:ahLst/>
              <a:cxnLst/>
              <a:rect l="l" t="t" r="r" b="b"/>
              <a:pathLst>
                <a:path w="549275" h="500379">
                  <a:moveTo>
                    <a:pt x="0" y="249936"/>
                  </a:moveTo>
                  <a:lnTo>
                    <a:pt x="4424" y="205006"/>
                  </a:lnTo>
                  <a:lnTo>
                    <a:pt x="17180" y="162719"/>
                  </a:lnTo>
                  <a:lnTo>
                    <a:pt x="37493" y="123782"/>
                  </a:lnTo>
                  <a:lnTo>
                    <a:pt x="64589" y="88900"/>
                  </a:lnTo>
                  <a:lnTo>
                    <a:pt x="97693" y="58777"/>
                  </a:lnTo>
                  <a:lnTo>
                    <a:pt x="136031" y="34120"/>
                  </a:lnTo>
                  <a:lnTo>
                    <a:pt x="178828" y="15635"/>
                  </a:lnTo>
                  <a:lnTo>
                    <a:pt x="225309" y="4026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0170" y="2777871"/>
              <a:ext cx="76200" cy="582930"/>
            </a:xfrm>
            <a:custGeom>
              <a:avLst/>
              <a:gdLst/>
              <a:ahLst/>
              <a:cxnLst/>
              <a:rect l="l" t="t" r="r" b="b"/>
              <a:pathLst>
                <a:path w="76200" h="582929">
                  <a:moveTo>
                    <a:pt x="31672" y="507027"/>
                  </a:moveTo>
                  <a:lnTo>
                    <a:pt x="0" y="508507"/>
                  </a:lnTo>
                  <a:lnTo>
                    <a:pt x="41528" y="582802"/>
                  </a:lnTo>
                  <a:lnTo>
                    <a:pt x="69536" y="519683"/>
                  </a:lnTo>
                  <a:lnTo>
                    <a:pt x="32257" y="519683"/>
                  </a:lnTo>
                  <a:lnTo>
                    <a:pt x="31672" y="507027"/>
                  </a:lnTo>
                  <a:close/>
                </a:path>
                <a:path w="76200" h="582929">
                  <a:moveTo>
                    <a:pt x="44368" y="506433"/>
                  </a:moveTo>
                  <a:lnTo>
                    <a:pt x="31672" y="507027"/>
                  </a:lnTo>
                  <a:lnTo>
                    <a:pt x="32257" y="519683"/>
                  </a:lnTo>
                  <a:lnTo>
                    <a:pt x="44957" y="519175"/>
                  </a:lnTo>
                  <a:lnTo>
                    <a:pt x="44368" y="506433"/>
                  </a:lnTo>
                  <a:close/>
                </a:path>
                <a:path w="76200" h="582929">
                  <a:moveTo>
                    <a:pt x="76072" y="504951"/>
                  </a:moveTo>
                  <a:lnTo>
                    <a:pt x="44368" y="506433"/>
                  </a:lnTo>
                  <a:lnTo>
                    <a:pt x="44957" y="519175"/>
                  </a:lnTo>
                  <a:lnTo>
                    <a:pt x="32257" y="519683"/>
                  </a:lnTo>
                  <a:lnTo>
                    <a:pt x="69536" y="519683"/>
                  </a:lnTo>
                  <a:lnTo>
                    <a:pt x="76072" y="504951"/>
                  </a:lnTo>
                  <a:close/>
                </a:path>
                <a:path w="76200" h="582929">
                  <a:moveTo>
                    <a:pt x="20954" y="0"/>
                  </a:moveTo>
                  <a:lnTo>
                    <a:pt x="8254" y="507"/>
                  </a:lnTo>
                  <a:lnTo>
                    <a:pt x="31672" y="507027"/>
                  </a:lnTo>
                  <a:lnTo>
                    <a:pt x="44368" y="506433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3635375" y="4405376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49936"/>
                </a:moveTo>
                <a:lnTo>
                  <a:pt x="4424" y="205002"/>
                </a:lnTo>
                <a:lnTo>
                  <a:pt x="17180" y="162705"/>
                </a:lnTo>
                <a:lnTo>
                  <a:pt x="37493" y="123754"/>
                </a:lnTo>
                <a:lnTo>
                  <a:pt x="64589" y="88858"/>
                </a:lnTo>
                <a:lnTo>
                  <a:pt x="97693" y="58725"/>
                </a:lnTo>
                <a:lnTo>
                  <a:pt x="136031" y="34064"/>
                </a:lnTo>
                <a:lnTo>
                  <a:pt x="178828" y="15583"/>
                </a:lnTo>
                <a:lnTo>
                  <a:pt x="225309" y="3992"/>
                </a:lnTo>
                <a:lnTo>
                  <a:pt x="274700" y="0"/>
                </a:lnTo>
                <a:lnTo>
                  <a:pt x="324054" y="4026"/>
                </a:lnTo>
                <a:lnTo>
                  <a:pt x="370506" y="15635"/>
                </a:lnTo>
                <a:lnTo>
                  <a:pt x="413281" y="34120"/>
                </a:lnTo>
                <a:lnTo>
                  <a:pt x="451603" y="58777"/>
                </a:lnTo>
                <a:lnTo>
                  <a:pt x="484696" y="88900"/>
                </a:lnTo>
                <a:lnTo>
                  <a:pt x="511786" y="123782"/>
                </a:lnTo>
                <a:lnTo>
                  <a:pt x="532096" y="162719"/>
                </a:lnTo>
                <a:lnTo>
                  <a:pt x="544851" y="205006"/>
                </a:lnTo>
                <a:lnTo>
                  <a:pt x="549275" y="249936"/>
                </a:lnTo>
                <a:lnTo>
                  <a:pt x="544851" y="294903"/>
                </a:lnTo>
                <a:lnTo>
                  <a:pt x="532096" y="337219"/>
                </a:lnTo>
                <a:lnTo>
                  <a:pt x="511786" y="376178"/>
                </a:lnTo>
                <a:lnTo>
                  <a:pt x="484696" y="411077"/>
                </a:lnTo>
                <a:lnTo>
                  <a:pt x="451603" y="441210"/>
                </a:lnTo>
                <a:lnTo>
                  <a:pt x="413281" y="465873"/>
                </a:lnTo>
                <a:lnTo>
                  <a:pt x="370506" y="484362"/>
                </a:lnTo>
                <a:lnTo>
                  <a:pt x="324054" y="495972"/>
                </a:lnTo>
                <a:lnTo>
                  <a:pt x="274700" y="499999"/>
                </a:lnTo>
                <a:lnTo>
                  <a:pt x="225309" y="495972"/>
                </a:lnTo>
                <a:lnTo>
                  <a:pt x="178828" y="484362"/>
                </a:lnTo>
                <a:lnTo>
                  <a:pt x="136031" y="465873"/>
                </a:lnTo>
                <a:lnTo>
                  <a:pt x="97693" y="441210"/>
                </a:lnTo>
                <a:lnTo>
                  <a:pt x="64589" y="411077"/>
                </a:lnTo>
                <a:lnTo>
                  <a:pt x="37493" y="376178"/>
                </a:lnTo>
                <a:lnTo>
                  <a:pt x="17180" y="337219"/>
                </a:lnTo>
                <a:lnTo>
                  <a:pt x="4424" y="294903"/>
                </a:lnTo>
                <a:lnTo>
                  <a:pt x="0" y="249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98851" y="206362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4551" y="2765247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e2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5275" y="3218129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e3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5064" y="2775026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e4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3255" y="383451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62176" y="2293696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6518" y="3358133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75077" y="4384040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09876" y="3380358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4185" y="3358133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71138" y="2268169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58310" y="4418787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n7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39837" y="3787775"/>
            <a:ext cx="930275" cy="831850"/>
          </a:xfrm>
          <a:custGeom>
            <a:avLst/>
            <a:gdLst/>
            <a:ahLst/>
            <a:cxnLst/>
            <a:rect l="l" t="t" r="r" b="b"/>
            <a:pathLst>
              <a:path w="930275" h="831850">
                <a:moveTo>
                  <a:pt x="61054" y="46018"/>
                </a:moveTo>
                <a:lnTo>
                  <a:pt x="52600" y="55465"/>
                </a:lnTo>
                <a:lnTo>
                  <a:pt x="921321" y="831850"/>
                </a:lnTo>
                <a:lnTo>
                  <a:pt x="929703" y="822325"/>
                </a:lnTo>
                <a:lnTo>
                  <a:pt x="61054" y="46018"/>
                </a:lnTo>
                <a:close/>
              </a:path>
              <a:path w="930275" h="831850">
                <a:moveTo>
                  <a:pt x="0" y="0"/>
                </a:moveTo>
                <a:lnTo>
                  <a:pt x="31432" y="79120"/>
                </a:lnTo>
                <a:lnTo>
                  <a:pt x="52600" y="55465"/>
                </a:lnTo>
                <a:lnTo>
                  <a:pt x="43116" y="46989"/>
                </a:lnTo>
                <a:lnTo>
                  <a:pt x="51625" y="37592"/>
                </a:lnTo>
                <a:lnTo>
                  <a:pt x="68594" y="37592"/>
                </a:lnTo>
                <a:lnTo>
                  <a:pt x="82232" y="22351"/>
                </a:lnTo>
                <a:lnTo>
                  <a:pt x="0" y="0"/>
                </a:lnTo>
                <a:close/>
              </a:path>
              <a:path w="930275" h="831850">
                <a:moveTo>
                  <a:pt x="51625" y="37592"/>
                </a:moveTo>
                <a:lnTo>
                  <a:pt x="43116" y="46989"/>
                </a:lnTo>
                <a:lnTo>
                  <a:pt x="52600" y="55465"/>
                </a:lnTo>
                <a:lnTo>
                  <a:pt x="61054" y="46018"/>
                </a:lnTo>
                <a:lnTo>
                  <a:pt x="51625" y="37592"/>
                </a:lnTo>
                <a:close/>
              </a:path>
              <a:path w="930275" h="831850">
                <a:moveTo>
                  <a:pt x="68594" y="37592"/>
                </a:moveTo>
                <a:lnTo>
                  <a:pt x="51625" y="37592"/>
                </a:lnTo>
                <a:lnTo>
                  <a:pt x="61054" y="46018"/>
                </a:lnTo>
                <a:lnTo>
                  <a:pt x="68594" y="37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34769" y="407593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solidFill>
                  <a:srgbClr val="EC7C30"/>
                </a:solidFill>
                <a:latin typeface="Arial"/>
                <a:cs typeface="Arial"/>
              </a:rPr>
              <a:t>e6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57342" y="1982215"/>
            <a:ext cx="29216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"/>
                <a:cs typeface="Arial"/>
              </a:rPr>
              <a:t>n1 </a:t>
            </a:r>
            <a:r>
              <a:rPr sz="2400" spc="-170" dirty="0">
                <a:latin typeface="Arial"/>
                <a:cs typeface="Arial"/>
              </a:rPr>
              <a:t>và </a:t>
            </a:r>
            <a:r>
              <a:rPr sz="2400" spc="-95" dirty="0">
                <a:latin typeface="Arial"/>
                <a:cs typeface="Arial"/>
              </a:rPr>
              <a:t>n7 </a:t>
            </a:r>
            <a:r>
              <a:rPr sz="2400" spc="-85" dirty="0">
                <a:latin typeface="Arial"/>
                <a:cs typeface="Arial"/>
              </a:rPr>
              <a:t>là </a:t>
            </a:r>
            <a:r>
              <a:rPr sz="2400" spc="-60" dirty="0">
                <a:latin typeface="Arial"/>
                <a:cs typeface="Arial"/>
              </a:rPr>
              <a:t>0-liên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thông  </a:t>
            </a:r>
            <a:r>
              <a:rPr sz="2400" spc="-95" dirty="0">
                <a:latin typeface="Arial"/>
                <a:cs typeface="Arial"/>
              </a:rPr>
              <a:t>n2 </a:t>
            </a:r>
            <a:r>
              <a:rPr sz="2400" spc="-170" dirty="0">
                <a:latin typeface="Arial"/>
                <a:cs typeface="Arial"/>
              </a:rPr>
              <a:t>và </a:t>
            </a:r>
            <a:r>
              <a:rPr sz="2400" spc="-95" dirty="0">
                <a:latin typeface="Arial"/>
                <a:cs typeface="Arial"/>
              </a:rPr>
              <a:t>n6 </a:t>
            </a:r>
            <a:r>
              <a:rPr sz="2400" spc="-85" dirty="0">
                <a:latin typeface="Arial"/>
                <a:cs typeface="Arial"/>
              </a:rPr>
              <a:t>là </a:t>
            </a:r>
            <a:r>
              <a:rPr sz="2400" spc="-60" dirty="0">
                <a:latin typeface="Arial"/>
                <a:cs typeface="Arial"/>
              </a:rPr>
              <a:t>1-liên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thông  </a:t>
            </a:r>
            <a:r>
              <a:rPr sz="2400" spc="-95" dirty="0">
                <a:latin typeface="Arial"/>
                <a:cs typeface="Arial"/>
              </a:rPr>
              <a:t>n1 </a:t>
            </a:r>
            <a:r>
              <a:rPr sz="2400" spc="-165" dirty="0">
                <a:latin typeface="Arial"/>
                <a:cs typeface="Arial"/>
              </a:rPr>
              <a:t>và </a:t>
            </a:r>
            <a:r>
              <a:rPr sz="2400" spc="-95" dirty="0">
                <a:latin typeface="Arial"/>
                <a:cs typeface="Arial"/>
              </a:rPr>
              <a:t>n6 </a:t>
            </a:r>
            <a:r>
              <a:rPr sz="2400" spc="-85" dirty="0">
                <a:latin typeface="Arial"/>
                <a:cs typeface="Arial"/>
              </a:rPr>
              <a:t>là </a:t>
            </a:r>
            <a:r>
              <a:rPr sz="2400" spc="-60" dirty="0">
                <a:latin typeface="Arial"/>
                <a:cs typeface="Arial"/>
              </a:rPr>
              <a:t>2-liên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thông  </a:t>
            </a:r>
            <a:r>
              <a:rPr sz="2400" spc="-95" dirty="0">
                <a:latin typeface="Arial"/>
                <a:cs typeface="Arial"/>
              </a:rPr>
              <a:t>n3 </a:t>
            </a:r>
            <a:r>
              <a:rPr sz="2400" spc="-170" dirty="0">
                <a:latin typeface="Arial"/>
                <a:cs typeface="Arial"/>
              </a:rPr>
              <a:t>và </a:t>
            </a:r>
            <a:r>
              <a:rPr sz="2400" spc="-95" dirty="0">
                <a:latin typeface="Arial"/>
                <a:cs typeface="Arial"/>
              </a:rPr>
              <a:t>n6 </a:t>
            </a:r>
            <a:r>
              <a:rPr sz="2400" spc="-85" dirty="0">
                <a:latin typeface="Arial"/>
                <a:cs typeface="Arial"/>
              </a:rPr>
              <a:t>là </a:t>
            </a:r>
            <a:r>
              <a:rPr sz="2400" spc="-60" dirty="0">
                <a:latin typeface="Arial"/>
                <a:cs typeface="Arial"/>
              </a:rPr>
              <a:t>3-liên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thông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27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6937"/>
            <a:ext cx="41160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15" dirty="0"/>
              <a:t>Ví </a:t>
            </a:r>
            <a:r>
              <a:rPr sz="4000" spc="-295" dirty="0"/>
              <a:t>dụ </a:t>
            </a:r>
            <a:r>
              <a:rPr sz="4000" spc="-229" dirty="0"/>
              <a:t>đồ </a:t>
            </a:r>
            <a:r>
              <a:rPr sz="4000" spc="-125" dirty="0"/>
              <a:t>thị </a:t>
            </a:r>
            <a:r>
              <a:rPr sz="4000" spc="-130" dirty="0"/>
              <a:t>rút</a:t>
            </a:r>
            <a:r>
              <a:rPr sz="4000" spc="-280" dirty="0"/>
              <a:t> </a:t>
            </a:r>
            <a:r>
              <a:rPr sz="4000" spc="-395" dirty="0"/>
              <a:t>gọn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07542" y="1792300"/>
            <a:ext cx="7571740" cy="16065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83515" marR="5080" indent="-171450">
              <a:lnSpc>
                <a:spcPct val="90000"/>
              </a:lnSpc>
              <a:spcBef>
                <a:spcPts val="445"/>
              </a:spcBef>
              <a:buChar char="•"/>
              <a:tabLst>
                <a:tab pos="184150" algn="l"/>
              </a:tabLst>
            </a:pPr>
            <a:r>
              <a:rPr sz="2800" spc="-300" dirty="0">
                <a:latin typeface="Arial"/>
                <a:cs typeface="Arial"/>
              </a:rPr>
              <a:t>Là </a:t>
            </a:r>
            <a:r>
              <a:rPr sz="2800" spc="-40" dirty="0">
                <a:latin typeface="Arial"/>
                <a:cs typeface="Arial"/>
              </a:rPr>
              <a:t>đồ </a:t>
            </a:r>
            <a:r>
              <a:rPr sz="2800" spc="30" dirty="0">
                <a:latin typeface="Arial"/>
                <a:cs typeface="Arial"/>
              </a:rPr>
              <a:t>thị </a:t>
            </a:r>
            <a:r>
              <a:rPr sz="2800" spc="-114" dirty="0">
                <a:latin typeface="Arial"/>
                <a:cs typeface="Arial"/>
              </a:rPr>
              <a:t>với </a:t>
            </a:r>
            <a:r>
              <a:rPr sz="2800" spc="-225" dirty="0">
                <a:latin typeface="Arial"/>
                <a:cs typeface="Arial"/>
              </a:rPr>
              <a:t>các </a:t>
            </a:r>
            <a:r>
              <a:rPr sz="2800" spc="-65" dirty="0">
                <a:latin typeface="Arial"/>
                <a:cs typeface="Arial"/>
              </a:rPr>
              <a:t>thành </a:t>
            </a:r>
            <a:r>
              <a:rPr sz="2800" spc="-120" dirty="0">
                <a:latin typeface="Arial"/>
                <a:cs typeface="Arial"/>
              </a:rPr>
              <a:t>phần </a:t>
            </a:r>
            <a:r>
              <a:rPr sz="2800" spc="-50" dirty="0">
                <a:latin typeface="Arial"/>
                <a:cs typeface="Arial"/>
              </a:rPr>
              <a:t>liên </a:t>
            </a:r>
            <a:r>
              <a:rPr sz="2800" spc="-70" dirty="0">
                <a:latin typeface="Arial"/>
                <a:cs typeface="Arial"/>
              </a:rPr>
              <a:t>thông </a:t>
            </a:r>
            <a:r>
              <a:rPr sz="2800" spc="-125" dirty="0">
                <a:latin typeface="Arial"/>
                <a:cs typeface="Arial"/>
              </a:rPr>
              <a:t>mạnh</a:t>
            </a:r>
            <a:r>
              <a:rPr sz="2800" spc="-53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được  </a:t>
            </a:r>
            <a:r>
              <a:rPr sz="2800" spc="-85" dirty="0">
                <a:latin typeface="Arial"/>
                <a:cs typeface="Arial"/>
              </a:rPr>
              <a:t>thay </a:t>
            </a:r>
            <a:r>
              <a:rPr sz="2800" spc="-160" dirty="0">
                <a:latin typeface="Arial"/>
                <a:cs typeface="Arial"/>
              </a:rPr>
              <a:t>bằng </a:t>
            </a:r>
            <a:r>
              <a:rPr sz="2800" spc="-225" dirty="0">
                <a:latin typeface="Arial"/>
                <a:cs typeface="Arial"/>
              </a:rPr>
              <a:t>các </a:t>
            </a:r>
            <a:r>
              <a:rPr sz="2800" spc="-35" dirty="0">
                <a:latin typeface="Arial"/>
                <a:cs typeface="Arial"/>
              </a:rPr>
              <a:t>đỉnh </a:t>
            </a:r>
            <a:r>
              <a:rPr sz="2800" spc="-100" dirty="0">
                <a:latin typeface="Arial"/>
                <a:cs typeface="Arial"/>
              </a:rPr>
              <a:t>đơn </a:t>
            </a:r>
            <a:r>
              <a:rPr sz="2800" spc="-195" dirty="0">
                <a:latin typeface="Arial"/>
                <a:cs typeface="Arial"/>
              </a:rPr>
              <a:t>và </a:t>
            </a:r>
            <a:r>
              <a:rPr sz="2800" spc="-225" dirty="0">
                <a:latin typeface="Arial"/>
                <a:cs typeface="Arial"/>
              </a:rPr>
              <a:t>các </a:t>
            </a:r>
            <a:r>
              <a:rPr sz="2800" spc="-160" dirty="0">
                <a:latin typeface="Arial"/>
                <a:cs typeface="Arial"/>
              </a:rPr>
              <a:t>cạnh </a:t>
            </a:r>
            <a:r>
              <a:rPr sz="2800" spc="-150" dirty="0">
                <a:latin typeface="Arial"/>
                <a:cs typeface="Arial"/>
              </a:rPr>
              <a:t>được </a:t>
            </a:r>
            <a:r>
              <a:rPr sz="2800" spc="-135" dirty="0">
                <a:latin typeface="Arial"/>
                <a:cs typeface="Arial"/>
              </a:rPr>
              <a:t>giữ </a:t>
            </a:r>
            <a:r>
              <a:rPr sz="2800" spc="-114" dirty="0">
                <a:latin typeface="Arial"/>
                <a:cs typeface="Arial"/>
              </a:rPr>
              <a:t>nếu  </a:t>
            </a:r>
            <a:r>
              <a:rPr sz="2800" spc="-165" dirty="0">
                <a:latin typeface="Arial"/>
                <a:cs typeface="Arial"/>
              </a:rPr>
              <a:t>có </a:t>
            </a:r>
            <a:r>
              <a:rPr sz="2800" spc="-229" dirty="0">
                <a:latin typeface="Arial"/>
                <a:cs typeface="Arial"/>
              </a:rPr>
              <a:t>các </a:t>
            </a:r>
            <a:r>
              <a:rPr sz="2800" spc="-160" dirty="0">
                <a:latin typeface="Arial"/>
                <a:cs typeface="Arial"/>
              </a:rPr>
              <a:t>cạnh </a:t>
            </a:r>
            <a:r>
              <a:rPr sz="2800" spc="-150" dirty="0">
                <a:latin typeface="Arial"/>
                <a:cs typeface="Arial"/>
              </a:rPr>
              <a:t>giữa </a:t>
            </a:r>
            <a:r>
              <a:rPr sz="2800" spc="-95" dirty="0">
                <a:latin typeface="Arial"/>
                <a:cs typeface="Arial"/>
              </a:rPr>
              <a:t>hai </a:t>
            </a:r>
            <a:r>
              <a:rPr sz="2800" spc="-40" dirty="0">
                <a:latin typeface="Arial"/>
                <a:cs typeface="Arial"/>
              </a:rPr>
              <a:t>đỉnh </a:t>
            </a:r>
            <a:r>
              <a:rPr sz="2800" spc="-60" dirty="0">
                <a:latin typeface="Arial"/>
                <a:cs typeface="Arial"/>
              </a:rPr>
              <a:t>bất </a:t>
            </a:r>
            <a:r>
              <a:rPr sz="2800" spc="-130" dirty="0">
                <a:latin typeface="Arial"/>
                <a:cs typeface="Arial"/>
              </a:rPr>
              <a:t>kỳ </a:t>
            </a:r>
            <a:r>
              <a:rPr sz="2800" spc="-65" dirty="0">
                <a:latin typeface="Arial"/>
                <a:cs typeface="Arial"/>
              </a:rPr>
              <a:t>thuộc thành </a:t>
            </a:r>
            <a:r>
              <a:rPr sz="2800" spc="-125" dirty="0">
                <a:latin typeface="Arial"/>
                <a:cs typeface="Arial"/>
              </a:rPr>
              <a:t>phần  </a:t>
            </a:r>
            <a:r>
              <a:rPr sz="2800" spc="-50" dirty="0">
                <a:latin typeface="Arial"/>
                <a:cs typeface="Arial"/>
              </a:rPr>
              <a:t>liên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thông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340804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70" dirty="0"/>
              <a:t>Ví </a:t>
            </a:r>
            <a:r>
              <a:rPr spc="-240" dirty="0"/>
              <a:t>dụ </a:t>
            </a:r>
            <a:r>
              <a:rPr spc="-180" dirty="0"/>
              <a:t>đồ </a:t>
            </a:r>
            <a:r>
              <a:rPr spc="-100" dirty="0"/>
              <a:t>thị </a:t>
            </a:r>
            <a:r>
              <a:rPr spc="-105" dirty="0"/>
              <a:t>rút</a:t>
            </a:r>
            <a:r>
              <a:rPr spc="-280" dirty="0"/>
              <a:t> </a:t>
            </a:r>
            <a:r>
              <a:rPr spc="-325" dirty="0"/>
              <a:t>gọn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16062" y="2273363"/>
            <a:ext cx="2678430" cy="1598930"/>
            <a:chOff x="1516062" y="2273363"/>
            <a:chExt cx="2678430" cy="1598930"/>
          </a:xfrm>
        </p:grpSpPr>
        <p:sp>
          <p:nvSpPr>
            <p:cNvPr id="4" name="object 4"/>
            <p:cNvSpPr/>
            <p:nvPr/>
          </p:nvSpPr>
          <p:spPr>
            <a:xfrm>
              <a:off x="1520825" y="2278126"/>
              <a:ext cx="2668905" cy="503555"/>
            </a:xfrm>
            <a:custGeom>
              <a:avLst/>
              <a:gdLst/>
              <a:ahLst/>
              <a:cxnLst/>
              <a:rect l="l" t="t" r="r" b="b"/>
              <a:pathLst>
                <a:path w="2668904" h="503555">
                  <a:moveTo>
                    <a:pt x="0" y="253111"/>
                  </a:moveTo>
                  <a:lnTo>
                    <a:pt x="4424" y="208181"/>
                  </a:lnTo>
                  <a:lnTo>
                    <a:pt x="17180" y="165894"/>
                  </a:lnTo>
                  <a:lnTo>
                    <a:pt x="37493" y="126957"/>
                  </a:lnTo>
                  <a:lnTo>
                    <a:pt x="64589" y="92075"/>
                  </a:lnTo>
                  <a:lnTo>
                    <a:pt x="97693" y="61952"/>
                  </a:lnTo>
                  <a:lnTo>
                    <a:pt x="136031" y="37295"/>
                  </a:lnTo>
                  <a:lnTo>
                    <a:pt x="178828" y="18810"/>
                  </a:lnTo>
                  <a:lnTo>
                    <a:pt x="225309" y="7201"/>
                  </a:lnTo>
                  <a:lnTo>
                    <a:pt x="274700" y="3175"/>
                  </a:lnTo>
                  <a:lnTo>
                    <a:pt x="324054" y="7201"/>
                  </a:lnTo>
                  <a:lnTo>
                    <a:pt x="370506" y="18810"/>
                  </a:lnTo>
                  <a:lnTo>
                    <a:pt x="413281" y="37295"/>
                  </a:lnTo>
                  <a:lnTo>
                    <a:pt x="451603" y="61952"/>
                  </a:lnTo>
                  <a:lnTo>
                    <a:pt x="484696" y="92075"/>
                  </a:lnTo>
                  <a:lnTo>
                    <a:pt x="511786" y="126957"/>
                  </a:lnTo>
                  <a:lnTo>
                    <a:pt x="532096" y="165894"/>
                  </a:lnTo>
                  <a:lnTo>
                    <a:pt x="544851" y="208181"/>
                  </a:lnTo>
                  <a:lnTo>
                    <a:pt x="549275" y="253111"/>
                  </a:lnTo>
                  <a:lnTo>
                    <a:pt x="544851" y="298078"/>
                  </a:lnTo>
                  <a:lnTo>
                    <a:pt x="532096" y="340394"/>
                  </a:lnTo>
                  <a:lnTo>
                    <a:pt x="511786" y="379353"/>
                  </a:lnTo>
                  <a:lnTo>
                    <a:pt x="484696" y="414252"/>
                  </a:lnTo>
                  <a:lnTo>
                    <a:pt x="451603" y="444385"/>
                  </a:lnTo>
                  <a:lnTo>
                    <a:pt x="413281" y="469048"/>
                  </a:lnTo>
                  <a:lnTo>
                    <a:pt x="370506" y="487537"/>
                  </a:lnTo>
                  <a:lnTo>
                    <a:pt x="324054" y="499147"/>
                  </a:lnTo>
                  <a:lnTo>
                    <a:pt x="274700" y="503174"/>
                  </a:lnTo>
                  <a:lnTo>
                    <a:pt x="225309" y="499147"/>
                  </a:lnTo>
                  <a:lnTo>
                    <a:pt x="178828" y="487537"/>
                  </a:lnTo>
                  <a:lnTo>
                    <a:pt x="136031" y="469048"/>
                  </a:lnTo>
                  <a:lnTo>
                    <a:pt x="97693" y="444385"/>
                  </a:lnTo>
                  <a:lnTo>
                    <a:pt x="64589" y="414252"/>
                  </a:lnTo>
                  <a:lnTo>
                    <a:pt x="37493" y="379353"/>
                  </a:lnTo>
                  <a:lnTo>
                    <a:pt x="17180" y="340394"/>
                  </a:lnTo>
                  <a:lnTo>
                    <a:pt x="4424" y="298078"/>
                  </a:lnTo>
                  <a:lnTo>
                    <a:pt x="0" y="253111"/>
                  </a:lnTo>
                  <a:close/>
                </a:path>
                <a:path w="2668904" h="503555">
                  <a:moveTo>
                    <a:pt x="2119376" y="249936"/>
                  </a:moveTo>
                  <a:lnTo>
                    <a:pt x="2123799" y="205006"/>
                  </a:lnTo>
                  <a:lnTo>
                    <a:pt x="2136554" y="162719"/>
                  </a:lnTo>
                  <a:lnTo>
                    <a:pt x="2156864" y="123782"/>
                  </a:lnTo>
                  <a:lnTo>
                    <a:pt x="2183954" y="88900"/>
                  </a:lnTo>
                  <a:lnTo>
                    <a:pt x="2217047" y="58777"/>
                  </a:lnTo>
                  <a:lnTo>
                    <a:pt x="2255369" y="34120"/>
                  </a:lnTo>
                  <a:lnTo>
                    <a:pt x="2298144" y="15635"/>
                  </a:lnTo>
                  <a:lnTo>
                    <a:pt x="2344596" y="4026"/>
                  </a:lnTo>
                  <a:lnTo>
                    <a:pt x="2393950" y="0"/>
                  </a:lnTo>
                  <a:lnTo>
                    <a:pt x="2443308" y="4026"/>
                  </a:lnTo>
                  <a:lnTo>
                    <a:pt x="2489771" y="15635"/>
                  </a:lnTo>
                  <a:lnTo>
                    <a:pt x="2532563" y="34120"/>
                  </a:lnTo>
                  <a:lnTo>
                    <a:pt x="2570905" y="58777"/>
                  </a:lnTo>
                  <a:lnTo>
                    <a:pt x="2604020" y="88900"/>
                  </a:lnTo>
                  <a:lnTo>
                    <a:pt x="2631129" y="123782"/>
                  </a:lnTo>
                  <a:lnTo>
                    <a:pt x="2651456" y="162719"/>
                  </a:lnTo>
                  <a:lnTo>
                    <a:pt x="2664222" y="205006"/>
                  </a:lnTo>
                  <a:lnTo>
                    <a:pt x="2668651" y="249936"/>
                  </a:lnTo>
                  <a:lnTo>
                    <a:pt x="2664222" y="294903"/>
                  </a:lnTo>
                  <a:lnTo>
                    <a:pt x="2651456" y="337219"/>
                  </a:lnTo>
                  <a:lnTo>
                    <a:pt x="2631129" y="376178"/>
                  </a:lnTo>
                  <a:lnTo>
                    <a:pt x="2604020" y="411077"/>
                  </a:lnTo>
                  <a:lnTo>
                    <a:pt x="2570905" y="441210"/>
                  </a:lnTo>
                  <a:lnTo>
                    <a:pt x="2532563" y="465873"/>
                  </a:lnTo>
                  <a:lnTo>
                    <a:pt x="2489771" y="484362"/>
                  </a:lnTo>
                  <a:lnTo>
                    <a:pt x="2443308" y="495972"/>
                  </a:lnTo>
                  <a:lnTo>
                    <a:pt x="2393950" y="499999"/>
                  </a:lnTo>
                  <a:lnTo>
                    <a:pt x="2344596" y="495972"/>
                  </a:lnTo>
                  <a:lnTo>
                    <a:pt x="2298144" y="484362"/>
                  </a:lnTo>
                  <a:lnTo>
                    <a:pt x="2255369" y="465873"/>
                  </a:lnTo>
                  <a:lnTo>
                    <a:pt x="2217047" y="441210"/>
                  </a:lnTo>
                  <a:lnTo>
                    <a:pt x="2183954" y="411077"/>
                  </a:lnTo>
                  <a:lnTo>
                    <a:pt x="2156864" y="376178"/>
                  </a:lnTo>
                  <a:lnTo>
                    <a:pt x="2136554" y="337219"/>
                  </a:lnTo>
                  <a:lnTo>
                    <a:pt x="2123799" y="294903"/>
                  </a:lnTo>
                  <a:lnTo>
                    <a:pt x="2119376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70100" y="2490978"/>
              <a:ext cx="1570355" cy="76200"/>
            </a:xfrm>
            <a:custGeom>
              <a:avLst/>
              <a:gdLst/>
              <a:ahLst/>
              <a:cxnLst/>
              <a:rect l="l" t="t" r="r" b="b"/>
              <a:pathLst>
                <a:path w="1570354" h="76200">
                  <a:moveTo>
                    <a:pt x="1557700" y="31750"/>
                  </a:moveTo>
                  <a:lnTo>
                    <a:pt x="1506474" y="31750"/>
                  </a:lnTo>
                  <a:lnTo>
                    <a:pt x="1506601" y="44450"/>
                  </a:lnTo>
                  <a:lnTo>
                    <a:pt x="1493848" y="44474"/>
                  </a:lnTo>
                  <a:lnTo>
                    <a:pt x="1493901" y="76200"/>
                  </a:lnTo>
                  <a:lnTo>
                    <a:pt x="1569974" y="37846"/>
                  </a:lnTo>
                  <a:lnTo>
                    <a:pt x="1557700" y="31750"/>
                  </a:lnTo>
                  <a:close/>
                </a:path>
                <a:path w="1570354" h="76200">
                  <a:moveTo>
                    <a:pt x="1493826" y="31774"/>
                  </a:moveTo>
                  <a:lnTo>
                    <a:pt x="0" y="34671"/>
                  </a:lnTo>
                  <a:lnTo>
                    <a:pt x="0" y="47371"/>
                  </a:lnTo>
                  <a:lnTo>
                    <a:pt x="1493848" y="44474"/>
                  </a:lnTo>
                  <a:lnTo>
                    <a:pt x="1493826" y="31774"/>
                  </a:lnTo>
                  <a:close/>
                </a:path>
                <a:path w="1570354" h="76200">
                  <a:moveTo>
                    <a:pt x="1506474" y="31750"/>
                  </a:moveTo>
                  <a:lnTo>
                    <a:pt x="1493826" y="31774"/>
                  </a:lnTo>
                  <a:lnTo>
                    <a:pt x="1493848" y="44474"/>
                  </a:lnTo>
                  <a:lnTo>
                    <a:pt x="1506601" y="44450"/>
                  </a:lnTo>
                  <a:lnTo>
                    <a:pt x="1506474" y="31750"/>
                  </a:lnTo>
                  <a:close/>
                </a:path>
                <a:path w="1570354" h="76200">
                  <a:moveTo>
                    <a:pt x="1493774" y="0"/>
                  </a:moveTo>
                  <a:lnTo>
                    <a:pt x="1493826" y="31774"/>
                  </a:lnTo>
                  <a:lnTo>
                    <a:pt x="1557700" y="31750"/>
                  </a:lnTo>
                  <a:lnTo>
                    <a:pt x="14937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8525" y="3367151"/>
              <a:ext cx="549275" cy="500380"/>
            </a:xfrm>
            <a:custGeom>
              <a:avLst/>
              <a:gdLst/>
              <a:ahLst/>
              <a:cxnLst/>
              <a:rect l="l" t="t" r="r" b="b"/>
              <a:pathLst>
                <a:path w="549275" h="500379">
                  <a:moveTo>
                    <a:pt x="0" y="249936"/>
                  </a:moveTo>
                  <a:lnTo>
                    <a:pt x="4424" y="205006"/>
                  </a:lnTo>
                  <a:lnTo>
                    <a:pt x="17180" y="162719"/>
                  </a:lnTo>
                  <a:lnTo>
                    <a:pt x="37493" y="123782"/>
                  </a:lnTo>
                  <a:lnTo>
                    <a:pt x="64589" y="88900"/>
                  </a:lnTo>
                  <a:lnTo>
                    <a:pt x="97693" y="58777"/>
                  </a:lnTo>
                  <a:lnTo>
                    <a:pt x="136031" y="34120"/>
                  </a:lnTo>
                  <a:lnTo>
                    <a:pt x="178828" y="15635"/>
                  </a:lnTo>
                  <a:lnTo>
                    <a:pt x="225309" y="4026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3866" y="2704719"/>
              <a:ext cx="459740" cy="662305"/>
            </a:xfrm>
            <a:custGeom>
              <a:avLst/>
              <a:gdLst/>
              <a:ahLst/>
              <a:cxnLst/>
              <a:rect l="l" t="t" r="r" b="b"/>
              <a:pathLst>
                <a:path w="459739" h="662304">
                  <a:moveTo>
                    <a:pt x="410874" y="603204"/>
                  </a:moveTo>
                  <a:lnTo>
                    <a:pt x="384682" y="621283"/>
                  </a:lnTo>
                  <a:lnTo>
                    <a:pt x="459231" y="662304"/>
                  </a:lnTo>
                  <a:lnTo>
                    <a:pt x="452419" y="613663"/>
                  </a:lnTo>
                  <a:lnTo>
                    <a:pt x="418083" y="613663"/>
                  </a:lnTo>
                  <a:lnTo>
                    <a:pt x="410874" y="603204"/>
                  </a:lnTo>
                  <a:close/>
                </a:path>
                <a:path w="459739" h="662304">
                  <a:moveTo>
                    <a:pt x="421312" y="595999"/>
                  </a:moveTo>
                  <a:lnTo>
                    <a:pt x="410874" y="603204"/>
                  </a:lnTo>
                  <a:lnTo>
                    <a:pt x="418083" y="613663"/>
                  </a:lnTo>
                  <a:lnTo>
                    <a:pt x="428497" y="606425"/>
                  </a:lnTo>
                  <a:lnTo>
                    <a:pt x="421312" y="595999"/>
                  </a:lnTo>
                  <a:close/>
                </a:path>
                <a:path w="459739" h="662304">
                  <a:moveTo>
                    <a:pt x="447420" y="577976"/>
                  </a:moveTo>
                  <a:lnTo>
                    <a:pt x="421312" y="595999"/>
                  </a:lnTo>
                  <a:lnTo>
                    <a:pt x="428497" y="606425"/>
                  </a:lnTo>
                  <a:lnTo>
                    <a:pt x="418083" y="613663"/>
                  </a:lnTo>
                  <a:lnTo>
                    <a:pt x="452419" y="613663"/>
                  </a:lnTo>
                  <a:lnTo>
                    <a:pt x="447420" y="577976"/>
                  </a:lnTo>
                  <a:close/>
                </a:path>
                <a:path w="459739" h="662304">
                  <a:moveTo>
                    <a:pt x="10540" y="0"/>
                  </a:moveTo>
                  <a:lnTo>
                    <a:pt x="0" y="7111"/>
                  </a:lnTo>
                  <a:lnTo>
                    <a:pt x="410874" y="603204"/>
                  </a:lnTo>
                  <a:lnTo>
                    <a:pt x="421312" y="595999"/>
                  </a:lnTo>
                  <a:lnTo>
                    <a:pt x="10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8550" y="3360801"/>
              <a:ext cx="549275" cy="500380"/>
            </a:xfrm>
            <a:custGeom>
              <a:avLst/>
              <a:gdLst/>
              <a:ahLst/>
              <a:cxnLst/>
              <a:rect l="l" t="t" r="r" b="b"/>
              <a:pathLst>
                <a:path w="549275" h="500379">
                  <a:moveTo>
                    <a:pt x="0" y="249936"/>
                  </a:moveTo>
                  <a:lnTo>
                    <a:pt x="4424" y="205006"/>
                  </a:lnTo>
                  <a:lnTo>
                    <a:pt x="17180" y="162719"/>
                  </a:lnTo>
                  <a:lnTo>
                    <a:pt x="37493" y="123782"/>
                  </a:lnTo>
                  <a:lnTo>
                    <a:pt x="64589" y="88900"/>
                  </a:lnTo>
                  <a:lnTo>
                    <a:pt x="97693" y="58777"/>
                  </a:lnTo>
                  <a:lnTo>
                    <a:pt x="136031" y="34120"/>
                  </a:lnTo>
                  <a:lnTo>
                    <a:pt x="178828" y="15635"/>
                  </a:lnTo>
                  <a:lnTo>
                    <a:pt x="225309" y="4026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0170" y="2777871"/>
              <a:ext cx="76200" cy="582930"/>
            </a:xfrm>
            <a:custGeom>
              <a:avLst/>
              <a:gdLst/>
              <a:ahLst/>
              <a:cxnLst/>
              <a:rect l="l" t="t" r="r" b="b"/>
              <a:pathLst>
                <a:path w="76200" h="582929">
                  <a:moveTo>
                    <a:pt x="31672" y="507027"/>
                  </a:moveTo>
                  <a:lnTo>
                    <a:pt x="0" y="508507"/>
                  </a:lnTo>
                  <a:lnTo>
                    <a:pt x="41528" y="582802"/>
                  </a:lnTo>
                  <a:lnTo>
                    <a:pt x="69536" y="519683"/>
                  </a:lnTo>
                  <a:lnTo>
                    <a:pt x="32257" y="519683"/>
                  </a:lnTo>
                  <a:lnTo>
                    <a:pt x="31672" y="507027"/>
                  </a:lnTo>
                  <a:close/>
                </a:path>
                <a:path w="76200" h="582929">
                  <a:moveTo>
                    <a:pt x="44368" y="506433"/>
                  </a:moveTo>
                  <a:lnTo>
                    <a:pt x="31672" y="507027"/>
                  </a:lnTo>
                  <a:lnTo>
                    <a:pt x="32257" y="519683"/>
                  </a:lnTo>
                  <a:lnTo>
                    <a:pt x="44957" y="519175"/>
                  </a:lnTo>
                  <a:lnTo>
                    <a:pt x="44368" y="506433"/>
                  </a:lnTo>
                  <a:close/>
                </a:path>
                <a:path w="76200" h="582929">
                  <a:moveTo>
                    <a:pt x="76072" y="504951"/>
                  </a:moveTo>
                  <a:lnTo>
                    <a:pt x="44368" y="506433"/>
                  </a:lnTo>
                  <a:lnTo>
                    <a:pt x="44957" y="519175"/>
                  </a:lnTo>
                  <a:lnTo>
                    <a:pt x="32257" y="519683"/>
                  </a:lnTo>
                  <a:lnTo>
                    <a:pt x="69536" y="519683"/>
                  </a:lnTo>
                  <a:lnTo>
                    <a:pt x="76072" y="504951"/>
                  </a:lnTo>
                  <a:close/>
                </a:path>
                <a:path w="76200" h="582929">
                  <a:moveTo>
                    <a:pt x="20954" y="0"/>
                  </a:moveTo>
                  <a:lnTo>
                    <a:pt x="8254" y="507"/>
                  </a:lnTo>
                  <a:lnTo>
                    <a:pt x="31672" y="507027"/>
                  </a:lnTo>
                  <a:lnTo>
                    <a:pt x="44368" y="506433"/>
                  </a:lnTo>
                  <a:lnTo>
                    <a:pt x="209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635375" y="4405376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49936"/>
                </a:moveTo>
                <a:lnTo>
                  <a:pt x="4424" y="205002"/>
                </a:lnTo>
                <a:lnTo>
                  <a:pt x="17180" y="162705"/>
                </a:lnTo>
                <a:lnTo>
                  <a:pt x="37493" y="123754"/>
                </a:lnTo>
                <a:lnTo>
                  <a:pt x="64589" y="88858"/>
                </a:lnTo>
                <a:lnTo>
                  <a:pt x="97693" y="58725"/>
                </a:lnTo>
                <a:lnTo>
                  <a:pt x="136031" y="34064"/>
                </a:lnTo>
                <a:lnTo>
                  <a:pt x="178828" y="15583"/>
                </a:lnTo>
                <a:lnTo>
                  <a:pt x="225309" y="3992"/>
                </a:lnTo>
                <a:lnTo>
                  <a:pt x="274700" y="0"/>
                </a:lnTo>
                <a:lnTo>
                  <a:pt x="324054" y="4026"/>
                </a:lnTo>
                <a:lnTo>
                  <a:pt x="370506" y="15635"/>
                </a:lnTo>
                <a:lnTo>
                  <a:pt x="413281" y="34120"/>
                </a:lnTo>
                <a:lnTo>
                  <a:pt x="451603" y="58777"/>
                </a:lnTo>
                <a:lnTo>
                  <a:pt x="484696" y="88900"/>
                </a:lnTo>
                <a:lnTo>
                  <a:pt x="511786" y="123782"/>
                </a:lnTo>
                <a:lnTo>
                  <a:pt x="532096" y="162719"/>
                </a:lnTo>
                <a:lnTo>
                  <a:pt x="544851" y="205006"/>
                </a:lnTo>
                <a:lnTo>
                  <a:pt x="549275" y="249936"/>
                </a:lnTo>
                <a:lnTo>
                  <a:pt x="544851" y="294903"/>
                </a:lnTo>
                <a:lnTo>
                  <a:pt x="532096" y="337219"/>
                </a:lnTo>
                <a:lnTo>
                  <a:pt x="511786" y="376178"/>
                </a:lnTo>
                <a:lnTo>
                  <a:pt x="484696" y="411077"/>
                </a:lnTo>
                <a:lnTo>
                  <a:pt x="451603" y="441210"/>
                </a:lnTo>
                <a:lnTo>
                  <a:pt x="413281" y="465873"/>
                </a:lnTo>
                <a:lnTo>
                  <a:pt x="370506" y="484362"/>
                </a:lnTo>
                <a:lnTo>
                  <a:pt x="324054" y="495972"/>
                </a:lnTo>
                <a:lnTo>
                  <a:pt x="274700" y="499999"/>
                </a:lnTo>
                <a:lnTo>
                  <a:pt x="225309" y="495972"/>
                </a:lnTo>
                <a:lnTo>
                  <a:pt x="178828" y="484362"/>
                </a:lnTo>
                <a:lnTo>
                  <a:pt x="136031" y="465873"/>
                </a:lnTo>
                <a:lnTo>
                  <a:pt x="97693" y="441210"/>
                </a:lnTo>
                <a:lnTo>
                  <a:pt x="64589" y="411077"/>
                </a:lnTo>
                <a:lnTo>
                  <a:pt x="37493" y="376178"/>
                </a:lnTo>
                <a:lnTo>
                  <a:pt x="17180" y="337219"/>
                </a:lnTo>
                <a:lnTo>
                  <a:pt x="4424" y="294903"/>
                </a:lnTo>
                <a:lnTo>
                  <a:pt x="0" y="249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98851" y="2063622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5" dirty="0">
                <a:latin typeface="Arial"/>
                <a:cs typeface="Arial"/>
              </a:rPr>
              <a:t>e1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28</a:t>
            </a:fld>
            <a:endParaRPr spc="-60" dirty="0"/>
          </a:p>
        </p:txBody>
      </p:sp>
      <p:sp>
        <p:nvSpPr>
          <p:cNvPr id="12" name="object 12"/>
          <p:cNvSpPr txBox="1"/>
          <p:nvPr/>
        </p:nvSpPr>
        <p:spPr>
          <a:xfrm>
            <a:off x="2384551" y="2765247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e2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5064" y="2775026"/>
            <a:ext cx="333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e4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2176" y="2293696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09876" y="3380358"/>
            <a:ext cx="34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0" dirty="0">
                <a:latin typeface="Arial"/>
                <a:cs typeface="Arial"/>
              </a:rPr>
              <a:t>C1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4185" y="3358133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71138" y="2268169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58310" y="4418787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n7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340804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70" dirty="0"/>
              <a:t>Ví </a:t>
            </a:r>
            <a:r>
              <a:rPr spc="-240" dirty="0"/>
              <a:t>dụ </a:t>
            </a:r>
            <a:r>
              <a:rPr spc="-180" dirty="0"/>
              <a:t>đồ </a:t>
            </a:r>
            <a:r>
              <a:rPr spc="-100" dirty="0"/>
              <a:t>thị </a:t>
            </a:r>
            <a:r>
              <a:rPr spc="-105" dirty="0"/>
              <a:t>rút</a:t>
            </a:r>
            <a:r>
              <a:rPr spc="-280" dirty="0"/>
              <a:t> </a:t>
            </a:r>
            <a:r>
              <a:rPr spc="-325" dirty="0"/>
              <a:t>gọn</a:t>
            </a:r>
          </a:p>
        </p:txBody>
      </p:sp>
      <p:sp>
        <p:nvSpPr>
          <p:cNvPr id="3" name="object 3"/>
          <p:cNvSpPr/>
          <p:nvPr/>
        </p:nvSpPr>
        <p:spPr>
          <a:xfrm>
            <a:off x="1367536" y="1897817"/>
            <a:ext cx="2408428" cy="4279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675" y="2867663"/>
            <a:ext cx="1095533" cy="2267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3166" y="5761126"/>
            <a:ext cx="174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latin typeface="Arial"/>
                <a:cs typeface="Arial"/>
              </a:rPr>
              <a:t>Đồ </a:t>
            </a:r>
            <a:r>
              <a:rPr sz="2400" spc="30" dirty="0">
                <a:latin typeface="Arial"/>
                <a:cs typeface="Arial"/>
              </a:rPr>
              <a:t>thị </a:t>
            </a:r>
            <a:r>
              <a:rPr sz="2400" spc="35" dirty="0">
                <a:latin typeface="Arial"/>
                <a:cs typeface="Arial"/>
              </a:rPr>
              <a:t>rút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gọn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29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5769458" cy="52257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pc="-430" dirty="0" smtClean="0"/>
              <a:t>2.1. </a:t>
            </a:r>
            <a:r>
              <a:rPr spc="-430" dirty="0" err="1" smtClean="0"/>
              <a:t>Các</a:t>
            </a:r>
            <a:r>
              <a:rPr spc="-430" dirty="0" smtClean="0"/>
              <a:t> </a:t>
            </a:r>
            <a:r>
              <a:rPr spc="-280" dirty="0"/>
              <a:t>dạng </a:t>
            </a:r>
            <a:r>
              <a:rPr spc="-200" dirty="0"/>
              <a:t>khai </a:t>
            </a:r>
            <a:r>
              <a:rPr spc="-229" dirty="0"/>
              <a:t>báo </a:t>
            </a:r>
            <a:r>
              <a:rPr spc="-145" dirty="0"/>
              <a:t>tập</a:t>
            </a:r>
            <a:r>
              <a:rPr spc="-345" dirty="0"/>
              <a:t> </a:t>
            </a:r>
            <a:r>
              <a:rPr spc="-245" dirty="0"/>
              <a:t>hợp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2300"/>
            <a:ext cx="6190615" cy="3633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10"/>
              </a:spcBef>
              <a:buChar char="•"/>
              <a:tabLst>
                <a:tab pos="184150" algn="l"/>
              </a:tabLst>
            </a:pPr>
            <a:r>
              <a:rPr sz="2800" spc="-100" dirty="0">
                <a:latin typeface="Arial"/>
                <a:cs typeface="Arial"/>
              </a:rPr>
              <a:t>Liệt </a:t>
            </a:r>
            <a:r>
              <a:rPr sz="2800" spc="-195" dirty="0">
                <a:latin typeface="Arial"/>
                <a:cs typeface="Arial"/>
              </a:rPr>
              <a:t>kê </a:t>
            </a:r>
            <a:r>
              <a:rPr sz="2800" spc="-120" dirty="0">
                <a:latin typeface="Arial"/>
                <a:cs typeface="Arial"/>
              </a:rPr>
              <a:t>phần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tử:</a:t>
            </a:r>
            <a:endParaRPr sz="28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135"/>
              </a:spcBef>
            </a:pP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–Y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90" dirty="0">
                <a:solidFill>
                  <a:srgbClr val="006FC0"/>
                </a:solidFill>
                <a:latin typeface="Arial"/>
                <a:cs typeface="Arial"/>
              </a:rPr>
              <a:t>{10,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20, 30,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40}</a:t>
            </a:r>
            <a:endParaRPr sz="24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45"/>
              </a:spcBef>
              <a:buChar char="•"/>
              <a:tabLst>
                <a:tab pos="184150" algn="l"/>
              </a:tabLst>
            </a:pPr>
            <a:r>
              <a:rPr sz="2800" spc="-180" dirty="0">
                <a:latin typeface="Arial"/>
                <a:cs typeface="Arial"/>
              </a:rPr>
              <a:t>Dùng </a:t>
            </a:r>
            <a:r>
              <a:rPr sz="2800" spc="-60" dirty="0">
                <a:latin typeface="Arial"/>
                <a:cs typeface="Arial"/>
              </a:rPr>
              <a:t>qui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tắc:</a:t>
            </a:r>
            <a:endParaRPr sz="28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35"/>
              </a:spcBef>
              <a:buChar char="•"/>
              <a:tabLst>
                <a:tab pos="528320" algn="l"/>
              </a:tabLst>
            </a:pPr>
            <a:r>
              <a:rPr sz="2400" spc="-434" dirty="0">
                <a:solidFill>
                  <a:srgbClr val="006FC0"/>
                </a:solidFill>
                <a:latin typeface="Arial"/>
                <a:cs typeface="Arial"/>
              </a:rPr>
              <a:t>Y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{item_number </a:t>
            </a:r>
            <a:r>
              <a:rPr sz="2400" spc="480" dirty="0">
                <a:solidFill>
                  <a:srgbClr val="006FC0"/>
                </a:solidFill>
                <a:latin typeface="Arial"/>
                <a:cs typeface="Arial"/>
              </a:rPr>
              <a:t>|</a:t>
            </a:r>
            <a:r>
              <a:rPr sz="2400" spc="-1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6FC0"/>
                </a:solidFill>
                <a:latin typeface="Arial"/>
                <a:cs typeface="Arial"/>
              </a:rPr>
              <a:t>80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&lt;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item_number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&lt;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100}</a:t>
            </a:r>
            <a:endParaRPr sz="24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20"/>
              </a:spcBef>
              <a:buChar char="•"/>
              <a:tabLst>
                <a:tab pos="528320" algn="l"/>
              </a:tabLst>
            </a:pPr>
            <a:r>
              <a:rPr sz="2400" spc="-434" dirty="0">
                <a:solidFill>
                  <a:srgbClr val="006FC0"/>
                </a:solidFill>
                <a:latin typeface="Arial"/>
                <a:cs typeface="Arial"/>
              </a:rPr>
              <a:t>Y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{item_number 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: </a:t>
            </a:r>
            <a:r>
              <a:rPr sz="2400" spc="-120" dirty="0">
                <a:solidFill>
                  <a:srgbClr val="006FC0"/>
                </a:solidFill>
                <a:latin typeface="Arial"/>
                <a:cs typeface="Arial"/>
              </a:rPr>
              <a:t>80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&lt;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item_number</a:t>
            </a:r>
            <a:r>
              <a:rPr sz="2400" spc="-25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20" dirty="0">
                <a:solidFill>
                  <a:srgbClr val="006FC0"/>
                </a:solidFill>
                <a:latin typeface="Arial"/>
                <a:cs typeface="Arial"/>
              </a:rPr>
              <a:t>&lt;100}</a:t>
            </a:r>
            <a:endParaRPr sz="24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434" dirty="0">
                <a:solidFill>
                  <a:srgbClr val="006FC0"/>
                </a:solidFill>
                <a:latin typeface="Arial"/>
                <a:cs typeface="Arial"/>
              </a:rPr>
              <a:t>Y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{x </a:t>
            </a:r>
            <a:r>
              <a:rPr sz="2400" spc="480" dirty="0">
                <a:solidFill>
                  <a:srgbClr val="006FC0"/>
                </a:solidFill>
                <a:latin typeface="Arial"/>
                <a:cs typeface="Arial"/>
              </a:rPr>
              <a:t>|</a:t>
            </a: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x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is </a:t>
            </a:r>
            <a:r>
              <a:rPr sz="2400" spc="-65" dirty="0">
                <a:solidFill>
                  <a:srgbClr val="006FC0"/>
                </a:solidFill>
                <a:latin typeface="Arial"/>
                <a:cs typeface="Arial"/>
              </a:rPr>
              <a:t>positive </a:t>
            </a:r>
            <a:r>
              <a:rPr sz="2400" spc="-60" dirty="0">
                <a:solidFill>
                  <a:srgbClr val="006FC0"/>
                </a:solidFill>
                <a:latin typeface="Arial"/>
                <a:cs typeface="Arial"/>
              </a:rPr>
              <a:t>integer}</a:t>
            </a:r>
            <a:endParaRPr sz="24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528320" algn="l"/>
              </a:tabLst>
            </a:pPr>
            <a:r>
              <a:rPr sz="2400" spc="-434" dirty="0">
                <a:solidFill>
                  <a:srgbClr val="006FC0"/>
                </a:solidFill>
                <a:latin typeface="Arial"/>
                <a:cs typeface="Arial"/>
              </a:rPr>
              <a:t>Y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{x </a:t>
            </a:r>
            <a:r>
              <a:rPr sz="2400" spc="480" dirty="0">
                <a:solidFill>
                  <a:srgbClr val="006FC0"/>
                </a:solidFill>
                <a:latin typeface="Arial"/>
                <a:cs typeface="Arial"/>
              </a:rPr>
              <a:t>|</a:t>
            </a:r>
            <a:r>
              <a:rPr sz="24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PI(x)}</a:t>
            </a:r>
            <a:endParaRPr sz="240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40"/>
              </a:spcBef>
              <a:buChar char="•"/>
              <a:tabLst>
                <a:tab pos="184150" algn="l"/>
              </a:tabLst>
            </a:pPr>
            <a:r>
              <a:rPr sz="2800" spc="-290" dirty="0">
                <a:latin typeface="Arial"/>
                <a:cs typeface="Arial"/>
              </a:rPr>
              <a:t>Tập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rỗng</a:t>
            </a:r>
            <a:endParaRPr sz="2800">
              <a:latin typeface="Arial"/>
              <a:cs typeface="Arial"/>
            </a:endParaRPr>
          </a:p>
          <a:p>
            <a:pPr marL="869315" lvl="1" indent="-171450">
              <a:lnSpc>
                <a:spcPct val="100000"/>
              </a:lnSpc>
              <a:spcBef>
                <a:spcPts val="260"/>
              </a:spcBef>
              <a:buChar char="•"/>
              <a:tabLst>
                <a:tab pos="869950" algn="l"/>
              </a:tabLst>
            </a:pPr>
            <a:r>
              <a:rPr sz="1800" spc="-325" dirty="0">
                <a:latin typeface="Arial"/>
                <a:cs typeface="Arial"/>
              </a:rPr>
              <a:t>Y </a:t>
            </a:r>
            <a:r>
              <a:rPr sz="1800" spc="-155" dirty="0">
                <a:latin typeface="Arial"/>
                <a:cs typeface="Arial"/>
              </a:rPr>
              <a:t>= </a:t>
            </a:r>
            <a:r>
              <a:rPr sz="1800" spc="-75" dirty="0">
                <a:latin typeface="Arial"/>
                <a:cs typeface="Arial"/>
              </a:rPr>
              <a:t>{year </a:t>
            </a:r>
            <a:r>
              <a:rPr sz="1800" spc="-20" dirty="0">
                <a:latin typeface="Arial"/>
                <a:cs typeface="Arial"/>
              </a:rPr>
              <a:t>: </a:t>
            </a:r>
            <a:r>
              <a:rPr sz="1800" spc="-95" dirty="0">
                <a:latin typeface="Arial"/>
                <a:cs typeface="Arial"/>
              </a:rPr>
              <a:t>2012 </a:t>
            </a:r>
            <a:r>
              <a:rPr sz="1800" spc="-155" dirty="0">
                <a:latin typeface="Arial"/>
                <a:cs typeface="Arial"/>
              </a:rPr>
              <a:t>&lt; </a:t>
            </a:r>
            <a:r>
              <a:rPr sz="1800" spc="-85" dirty="0">
                <a:latin typeface="Arial"/>
                <a:cs typeface="Arial"/>
              </a:rPr>
              <a:t>year </a:t>
            </a:r>
            <a:r>
              <a:rPr sz="1800" spc="-155" dirty="0">
                <a:latin typeface="Arial"/>
                <a:cs typeface="Arial"/>
              </a:rPr>
              <a:t>&lt; </a:t>
            </a:r>
            <a:r>
              <a:rPr sz="1800" spc="-80" dirty="0">
                <a:latin typeface="Arial"/>
                <a:cs typeface="Arial"/>
              </a:rPr>
              <a:t>1812} </a:t>
            </a:r>
            <a:r>
              <a:rPr sz="1800" spc="-155" dirty="0">
                <a:latin typeface="Arial"/>
                <a:cs typeface="Arial"/>
              </a:rPr>
              <a:t>= </a:t>
            </a:r>
            <a:r>
              <a:rPr sz="1800" spc="-35" dirty="0">
                <a:latin typeface="Arial"/>
                <a:cs typeface="Arial"/>
              </a:rPr>
              <a:t>{} </a:t>
            </a:r>
            <a:r>
              <a:rPr sz="1800" spc="-155" dirty="0">
                <a:latin typeface="Arial"/>
                <a:cs typeface="Arial"/>
              </a:rPr>
              <a:t>=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10" dirty="0"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7301" y="5540375"/>
            <a:ext cx="173355" cy="163830"/>
          </a:xfrm>
          <a:custGeom>
            <a:avLst/>
            <a:gdLst/>
            <a:ahLst/>
            <a:cxnLst/>
            <a:rect l="l" t="t" r="r" b="b"/>
            <a:pathLst>
              <a:path w="173354" h="163829">
                <a:moveTo>
                  <a:pt x="172974" y="0"/>
                </a:moveTo>
                <a:lnTo>
                  <a:pt x="0" y="16351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12531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3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30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349250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54" dirty="0"/>
              <a:t>Đồ </a:t>
            </a:r>
            <a:r>
              <a:rPr spc="-100" dirty="0"/>
              <a:t>thị </a:t>
            </a:r>
            <a:r>
              <a:rPr spc="-315" dirty="0"/>
              <a:t>chương</a:t>
            </a:r>
            <a:r>
              <a:rPr spc="-270" dirty="0"/>
              <a:t> </a:t>
            </a:r>
            <a:r>
              <a:rPr spc="-130" dirty="0"/>
              <a:t>trình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2300"/>
            <a:ext cx="7720330" cy="24790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83515" marR="216535" indent="-171450">
              <a:lnSpc>
                <a:spcPct val="90000"/>
              </a:lnSpc>
              <a:spcBef>
                <a:spcPts val="445"/>
              </a:spcBef>
              <a:buChar char="•"/>
              <a:tabLst>
                <a:tab pos="184150" algn="l"/>
              </a:tabLst>
            </a:pPr>
            <a:r>
              <a:rPr sz="2800" spc="-225" dirty="0">
                <a:latin typeface="Arial"/>
                <a:cs typeface="Arial"/>
              </a:rPr>
              <a:t>Chương </a:t>
            </a:r>
            <a:r>
              <a:rPr sz="2800" spc="-20" dirty="0">
                <a:latin typeface="Arial"/>
                <a:cs typeface="Arial"/>
              </a:rPr>
              <a:t>trình </a:t>
            </a:r>
            <a:r>
              <a:rPr sz="2800" spc="-35" dirty="0">
                <a:latin typeface="Arial"/>
                <a:cs typeface="Arial"/>
              </a:rPr>
              <a:t>viết </a:t>
            </a:r>
            <a:r>
              <a:rPr sz="2800" spc="-160" dirty="0">
                <a:latin typeface="Arial"/>
                <a:cs typeface="Arial"/>
              </a:rPr>
              <a:t>bằng </a:t>
            </a:r>
            <a:r>
              <a:rPr sz="2800" spc="-130" dirty="0">
                <a:latin typeface="Arial"/>
                <a:cs typeface="Arial"/>
              </a:rPr>
              <a:t>ngôn </a:t>
            </a:r>
            <a:r>
              <a:rPr sz="2800" spc="-170" dirty="0">
                <a:latin typeface="Arial"/>
                <a:cs typeface="Arial"/>
              </a:rPr>
              <a:t>ngữ </a:t>
            </a:r>
            <a:r>
              <a:rPr sz="2800" spc="-110" dirty="0">
                <a:latin typeface="Arial"/>
                <a:cs typeface="Arial"/>
              </a:rPr>
              <a:t>mệnh </a:t>
            </a:r>
            <a:r>
              <a:rPr sz="2800" spc="-80" dirty="0">
                <a:latin typeface="Arial"/>
                <a:cs typeface="Arial"/>
              </a:rPr>
              <a:t>lệnh </a:t>
            </a:r>
            <a:r>
              <a:rPr sz="2800" spc="-165" dirty="0">
                <a:latin typeface="Arial"/>
                <a:cs typeface="Arial"/>
              </a:rPr>
              <a:t>có</a:t>
            </a:r>
            <a:r>
              <a:rPr sz="2800" spc="-42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đồ  </a:t>
            </a:r>
            <a:r>
              <a:rPr sz="2800" spc="30" dirty="0">
                <a:latin typeface="Arial"/>
                <a:cs typeface="Arial"/>
              </a:rPr>
              <a:t>thị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75" dirty="0">
                <a:latin typeface="Arial"/>
                <a:cs typeface="Arial"/>
              </a:rPr>
              <a:t>chương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trình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là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40" dirty="0">
                <a:latin typeface="Arial"/>
                <a:cs typeface="Arial"/>
              </a:rPr>
              <a:t>đồ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30" dirty="0">
                <a:latin typeface="Arial"/>
                <a:cs typeface="Arial"/>
              </a:rPr>
              <a:t>thị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có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hướng </a:t>
            </a:r>
            <a:r>
              <a:rPr sz="2800" spc="-114" dirty="0">
                <a:latin typeface="Arial"/>
                <a:cs typeface="Arial"/>
              </a:rPr>
              <a:t>với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đỉnh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là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25" dirty="0">
                <a:latin typeface="Arial"/>
                <a:cs typeface="Arial"/>
              </a:rPr>
              <a:t>các  </a:t>
            </a:r>
            <a:r>
              <a:rPr sz="2800" spc="-80" dirty="0">
                <a:latin typeface="Arial"/>
                <a:cs typeface="Arial"/>
              </a:rPr>
              <a:t>lệnh </a:t>
            </a:r>
            <a:r>
              <a:rPr sz="2800" spc="-150" dirty="0">
                <a:latin typeface="Arial"/>
                <a:cs typeface="Arial"/>
              </a:rPr>
              <a:t>hoặc </a:t>
            </a:r>
            <a:r>
              <a:rPr sz="2800" spc="-95" dirty="0">
                <a:latin typeface="Arial"/>
                <a:cs typeface="Arial"/>
              </a:rPr>
              <a:t>đoạn </a:t>
            </a:r>
            <a:r>
              <a:rPr sz="2800" spc="-80" dirty="0">
                <a:latin typeface="Arial"/>
                <a:cs typeface="Arial"/>
              </a:rPr>
              <a:t>lệnh </a:t>
            </a:r>
            <a:r>
              <a:rPr sz="2800" spc="-50" dirty="0">
                <a:latin typeface="Arial"/>
                <a:cs typeface="Arial"/>
              </a:rPr>
              <a:t>liên </a:t>
            </a:r>
            <a:r>
              <a:rPr sz="2800" spc="-15" dirty="0">
                <a:latin typeface="Arial"/>
                <a:cs typeface="Arial"/>
              </a:rPr>
              <a:t>tiếp </a:t>
            </a:r>
            <a:r>
              <a:rPr sz="2800" spc="-195" dirty="0">
                <a:latin typeface="Arial"/>
                <a:cs typeface="Arial"/>
              </a:rPr>
              <a:t>và </a:t>
            </a:r>
            <a:r>
              <a:rPr sz="2800" spc="-160" dirty="0">
                <a:latin typeface="Arial"/>
                <a:cs typeface="Arial"/>
              </a:rPr>
              <a:t>cạnh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229" dirty="0">
                <a:latin typeface="Arial"/>
                <a:cs typeface="Arial"/>
              </a:rPr>
              <a:t>các </a:t>
            </a:r>
            <a:r>
              <a:rPr sz="2800" spc="-95" dirty="0">
                <a:latin typeface="Arial"/>
                <a:cs typeface="Arial"/>
              </a:rPr>
              <a:t>luồng  </a:t>
            </a:r>
            <a:r>
              <a:rPr sz="2800" spc="-55" dirty="0">
                <a:latin typeface="Arial"/>
                <a:cs typeface="Arial"/>
              </a:rPr>
              <a:t>điều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khiển</a:t>
            </a:r>
            <a:endParaRPr sz="2800">
              <a:latin typeface="Arial"/>
              <a:cs typeface="Arial"/>
            </a:endParaRPr>
          </a:p>
          <a:p>
            <a:pPr marL="183515" marR="5080" indent="-171450">
              <a:lnSpc>
                <a:spcPts val="3030"/>
              </a:lnSpc>
              <a:spcBef>
                <a:spcPts val="855"/>
              </a:spcBef>
              <a:buChar char="•"/>
              <a:tabLst>
                <a:tab pos="184150" algn="l"/>
              </a:tabLst>
            </a:pPr>
            <a:r>
              <a:rPr sz="2800" spc="-175" dirty="0">
                <a:latin typeface="Arial"/>
                <a:cs typeface="Arial"/>
              </a:rPr>
              <a:t>Luồng </a:t>
            </a:r>
            <a:r>
              <a:rPr sz="2800" spc="-60" dirty="0">
                <a:latin typeface="Arial"/>
                <a:cs typeface="Arial"/>
              </a:rPr>
              <a:t>điều </a:t>
            </a:r>
            <a:r>
              <a:rPr sz="2800" spc="-90" dirty="0">
                <a:latin typeface="Arial"/>
                <a:cs typeface="Arial"/>
              </a:rPr>
              <a:t>khiển </a:t>
            </a:r>
            <a:r>
              <a:rPr sz="2800" spc="-180" dirty="0">
                <a:latin typeface="Arial"/>
                <a:cs typeface="Arial"/>
              </a:rPr>
              <a:t>của </a:t>
            </a:r>
            <a:r>
              <a:rPr sz="2800" spc="-170" dirty="0">
                <a:latin typeface="Arial"/>
                <a:cs typeface="Arial"/>
              </a:rPr>
              <a:t>chương </a:t>
            </a:r>
            <a:r>
              <a:rPr sz="2800" spc="-20" dirty="0">
                <a:latin typeface="Arial"/>
                <a:cs typeface="Arial"/>
              </a:rPr>
              <a:t>trình </a:t>
            </a:r>
            <a:r>
              <a:rPr sz="2800" spc="-110" dirty="0">
                <a:latin typeface="Arial"/>
                <a:cs typeface="Arial"/>
              </a:rPr>
              <a:t>mệnh </a:t>
            </a:r>
            <a:r>
              <a:rPr sz="2800" spc="-80" dirty="0">
                <a:latin typeface="Arial"/>
                <a:cs typeface="Arial"/>
              </a:rPr>
              <a:t>lệnh</a:t>
            </a:r>
            <a:r>
              <a:rPr sz="2800" spc="-42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được  </a:t>
            </a:r>
            <a:r>
              <a:rPr sz="2800" spc="-220" dirty="0">
                <a:latin typeface="Arial"/>
                <a:cs typeface="Arial"/>
              </a:rPr>
              <a:t>xác </a:t>
            </a:r>
            <a:r>
              <a:rPr sz="2800" spc="-35" dirty="0">
                <a:latin typeface="Arial"/>
                <a:cs typeface="Arial"/>
              </a:rPr>
              <a:t>định </a:t>
            </a:r>
            <a:r>
              <a:rPr sz="2800" spc="-160" dirty="0">
                <a:latin typeface="Arial"/>
                <a:cs typeface="Arial"/>
              </a:rPr>
              <a:t>bằng </a:t>
            </a:r>
            <a:r>
              <a:rPr sz="2800" spc="-225" dirty="0">
                <a:latin typeface="Arial"/>
                <a:cs typeface="Arial"/>
              </a:rPr>
              <a:t>các </a:t>
            </a:r>
            <a:r>
              <a:rPr sz="2800" spc="-185" dirty="0">
                <a:latin typeface="Arial"/>
                <a:cs typeface="Arial"/>
              </a:rPr>
              <a:t>cấu </a:t>
            </a:r>
            <a:r>
              <a:rPr sz="2800" spc="-25" dirty="0">
                <a:latin typeface="Arial"/>
                <a:cs typeface="Arial"/>
              </a:rPr>
              <a:t>trúc </a:t>
            </a:r>
            <a:r>
              <a:rPr sz="2800" spc="-60" dirty="0">
                <a:latin typeface="Arial"/>
                <a:cs typeface="Arial"/>
              </a:rPr>
              <a:t>tuần </a:t>
            </a:r>
            <a:r>
              <a:rPr sz="2800" spc="-35" dirty="0">
                <a:latin typeface="Arial"/>
                <a:cs typeface="Arial"/>
              </a:rPr>
              <a:t>tự, </a:t>
            </a:r>
            <a:r>
              <a:rPr sz="2800" spc="-90" dirty="0">
                <a:latin typeface="Arial"/>
                <a:cs typeface="Arial"/>
              </a:rPr>
              <a:t>lặp </a:t>
            </a:r>
            <a:r>
              <a:rPr sz="2800" spc="-195" dirty="0">
                <a:latin typeface="Arial"/>
                <a:cs typeface="Arial"/>
              </a:rPr>
              <a:t>và </a:t>
            </a:r>
            <a:r>
              <a:rPr sz="2800" spc="-80" dirty="0">
                <a:latin typeface="Arial"/>
                <a:cs typeface="Arial"/>
              </a:rPr>
              <a:t>rẽ</a:t>
            </a:r>
            <a:r>
              <a:rPr sz="2800" spc="-434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nhánh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6937"/>
            <a:ext cx="76688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315" dirty="0"/>
              <a:t>Đồ </a:t>
            </a:r>
            <a:r>
              <a:rPr sz="4000" spc="-120" dirty="0"/>
              <a:t>thị </a:t>
            </a:r>
            <a:r>
              <a:rPr sz="4000" spc="-365" dirty="0"/>
              <a:t>của </a:t>
            </a:r>
            <a:r>
              <a:rPr sz="4000" spc="-455" dirty="0"/>
              <a:t>các </a:t>
            </a:r>
            <a:r>
              <a:rPr sz="4000" spc="-370" dirty="0"/>
              <a:t>cấu </a:t>
            </a:r>
            <a:r>
              <a:rPr sz="4000" spc="-229" dirty="0"/>
              <a:t>trúc </a:t>
            </a:r>
            <a:r>
              <a:rPr sz="4000" spc="-385" dirty="0"/>
              <a:t>chương</a:t>
            </a:r>
            <a:r>
              <a:rPr sz="4000" spc="-390" dirty="0"/>
              <a:t> </a:t>
            </a:r>
            <a:r>
              <a:rPr sz="4000" spc="-160" dirty="0"/>
              <a:t>trình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96862" y="2514663"/>
            <a:ext cx="577850" cy="1633855"/>
            <a:chOff x="296862" y="2514663"/>
            <a:chExt cx="577850" cy="1633855"/>
          </a:xfrm>
        </p:grpSpPr>
        <p:sp>
          <p:nvSpPr>
            <p:cNvPr id="4" name="object 4"/>
            <p:cNvSpPr/>
            <p:nvPr/>
          </p:nvSpPr>
          <p:spPr>
            <a:xfrm>
              <a:off x="301625" y="2519426"/>
              <a:ext cx="568325" cy="1624330"/>
            </a:xfrm>
            <a:custGeom>
              <a:avLst/>
              <a:gdLst/>
              <a:ahLst/>
              <a:cxnLst/>
              <a:rect l="l" t="t" r="r" b="b"/>
              <a:pathLst>
                <a:path w="568325" h="1624329">
                  <a:moveTo>
                    <a:pt x="0" y="249936"/>
                  </a:moveTo>
                  <a:lnTo>
                    <a:pt x="4424" y="205006"/>
                  </a:lnTo>
                  <a:lnTo>
                    <a:pt x="17182" y="162719"/>
                  </a:lnTo>
                  <a:lnTo>
                    <a:pt x="37496" y="123782"/>
                  </a:lnTo>
                  <a:lnTo>
                    <a:pt x="64591" y="88900"/>
                  </a:lnTo>
                  <a:lnTo>
                    <a:pt x="97692" y="58777"/>
                  </a:lnTo>
                  <a:lnTo>
                    <a:pt x="136023" y="34120"/>
                  </a:lnTo>
                  <a:lnTo>
                    <a:pt x="178808" y="15635"/>
                  </a:lnTo>
                  <a:lnTo>
                    <a:pt x="225271" y="4026"/>
                  </a:lnTo>
                  <a:lnTo>
                    <a:pt x="274637" y="0"/>
                  </a:lnTo>
                  <a:lnTo>
                    <a:pt x="324003" y="4026"/>
                  </a:lnTo>
                  <a:lnTo>
                    <a:pt x="370466" y="15635"/>
                  </a:lnTo>
                  <a:lnTo>
                    <a:pt x="413251" y="34120"/>
                  </a:lnTo>
                  <a:lnTo>
                    <a:pt x="451582" y="58777"/>
                  </a:lnTo>
                  <a:lnTo>
                    <a:pt x="484683" y="88900"/>
                  </a:lnTo>
                  <a:lnTo>
                    <a:pt x="511778" y="123782"/>
                  </a:lnTo>
                  <a:lnTo>
                    <a:pt x="532092" y="162719"/>
                  </a:lnTo>
                  <a:lnTo>
                    <a:pt x="544850" y="205006"/>
                  </a:lnTo>
                  <a:lnTo>
                    <a:pt x="549275" y="249936"/>
                  </a:lnTo>
                  <a:lnTo>
                    <a:pt x="544850" y="294903"/>
                  </a:lnTo>
                  <a:lnTo>
                    <a:pt x="532092" y="337219"/>
                  </a:lnTo>
                  <a:lnTo>
                    <a:pt x="511778" y="376178"/>
                  </a:lnTo>
                  <a:lnTo>
                    <a:pt x="484683" y="411077"/>
                  </a:lnTo>
                  <a:lnTo>
                    <a:pt x="451582" y="441210"/>
                  </a:lnTo>
                  <a:lnTo>
                    <a:pt x="413251" y="465873"/>
                  </a:lnTo>
                  <a:lnTo>
                    <a:pt x="370466" y="484362"/>
                  </a:lnTo>
                  <a:lnTo>
                    <a:pt x="324003" y="495972"/>
                  </a:lnTo>
                  <a:lnTo>
                    <a:pt x="274637" y="499999"/>
                  </a:lnTo>
                  <a:lnTo>
                    <a:pt x="225271" y="495972"/>
                  </a:lnTo>
                  <a:lnTo>
                    <a:pt x="178808" y="484362"/>
                  </a:lnTo>
                  <a:lnTo>
                    <a:pt x="136023" y="465873"/>
                  </a:lnTo>
                  <a:lnTo>
                    <a:pt x="97692" y="441210"/>
                  </a:lnTo>
                  <a:lnTo>
                    <a:pt x="64591" y="411077"/>
                  </a:lnTo>
                  <a:lnTo>
                    <a:pt x="37496" y="376178"/>
                  </a:lnTo>
                  <a:lnTo>
                    <a:pt x="17182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  <a:path w="568325" h="1624329">
                  <a:moveTo>
                    <a:pt x="19050" y="1373886"/>
                  </a:moveTo>
                  <a:lnTo>
                    <a:pt x="23474" y="1328956"/>
                  </a:lnTo>
                  <a:lnTo>
                    <a:pt x="36232" y="1286669"/>
                  </a:lnTo>
                  <a:lnTo>
                    <a:pt x="56546" y="1247732"/>
                  </a:lnTo>
                  <a:lnTo>
                    <a:pt x="83641" y="1212849"/>
                  </a:lnTo>
                  <a:lnTo>
                    <a:pt x="116742" y="1182727"/>
                  </a:lnTo>
                  <a:lnTo>
                    <a:pt x="155073" y="1158070"/>
                  </a:lnTo>
                  <a:lnTo>
                    <a:pt x="197858" y="1139585"/>
                  </a:lnTo>
                  <a:lnTo>
                    <a:pt x="244321" y="1127976"/>
                  </a:lnTo>
                  <a:lnTo>
                    <a:pt x="293687" y="1123950"/>
                  </a:lnTo>
                  <a:lnTo>
                    <a:pt x="343053" y="1127976"/>
                  </a:lnTo>
                  <a:lnTo>
                    <a:pt x="389516" y="1139585"/>
                  </a:lnTo>
                  <a:lnTo>
                    <a:pt x="432301" y="1158070"/>
                  </a:lnTo>
                  <a:lnTo>
                    <a:pt x="470632" y="1182727"/>
                  </a:lnTo>
                  <a:lnTo>
                    <a:pt x="503733" y="1212850"/>
                  </a:lnTo>
                  <a:lnTo>
                    <a:pt x="530828" y="1247732"/>
                  </a:lnTo>
                  <a:lnTo>
                    <a:pt x="551142" y="1286669"/>
                  </a:lnTo>
                  <a:lnTo>
                    <a:pt x="563900" y="1328956"/>
                  </a:lnTo>
                  <a:lnTo>
                    <a:pt x="568325" y="1373886"/>
                  </a:lnTo>
                  <a:lnTo>
                    <a:pt x="563900" y="1418853"/>
                  </a:lnTo>
                  <a:lnTo>
                    <a:pt x="551142" y="1461169"/>
                  </a:lnTo>
                  <a:lnTo>
                    <a:pt x="530828" y="1500128"/>
                  </a:lnTo>
                  <a:lnTo>
                    <a:pt x="503733" y="1535027"/>
                  </a:lnTo>
                  <a:lnTo>
                    <a:pt x="470632" y="1565160"/>
                  </a:lnTo>
                  <a:lnTo>
                    <a:pt x="432301" y="1589823"/>
                  </a:lnTo>
                  <a:lnTo>
                    <a:pt x="389516" y="1608312"/>
                  </a:lnTo>
                  <a:lnTo>
                    <a:pt x="343053" y="1619922"/>
                  </a:lnTo>
                  <a:lnTo>
                    <a:pt x="293687" y="1623949"/>
                  </a:lnTo>
                  <a:lnTo>
                    <a:pt x="244321" y="1619922"/>
                  </a:lnTo>
                  <a:lnTo>
                    <a:pt x="197858" y="1608312"/>
                  </a:lnTo>
                  <a:lnTo>
                    <a:pt x="155073" y="1589823"/>
                  </a:lnTo>
                  <a:lnTo>
                    <a:pt x="116742" y="1565160"/>
                  </a:lnTo>
                  <a:lnTo>
                    <a:pt x="83641" y="1535027"/>
                  </a:lnTo>
                  <a:lnTo>
                    <a:pt x="56546" y="1500128"/>
                  </a:lnTo>
                  <a:lnTo>
                    <a:pt x="36232" y="1461169"/>
                  </a:lnTo>
                  <a:lnTo>
                    <a:pt x="23474" y="1418853"/>
                  </a:lnTo>
                  <a:lnTo>
                    <a:pt x="19050" y="13738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034" y="2978150"/>
              <a:ext cx="76200" cy="665480"/>
            </a:xfrm>
            <a:custGeom>
              <a:avLst/>
              <a:gdLst/>
              <a:ahLst/>
              <a:cxnLst/>
              <a:rect l="l" t="t" r="r" b="b"/>
              <a:pathLst>
                <a:path w="76200" h="665479">
                  <a:moveTo>
                    <a:pt x="31744" y="588973"/>
                  </a:moveTo>
                  <a:lnTo>
                    <a:pt x="0" y="589026"/>
                  </a:lnTo>
                  <a:lnTo>
                    <a:pt x="38277" y="665099"/>
                  </a:lnTo>
                  <a:lnTo>
                    <a:pt x="69816" y="601726"/>
                  </a:lnTo>
                  <a:lnTo>
                    <a:pt x="31775" y="601726"/>
                  </a:lnTo>
                  <a:lnTo>
                    <a:pt x="31744" y="588973"/>
                  </a:lnTo>
                  <a:close/>
                </a:path>
                <a:path w="76200" h="665479">
                  <a:moveTo>
                    <a:pt x="76200" y="588899"/>
                  </a:moveTo>
                  <a:lnTo>
                    <a:pt x="31744" y="588973"/>
                  </a:lnTo>
                  <a:lnTo>
                    <a:pt x="31775" y="601726"/>
                  </a:lnTo>
                  <a:lnTo>
                    <a:pt x="44475" y="601599"/>
                  </a:lnTo>
                  <a:lnTo>
                    <a:pt x="44445" y="588951"/>
                  </a:lnTo>
                  <a:lnTo>
                    <a:pt x="76173" y="588951"/>
                  </a:lnTo>
                  <a:close/>
                </a:path>
                <a:path w="76200" h="665479">
                  <a:moveTo>
                    <a:pt x="76173" y="588951"/>
                  </a:moveTo>
                  <a:lnTo>
                    <a:pt x="44445" y="588951"/>
                  </a:lnTo>
                  <a:lnTo>
                    <a:pt x="44475" y="601599"/>
                  </a:lnTo>
                  <a:lnTo>
                    <a:pt x="31775" y="601726"/>
                  </a:lnTo>
                  <a:lnTo>
                    <a:pt x="69816" y="601726"/>
                  </a:lnTo>
                  <a:lnTo>
                    <a:pt x="76173" y="588951"/>
                  </a:lnTo>
                  <a:close/>
                </a:path>
                <a:path w="76200" h="665479">
                  <a:moveTo>
                    <a:pt x="43040" y="0"/>
                  </a:moveTo>
                  <a:lnTo>
                    <a:pt x="30340" y="0"/>
                  </a:lnTo>
                  <a:lnTo>
                    <a:pt x="31744" y="588973"/>
                  </a:lnTo>
                  <a:lnTo>
                    <a:pt x="44445" y="588951"/>
                  </a:lnTo>
                  <a:lnTo>
                    <a:pt x="43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2366" y="2531821"/>
            <a:ext cx="298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568" y="3656533"/>
            <a:ext cx="298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8450" y="4735576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49936"/>
                </a:moveTo>
                <a:lnTo>
                  <a:pt x="4424" y="205002"/>
                </a:lnTo>
                <a:lnTo>
                  <a:pt x="17182" y="162705"/>
                </a:lnTo>
                <a:lnTo>
                  <a:pt x="37496" y="123754"/>
                </a:lnTo>
                <a:lnTo>
                  <a:pt x="64591" y="88858"/>
                </a:lnTo>
                <a:lnTo>
                  <a:pt x="97692" y="58725"/>
                </a:lnTo>
                <a:lnTo>
                  <a:pt x="136023" y="34064"/>
                </a:lnTo>
                <a:lnTo>
                  <a:pt x="178808" y="15583"/>
                </a:lnTo>
                <a:lnTo>
                  <a:pt x="225271" y="3992"/>
                </a:lnTo>
                <a:lnTo>
                  <a:pt x="274637" y="0"/>
                </a:lnTo>
                <a:lnTo>
                  <a:pt x="324003" y="4026"/>
                </a:lnTo>
                <a:lnTo>
                  <a:pt x="370466" y="15635"/>
                </a:lnTo>
                <a:lnTo>
                  <a:pt x="413251" y="34120"/>
                </a:lnTo>
                <a:lnTo>
                  <a:pt x="451582" y="58777"/>
                </a:lnTo>
                <a:lnTo>
                  <a:pt x="484683" y="88900"/>
                </a:lnTo>
                <a:lnTo>
                  <a:pt x="511778" y="123782"/>
                </a:lnTo>
                <a:lnTo>
                  <a:pt x="532092" y="162719"/>
                </a:lnTo>
                <a:lnTo>
                  <a:pt x="544850" y="205006"/>
                </a:lnTo>
                <a:lnTo>
                  <a:pt x="549275" y="249936"/>
                </a:lnTo>
                <a:lnTo>
                  <a:pt x="544850" y="294903"/>
                </a:lnTo>
                <a:lnTo>
                  <a:pt x="532092" y="337219"/>
                </a:lnTo>
                <a:lnTo>
                  <a:pt x="511778" y="376178"/>
                </a:lnTo>
                <a:lnTo>
                  <a:pt x="484683" y="411077"/>
                </a:lnTo>
                <a:lnTo>
                  <a:pt x="451582" y="441210"/>
                </a:lnTo>
                <a:lnTo>
                  <a:pt x="413251" y="465873"/>
                </a:lnTo>
                <a:lnTo>
                  <a:pt x="370466" y="484362"/>
                </a:lnTo>
                <a:lnTo>
                  <a:pt x="324003" y="495972"/>
                </a:lnTo>
                <a:lnTo>
                  <a:pt x="274637" y="499999"/>
                </a:lnTo>
                <a:lnTo>
                  <a:pt x="225271" y="495972"/>
                </a:lnTo>
                <a:lnTo>
                  <a:pt x="178808" y="484362"/>
                </a:lnTo>
                <a:lnTo>
                  <a:pt x="136023" y="465873"/>
                </a:lnTo>
                <a:lnTo>
                  <a:pt x="97692" y="441210"/>
                </a:lnTo>
                <a:lnTo>
                  <a:pt x="64591" y="411077"/>
                </a:lnTo>
                <a:lnTo>
                  <a:pt x="37496" y="376178"/>
                </a:lnTo>
                <a:lnTo>
                  <a:pt x="17182" y="337219"/>
                </a:lnTo>
                <a:lnTo>
                  <a:pt x="4424" y="294903"/>
                </a:lnTo>
                <a:lnTo>
                  <a:pt x="0" y="249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9318" y="4749241"/>
            <a:ext cx="298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3072" y="4143375"/>
            <a:ext cx="76200" cy="589280"/>
          </a:xfrm>
          <a:custGeom>
            <a:avLst/>
            <a:gdLst/>
            <a:ahLst/>
            <a:cxnLst/>
            <a:rect l="l" t="t" r="r" b="b"/>
            <a:pathLst>
              <a:path w="76200" h="589279">
                <a:moveTo>
                  <a:pt x="0" y="512444"/>
                </a:moveTo>
                <a:lnTo>
                  <a:pt x="37477" y="588899"/>
                </a:lnTo>
                <a:lnTo>
                  <a:pt x="69832" y="525526"/>
                </a:lnTo>
                <a:lnTo>
                  <a:pt x="44335" y="525526"/>
                </a:lnTo>
                <a:lnTo>
                  <a:pt x="31635" y="525399"/>
                </a:lnTo>
                <a:lnTo>
                  <a:pt x="31738" y="512709"/>
                </a:lnTo>
                <a:lnTo>
                  <a:pt x="0" y="512444"/>
                </a:lnTo>
                <a:close/>
              </a:path>
              <a:path w="76200" h="589279">
                <a:moveTo>
                  <a:pt x="31738" y="512709"/>
                </a:moveTo>
                <a:lnTo>
                  <a:pt x="31635" y="525399"/>
                </a:lnTo>
                <a:lnTo>
                  <a:pt x="44335" y="525526"/>
                </a:lnTo>
                <a:lnTo>
                  <a:pt x="44438" y="512815"/>
                </a:lnTo>
                <a:lnTo>
                  <a:pt x="31738" y="512709"/>
                </a:lnTo>
                <a:close/>
              </a:path>
              <a:path w="76200" h="589279">
                <a:moveTo>
                  <a:pt x="44438" y="512815"/>
                </a:moveTo>
                <a:lnTo>
                  <a:pt x="44335" y="525526"/>
                </a:lnTo>
                <a:lnTo>
                  <a:pt x="69832" y="525526"/>
                </a:lnTo>
                <a:lnTo>
                  <a:pt x="76187" y="513080"/>
                </a:lnTo>
                <a:lnTo>
                  <a:pt x="44438" y="512815"/>
                </a:lnTo>
                <a:close/>
              </a:path>
              <a:path w="76200" h="589279">
                <a:moveTo>
                  <a:pt x="48590" y="0"/>
                </a:moveTo>
                <a:lnTo>
                  <a:pt x="35890" y="0"/>
                </a:lnTo>
                <a:lnTo>
                  <a:pt x="31738" y="512709"/>
                </a:lnTo>
                <a:lnTo>
                  <a:pt x="44438" y="512815"/>
                </a:lnTo>
                <a:lnTo>
                  <a:pt x="48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84287" y="2511488"/>
            <a:ext cx="1006475" cy="1633855"/>
            <a:chOff x="1284287" y="2511488"/>
            <a:chExt cx="1006475" cy="1633855"/>
          </a:xfrm>
        </p:grpSpPr>
        <p:sp>
          <p:nvSpPr>
            <p:cNvPr id="12" name="object 12"/>
            <p:cNvSpPr/>
            <p:nvPr/>
          </p:nvSpPr>
          <p:spPr>
            <a:xfrm>
              <a:off x="1289050" y="2516251"/>
              <a:ext cx="996950" cy="1624330"/>
            </a:xfrm>
            <a:custGeom>
              <a:avLst/>
              <a:gdLst/>
              <a:ahLst/>
              <a:cxnLst/>
              <a:rect l="l" t="t" r="r" b="b"/>
              <a:pathLst>
                <a:path w="996950" h="1624329">
                  <a:moveTo>
                    <a:pt x="447675" y="249936"/>
                  </a:moveTo>
                  <a:lnTo>
                    <a:pt x="452099" y="205006"/>
                  </a:lnTo>
                  <a:lnTo>
                    <a:pt x="464855" y="162719"/>
                  </a:lnTo>
                  <a:lnTo>
                    <a:pt x="485168" y="123782"/>
                  </a:lnTo>
                  <a:lnTo>
                    <a:pt x="512264" y="88900"/>
                  </a:lnTo>
                  <a:lnTo>
                    <a:pt x="545368" y="58777"/>
                  </a:lnTo>
                  <a:lnTo>
                    <a:pt x="583706" y="34120"/>
                  </a:lnTo>
                  <a:lnTo>
                    <a:pt x="626503" y="15635"/>
                  </a:lnTo>
                  <a:lnTo>
                    <a:pt x="672984" y="4026"/>
                  </a:lnTo>
                  <a:lnTo>
                    <a:pt x="722376" y="0"/>
                  </a:lnTo>
                  <a:lnTo>
                    <a:pt x="771729" y="4026"/>
                  </a:lnTo>
                  <a:lnTo>
                    <a:pt x="818181" y="15635"/>
                  </a:lnTo>
                  <a:lnTo>
                    <a:pt x="860956" y="34120"/>
                  </a:lnTo>
                  <a:lnTo>
                    <a:pt x="899278" y="58777"/>
                  </a:lnTo>
                  <a:lnTo>
                    <a:pt x="932371" y="88900"/>
                  </a:lnTo>
                  <a:lnTo>
                    <a:pt x="959461" y="123782"/>
                  </a:lnTo>
                  <a:lnTo>
                    <a:pt x="979771" y="162719"/>
                  </a:lnTo>
                  <a:lnTo>
                    <a:pt x="992526" y="205006"/>
                  </a:lnTo>
                  <a:lnTo>
                    <a:pt x="996950" y="249936"/>
                  </a:lnTo>
                  <a:lnTo>
                    <a:pt x="992526" y="294903"/>
                  </a:lnTo>
                  <a:lnTo>
                    <a:pt x="979771" y="337219"/>
                  </a:lnTo>
                  <a:lnTo>
                    <a:pt x="959461" y="376178"/>
                  </a:lnTo>
                  <a:lnTo>
                    <a:pt x="932371" y="411077"/>
                  </a:lnTo>
                  <a:lnTo>
                    <a:pt x="899278" y="441210"/>
                  </a:lnTo>
                  <a:lnTo>
                    <a:pt x="860956" y="465873"/>
                  </a:lnTo>
                  <a:lnTo>
                    <a:pt x="818181" y="484362"/>
                  </a:lnTo>
                  <a:lnTo>
                    <a:pt x="771729" y="495972"/>
                  </a:lnTo>
                  <a:lnTo>
                    <a:pt x="722376" y="499999"/>
                  </a:lnTo>
                  <a:lnTo>
                    <a:pt x="672984" y="495972"/>
                  </a:lnTo>
                  <a:lnTo>
                    <a:pt x="626503" y="484362"/>
                  </a:lnTo>
                  <a:lnTo>
                    <a:pt x="583706" y="465873"/>
                  </a:lnTo>
                  <a:lnTo>
                    <a:pt x="545368" y="441210"/>
                  </a:lnTo>
                  <a:lnTo>
                    <a:pt x="512264" y="411077"/>
                  </a:lnTo>
                  <a:lnTo>
                    <a:pt x="485168" y="376178"/>
                  </a:lnTo>
                  <a:lnTo>
                    <a:pt x="464855" y="337219"/>
                  </a:lnTo>
                  <a:lnTo>
                    <a:pt x="452099" y="294903"/>
                  </a:lnTo>
                  <a:lnTo>
                    <a:pt x="447675" y="249936"/>
                  </a:lnTo>
                  <a:close/>
                </a:path>
                <a:path w="996950" h="1624329">
                  <a:moveTo>
                    <a:pt x="0" y="1373886"/>
                  </a:moveTo>
                  <a:lnTo>
                    <a:pt x="4424" y="1328956"/>
                  </a:lnTo>
                  <a:lnTo>
                    <a:pt x="17180" y="1286669"/>
                  </a:lnTo>
                  <a:lnTo>
                    <a:pt x="37493" y="1247732"/>
                  </a:lnTo>
                  <a:lnTo>
                    <a:pt x="64589" y="1212849"/>
                  </a:lnTo>
                  <a:lnTo>
                    <a:pt x="97693" y="1182727"/>
                  </a:lnTo>
                  <a:lnTo>
                    <a:pt x="136031" y="1158070"/>
                  </a:lnTo>
                  <a:lnTo>
                    <a:pt x="178828" y="1139585"/>
                  </a:lnTo>
                  <a:lnTo>
                    <a:pt x="225309" y="1127976"/>
                  </a:lnTo>
                  <a:lnTo>
                    <a:pt x="274700" y="1123950"/>
                  </a:lnTo>
                  <a:lnTo>
                    <a:pt x="324054" y="1127976"/>
                  </a:lnTo>
                  <a:lnTo>
                    <a:pt x="370506" y="1139585"/>
                  </a:lnTo>
                  <a:lnTo>
                    <a:pt x="413281" y="1158070"/>
                  </a:lnTo>
                  <a:lnTo>
                    <a:pt x="451603" y="1182727"/>
                  </a:lnTo>
                  <a:lnTo>
                    <a:pt x="484696" y="1212850"/>
                  </a:lnTo>
                  <a:lnTo>
                    <a:pt x="511786" y="1247732"/>
                  </a:lnTo>
                  <a:lnTo>
                    <a:pt x="532096" y="1286669"/>
                  </a:lnTo>
                  <a:lnTo>
                    <a:pt x="544851" y="1328956"/>
                  </a:lnTo>
                  <a:lnTo>
                    <a:pt x="549275" y="1373886"/>
                  </a:lnTo>
                  <a:lnTo>
                    <a:pt x="544851" y="1418853"/>
                  </a:lnTo>
                  <a:lnTo>
                    <a:pt x="532096" y="1461169"/>
                  </a:lnTo>
                  <a:lnTo>
                    <a:pt x="511786" y="1500128"/>
                  </a:lnTo>
                  <a:lnTo>
                    <a:pt x="484696" y="1535027"/>
                  </a:lnTo>
                  <a:lnTo>
                    <a:pt x="451603" y="1565160"/>
                  </a:lnTo>
                  <a:lnTo>
                    <a:pt x="413281" y="1589823"/>
                  </a:lnTo>
                  <a:lnTo>
                    <a:pt x="370506" y="1608312"/>
                  </a:lnTo>
                  <a:lnTo>
                    <a:pt x="324054" y="1619922"/>
                  </a:lnTo>
                  <a:lnTo>
                    <a:pt x="274700" y="1623949"/>
                  </a:lnTo>
                  <a:lnTo>
                    <a:pt x="225309" y="1619922"/>
                  </a:lnTo>
                  <a:lnTo>
                    <a:pt x="178828" y="1608312"/>
                  </a:lnTo>
                  <a:lnTo>
                    <a:pt x="136031" y="1589823"/>
                  </a:lnTo>
                  <a:lnTo>
                    <a:pt x="97693" y="1565160"/>
                  </a:lnTo>
                  <a:lnTo>
                    <a:pt x="64589" y="1535027"/>
                  </a:lnTo>
                  <a:lnTo>
                    <a:pt x="37493" y="1500128"/>
                  </a:lnTo>
                  <a:lnTo>
                    <a:pt x="17180" y="1461169"/>
                  </a:lnTo>
                  <a:lnTo>
                    <a:pt x="4424" y="1418853"/>
                  </a:lnTo>
                  <a:lnTo>
                    <a:pt x="0" y="13738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63624" y="2971292"/>
              <a:ext cx="470534" cy="669290"/>
            </a:xfrm>
            <a:custGeom>
              <a:avLst/>
              <a:gdLst/>
              <a:ahLst/>
              <a:cxnLst/>
              <a:rect l="l" t="t" r="r" b="b"/>
              <a:pathLst>
                <a:path w="470535" h="669289">
                  <a:moveTo>
                    <a:pt x="12445" y="584581"/>
                  </a:moveTo>
                  <a:lnTo>
                    <a:pt x="0" y="668782"/>
                  </a:lnTo>
                  <a:lnTo>
                    <a:pt x="74930" y="628269"/>
                  </a:lnTo>
                  <a:lnTo>
                    <a:pt x="63668" y="620395"/>
                  </a:lnTo>
                  <a:lnTo>
                    <a:pt x="41656" y="620395"/>
                  </a:lnTo>
                  <a:lnTo>
                    <a:pt x="31241" y="613156"/>
                  </a:lnTo>
                  <a:lnTo>
                    <a:pt x="38490" y="602790"/>
                  </a:lnTo>
                  <a:lnTo>
                    <a:pt x="12445" y="584581"/>
                  </a:lnTo>
                  <a:close/>
                </a:path>
                <a:path w="470535" h="669289">
                  <a:moveTo>
                    <a:pt x="38490" y="602790"/>
                  </a:moveTo>
                  <a:lnTo>
                    <a:pt x="31241" y="613156"/>
                  </a:lnTo>
                  <a:lnTo>
                    <a:pt x="41656" y="620395"/>
                  </a:lnTo>
                  <a:lnTo>
                    <a:pt x="48885" y="610058"/>
                  </a:lnTo>
                  <a:lnTo>
                    <a:pt x="38490" y="602790"/>
                  </a:lnTo>
                  <a:close/>
                </a:path>
                <a:path w="470535" h="669289">
                  <a:moveTo>
                    <a:pt x="48885" y="610058"/>
                  </a:moveTo>
                  <a:lnTo>
                    <a:pt x="41656" y="620395"/>
                  </a:lnTo>
                  <a:lnTo>
                    <a:pt x="63668" y="620395"/>
                  </a:lnTo>
                  <a:lnTo>
                    <a:pt x="48885" y="610058"/>
                  </a:lnTo>
                  <a:close/>
                </a:path>
                <a:path w="470535" h="669289">
                  <a:moveTo>
                    <a:pt x="459994" y="0"/>
                  </a:moveTo>
                  <a:lnTo>
                    <a:pt x="38490" y="602790"/>
                  </a:lnTo>
                  <a:lnTo>
                    <a:pt x="48885" y="610058"/>
                  </a:lnTo>
                  <a:lnTo>
                    <a:pt x="470407" y="7366"/>
                  </a:lnTo>
                  <a:lnTo>
                    <a:pt x="4599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77948" y="2529078"/>
            <a:ext cx="29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0274" y="3653408"/>
            <a:ext cx="29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3550" y="4732401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49936"/>
                </a:moveTo>
                <a:lnTo>
                  <a:pt x="4424" y="205002"/>
                </a:lnTo>
                <a:lnTo>
                  <a:pt x="17180" y="162705"/>
                </a:lnTo>
                <a:lnTo>
                  <a:pt x="37493" y="123754"/>
                </a:lnTo>
                <a:lnTo>
                  <a:pt x="64589" y="88858"/>
                </a:lnTo>
                <a:lnTo>
                  <a:pt x="97693" y="58725"/>
                </a:lnTo>
                <a:lnTo>
                  <a:pt x="136031" y="34064"/>
                </a:lnTo>
                <a:lnTo>
                  <a:pt x="178828" y="15583"/>
                </a:lnTo>
                <a:lnTo>
                  <a:pt x="225309" y="3992"/>
                </a:lnTo>
                <a:lnTo>
                  <a:pt x="274700" y="0"/>
                </a:lnTo>
                <a:lnTo>
                  <a:pt x="324054" y="4026"/>
                </a:lnTo>
                <a:lnTo>
                  <a:pt x="370506" y="15635"/>
                </a:lnTo>
                <a:lnTo>
                  <a:pt x="413281" y="34120"/>
                </a:lnTo>
                <a:lnTo>
                  <a:pt x="451603" y="58777"/>
                </a:lnTo>
                <a:lnTo>
                  <a:pt x="484696" y="88900"/>
                </a:lnTo>
                <a:lnTo>
                  <a:pt x="511786" y="123782"/>
                </a:lnTo>
                <a:lnTo>
                  <a:pt x="532096" y="162719"/>
                </a:lnTo>
                <a:lnTo>
                  <a:pt x="544851" y="205006"/>
                </a:lnTo>
                <a:lnTo>
                  <a:pt x="549275" y="249936"/>
                </a:lnTo>
                <a:lnTo>
                  <a:pt x="544851" y="294903"/>
                </a:lnTo>
                <a:lnTo>
                  <a:pt x="532096" y="337219"/>
                </a:lnTo>
                <a:lnTo>
                  <a:pt x="511786" y="376178"/>
                </a:lnTo>
                <a:lnTo>
                  <a:pt x="484696" y="411077"/>
                </a:lnTo>
                <a:lnTo>
                  <a:pt x="451603" y="441210"/>
                </a:lnTo>
                <a:lnTo>
                  <a:pt x="413281" y="465873"/>
                </a:lnTo>
                <a:lnTo>
                  <a:pt x="370506" y="484362"/>
                </a:lnTo>
                <a:lnTo>
                  <a:pt x="324054" y="495972"/>
                </a:lnTo>
                <a:lnTo>
                  <a:pt x="274700" y="499999"/>
                </a:lnTo>
                <a:lnTo>
                  <a:pt x="225309" y="495972"/>
                </a:lnTo>
                <a:lnTo>
                  <a:pt x="178828" y="484362"/>
                </a:lnTo>
                <a:lnTo>
                  <a:pt x="136031" y="465873"/>
                </a:lnTo>
                <a:lnTo>
                  <a:pt x="97693" y="441210"/>
                </a:lnTo>
                <a:lnTo>
                  <a:pt x="64589" y="411077"/>
                </a:lnTo>
                <a:lnTo>
                  <a:pt x="37493" y="376178"/>
                </a:lnTo>
                <a:lnTo>
                  <a:pt x="17180" y="337219"/>
                </a:lnTo>
                <a:lnTo>
                  <a:pt x="4424" y="294903"/>
                </a:lnTo>
                <a:lnTo>
                  <a:pt x="0" y="249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74901" y="4746117"/>
            <a:ext cx="29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558671" y="3622738"/>
            <a:ext cx="1386205" cy="1106805"/>
            <a:chOff x="1558671" y="3622738"/>
            <a:chExt cx="1386205" cy="1106805"/>
          </a:xfrm>
        </p:grpSpPr>
        <p:sp>
          <p:nvSpPr>
            <p:cNvPr id="19" name="object 19"/>
            <p:cNvSpPr/>
            <p:nvPr/>
          </p:nvSpPr>
          <p:spPr>
            <a:xfrm>
              <a:off x="1558671" y="4136263"/>
              <a:ext cx="467359" cy="593090"/>
            </a:xfrm>
            <a:custGeom>
              <a:avLst/>
              <a:gdLst/>
              <a:ahLst/>
              <a:cxnLst/>
              <a:rect l="l" t="t" r="r" b="b"/>
              <a:pathLst>
                <a:path w="467360" h="593089">
                  <a:moveTo>
                    <a:pt x="414969" y="536900"/>
                  </a:moveTo>
                  <a:lnTo>
                    <a:pt x="390016" y="556513"/>
                  </a:lnTo>
                  <a:lnTo>
                    <a:pt x="466978" y="592836"/>
                  </a:lnTo>
                  <a:lnTo>
                    <a:pt x="457602" y="546862"/>
                  </a:lnTo>
                  <a:lnTo>
                    <a:pt x="422783" y="546862"/>
                  </a:lnTo>
                  <a:lnTo>
                    <a:pt x="414969" y="536900"/>
                  </a:lnTo>
                  <a:close/>
                </a:path>
                <a:path w="467360" h="593089">
                  <a:moveTo>
                    <a:pt x="424996" y="529019"/>
                  </a:moveTo>
                  <a:lnTo>
                    <a:pt x="414969" y="536900"/>
                  </a:lnTo>
                  <a:lnTo>
                    <a:pt x="422783" y="546862"/>
                  </a:lnTo>
                  <a:lnTo>
                    <a:pt x="432816" y="538988"/>
                  </a:lnTo>
                  <a:lnTo>
                    <a:pt x="424996" y="529019"/>
                  </a:lnTo>
                  <a:close/>
                </a:path>
                <a:path w="467360" h="593089">
                  <a:moveTo>
                    <a:pt x="449960" y="509397"/>
                  </a:moveTo>
                  <a:lnTo>
                    <a:pt x="424996" y="529019"/>
                  </a:lnTo>
                  <a:lnTo>
                    <a:pt x="432816" y="538988"/>
                  </a:lnTo>
                  <a:lnTo>
                    <a:pt x="422783" y="546862"/>
                  </a:lnTo>
                  <a:lnTo>
                    <a:pt x="457602" y="546862"/>
                  </a:lnTo>
                  <a:lnTo>
                    <a:pt x="449960" y="509397"/>
                  </a:lnTo>
                  <a:close/>
                </a:path>
                <a:path w="467360" h="593089">
                  <a:moveTo>
                    <a:pt x="10032" y="0"/>
                  </a:moveTo>
                  <a:lnTo>
                    <a:pt x="0" y="7874"/>
                  </a:lnTo>
                  <a:lnTo>
                    <a:pt x="414969" y="536900"/>
                  </a:lnTo>
                  <a:lnTo>
                    <a:pt x="424996" y="529019"/>
                  </a:lnTo>
                  <a:lnTo>
                    <a:pt x="10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90775" y="3627501"/>
              <a:ext cx="549275" cy="500380"/>
            </a:xfrm>
            <a:custGeom>
              <a:avLst/>
              <a:gdLst/>
              <a:ahLst/>
              <a:cxnLst/>
              <a:rect l="l" t="t" r="r" b="b"/>
              <a:pathLst>
                <a:path w="549275" h="500379">
                  <a:moveTo>
                    <a:pt x="0" y="249936"/>
                  </a:moveTo>
                  <a:lnTo>
                    <a:pt x="4424" y="205006"/>
                  </a:lnTo>
                  <a:lnTo>
                    <a:pt x="17180" y="162719"/>
                  </a:lnTo>
                  <a:lnTo>
                    <a:pt x="37493" y="123782"/>
                  </a:lnTo>
                  <a:lnTo>
                    <a:pt x="64589" y="88899"/>
                  </a:lnTo>
                  <a:lnTo>
                    <a:pt x="97693" y="58777"/>
                  </a:lnTo>
                  <a:lnTo>
                    <a:pt x="136031" y="34120"/>
                  </a:lnTo>
                  <a:lnTo>
                    <a:pt x="178828" y="15635"/>
                  </a:lnTo>
                  <a:lnTo>
                    <a:pt x="225309" y="4026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532379" y="3640658"/>
            <a:ext cx="298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024380" y="2970529"/>
            <a:ext cx="658495" cy="1727200"/>
          </a:xfrm>
          <a:custGeom>
            <a:avLst/>
            <a:gdLst/>
            <a:ahLst/>
            <a:cxnLst/>
            <a:rect l="l" t="t" r="r" b="b"/>
            <a:pathLst>
              <a:path w="658494" h="1727200">
                <a:moveTo>
                  <a:pt x="645287" y="1161669"/>
                </a:moveTo>
                <a:lnTo>
                  <a:pt x="636778" y="1152271"/>
                </a:lnTo>
                <a:lnTo>
                  <a:pt x="70624" y="1670710"/>
                </a:lnTo>
                <a:lnTo>
                  <a:pt x="49149" y="1647317"/>
                </a:lnTo>
                <a:lnTo>
                  <a:pt x="18669" y="1726819"/>
                </a:lnTo>
                <a:lnTo>
                  <a:pt x="100711" y="1703451"/>
                </a:lnTo>
                <a:lnTo>
                  <a:pt x="87172" y="1688719"/>
                </a:lnTo>
                <a:lnTo>
                  <a:pt x="79260" y="1680108"/>
                </a:lnTo>
                <a:lnTo>
                  <a:pt x="645287" y="1161669"/>
                </a:lnTo>
                <a:close/>
              </a:path>
              <a:path w="658494" h="1727200">
                <a:moveTo>
                  <a:pt x="658495" y="653669"/>
                </a:moveTo>
                <a:lnTo>
                  <a:pt x="644969" y="613537"/>
                </a:lnTo>
                <a:lnTo>
                  <a:pt x="631317" y="573024"/>
                </a:lnTo>
                <a:lnTo>
                  <a:pt x="608876" y="595617"/>
                </a:lnTo>
                <a:lnTo>
                  <a:pt x="8890" y="0"/>
                </a:lnTo>
                <a:lnTo>
                  <a:pt x="0" y="8890"/>
                </a:lnTo>
                <a:lnTo>
                  <a:pt x="599960" y="604608"/>
                </a:lnTo>
                <a:lnTo>
                  <a:pt x="577596" y="627126"/>
                </a:lnTo>
                <a:lnTo>
                  <a:pt x="658495" y="65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3367087" y="2498788"/>
            <a:ext cx="1006475" cy="1633855"/>
            <a:chOff x="3367087" y="2498788"/>
            <a:chExt cx="1006475" cy="1633855"/>
          </a:xfrm>
        </p:grpSpPr>
        <p:sp>
          <p:nvSpPr>
            <p:cNvPr id="24" name="object 24"/>
            <p:cNvSpPr/>
            <p:nvPr/>
          </p:nvSpPr>
          <p:spPr>
            <a:xfrm>
              <a:off x="3371850" y="2503551"/>
              <a:ext cx="996950" cy="1624330"/>
            </a:xfrm>
            <a:custGeom>
              <a:avLst/>
              <a:gdLst/>
              <a:ahLst/>
              <a:cxnLst/>
              <a:rect l="l" t="t" r="r" b="b"/>
              <a:pathLst>
                <a:path w="996950" h="1624329">
                  <a:moveTo>
                    <a:pt x="447675" y="249936"/>
                  </a:moveTo>
                  <a:lnTo>
                    <a:pt x="452099" y="205006"/>
                  </a:lnTo>
                  <a:lnTo>
                    <a:pt x="464855" y="162719"/>
                  </a:lnTo>
                  <a:lnTo>
                    <a:pt x="485168" y="123782"/>
                  </a:lnTo>
                  <a:lnTo>
                    <a:pt x="512264" y="88900"/>
                  </a:lnTo>
                  <a:lnTo>
                    <a:pt x="545368" y="58777"/>
                  </a:lnTo>
                  <a:lnTo>
                    <a:pt x="583706" y="34120"/>
                  </a:lnTo>
                  <a:lnTo>
                    <a:pt x="626503" y="15635"/>
                  </a:lnTo>
                  <a:lnTo>
                    <a:pt x="672984" y="4026"/>
                  </a:lnTo>
                  <a:lnTo>
                    <a:pt x="722376" y="0"/>
                  </a:lnTo>
                  <a:lnTo>
                    <a:pt x="771729" y="4026"/>
                  </a:lnTo>
                  <a:lnTo>
                    <a:pt x="818181" y="15635"/>
                  </a:lnTo>
                  <a:lnTo>
                    <a:pt x="860956" y="34120"/>
                  </a:lnTo>
                  <a:lnTo>
                    <a:pt x="899278" y="58777"/>
                  </a:lnTo>
                  <a:lnTo>
                    <a:pt x="932371" y="88900"/>
                  </a:lnTo>
                  <a:lnTo>
                    <a:pt x="959461" y="123782"/>
                  </a:lnTo>
                  <a:lnTo>
                    <a:pt x="979771" y="162719"/>
                  </a:lnTo>
                  <a:lnTo>
                    <a:pt x="992526" y="205006"/>
                  </a:lnTo>
                  <a:lnTo>
                    <a:pt x="996950" y="249936"/>
                  </a:lnTo>
                  <a:lnTo>
                    <a:pt x="992526" y="294903"/>
                  </a:lnTo>
                  <a:lnTo>
                    <a:pt x="979771" y="337219"/>
                  </a:lnTo>
                  <a:lnTo>
                    <a:pt x="959461" y="376178"/>
                  </a:lnTo>
                  <a:lnTo>
                    <a:pt x="932371" y="411077"/>
                  </a:lnTo>
                  <a:lnTo>
                    <a:pt x="899278" y="441210"/>
                  </a:lnTo>
                  <a:lnTo>
                    <a:pt x="860956" y="465873"/>
                  </a:lnTo>
                  <a:lnTo>
                    <a:pt x="818181" y="484362"/>
                  </a:lnTo>
                  <a:lnTo>
                    <a:pt x="771729" y="495972"/>
                  </a:lnTo>
                  <a:lnTo>
                    <a:pt x="722376" y="499999"/>
                  </a:lnTo>
                  <a:lnTo>
                    <a:pt x="672984" y="495972"/>
                  </a:lnTo>
                  <a:lnTo>
                    <a:pt x="626503" y="484362"/>
                  </a:lnTo>
                  <a:lnTo>
                    <a:pt x="583706" y="465873"/>
                  </a:lnTo>
                  <a:lnTo>
                    <a:pt x="545368" y="441210"/>
                  </a:lnTo>
                  <a:lnTo>
                    <a:pt x="512264" y="411077"/>
                  </a:lnTo>
                  <a:lnTo>
                    <a:pt x="485168" y="376178"/>
                  </a:lnTo>
                  <a:lnTo>
                    <a:pt x="464855" y="337219"/>
                  </a:lnTo>
                  <a:lnTo>
                    <a:pt x="452099" y="294903"/>
                  </a:lnTo>
                  <a:lnTo>
                    <a:pt x="447675" y="249936"/>
                  </a:lnTo>
                  <a:close/>
                </a:path>
                <a:path w="996950" h="1624329">
                  <a:moveTo>
                    <a:pt x="0" y="1373886"/>
                  </a:moveTo>
                  <a:lnTo>
                    <a:pt x="4424" y="1328956"/>
                  </a:lnTo>
                  <a:lnTo>
                    <a:pt x="17180" y="1286669"/>
                  </a:lnTo>
                  <a:lnTo>
                    <a:pt x="37493" y="1247732"/>
                  </a:lnTo>
                  <a:lnTo>
                    <a:pt x="64589" y="1212849"/>
                  </a:lnTo>
                  <a:lnTo>
                    <a:pt x="97693" y="1182727"/>
                  </a:lnTo>
                  <a:lnTo>
                    <a:pt x="136031" y="1158070"/>
                  </a:lnTo>
                  <a:lnTo>
                    <a:pt x="178828" y="1139585"/>
                  </a:lnTo>
                  <a:lnTo>
                    <a:pt x="225309" y="1127976"/>
                  </a:lnTo>
                  <a:lnTo>
                    <a:pt x="274700" y="1123950"/>
                  </a:lnTo>
                  <a:lnTo>
                    <a:pt x="324054" y="1127976"/>
                  </a:lnTo>
                  <a:lnTo>
                    <a:pt x="370506" y="1139585"/>
                  </a:lnTo>
                  <a:lnTo>
                    <a:pt x="413281" y="1158070"/>
                  </a:lnTo>
                  <a:lnTo>
                    <a:pt x="451603" y="1182727"/>
                  </a:lnTo>
                  <a:lnTo>
                    <a:pt x="484696" y="1212850"/>
                  </a:lnTo>
                  <a:lnTo>
                    <a:pt x="511786" y="1247732"/>
                  </a:lnTo>
                  <a:lnTo>
                    <a:pt x="532096" y="1286669"/>
                  </a:lnTo>
                  <a:lnTo>
                    <a:pt x="544851" y="1328956"/>
                  </a:lnTo>
                  <a:lnTo>
                    <a:pt x="549275" y="1373886"/>
                  </a:lnTo>
                  <a:lnTo>
                    <a:pt x="544851" y="1418853"/>
                  </a:lnTo>
                  <a:lnTo>
                    <a:pt x="532096" y="1461169"/>
                  </a:lnTo>
                  <a:lnTo>
                    <a:pt x="511786" y="1500128"/>
                  </a:lnTo>
                  <a:lnTo>
                    <a:pt x="484696" y="1535027"/>
                  </a:lnTo>
                  <a:lnTo>
                    <a:pt x="451603" y="1565160"/>
                  </a:lnTo>
                  <a:lnTo>
                    <a:pt x="413281" y="1589823"/>
                  </a:lnTo>
                  <a:lnTo>
                    <a:pt x="370506" y="1608312"/>
                  </a:lnTo>
                  <a:lnTo>
                    <a:pt x="324054" y="1619922"/>
                  </a:lnTo>
                  <a:lnTo>
                    <a:pt x="274700" y="1623949"/>
                  </a:lnTo>
                  <a:lnTo>
                    <a:pt x="225309" y="1619922"/>
                  </a:lnTo>
                  <a:lnTo>
                    <a:pt x="178828" y="1608312"/>
                  </a:lnTo>
                  <a:lnTo>
                    <a:pt x="136031" y="1589823"/>
                  </a:lnTo>
                  <a:lnTo>
                    <a:pt x="97693" y="1565160"/>
                  </a:lnTo>
                  <a:lnTo>
                    <a:pt x="64589" y="1535027"/>
                  </a:lnTo>
                  <a:lnTo>
                    <a:pt x="37493" y="1500128"/>
                  </a:lnTo>
                  <a:lnTo>
                    <a:pt x="17180" y="1461169"/>
                  </a:lnTo>
                  <a:lnTo>
                    <a:pt x="4424" y="1418853"/>
                  </a:lnTo>
                  <a:lnTo>
                    <a:pt x="0" y="13738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46424" y="2958592"/>
              <a:ext cx="470534" cy="669290"/>
            </a:xfrm>
            <a:custGeom>
              <a:avLst/>
              <a:gdLst/>
              <a:ahLst/>
              <a:cxnLst/>
              <a:rect l="l" t="t" r="r" b="b"/>
              <a:pathLst>
                <a:path w="470535" h="669289">
                  <a:moveTo>
                    <a:pt x="12446" y="584581"/>
                  </a:moveTo>
                  <a:lnTo>
                    <a:pt x="0" y="668782"/>
                  </a:lnTo>
                  <a:lnTo>
                    <a:pt x="74929" y="628269"/>
                  </a:lnTo>
                  <a:lnTo>
                    <a:pt x="63668" y="620395"/>
                  </a:lnTo>
                  <a:lnTo>
                    <a:pt x="41655" y="620395"/>
                  </a:lnTo>
                  <a:lnTo>
                    <a:pt x="31241" y="613156"/>
                  </a:lnTo>
                  <a:lnTo>
                    <a:pt x="38490" y="602790"/>
                  </a:lnTo>
                  <a:lnTo>
                    <a:pt x="12446" y="584581"/>
                  </a:lnTo>
                  <a:close/>
                </a:path>
                <a:path w="470535" h="669289">
                  <a:moveTo>
                    <a:pt x="38490" y="602790"/>
                  </a:moveTo>
                  <a:lnTo>
                    <a:pt x="31241" y="613156"/>
                  </a:lnTo>
                  <a:lnTo>
                    <a:pt x="41655" y="620395"/>
                  </a:lnTo>
                  <a:lnTo>
                    <a:pt x="48885" y="610058"/>
                  </a:lnTo>
                  <a:lnTo>
                    <a:pt x="38490" y="602790"/>
                  </a:lnTo>
                  <a:close/>
                </a:path>
                <a:path w="470535" h="669289">
                  <a:moveTo>
                    <a:pt x="48885" y="610058"/>
                  </a:moveTo>
                  <a:lnTo>
                    <a:pt x="41655" y="620395"/>
                  </a:lnTo>
                  <a:lnTo>
                    <a:pt x="63668" y="620395"/>
                  </a:lnTo>
                  <a:lnTo>
                    <a:pt x="48885" y="610058"/>
                  </a:lnTo>
                  <a:close/>
                </a:path>
                <a:path w="470535" h="669289">
                  <a:moveTo>
                    <a:pt x="459993" y="0"/>
                  </a:moveTo>
                  <a:lnTo>
                    <a:pt x="38490" y="602790"/>
                  </a:lnTo>
                  <a:lnTo>
                    <a:pt x="48885" y="610058"/>
                  </a:lnTo>
                  <a:lnTo>
                    <a:pt x="470408" y="7366"/>
                  </a:lnTo>
                  <a:lnTo>
                    <a:pt x="4599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61638" y="2516251"/>
            <a:ext cx="29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13835" y="3640658"/>
            <a:ext cx="298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16350" y="4719701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49936"/>
                </a:moveTo>
                <a:lnTo>
                  <a:pt x="4424" y="205002"/>
                </a:lnTo>
                <a:lnTo>
                  <a:pt x="17180" y="162705"/>
                </a:lnTo>
                <a:lnTo>
                  <a:pt x="37493" y="123754"/>
                </a:lnTo>
                <a:lnTo>
                  <a:pt x="64589" y="88858"/>
                </a:lnTo>
                <a:lnTo>
                  <a:pt x="97693" y="58725"/>
                </a:lnTo>
                <a:lnTo>
                  <a:pt x="136031" y="34064"/>
                </a:lnTo>
                <a:lnTo>
                  <a:pt x="178828" y="15583"/>
                </a:lnTo>
                <a:lnTo>
                  <a:pt x="225309" y="3992"/>
                </a:lnTo>
                <a:lnTo>
                  <a:pt x="274700" y="0"/>
                </a:lnTo>
                <a:lnTo>
                  <a:pt x="324054" y="4026"/>
                </a:lnTo>
                <a:lnTo>
                  <a:pt x="370506" y="15635"/>
                </a:lnTo>
                <a:lnTo>
                  <a:pt x="413281" y="34120"/>
                </a:lnTo>
                <a:lnTo>
                  <a:pt x="451603" y="58777"/>
                </a:lnTo>
                <a:lnTo>
                  <a:pt x="484696" y="88900"/>
                </a:lnTo>
                <a:lnTo>
                  <a:pt x="511786" y="123782"/>
                </a:lnTo>
                <a:lnTo>
                  <a:pt x="532096" y="162719"/>
                </a:lnTo>
                <a:lnTo>
                  <a:pt x="544851" y="205006"/>
                </a:lnTo>
                <a:lnTo>
                  <a:pt x="549275" y="249936"/>
                </a:lnTo>
                <a:lnTo>
                  <a:pt x="544851" y="294903"/>
                </a:lnTo>
                <a:lnTo>
                  <a:pt x="532096" y="337219"/>
                </a:lnTo>
                <a:lnTo>
                  <a:pt x="511786" y="376178"/>
                </a:lnTo>
                <a:lnTo>
                  <a:pt x="484696" y="411077"/>
                </a:lnTo>
                <a:lnTo>
                  <a:pt x="451603" y="441210"/>
                </a:lnTo>
                <a:lnTo>
                  <a:pt x="413281" y="465873"/>
                </a:lnTo>
                <a:lnTo>
                  <a:pt x="370506" y="484362"/>
                </a:lnTo>
                <a:lnTo>
                  <a:pt x="324054" y="495972"/>
                </a:lnTo>
                <a:lnTo>
                  <a:pt x="274700" y="499999"/>
                </a:lnTo>
                <a:lnTo>
                  <a:pt x="225309" y="495972"/>
                </a:lnTo>
                <a:lnTo>
                  <a:pt x="178828" y="484362"/>
                </a:lnTo>
                <a:lnTo>
                  <a:pt x="136031" y="465873"/>
                </a:lnTo>
                <a:lnTo>
                  <a:pt x="97693" y="441210"/>
                </a:lnTo>
                <a:lnTo>
                  <a:pt x="64589" y="411077"/>
                </a:lnTo>
                <a:lnTo>
                  <a:pt x="37493" y="376178"/>
                </a:lnTo>
                <a:lnTo>
                  <a:pt x="17180" y="337219"/>
                </a:lnTo>
                <a:lnTo>
                  <a:pt x="4424" y="294903"/>
                </a:lnTo>
                <a:lnTo>
                  <a:pt x="0" y="249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58209" y="4733366"/>
            <a:ext cx="299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641471" y="2957195"/>
            <a:ext cx="1595755" cy="1759585"/>
            <a:chOff x="3641471" y="2957195"/>
            <a:chExt cx="1595755" cy="1759585"/>
          </a:xfrm>
        </p:grpSpPr>
        <p:sp>
          <p:nvSpPr>
            <p:cNvPr id="31" name="object 31"/>
            <p:cNvSpPr/>
            <p:nvPr/>
          </p:nvSpPr>
          <p:spPr>
            <a:xfrm>
              <a:off x="3641471" y="4123563"/>
              <a:ext cx="467359" cy="593090"/>
            </a:xfrm>
            <a:custGeom>
              <a:avLst/>
              <a:gdLst/>
              <a:ahLst/>
              <a:cxnLst/>
              <a:rect l="l" t="t" r="r" b="b"/>
              <a:pathLst>
                <a:path w="467360" h="593089">
                  <a:moveTo>
                    <a:pt x="414969" y="536900"/>
                  </a:moveTo>
                  <a:lnTo>
                    <a:pt x="390016" y="556513"/>
                  </a:lnTo>
                  <a:lnTo>
                    <a:pt x="466978" y="592836"/>
                  </a:lnTo>
                  <a:lnTo>
                    <a:pt x="457602" y="546862"/>
                  </a:lnTo>
                  <a:lnTo>
                    <a:pt x="422782" y="546862"/>
                  </a:lnTo>
                  <a:lnTo>
                    <a:pt x="414969" y="536900"/>
                  </a:lnTo>
                  <a:close/>
                </a:path>
                <a:path w="467360" h="593089">
                  <a:moveTo>
                    <a:pt x="424996" y="529019"/>
                  </a:moveTo>
                  <a:lnTo>
                    <a:pt x="414969" y="536900"/>
                  </a:lnTo>
                  <a:lnTo>
                    <a:pt x="422782" y="546862"/>
                  </a:lnTo>
                  <a:lnTo>
                    <a:pt x="432815" y="538988"/>
                  </a:lnTo>
                  <a:lnTo>
                    <a:pt x="424996" y="529019"/>
                  </a:lnTo>
                  <a:close/>
                </a:path>
                <a:path w="467360" h="593089">
                  <a:moveTo>
                    <a:pt x="449961" y="509397"/>
                  </a:moveTo>
                  <a:lnTo>
                    <a:pt x="424996" y="529019"/>
                  </a:lnTo>
                  <a:lnTo>
                    <a:pt x="432815" y="538988"/>
                  </a:lnTo>
                  <a:lnTo>
                    <a:pt x="422782" y="546862"/>
                  </a:lnTo>
                  <a:lnTo>
                    <a:pt x="457602" y="546862"/>
                  </a:lnTo>
                  <a:lnTo>
                    <a:pt x="449961" y="509397"/>
                  </a:lnTo>
                  <a:close/>
                </a:path>
                <a:path w="467360" h="593089">
                  <a:moveTo>
                    <a:pt x="10032" y="0"/>
                  </a:moveTo>
                  <a:lnTo>
                    <a:pt x="0" y="7874"/>
                  </a:lnTo>
                  <a:lnTo>
                    <a:pt x="414969" y="536900"/>
                  </a:lnTo>
                  <a:lnTo>
                    <a:pt x="424996" y="529019"/>
                  </a:lnTo>
                  <a:lnTo>
                    <a:pt x="10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83125" y="3614801"/>
              <a:ext cx="549275" cy="500380"/>
            </a:xfrm>
            <a:custGeom>
              <a:avLst/>
              <a:gdLst/>
              <a:ahLst/>
              <a:cxnLst/>
              <a:rect l="l" t="t" r="r" b="b"/>
              <a:pathLst>
                <a:path w="549275" h="500379">
                  <a:moveTo>
                    <a:pt x="0" y="249936"/>
                  </a:moveTo>
                  <a:lnTo>
                    <a:pt x="4424" y="205006"/>
                  </a:lnTo>
                  <a:lnTo>
                    <a:pt x="17180" y="162719"/>
                  </a:lnTo>
                  <a:lnTo>
                    <a:pt x="37493" y="123782"/>
                  </a:lnTo>
                  <a:lnTo>
                    <a:pt x="64589" y="88899"/>
                  </a:lnTo>
                  <a:lnTo>
                    <a:pt x="97693" y="58777"/>
                  </a:lnTo>
                  <a:lnTo>
                    <a:pt x="136031" y="34120"/>
                  </a:lnTo>
                  <a:lnTo>
                    <a:pt x="178828" y="15635"/>
                  </a:lnTo>
                  <a:lnTo>
                    <a:pt x="225309" y="4026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07815" y="2957194"/>
              <a:ext cx="867410" cy="1759585"/>
            </a:xfrm>
            <a:custGeom>
              <a:avLst/>
              <a:gdLst/>
              <a:ahLst/>
              <a:cxnLst/>
              <a:rect l="l" t="t" r="r" b="b"/>
              <a:pathLst>
                <a:path w="867410" h="1759585">
                  <a:moveTo>
                    <a:pt x="853567" y="1162812"/>
                  </a:moveTo>
                  <a:lnTo>
                    <a:pt x="846328" y="1152398"/>
                  </a:lnTo>
                  <a:lnTo>
                    <a:pt x="59143" y="1710067"/>
                  </a:lnTo>
                  <a:lnTo>
                    <a:pt x="40767" y="1684147"/>
                  </a:lnTo>
                  <a:lnTo>
                    <a:pt x="635" y="1759204"/>
                  </a:lnTo>
                  <a:lnTo>
                    <a:pt x="84836" y="1746250"/>
                  </a:lnTo>
                  <a:lnTo>
                    <a:pt x="71666" y="1727708"/>
                  </a:lnTo>
                  <a:lnTo>
                    <a:pt x="66471" y="1720380"/>
                  </a:lnTo>
                  <a:lnTo>
                    <a:pt x="853567" y="1162812"/>
                  </a:lnTo>
                  <a:close/>
                </a:path>
                <a:path w="867410" h="1759585">
                  <a:moveTo>
                    <a:pt x="867410" y="654304"/>
                  </a:moveTo>
                  <a:lnTo>
                    <a:pt x="850950" y="621284"/>
                  </a:lnTo>
                  <a:lnTo>
                    <a:pt x="829437" y="578104"/>
                  </a:lnTo>
                  <a:lnTo>
                    <a:pt x="810310" y="603529"/>
                  </a:lnTo>
                  <a:lnTo>
                    <a:pt x="7620" y="0"/>
                  </a:lnTo>
                  <a:lnTo>
                    <a:pt x="0" y="10160"/>
                  </a:lnTo>
                  <a:lnTo>
                    <a:pt x="802678" y="613689"/>
                  </a:lnTo>
                  <a:lnTo>
                    <a:pt x="783590" y="639076"/>
                  </a:lnTo>
                  <a:lnTo>
                    <a:pt x="867410" y="6543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60825" y="3611626"/>
              <a:ext cx="549275" cy="500380"/>
            </a:xfrm>
            <a:custGeom>
              <a:avLst/>
              <a:gdLst/>
              <a:ahLst/>
              <a:cxnLst/>
              <a:rect l="l" t="t" r="r" b="b"/>
              <a:pathLst>
                <a:path w="549275" h="500379">
                  <a:moveTo>
                    <a:pt x="0" y="249936"/>
                  </a:moveTo>
                  <a:lnTo>
                    <a:pt x="4424" y="205006"/>
                  </a:lnTo>
                  <a:lnTo>
                    <a:pt x="17180" y="162719"/>
                  </a:lnTo>
                  <a:lnTo>
                    <a:pt x="37493" y="123782"/>
                  </a:lnTo>
                  <a:lnTo>
                    <a:pt x="64589" y="88899"/>
                  </a:lnTo>
                  <a:lnTo>
                    <a:pt x="97693" y="58777"/>
                  </a:lnTo>
                  <a:lnTo>
                    <a:pt x="136031" y="34120"/>
                  </a:lnTo>
                  <a:lnTo>
                    <a:pt x="178828" y="15635"/>
                  </a:lnTo>
                  <a:lnTo>
                    <a:pt x="225309" y="4026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83760" y="3627831"/>
            <a:ext cx="940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4050" algn="l"/>
              </a:tabLst>
            </a:pPr>
            <a:r>
              <a:rPr sz="3600" spc="-277" baseline="1157" dirty="0">
                <a:latin typeface="Arial"/>
                <a:cs typeface="Arial"/>
              </a:rPr>
              <a:t>s</a:t>
            </a:r>
            <a:r>
              <a:rPr sz="3600" spc="-300" baseline="1157" dirty="0">
                <a:latin typeface="Arial"/>
                <a:cs typeface="Arial"/>
              </a:rPr>
              <a:t>2</a:t>
            </a:r>
            <a:r>
              <a:rPr sz="3600" baseline="1157" dirty="0">
                <a:latin typeface="Arial"/>
                <a:cs typeface="Arial"/>
              </a:rPr>
              <a:t>	</a:t>
            </a: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088257" y="2479738"/>
            <a:ext cx="1752600" cy="2208530"/>
            <a:chOff x="4088257" y="2479738"/>
            <a:chExt cx="1752600" cy="2208530"/>
          </a:xfrm>
        </p:grpSpPr>
        <p:sp>
          <p:nvSpPr>
            <p:cNvPr id="37" name="object 37"/>
            <p:cNvSpPr/>
            <p:nvPr/>
          </p:nvSpPr>
          <p:spPr>
            <a:xfrm>
              <a:off x="4088257" y="3001263"/>
              <a:ext cx="253365" cy="1686560"/>
            </a:xfrm>
            <a:custGeom>
              <a:avLst/>
              <a:gdLst/>
              <a:ahLst/>
              <a:cxnLst/>
              <a:rect l="l" t="t" r="r" b="b"/>
              <a:pathLst>
                <a:path w="253364" h="1686560">
                  <a:moveTo>
                    <a:pt x="252984" y="522224"/>
                  </a:moveTo>
                  <a:lnTo>
                    <a:pt x="223418" y="533933"/>
                  </a:lnTo>
                  <a:lnTo>
                    <a:pt x="11811" y="0"/>
                  </a:lnTo>
                  <a:lnTo>
                    <a:pt x="0" y="4572"/>
                  </a:lnTo>
                  <a:lnTo>
                    <a:pt x="211594" y="538619"/>
                  </a:lnTo>
                  <a:lnTo>
                    <a:pt x="182118" y="550291"/>
                  </a:lnTo>
                  <a:lnTo>
                    <a:pt x="245618" y="607060"/>
                  </a:lnTo>
                  <a:lnTo>
                    <a:pt x="250532" y="550430"/>
                  </a:lnTo>
                  <a:lnTo>
                    <a:pt x="252984" y="522224"/>
                  </a:lnTo>
                  <a:close/>
                </a:path>
                <a:path w="253364" h="1686560">
                  <a:moveTo>
                    <a:pt x="253111" y="1112647"/>
                  </a:moveTo>
                  <a:lnTo>
                    <a:pt x="241300" y="1108075"/>
                  </a:lnTo>
                  <a:lnTo>
                    <a:pt x="46443" y="1613306"/>
                  </a:lnTo>
                  <a:lnTo>
                    <a:pt x="16764" y="1601851"/>
                  </a:lnTo>
                  <a:lnTo>
                    <a:pt x="24892" y="1686560"/>
                  </a:lnTo>
                  <a:lnTo>
                    <a:pt x="87464" y="1629664"/>
                  </a:lnTo>
                  <a:lnTo>
                    <a:pt x="87884" y="1629283"/>
                  </a:lnTo>
                  <a:lnTo>
                    <a:pt x="58267" y="1617865"/>
                  </a:lnTo>
                  <a:lnTo>
                    <a:pt x="253111" y="1112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86375" y="2484501"/>
              <a:ext cx="549275" cy="500380"/>
            </a:xfrm>
            <a:custGeom>
              <a:avLst/>
              <a:gdLst/>
              <a:ahLst/>
              <a:cxnLst/>
              <a:rect l="l" t="t" r="r" b="b"/>
              <a:pathLst>
                <a:path w="549275" h="500380">
                  <a:moveTo>
                    <a:pt x="0" y="249936"/>
                  </a:moveTo>
                  <a:lnTo>
                    <a:pt x="4424" y="205006"/>
                  </a:lnTo>
                  <a:lnTo>
                    <a:pt x="17180" y="162719"/>
                  </a:lnTo>
                  <a:lnTo>
                    <a:pt x="37493" y="123782"/>
                  </a:lnTo>
                  <a:lnTo>
                    <a:pt x="64589" y="88900"/>
                  </a:lnTo>
                  <a:lnTo>
                    <a:pt x="97693" y="58777"/>
                  </a:lnTo>
                  <a:lnTo>
                    <a:pt x="136031" y="34120"/>
                  </a:lnTo>
                  <a:lnTo>
                    <a:pt x="178828" y="15635"/>
                  </a:lnTo>
                  <a:lnTo>
                    <a:pt x="225309" y="4026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428869" y="2497023"/>
            <a:ext cx="298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83200" y="4700651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49936"/>
                </a:moveTo>
                <a:lnTo>
                  <a:pt x="4424" y="205002"/>
                </a:lnTo>
                <a:lnTo>
                  <a:pt x="17180" y="162705"/>
                </a:lnTo>
                <a:lnTo>
                  <a:pt x="37493" y="123754"/>
                </a:lnTo>
                <a:lnTo>
                  <a:pt x="64589" y="88858"/>
                </a:lnTo>
                <a:lnTo>
                  <a:pt x="97693" y="58725"/>
                </a:lnTo>
                <a:lnTo>
                  <a:pt x="136031" y="34064"/>
                </a:lnTo>
                <a:lnTo>
                  <a:pt x="178828" y="15583"/>
                </a:lnTo>
                <a:lnTo>
                  <a:pt x="225309" y="3992"/>
                </a:lnTo>
                <a:lnTo>
                  <a:pt x="274700" y="0"/>
                </a:lnTo>
                <a:lnTo>
                  <a:pt x="324054" y="4026"/>
                </a:lnTo>
                <a:lnTo>
                  <a:pt x="370506" y="15635"/>
                </a:lnTo>
                <a:lnTo>
                  <a:pt x="413281" y="34120"/>
                </a:lnTo>
                <a:lnTo>
                  <a:pt x="451603" y="58777"/>
                </a:lnTo>
                <a:lnTo>
                  <a:pt x="484696" y="88900"/>
                </a:lnTo>
                <a:lnTo>
                  <a:pt x="511786" y="123782"/>
                </a:lnTo>
                <a:lnTo>
                  <a:pt x="532096" y="162719"/>
                </a:lnTo>
                <a:lnTo>
                  <a:pt x="544851" y="205006"/>
                </a:lnTo>
                <a:lnTo>
                  <a:pt x="549275" y="249936"/>
                </a:lnTo>
                <a:lnTo>
                  <a:pt x="544851" y="294903"/>
                </a:lnTo>
                <a:lnTo>
                  <a:pt x="532096" y="337219"/>
                </a:lnTo>
                <a:lnTo>
                  <a:pt x="511786" y="376178"/>
                </a:lnTo>
                <a:lnTo>
                  <a:pt x="484696" y="411077"/>
                </a:lnTo>
                <a:lnTo>
                  <a:pt x="451603" y="441210"/>
                </a:lnTo>
                <a:lnTo>
                  <a:pt x="413281" y="465873"/>
                </a:lnTo>
                <a:lnTo>
                  <a:pt x="370506" y="484362"/>
                </a:lnTo>
                <a:lnTo>
                  <a:pt x="324054" y="495972"/>
                </a:lnTo>
                <a:lnTo>
                  <a:pt x="274700" y="499999"/>
                </a:lnTo>
                <a:lnTo>
                  <a:pt x="225309" y="495972"/>
                </a:lnTo>
                <a:lnTo>
                  <a:pt x="178828" y="484362"/>
                </a:lnTo>
                <a:lnTo>
                  <a:pt x="136031" y="465873"/>
                </a:lnTo>
                <a:lnTo>
                  <a:pt x="97693" y="441210"/>
                </a:lnTo>
                <a:lnTo>
                  <a:pt x="64589" y="411077"/>
                </a:lnTo>
                <a:lnTo>
                  <a:pt x="37493" y="376178"/>
                </a:lnTo>
                <a:lnTo>
                  <a:pt x="17180" y="337219"/>
                </a:lnTo>
                <a:lnTo>
                  <a:pt x="4424" y="294903"/>
                </a:lnTo>
                <a:lnTo>
                  <a:pt x="0" y="249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25821" y="4714494"/>
            <a:ext cx="29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940425" y="3595751"/>
            <a:ext cx="549275" cy="500380"/>
          </a:xfrm>
          <a:custGeom>
            <a:avLst/>
            <a:gdLst/>
            <a:ahLst/>
            <a:cxnLst/>
            <a:rect l="l" t="t" r="r" b="b"/>
            <a:pathLst>
              <a:path w="549275" h="500379">
                <a:moveTo>
                  <a:pt x="0" y="249936"/>
                </a:moveTo>
                <a:lnTo>
                  <a:pt x="4424" y="205006"/>
                </a:lnTo>
                <a:lnTo>
                  <a:pt x="17180" y="162719"/>
                </a:lnTo>
                <a:lnTo>
                  <a:pt x="37493" y="123782"/>
                </a:lnTo>
                <a:lnTo>
                  <a:pt x="64589" y="88899"/>
                </a:lnTo>
                <a:lnTo>
                  <a:pt x="97693" y="58777"/>
                </a:lnTo>
                <a:lnTo>
                  <a:pt x="136031" y="34120"/>
                </a:lnTo>
                <a:lnTo>
                  <a:pt x="178828" y="15635"/>
                </a:lnTo>
                <a:lnTo>
                  <a:pt x="225309" y="4026"/>
                </a:lnTo>
                <a:lnTo>
                  <a:pt x="274700" y="0"/>
                </a:lnTo>
                <a:lnTo>
                  <a:pt x="324054" y="4026"/>
                </a:lnTo>
                <a:lnTo>
                  <a:pt x="370506" y="15635"/>
                </a:lnTo>
                <a:lnTo>
                  <a:pt x="413281" y="34120"/>
                </a:lnTo>
                <a:lnTo>
                  <a:pt x="451603" y="58777"/>
                </a:lnTo>
                <a:lnTo>
                  <a:pt x="484696" y="88900"/>
                </a:lnTo>
                <a:lnTo>
                  <a:pt x="511786" y="123782"/>
                </a:lnTo>
                <a:lnTo>
                  <a:pt x="532096" y="162719"/>
                </a:lnTo>
                <a:lnTo>
                  <a:pt x="544851" y="205006"/>
                </a:lnTo>
                <a:lnTo>
                  <a:pt x="549275" y="249936"/>
                </a:lnTo>
                <a:lnTo>
                  <a:pt x="544851" y="294903"/>
                </a:lnTo>
                <a:lnTo>
                  <a:pt x="532096" y="337219"/>
                </a:lnTo>
                <a:lnTo>
                  <a:pt x="511786" y="376178"/>
                </a:lnTo>
                <a:lnTo>
                  <a:pt x="484696" y="411077"/>
                </a:lnTo>
                <a:lnTo>
                  <a:pt x="451603" y="441210"/>
                </a:lnTo>
                <a:lnTo>
                  <a:pt x="413281" y="465873"/>
                </a:lnTo>
                <a:lnTo>
                  <a:pt x="370506" y="484362"/>
                </a:lnTo>
                <a:lnTo>
                  <a:pt x="324054" y="495972"/>
                </a:lnTo>
                <a:lnTo>
                  <a:pt x="274700" y="499999"/>
                </a:lnTo>
                <a:lnTo>
                  <a:pt x="225309" y="495972"/>
                </a:lnTo>
                <a:lnTo>
                  <a:pt x="178828" y="484362"/>
                </a:lnTo>
                <a:lnTo>
                  <a:pt x="136031" y="465873"/>
                </a:lnTo>
                <a:lnTo>
                  <a:pt x="97693" y="441210"/>
                </a:lnTo>
                <a:lnTo>
                  <a:pt x="64589" y="411077"/>
                </a:lnTo>
                <a:lnTo>
                  <a:pt x="37493" y="376178"/>
                </a:lnTo>
                <a:lnTo>
                  <a:pt x="17180" y="337219"/>
                </a:lnTo>
                <a:lnTo>
                  <a:pt x="4424" y="294903"/>
                </a:lnTo>
                <a:lnTo>
                  <a:pt x="0" y="24993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083300" y="3608958"/>
            <a:ext cx="29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553202" y="2938779"/>
            <a:ext cx="679450" cy="1730375"/>
          </a:xfrm>
          <a:custGeom>
            <a:avLst/>
            <a:gdLst/>
            <a:ahLst/>
            <a:cxnLst/>
            <a:rect l="l" t="t" r="r" b="b"/>
            <a:pathLst>
              <a:path w="679450" h="1730375">
                <a:moveTo>
                  <a:pt x="666115" y="1161669"/>
                </a:moveTo>
                <a:lnTo>
                  <a:pt x="657606" y="1152271"/>
                </a:lnTo>
                <a:lnTo>
                  <a:pt x="91452" y="1670710"/>
                </a:lnTo>
                <a:lnTo>
                  <a:pt x="75895" y="1653781"/>
                </a:lnTo>
                <a:lnTo>
                  <a:pt x="76200" y="1653159"/>
                </a:lnTo>
                <a:lnTo>
                  <a:pt x="75349" y="1653184"/>
                </a:lnTo>
                <a:lnTo>
                  <a:pt x="69977" y="1647317"/>
                </a:lnTo>
                <a:lnTo>
                  <a:pt x="67665" y="1653324"/>
                </a:lnTo>
                <a:lnTo>
                  <a:pt x="44462" y="1653743"/>
                </a:lnTo>
                <a:lnTo>
                  <a:pt x="14097" y="45593"/>
                </a:lnTo>
                <a:lnTo>
                  <a:pt x="1397" y="45847"/>
                </a:lnTo>
                <a:lnTo>
                  <a:pt x="31762" y="1653984"/>
                </a:lnTo>
                <a:lnTo>
                  <a:pt x="0" y="1654556"/>
                </a:lnTo>
                <a:lnTo>
                  <a:pt x="39497" y="1729994"/>
                </a:lnTo>
                <a:lnTo>
                  <a:pt x="41249" y="1726323"/>
                </a:lnTo>
                <a:lnTo>
                  <a:pt x="121539" y="1703451"/>
                </a:lnTo>
                <a:lnTo>
                  <a:pt x="108000" y="1688719"/>
                </a:lnTo>
                <a:lnTo>
                  <a:pt x="100088" y="1680108"/>
                </a:lnTo>
                <a:lnTo>
                  <a:pt x="666115" y="1161669"/>
                </a:lnTo>
                <a:close/>
              </a:path>
              <a:path w="679450" h="1730375">
                <a:moveTo>
                  <a:pt x="679323" y="653669"/>
                </a:moveTo>
                <a:lnTo>
                  <a:pt x="665797" y="613537"/>
                </a:lnTo>
                <a:lnTo>
                  <a:pt x="652145" y="573024"/>
                </a:lnTo>
                <a:lnTo>
                  <a:pt x="629704" y="595617"/>
                </a:lnTo>
                <a:lnTo>
                  <a:pt x="29718" y="0"/>
                </a:lnTo>
                <a:lnTo>
                  <a:pt x="20828" y="8890"/>
                </a:lnTo>
                <a:lnTo>
                  <a:pt x="620788" y="604608"/>
                </a:lnTo>
                <a:lnTo>
                  <a:pt x="598424" y="627126"/>
                </a:lnTo>
                <a:lnTo>
                  <a:pt x="679323" y="653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6789737" y="2492438"/>
            <a:ext cx="577850" cy="1633855"/>
            <a:chOff x="6789737" y="2492438"/>
            <a:chExt cx="577850" cy="1633855"/>
          </a:xfrm>
        </p:grpSpPr>
        <p:sp>
          <p:nvSpPr>
            <p:cNvPr id="46" name="object 46"/>
            <p:cNvSpPr/>
            <p:nvPr/>
          </p:nvSpPr>
          <p:spPr>
            <a:xfrm>
              <a:off x="6794500" y="2497201"/>
              <a:ext cx="568325" cy="1624330"/>
            </a:xfrm>
            <a:custGeom>
              <a:avLst/>
              <a:gdLst/>
              <a:ahLst/>
              <a:cxnLst/>
              <a:rect l="l" t="t" r="r" b="b"/>
              <a:pathLst>
                <a:path w="568325" h="1624329">
                  <a:moveTo>
                    <a:pt x="0" y="249936"/>
                  </a:moveTo>
                  <a:lnTo>
                    <a:pt x="4424" y="205006"/>
                  </a:lnTo>
                  <a:lnTo>
                    <a:pt x="17180" y="162719"/>
                  </a:lnTo>
                  <a:lnTo>
                    <a:pt x="37493" y="123782"/>
                  </a:lnTo>
                  <a:lnTo>
                    <a:pt x="64589" y="88900"/>
                  </a:lnTo>
                  <a:lnTo>
                    <a:pt x="97693" y="58777"/>
                  </a:lnTo>
                  <a:lnTo>
                    <a:pt x="136031" y="34120"/>
                  </a:lnTo>
                  <a:lnTo>
                    <a:pt x="178828" y="15635"/>
                  </a:lnTo>
                  <a:lnTo>
                    <a:pt x="225309" y="4026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  <a:path w="568325" h="1624329">
                  <a:moveTo>
                    <a:pt x="19050" y="1373886"/>
                  </a:moveTo>
                  <a:lnTo>
                    <a:pt x="23474" y="1328956"/>
                  </a:lnTo>
                  <a:lnTo>
                    <a:pt x="36230" y="1286669"/>
                  </a:lnTo>
                  <a:lnTo>
                    <a:pt x="56543" y="1247732"/>
                  </a:lnTo>
                  <a:lnTo>
                    <a:pt x="83639" y="1212849"/>
                  </a:lnTo>
                  <a:lnTo>
                    <a:pt x="116743" y="1182727"/>
                  </a:lnTo>
                  <a:lnTo>
                    <a:pt x="155081" y="1158070"/>
                  </a:lnTo>
                  <a:lnTo>
                    <a:pt x="197878" y="1139585"/>
                  </a:lnTo>
                  <a:lnTo>
                    <a:pt x="244359" y="1127976"/>
                  </a:lnTo>
                  <a:lnTo>
                    <a:pt x="293750" y="1123950"/>
                  </a:lnTo>
                  <a:lnTo>
                    <a:pt x="343104" y="1127976"/>
                  </a:lnTo>
                  <a:lnTo>
                    <a:pt x="389556" y="1139585"/>
                  </a:lnTo>
                  <a:lnTo>
                    <a:pt x="432331" y="1158070"/>
                  </a:lnTo>
                  <a:lnTo>
                    <a:pt x="470653" y="1182727"/>
                  </a:lnTo>
                  <a:lnTo>
                    <a:pt x="503746" y="1212850"/>
                  </a:lnTo>
                  <a:lnTo>
                    <a:pt x="530836" y="1247732"/>
                  </a:lnTo>
                  <a:lnTo>
                    <a:pt x="551146" y="1286669"/>
                  </a:lnTo>
                  <a:lnTo>
                    <a:pt x="563901" y="1328956"/>
                  </a:lnTo>
                  <a:lnTo>
                    <a:pt x="568325" y="1373886"/>
                  </a:lnTo>
                  <a:lnTo>
                    <a:pt x="563901" y="1418853"/>
                  </a:lnTo>
                  <a:lnTo>
                    <a:pt x="551146" y="1461169"/>
                  </a:lnTo>
                  <a:lnTo>
                    <a:pt x="530836" y="1500128"/>
                  </a:lnTo>
                  <a:lnTo>
                    <a:pt x="503746" y="1535027"/>
                  </a:lnTo>
                  <a:lnTo>
                    <a:pt x="470653" y="1565160"/>
                  </a:lnTo>
                  <a:lnTo>
                    <a:pt x="432331" y="1589823"/>
                  </a:lnTo>
                  <a:lnTo>
                    <a:pt x="389556" y="1608312"/>
                  </a:lnTo>
                  <a:lnTo>
                    <a:pt x="343104" y="1619922"/>
                  </a:lnTo>
                  <a:lnTo>
                    <a:pt x="293750" y="1623949"/>
                  </a:lnTo>
                  <a:lnTo>
                    <a:pt x="244359" y="1619922"/>
                  </a:lnTo>
                  <a:lnTo>
                    <a:pt x="197878" y="1608312"/>
                  </a:lnTo>
                  <a:lnTo>
                    <a:pt x="155081" y="1589823"/>
                  </a:lnTo>
                  <a:lnTo>
                    <a:pt x="116743" y="1565160"/>
                  </a:lnTo>
                  <a:lnTo>
                    <a:pt x="83639" y="1535027"/>
                  </a:lnTo>
                  <a:lnTo>
                    <a:pt x="56543" y="1500128"/>
                  </a:lnTo>
                  <a:lnTo>
                    <a:pt x="36230" y="1461169"/>
                  </a:lnTo>
                  <a:lnTo>
                    <a:pt x="23474" y="1418853"/>
                  </a:lnTo>
                  <a:lnTo>
                    <a:pt x="19050" y="13738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49897" y="2955925"/>
              <a:ext cx="76200" cy="665480"/>
            </a:xfrm>
            <a:custGeom>
              <a:avLst/>
              <a:gdLst/>
              <a:ahLst/>
              <a:cxnLst/>
              <a:rect l="l" t="t" r="r" b="b"/>
              <a:pathLst>
                <a:path w="76200" h="665479">
                  <a:moveTo>
                    <a:pt x="31720" y="588973"/>
                  </a:moveTo>
                  <a:lnTo>
                    <a:pt x="0" y="589026"/>
                  </a:lnTo>
                  <a:lnTo>
                    <a:pt x="38226" y="665099"/>
                  </a:lnTo>
                  <a:lnTo>
                    <a:pt x="69807" y="601726"/>
                  </a:lnTo>
                  <a:lnTo>
                    <a:pt x="31750" y="601726"/>
                  </a:lnTo>
                  <a:lnTo>
                    <a:pt x="31720" y="588973"/>
                  </a:lnTo>
                  <a:close/>
                </a:path>
                <a:path w="76200" h="665479">
                  <a:moveTo>
                    <a:pt x="44420" y="588951"/>
                  </a:moveTo>
                  <a:lnTo>
                    <a:pt x="31720" y="588973"/>
                  </a:lnTo>
                  <a:lnTo>
                    <a:pt x="31750" y="601726"/>
                  </a:lnTo>
                  <a:lnTo>
                    <a:pt x="44450" y="601599"/>
                  </a:lnTo>
                  <a:lnTo>
                    <a:pt x="44420" y="588951"/>
                  </a:lnTo>
                  <a:close/>
                </a:path>
                <a:path w="76200" h="665479">
                  <a:moveTo>
                    <a:pt x="76200" y="588899"/>
                  </a:moveTo>
                  <a:lnTo>
                    <a:pt x="44420" y="588951"/>
                  </a:lnTo>
                  <a:lnTo>
                    <a:pt x="44450" y="601599"/>
                  </a:lnTo>
                  <a:lnTo>
                    <a:pt x="31750" y="601726"/>
                  </a:lnTo>
                  <a:lnTo>
                    <a:pt x="69807" y="601726"/>
                  </a:lnTo>
                  <a:lnTo>
                    <a:pt x="76200" y="588899"/>
                  </a:lnTo>
                  <a:close/>
                </a:path>
                <a:path w="76200" h="665479">
                  <a:moveTo>
                    <a:pt x="43052" y="0"/>
                  </a:moveTo>
                  <a:lnTo>
                    <a:pt x="30352" y="0"/>
                  </a:lnTo>
                  <a:lnTo>
                    <a:pt x="31720" y="588973"/>
                  </a:lnTo>
                  <a:lnTo>
                    <a:pt x="44420" y="588951"/>
                  </a:lnTo>
                  <a:lnTo>
                    <a:pt x="43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37629" y="2509850"/>
            <a:ext cx="298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56552" y="3634181"/>
            <a:ext cx="298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608445" y="2304541"/>
            <a:ext cx="989330" cy="2066289"/>
          </a:xfrm>
          <a:custGeom>
            <a:avLst/>
            <a:gdLst/>
            <a:ahLst/>
            <a:cxnLst/>
            <a:rect l="l" t="t" r="r" b="b"/>
            <a:pathLst>
              <a:path w="989329" h="2066289">
                <a:moveTo>
                  <a:pt x="188722" y="449199"/>
                </a:moveTo>
                <a:lnTo>
                  <a:pt x="183515" y="437642"/>
                </a:lnTo>
                <a:lnTo>
                  <a:pt x="178181" y="440055"/>
                </a:lnTo>
                <a:lnTo>
                  <a:pt x="177165" y="440436"/>
                </a:lnTo>
                <a:lnTo>
                  <a:pt x="176403" y="441071"/>
                </a:lnTo>
                <a:lnTo>
                  <a:pt x="175768" y="441960"/>
                </a:lnTo>
                <a:lnTo>
                  <a:pt x="170434" y="448945"/>
                </a:lnTo>
                <a:lnTo>
                  <a:pt x="170180" y="449199"/>
                </a:lnTo>
                <a:lnTo>
                  <a:pt x="169926" y="449707"/>
                </a:lnTo>
                <a:lnTo>
                  <a:pt x="169672" y="450088"/>
                </a:lnTo>
                <a:lnTo>
                  <a:pt x="153416" y="498094"/>
                </a:lnTo>
                <a:lnTo>
                  <a:pt x="143002" y="550291"/>
                </a:lnTo>
                <a:lnTo>
                  <a:pt x="132842" y="616966"/>
                </a:lnTo>
                <a:lnTo>
                  <a:pt x="128016" y="655447"/>
                </a:lnTo>
                <a:lnTo>
                  <a:pt x="123190" y="697357"/>
                </a:lnTo>
                <a:lnTo>
                  <a:pt x="118618" y="742188"/>
                </a:lnTo>
                <a:lnTo>
                  <a:pt x="113919" y="790067"/>
                </a:lnTo>
                <a:lnTo>
                  <a:pt x="109499" y="841883"/>
                </a:lnTo>
                <a:lnTo>
                  <a:pt x="105206" y="895096"/>
                </a:lnTo>
                <a:lnTo>
                  <a:pt x="101155" y="950849"/>
                </a:lnTo>
                <a:lnTo>
                  <a:pt x="97231" y="1009015"/>
                </a:lnTo>
                <a:lnTo>
                  <a:pt x="93421" y="1069467"/>
                </a:lnTo>
                <a:lnTo>
                  <a:pt x="89865" y="1131951"/>
                </a:lnTo>
                <a:lnTo>
                  <a:pt x="86448" y="1196467"/>
                </a:lnTo>
                <a:lnTo>
                  <a:pt x="83400" y="1262634"/>
                </a:lnTo>
                <a:lnTo>
                  <a:pt x="80365" y="1330325"/>
                </a:lnTo>
                <a:lnTo>
                  <a:pt x="75285" y="1470406"/>
                </a:lnTo>
                <a:lnTo>
                  <a:pt x="71107" y="1615059"/>
                </a:lnTo>
                <a:lnTo>
                  <a:pt x="68059" y="1763395"/>
                </a:lnTo>
                <a:lnTo>
                  <a:pt x="66154" y="1914017"/>
                </a:lnTo>
                <a:lnTo>
                  <a:pt x="65836" y="1989696"/>
                </a:lnTo>
                <a:lnTo>
                  <a:pt x="34036" y="1989582"/>
                </a:lnTo>
                <a:lnTo>
                  <a:pt x="71755" y="2065909"/>
                </a:lnTo>
                <a:lnTo>
                  <a:pt x="103873" y="2002409"/>
                </a:lnTo>
                <a:lnTo>
                  <a:pt x="110236" y="1989836"/>
                </a:lnTo>
                <a:lnTo>
                  <a:pt x="78536" y="1989734"/>
                </a:lnTo>
                <a:lnTo>
                  <a:pt x="78867" y="1913890"/>
                </a:lnTo>
                <a:lnTo>
                  <a:pt x="80772" y="1763141"/>
                </a:lnTo>
                <a:lnTo>
                  <a:pt x="83820" y="1614678"/>
                </a:lnTo>
                <a:lnTo>
                  <a:pt x="88023" y="1469898"/>
                </a:lnTo>
                <a:lnTo>
                  <a:pt x="93103" y="1329817"/>
                </a:lnTo>
                <a:lnTo>
                  <a:pt x="96037" y="1261999"/>
                </a:lnTo>
                <a:lnTo>
                  <a:pt x="99225" y="1195705"/>
                </a:lnTo>
                <a:lnTo>
                  <a:pt x="102654" y="1131189"/>
                </a:lnTo>
                <a:lnTo>
                  <a:pt x="106210" y="1068705"/>
                </a:lnTo>
                <a:lnTo>
                  <a:pt x="110032" y="1008253"/>
                </a:lnTo>
                <a:lnTo>
                  <a:pt x="113982" y="949960"/>
                </a:lnTo>
                <a:lnTo>
                  <a:pt x="118059" y="894080"/>
                </a:lnTo>
                <a:lnTo>
                  <a:pt x="122389" y="840740"/>
                </a:lnTo>
                <a:lnTo>
                  <a:pt x="126619" y="791337"/>
                </a:lnTo>
                <a:lnTo>
                  <a:pt x="131191" y="743585"/>
                </a:lnTo>
                <a:lnTo>
                  <a:pt x="135890" y="698754"/>
                </a:lnTo>
                <a:lnTo>
                  <a:pt x="140589" y="657098"/>
                </a:lnTo>
                <a:lnTo>
                  <a:pt x="145415" y="618744"/>
                </a:lnTo>
                <a:lnTo>
                  <a:pt x="155448" y="552577"/>
                </a:lnTo>
                <a:lnTo>
                  <a:pt x="165735" y="501396"/>
                </a:lnTo>
                <a:lnTo>
                  <a:pt x="180695" y="456565"/>
                </a:lnTo>
                <a:lnTo>
                  <a:pt x="187591" y="449707"/>
                </a:lnTo>
                <a:lnTo>
                  <a:pt x="188722" y="449199"/>
                </a:lnTo>
                <a:close/>
              </a:path>
              <a:path w="989329" h="2066289">
                <a:moveTo>
                  <a:pt x="332105" y="217932"/>
                </a:moveTo>
                <a:lnTo>
                  <a:pt x="314909" y="188849"/>
                </a:lnTo>
                <a:lnTo>
                  <a:pt x="288798" y="144653"/>
                </a:lnTo>
                <a:lnTo>
                  <a:pt x="271538" y="171284"/>
                </a:lnTo>
                <a:lnTo>
                  <a:pt x="6985" y="0"/>
                </a:lnTo>
                <a:lnTo>
                  <a:pt x="0" y="10541"/>
                </a:lnTo>
                <a:lnTo>
                  <a:pt x="264629" y="181927"/>
                </a:lnTo>
                <a:lnTo>
                  <a:pt x="247396" y="208534"/>
                </a:lnTo>
                <a:lnTo>
                  <a:pt x="332105" y="217932"/>
                </a:lnTo>
                <a:close/>
              </a:path>
              <a:path w="989329" h="2066289">
                <a:moveTo>
                  <a:pt x="989330" y="437007"/>
                </a:moveTo>
                <a:lnTo>
                  <a:pt x="811530" y="437007"/>
                </a:lnTo>
                <a:lnTo>
                  <a:pt x="811530" y="405257"/>
                </a:lnTo>
                <a:lnTo>
                  <a:pt x="735330" y="443357"/>
                </a:lnTo>
                <a:lnTo>
                  <a:pt x="811530" y="481457"/>
                </a:lnTo>
                <a:lnTo>
                  <a:pt x="811530" y="449707"/>
                </a:lnTo>
                <a:lnTo>
                  <a:pt x="976630" y="449707"/>
                </a:lnTo>
                <a:lnTo>
                  <a:pt x="976630" y="1560957"/>
                </a:lnTo>
                <a:lnTo>
                  <a:pt x="754380" y="1560957"/>
                </a:lnTo>
                <a:lnTo>
                  <a:pt x="754380" y="1573657"/>
                </a:lnTo>
                <a:lnTo>
                  <a:pt x="989330" y="1573657"/>
                </a:lnTo>
                <a:lnTo>
                  <a:pt x="989330" y="1567307"/>
                </a:lnTo>
                <a:lnTo>
                  <a:pt x="989330" y="1560957"/>
                </a:lnTo>
                <a:lnTo>
                  <a:pt x="989330" y="449707"/>
                </a:lnTo>
                <a:lnTo>
                  <a:pt x="989330" y="443357"/>
                </a:lnTo>
                <a:lnTo>
                  <a:pt x="989330" y="437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8043862" y="2498788"/>
            <a:ext cx="577850" cy="1633855"/>
            <a:chOff x="8043862" y="2498788"/>
            <a:chExt cx="577850" cy="1633855"/>
          </a:xfrm>
        </p:grpSpPr>
        <p:sp>
          <p:nvSpPr>
            <p:cNvPr id="52" name="object 52"/>
            <p:cNvSpPr/>
            <p:nvPr/>
          </p:nvSpPr>
          <p:spPr>
            <a:xfrm>
              <a:off x="8048625" y="2503551"/>
              <a:ext cx="568325" cy="1624330"/>
            </a:xfrm>
            <a:custGeom>
              <a:avLst/>
              <a:gdLst/>
              <a:ahLst/>
              <a:cxnLst/>
              <a:rect l="l" t="t" r="r" b="b"/>
              <a:pathLst>
                <a:path w="568325" h="1624329">
                  <a:moveTo>
                    <a:pt x="0" y="249936"/>
                  </a:moveTo>
                  <a:lnTo>
                    <a:pt x="4424" y="205006"/>
                  </a:lnTo>
                  <a:lnTo>
                    <a:pt x="17180" y="162719"/>
                  </a:lnTo>
                  <a:lnTo>
                    <a:pt x="37493" y="123782"/>
                  </a:lnTo>
                  <a:lnTo>
                    <a:pt x="64589" y="88900"/>
                  </a:lnTo>
                  <a:lnTo>
                    <a:pt x="97693" y="58777"/>
                  </a:lnTo>
                  <a:lnTo>
                    <a:pt x="136031" y="34120"/>
                  </a:lnTo>
                  <a:lnTo>
                    <a:pt x="178828" y="15635"/>
                  </a:lnTo>
                  <a:lnTo>
                    <a:pt x="225309" y="4026"/>
                  </a:lnTo>
                  <a:lnTo>
                    <a:pt x="274700" y="0"/>
                  </a:lnTo>
                  <a:lnTo>
                    <a:pt x="324054" y="4026"/>
                  </a:lnTo>
                  <a:lnTo>
                    <a:pt x="370506" y="15635"/>
                  </a:lnTo>
                  <a:lnTo>
                    <a:pt x="413281" y="34120"/>
                  </a:lnTo>
                  <a:lnTo>
                    <a:pt x="451603" y="58777"/>
                  </a:lnTo>
                  <a:lnTo>
                    <a:pt x="484696" y="88900"/>
                  </a:lnTo>
                  <a:lnTo>
                    <a:pt x="511786" y="123782"/>
                  </a:lnTo>
                  <a:lnTo>
                    <a:pt x="532096" y="162719"/>
                  </a:lnTo>
                  <a:lnTo>
                    <a:pt x="544851" y="205006"/>
                  </a:lnTo>
                  <a:lnTo>
                    <a:pt x="549275" y="249936"/>
                  </a:lnTo>
                  <a:lnTo>
                    <a:pt x="544851" y="294903"/>
                  </a:lnTo>
                  <a:lnTo>
                    <a:pt x="532096" y="337219"/>
                  </a:lnTo>
                  <a:lnTo>
                    <a:pt x="511786" y="376178"/>
                  </a:lnTo>
                  <a:lnTo>
                    <a:pt x="484696" y="411077"/>
                  </a:lnTo>
                  <a:lnTo>
                    <a:pt x="451603" y="441210"/>
                  </a:lnTo>
                  <a:lnTo>
                    <a:pt x="413281" y="465873"/>
                  </a:lnTo>
                  <a:lnTo>
                    <a:pt x="370506" y="484362"/>
                  </a:lnTo>
                  <a:lnTo>
                    <a:pt x="324054" y="495972"/>
                  </a:lnTo>
                  <a:lnTo>
                    <a:pt x="274700" y="499999"/>
                  </a:lnTo>
                  <a:lnTo>
                    <a:pt x="225309" y="495972"/>
                  </a:lnTo>
                  <a:lnTo>
                    <a:pt x="178828" y="484362"/>
                  </a:lnTo>
                  <a:lnTo>
                    <a:pt x="136031" y="465873"/>
                  </a:lnTo>
                  <a:lnTo>
                    <a:pt x="97693" y="441210"/>
                  </a:lnTo>
                  <a:lnTo>
                    <a:pt x="64589" y="411077"/>
                  </a:lnTo>
                  <a:lnTo>
                    <a:pt x="37493" y="376178"/>
                  </a:lnTo>
                  <a:lnTo>
                    <a:pt x="17180" y="337219"/>
                  </a:lnTo>
                  <a:lnTo>
                    <a:pt x="4424" y="294903"/>
                  </a:lnTo>
                  <a:lnTo>
                    <a:pt x="0" y="249936"/>
                  </a:lnTo>
                  <a:close/>
                </a:path>
                <a:path w="568325" h="1624329">
                  <a:moveTo>
                    <a:pt x="19050" y="1373886"/>
                  </a:moveTo>
                  <a:lnTo>
                    <a:pt x="23474" y="1328956"/>
                  </a:lnTo>
                  <a:lnTo>
                    <a:pt x="36230" y="1286669"/>
                  </a:lnTo>
                  <a:lnTo>
                    <a:pt x="56543" y="1247732"/>
                  </a:lnTo>
                  <a:lnTo>
                    <a:pt x="83639" y="1212849"/>
                  </a:lnTo>
                  <a:lnTo>
                    <a:pt x="116743" y="1182727"/>
                  </a:lnTo>
                  <a:lnTo>
                    <a:pt x="155081" y="1158070"/>
                  </a:lnTo>
                  <a:lnTo>
                    <a:pt x="197878" y="1139585"/>
                  </a:lnTo>
                  <a:lnTo>
                    <a:pt x="244359" y="1127976"/>
                  </a:lnTo>
                  <a:lnTo>
                    <a:pt x="293750" y="1123950"/>
                  </a:lnTo>
                  <a:lnTo>
                    <a:pt x="343104" y="1127976"/>
                  </a:lnTo>
                  <a:lnTo>
                    <a:pt x="389556" y="1139585"/>
                  </a:lnTo>
                  <a:lnTo>
                    <a:pt x="432331" y="1158070"/>
                  </a:lnTo>
                  <a:lnTo>
                    <a:pt x="470653" y="1182727"/>
                  </a:lnTo>
                  <a:lnTo>
                    <a:pt x="503746" y="1212850"/>
                  </a:lnTo>
                  <a:lnTo>
                    <a:pt x="530836" y="1247732"/>
                  </a:lnTo>
                  <a:lnTo>
                    <a:pt x="551146" y="1286669"/>
                  </a:lnTo>
                  <a:lnTo>
                    <a:pt x="563901" y="1328956"/>
                  </a:lnTo>
                  <a:lnTo>
                    <a:pt x="568325" y="1373886"/>
                  </a:lnTo>
                  <a:lnTo>
                    <a:pt x="563901" y="1418853"/>
                  </a:lnTo>
                  <a:lnTo>
                    <a:pt x="551146" y="1461169"/>
                  </a:lnTo>
                  <a:lnTo>
                    <a:pt x="530836" y="1500128"/>
                  </a:lnTo>
                  <a:lnTo>
                    <a:pt x="503746" y="1535027"/>
                  </a:lnTo>
                  <a:lnTo>
                    <a:pt x="470653" y="1565160"/>
                  </a:lnTo>
                  <a:lnTo>
                    <a:pt x="432331" y="1589823"/>
                  </a:lnTo>
                  <a:lnTo>
                    <a:pt x="389556" y="1608312"/>
                  </a:lnTo>
                  <a:lnTo>
                    <a:pt x="343104" y="1619922"/>
                  </a:lnTo>
                  <a:lnTo>
                    <a:pt x="293750" y="1623949"/>
                  </a:lnTo>
                  <a:lnTo>
                    <a:pt x="244359" y="1619922"/>
                  </a:lnTo>
                  <a:lnTo>
                    <a:pt x="197878" y="1608312"/>
                  </a:lnTo>
                  <a:lnTo>
                    <a:pt x="155081" y="1589823"/>
                  </a:lnTo>
                  <a:lnTo>
                    <a:pt x="116743" y="1565160"/>
                  </a:lnTo>
                  <a:lnTo>
                    <a:pt x="83639" y="1535027"/>
                  </a:lnTo>
                  <a:lnTo>
                    <a:pt x="56543" y="1500128"/>
                  </a:lnTo>
                  <a:lnTo>
                    <a:pt x="36230" y="1461169"/>
                  </a:lnTo>
                  <a:lnTo>
                    <a:pt x="23474" y="1418853"/>
                  </a:lnTo>
                  <a:lnTo>
                    <a:pt x="19050" y="137388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304022" y="2962275"/>
              <a:ext cx="76200" cy="665480"/>
            </a:xfrm>
            <a:custGeom>
              <a:avLst/>
              <a:gdLst/>
              <a:ahLst/>
              <a:cxnLst/>
              <a:rect l="l" t="t" r="r" b="b"/>
              <a:pathLst>
                <a:path w="76200" h="665479">
                  <a:moveTo>
                    <a:pt x="31720" y="588973"/>
                  </a:moveTo>
                  <a:lnTo>
                    <a:pt x="0" y="589026"/>
                  </a:lnTo>
                  <a:lnTo>
                    <a:pt x="38226" y="665099"/>
                  </a:lnTo>
                  <a:lnTo>
                    <a:pt x="69807" y="601726"/>
                  </a:lnTo>
                  <a:lnTo>
                    <a:pt x="31750" y="601726"/>
                  </a:lnTo>
                  <a:lnTo>
                    <a:pt x="31720" y="588973"/>
                  </a:lnTo>
                  <a:close/>
                </a:path>
                <a:path w="76200" h="665479">
                  <a:moveTo>
                    <a:pt x="44420" y="588951"/>
                  </a:moveTo>
                  <a:lnTo>
                    <a:pt x="31720" y="588973"/>
                  </a:lnTo>
                  <a:lnTo>
                    <a:pt x="31750" y="601726"/>
                  </a:lnTo>
                  <a:lnTo>
                    <a:pt x="44450" y="601599"/>
                  </a:lnTo>
                  <a:lnTo>
                    <a:pt x="44420" y="588951"/>
                  </a:lnTo>
                  <a:close/>
                </a:path>
                <a:path w="76200" h="665479">
                  <a:moveTo>
                    <a:pt x="76200" y="588899"/>
                  </a:moveTo>
                  <a:lnTo>
                    <a:pt x="44420" y="588951"/>
                  </a:lnTo>
                  <a:lnTo>
                    <a:pt x="44450" y="601599"/>
                  </a:lnTo>
                  <a:lnTo>
                    <a:pt x="31750" y="601726"/>
                  </a:lnTo>
                  <a:lnTo>
                    <a:pt x="69807" y="601726"/>
                  </a:lnTo>
                  <a:lnTo>
                    <a:pt x="76200" y="588899"/>
                  </a:lnTo>
                  <a:close/>
                </a:path>
                <a:path w="76200" h="665479">
                  <a:moveTo>
                    <a:pt x="43052" y="0"/>
                  </a:moveTo>
                  <a:lnTo>
                    <a:pt x="30352" y="0"/>
                  </a:lnTo>
                  <a:lnTo>
                    <a:pt x="31720" y="588973"/>
                  </a:lnTo>
                  <a:lnTo>
                    <a:pt x="44420" y="588951"/>
                  </a:lnTo>
                  <a:lnTo>
                    <a:pt x="43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192261" y="2516251"/>
            <a:ext cx="298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211057" y="3640658"/>
            <a:ext cx="298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5" dirty="0">
                <a:latin typeface="Arial"/>
                <a:cs typeface="Arial"/>
              </a:rPr>
              <a:t>s2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862570" y="2310891"/>
            <a:ext cx="989330" cy="2482215"/>
          </a:xfrm>
          <a:custGeom>
            <a:avLst/>
            <a:gdLst/>
            <a:ahLst/>
            <a:cxnLst/>
            <a:rect l="l" t="t" r="r" b="b"/>
            <a:pathLst>
              <a:path w="989329" h="2482215">
                <a:moveTo>
                  <a:pt x="332105" y="217932"/>
                </a:moveTo>
                <a:lnTo>
                  <a:pt x="314909" y="188849"/>
                </a:lnTo>
                <a:lnTo>
                  <a:pt x="288798" y="144653"/>
                </a:lnTo>
                <a:lnTo>
                  <a:pt x="271538" y="171284"/>
                </a:lnTo>
                <a:lnTo>
                  <a:pt x="6985" y="0"/>
                </a:lnTo>
                <a:lnTo>
                  <a:pt x="0" y="10541"/>
                </a:lnTo>
                <a:lnTo>
                  <a:pt x="264629" y="181927"/>
                </a:lnTo>
                <a:lnTo>
                  <a:pt x="247396" y="208534"/>
                </a:lnTo>
                <a:lnTo>
                  <a:pt x="332105" y="217932"/>
                </a:lnTo>
                <a:close/>
              </a:path>
              <a:path w="989329" h="2482215">
                <a:moveTo>
                  <a:pt x="540004" y="2405507"/>
                </a:moveTo>
                <a:lnTo>
                  <a:pt x="508254" y="2405507"/>
                </a:lnTo>
                <a:lnTo>
                  <a:pt x="508254" y="1837182"/>
                </a:lnTo>
                <a:lnTo>
                  <a:pt x="495554" y="1837182"/>
                </a:lnTo>
                <a:lnTo>
                  <a:pt x="495554" y="2405507"/>
                </a:lnTo>
                <a:lnTo>
                  <a:pt x="463804" y="2405507"/>
                </a:lnTo>
                <a:lnTo>
                  <a:pt x="501904" y="2481707"/>
                </a:lnTo>
                <a:lnTo>
                  <a:pt x="533654" y="2418207"/>
                </a:lnTo>
                <a:lnTo>
                  <a:pt x="540004" y="2405507"/>
                </a:lnTo>
                <a:close/>
              </a:path>
              <a:path w="989329" h="2482215">
                <a:moveTo>
                  <a:pt x="989330" y="437007"/>
                </a:moveTo>
                <a:lnTo>
                  <a:pt x="811530" y="437007"/>
                </a:lnTo>
                <a:lnTo>
                  <a:pt x="811530" y="405257"/>
                </a:lnTo>
                <a:lnTo>
                  <a:pt x="735330" y="443357"/>
                </a:lnTo>
                <a:lnTo>
                  <a:pt x="811530" y="481457"/>
                </a:lnTo>
                <a:lnTo>
                  <a:pt x="811530" y="449707"/>
                </a:lnTo>
                <a:lnTo>
                  <a:pt x="976630" y="449707"/>
                </a:lnTo>
                <a:lnTo>
                  <a:pt x="976630" y="1560957"/>
                </a:lnTo>
                <a:lnTo>
                  <a:pt x="754380" y="1560957"/>
                </a:lnTo>
                <a:lnTo>
                  <a:pt x="754380" y="1573657"/>
                </a:lnTo>
                <a:lnTo>
                  <a:pt x="989330" y="1573657"/>
                </a:lnTo>
                <a:lnTo>
                  <a:pt x="989330" y="1567307"/>
                </a:lnTo>
                <a:lnTo>
                  <a:pt x="989330" y="1560957"/>
                </a:lnTo>
                <a:lnTo>
                  <a:pt x="989330" y="449707"/>
                </a:lnTo>
                <a:lnTo>
                  <a:pt x="989330" y="443357"/>
                </a:lnTo>
                <a:lnTo>
                  <a:pt x="989330" y="437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28091" y="5611469"/>
            <a:ext cx="8147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70" dirty="0">
                <a:latin typeface="Arial"/>
                <a:cs typeface="Arial"/>
              </a:rPr>
              <a:t>Tuần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tự</a:t>
            </a:r>
            <a:endParaRPr sz="20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31</a:t>
            </a:fld>
            <a:endParaRPr spc="-60" dirty="0"/>
          </a:p>
        </p:txBody>
      </p:sp>
      <p:sp>
        <p:nvSpPr>
          <p:cNvPr id="58" name="object 58"/>
          <p:cNvSpPr txBox="1"/>
          <p:nvPr/>
        </p:nvSpPr>
        <p:spPr>
          <a:xfrm>
            <a:off x="1585984" y="5611469"/>
            <a:ext cx="12020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25" dirty="0">
                <a:latin typeface="Arial"/>
                <a:cs typeface="Arial"/>
              </a:rPr>
              <a:t>i</a:t>
            </a:r>
            <a:r>
              <a:rPr sz="2000" spc="40" dirty="0">
                <a:latin typeface="Arial"/>
                <a:cs typeface="Arial"/>
              </a:rPr>
              <a:t>f</a:t>
            </a:r>
            <a:r>
              <a:rPr sz="2000" spc="-75" dirty="0">
                <a:latin typeface="Arial"/>
                <a:cs typeface="Arial"/>
              </a:rPr>
              <a:t>-</a:t>
            </a:r>
            <a:r>
              <a:rPr sz="2000" spc="15" dirty="0">
                <a:latin typeface="Arial"/>
                <a:cs typeface="Arial"/>
              </a:rPr>
              <a:t>t</a:t>
            </a:r>
            <a:r>
              <a:rPr sz="2000" spc="40" dirty="0">
                <a:latin typeface="Arial"/>
                <a:cs typeface="Arial"/>
              </a:rPr>
              <a:t>h</a:t>
            </a:r>
            <a:r>
              <a:rPr sz="2000" spc="-130" dirty="0">
                <a:latin typeface="Arial"/>
                <a:cs typeface="Arial"/>
              </a:rPr>
              <a:t>e</a:t>
            </a:r>
            <a:r>
              <a:rPr sz="2000" spc="-55" dirty="0">
                <a:latin typeface="Arial"/>
                <a:cs typeface="Arial"/>
              </a:rPr>
              <a:t>n</a:t>
            </a:r>
            <a:r>
              <a:rPr sz="2000" spc="-75" dirty="0">
                <a:latin typeface="Arial"/>
                <a:cs typeface="Arial"/>
              </a:rPr>
              <a:t>-</a:t>
            </a:r>
            <a:r>
              <a:rPr sz="2000" spc="-130" dirty="0">
                <a:latin typeface="Arial"/>
                <a:cs typeface="Arial"/>
              </a:rPr>
              <a:t>e</a:t>
            </a:r>
            <a:r>
              <a:rPr sz="2000" spc="-65" dirty="0">
                <a:latin typeface="Arial"/>
                <a:cs typeface="Arial"/>
              </a:rPr>
              <a:t>l</a:t>
            </a:r>
            <a:r>
              <a:rPr sz="2000" spc="-140" dirty="0">
                <a:latin typeface="Arial"/>
                <a:cs typeface="Arial"/>
              </a:rPr>
              <a:t>s</a:t>
            </a:r>
            <a:r>
              <a:rPr sz="2000" spc="-12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030217" y="5611469"/>
            <a:ext cx="4749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90" dirty="0">
                <a:latin typeface="Arial"/>
                <a:cs typeface="Arial"/>
              </a:rPr>
              <a:t>c</a:t>
            </a:r>
            <a:r>
              <a:rPr sz="2000" spc="-200" dirty="0">
                <a:latin typeface="Arial"/>
                <a:cs typeface="Arial"/>
              </a:rPr>
              <a:t>a</a:t>
            </a:r>
            <a:r>
              <a:rPr sz="2000" spc="-190" dirty="0">
                <a:latin typeface="Arial"/>
                <a:cs typeface="Arial"/>
              </a:rPr>
              <a:t>s</a:t>
            </a:r>
            <a:r>
              <a:rPr sz="2000" spc="-12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84532" y="5611469"/>
            <a:ext cx="7150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Arial"/>
                <a:cs typeface="Arial"/>
              </a:rPr>
              <a:t>if-then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266160" y="5611469"/>
            <a:ext cx="286194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5" dirty="0">
                <a:latin typeface="Arial"/>
                <a:cs typeface="Arial"/>
              </a:rPr>
              <a:t>loop-pre-test</a:t>
            </a:r>
            <a:r>
              <a:rPr sz="2000" spc="39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loop-post-tes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32</a:t>
            </a:fld>
            <a:endParaRPr spc="-6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526351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25" dirty="0"/>
              <a:t>Máy </a:t>
            </a:r>
            <a:r>
              <a:rPr spc="-204" dirty="0"/>
              <a:t>trạng </a:t>
            </a:r>
            <a:r>
              <a:rPr spc="-125" dirty="0"/>
              <a:t>thái </a:t>
            </a:r>
            <a:r>
              <a:rPr spc="-240" dirty="0"/>
              <a:t>hữu </a:t>
            </a:r>
            <a:r>
              <a:rPr spc="-225" dirty="0"/>
              <a:t>hạn</a:t>
            </a:r>
            <a:r>
              <a:rPr spc="-310" dirty="0"/>
              <a:t> </a:t>
            </a:r>
            <a:r>
              <a:rPr spc="-235" dirty="0"/>
              <a:t>(FSM)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92300"/>
            <a:ext cx="7668895" cy="1606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3515" indent="-171450">
              <a:lnSpc>
                <a:spcPts val="3190"/>
              </a:lnSpc>
              <a:spcBef>
                <a:spcPts val="110"/>
              </a:spcBef>
              <a:buChar char="•"/>
              <a:tabLst>
                <a:tab pos="184150" algn="l"/>
              </a:tabLst>
            </a:pPr>
            <a:r>
              <a:rPr sz="2800" spc="50" dirty="0">
                <a:latin typeface="Arial"/>
                <a:cs typeface="Arial"/>
              </a:rPr>
              <a:t>Một </a:t>
            </a:r>
            <a:r>
              <a:rPr sz="2800" spc="-325" dirty="0">
                <a:latin typeface="Arial"/>
                <a:cs typeface="Arial"/>
              </a:rPr>
              <a:t>FSM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5" dirty="0">
                <a:latin typeface="Arial"/>
                <a:cs typeface="Arial"/>
              </a:rPr>
              <a:t>một </a:t>
            </a:r>
            <a:r>
              <a:rPr sz="2800" spc="-40" dirty="0">
                <a:latin typeface="Arial"/>
                <a:cs typeface="Arial"/>
              </a:rPr>
              <a:t>đồ </a:t>
            </a:r>
            <a:r>
              <a:rPr sz="2800" spc="30" dirty="0">
                <a:latin typeface="Arial"/>
                <a:cs typeface="Arial"/>
              </a:rPr>
              <a:t>thị </a:t>
            </a:r>
            <a:r>
              <a:rPr sz="2800" spc="-165" dirty="0">
                <a:latin typeface="Arial"/>
                <a:cs typeface="Arial"/>
              </a:rPr>
              <a:t>có </a:t>
            </a:r>
            <a:r>
              <a:rPr sz="2800" spc="-160" dirty="0">
                <a:latin typeface="Arial"/>
                <a:cs typeface="Arial"/>
              </a:rPr>
              <a:t>hướng </a:t>
            </a:r>
            <a:r>
              <a:rPr sz="2800" spc="-254" dirty="0">
                <a:latin typeface="Arial"/>
                <a:cs typeface="Arial"/>
              </a:rPr>
              <a:t>(S, </a:t>
            </a:r>
            <a:r>
              <a:rPr sz="2800" spc="-360" dirty="0">
                <a:latin typeface="Arial"/>
                <a:cs typeface="Arial"/>
              </a:rPr>
              <a:t>T, </a:t>
            </a:r>
            <a:r>
              <a:rPr sz="2800" spc="-335" dirty="0">
                <a:latin typeface="Arial"/>
                <a:cs typeface="Arial"/>
              </a:rPr>
              <a:t>Ev,</a:t>
            </a:r>
            <a:r>
              <a:rPr sz="2800" spc="-36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Act,</a:t>
            </a:r>
            <a:endParaRPr sz="2800">
              <a:latin typeface="Arial"/>
              <a:cs typeface="Arial"/>
            </a:endParaRPr>
          </a:p>
          <a:p>
            <a:pPr marL="183515" marR="5080">
              <a:lnSpc>
                <a:spcPts val="3030"/>
              </a:lnSpc>
              <a:spcBef>
                <a:spcPts val="204"/>
              </a:spcBef>
            </a:pPr>
            <a:r>
              <a:rPr sz="2800" spc="-145" dirty="0">
                <a:latin typeface="Arial"/>
                <a:cs typeface="Arial"/>
              </a:rPr>
              <a:t>Guard) </a:t>
            </a:r>
            <a:r>
              <a:rPr sz="2800" spc="-50" dirty="0">
                <a:latin typeface="Arial"/>
                <a:cs typeface="Arial"/>
              </a:rPr>
              <a:t>trong </a:t>
            </a:r>
            <a:r>
              <a:rPr sz="2800" spc="-40" dirty="0">
                <a:latin typeface="Arial"/>
                <a:cs typeface="Arial"/>
              </a:rPr>
              <a:t>đó </a:t>
            </a:r>
            <a:r>
              <a:rPr sz="2800" spc="-580" dirty="0">
                <a:latin typeface="Arial"/>
                <a:cs typeface="Arial"/>
              </a:rPr>
              <a:t>S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55" dirty="0">
                <a:latin typeface="Arial"/>
                <a:cs typeface="Arial"/>
              </a:rPr>
              <a:t>tập </a:t>
            </a:r>
            <a:r>
              <a:rPr sz="2800" spc="-50" dirty="0">
                <a:latin typeface="Arial"/>
                <a:cs typeface="Arial"/>
              </a:rPr>
              <a:t>đỉnh, </a:t>
            </a:r>
            <a:r>
              <a:rPr sz="2800" spc="-345" dirty="0">
                <a:latin typeface="Arial"/>
                <a:cs typeface="Arial"/>
              </a:rPr>
              <a:t>T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55" dirty="0">
                <a:latin typeface="Arial"/>
                <a:cs typeface="Arial"/>
              </a:rPr>
              <a:t>tập </a:t>
            </a:r>
            <a:r>
              <a:rPr sz="2800" spc="-145" dirty="0">
                <a:latin typeface="Arial"/>
                <a:cs typeface="Arial"/>
              </a:rPr>
              <a:t>cạnh, </a:t>
            </a:r>
            <a:r>
              <a:rPr sz="2800" spc="-195" dirty="0">
                <a:latin typeface="Arial"/>
                <a:cs typeface="Arial"/>
              </a:rPr>
              <a:t>và </a:t>
            </a:r>
            <a:r>
              <a:rPr sz="2800" spc="-335" dirty="0">
                <a:latin typeface="Arial"/>
                <a:cs typeface="Arial"/>
              </a:rPr>
              <a:t>Ev,  </a:t>
            </a:r>
            <a:r>
              <a:rPr sz="2800" spc="-95" dirty="0">
                <a:latin typeface="Arial"/>
                <a:cs typeface="Arial"/>
              </a:rPr>
              <a:t>Act, </a:t>
            </a:r>
            <a:r>
              <a:rPr sz="2800" spc="-160" dirty="0">
                <a:latin typeface="Arial"/>
                <a:cs typeface="Arial"/>
              </a:rPr>
              <a:t>Guard </a:t>
            </a:r>
            <a:r>
              <a:rPr sz="2800" spc="-95" dirty="0">
                <a:latin typeface="Arial"/>
                <a:cs typeface="Arial"/>
              </a:rPr>
              <a:t>là </a:t>
            </a:r>
            <a:r>
              <a:rPr sz="2800" spc="-229" dirty="0">
                <a:latin typeface="Arial"/>
                <a:cs typeface="Arial"/>
              </a:rPr>
              <a:t>các </a:t>
            </a:r>
            <a:r>
              <a:rPr sz="2800" spc="-55" dirty="0">
                <a:latin typeface="Arial"/>
                <a:cs typeface="Arial"/>
              </a:rPr>
              <a:t>tập </a:t>
            </a:r>
            <a:r>
              <a:rPr sz="2800" spc="-245" dirty="0">
                <a:latin typeface="Arial"/>
                <a:cs typeface="Arial"/>
              </a:rPr>
              <a:t>sự </a:t>
            </a:r>
            <a:r>
              <a:rPr sz="2800" spc="-90" dirty="0">
                <a:latin typeface="Arial"/>
                <a:cs typeface="Arial"/>
              </a:rPr>
              <a:t>kiện, </a:t>
            </a:r>
            <a:r>
              <a:rPr sz="2800" spc="-120" dirty="0">
                <a:latin typeface="Arial"/>
                <a:cs typeface="Arial"/>
              </a:rPr>
              <a:t>hành </a:t>
            </a:r>
            <a:r>
              <a:rPr sz="2800" spc="-95" dirty="0">
                <a:latin typeface="Arial"/>
                <a:cs typeface="Arial"/>
              </a:rPr>
              <a:t>động, </a:t>
            </a:r>
            <a:r>
              <a:rPr sz="2800" spc="-195" dirty="0">
                <a:latin typeface="Arial"/>
                <a:cs typeface="Arial"/>
              </a:rPr>
              <a:t>và </a:t>
            </a:r>
            <a:r>
              <a:rPr sz="2800" spc="-240" dirty="0">
                <a:latin typeface="Arial"/>
                <a:cs typeface="Arial"/>
              </a:rPr>
              <a:t>gác </a:t>
            </a:r>
            <a:r>
              <a:rPr sz="2800" spc="-195" dirty="0">
                <a:latin typeface="Arial"/>
                <a:cs typeface="Arial"/>
              </a:rPr>
              <a:t>gắn  </a:t>
            </a:r>
            <a:r>
              <a:rPr sz="2800" spc="-114" dirty="0">
                <a:latin typeface="Arial"/>
                <a:cs typeface="Arial"/>
              </a:rPr>
              <a:t>với </a:t>
            </a:r>
            <a:r>
              <a:rPr sz="2800" spc="-225" dirty="0">
                <a:latin typeface="Arial"/>
                <a:cs typeface="Arial"/>
              </a:rPr>
              <a:t>các </a:t>
            </a:r>
            <a:r>
              <a:rPr sz="2800" spc="-110" dirty="0">
                <a:latin typeface="Arial"/>
                <a:cs typeface="Arial"/>
              </a:rPr>
              <a:t>phép </a:t>
            </a:r>
            <a:r>
              <a:rPr sz="2800" spc="-135" dirty="0">
                <a:latin typeface="Arial"/>
                <a:cs typeface="Arial"/>
              </a:rPr>
              <a:t>chuyển </a:t>
            </a:r>
            <a:r>
              <a:rPr sz="2800" spc="-50" dirty="0">
                <a:latin typeface="Arial"/>
                <a:cs typeface="Arial"/>
              </a:rPr>
              <a:t>trong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spc="-345" dirty="0"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646937"/>
            <a:ext cx="11118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10" dirty="0"/>
              <a:t>Ví</a:t>
            </a:r>
            <a:r>
              <a:rPr sz="4000" spc="-335" dirty="0"/>
              <a:t> </a:t>
            </a:r>
            <a:r>
              <a:rPr sz="4000" spc="-285" dirty="0"/>
              <a:t>dụ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316226" y="2479675"/>
            <a:ext cx="2021205" cy="882650"/>
            <a:chOff x="2316226" y="2479675"/>
            <a:chExt cx="2021205" cy="882650"/>
          </a:xfrm>
        </p:grpSpPr>
        <p:sp>
          <p:nvSpPr>
            <p:cNvPr id="4" name="object 4"/>
            <p:cNvSpPr/>
            <p:nvPr/>
          </p:nvSpPr>
          <p:spPr>
            <a:xfrm>
              <a:off x="2337816" y="2502407"/>
              <a:ext cx="1999487" cy="859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31008" y="2651760"/>
              <a:ext cx="1316736" cy="5029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2576" y="2486025"/>
              <a:ext cx="1981200" cy="840740"/>
            </a:xfrm>
            <a:custGeom>
              <a:avLst/>
              <a:gdLst/>
              <a:ahLst/>
              <a:cxnLst/>
              <a:rect l="l" t="t" r="r" b="b"/>
              <a:pathLst>
                <a:path w="1981200" h="840739">
                  <a:moveTo>
                    <a:pt x="0" y="140080"/>
                  </a:moveTo>
                  <a:lnTo>
                    <a:pt x="7130" y="95812"/>
                  </a:lnTo>
                  <a:lnTo>
                    <a:pt x="26989" y="57360"/>
                  </a:lnTo>
                  <a:lnTo>
                    <a:pt x="57278" y="27033"/>
                  </a:lnTo>
                  <a:lnTo>
                    <a:pt x="95699" y="7143"/>
                  </a:lnTo>
                  <a:lnTo>
                    <a:pt x="139954" y="0"/>
                  </a:lnTo>
                  <a:lnTo>
                    <a:pt x="1841119" y="0"/>
                  </a:lnTo>
                  <a:lnTo>
                    <a:pt x="1885387" y="7143"/>
                  </a:lnTo>
                  <a:lnTo>
                    <a:pt x="1923839" y="27033"/>
                  </a:lnTo>
                  <a:lnTo>
                    <a:pt x="1954166" y="57360"/>
                  </a:lnTo>
                  <a:lnTo>
                    <a:pt x="1974056" y="95812"/>
                  </a:lnTo>
                  <a:lnTo>
                    <a:pt x="1981200" y="140080"/>
                  </a:lnTo>
                  <a:lnTo>
                    <a:pt x="1981200" y="700277"/>
                  </a:lnTo>
                  <a:lnTo>
                    <a:pt x="1974056" y="744532"/>
                  </a:lnTo>
                  <a:lnTo>
                    <a:pt x="1954166" y="782953"/>
                  </a:lnTo>
                  <a:lnTo>
                    <a:pt x="1923839" y="813242"/>
                  </a:lnTo>
                  <a:lnTo>
                    <a:pt x="1885387" y="833101"/>
                  </a:lnTo>
                  <a:lnTo>
                    <a:pt x="1841119" y="840232"/>
                  </a:lnTo>
                  <a:lnTo>
                    <a:pt x="139954" y="840232"/>
                  </a:lnTo>
                  <a:lnTo>
                    <a:pt x="95699" y="833101"/>
                  </a:lnTo>
                  <a:lnTo>
                    <a:pt x="57278" y="813242"/>
                  </a:lnTo>
                  <a:lnTo>
                    <a:pt x="26989" y="782953"/>
                  </a:lnTo>
                  <a:lnTo>
                    <a:pt x="7130" y="744532"/>
                  </a:lnTo>
                  <a:lnTo>
                    <a:pt x="0" y="700277"/>
                  </a:lnTo>
                  <a:lnTo>
                    <a:pt x="0" y="14008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03576" y="2624328"/>
              <a:ext cx="1246631" cy="5029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85313" y="2693670"/>
            <a:ext cx="857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25" dirty="0">
                <a:latin typeface="Arial"/>
                <a:cs typeface="Arial"/>
              </a:rPr>
              <a:t>S</a:t>
            </a:r>
            <a:r>
              <a:rPr sz="2400" b="1" spc="-285" dirty="0">
                <a:latin typeface="Arial"/>
                <a:cs typeface="Arial"/>
              </a:rPr>
              <a:t>e</a:t>
            </a:r>
            <a:r>
              <a:rPr sz="2400" b="1" spc="-75" dirty="0">
                <a:latin typeface="Arial"/>
                <a:cs typeface="Arial"/>
              </a:rPr>
              <a:t>lli</a:t>
            </a:r>
            <a:r>
              <a:rPr sz="2400" b="1" spc="-175" dirty="0">
                <a:latin typeface="Arial"/>
                <a:cs typeface="Arial"/>
              </a:rPr>
              <a:t>n</a:t>
            </a:r>
            <a:r>
              <a:rPr sz="2400" b="1" spc="-330" dirty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16226" y="2539745"/>
            <a:ext cx="6269990" cy="3102610"/>
            <a:chOff x="2316226" y="2539745"/>
            <a:chExt cx="6269990" cy="3102610"/>
          </a:xfrm>
        </p:grpSpPr>
        <p:sp>
          <p:nvSpPr>
            <p:cNvPr id="10" name="object 10"/>
            <p:cNvSpPr/>
            <p:nvPr/>
          </p:nvSpPr>
          <p:spPr>
            <a:xfrm>
              <a:off x="2337816" y="4966705"/>
              <a:ext cx="1999487" cy="6751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72512" y="5023103"/>
              <a:ext cx="1630680" cy="50291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2576" y="4946776"/>
              <a:ext cx="1981200" cy="660400"/>
            </a:xfrm>
            <a:custGeom>
              <a:avLst/>
              <a:gdLst/>
              <a:ahLst/>
              <a:cxnLst/>
              <a:rect l="l" t="t" r="r" b="b"/>
              <a:pathLst>
                <a:path w="1981200" h="660400">
                  <a:moveTo>
                    <a:pt x="0" y="110109"/>
                  </a:moveTo>
                  <a:lnTo>
                    <a:pt x="8630" y="67240"/>
                  </a:lnTo>
                  <a:lnTo>
                    <a:pt x="32178" y="32242"/>
                  </a:lnTo>
                  <a:lnTo>
                    <a:pt x="67133" y="8649"/>
                  </a:lnTo>
                  <a:lnTo>
                    <a:pt x="109981" y="0"/>
                  </a:lnTo>
                  <a:lnTo>
                    <a:pt x="1871090" y="0"/>
                  </a:lnTo>
                  <a:lnTo>
                    <a:pt x="1913959" y="8649"/>
                  </a:lnTo>
                  <a:lnTo>
                    <a:pt x="1948957" y="32242"/>
                  </a:lnTo>
                  <a:lnTo>
                    <a:pt x="1972550" y="67240"/>
                  </a:lnTo>
                  <a:lnTo>
                    <a:pt x="1981200" y="110109"/>
                  </a:lnTo>
                  <a:lnTo>
                    <a:pt x="1981200" y="550291"/>
                  </a:lnTo>
                  <a:lnTo>
                    <a:pt x="1972550" y="593086"/>
                  </a:lnTo>
                  <a:lnTo>
                    <a:pt x="1948957" y="628046"/>
                  </a:lnTo>
                  <a:lnTo>
                    <a:pt x="1913959" y="651625"/>
                  </a:lnTo>
                  <a:lnTo>
                    <a:pt x="1871090" y="660273"/>
                  </a:lnTo>
                  <a:lnTo>
                    <a:pt x="109981" y="660273"/>
                  </a:lnTo>
                  <a:lnTo>
                    <a:pt x="67133" y="651625"/>
                  </a:lnTo>
                  <a:lnTo>
                    <a:pt x="32178" y="628046"/>
                  </a:lnTo>
                  <a:lnTo>
                    <a:pt x="8630" y="593086"/>
                  </a:lnTo>
                  <a:lnTo>
                    <a:pt x="0" y="550291"/>
                  </a:lnTo>
                  <a:lnTo>
                    <a:pt x="0" y="11010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8128" y="4995672"/>
              <a:ext cx="1560576" cy="5029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6755" y="3326256"/>
              <a:ext cx="132715" cy="1621155"/>
            </a:xfrm>
            <a:custGeom>
              <a:avLst/>
              <a:gdLst/>
              <a:ahLst/>
              <a:cxnLst/>
              <a:rect l="l" t="t" r="r" b="b"/>
              <a:pathLst>
                <a:path w="132714" h="1621154">
                  <a:moveTo>
                    <a:pt x="16002" y="1490217"/>
                  </a:moveTo>
                  <a:lnTo>
                    <a:pt x="9143" y="1494281"/>
                  </a:lnTo>
                  <a:lnTo>
                    <a:pt x="2286" y="1498218"/>
                  </a:lnTo>
                  <a:lnTo>
                    <a:pt x="0" y="1506981"/>
                  </a:lnTo>
                  <a:lnTo>
                    <a:pt x="4063" y="1513712"/>
                  </a:lnTo>
                  <a:lnTo>
                    <a:pt x="66293" y="1620646"/>
                  </a:lnTo>
                  <a:lnTo>
                    <a:pt x="82808" y="1592325"/>
                  </a:lnTo>
                  <a:lnTo>
                    <a:pt x="52069" y="1592325"/>
                  </a:lnTo>
                  <a:lnTo>
                    <a:pt x="52069" y="1539396"/>
                  </a:lnTo>
                  <a:lnTo>
                    <a:pt x="28702" y="1499361"/>
                  </a:lnTo>
                  <a:lnTo>
                    <a:pt x="24765" y="1492503"/>
                  </a:lnTo>
                  <a:lnTo>
                    <a:pt x="16002" y="1490217"/>
                  </a:lnTo>
                  <a:close/>
                </a:path>
                <a:path w="132714" h="1621154">
                  <a:moveTo>
                    <a:pt x="52069" y="1539396"/>
                  </a:moveTo>
                  <a:lnTo>
                    <a:pt x="52069" y="1592325"/>
                  </a:lnTo>
                  <a:lnTo>
                    <a:pt x="80644" y="1592325"/>
                  </a:lnTo>
                  <a:lnTo>
                    <a:pt x="80644" y="1585086"/>
                  </a:lnTo>
                  <a:lnTo>
                    <a:pt x="53974" y="1585086"/>
                  </a:lnTo>
                  <a:lnTo>
                    <a:pt x="66357" y="1563873"/>
                  </a:lnTo>
                  <a:lnTo>
                    <a:pt x="52069" y="1539396"/>
                  </a:lnTo>
                  <a:close/>
                </a:path>
                <a:path w="132714" h="1621154">
                  <a:moveTo>
                    <a:pt x="116712" y="1490217"/>
                  </a:moveTo>
                  <a:lnTo>
                    <a:pt x="107949" y="1492503"/>
                  </a:lnTo>
                  <a:lnTo>
                    <a:pt x="104012" y="1499361"/>
                  </a:lnTo>
                  <a:lnTo>
                    <a:pt x="80644" y="1539396"/>
                  </a:lnTo>
                  <a:lnTo>
                    <a:pt x="80644" y="1592325"/>
                  </a:lnTo>
                  <a:lnTo>
                    <a:pt x="82808" y="1592325"/>
                  </a:lnTo>
                  <a:lnTo>
                    <a:pt x="128650" y="1513712"/>
                  </a:lnTo>
                  <a:lnTo>
                    <a:pt x="132715" y="1506981"/>
                  </a:lnTo>
                  <a:lnTo>
                    <a:pt x="130429" y="1498218"/>
                  </a:lnTo>
                  <a:lnTo>
                    <a:pt x="123570" y="1494281"/>
                  </a:lnTo>
                  <a:lnTo>
                    <a:pt x="116712" y="1490217"/>
                  </a:lnTo>
                  <a:close/>
                </a:path>
                <a:path w="132714" h="1621154">
                  <a:moveTo>
                    <a:pt x="66357" y="1563873"/>
                  </a:moveTo>
                  <a:lnTo>
                    <a:pt x="53974" y="1585086"/>
                  </a:lnTo>
                  <a:lnTo>
                    <a:pt x="78740" y="1585086"/>
                  </a:lnTo>
                  <a:lnTo>
                    <a:pt x="66357" y="1563873"/>
                  </a:lnTo>
                  <a:close/>
                </a:path>
                <a:path w="132714" h="1621154">
                  <a:moveTo>
                    <a:pt x="80644" y="1539396"/>
                  </a:moveTo>
                  <a:lnTo>
                    <a:pt x="66357" y="1563873"/>
                  </a:lnTo>
                  <a:lnTo>
                    <a:pt x="78740" y="1585086"/>
                  </a:lnTo>
                  <a:lnTo>
                    <a:pt x="80644" y="1585086"/>
                  </a:lnTo>
                  <a:lnTo>
                    <a:pt x="80644" y="1539396"/>
                  </a:lnTo>
                  <a:close/>
                </a:path>
                <a:path w="132714" h="1621154">
                  <a:moveTo>
                    <a:pt x="80644" y="0"/>
                  </a:moveTo>
                  <a:lnTo>
                    <a:pt x="52069" y="0"/>
                  </a:lnTo>
                  <a:lnTo>
                    <a:pt x="52069" y="1539396"/>
                  </a:lnTo>
                  <a:lnTo>
                    <a:pt x="66357" y="1563873"/>
                  </a:lnTo>
                  <a:lnTo>
                    <a:pt x="80644" y="1539396"/>
                  </a:lnTo>
                  <a:lnTo>
                    <a:pt x="806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3616" y="2563367"/>
              <a:ext cx="1752600" cy="6766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14032" y="2621279"/>
              <a:ext cx="1295400" cy="5029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18376" y="2546095"/>
              <a:ext cx="1733550" cy="660400"/>
            </a:xfrm>
            <a:custGeom>
              <a:avLst/>
              <a:gdLst/>
              <a:ahLst/>
              <a:cxnLst/>
              <a:rect l="l" t="t" r="r" b="b"/>
              <a:pathLst>
                <a:path w="1733550" h="660400">
                  <a:moveTo>
                    <a:pt x="0" y="109981"/>
                  </a:moveTo>
                  <a:lnTo>
                    <a:pt x="8630" y="67186"/>
                  </a:lnTo>
                  <a:lnTo>
                    <a:pt x="32178" y="32226"/>
                  </a:lnTo>
                  <a:lnTo>
                    <a:pt x="67133" y="8647"/>
                  </a:lnTo>
                  <a:lnTo>
                    <a:pt x="109981" y="0"/>
                  </a:lnTo>
                  <a:lnTo>
                    <a:pt x="1623441" y="0"/>
                  </a:lnTo>
                  <a:lnTo>
                    <a:pt x="1666309" y="8647"/>
                  </a:lnTo>
                  <a:lnTo>
                    <a:pt x="1701307" y="32226"/>
                  </a:lnTo>
                  <a:lnTo>
                    <a:pt x="1724900" y="67186"/>
                  </a:lnTo>
                  <a:lnTo>
                    <a:pt x="1733550" y="109981"/>
                  </a:lnTo>
                  <a:lnTo>
                    <a:pt x="1733550" y="550163"/>
                  </a:lnTo>
                  <a:lnTo>
                    <a:pt x="1724900" y="592959"/>
                  </a:lnTo>
                  <a:lnTo>
                    <a:pt x="1701307" y="627919"/>
                  </a:lnTo>
                  <a:lnTo>
                    <a:pt x="1666309" y="651498"/>
                  </a:lnTo>
                  <a:lnTo>
                    <a:pt x="1623441" y="660145"/>
                  </a:lnTo>
                  <a:lnTo>
                    <a:pt x="109981" y="660145"/>
                  </a:lnTo>
                  <a:lnTo>
                    <a:pt x="67133" y="651498"/>
                  </a:lnTo>
                  <a:lnTo>
                    <a:pt x="32178" y="627919"/>
                  </a:lnTo>
                  <a:lnTo>
                    <a:pt x="8630" y="592959"/>
                  </a:lnTo>
                  <a:lnTo>
                    <a:pt x="0" y="550163"/>
                  </a:lnTo>
                  <a:lnTo>
                    <a:pt x="0" y="10998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89647" y="2596895"/>
              <a:ext cx="1225296" cy="5029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70242" y="2663393"/>
            <a:ext cx="8375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latin typeface="Arial"/>
                <a:cs typeface="Arial"/>
              </a:rPr>
              <a:t>H</a:t>
            </a:r>
            <a:r>
              <a:rPr sz="2400" b="1" spc="-175" dirty="0">
                <a:latin typeface="Arial"/>
                <a:cs typeface="Arial"/>
              </a:rPr>
              <a:t>a</a:t>
            </a:r>
            <a:r>
              <a:rPr sz="2400" b="1" spc="-180" dirty="0">
                <a:latin typeface="Arial"/>
                <a:cs typeface="Arial"/>
              </a:rPr>
              <a:t>p</a:t>
            </a:r>
            <a:r>
              <a:rPr sz="2400" b="1" spc="-195" dirty="0">
                <a:latin typeface="Arial"/>
                <a:cs typeface="Arial"/>
              </a:rPr>
              <a:t>p</a:t>
            </a:r>
            <a:r>
              <a:rPr sz="2400" b="1" spc="-200" dirty="0">
                <a:latin typeface="Arial"/>
                <a:cs typeface="Arial"/>
              </a:rPr>
              <a:t>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98625" y="2599817"/>
            <a:ext cx="5542280" cy="2341245"/>
            <a:chOff x="1698625" y="2599817"/>
            <a:chExt cx="5542280" cy="2341245"/>
          </a:xfrm>
        </p:grpSpPr>
        <p:sp>
          <p:nvSpPr>
            <p:cNvPr id="21" name="object 21"/>
            <p:cNvSpPr/>
            <p:nvPr/>
          </p:nvSpPr>
          <p:spPr>
            <a:xfrm>
              <a:off x="1698625" y="2599816"/>
              <a:ext cx="5120005" cy="560705"/>
            </a:xfrm>
            <a:custGeom>
              <a:avLst/>
              <a:gdLst/>
              <a:ahLst/>
              <a:cxnLst/>
              <a:rect l="l" t="t" r="r" b="b"/>
              <a:pathLst>
                <a:path w="5120005" h="560705">
                  <a:moveTo>
                    <a:pt x="623951" y="66294"/>
                  </a:moveTo>
                  <a:lnTo>
                    <a:pt x="599338" y="51943"/>
                  </a:lnTo>
                  <a:lnTo>
                    <a:pt x="510286" y="0"/>
                  </a:lnTo>
                  <a:lnTo>
                    <a:pt x="501523" y="2286"/>
                  </a:lnTo>
                  <a:lnTo>
                    <a:pt x="497586" y="9017"/>
                  </a:lnTo>
                  <a:lnTo>
                    <a:pt x="493522" y="15875"/>
                  </a:lnTo>
                  <a:lnTo>
                    <a:pt x="495808" y="24638"/>
                  </a:lnTo>
                  <a:lnTo>
                    <a:pt x="542645" y="51943"/>
                  </a:lnTo>
                  <a:lnTo>
                    <a:pt x="6350" y="51943"/>
                  </a:lnTo>
                  <a:lnTo>
                    <a:pt x="0" y="58420"/>
                  </a:lnTo>
                  <a:lnTo>
                    <a:pt x="0" y="554355"/>
                  </a:lnTo>
                  <a:lnTo>
                    <a:pt x="6350" y="560705"/>
                  </a:lnTo>
                  <a:lnTo>
                    <a:pt x="623824" y="560705"/>
                  </a:lnTo>
                  <a:lnTo>
                    <a:pt x="623824" y="546481"/>
                  </a:lnTo>
                  <a:lnTo>
                    <a:pt x="623824" y="532130"/>
                  </a:lnTo>
                  <a:lnTo>
                    <a:pt x="28575" y="532130"/>
                  </a:lnTo>
                  <a:lnTo>
                    <a:pt x="28575" y="80518"/>
                  </a:lnTo>
                  <a:lnTo>
                    <a:pt x="542798" y="80518"/>
                  </a:lnTo>
                  <a:lnTo>
                    <a:pt x="567220" y="66294"/>
                  </a:lnTo>
                  <a:lnTo>
                    <a:pt x="542798" y="80518"/>
                  </a:lnTo>
                  <a:lnTo>
                    <a:pt x="502666" y="103886"/>
                  </a:lnTo>
                  <a:lnTo>
                    <a:pt x="495808" y="107950"/>
                  </a:lnTo>
                  <a:lnTo>
                    <a:pt x="493522" y="116713"/>
                  </a:lnTo>
                  <a:lnTo>
                    <a:pt x="497586" y="123444"/>
                  </a:lnTo>
                  <a:lnTo>
                    <a:pt x="501523" y="130302"/>
                  </a:lnTo>
                  <a:lnTo>
                    <a:pt x="510286" y="132588"/>
                  </a:lnTo>
                  <a:lnTo>
                    <a:pt x="599554" y="80518"/>
                  </a:lnTo>
                  <a:lnTo>
                    <a:pt x="623951" y="66294"/>
                  </a:lnTo>
                  <a:close/>
                </a:path>
                <a:path w="5120005" h="560705">
                  <a:moveTo>
                    <a:pt x="5119751" y="306324"/>
                  </a:moveTo>
                  <a:lnTo>
                    <a:pt x="5095354" y="292100"/>
                  </a:lnTo>
                  <a:lnTo>
                    <a:pt x="5006086" y="240030"/>
                  </a:lnTo>
                  <a:lnTo>
                    <a:pt x="4997323" y="242316"/>
                  </a:lnTo>
                  <a:lnTo>
                    <a:pt x="4993386" y="249174"/>
                  </a:lnTo>
                  <a:lnTo>
                    <a:pt x="4989322" y="255905"/>
                  </a:lnTo>
                  <a:lnTo>
                    <a:pt x="4991608" y="264668"/>
                  </a:lnTo>
                  <a:lnTo>
                    <a:pt x="4998466" y="268732"/>
                  </a:lnTo>
                  <a:lnTo>
                    <a:pt x="5038585" y="292100"/>
                  </a:lnTo>
                  <a:lnTo>
                    <a:pt x="2605024" y="292100"/>
                  </a:lnTo>
                  <a:lnTo>
                    <a:pt x="2605024" y="320675"/>
                  </a:lnTo>
                  <a:lnTo>
                    <a:pt x="5038471" y="320675"/>
                  </a:lnTo>
                  <a:lnTo>
                    <a:pt x="4991608" y="347980"/>
                  </a:lnTo>
                  <a:lnTo>
                    <a:pt x="4989322" y="356743"/>
                  </a:lnTo>
                  <a:lnTo>
                    <a:pt x="4993386" y="363601"/>
                  </a:lnTo>
                  <a:lnTo>
                    <a:pt x="4997323" y="370332"/>
                  </a:lnTo>
                  <a:lnTo>
                    <a:pt x="5006086" y="372618"/>
                  </a:lnTo>
                  <a:lnTo>
                    <a:pt x="5095138" y="320675"/>
                  </a:lnTo>
                  <a:lnTo>
                    <a:pt x="5119751" y="306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74135" y="4556760"/>
              <a:ext cx="664463" cy="3840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39397" y="4680204"/>
              <a:ext cx="401470" cy="22402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27198" y="4465382"/>
            <a:ext cx="4519295" cy="991869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794385">
              <a:lnSpc>
                <a:spcPct val="100000"/>
              </a:lnSpc>
              <a:spcBef>
                <a:spcPts val="1200"/>
              </a:spcBef>
            </a:pPr>
            <a:r>
              <a:rPr sz="1800" spc="-40" dirty="0">
                <a:latin typeface="Arial"/>
                <a:cs typeface="Arial"/>
              </a:rPr>
              <a:t>bid </a:t>
            </a:r>
            <a:r>
              <a:rPr sz="1800" spc="-60" dirty="0">
                <a:solidFill>
                  <a:srgbClr val="FF0000"/>
                </a:solidFill>
                <a:latin typeface="Arial"/>
                <a:cs typeface="Arial"/>
              </a:rPr>
              <a:t>[(value </a:t>
            </a:r>
            <a:r>
              <a:rPr sz="1800" spc="-160" dirty="0">
                <a:solidFill>
                  <a:srgbClr val="FF0000"/>
                </a:solidFill>
                <a:latin typeface="Arial"/>
                <a:cs typeface="Arial"/>
              </a:rPr>
              <a:t>&gt;= </a:t>
            </a:r>
            <a:r>
              <a:rPr sz="1800" spc="-85" dirty="0">
                <a:solidFill>
                  <a:srgbClr val="FF0000"/>
                </a:solidFill>
                <a:latin typeface="Arial"/>
                <a:cs typeface="Arial"/>
              </a:rPr>
              <a:t>100) </a:t>
            </a:r>
            <a:r>
              <a:rPr sz="1800" spc="25" dirty="0">
                <a:solidFill>
                  <a:srgbClr val="FF0000"/>
                </a:solidFill>
                <a:latin typeface="Arial"/>
                <a:cs typeface="Arial"/>
              </a:rPr>
              <a:t>&amp; </a:t>
            </a:r>
            <a:r>
              <a:rPr sz="1800" spc="-80" dirty="0">
                <a:solidFill>
                  <a:srgbClr val="FF0000"/>
                </a:solidFill>
                <a:latin typeface="Arial"/>
                <a:cs typeface="Arial"/>
              </a:rPr>
              <a:t>(value </a:t>
            </a:r>
            <a:r>
              <a:rPr sz="1800" spc="-155" dirty="0">
                <a:solidFill>
                  <a:srgbClr val="FF0000"/>
                </a:solidFill>
                <a:latin typeface="Arial"/>
                <a:cs typeface="Arial"/>
              </a:rPr>
              <a:t>&lt; 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200)]</a:t>
            </a:r>
            <a:r>
              <a:rPr sz="18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/sell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b="1" spc="-180" dirty="0">
                <a:latin typeface="Arial"/>
                <a:cs typeface="Arial"/>
              </a:rPr>
              <a:t>Unhappy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40352" y="2532888"/>
            <a:ext cx="2420620" cy="384175"/>
            <a:chOff x="4340352" y="2532888"/>
            <a:chExt cx="2420620" cy="384175"/>
          </a:xfrm>
        </p:grpSpPr>
        <p:sp>
          <p:nvSpPr>
            <p:cNvPr id="26" name="object 26"/>
            <p:cNvSpPr/>
            <p:nvPr/>
          </p:nvSpPr>
          <p:spPr>
            <a:xfrm>
              <a:off x="4340352" y="2532888"/>
              <a:ext cx="661415" cy="38404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53328" y="2532888"/>
              <a:ext cx="707135" cy="38404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473955" y="2581783"/>
            <a:ext cx="2130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bid 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[value </a:t>
            </a:r>
            <a:r>
              <a:rPr sz="1800" spc="-160" dirty="0">
                <a:solidFill>
                  <a:srgbClr val="FF0000"/>
                </a:solidFill>
                <a:latin typeface="Arial"/>
                <a:cs typeface="Arial"/>
              </a:rPr>
              <a:t>&gt;= 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200]</a:t>
            </a:r>
            <a:r>
              <a:rPr sz="1800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/sell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25412" y="2208276"/>
            <a:ext cx="287373" cy="18745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08978" y="2199132"/>
            <a:ext cx="639039" cy="2331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7840" y="2124202"/>
            <a:ext cx="2242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Arial"/>
                <a:cs typeface="Arial"/>
              </a:rPr>
              <a:t>bid </a:t>
            </a:r>
            <a:r>
              <a:rPr sz="1800" spc="-65" dirty="0">
                <a:solidFill>
                  <a:srgbClr val="FF0000"/>
                </a:solidFill>
                <a:latin typeface="Arial"/>
                <a:cs typeface="Arial"/>
              </a:rPr>
              <a:t>[value </a:t>
            </a:r>
            <a:r>
              <a:rPr sz="1800" spc="-155" dirty="0">
                <a:solidFill>
                  <a:srgbClr val="FF0000"/>
                </a:solidFill>
                <a:latin typeface="Arial"/>
                <a:cs typeface="Arial"/>
              </a:rPr>
              <a:t>&lt; </a:t>
            </a:r>
            <a:r>
              <a:rPr sz="1800" spc="-55" dirty="0">
                <a:solidFill>
                  <a:srgbClr val="FF0000"/>
                </a:solidFill>
                <a:latin typeface="Arial"/>
                <a:cs typeface="Arial"/>
              </a:rPr>
              <a:t>100]</a:t>
            </a:r>
            <a:r>
              <a:rPr sz="18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/reject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33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184023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70" dirty="0"/>
              <a:t>Ví </a:t>
            </a:r>
            <a:r>
              <a:rPr spc="-240" dirty="0"/>
              <a:t>dụ</a:t>
            </a:r>
            <a:r>
              <a:rPr spc="-280" dirty="0"/>
              <a:t> </a:t>
            </a:r>
            <a:r>
              <a:rPr spc="-175" dirty="0"/>
              <a:t>Petri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3625" y="2078037"/>
            <a:ext cx="3046730" cy="3228975"/>
            <a:chOff x="1063625" y="2078037"/>
            <a:chExt cx="3046730" cy="3228975"/>
          </a:xfrm>
        </p:grpSpPr>
        <p:sp>
          <p:nvSpPr>
            <p:cNvPr id="4" name="object 4"/>
            <p:cNvSpPr/>
            <p:nvPr/>
          </p:nvSpPr>
          <p:spPr>
            <a:xfrm>
              <a:off x="1443100" y="2089150"/>
              <a:ext cx="501650" cy="462280"/>
            </a:xfrm>
            <a:custGeom>
              <a:avLst/>
              <a:gdLst/>
              <a:ahLst/>
              <a:cxnLst/>
              <a:rect l="l" t="t" r="r" b="b"/>
              <a:pathLst>
                <a:path w="501650" h="462280">
                  <a:moveTo>
                    <a:pt x="0" y="231012"/>
                  </a:moveTo>
                  <a:lnTo>
                    <a:pt x="5094" y="184441"/>
                  </a:lnTo>
                  <a:lnTo>
                    <a:pt x="19706" y="141071"/>
                  </a:lnTo>
                  <a:lnTo>
                    <a:pt x="42829" y="101829"/>
                  </a:lnTo>
                  <a:lnTo>
                    <a:pt x="73453" y="67643"/>
                  </a:lnTo>
                  <a:lnTo>
                    <a:pt x="110573" y="39440"/>
                  </a:lnTo>
                  <a:lnTo>
                    <a:pt x="153179" y="18147"/>
                  </a:lnTo>
                  <a:lnTo>
                    <a:pt x="200266" y="4691"/>
                  </a:lnTo>
                  <a:lnTo>
                    <a:pt x="250825" y="0"/>
                  </a:lnTo>
                  <a:lnTo>
                    <a:pt x="301347" y="4691"/>
                  </a:lnTo>
                  <a:lnTo>
                    <a:pt x="348416" y="18147"/>
                  </a:lnTo>
                  <a:lnTo>
                    <a:pt x="391021" y="39440"/>
                  </a:lnTo>
                  <a:lnTo>
                    <a:pt x="428148" y="67643"/>
                  </a:lnTo>
                  <a:lnTo>
                    <a:pt x="458787" y="101829"/>
                  </a:lnTo>
                  <a:lnTo>
                    <a:pt x="481925" y="141071"/>
                  </a:lnTo>
                  <a:lnTo>
                    <a:pt x="496550" y="184441"/>
                  </a:lnTo>
                  <a:lnTo>
                    <a:pt x="501650" y="231012"/>
                  </a:lnTo>
                  <a:lnTo>
                    <a:pt x="496550" y="277548"/>
                  </a:lnTo>
                  <a:lnTo>
                    <a:pt x="481925" y="320901"/>
                  </a:lnTo>
                  <a:lnTo>
                    <a:pt x="458787" y="360140"/>
                  </a:lnTo>
                  <a:lnTo>
                    <a:pt x="428148" y="394335"/>
                  </a:lnTo>
                  <a:lnTo>
                    <a:pt x="391021" y="422552"/>
                  </a:lnTo>
                  <a:lnTo>
                    <a:pt x="348416" y="443861"/>
                  </a:lnTo>
                  <a:lnTo>
                    <a:pt x="301347" y="457329"/>
                  </a:lnTo>
                  <a:lnTo>
                    <a:pt x="250825" y="462025"/>
                  </a:lnTo>
                  <a:lnTo>
                    <a:pt x="200266" y="457329"/>
                  </a:lnTo>
                  <a:lnTo>
                    <a:pt x="153179" y="443861"/>
                  </a:lnTo>
                  <a:lnTo>
                    <a:pt x="110573" y="422552"/>
                  </a:lnTo>
                  <a:lnTo>
                    <a:pt x="73453" y="394335"/>
                  </a:lnTo>
                  <a:lnTo>
                    <a:pt x="42829" y="360140"/>
                  </a:lnTo>
                  <a:lnTo>
                    <a:pt x="19706" y="320901"/>
                  </a:lnTo>
                  <a:lnTo>
                    <a:pt x="5094" y="277548"/>
                  </a:lnTo>
                  <a:lnTo>
                    <a:pt x="0" y="231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8387" y="3057525"/>
              <a:ext cx="1125855" cy="88900"/>
            </a:xfrm>
            <a:custGeom>
              <a:avLst/>
              <a:gdLst/>
              <a:ahLst/>
              <a:cxnLst/>
              <a:rect l="l" t="t" r="r" b="b"/>
              <a:pathLst>
                <a:path w="1125855" h="88900">
                  <a:moveTo>
                    <a:pt x="1125537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1125537" y="88900"/>
                  </a:lnTo>
                  <a:lnTo>
                    <a:pt x="112553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68387" y="3057525"/>
              <a:ext cx="1125855" cy="88900"/>
            </a:xfrm>
            <a:custGeom>
              <a:avLst/>
              <a:gdLst/>
              <a:ahLst/>
              <a:cxnLst/>
              <a:rect l="l" t="t" r="r" b="b"/>
              <a:pathLst>
                <a:path w="1125855" h="88900">
                  <a:moveTo>
                    <a:pt x="0" y="88900"/>
                  </a:moveTo>
                  <a:lnTo>
                    <a:pt x="1125537" y="88900"/>
                  </a:lnTo>
                  <a:lnTo>
                    <a:pt x="1125537" y="0"/>
                  </a:lnTo>
                  <a:lnTo>
                    <a:pt x="0" y="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6301" y="2570098"/>
              <a:ext cx="76200" cy="500380"/>
            </a:xfrm>
            <a:custGeom>
              <a:avLst/>
              <a:gdLst/>
              <a:ahLst/>
              <a:cxnLst/>
              <a:rect l="l" t="t" r="r" b="b"/>
              <a:pathLst>
                <a:path w="76200" h="500380">
                  <a:moveTo>
                    <a:pt x="31750" y="423925"/>
                  </a:moveTo>
                  <a:lnTo>
                    <a:pt x="0" y="423925"/>
                  </a:lnTo>
                  <a:lnTo>
                    <a:pt x="38100" y="500125"/>
                  </a:lnTo>
                  <a:lnTo>
                    <a:pt x="69850" y="436625"/>
                  </a:lnTo>
                  <a:lnTo>
                    <a:pt x="31750" y="436625"/>
                  </a:lnTo>
                  <a:lnTo>
                    <a:pt x="31750" y="423925"/>
                  </a:lnTo>
                  <a:close/>
                </a:path>
                <a:path w="76200" h="500380">
                  <a:moveTo>
                    <a:pt x="44450" y="0"/>
                  </a:moveTo>
                  <a:lnTo>
                    <a:pt x="31750" y="0"/>
                  </a:lnTo>
                  <a:lnTo>
                    <a:pt x="31750" y="436625"/>
                  </a:lnTo>
                  <a:lnTo>
                    <a:pt x="44450" y="436625"/>
                  </a:lnTo>
                  <a:lnTo>
                    <a:pt x="44450" y="0"/>
                  </a:lnTo>
                  <a:close/>
                </a:path>
                <a:path w="76200" h="500380">
                  <a:moveTo>
                    <a:pt x="76200" y="423925"/>
                  </a:moveTo>
                  <a:lnTo>
                    <a:pt x="44450" y="423925"/>
                  </a:lnTo>
                  <a:lnTo>
                    <a:pt x="44450" y="436625"/>
                  </a:lnTo>
                  <a:lnTo>
                    <a:pt x="69850" y="436625"/>
                  </a:lnTo>
                  <a:lnTo>
                    <a:pt x="76200" y="423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35275" y="2105025"/>
              <a:ext cx="501650" cy="462280"/>
            </a:xfrm>
            <a:custGeom>
              <a:avLst/>
              <a:gdLst/>
              <a:ahLst/>
              <a:cxnLst/>
              <a:rect l="l" t="t" r="r" b="b"/>
              <a:pathLst>
                <a:path w="501650" h="462280">
                  <a:moveTo>
                    <a:pt x="0" y="231012"/>
                  </a:moveTo>
                  <a:lnTo>
                    <a:pt x="5094" y="184441"/>
                  </a:lnTo>
                  <a:lnTo>
                    <a:pt x="19706" y="141071"/>
                  </a:lnTo>
                  <a:lnTo>
                    <a:pt x="42829" y="101829"/>
                  </a:lnTo>
                  <a:lnTo>
                    <a:pt x="73453" y="67643"/>
                  </a:lnTo>
                  <a:lnTo>
                    <a:pt x="110573" y="39440"/>
                  </a:lnTo>
                  <a:lnTo>
                    <a:pt x="153179" y="18147"/>
                  </a:lnTo>
                  <a:lnTo>
                    <a:pt x="200266" y="4691"/>
                  </a:lnTo>
                  <a:lnTo>
                    <a:pt x="250825" y="0"/>
                  </a:lnTo>
                  <a:lnTo>
                    <a:pt x="301347" y="4691"/>
                  </a:lnTo>
                  <a:lnTo>
                    <a:pt x="348416" y="18147"/>
                  </a:lnTo>
                  <a:lnTo>
                    <a:pt x="391021" y="39440"/>
                  </a:lnTo>
                  <a:lnTo>
                    <a:pt x="428148" y="67643"/>
                  </a:lnTo>
                  <a:lnTo>
                    <a:pt x="458787" y="101829"/>
                  </a:lnTo>
                  <a:lnTo>
                    <a:pt x="481925" y="141071"/>
                  </a:lnTo>
                  <a:lnTo>
                    <a:pt x="496550" y="184441"/>
                  </a:lnTo>
                  <a:lnTo>
                    <a:pt x="501650" y="231012"/>
                  </a:lnTo>
                  <a:lnTo>
                    <a:pt x="496550" y="277548"/>
                  </a:lnTo>
                  <a:lnTo>
                    <a:pt x="481925" y="320901"/>
                  </a:lnTo>
                  <a:lnTo>
                    <a:pt x="458787" y="360140"/>
                  </a:lnTo>
                  <a:lnTo>
                    <a:pt x="428148" y="394335"/>
                  </a:lnTo>
                  <a:lnTo>
                    <a:pt x="391021" y="422552"/>
                  </a:lnTo>
                  <a:lnTo>
                    <a:pt x="348416" y="443861"/>
                  </a:lnTo>
                  <a:lnTo>
                    <a:pt x="301347" y="457329"/>
                  </a:lnTo>
                  <a:lnTo>
                    <a:pt x="250825" y="462025"/>
                  </a:lnTo>
                  <a:lnTo>
                    <a:pt x="200266" y="457329"/>
                  </a:lnTo>
                  <a:lnTo>
                    <a:pt x="153179" y="443861"/>
                  </a:lnTo>
                  <a:lnTo>
                    <a:pt x="110573" y="422552"/>
                  </a:lnTo>
                  <a:lnTo>
                    <a:pt x="73453" y="394335"/>
                  </a:lnTo>
                  <a:lnTo>
                    <a:pt x="42829" y="360140"/>
                  </a:lnTo>
                  <a:lnTo>
                    <a:pt x="19706" y="320901"/>
                  </a:lnTo>
                  <a:lnTo>
                    <a:pt x="5094" y="277548"/>
                  </a:lnTo>
                  <a:lnTo>
                    <a:pt x="0" y="231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3674" y="2555620"/>
              <a:ext cx="620395" cy="486409"/>
            </a:xfrm>
            <a:custGeom>
              <a:avLst/>
              <a:gdLst/>
              <a:ahLst/>
              <a:cxnLst/>
              <a:rect l="l" t="t" r="r" b="b"/>
              <a:pathLst>
                <a:path w="620394" h="486410">
                  <a:moveTo>
                    <a:pt x="36702" y="409066"/>
                  </a:moveTo>
                  <a:lnTo>
                    <a:pt x="0" y="486028"/>
                  </a:lnTo>
                  <a:lnTo>
                    <a:pt x="83565" y="469138"/>
                  </a:lnTo>
                  <a:lnTo>
                    <a:pt x="70190" y="451992"/>
                  </a:lnTo>
                  <a:lnTo>
                    <a:pt x="53975" y="451992"/>
                  </a:lnTo>
                  <a:lnTo>
                    <a:pt x="46227" y="441959"/>
                  </a:lnTo>
                  <a:lnTo>
                    <a:pt x="56254" y="434129"/>
                  </a:lnTo>
                  <a:lnTo>
                    <a:pt x="36702" y="409066"/>
                  </a:lnTo>
                  <a:close/>
                </a:path>
                <a:path w="620394" h="486410">
                  <a:moveTo>
                    <a:pt x="56254" y="434129"/>
                  </a:moveTo>
                  <a:lnTo>
                    <a:pt x="46227" y="441959"/>
                  </a:lnTo>
                  <a:lnTo>
                    <a:pt x="53975" y="451992"/>
                  </a:lnTo>
                  <a:lnTo>
                    <a:pt x="64051" y="444123"/>
                  </a:lnTo>
                  <a:lnTo>
                    <a:pt x="56254" y="434129"/>
                  </a:lnTo>
                  <a:close/>
                </a:path>
                <a:path w="620394" h="486410">
                  <a:moveTo>
                    <a:pt x="64051" y="444123"/>
                  </a:moveTo>
                  <a:lnTo>
                    <a:pt x="53975" y="451992"/>
                  </a:lnTo>
                  <a:lnTo>
                    <a:pt x="70190" y="451992"/>
                  </a:lnTo>
                  <a:lnTo>
                    <a:pt x="64051" y="444123"/>
                  </a:lnTo>
                  <a:close/>
                </a:path>
                <a:path w="620394" h="486410">
                  <a:moveTo>
                    <a:pt x="612139" y="0"/>
                  </a:moveTo>
                  <a:lnTo>
                    <a:pt x="56254" y="434129"/>
                  </a:lnTo>
                  <a:lnTo>
                    <a:pt x="64051" y="444123"/>
                  </a:lnTo>
                  <a:lnTo>
                    <a:pt x="619887" y="10032"/>
                  </a:lnTo>
                  <a:lnTo>
                    <a:pt x="612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59026" y="4305300"/>
              <a:ext cx="501650" cy="462280"/>
            </a:xfrm>
            <a:custGeom>
              <a:avLst/>
              <a:gdLst/>
              <a:ahLst/>
              <a:cxnLst/>
              <a:rect l="l" t="t" r="r" b="b"/>
              <a:pathLst>
                <a:path w="501650" h="462279">
                  <a:moveTo>
                    <a:pt x="0" y="231012"/>
                  </a:moveTo>
                  <a:lnTo>
                    <a:pt x="5094" y="184441"/>
                  </a:lnTo>
                  <a:lnTo>
                    <a:pt x="19706" y="141071"/>
                  </a:lnTo>
                  <a:lnTo>
                    <a:pt x="42829" y="101829"/>
                  </a:lnTo>
                  <a:lnTo>
                    <a:pt x="73453" y="67643"/>
                  </a:lnTo>
                  <a:lnTo>
                    <a:pt x="110573" y="39440"/>
                  </a:lnTo>
                  <a:lnTo>
                    <a:pt x="153179" y="18147"/>
                  </a:lnTo>
                  <a:lnTo>
                    <a:pt x="200266" y="4691"/>
                  </a:lnTo>
                  <a:lnTo>
                    <a:pt x="250825" y="0"/>
                  </a:lnTo>
                  <a:lnTo>
                    <a:pt x="301347" y="4691"/>
                  </a:lnTo>
                  <a:lnTo>
                    <a:pt x="348416" y="18147"/>
                  </a:lnTo>
                  <a:lnTo>
                    <a:pt x="391021" y="39440"/>
                  </a:lnTo>
                  <a:lnTo>
                    <a:pt x="428148" y="67643"/>
                  </a:lnTo>
                  <a:lnTo>
                    <a:pt x="458787" y="101829"/>
                  </a:lnTo>
                  <a:lnTo>
                    <a:pt x="481925" y="141071"/>
                  </a:lnTo>
                  <a:lnTo>
                    <a:pt x="496550" y="184441"/>
                  </a:lnTo>
                  <a:lnTo>
                    <a:pt x="501650" y="231012"/>
                  </a:lnTo>
                  <a:lnTo>
                    <a:pt x="496550" y="277548"/>
                  </a:lnTo>
                  <a:lnTo>
                    <a:pt x="481925" y="320901"/>
                  </a:lnTo>
                  <a:lnTo>
                    <a:pt x="458787" y="360140"/>
                  </a:lnTo>
                  <a:lnTo>
                    <a:pt x="428148" y="394334"/>
                  </a:lnTo>
                  <a:lnTo>
                    <a:pt x="391021" y="422552"/>
                  </a:lnTo>
                  <a:lnTo>
                    <a:pt x="348416" y="443861"/>
                  </a:lnTo>
                  <a:lnTo>
                    <a:pt x="301347" y="457329"/>
                  </a:lnTo>
                  <a:lnTo>
                    <a:pt x="250825" y="462025"/>
                  </a:lnTo>
                  <a:lnTo>
                    <a:pt x="200266" y="457329"/>
                  </a:lnTo>
                  <a:lnTo>
                    <a:pt x="153179" y="443861"/>
                  </a:lnTo>
                  <a:lnTo>
                    <a:pt x="110573" y="422552"/>
                  </a:lnTo>
                  <a:lnTo>
                    <a:pt x="73453" y="394335"/>
                  </a:lnTo>
                  <a:lnTo>
                    <a:pt x="42829" y="360140"/>
                  </a:lnTo>
                  <a:lnTo>
                    <a:pt x="19706" y="320901"/>
                  </a:lnTo>
                  <a:lnTo>
                    <a:pt x="5094" y="277548"/>
                  </a:lnTo>
                  <a:lnTo>
                    <a:pt x="0" y="231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7830" y="3184016"/>
              <a:ext cx="412115" cy="1127760"/>
            </a:xfrm>
            <a:custGeom>
              <a:avLst/>
              <a:gdLst/>
              <a:ahLst/>
              <a:cxnLst/>
              <a:rect l="l" t="t" r="r" b="b"/>
              <a:pathLst>
                <a:path w="412114" h="1127760">
                  <a:moveTo>
                    <a:pt x="370037" y="1057800"/>
                  </a:moveTo>
                  <a:lnTo>
                    <a:pt x="340106" y="1068324"/>
                  </a:lnTo>
                  <a:lnTo>
                    <a:pt x="401319" y="1127633"/>
                  </a:lnTo>
                  <a:lnTo>
                    <a:pt x="408608" y="1069848"/>
                  </a:lnTo>
                  <a:lnTo>
                    <a:pt x="374269" y="1069848"/>
                  </a:lnTo>
                  <a:lnTo>
                    <a:pt x="370037" y="1057800"/>
                  </a:lnTo>
                  <a:close/>
                </a:path>
                <a:path w="412114" h="1127760">
                  <a:moveTo>
                    <a:pt x="381975" y="1053603"/>
                  </a:moveTo>
                  <a:lnTo>
                    <a:pt x="370037" y="1057800"/>
                  </a:lnTo>
                  <a:lnTo>
                    <a:pt x="374269" y="1069848"/>
                  </a:lnTo>
                  <a:lnTo>
                    <a:pt x="386206" y="1065657"/>
                  </a:lnTo>
                  <a:lnTo>
                    <a:pt x="381975" y="1053603"/>
                  </a:lnTo>
                  <a:close/>
                </a:path>
                <a:path w="412114" h="1127760">
                  <a:moveTo>
                    <a:pt x="411988" y="1043051"/>
                  </a:moveTo>
                  <a:lnTo>
                    <a:pt x="381975" y="1053603"/>
                  </a:lnTo>
                  <a:lnTo>
                    <a:pt x="386206" y="1065657"/>
                  </a:lnTo>
                  <a:lnTo>
                    <a:pt x="374269" y="1069848"/>
                  </a:lnTo>
                  <a:lnTo>
                    <a:pt x="408608" y="1069848"/>
                  </a:lnTo>
                  <a:lnTo>
                    <a:pt x="411988" y="1043051"/>
                  </a:lnTo>
                  <a:close/>
                </a:path>
                <a:path w="412114" h="1127760">
                  <a:moveTo>
                    <a:pt x="12064" y="0"/>
                  </a:moveTo>
                  <a:lnTo>
                    <a:pt x="0" y="4191"/>
                  </a:lnTo>
                  <a:lnTo>
                    <a:pt x="370037" y="1057800"/>
                  </a:lnTo>
                  <a:lnTo>
                    <a:pt x="381975" y="1053603"/>
                  </a:lnTo>
                  <a:lnTo>
                    <a:pt x="12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0251" y="5213350"/>
              <a:ext cx="1125855" cy="88900"/>
            </a:xfrm>
            <a:custGeom>
              <a:avLst/>
              <a:gdLst/>
              <a:ahLst/>
              <a:cxnLst/>
              <a:rect l="l" t="t" r="r" b="b"/>
              <a:pathLst>
                <a:path w="1125855" h="88900">
                  <a:moveTo>
                    <a:pt x="1125537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1125537" y="88900"/>
                  </a:lnTo>
                  <a:lnTo>
                    <a:pt x="112553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00251" y="5213350"/>
              <a:ext cx="1125855" cy="88900"/>
            </a:xfrm>
            <a:custGeom>
              <a:avLst/>
              <a:gdLst/>
              <a:ahLst/>
              <a:cxnLst/>
              <a:rect l="l" t="t" r="r" b="b"/>
              <a:pathLst>
                <a:path w="1125855" h="88900">
                  <a:moveTo>
                    <a:pt x="0" y="88900"/>
                  </a:moveTo>
                  <a:lnTo>
                    <a:pt x="1125537" y="88900"/>
                  </a:lnTo>
                  <a:lnTo>
                    <a:pt x="1125537" y="0"/>
                  </a:lnTo>
                  <a:lnTo>
                    <a:pt x="0" y="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9399" y="4773422"/>
              <a:ext cx="76200" cy="424180"/>
            </a:xfrm>
            <a:custGeom>
              <a:avLst/>
              <a:gdLst/>
              <a:ahLst/>
              <a:cxnLst/>
              <a:rect l="l" t="t" r="r" b="b"/>
              <a:pathLst>
                <a:path w="76200" h="424179">
                  <a:moveTo>
                    <a:pt x="31717" y="348000"/>
                  </a:moveTo>
                  <a:lnTo>
                    <a:pt x="0" y="348741"/>
                  </a:lnTo>
                  <a:lnTo>
                    <a:pt x="39750" y="424052"/>
                  </a:lnTo>
                  <a:lnTo>
                    <a:pt x="69610" y="360679"/>
                  </a:lnTo>
                  <a:lnTo>
                    <a:pt x="32003" y="360679"/>
                  </a:lnTo>
                  <a:lnTo>
                    <a:pt x="31717" y="348000"/>
                  </a:lnTo>
                  <a:close/>
                </a:path>
                <a:path w="76200" h="424179">
                  <a:moveTo>
                    <a:pt x="44417" y="347703"/>
                  </a:moveTo>
                  <a:lnTo>
                    <a:pt x="31717" y="348000"/>
                  </a:lnTo>
                  <a:lnTo>
                    <a:pt x="32003" y="360679"/>
                  </a:lnTo>
                  <a:lnTo>
                    <a:pt x="44703" y="360425"/>
                  </a:lnTo>
                  <a:lnTo>
                    <a:pt x="44417" y="347703"/>
                  </a:lnTo>
                  <a:close/>
                </a:path>
                <a:path w="76200" h="424179">
                  <a:moveTo>
                    <a:pt x="76073" y="346963"/>
                  </a:moveTo>
                  <a:lnTo>
                    <a:pt x="44417" y="347703"/>
                  </a:lnTo>
                  <a:lnTo>
                    <a:pt x="44703" y="360425"/>
                  </a:lnTo>
                  <a:lnTo>
                    <a:pt x="32003" y="360679"/>
                  </a:lnTo>
                  <a:lnTo>
                    <a:pt x="69610" y="360679"/>
                  </a:lnTo>
                  <a:lnTo>
                    <a:pt x="76073" y="346963"/>
                  </a:lnTo>
                  <a:close/>
                </a:path>
                <a:path w="76200" h="424179">
                  <a:moveTo>
                    <a:pt x="36575" y="0"/>
                  </a:moveTo>
                  <a:lnTo>
                    <a:pt x="23875" y="380"/>
                  </a:lnTo>
                  <a:lnTo>
                    <a:pt x="31717" y="348000"/>
                  </a:lnTo>
                  <a:lnTo>
                    <a:pt x="44417" y="347703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81426" y="3698875"/>
              <a:ext cx="501650" cy="462280"/>
            </a:xfrm>
            <a:custGeom>
              <a:avLst/>
              <a:gdLst/>
              <a:ahLst/>
              <a:cxnLst/>
              <a:rect l="l" t="t" r="r" b="b"/>
              <a:pathLst>
                <a:path w="501650" h="462279">
                  <a:moveTo>
                    <a:pt x="0" y="231012"/>
                  </a:moveTo>
                  <a:lnTo>
                    <a:pt x="5094" y="184441"/>
                  </a:lnTo>
                  <a:lnTo>
                    <a:pt x="19706" y="141071"/>
                  </a:lnTo>
                  <a:lnTo>
                    <a:pt x="42829" y="101829"/>
                  </a:lnTo>
                  <a:lnTo>
                    <a:pt x="73453" y="67643"/>
                  </a:lnTo>
                  <a:lnTo>
                    <a:pt x="110573" y="39440"/>
                  </a:lnTo>
                  <a:lnTo>
                    <a:pt x="153179" y="18147"/>
                  </a:lnTo>
                  <a:lnTo>
                    <a:pt x="200266" y="4691"/>
                  </a:lnTo>
                  <a:lnTo>
                    <a:pt x="250825" y="0"/>
                  </a:lnTo>
                  <a:lnTo>
                    <a:pt x="301347" y="4691"/>
                  </a:lnTo>
                  <a:lnTo>
                    <a:pt x="348416" y="18147"/>
                  </a:lnTo>
                  <a:lnTo>
                    <a:pt x="391021" y="39440"/>
                  </a:lnTo>
                  <a:lnTo>
                    <a:pt x="428148" y="67643"/>
                  </a:lnTo>
                  <a:lnTo>
                    <a:pt x="458787" y="101829"/>
                  </a:lnTo>
                  <a:lnTo>
                    <a:pt x="481925" y="141071"/>
                  </a:lnTo>
                  <a:lnTo>
                    <a:pt x="496550" y="184441"/>
                  </a:lnTo>
                  <a:lnTo>
                    <a:pt x="501650" y="231012"/>
                  </a:lnTo>
                  <a:lnTo>
                    <a:pt x="496550" y="277548"/>
                  </a:lnTo>
                  <a:lnTo>
                    <a:pt x="481925" y="320901"/>
                  </a:lnTo>
                  <a:lnTo>
                    <a:pt x="458787" y="360140"/>
                  </a:lnTo>
                  <a:lnTo>
                    <a:pt x="428148" y="394334"/>
                  </a:lnTo>
                  <a:lnTo>
                    <a:pt x="391021" y="422552"/>
                  </a:lnTo>
                  <a:lnTo>
                    <a:pt x="348416" y="443861"/>
                  </a:lnTo>
                  <a:lnTo>
                    <a:pt x="301347" y="457329"/>
                  </a:lnTo>
                  <a:lnTo>
                    <a:pt x="250825" y="462025"/>
                  </a:lnTo>
                  <a:lnTo>
                    <a:pt x="200266" y="457329"/>
                  </a:lnTo>
                  <a:lnTo>
                    <a:pt x="153179" y="443861"/>
                  </a:lnTo>
                  <a:lnTo>
                    <a:pt x="110573" y="422552"/>
                  </a:lnTo>
                  <a:lnTo>
                    <a:pt x="73453" y="394335"/>
                  </a:lnTo>
                  <a:lnTo>
                    <a:pt x="42829" y="360140"/>
                  </a:lnTo>
                  <a:lnTo>
                    <a:pt x="19706" y="320901"/>
                  </a:lnTo>
                  <a:lnTo>
                    <a:pt x="5094" y="277548"/>
                  </a:lnTo>
                  <a:lnTo>
                    <a:pt x="0" y="231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3977" y="4119498"/>
              <a:ext cx="1043305" cy="1092200"/>
            </a:xfrm>
            <a:custGeom>
              <a:avLst/>
              <a:gdLst/>
              <a:ahLst/>
              <a:cxnLst/>
              <a:rect l="l" t="t" r="r" b="b"/>
              <a:pathLst>
                <a:path w="1043304" h="1092200">
                  <a:moveTo>
                    <a:pt x="985658" y="50820"/>
                  </a:moveTo>
                  <a:lnTo>
                    <a:pt x="0" y="1083056"/>
                  </a:lnTo>
                  <a:lnTo>
                    <a:pt x="9144" y="1091945"/>
                  </a:lnTo>
                  <a:lnTo>
                    <a:pt x="994812" y="59574"/>
                  </a:lnTo>
                  <a:lnTo>
                    <a:pt x="985658" y="50820"/>
                  </a:lnTo>
                  <a:close/>
                </a:path>
                <a:path w="1043304" h="1092200">
                  <a:moveTo>
                    <a:pt x="1030014" y="41656"/>
                  </a:moveTo>
                  <a:lnTo>
                    <a:pt x="994410" y="41656"/>
                  </a:lnTo>
                  <a:lnTo>
                    <a:pt x="1003554" y="50418"/>
                  </a:lnTo>
                  <a:lnTo>
                    <a:pt x="994812" y="59574"/>
                  </a:lnTo>
                  <a:lnTo>
                    <a:pt x="1017777" y="81533"/>
                  </a:lnTo>
                  <a:lnTo>
                    <a:pt x="1030014" y="41656"/>
                  </a:lnTo>
                  <a:close/>
                </a:path>
                <a:path w="1043304" h="1092200">
                  <a:moveTo>
                    <a:pt x="994410" y="41656"/>
                  </a:moveTo>
                  <a:lnTo>
                    <a:pt x="985658" y="50820"/>
                  </a:lnTo>
                  <a:lnTo>
                    <a:pt x="994812" y="59574"/>
                  </a:lnTo>
                  <a:lnTo>
                    <a:pt x="1003554" y="50418"/>
                  </a:lnTo>
                  <a:lnTo>
                    <a:pt x="994410" y="41656"/>
                  </a:lnTo>
                  <a:close/>
                </a:path>
                <a:path w="1043304" h="1092200">
                  <a:moveTo>
                    <a:pt x="1042797" y="0"/>
                  </a:moveTo>
                  <a:lnTo>
                    <a:pt x="962660" y="28828"/>
                  </a:lnTo>
                  <a:lnTo>
                    <a:pt x="985658" y="50820"/>
                  </a:lnTo>
                  <a:lnTo>
                    <a:pt x="994410" y="41656"/>
                  </a:lnTo>
                  <a:lnTo>
                    <a:pt x="1030014" y="41656"/>
                  </a:lnTo>
                  <a:lnTo>
                    <a:pt x="10427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46501" y="2082800"/>
              <a:ext cx="501650" cy="462280"/>
            </a:xfrm>
            <a:custGeom>
              <a:avLst/>
              <a:gdLst/>
              <a:ahLst/>
              <a:cxnLst/>
              <a:rect l="l" t="t" r="r" b="b"/>
              <a:pathLst>
                <a:path w="501650" h="462280">
                  <a:moveTo>
                    <a:pt x="0" y="231012"/>
                  </a:moveTo>
                  <a:lnTo>
                    <a:pt x="5094" y="184441"/>
                  </a:lnTo>
                  <a:lnTo>
                    <a:pt x="19706" y="141071"/>
                  </a:lnTo>
                  <a:lnTo>
                    <a:pt x="42829" y="101829"/>
                  </a:lnTo>
                  <a:lnTo>
                    <a:pt x="73453" y="67643"/>
                  </a:lnTo>
                  <a:lnTo>
                    <a:pt x="110573" y="39440"/>
                  </a:lnTo>
                  <a:lnTo>
                    <a:pt x="153179" y="18147"/>
                  </a:lnTo>
                  <a:lnTo>
                    <a:pt x="200266" y="4691"/>
                  </a:lnTo>
                  <a:lnTo>
                    <a:pt x="250825" y="0"/>
                  </a:lnTo>
                  <a:lnTo>
                    <a:pt x="301347" y="4691"/>
                  </a:lnTo>
                  <a:lnTo>
                    <a:pt x="348416" y="18147"/>
                  </a:lnTo>
                  <a:lnTo>
                    <a:pt x="391021" y="39440"/>
                  </a:lnTo>
                  <a:lnTo>
                    <a:pt x="428148" y="67643"/>
                  </a:lnTo>
                  <a:lnTo>
                    <a:pt x="458787" y="101829"/>
                  </a:lnTo>
                  <a:lnTo>
                    <a:pt x="481925" y="141071"/>
                  </a:lnTo>
                  <a:lnTo>
                    <a:pt x="496550" y="184441"/>
                  </a:lnTo>
                  <a:lnTo>
                    <a:pt x="501650" y="231012"/>
                  </a:lnTo>
                  <a:lnTo>
                    <a:pt x="496550" y="277548"/>
                  </a:lnTo>
                  <a:lnTo>
                    <a:pt x="481925" y="320901"/>
                  </a:lnTo>
                  <a:lnTo>
                    <a:pt x="458787" y="360140"/>
                  </a:lnTo>
                  <a:lnTo>
                    <a:pt x="428148" y="394335"/>
                  </a:lnTo>
                  <a:lnTo>
                    <a:pt x="391021" y="422552"/>
                  </a:lnTo>
                  <a:lnTo>
                    <a:pt x="348416" y="443861"/>
                  </a:lnTo>
                  <a:lnTo>
                    <a:pt x="301347" y="457329"/>
                  </a:lnTo>
                  <a:lnTo>
                    <a:pt x="250825" y="462025"/>
                  </a:lnTo>
                  <a:lnTo>
                    <a:pt x="200266" y="457329"/>
                  </a:lnTo>
                  <a:lnTo>
                    <a:pt x="153179" y="443861"/>
                  </a:lnTo>
                  <a:lnTo>
                    <a:pt x="110573" y="422552"/>
                  </a:lnTo>
                  <a:lnTo>
                    <a:pt x="73453" y="394335"/>
                  </a:lnTo>
                  <a:lnTo>
                    <a:pt x="42829" y="360140"/>
                  </a:lnTo>
                  <a:lnTo>
                    <a:pt x="19706" y="320901"/>
                  </a:lnTo>
                  <a:lnTo>
                    <a:pt x="5094" y="277548"/>
                  </a:lnTo>
                  <a:lnTo>
                    <a:pt x="0" y="2310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79801" y="3054350"/>
              <a:ext cx="1125855" cy="88900"/>
            </a:xfrm>
            <a:custGeom>
              <a:avLst/>
              <a:gdLst/>
              <a:ahLst/>
              <a:cxnLst/>
              <a:rect l="l" t="t" r="r" b="b"/>
              <a:pathLst>
                <a:path w="1125854" h="88900">
                  <a:moveTo>
                    <a:pt x="1125537" y="0"/>
                  </a:moveTo>
                  <a:lnTo>
                    <a:pt x="0" y="0"/>
                  </a:lnTo>
                  <a:lnTo>
                    <a:pt x="0" y="88900"/>
                  </a:lnTo>
                  <a:lnTo>
                    <a:pt x="1125537" y="88900"/>
                  </a:lnTo>
                  <a:lnTo>
                    <a:pt x="112553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79801" y="3054350"/>
              <a:ext cx="1125855" cy="88900"/>
            </a:xfrm>
            <a:custGeom>
              <a:avLst/>
              <a:gdLst/>
              <a:ahLst/>
              <a:cxnLst/>
              <a:rect l="l" t="t" r="r" b="b"/>
              <a:pathLst>
                <a:path w="1125854" h="88900">
                  <a:moveTo>
                    <a:pt x="0" y="88900"/>
                  </a:moveTo>
                  <a:lnTo>
                    <a:pt x="1125537" y="88900"/>
                  </a:lnTo>
                  <a:lnTo>
                    <a:pt x="1125537" y="0"/>
                  </a:lnTo>
                  <a:lnTo>
                    <a:pt x="0" y="0"/>
                  </a:lnTo>
                  <a:lnTo>
                    <a:pt x="0" y="889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0340" y="2506344"/>
              <a:ext cx="878840" cy="1141730"/>
            </a:xfrm>
            <a:custGeom>
              <a:avLst/>
              <a:gdLst/>
              <a:ahLst/>
              <a:cxnLst/>
              <a:rect l="l" t="t" r="r" b="b"/>
              <a:pathLst>
                <a:path w="878839" h="1141729">
                  <a:moveTo>
                    <a:pt x="686435" y="525780"/>
                  </a:moveTo>
                  <a:lnTo>
                    <a:pt x="670064" y="492379"/>
                  </a:lnTo>
                  <a:lnTo>
                    <a:pt x="648970" y="449326"/>
                  </a:lnTo>
                  <a:lnTo>
                    <a:pt x="629729" y="474535"/>
                  </a:lnTo>
                  <a:lnTo>
                    <a:pt x="7620" y="0"/>
                  </a:lnTo>
                  <a:lnTo>
                    <a:pt x="0" y="10160"/>
                  </a:lnTo>
                  <a:lnTo>
                    <a:pt x="621982" y="484682"/>
                  </a:lnTo>
                  <a:lnTo>
                    <a:pt x="602742" y="509905"/>
                  </a:lnTo>
                  <a:lnTo>
                    <a:pt x="686435" y="525780"/>
                  </a:lnTo>
                  <a:close/>
                </a:path>
                <a:path w="878839" h="1141729">
                  <a:moveTo>
                    <a:pt x="849884" y="1065530"/>
                  </a:moveTo>
                  <a:lnTo>
                    <a:pt x="818134" y="1065530"/>
                  </a:lnTo>
                  <a:lnTo>
                    <a:pt x="818134" y="660654"/>
                  </a:lnTo>
                  <a:lnTo>
                    <a:pt x="805434" y="660654"/>
                  </a:lnTo>
                  <a:lnTo>
                    <a:pt x="805434" y="1065530"/>
                  </a:lnTo>
                  <a:lnTo>
                    <a:pt x="773684" y="1065530"/>
                  </a:lnTo>
                  <a:lnTo>
                    <a:pt x="811784" y="1141730"/>
                  </a:lnTo>
                  <a:lnTo>
                    <a:pt x="843534" y="1078230"/>
                  </a:lnTo>
                  <a:lnTo>
                    <a:pt x="849884" y="1065530"/>
                  </a:lnTo>
                  <a:close/>
                </a:path>
                <a:path w="878839" h="1141729">
                  <a:moveTo>
                    <a:pt x="878459" y="449580"/>
                  </a:moveTo>
                  <a:lnTo>
                    <a:pt x="846709" y="449580"/>
                  </a:lnTo>
                  <a:lnTo>
                    <a:pt x="846709" y="25654"/>
                  </a:lnTo>
                  <a:lnTo>
                    <a:pt x="834009" y="25654"/>
                  </a:lnTo>
                  <a:lnTo>
                    <a:pt x="834009" y="449580"/>
                  </a:lnTo>
                  <a:lnTo>
                    <a:pt x="802259" y="449580"/>
                  </a:lnTo>
                  <a:lnTo>
                    <a:pt x="840359" y="525780"/>
                  </a:lnTo>
                  <a:lnTo>
                    <a:pt x="872109" y="462280"/>
                  </a:lnTo>
                  <a:lnTo>
                    <a:pt x="878459" y="449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86230" y="1710893"/>
            <a:ext cx="11328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3910" algn="l"/>
              </a:tabLst>
            </a:pPr>
            <a:r>
              <a:rPr sz="2400" spc="-70" dirty="0">
                <a:latin typeface="Arial"/>
                <a:cs typeface="Arial"/>
              </a:rPr>
              <a:t>p</a:t>
            </a:r>
            <a:r>
              <a:rPr sz="2400" spc="-120" dirty="0">
                <a:latin typeface="Arial"/>
                <a:cs typeface="Arial"/>
              </a:rPr>
              <a:t>1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0" dirty="0">
                <a:latin typeface="Arial"/>
                <a:cs typeface="Arial"/>
              </a:rPr>
              <a:t>p</a:t>
            </a:r>
            <a:r>
              <a:rPr sz="2400" spc="-12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06205" y="1710893"/>
            <a:ext cx="34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Arial"/>
                <a:cs typeface="Arial"/>
              </a:rPr>
              <a:t>p</a:t>
            </a:r>
            <a:r>
              <a:rPr sz="2400" spc="-12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4122" y="4315714"/>
            <a:ext cx="342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p3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2986" y="3680282"/>
            <a:ext cx="342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p4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7892" y="2875279"/>
            <a:ext cx="28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latin typeface="Arial"/>
                <a:cs typeface="Arial"/>
              </a:rPr>
              <a:t>t</a:t>
            </a:r>
            <a:r>
              <a:rPr sz="2400" spc="-12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82389" y="2875279"/>
            <a:ext cx="283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latin typeface="Arial"/>
                <a:cs typeface="Arial"/>
              </a:rPr>
              <a:t>t</a:t>
            </a:r>
            <a:r>
              <a:rPr sz="2400" spc="-12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9995" y="5028641"/>
            <a:ext cx="2851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Arial"/>
                <a:cs typeface="Arial"/>
              </a:rPr>
              <a:t>t2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85917" y="2044395"/>
            <a:ext cx="3152140" cy="2953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60" dirty="0">
                <a:latin typeface="Arial"/>
                <a:cs typeface="Arial"/>
              </a:rPr>
              <a:t>P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80" dirty="0">
                <a:latin typeface="Arial"/>
                <a:cs typeface="Arial"/>
              </a:rPr>
              <a:t>{p1, </a:t>
            </a:r>
            <a:r>
              <a:rPr sz="2400" spc="-85" dirty="0">
                <a:latin typeface="Arial"/>
                <a:cs typeface="Arial"/>
              </a:rPr>
              <a:t>p2, p3, p4,</a:t>
            </a:r>
            <a:r>
              <a:rPr sz="2400" spc="-40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p5}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300" dirty="0">
                <a:latin typeface="Arial"/>
                <a:cs typeface="Arial"/>
              </a:rPr>
              <a:t>T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30" dirty="0">
                <a:latin typeface="Arial"/>
                <a:cs typeface="Arial"/>
              </a:rPr>
              <a:t>{t1, </a:t>
            </a:r>
            <a:r>
              <a:rPr sz="2400" spc="-15" dirty="0">
                <a:latin typeface="Arial"/>
                <a:cs typeface="Arial"/>
              </a:rPr>
              <a:t>t2,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t3}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50" dirty="0">
                <a:latin typeface="Arial"/>
                <a:cs typeface="Arial"/>
              </a:rPr>
              <a:t>{ </a:t>
            </a:r>
            <a:r>
              <a:rPr sz="2400" spc="-120" dirty="0">
                <a:latin typeface="Arial"/>
                <a:cs typeface="Arial"/>
              </a:rPr>
              <a:t>&lt;p1, </a:t>
            </a:r>
            <a:r>
              <a:rPr sz="2400" spc="-65" dirty="0">
                <a:latin typeface="Arial"/>
                <a:cs typeface="Arial"/>
              </a:rPr>
              <a:t>t1&gt;, </a:t>
            </a:r>
            <a:r>
              <a:rPr sz="2400" spc="-120" dirty="0">
                <a:latin typeface="Arial"/>
                <a:cs typeface="Arial"/>
              </a:rPr>
              <a:t>&lt;p5,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t1&gt;,</a:t>
            </a:r>
            <a:endParaRPr sz="2400"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</a:pPr>
            <a:r>
              <a:rPr sz="2400" spc="-120" dirty="0">
                <a:latin typeface="Arial"/>
                <a:cs typeface="Arial"/>
              </a:rPr>
              <a:t>&lt;p5, </a:t>
            </a:r>
            <a:r>
              <a:rPr sz="2400" spc="-114" dirty="0">
                <a:latin typeface="Arial"/>
                <a:cs typeface="Arial"/>
              </a:rPr>
              <a:t>p3&gt;, </a:t>
            </a:r>
            <a:r>
              <a:rPr sz="2400" spc="-120" dirty="0">
                <a:latin typeface="Arial"/>
                <a:cs typeface="Arial"/>
              </a:rPr>
              <a:t>&lt;p2,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p3&gt;,</a:t>
            </a:r>
            <a:endParaRPr sz="2400">
              <a:latin typeface="Arial"/>
              <a:cs typeface="Arial"/>
            </a:endParaRPr>
          </a:p>
          <a:p>
            <a:pPr marL="759460">
              <a:lnSpc>
                <a:spcPct val="100000"/>
              </a:lnSpc>
            </a:pPr>
            <a:r>
              <a:rPr sz="2400" spc="-120" dirty="0">
                <a:latin typeface="Arial"/>
                <a:cs typeface="Arial"/>
              </a:rPr>
              <a:t>&lt;p3,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t2&gt;}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75" dirty="0">
                <a:latin typeface="Arial"/>
                <a:cs typeface="Arial"/>
              </a:rPr>
              <a:t>Out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65" dirty="0">
                <a:latin typeface="Arial"/>
                <a:cs typeface="Arial"/>
              </a:rPr>
              <a:t>{&lt;t1, </a:t>
            </a:r>
            <a:r>
              <a:rPr sz="2400" spc="-114" dirty="0">
                <a:latin typeface="Arial"/>
                <a:cs typeface="Arial"/>
              </a:rPr>
              <a:t>p3&gt;, </a:t>
            </a:r>
            <a:r>
              <a:rPr sz="2400" spc="-65" dirty="0">
                <a:latin typeface="Arial"/>
                <a:cs typeface="Arial"/>
              </a:rPr>
              <a:t>&lt;t2,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p4&gt;,</a:t>
            </a:r>
            <a:endParaRPr sz="2400">
              <a:latin typeface="Arial"/>
              <a:cs typeface="Arial"/>
            </a:endParaRPr>
          </a:p>
          <a:p>
            <a:pPr marL="12700" marR="932180" indent="817244">
              <a:lnSpc>
                <a:spcPct val="100000"/>
              </a:lnSpc>
            </a:pPr>
            <a:r>
              <a:rPr sz="2400" spc="-65" dirty="0">
                <a:latin typeface="Arial"/>
                <a:cs typeface="Arial"/>
              </a:rPr>
              <a:t>&lt;t3, </a:t>
            </a:r>
            <a:r>
              <a:rPr sz="2400" spc="-110" dirty="0">
                <a:latin typeface="Arial"/>
                <a:cs typeface="Arial"/>
              </a:rPr>
              <a:t>p4&gt;}  </a:t>
            </a:r>
            <a:r>
              <a:rPr sz="2400" spc="50" dirty="0">
                <a:latin typeface="Arial"/>
                <a:cs typeface="Arial"/>
              </a:rPr>
              <a:t>M </a:t>
            </a:r>
            <a:r>
              <a:rPr sz="2400" spc="-204" dirty="0">
                <a:latin typeface="Arial"/>
                <a:cs typeface="Arial"/>
              </a:rPr>
              <a:t>= </a:t>
            </a:r>
            <a:r>
              <a:rPr sz="2400" spc="-130" dirty="0">
                <a:latin typeface="Arial"/>
                <a:cs typeface="Arial"/>
              </a:rPr>
              <a:t>&lt;1, </a:t>
            </a:r>
            <a:r>
              <a:rPr sz="2400" spc="-95" dirty="0">
                <a:latin typeface="Arial"/>
                <a:cs typeface="Arial"/>
              </a:rPr>
              <a:t>1, 1, 2,</a:t>
            </a:r>
            <a:r>
              <a:rPr sz="2400" spc="-434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0&gt;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92262" y="2244788"/>
            <a:ext cx="2062480" cy="2355850"/>
            <a:chOff x="1592262" y="2244788"/>
            <a:chExt cx="2062480" cy="2355850"/>
          </a:xfrm>
        </p:grpSpPr>
        <p:sp>
          <p:nvSpPr>
            <p:cNvPr id="30" name="object 30"/>
            <p:cNvSpPr/>
            <p:nvPr/>
          </p:nvSpPr>
          <p:spPr>
            <a:xfrm>
              <a:off x="1592262" y="2286063"/>
              <a:ext cx="115950" cy="984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36937" y="2244788"/>
              <a:ext cx="115950" cy="98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360737" y="3921188"/>
              <a:ext cx="115950" cy="984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38537" y="3784663"/>
              <a:ext cx="115950" cy="9842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36762" y="4502086"/>
              <a:ext cx="115950" cy="98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60" dirty="0"/>
              <a:t>34</a:t>
            </a:fld>
            <a:endParaRPr spc="-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2345055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65" dirty="0"/>
              <a:t>Biểu </a:t>
            </a:r>
            <a:r>
              <a:rPr spc="-180" dirty="0"/>
              <a:t>đồ </a:t>
            </a:r>
            <a:r>
              <a:rPr spc="-270" dirty="0"/>
              <a:t>Venn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269" y="1887636"/>
            <a:ext cx="6925309" cy="29038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580"/>
              </a:spcBef>
              <a:buChar char="•"/>
              <a:tabLst>
                <a:tab pos="183515" algn="l"/>
              </a:tabLst>
            </a:pPr>
            <a:r>
              <a:rPr sz="2800" spc="-140" dirty="0">
                <a:latin typeface="Arial"/>
                <a:cs typeface="Arial"/>
              </a:rPr>
              <a:t>Biểu </a:t>
            </a:r>
            <a:r>
              <a:rPr sz="2800" spc="-40" dirty="0">
                <a:latin typeface="Arial"/>
                <a:cs typeface="Arial"/>
              </a:rPr>
              <a:t>đồ </a:t>
            </a:r>
            <a:r>
              <a:rPr sz="2800" spc="-65" dirty="0">
                <a:latin typeface="Arial"/>
                <a:cs typeface="Arial"/>
              </a:rPr>
              <a:t>minh </a:t>
            </a:r>
            <a:r>
              <a:rPr sz="2800" spc="-130" dirty="0">
                <a:latin typeface="Arial"/>
                <a:cs typeface="Arial"/>
              </a:rPr>
              <a:t>họa </a:t>
            </a:r>
            <a:r>
              <a:rPr sz="2800" spc="-229" dirty="0">
                <a:latin typeface="Arial"/>
                <a:cs typeface="Arial"/>
              </a:rPr>
              <a:t>các </a:t>
            </a:r>
            <a:r>
              <a:rPr sz="2800" spc="-125" dirty="0">
                <a:latin typeface="Arial"/>
                <a:cs typeface="Arial"/>
              </a:rPr>
              <a:t>quan </a:t>
            </a:r>
            <a:r>
              <a:rPr sz="2800" spc="-130" dirty="0">
                <a:latin typeface="Arial"/>
                <a:cs typeface="Arial"/>
              </a:rPr>
              <a:t>hệ </a:t>
            </a:r>
            <a:r>
              <a:rPr sz="2800" spc="-55" dirty="0">
                <a:latin typeface="Arial"/>
                <a:cs typeface="Arial"/>
              </a:rPr>
              <a:t>tập</a:t>
            </a:r>
            <a:r>
              <a:rPr sz="2800" spc="-380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hợp</a:t>
            </a:r>
            <a:endParaRPr sz="2800">
              <a:latin typeface="Arial"/>
              <a:cs typeface="Arial"/>
            </a:endParaRPr>
          </a:p>
          <a:p>
            <a:pPr marL="182880" indent="-170815">
              <a:lnSpc>
                <a:spcPct val="100000"/>
              </a:lnSpc>
              <a:spcBef>
                <a:spcPts val="484"/>
              </a:spcBef>
              <a:buChar char="•"/>
              <a:tabLst>
                <a:tab pos="183515" algn="l"/>
              </a:tabLst>
            </a:pPr>
            <a:r>
              <a:rPr sz="2800" spc="-320" dirty="0">
                <a:latin typeface="Arial"/>
                <a:cs typeface="Arial"/>
              </a:rPr>
              <a:t>Các </a:t>
            </a:r>
            <a:r>
              <a:rPr sz="2800" spc="-125" dirty="0">
                <a:latin typeface="Arial"/>
                <a:cs typeface="Arial"/>
              </a:rPr>
              <a:t>quan </a:t>
            </a:r>
            <a:r>
              <a:rPr sz="2800" spc="-130" dirty="0">
                <a:latin typeface="Arial"/>
                <a:cs typeface="Arial"/>
              </a:rPr>
              <a:t>hệ </a:t>
            </a:r>
            <a:r>
              <a:rPr sz="2800" spc="-55" dirty="0">
                <a:latin typeface="Arial"/>
                <a:cs typeface="Arial"/>
              </a:rPr>
              <a:t>tập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hợp:</a:t>
            </a:r>
            <a:endParaRPr sz="28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40"/>
              </a:spcBef>
              <a:buChar char="•"/>
              <a:tabLst>
                <a:tab pos="528320" algn="l"/>
              </a:tabLst>
            </a:pPr>
            <a:r>
              <a:rPr sz="2400" spc="-135" dirty="0">
                <a:solidFill>
                  <a:srgbClr val="006FC0"/>
                </a:solidFill>
                <a:latin typeface="Arial"/>
                <a:cs typeface="Arial"/>
              </a:rPr>
              <a:t>Hợp: </a:t>
            </a: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2400" spc="-195" dirty="0">
                <a:solidFill>
                  <a:srgbClr val="006FC0"/>
                </a:solidFill>
                <a:latin typeface="Arial"/>
                <a:cs typeface="Arial"/>
              </a:rPr>
              <a:t>U </a:t>
            </a:r>
            <a:r>
              <a:rPr sz="2400" spc="-295" dirty="0">
                <a:solidFill>
                  <a:srgbClr val="006FC0"/>
                </a:solidFill>
                <a:latin typeface="Arial"/>
                <a:cs typeface="Arial"/>
              </a:rPr>
              <a:t>B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{ 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x </a:t>
            </a:r>
            <a:r>
              <a:rPr sz="2400" spc="480" dirty="0">
                <a:solidFill>
                  <a:srgbClr val="006FC0"/>
                </a:solidFill>
                <a:latin typeface="Arial"/>
                <a:cs typeface="Arial"/>
              </a:rPr>
              <a:t>| 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x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thuộc </a:t>
            </a: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hoặc 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x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thuộc</a:t>
            </a:r>
            <a:r>
              <a:rPr sz="2400" spc="-509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80" dirty="0">
                <a:solidFill>
                  <a:srgbClr val="006FC0"/>
                </a:solidFill>
                <a:latin typeface="Arial"/>
                <a:cs typeface="Arial"/>
              </a:rPr>
              <a:t>B}</a:t>
            </a:r>
            <a:endParaRPr sz="24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528320" algn="l"/>
              </a:tabLst>
            </a:pP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Giao: </a:t>
            </a: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2400" spc="-45" dirty="0">
                <a:solidFill>
                  <a:srgbClr val="006FC0"/>
                </a:solidFill>
                <a:latin typeface="Arial"/>
                <a:cs typeface="Arial"/>
              </a:rPr>
              <a:t>∩ </a:t>
            </a:r>
            <a:r>
              <a:rPr sz="2400" spc="-300" dirty="0">
                <a:solidFill>
                  <a:srgbClr val="006FC0"/>
                </a:solidFill>
                <a:latin typeface="Arial"/>
                <a:cs typeface="Arial"/>
              </a:rPr>
              <a:t>B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{x </a:t>
            </a:r>
            <a:r>
              <a:rPr sz="2400" spc="480" dirty="0">
                <a:solidFill>
                  <a:srgbClr val="006FC0"/>
                </a:solidFill>
                <a:latin typeface="Arial"/>
                <a:cs typeface="Arial"/>
              </a:rPr>
              <a:t>|</a:t>
            </a:r>
            <a:r>
              <a:rPr sz="2400" spc="-39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x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thuộc </a:t>
            </a: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và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x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thuộc </a:t>
            </a:r>
            <a:r>
              <a:rPr sz="2400" spc="-175" dirty="0">
                <a:solidFill>
                  <a:srgbClr val="006FC0"/>
                </a:solidFill>
                <a:latin typeface="Arial"/>
                <a:cs typeface="Arial"/>
              </a:rPr>
              <a:t>B}</a:t>
            </a:r>
            <a:endParaRPr sz="24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20"/>
              </a:spcBef>
              <a:buChar char="•"/>
              <a:tabLst>
                <a:tab pos="528320" algn="l"/>
              </a:tabLst>
            </a:pP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Phần </a:t>
            </a:r>
            <a:r>
              <a:rPr sz="2400" spc="-55" dirty="0">
                <a:solidFill>
                  <a:srgbClr val="006FC0"/>
                </a:solidFill>
                <a:latin typeface="Arial"/>
                <a:cs typeface="Arial"/>
              </a:rPr>
              <a:t>bù: </a:t>
            </a:r>
            <a:r>
              <a:rPr sz="2400" spc="20" dirty="0">
                <a:solidFill>
                  <a:srgbClr val="006FC0"/>
                </a:solidFill>
                <a:latin typeface="Arial"/>
                <a:cs typeface="Arial"/>
              </a:rPr>
              <a:t>A*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{x </a:t>
            </a:r>
            <a:r>
              <a:rPr sz="2400" spc="480" dirty="0">
                <a:solidFill>
                  <a:srgbClr val="006FC0"/>
                </a:solidFill>
                <a:latin typeface="Arial"/>
                <a:cs typeface="Arial"/>
              </a:rPr>
              <a:t>|</a:t>
            </a:r>
            <a:r>
              <a:rPr sz="2400" spc="-434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x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không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thuộc </a:t>
            </a:r>
            <a:r>
              <a:rPr sz="2400" spc="-130" dirty="0">
                <a:solidFill>
                  <a:srgbClr val="006FC0"/>
                </a:solidFill>
                <a:latin typeface="Arial"/>
                <a:cs typeface="Arial"/>
              </a:rPr>
              <a:t>A}</a:t>
            </a:r>
            <a:endParaRPr sz="24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25"/>
              </a:spcBef>
              <a:buChar char="•"/>
              <a:tabLst>
                <a:tab pos="528320" algn="l"/>
              </a:tabLst>
            </a:pPr>
            <a:r>
              <a:rPr sz="2400" spc="-95" dirty="0">
                <a:solidFill>
                  <a:srgbClr val="006FC0"/>
                </a:solidFill>
                <a:latin typeface="Arial"/>
                <a:cs typeface="Arial"/>
              </a:rPr>
              <a:t>Hiệu: </a:t>
            </a: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– </a:t>
            </a:r>
            <a:r>
              <a:rPr sz="2400" spc="-295" dirty="0">
                <a:solidFill>
                  <a:srgbClr val="006FC0"/>
                </a:solidFill>
                <a:latin typeface="Arial"/>
                <a:cs typeface="Arial"/>
              </a:rPr>
              <a:t>B </a:t>
            </a:r>
            <a:r>
              <a:rPr sz="2400" spc="-204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114" dirty="0">
                <a:solidFill>
                  <a:srgbClr val="006FC0"/>
                </a:solidFill>
                <a:latin typeface="Arial"/>
                <a:cs typeface="Arial"/>
              </a:rPr>
              <a:t>{x </a:t>
            </a:r>
            <a:r>
              <a:rPr sz="2400" spc="480" dirty="0">
                <a:solidFill>
                  <a:srgbClr val="006FC0"/>
                </a:solidFill>
                <a:latin typeface="Arial"/>
                <a:cs typeface="Arial"/>
              </a:rPr>
              <a:t>|</a:t>
            </a:r>
            <a:r>
              <a:rPr sz="2400" spc="-38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x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thuộc </a:t>
            </a: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2400" spc="-165" dirty="0">
                <a:solidFill>
                  <a:srgbClr val="006FC0"/>
                </a:solidFill>
                <a:latin typeface="Arial"/>
                <a:cs typeface="Arial"/>
              </a:rPr>
              <a:t>và </a:t>
            </a:r>
            <a:r>
              <a:rPr sz="2400" spc="-160" dirty="0">
                <a:solidFill>
                  <a:srgbClr val="006FC0"/>
                </a:solidFill>
                <a:latin typeface="Arial"/>
                <a:cs typeface="Arial"/>
              </a:rPr>
              <a:t>x </a:t>
            </a:r>
            <a:r>
              <a:rPr sz="2400" spc="-110" dirty="0">
                <a:solidFill>
                  <a:srgbClr val="006FC0"/>
                </a:solidFill>
                <a:latin typeface="Arial"/>
                <a:cs typeface="Arial"/>
              </a:rPr>
              <a:t>không </a:t>
            </a:r>
            <a:r>
              <a:rPr sz="2400" spc="-50" dirty="0">
                <a:solidFill>
                  <a:srgbClr val="006FC0"/>
                </a:solidFill>
                <a:latin typeface="Arial"/>
                <a:cs typeface="Arial"/>
              </a:rPr>
              <a:t>thuộc </a:t>
            </a:r>
            <a:r>
              <a:rPr sz="2400" spc="-190" dirty="0">
                <a:solidFill>
                  <a:srgbClr val="006FC0"/>
                </a:solidFill>
                <a:latin typeface="Arial"/>
                <a:cs typeface="Arial"/>
              </a:rPr>
              <a:t>B}</a:t>
            </a:r>
            <a:endParaRPr sz="240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95"/>
              </a:spcBef>
              <a:buChar char="•"/>
              <a:tabLst>
                <a:tab pos="528320" algn="l"/>
              </a:tabLst>
            </a:pPr>
            <a:r>
              <a:rPr sz="2400" spc="-170" dirty="0">
                <a:solidFill>
                  <a:srgbClr val="006FC0"/>
                </a:solidFill>
                <a:latin typeface="Arial"/>
                <a:cs typeface="Arial"/>
              </a:rPr>
              <a:t>Phần </a:t>
            </a:r>
            <a:r>
              <a:rPr sz="2400" spc="-145" dirty="0">
                <a:solidFill>
                  <a:srgbClr val="006FC0"/>
                </a:solidFill>
                <a:latin typeface="Arial"/>
                <a:cs typeface="Arial"/>
              </a:rPr>
              <a:t>khác </a:t>
            </a:r>
            <a:r>
              <a:rPr sz="2400" spc="-100" dirty="0">
                <a:solidFill>
                  <a:srgbClr val="006FC0"/>
                </a:solidFill>
                <a:latin typeface="Arial"/>
                <a:cs typeface="Arial"/>
              </a:rPr>
              <a:t>nhau </a:t>
            </a:r>
            <a:r>
              <a:rPr sz="2400" spc="-40" dirty="0">
                <a:solidFill>
                  <a:srgbClr val="006FC0"/>
                </a:solidFill>
                <a:latin typeface="Arial"/>
                <a:cs typeface="Arial"/>
              </a:rPr>
              <a:t>(đối </a:t>
            </a:r>
            <a:r>
              <a:rPr sz="2400" spc="-125" dirty="0">
                <a:solidFill>
                  <a:srgbClr val="006FC0"/>
                </a:solidFill>
                <a:latin typeface="Arial"/>
                <a:cs typeface="Arial"/>
              </a:rPr>
              <a:t>xứng): </a:t>
            </a:r>
            <a:r>
              <a:rPr sz="2400" spc="-215" dirty="0">
                <a:solidFill>
                  <a:srgbClr val="006FC0"/>
                </a:solidFill>
                <a:latin typeface="Arial"/>
                <a:cs typeface="Arial"/>
              </a:rPr>
              <a:t>A 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# </a:t>
            </a:r>
            <a:r>
              <a:rPr sz="2400" spc="-300" dirty="0">
                <a:solidFill>
                  <a:srgbClr val="006FC0"/>
                </a:solidFill>
                <a:latin typeface="Arial"/>
                <a:cs typeface="Arial"/>
              </a:rPr>
              <a:t>B </a:t>
            </a:r>
            <a:r>
              <a:rPr sz="2400" spc="-21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(A </a:t>
            </a:r>
            <a:r>
              <a:rPr sz="2400" spc="-195" dirty="0">
                <a:solidFill>
                  <a:srgbClr val="006FC0"/>
                </a:solidFill>
                <a:latin typeface="Arial"/>
                <a:cs typeface="Arial"/>
              </a:rPr>
              <a:t>U </a:t>
            </a:r>
            <a:r>
              <a:rPr sz="2400" spc="-185" dirty="0">
                <a:solidFill>
                  <a:srgbClr val="006FC0"/>
                </a:solidFill>
                <a:latin typeface="Arial"/>
                <a:cs typeface="Arial"/>
              </a:rPr>
              <a:t>B) </a:t>
            </a:r>
            <a:r>
              <a:rPr sz="2400" spc="-140" dirty="0">
                <a:solidFill>
                  <a:srgbClr val="006FC0"/>
                </a:solidFill>
                <a:latin typeface="Arial"/>
                <a:cs typeface="Arial"/>
              </a:rPr>
              <a:t>– </a:t>
            </a:r>
            <a:r>
              <a:rPr sz="2400" spc="-150" dirty="0">
                <a:solidFill>
                  <a:srgbClr val="006FC0"/>
                </a:solidFill>
                <a:latin typeface="Arial"/>
                <a:cs typeface="Arial"/>
              </a:rPr>
              <a:t>(A </a:t>
            </a:r>
            <a:r>
              <a:rPr sz="2400" b="1" spc="-50" dirty="0">
                <a:solidFill>
                  <a:srgbClr val="006FC0"/>
                </a:solidFill>
                <a:latin typeface="Arial"/>
                <a:cs typeface="Arial"/>
              </a:rPr>
              <a:t>∩</a:t>
            </a:r>
            <a:r>
              <a:rPr sz="2400" b="1" spc="-1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95" dirty="0">
                <a:solidFill>
                  <a:srgbClr val="006FC0"/>
                </a:solidFill>
                <a:latin typeface="Arial"/>
                <a:cs typeface="Arial"/>
              </a:rPr>
              <a:t>B)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7425" y="365125"/>
            <a:ext cx="2075507" cy="1788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12531" y="646673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28915" cy="507831"/>
          </a:xfrm>
        </p:spPr>
        <p:txBody>
          <a:bodyPr/>
          <a:lstStyle/>
          <a:p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8290241" cy="4401205"/>
          </a:xfrm>
        </p:spPr>
        <p:txBody>
          <a:bodyPr/>
          <a:lstStyle/>
          <a:p>
            <a:r>
              <a:rPr lang="en-US" sz="2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B: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 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B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chặt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B: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(B – A) ≠ {}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 A = B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• Cho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con A1, A2, An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B,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hoạch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A1 U A2 U .. An = B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≠j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Ai ∩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Aj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= {}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58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710006"/>
            <a:ext cx="312547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520" dirty="0"/>
              <a:t>Lý </a:t>
            </a:r>
            <a:r>
              <a:rPr spc="-155" dirty="0"/>
              <a:t>thuyết </a:t>
            </a:r>
            <a:r>
              <a:rPr spc="-340" dirty="0"/>
              <a:t>xác</a:t>
            </a:r>
            <a:r>
              <a:rPr spc="-295" dirty="0"/>
              <a:t> </a:t>
            </a:r>
            <a:r>
              <a:rPr spc="-235" dirty="0"/>
              <a:t>suất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542" y="1740480"/>
            <a:ext cx="7677784" cy="43059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605"/>
              </a:spcBef>
              <a:buChar char="•"/>
              <a:tabLst>
                <a:tab pos="184150" algn="l"/>
              </a:tabLst>
            </a:pPr>
            <a:r>
              <a:rPr sz="2400" spc="-335" dirty="0">
                <a:latin typeface="Arial"/>
                <a:cs typeface="Arial"/>
              </a:rPr>
              <a:t>Sự </a:t>
            </a:r>
            <a:r>
              <a:rPr sz="2400" spc="-35" dirty="0">
                <a:latin typeface="Arial"/>
                <a:cs typeface="Arial"/>
              </a:rPr>
              <a:t>kiện/biến </a:t>
            </a:r>
            <a:r>
              <a:rPr sz="2400" spc="-145" dirty="0">
                <a:latin typeface="Arial"/>
                <a:cs typeface="Arial"/>
              </a:rPr>
              <a:t>cố </a:t>
            </a:r>
            <a:r>
              <a:rPr sz="2400" spc="-85" dirty="0">
                <a:latin typeface="Arial"/>
                <a:cs typeface="Arial"/>
              </a:rPr>
              <a:t>là </a:t>
            </a:r>
            <a:r>
              <a:rPr sz="2400" spc="-55" dirty="0">
                <a:latin typeface="Arial"/>
                <a:cs typeface="Arial"/>
              </a:rPr>
              <a:t>điều </a:t>
            </a:r>
            <a:r>
              <a:rPr sz="2400" spc="-190" dirty="0">
                <a:latin typeface="Arial"/>
                <a:cs typeface="Arial"/>
              </a:rPr>
              <a:t>xảy </a:t>
            </a:r>
            <a:r>
              <a:rPr sz="2400" spc="-100" dirty="0">
                <a:latin typeface="Arial"/>
                <a:cs typeface="Arial"/>
              </a:rPr>
              <a:t>ra</a:t>
            </a:r>
            <a:endParaRPr sz="2400" dirty="0">
              <a:latin typeface="Arial"/>
              <a:cs typeface="Arial"/>
            </a:endParaRPr>
          </a:p>
          <a:p>
            <a:pPr marL="183515" marR="448309" indent="-171450">
              <a:lnSpc>
                <a:spcPts val="2590"/>
              </a:lnSpc>
              <a:spcBef>
                <a:spcPts val="830"/>
              </a:spcBef>
              <a:buChar char="•"/>
              <a:tabLst>
                <a:tab pos="184150" algn="l"/>
              </a:tabLst>
            </a:pPr>
            <a:r>
              <a:rPr sz="2400" spc="-180" dirty="0">
                <a:latin typeface="Arial"/>
                <a:cs typeface="Arial"/>
              </a:rPr>
              <a:t>Vũ </a:t>
            </a:r>
            <a:r>
              <a:rPr sz="2400" spc="35" dirty="0">
                <a:latin typeface="Arial"/>
                <a:cs typeface="Arial"/>
              </a:rPr>
              <a:t>trụ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chuyên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đề: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tập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tất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cả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biến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cố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có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thể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90" dirty="0">
                <a:latin typeface="Arial"/>
                <a:cs typeface="Arial"/>
              </a:rPr>
              <a:t>xảy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ra,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ký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hiệu  </a:t>
            </a:r>
            <a:r>
              <a:rPr sz="2400" spc="-135" dirty="0">
                <a:latin typeface="Arial"/>
                <a:cs typeface="Arial"/>
              </a:rPr>
              <a:t>bằng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U.</a:t>
            </a:r>
            <a:endParaRPr sz="24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75"/>
              </a:spcBef>
              <a:buChar char="•"/>
              <a:tabLst>
                <a:tab pos="184150" algn="l"/>
              </a:tabLst>
            </a:pPr>
            <a:r>
              <a:rPr sz="2400" spc="-135" dirty="0">
                <a:latin typeface="Arial"/>
                <a:cs typeface="Arial"/>
              </a:rPr>
              <a:t>Gọi </a:t>
            </a:r>
            <a:r>
              <a:rPr sz="2400" spc="-75" dirty="0">
                <a:latin typeface="Arial"/>
                <a:cs typeface="Arial"/>
              </a:rPr>
              <a:t>p </a:t>
            </a:r>
            <a:r>
              <a:rPr sz="2400" spc="-85" dirty="0">
                <a:latin typeface="Arial"/>
                <a:cs typeface="Arial"/>
              </a:rPr>
              <a:t>là </a:t>
            </a:r>
            <a:r>
              <a:rPr sz="2400" spc="-5" dirty="0">
                <a:latin typeface="Arial"/>
                <a:cs typeface="Arial"/>
              </a:rPr>
              <a:t>một </a:t>
            </a:r>
            <a:r>
              <a:rPr sz="2400" spc="-90" dirty="0">
                <a:latin typeface="Arial"/>
                <a:cs typeface="Arial"/>
              </a:rPr>
              <a:t>mệnh </a:t>
            </a:r>
            <a:r>
              <a:rPr sz="2400" spc="-75" dirty="0">
                <a:latin typeface="Arial"/>
                <a:cs typeface="Arial"/>
              </a:rPr>
              <a:t>đề </a:t>
            </a:r>
            <a:r>
              <a:rPr sz="2400" spc="-145" dirty="0">
                <a:latin typeface="Arial"/>
                <a:cs typeface="Arial"/>
              </a:rPr>
              <a:t>về </a:t>
            </a:r>
            <a:r>
              <a:rPr sz="2400" spc="-200" dirty="0">
                <a:latin typeface="Arial"/>
                <a:cs typeface="Arial"/>
              </a:rPr>
              <a:t>các </a:t>
            </a:r>
            <a:r>
              <a:rPr sz="2400" spc="-100" dirty="0">
                <a:latin typeface="Arial"/>
                <a:cs typeface="Arial"/>
              </a:rPr>
              <a:t>phần </a:t>
            </a:r>
            <a:r>
              <a:rPr sz="2400" spc="-10" dirty="0">
                <a:latin typeface="Arial"/>
                <a:cs typeface="Arial"/>
              </a:rPr>
              <a:t>tử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của </a:t>
            </a:r>
            <a:r>
              <a:rPr sz="2400" spc="-110" dirty="0">
                <a:latin typeface="Arial"/>
                <a:cs typeface="Arial"/>
              </a:rPr>
              <a:t>U:</a:t>
            </a:r>
            <a:endParaRPr sz="2400" dirty="0">
              <a:latin typeface="Arial"/>
              <a:cs typeface="Arial"/>
            </a:endParaRPr>
          </a:p>
          <a:p>
            <a:pPr marL="527685" lvl="1" indent="-171450">
              <a:lnSpc>
                <a:spcPts val="2280"/>
              </a:lnSpc>
              <a:spcBef>
                <a:spcPts val="185"/>
              </a:spcBef>
              <a:buChar char="•"/>
              <a:tabLst>
                <a:tab pos="528320" algn="l"/>
              </a:tabLst>
            </a:pPr>
            <a:r>
              <a:rPr sz="2000" spc="-220" dirty="0">
                <a:solidFill>
                  <a:srgbClr val="006FC0"/>
                </a:solidFill>
                <a:latin typeface="Arial"/>
                <a:cs typeface="Arial"/>
              </a:rPr>
              <a:t>Tập </a:t>
            </a:r>
            <a:r>
              <a:rPr sz="2000" spc="-80" dirty="0">
                <a:solidFill>
                  <a:srgbClr val="006FC0"/>
                </a:solidFill>
                <a:latin typeface="Arial"/>
                <a:cs typeface="Arial"/>
              </a:rPr>
              <a:t>đúng </a:t>
            </a:r>
            <a:r>
              <a:rPr sz="2000" spc="-130" dirty="0">
                <a:solidFill>
                  <a:srgbClr val="006FC0"/>
                </a:solidFill>
                <a:latin typeface="Arial"/>
                <a:cs typeface="Arial"/>
              </a:rPr>
              <a:t>của </a:t>
            </a:r>
            <a:r>
              <a:rPr sz="2000" spc="-85" dirty="0">
                <a:solidFill>
                  <a:srgbClr val="006FC0"/>
                </a:solidFill>
                <a:latin typeface="Arial"/>
                <a:cs typeface="Arial"/>
              </a:rPr>
              <a:t>mệnh </a:t>
            </a:r>
            <a:r>
              <a:rPr sz="2000" spc="-65" dirty="0">
                <a:solidFill>
                  <a:srgbClr val="006FC0"/>
                </a:solidFill>
                <a:latin typeface="Arial"/>
                <a:cs typeface="Arial"/>
              </a:rPr>
              <a:t>đề </a:t>
            </a:r>
            <a:r>
              <a:rPr sz="2000" spc="-60" dirty="0">
                <a:solidFill>
                  <a:srgbClr val="006FC0"/>
                </a:solidFill>
                <a:latin typeface="Arial"/>
                <a:cs typeface="Arial"/>
              </a:rPr>
              <a:t>p, </a:t>
            </a:r>
            <a:r>
              <a:rPr sz="2000" spc="-100" dirty="0">
                <a:solidFill>
                  <a:srgbClr val="006FC0"/>
                </a:solidFill>
                <a:latin typeface="Arial"/>
                <a:cs typeface="Arial"/>
              </a:rPr>
              <a:t>ký </a:t>
            </a:r>
            <a:r>
              <a:rPr sz="2000" spc="-65" dirty="0">
                <a:solidFill>
                  <a:srgbClr val="006FC0"/>
                </a:solidFill>
                <a:latin typeface="Arial"/>
                <a:cs typeface="Arial"/>
              </a:rPr>
              <a:t>hiệu </a:t>
            </a:r>
            <a:r>
              <a:rPr sz="2000" spc="-75" dirty="0">
                <a:solidFill>
                  <a:srgbClr val="006FC0"/>
                </a:solidFill>
                <a:latin typeface="Arial"/>
                <a:cs typeface="Arial"/>
              </a:rPr>
              <a:t>là </a:t>
            </a:r>
            <a:r>
              <a:rPr sz="2000" spc="-105" dirty="0">
                <a:solidFill>
                  <a:srgbClr val="006FC0"/>
                </a:solidFill>
                <a:latin typeface="Arial"/>
                <a:cs typeface="Arial"/>
              </a:rPr>
              <a:t>T(p), </a:t>
            </a:r>
            <a:r>
              <a:rPr sz="2000" spc="-75" dirty="0">
                <a:solidFill>
                  <a:srgbClr val="006FC0"/>
                </a:solidFill>
                <a:latin typeface="Arial"/>
                <a:cs typeface="Arial"/>
              </a:rPr>
              <a:t>là 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tập </a:t>
            </a:r>
            <a:r>
              <a:rPr sz="2000" spc="-170" dirty="0">
                <a:solidFill>
                  <a:srgbClr val="006FC0"/>
                </a:solidFill>
                <a:latin typeface="Arial"/>
                <a:cs typeface="Arial"/>
              </a:rPr>
              <a:t>các </a:t>
            </a:r>
            <a:r>
              <a:rPr sz="2000" spc="-90" dirty="0">
                <a:solidFill>
                  <a:srgbClr val="006FC0"/>
                </a:solidFill>
                <a:latin typeface="Arial"/>
                <a:cs typeface="Arial"/>
              </a:rPr>
              <a:t>phần 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tử </a:t>
            </a:r>
            <a:r>
              <a:rPr sz="2000" spc="-130" dirty="0">
                <a:solidFill>
                  <a:srgbClr val="006FC0"/>
                </a:solidFill>
                <a:latin typeface="Arial"/>
                <a:cs typeface="Arial"/>
              </a:rPr>
              <a:t>của </a:t>
            </a:r>
            <a:r>
              <a:rPr sz="2000" spc="-17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r>
              <a:rPr sz="2000" spc="-1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006FC0"/>
                </a:solidFill>
                <a:latin typeface="Arial"/>
                <a:cs typeface="Arial"/>
              </a:rPr>
              <a:t>làm</a:t>
            </a:r>
            <a:endParaRPr sz="2000" dirty="0">
              <a:latin typeface="Arial"/>
              <a:cs typeface="Arial"/>
            </a:endParaRPr>
          </a:p>
          <a:p>
            <a:pPr marL="527685">
              <a:lnSpc>
                <a:spcPts val="2280"/>
              </a:lnSpc>
            </a:pPr>
            <a:r>
              <a:rPr sz="2000" spc="-95" dirty="0">
                <a:solidFill>
                  <a:srgbClr val="006FC0"/>
                </a:solidFill>
                <a:latin typeface="Arial"/>
                <a:cs typeface="Arial"/>
              </a:rPr>
              <a:t>cho </a:t>
            </a:r>
            <a:r>
              <a:rPr sz="2000" spc="-65" dirty="0">
                <a:solidFill>
                  <a:srgbClr val="006FC0"/>
                </a:solidFill>
                <a:latin typeface="Arial"/>
                <a:cs typeface="Arial"/>
              </a:rPr>
              <a:t>p</a:t>
            </a:r>
            <a:r>
              <a:rPr sz="2000" spc="-1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75" dirty="0">
                <a:solidFill>
                  <a:srgbClr val="006FC0"/>
                </a:solidFill>
                <a:latin typeface="Arial"/>
                <a:cs typeface="Arial"/>
              </a:rPr>
              <a:t>đúng.</a:t>
            </a:r>
            <a:endParaRPr sz="20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70"/>
              </a:spcBef>
              <a:buChar char="•"/>
              <a:tabLst>
                <a:tab pos="528320" algn="l"/>
              </a:tabLst>
            </a:pPr>
            <a:r>
              <a:rPr sz="2000" spc="-175" dirty="0">
                <a:solidFill>
                  <a:srgbClr val="006FC0"/>
                </a:solidFill>
                <a:latin typeface="Arial"/>
                <a:cs typeface="Arial"/>
              </a:rPr>
              <a:t>Chu </a:t>
            </a:r>
            <a:r>
              <a:rPr sz="2000" spc="-60" dirty="0">
                <a:solidFill>
                  <a:srgbClr val="006FC0"/>
                </a:solidFill>
                <a:latin typeface="Arial"/>
                <a:cs typeface="Arial"/>
              </a:rPr>
              <a:t>ý: </a:t>
            </a:r>
            <a:r>
              <a:rPr sz="2000" spc="-120" dirty="0">
                <a:solidFill>
                  <a:srgbClr val="006FC0"/>
                </a:solidFill>
                <a:latin typeface="Arial"/>
                <a:cs typeface="Arial"/>
              </a:rPr>
              <a:t>T(p) </a:t>
            </a:r>
            <a:r>
              <a:rPr sz="2000" spc="-170" dirty="0">
                <a:solidFill>
                  <a:srgbClr val="006FC0"/>
                </a:solidFill>
                <a:latin typeface="Arial"/>
                <a:cs typeface="Arial"/>
              </a:rPr>
              <a:t>U </a:t>
            </a:r>
            <a:r>
              <a:rPr sz="2000" spc="-130" dirty="0">
                <a:solidFill>
                  <a:srgbClr val="006FC0"/>
                </a:solidFill>
                <a:latin typeface="Arial"/>
                <a:cs typeface="Arial"/>
              </a:rPr>
              <a:t>T(~p) </a:t>
            </a:r>
            <a:r>
              <a:rPr sz="2000" spc="-18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000" spc="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70" dirty="0">
                <a:solidFill>
                  <a:srgbClr val="006FC0"/>
                </a:solidFill>
                <a:latin typeface="Arial"/>
                <a:cs typeface="Arial"/>
              </a:rPr>
              <a:t>U</a:t>
            </a:r>
            <a:endParaRPr sz="20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65"/>
              </a:spcBef>
              <a:buChar char="•"/>
              <a:tabLst>
                <a:tab pos="528320" algn="l"/>
              </a:tabLst>
            </a:pPr>
            <a:r>
              <a:rPr sz="2000" spc="-210" dirty="0">
                <a:solidFill>
                  <a:srgbClr val="006FC0"/>
                </a:solidFill>
                <a:latin typeface="Arial"/>
                <a:cs typeface="Arial"/>
              </a:rPr>
              <a:t>Xác </a:t>
            </a:r>
            <a:r>
              <a:rPr sz="2000" spc="-75" dirty="0">
                <a:solidFill>
                  <a:srgbClr val="006FC0"/>
                </a:solidFill>
                <a:latin typeface="Arial"/>
                <a:cs typeface="Arial"/>
              </a:rPr>
              <a:t>xuất </a:t>
            </a:r>
            <a:r>
              <a:rPr sz="2000" spc="-70" dirty="0">
                <a:solidFill>
                  <a:srgbClr val="006FC0"/>
                </a:solidFill>
                <a:latin typeface="Arial"/>
                <a:cs typeface="Arial"/>
              </a:rPr>
              <a:t>p </a:t>
            </a:r>
            <a:r>
              <a:rPr sz="2000" spc="-80" dirty="0">
                <a:solidFill>
                  <a:srgbClr val="006FC0"/>
                </a:solidFill>
                <a:latin typeface="Arial"/>
                <a:cs typeface="Arial"/>
              </a:rPr>
              <a:t>đúng </a:t>
            </a:r>
            <a:r>
              <a:rPr sz="2000" spc="-120" dirty="0">
                <a:solidFill>
                  <a:srgbClr val="006FC0"/>
                </a:solidFill>
                <a:latin typeface="Arial"/>
                <a:cs typeface="Arial"/>
              </a:rPr>
              <a:t>được 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định </a:t>
            </a:r>
            <a:r>
              <a:rPr sz="2000" spc="-100" dirty="0">
                <a:solidFill>
                  <a:srgbClr val="006FC0"/>
                </a:solidFill>
                <a:latin typeface="Arial"/>
                <a:cs typeface="Arial"/>
              </a:rPr>
              <a:t>nghĩa: </a:t>
            </a:r>
            <a:r>
              <a:rPr sz="2000" spc="-95" dirty="0">
                <a:solidFill>
                  <a:srgbClr val="006FC0"/>
                </a:solidFill>
                <a:latin typeface="Arial"/>
                <a:cs typeface="Arial"/>
              </a:rPr>
              <a:t>Pr(p) </a:t>
            </a:r>
            <a:r>
              <a:rPr sz="2000" spc="-18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000" spc="50" dirty="0">
                <a:solidFill>
                  <a:srgbClr val="006FC0"/>
                </a:solidFill>
                <a:latin typeface="Arial"/>
                <a:cs typeface="Arial"/>
              </a:rPr>
              <a:t>|T(p)| </a:t>
            </a:r>
            <a:r>
              <a:rPr sz="2000" spc="210" dirty="0">
                <a:solidFill>
                  <a:srgbClr val="006FC0"/>
                </a:solidFill>
                <a:latin typeface="Arial"/>
                <a:cs typeface="Arial"/>
              </a:rPr>
              <a:t>/</a:t>
            </a:r>
            <a:r>
              <a:rPr sz="2000" spc="-1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006FC0"/>
                </a:solidFill>
                <a:latin typeface="Arial"/>
                <a:cs typeface="Arial"/>
              </a:rPr>
              <a:t>|U|</a:t>
            </a:r>
            <a:endParaRPr sz="2000" dirty="0">
              <a:latin typeface="Arial"/>
              <a:cs typeface="Arial"/>
            </a:endParaRPr>
          </a:p>
          <a:p>
            <a:pPr marL="183515" indent="-171450">
              <a:lnSpc>
                <a:spcPct val="100000"/>
              </a:lnSpc>
              <a:spcBef>
                <a:spcPts val="495"/>
              </a:spcBef>
              <a:buChar char="•"/>
              <a:tabLst>
                <a:tab pos="184150" algn="l"/>
              </a:tabLst>
            </a:pPr>
            <a:r>
              <a:rPr sz="2400" spc="-140" dirty="0">
                <a:latin typeface="Arial"/>
                <a:cs typeface="Arial"/>
              </a:rPr>
              <a:t>Tính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chất:</a:t>
            </a:r>
            <a:endParaRPr sz="24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85"/>
              </a:spcBef>
              <a:buChar char="•"/>
              <a:tabLst>
                <a:tab pos="528320" algn="l"/>
              </a:tabLst>
            </a:pPr>
            <a:r>
              <a:rPr sz="2000" spc="-110" dirty="0">
                <a:solidFill>
                  <a:srgbClr val="006FC0"/>
                </a:solidFill>
                <a:latin typeface="Arial"/>
                <a:cs typeface="Arial"/>
              </a:rPr>
              <a:t>Pr(~p) </a:t>
            </a:r>
            <a:r>
              <a:rPr sz="2000" spc="-175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000" spc="-105" dirty="0">
                <a:solidFill>
                  <a:srgbClr val="006FC0"/>
                </a:solidFill>
                <a:latin typeface="Arial"/>
                <a:cs typeface="Arial"/>
              </a:rPr>
              <a:t>1 </a:t>
            </a:r>
            <a:r>
              <a:rPr sz="2000" spc="-120" dirty="0">
                <a:solidFill>
                  <a:srgbClr val="006FC0"/>
                </a:solidFill>
                <a:latin typeface="Arial"/>
                <a:cs typeface="Arial"/>
              </a:rPr>
              <a:t>–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006FC0"/>
                </a:solidFill>
                <a:latin typeface="Arial"/>
                <a:cs typeface="Arial"/>
              </a:rPr>
              <a:t>P(p)</a:t>
            </a:r>
            <a:endParaRPr sz="20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45"/>
              </a:spcBef>
              <a:buChar char="•"/>
              <a:tabLst>
                <a:tab pos="528320" algn="l"/>
              </a:tabLst>
            </a:pPr>
            <a:r>
              <a:rPr sz="2000" spc="-105" dirty="0">
                <a:solidFill>
                  <a:srgbClr val="006FC0"/>
                </a:solidFill>
                <a:latin typeface="Arial"/>
                <a:cs typeface="Arial"/>
              </a:rPr>
              <a:t>Pr(p </a:t>
            </a:r>
            <a:r>
              <a:rPr sz="2000" spc="-150" dirty="0">
                <a:solidFill>
                  <a:srgbClr val="006FC0"/>
                </a:solidFill>
                <a:latin typeface="Arial"/>
                <a:cs typeface="Arial"/>
              </a:rPr>
              <a:t>và </a:t>
            </a:r>
            <a:r>
              <a:rPr sz="2000" spc="-65" dirty="0">
                <a:solidFill>
                  <a:srgbClr val="006FC0"/>
                </a:solidFill>
                <a:latin typeface="Arial"/>
                <a:cs typeface="Arial"/>
              </a:rPr>
              <a:t>q) </a:t>
            </a:r>
            <a:r>
              <a:rPr sz="2000" spc="-180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000" spc="-95" dirty="0">
                <a:solidFill>
                  <a:srgbClr val="006FC0"/>
                </a:solidFill>
                <a:latin typeface="Arial"/>
                <a:cs typeface="Arial"/>
              </a:rPr>
              <a:t>Pr(p) </a:t>
            </a:r>
            <a:r>
              <a:rPr sz="2000" spc="210" dirty="0">
                <a:solidFill>
                  <a:srgbClr val="006FC0"/>
                </a:solidFill>
                <a:latin typeface="Arial"/>
                <a:cs typeface="Arial"/>
              </a:rPr>
              <a:t>*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006FC0"/>
                </a:solidFill>
                <a:latin typeface="Arial"/>
                <a:cs typeface="Arial"/>
              </a:rPr>
              <a:t>Pr(q)</a:t>
            </a:r>
            <a:endParaRPr sz="2000" dirty="0">
              <a:latin typeface="Arial"/>
              <a:cs typeface="Arial"/>
            </a:endParaRPr>
          </a:p>
          <a:p>
            <a:pPr marL="527685" lvl="1" indent="-171450">
              <a:lnSpc>
                <a:spcPct val="100000"/>
              </a:lnSpc>
              <a:spcBef>
                <a:spcPts val="170"/>
              </a:spcBef>
              <a:buChar char="•"/>
              <a:tabLst>
                <a:tab pos="528320" algn="l"/>
              </a:tabLst>
            </a:pPr>
            <a:r>
              <a:rPr sz="2000" spc="-100" dirty="0">
                <a:solidFill>
                  <a:srgbClr val="006FC0"/>
                </a:solidFill>
                <a:latin typeface="Arial"/>
                <a:cs typeface="Arial"/>
              </a:rPr>
              <a:t>Pr(p </a:t>
            </a:r>
            <a:r>
              <a:rPr sz="2000" spc="-110" dirty="0">
                <a:solidFill>
                  <a:srgbClr val="006FC0"/>
                </a:solidFill>
                <a:latin typeface="Arial"/>
                <a:cs typeface="Arial"/>
              </a:rPr>
              <a:t>hoặc </a:t>
            </a:r>
            <a:r>
              <a:rPr sz="2000" spc="-65" dirty="0">
                <a:solidFill>
                  <a:srgbClr val="006FC0"/>
                </a:solidFill>
                <a:latin typeface="Arial"/>
                <a:cs typeface="Arial"/>
              </a:rPr>
              <a:t>q) </a:t>
            </a:r>
            <a:r>
              <a:rPr sz="2000" spc="-175" dirty="0">
                <a:solidFill>
                  <a:srgbClr val="006FC0"/>
                </a:solidFill>
                <a:latin typeface="Arial"/>
                <a:cs typeface="Arial"/>
              </a:rPr>
              <a:t>= </a:t>
            </a:r>
            <a:r>
              <a:rPr sz="2000" spc="-95" dirty="0">
                <a:solidFill>
                  <a:srgbClr val="006FC0"/>
                </a:solidFill>
                <a:latin typeface="Arial"/>
                <a:cs typeface="Arial"/>
              </a:rPr>
              <a:t>Pr(p) </a:t>
            </a:r>
            <a:r>
              <a:rPr sz="2000" spc="-175" dirty="0">
                <a:solidFill>
                  <a:srgbClr val="006FC0"/>
                </a:solidFill>
                <a:latin typeface="Arial"/>
                <a:cs typeface="Arial"/>
              </a:rPr>
              <a:t>+ </a:t>
            </a:r>
            <a:r>
              <a:rPr sz="2000" spc="-95" dirty="0">
                <a:solidFill>
                  <a:srgbClr val="006FC0"/>
                </a:solidFill>
                <a:latin typeface="Arial"/>
                <a:cs typeface="Arial"/>
              </a:rPr>
              <a:t>Pr(q) </a:t>
            </a:r>
            <a:r>
              <a:rPr sz="2000" spc="-120" dirty="0">
                <a:solidFill>
                  <a:srgbClr val="006FC0"/>
                </a:solidFill>
                <a:latin typeface="Arial"/>
                <a:cs typeface="Arial"/>
              </a:rPr>
              <a:t>– </a:t>
            </a:r>
            <a:r>
              <a:rPr sz="2000" spc="-100" dirty="0">
                <a:solidFill>
                  <a:srgbClr val="006FC0"/>
                </a:solidFill>
                <a:latin typeface="Arial"/>
                <a:cs typeface="Arial"/>
              </a:rPr>
              <a:t>Pr(p </a:t>
            </a:r>
            <a:r>
              <a:rPr sz="2000" spc="-150" dirty="0">
                <a:solidFill>
                  <a:srgbClr val="006FC0"/>
                </a:solidFill>
                <a:latin typeface="Arial"/>
                <a:cs typeface="Arial"/>
              </a:rPr>
              <a:t>và</a:t>
            </a:r>
            <a:r>
              <a:rPr sz="2000" spc="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65" dirty="0">
                <a:solidFill>
                  <a:srgbClr val="006FC0"/>
                </a:solidFill>
                <a:latin typeface="Arial"/>
                <a:cs typeface="Arial"/>
              </a:rPr>
              <a:t>q)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42" y="710006"/>
            <a:ext cx="7728915" cy="507831"/>
          </a:xfrm>
        </p:spPr>
        <p:txBody>
          <a:bodyPr/>
          <a:lstStyle/>
          <a:p>
            <a:r>
              <a:rPr lang="vi-VN" dirty="0"/>
              <a:t>Quan hệ giữa các tập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481" y="1228880"/>
            <a:ext cx="8061641" cy="3200876"/>
          </a:xfrm>
        </p:spPr>
        <p:txBody>
          <a:bodyPr/>
          <a:lstStyle/>
          <a:p>
            <a:r>
              <a:rPr lang="vi-VN" sz="2600" b="1" dirty="0"/>
              <a:t/>
            </a:r>
            <a:br>
              <a:rPr lang="vi-VN" sz="2600" b="1" dirty="0"/>
            </a:br>
            <a:r>
              <a:rPr lang="vi-VN" sz="2600" dirty="0" smtClean="0"/>
              <a:t>•</a:t>
            </a:r>
            <a:r>
              <a:rPr lang="en-US" sz="2600" dirty="0" smtClean="0"/>
              <a:t> </a:t>
            </a:r>
            <a:r>
              <a:rPr lang="vi-VN" sz="2600" dirty="0" smtClean="0"/>
              <a:t>Quan </a:t>
            </a:r>
            <a:r>
              <a:rPr lang="vi-VN" sz="2600" dirty="0"/>
              <a:t>hệ có lực lượng</a:t>
            </a:r>
            <a:br>
              <a:rPr lang="vi-VN" sz="2600" dirty="0"/>
            </a:br>
            <a:r>
              <a:rPr lang="vi-VN" sz="2600" dirty="0" smtClean="0"/>
              <a:t>•</a:t>
            </a:r>
            <a:r>
              <a:rPr lang="en-US" sz="2600" dirty="0" smtClean="0"/>
              <a:t> </a:t>
            </a:r>
            <a:r>
              <a:rPr lang="vi-VN" sz="2600" dirty="0" smtClean="0"/>
              <a:t>Lực </a:t>
            </a:r>
            <a:r>
              <a:rPr lang="vi-VN" sz="2600" dirty="0"/>
              <a:t>lượng của R có thể là:</a:t>
            </a:r>
            <a:br>
              <a:rPr lang="vi-VN" sz="2600" dirty="0"/>
            </a:br>
            <a:r>
              <a:rPr lang="vi-VN" sz="2600" dirty="0" smtClean="0"/>
              <a:t>–</a:t>
            </a:r>
            <a:r>
              <a:rPr lang="en-US" sz="2600" dirty="0" smtClean="0"/>
              <a:t> </a:t>
            </a:r>
            <a:r>
              <a:rPr lang="vi-VN" sz="2600" dirty="0" smtClean="0"/>
              <a:t>1-1</a:t>
            </a:r>
            <a:r>
              <a:rPr lang="en-US" sz="2600" dirty="0" smtClean="0"/>
              <a:t>       </a:t>
            </a:r>
            <a:r>
              <a:rPr lang="vi-VN" sz="2600" dirty="0"/>
              <a:t/>
            </a:r>
            <a:br>
              <a:rPr lang="vi-VN" sz="2600" dirty="0"/>
            </a:br>
            <a:r>
              <a:rPr lang="vi-VN" sz="2600" dirty="0" smtClean="0"/>
              <a:t>–</a:t>
            </a:r>
            <a:r>
              <a:rPr lang="en-US" sz="2600" dirty="0" smtClean="0"/>
              <a:t> </a:t>
            </a:r>
            <a:r>
              <a:rPr lang="vi-VN" sz="2600" dirty="0" smtClean="0"/>
              <a:t>nhiều</a:t>
            </a:r>
            <a:r>
              <a:rPr lang="en-US" sz="2600" dirty="0" smtClean="0"/>
              <a:t> </a:t>
            </a:r>
            <a:r>
              <a:rPr lang="vi-VN" sz="2600" dirty="0" smtClean="0"/>
              <a:t>-1</a:t>
            </a:r>
            <a:r>
              <a:rPr lang="vi-VN" sz="2600" dirty="0"/>
              <a:t/>
            </a:r>
            <a:br>
              <a:rPr lang="vi-VN" sz="2600" dirty="0"/>
            </a:br>
            <a:r>
              <a:rPr lang="vi-VN" sz="2600" dirty="0" smtClean="0"/>
              <a:t>–</a:t>
            </a:r>
            <a:r>
              <a:rPr lang="en-US" sz="2600" dirty="0" smtClean="0"/>
              <a:t> </a:t>
            </a:r>
            <a:r>
              <a:rPr lang="vi-VN" sz="2600" dirty="0" smtClean="0"/>
              <a:t>1</a:t>
            </a:r>
            <a:r>
              <a:rPr lang="en-US" sz="2600" dirty="0" smtClean="0"/>
              <a:t> </a:t>
            </a:r>
            <a:r>
              <a:rPr lang="vi-VN" sz="2600" dirty="0" smtClean="0"/>
              <a:t>-</a:t>
            </a:r>
            <a:r>
              <a:rPr lang="en-US" sz="2600" dirty="0" smtClean="0"/>
              <a:t> </a:t>
            </a:r>
            <a:r>
              <a:rPr lang="vi-VN" sz="2600" dirty="0" smtClean="0"/>
              <a:t>nhiều</a:t>
            </a:r>
            <a:r>
              <a:rPr lang="vi-VN" sz="2600" dirty="0"/>
              <a:t/>
            </a:r>
            <a:br>
              <a:rPr lang="vi-VN" sz="2600" dirty="0"/>
            </a:br>
            <a:r>
              <a:rPr lang="vi-VN" sz="2600" dirty="0" smtClean="0"/>
              <a:t>–</a:t>
            </a:r>
            <a:r>
              <a:rPr lang="en-US" sz="2600" dirty="0" smtClean="0"/>
              <a:t> </a:t>
            </a:r>
            <a:r>
              <a:rPr lang="vi-VN" sz="2600" dirty="0" smtClean="0"/>
              <a:t>nhiều</a:t>
            </a:r>
            <a:r>
              <a:rPr lang="en-US" sz="2600" dirty="0" smtClean="0"/>
              <a:t> </a:t>
            </a:r>
            <a:r>
              <a:rPr lang="vi-VN" sz="2600" dirty="0" smtClean="0"/>
              <a:t>-</a:t>
            </a:r>
            <a:r>
              <a:rPr lang="en-US" sz="2600" dirty="0" smtClean="0"/>
              <a:t> </a:t>
            </a:r>
            <a:r>
              <a:rPr lang="vi-VN" sz="2600" dirty="0" smtClean="0"/>
              <a:t>nhiều </a:t>
            </a:r>
            <a:r>
              <a:rPr lang="vi-VN" sz="2600" dirty="0"/>
              <a:t/>
            </a:r>
            <a:br>
              <a:rPr lang="vi-VN" sz="2600" dirty="0"/>
            </a:b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514600"/>
            <a:ext cx="41529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42" y="710006"/>
            <a:ext cx="7728915" cy="507831"/>
          </a:xfrm>
        </p:spPr>
        <p:txBody>
          <a:bodyPr/>
          <a:lstStyle/>
          <a:p>
            <a:r>
              <a:rPr lang="vi-VN" dirty="0"/>
              <a:t>Logic mệnh đề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7837"/>
            <a:ext cx="8290241" cy="4770537"/>
          </a:xfrm>
        </p:spPr>
        <p:txBody>
          <a:bodyPr/>
          <a:lstStyle/>
          <a:p>
            <a:r>
              <a:rPr lang="vi-VN" sz="2600" b="1" dirty="0"/>
              <a:t/>
            </a:r>
            <a:br>
              <a:rPr lang="vi-VN" sz="2600" b="1" dirty="0"/>
            </a:br>
            <a:r>
              <a:rPr lang="vi-VN" sz="2600" dirty="0"/>
              <a:t>• Một mệnh đề là một câu khẳng định có giá trị đúng (T) </a:t>
            </a:r>
            <a:r>
              <a:rPr lang="vi-VN" sz="2600" dirty="0" smtClean="0"/>
              <a:t>hoặc</a:t>
            </a:r>
            <a:r>
              <a:rPr lang="en-US" sz="2600" dirty="0" smtClean="0"/>
              <a:t> </a:t>
            </a:r>
            <a:r>
              <a:rPr lang="vi-VN" sz="2600" dirty="0" smtClean="0"/>
              <a:t>sai </a:t>
            </a:r>
            <a:r>
              <a:rPr lang="vi-VN" sz="2600" dirty="0"/>
              <a:t>(F)</a:t>
            </a:r>
            <a:br>
              <a:rPr lang="vi-VN" sz="2600" dirty="0"/>
            </a:br>
            <a:r>
              <a:rPr lang="vi-VN" sz="2600" dirty="0"/>
              <a:t>• Mệnh đề đơn giản (ví dụ p, q, r) là một mệnh đề hợp lệ</a:t>
            </a:r>
            <a:br>
              <a:rPr lang="vi-VN" sz="2600" dirty="0"/>
            </a:br>
            <a:r>
              <a:rPr lang="vi-VN" sz="2600" dirty="0"/>
              <a:t>(valid)</a:t>
            </a:r>
            <a:br>
              <a:rPr lang="vi-VN" sz="2600" dirty="0"/>
            </a:br>
            <a:r>
              <a:rPr lang="vi-VN" sz="2600" dirty="0"/>
              <a:t>• Các phép toán logic dùng để xây dựng các mệnh </a:t>
            </a:r>
            <a:r>
              <a:rPr lang="vi-VN" sz="2600" dirty="0" smtClean="0"/>
              <a:t>đề/công</a:t>
            </a:r>
            <a:r>
              <a:rPr lang="en-US" sz="2600" dirty="0" smtClean="0"/>
              <a:t> </a:t>
            </a:r>
            <a:r>
              <a:rPr lang="vi-VN" sz="2600" dirty="0" smtClean="0"/>
              <a:t>thức/biểu </a:t>
            </a:r>
            <a:r>
              <a:rPr lang="vi-VN" sz="2600" dirty="0"/>
              <a:t>thức logic phức tạp hơn từ các mệnh đề đơn giản</a:t>
            </a:r>
            <a:r>
              <a:rPr lang="vi-VN" sz="2600" dirty="0" smtClean="0"/>
              <a:t>:</a:t>
            </a:r>
            <a:r>
              <a:rPr lang="en-US" sz="2600" dirty="0" smtClean="0"/>
              <a:t> </a:t>
            </a:r>
            <a:r>
              <a:rPr lang="vi-VN" sz="2600" dirty="0" smtClean="0"/>
              <a:t>hội</a:t>
            </a:r>
            <a:r>
              <a:rPr lang="vi-VN" sz="2600" dirty="0"/>
              <a:t>, tuyển, phủ định, kéo theo</a:t>
            </a:r>
            <a:r>
              <a:rPr lang="vi-VN" sz="2600" dirty="0" smtClean="0"/>
              <a:t>,..</a:t>
            </a:r>
            <a:r>
              <a:rPr lang="en-US" sz="2600" dirty="0" smtClean="0"/>
              <a:t>.</a:t>
            </a:r>
          </a:p>
          <a:p>
            <a:r>
              <a:rPr lang="vi-VN" sz="2500" i="1" dirty="0" smtClean="0"/>
              <a:t>¬ </a:t>
            </a:r>
            <a:r>
              <a:rPr lang="vi-VN" sz="2500" dirty="0"/>
              <a:t>(phép phủ định), </a:t>
            </a:r>
            <a:r>
              <a:rPr lang="vi-VN" sz="2500" i="1" dirty="0"/>
              <a:t>∧ </a:t>
            </a:r>
            <a:r>
              <a:rPr lang="vi-VN" sz="2500" dirty="0"/>
              <a:t>(</a:t>
            </a:r>
            <a:r>
              <a:rPr lang="vi-VN" sz="2500" dirty="0" smtClean="0"/>
              <a:t>phép</a:t>
            </a:r>
            <a:r>
              <a:rPr lang="en-US" sz="2500" dirty="0" smtClean="0"/>
              <a:t> </a:t>
            </a:r>
            <a:r>
              <a:rPr lang="vi-VN" sz="2500" dirty="0" smtClean="0"/>
              <a:t>hội</a:t>
            </a:r>
            <a:r>
              <a:rPr lang="vi-VN" sz="2500" dirty="0"/>
              <a:t>, và), </a:t>
            </a:r>
            <a:r>
              <a:rPr lang="vi-VN" sz="2500" i="1" dirty="0"/>
              <a:t>∨ </a:t>
            </a:r>
            <a:r>
              <a:rPr lang="vi-VN" sz="2500" dirty="0"/>
              <a:t>(phép tuyển, hoặc). </a:t>
            </a:r>
            <a:br>
              <a:rPr lang="vi-VN" sz="2500" dirty="0"/>
            </a:br>
            <a:r>
              <a:rPr lang="vi-VN" sz="2500" i="1" dirty="0" smtClean="0"/>
              <a:t>⊕ </a:t>
            </a:r>
            <a:r>
              <a:rPr lang="vi-VN" sz="2500" dirty="0"/>
              <a:t>(phép tuyển loại trừ) và </a:t>
            </a:r>
            <a:r>
              <a:rPr lang="vi-VN" sz="2500" i="1" dirty="0"/>
              <a:t>→ </a:t>
            </a:r>
            <a:r>
              <a:rPr lang="vi-VN" sz="2500" dirty="0"/>
              <a:t>(phép kéo theo).</a:t>
            </a:r>
            <a:r>
              <a:rPr lang="vi-VN" sz="2500" dirty="0"/>
              <a:t> </a:t>
            </a:r>
            <a:r>
              <a:rPr lang="vi-VN" sz="2800" dirty="0"/>
              <a:t/>
            </a:r>
            <a:br>
              <a:rPr lang="vi-VN" sz="2800" dirty="0"/>
            </a:br>
            <a:r>
              <a:rPr lang="vi-VN" sz="2600" dirty="0"/>
              <a:t/>
            </a:r>
            <a:br>
              <a:rPr lang="vi-VN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672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542" y="710006"/>
            <a:ext cx="7728915" cy="507831"/>
          </a:xfrm>
        </p:spPr>
        <p:txBody>
          <a:bodyPr/>
          <a:lstStyle/>
          <a:p>
            <a:r>
              <a:rPr lang="vi-VN" dirty="0" smtClean="0"/>
              <a:t>Biểu </a:t>
            </a:r>
            <a:r>
              <a:rPr lang="vi-VN" dirty="0"/>
              <a:t>thức lôgic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777" y="1295400"/>
            <a:ext cx="8061641" cy="240065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dùng 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các phép toán lôgic để xây dựng các biểu thức 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như 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cách xây dựng các biểu thức số học.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cũng gọi các biểu 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lôgic 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là các công thức lôgic</a:t>
            </a:r>
            <a: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vi-VN" sz="2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2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2326</Words>
  <Application>Microsoft Office PowerPoint</Application>
  <PresentationFormat>On-screen Show (4:3)</PresentationFormat>
  <Paragraphs>438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Carlito</vt:lpstr>
      <vt:lpstr>Times New Roman</vt:lpstr>
      <vt:lpstr>Office Theme</vt:lpstr>
      <vt:lpstr>Chương 2 CƠ SỞ TOÁN HỌC</vt:lpstr>
      <vt:lpstr>Nội dung</vt:lpstr>
      <vt:lpstr>2.1. Các dạng khai báo tập hợp</vt:lpstr>
      <vt:lpstr>Biểu đồ Venn</vt:lpstr>
      <vt:lpstr>Quan hệ giữa các tập hợp</vt:lpstr>
      <vt:lpstr>Lý thuyết xác suất</vt:lpstr>
      <vt:lpstr>Quan hệ giữa các tập</vt:lpstr>
      <vt:lpstr>Logic mệnh đề</vt:lpstr>
      <vt:lpstr>Biểu thức lôgic</vt:lpstr>
      <vt:lpstr>Tương đương lôgic </vt:lpstr>
      <vt:lpstr>2.. 3.  Lý   thuyết đồ thị</vt:lpstr>
      <vt:lpstr>Ví dụ</vt:lpstr>
      <vt:lpstr>Ma trận tới</vt:lpstr>
      <vt:lpstr>Ma trận kề</vt:lpstr>
      <vt:lpstr>Đường đi</vt:lpstr>
      <vt:lpstr>Liên thông</vt:lpstr>
      <vt:lpstr>Đồ thị rút gọn</vt:lpstr>
      <vt:lpstr>Độ phức tạp đồ thị</vt:lpstr>
      <vt:lpstr>Đồ thị có hướng</vt:lpstr>
      <vt:lpstr>Vó dụ đồ thị có hướng</vt:lpstr>
      <vt:lpstr>Tính chất của đồ thị có hướng</vt:lpstr>
      <vt:lpstr>Ma trận kề của đồ thị có hướng</vt:lpstr>
      <vt:lpstr>Đường đi và nửa đường</vt:lpstr>
      <vt:lpstr>Ma trận tới (đến được)</vt:lpstr>
      <vt:lpstr>N-liên thông</vt:lpstr>
      <vt:lpstr>Ví dụ</vt:lpstr>
      <vt:lpstr>Ví dụ đồ thị rút gọn</vt:lpstr>
      <vt:lpstr>Ví dụ đồ thị rút gọn</vt:lpstr>
      <vt:lpstr>Ví dụ đồ thị rút gọn</vt:lpstr>
      <vt:lpstr>Đồ thị chương trình</vt:lpstr>
      <vt:lpstr>Đồ thị của các cấu trúc chương trình</vt:lpstr>
      <vt:lpstr>Máy trạng thái hữu hạn (FSM)</vt:lpstr>
      <vt:lpstr>Ví dụ</vt:lpstr>
      <vt:lpstr>Ví dụ Petri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Kiểm thử và Đảm bảo chất lượng Phần mềm</dc:title>
  <dc:creator>Trương Anh Hoàng; Site License</dc:creator>
  <cp:lastModifiedBy>Surface Boook</cp:lastModifiedBy>
  <cp:revision>19</cp:revision>
  <dcterms:created xsi:type="dcterms:W3CDTF">2023-07-29T15:45:35Z</dcterms:created>
  <dcterms:modified xsi:type="dcterms:W3CDTF">2023-07-30T11:29:30Z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2014-09-03T00:00:00Z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2023-07-29T00:00:00Z</vt:filetime>
  </property>
</Properties>
</file>