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Muli Black" charset="0"/>
      <p:regular r:id="rId11"/>
    </p:embeddedFont>
    <p:embeddedFont>
      <p:font typeface="Livvic Bold Bold" charset="0"/>
      <p:regular r:id="rId12"/>
    </p:embeddedFont>
    <p:embeddedFont>
      <p:font typeface="Livvic Bold" charset="0"/>
      <p:regular r:id="rId13"/>
    </p:embeddedFont>
    <p:embeddedFont>
      <p:font typeface="Quicksand Medium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4" d="100"/>
          <a:sy n="54" d="100"/>
        </p:scale>
        <p:origin x="-706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2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1389675" y="-1029229"/>
            <a:ext cx="6627921" cy="851667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59306" y="1329375"/>
            <a:ext cx="15569388" cy="9290587"/>
            <a:chOff x="0" y="0"/>
            <a:chExt cx="13616424" cy="8125211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3552925" cy="8061711"/>
            </a:xfrm>
            <a:custGeom>
              <a:avLst/>
              <a:gdLst/>
              <a:ahLst/>
              <a:cxnLst/>
              <a:rect l="l" t="t" r="r" b="b"/>
              <a:pathLst>
                <a:path w="13552925" h="8061711">
                  <a:moveTo>
                    <a:pt x="13460214" y="8061711"/>
                  </a:moveTo>
                  <a:lnTo>
                    <a:pt x="92710" y="8061711"/>
                  </a:lnTo>
                  <a:cubicBezTo>
                    <a:pt x="41910" y="8061711"/>
                    <a:pt x="0" y="8019801"/>
                    <a:pt x="0" y="796900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458944" y="0"/>
                  </a:lnTo>
                  <a:cubicBezTo>
                    <a:pt x="13509744" y="0"/>
                    <a:pt x="13551653" y="41910"/>
                    <a:pt x="13551653" y="92710"/>
                  </a:cubicBezTo>
                  <a:lnTo>
                    <a:pt x="13551653" y="7967731"/>
                  </a:lnTo>
                  <a:cubicBezTo>
                    <a:pt x="13552925" y="8019801"/>
                    <a:pt x="13511014" y="8061711"/>
                    <a:pt x="13460214" y="806171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3616425" cy="8125212"/>
            </a:xfrm>
            <a:custGeom>
              <a:avLst/>
              <a:gdLst/>
              <a:ahLst/>
              <a:cxnLst/>
              <a:rect l="l" t="t" r="r" b="b"/>
              <a:pathLst>
                <a:path w="13616425" h="8125212">
                  <a:moveTo>
                    <a:pt x="13491964" y="59690"/>
                  </a:moveTo>
                  <a:cubicBezTo>
                    <a:pt x="13527525" y="59690"/>
                    <a:pt x="13556734" y="88900"/>
                    <a:pt x="13556734" y="124460"/>
                  </a:cubicBezTo>
                  <a:lnTo>
                    <a:pt x="13556734" y="8000751"/>
                  </a:lnTo>
                  <a:cubicBezTo>
                    <a:pt x="13556734" y="8036312"/>
                    <a:pt x="13527525" y="8065522"/>
                    <a:pt x="13491964" y="8065522"/>
                  </a:cubicBezTo>
                  <a:lnTo>
                    <a:pt x="124460" y="8065522"/>
                  </a:lnTo>
                  <a:cubicBezTo>
                    <a:pt x="88900" y="8065522"/>
                    <a:pt x="59690" y="8036312"/>
                    <a:pt x="59690" y="800075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491964" y="59690"/>
                  </a:lnTo>
                  <a:moveTo>
                    <a:pt x="134919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000751"/>
                  </a:lnTo>
                  <a:cubicBezTo>
                    <a:pt x="0" y="8069331"/>
                    <a:pt x="55880" y="8125212"/>
                    <a:pt x="124460" y="8125212"/>
                  </a:cubicBezTo>
                  <a:lnTo>
                    <a:pt x="13491964" y="8125212"/>
                  </a:lnTo>
                  <a:cubicBezTo>
                    <a:pt x="13560544" y="8125212"/>
                    <a:pt x="13616425" y="8069331"/>
                    <a:pt x="13616425" y="8000751"/>
                  </a:cubicBezTo>
                  <a:lnTo>
                    <a:pt x="13616425" y="124460"/>
                  </a:lnTo>
                  <a:cubicBezTo>
                    <a:pt x="13616425" y="55880"/>
                    <a:pt x="13560544" y="0"/>
                    <a:pt x="13491964" y="0"/>
                  </a:cubicBezTo>
                  <a:close/>
                </a:path>
              </a:pathLst>
            </a:custGeom>
            <a:solidFill>
              <a:srgbClr val="403C3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981895">
            <a:off x="-46654" y="7962279"/>
            <a:ext cx="5026223" cy="481603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05896" y="1028700"/>
            <a:ext cx="15569388" cy="601350"/>
            <a:chOff x="0" y="0"/>
            <a:chExt cx="59843839" cy="2311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9843839" cy="2311400"/>
            </a:xfrm>
            <a:custGeom>
              <a:avLst/>
              <a:gdLst/>
              <a:ahLst/>
              <a:cxnLst/>
              <a:rect l="l" t="t" r="r" b="b"/>
              <a:pathLst>
                <a:path w="59843839" h="2311400">
                  <a:moveTo>
                    <a:pt x="595390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59539039" y="2311400"/>
                  </a:lnTo>
                  <a:cubicBezTo>
                    <a:pt x="59707946" y="2311400"/>
                    <a:pt x="59843839" y="2175510"/>
                    <a:pt x="59843839" y="2006600"/>
                  </a:cubicBezTo>
                  <a:lnTo>
                    <a:pt x="59843839" y="304800"/>
                  </a:lnTo>
                  <a:cubicBezTo>
                    <a:pt x="59843839" y="135890"/>
                    <a:pt x="59707946" y="0"/>
                    <a:pt x="59539039" y="0"/>
                  </a:cubicBezTo>
                  <a:close/>
                </a:path>
              </a:pathLst>
            </a:custGeom>
            <a:solidFill>
              <a:srgbClr val="403C38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4361714">
            <a:off x="8975545" y="-3072111"/>
            <a:ext cx="9814756" cy="94043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8081219" y="7956352"/>
            <a:ext cx="7951695" cy="581196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156386" y="1182543"/>
            <a:ext cx="726538" cy="72653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5599100" y="432776"/>
            <a:ext cx="1476305" cy="147630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4438379" y="2089317"/>
            <a:ext cx="1021814" cy="102181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19041" y="9523032"/>
            <a:ext cx="586855" cy="58685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2261586" y="9523032"/>
            <a:ext cx="409742" cy="40974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10582135" y="3424572"/>
            <a:ext cx="7712488" cy="7712488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036350" y="3824492"/>
            <a:ext cx="8648081" cy="3456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9"/>
              </a:lnSpc>
            </a:pPr>
            <a:r>
              <a:rPr lang="en-US" sz="4595" spc="45">
                <a:solidFill>
                  <a:srgbClr val="15172B"/>
                </a:solidFill>
                <a:latin typeface="Livvic Bold Bold"/>
              </a:rPr>
              <a:t>Đề tài 11: Tìm hiểu quá trình khởi động và kết thúc hệ thống Linux; thực hành cấu hình hệ thống để khởi động không có giao diện đồ họa, với 3tty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61586" y="7620522"/>
            <a:ext cx="8490045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>
                <a:solidFill>
                  <a:srgbClr val="15172B"/>
                </a:solidFill>
                <a:latin typeface="Quicksand Medium"/>
              </a:rPr>
              <a:t>Lê Văn Thành </a:t>
            </a:r>
          </a:p>
          <a:p>
            <a:pPr>
              <a:lnSpc>
                <a:spcPts val="4439"/>
              </a:lnSpc>
            </a:pPr>
            <a:r>
              <a:rPr lang="en-US" sz="3699">
                <a:solidFill>
                  <a:srgbClr val="15172B"/>
                </a:solidFill>
                <a:latin typeface="Quicksand Medium"/>
              </a:rPr>
              <a:t>Nguyễn Quang Anh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36350" y="2548074"/>
            <a:ext cx="7518747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>
                <a:solidFill>
                  <a:srgbClr val="15172B"/>
                </a:solidFill>
                <a:latin typeface="Quicksand Medium"/>
              </a:rPr>
              <a:t>Nhóm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4213" y="2631647"/>
            <a:ext cx="16739573" cy="6893135"/>
            <a:chOff x="0" y="0"/>
            <a:chExt cx="37464623" cy="1542743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37319842" cy="15282656"/>
            </a:xfrm>
            <a:custGeom>
              <a:avLst/>
              <a:gdLst/>
              <a:ahLst/>
              <a:cxnLst/>
              <a:rect l="l" t="t" r="r" b="b"/>
              <a:pathLst>
                <a:path w="37319842" h="15282656">
                  <a:moveTo>
                    <a:pt x="0" y="0"/>
                  </a:moveTo>
                  <a:lnTo>
                    <a:pt x="37319842" y="0"/>
                  </a:lnTo>
                  <a:lnTo>
                    <a:pt x="37319842" y="15282656"/>
                  </a:lnTo>
                  <a:lnTo>
                    <a:pt x="0" y="15282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C0B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64622" cy="15427437"/>
            </a:xfrm>
            <a:custGeom>
              <a:avLst/>
              <a:gdLst/>
              <a:ahLst/>
              <a:cxnLst/>
              <a:rect l="l" t="t" r="r" b="b"/>
              <a:pathLst>
                <a:path w="37464622" h="15427437">
                  <a:moveTo>
                    <a:pt x="37319843" y="15282656"/>
                  </a:moveTo>
                  <a:lnTo>
                    <a:pt x="37464622" y="15282656"/>
                  </a:lnTo>
                  <a:lnTo>
                    <a:pt x="37464622" y="15427437"/>
                  </a:lnTo>
                  <a:lnTo>
                    <a:pt x="37319843" y="15427437"/>
                  </a:lnTo>
                  <a:lnTo>
                    <a:pt x="37319843" y="152826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5282656"/>
                  </a:lnTo>
                  <a:lnTo>
                    <a:pt x="0" y="15282656"/>
                  </a:lnTo>
                  <a:lnTo>
                    <a:pt x="0" y="144780"/>
                  </a:lnTo>
                  <a:close/>
                  <a:moveTo>
                    <a:pt x="0" y="15282656"/>
                  </a:moveTo>
                  <a:lnTo>
                    <a:pt x="144780" y="15282656"/>
                  </a:lnTo>
                  <a:lnTo>
                    <a:pt x="144780" y="15427437"/>
                  </a:lnTo>
                  <a:lnTo>
                    <a:pt x="0" y="15427437"/>
                  </a:lnTo>
                  <a:lnTo>
                    <a:pt x="0" y="15282656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15282656"/>
                  </a:lnTo>
                  <a:lnTo>
                    <a:pt x="37319843" y="15282656"/>
                  </a:lnTo>
                  <a:lnTo>
                    <a:pt x="37319843" y="144780"/>
                  </a:lnTo>
                  <a:close/>
                  <a:moveTo>
                    <a:pt x="144780" y="15282656"/>
                  </a:moveTo>
                  <a:lnTo>
                    <a:pt x="37319843" y="15282656"/>
                  </a:lnTo>
                  <a:lnTo>
                    <a:pt x="37319843" y="15427437"/>
                  </a:lnTo>
                  <a:lnTo>
                    <a:pt x="144780" y="15427437"/>
                  </a:lnTo>
                  <a:lnTo>
                    <a:pt x="144780" y="15282656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74213" y="651208"/>
            <a:ext cx="16739573" cy="1754931"/>
            <a:chOff x="0" y="0"/>
            <a:chExt cx="37464623" cy="392768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37319842" cy="3782908"/>
            </a:xfrm>
            <a:custGeom>
              <a:avLst/>
              <a:gdLst/>
              <a:ahLst/>
              <a:cxnLst/>
              <a:rect l="l" t="t" r="r" b="b"/>
              <a:pathLst>
                <a:path w="37319842" h="3782908">
                  <a:moveTo>
                    <a:pt x="0" y="0"/>
                  </a:moveTo>
                  <a:lnTo>
                    <a:pt x="37319842" y="0"/>
                  </a:lnTo>
                  <a:lnTo>
                    <a:pt x="37319842" y="3782908"/>
                  </a:lnTo>
                  <a:lnTo>
                    <a:pt x="0" y="378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85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7464622" cy="3927688"/>
            </a:xfrm>
            <a:custGeom>
              <a:avLst/>
              <a:gdLst/>
              <a:ahLst/>
              <a:cxnLst/>
              <a:rect l="l" t="t" r="r" b="b"/>
              <a:pathLst>
                <a:path w="37464622" h="3927688">
                  <a:moveTo>
                    <a:pt x="37319843" y="3782908"/>
                  </a:moveTo>
                  <a:lnTo>
                    <a:pt x="37464622" y="3782908"/>
                  </a:lnTo>
                  <a:lnTo>
                    <a:pt x="37464622" y="3927688"/>
                  </a:lnTo>
                  <a:lnTo>
                    <a:pt x="37319843" y="3927688"/>
                  </a:lnTo>
                  <a:lnTo>
                    <a:pt x="37319843" y="37829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782908"/>
                  </a:lnTo>
                  <a:lnTo>
                    <a:pt x="0" y="3782908"/>
                  </a:lnTo>
                  <a:lnTo>
                    <a:pt x="0" y="144780"/>
                  </a:lnTo>
                  <a:close/>
                  <a:moveTo>
                    <a:pt x="0" y="3782908"/>
                  </a:moveTo>
                  <a:lnTo>
                    <a:pt x="144780" y="3782908"/>
                  </a:lnTo>
                  <a:lnTo>
                    <a:pt x="144780" y="3927688"/>
                  </a:lnTo>
                  <a:lnTo>
                    <a:pt x="0" y="3927688"/>
                  </a:lnTo>
                  <a:lnTo>
                    <a:pt x="0" y="3782908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3782908"/>
                  </a:lnTo>
                  <a:lnTo>
                    <a:pt x="37319843" y="3782908"/>
                  </a:lnTo>
                  <a:lnTo>
                    <a:pt x="37319843" y="144780"/>
                  </a:lnTo>
                  <a:close/>
                  <a:moveTo>
                    <a:pt x="144780" y="3782908"/>
                  </a:moveTo>
                  <a:lnTo>
                    <a:pt x="37319843" y="3782908"/>
                  </a:lnTo>
                  <a:lnTo>
                    <a:pt x="37319843" y="3927688"/>
                  </a:lnTo>
                  <a:lnTo>
                    <a:pt x="144780" y="3927688"/>
                  </a:lnTo>
                  <a:lnTo>
                    <a:pt x="144780" y="3782908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61753" y="613795"/>
            <a:ext cx="15697547" cy="164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0"/>
              </a:lnSpc>
              <a:spcBef>
                <a:spcPct val="0"/>
              </a:spcBef>
            </a:pPr>
            <a:r>
              <a:rPr lang="en-US" sz="9671">
                <a:solidFill>
                  <a:srgbClr val="000000"/>
                </a:solidFill>
                <a:latin typeface="Livvic Bold"/>
              </a:rPr>
              <a:t>GIỚI THIỆU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5227" y="3003773"/>
            <a:ext cx="15697547" cy="543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4"/>
              </a:lnSpc>
              <a:spcBef>
                <a:spcPct val="0"/>
              </a:spcBef>
            </a:pP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Trong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thế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giới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công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nghệ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hiện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đại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, Linux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là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điều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hành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mã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nguồn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mở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được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sử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dụng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rộng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rãi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bởi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nhiều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doanh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nghiệp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,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tổ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chức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và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cá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nhân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trên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toàn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thế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giới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.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Tuy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nhiên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,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việc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cấu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hình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Linux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và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hiểu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rõ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quá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trình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khởi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động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và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kết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thúc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là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vô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cùng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quan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trọng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để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đảm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bảo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cho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hoạt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động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tối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ưu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và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đáp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ứng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được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nhu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cầu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sử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dụng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của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người</a:t>
            </a:r>
            <a:r>
              <a:rPr lang="en-US" sz="44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4402" dirty="0" err="1">
                <a:solidFill>
                  <a:srgbClr val="000000"/>
                </a:solidFill>
                <a:latin typeface="Livvic Bold"/>
              </a:rPr>
              <a:t>dùng</a:t>
            </a:r>
            <a:endParaRPr lang="en-US" sz="4402" dirty="0">
              <a:solidFill>
                <a:srgbClr val="000000"/>
              </a:solidFill>
              <a:latin typeface="Livv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9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4213" y="2496507"/>
            <a:ext cx="16739573" cy="6893135"/>
            <a:chOff x="0" y="0"/>
            <a:chExt cx="37464623" cy="1542743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37319842" cy="15282656"/>
            </a:xfrm>
            <a:custGeom>
              <a:avLst/>
              <a:gdLst/>
              <a:ahLst/>
              <a:cxnLst/>
              <a:rect l="l" t="t" r="r" b="b"/>
              <a:pathLst>
                <a:path w="37319842" h="15282656">
                  <a:moveTo>
                    <a:pt x="0" y="0"/>
                  </a:moveTo>
                  <a:lnTo>
                    <a:pt x="37319842" y="0"/>
                  </a:lnTo>
                  <a:lnTo>
                    <a:pt x="37319842" y="15282656"/>
                  </a:lnTo>
                  <a:lnTo>
                    <a:pt x="0" y="15282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EA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64622" cy="15427437"/>
            </a:xfrm>
            <a:custGeom>
              <a:avLst/>
              <a:gdLst/>
              <a:ahLst/>
              <a:cxnLst/>
              <a:rect l="l" t="t" r="r" b="b"/>
              <a:pathLst>
                <a:path w="37464622" h="15427437">
                  <a:moveTo>
                    <a:pt x="37319843" y="15282656"/>
                  </a:moveTo>
                  <a:lnTo>
                    <a:pt x="37464622" y="15282656"/>
                  </a:lnTo>
                  <a:lnTo>
                    <a:pt x="37464622" y="15427437"/>
                  </a:lnTo>
                  <a:lnTo>
                    <a:pt x="37319843" y="15427437"/>
                  </a:lnTo>
                  <a:lnTo>
                    <a:pt x="37319843" y="152826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5282656"/>
                  </a:lnTo>
                  <a:lnTo>
                    <a:pt x="0" y="15282656"/>
                  </a:lnTo>
                  <a:lnTo>
                    <a:pt x="0" y="144780"/>
                  </a:lnTo>
                  <a:close/>
                  <a:moveTo>
                    <a:pt x="0" y="15282656"/>
                  </a:moveTo>
                  <a:lnTo>
                    <a:pt x="144780" y="15282656"/>
                  </a:lnTo>
                  <a:lnTo>
                    <a:pt x="144780" y="15427437"/>
                  </a:lnTo>
                  <a:lnTo>
                    <a:pt x="0" y="15427437"/>
                  </a:lnTo>
                  <a:lnTo>
                    <a:pt x="0" y="15282656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15282656"/>
                  </a:lnTo>
                  <a:lnTo>
                    <a:pt x="37319843" y="15282656"/>
                  </a:lnTo>
                  <a:lnTo>
                    <a:pt x="37319843" y="144780"/>
                  </a:lnTo>
                  <a:close/>
                  <a:moveTo>
                    <a:pt x="144780" y="15282656"/>
                  </a:moveTo>
                  <a:lnTo>
                    <a:pt x="37319843" y="15282656"/>
                  </a:lnTo>
                  <a:lnTo>
                    <a:pt x="37319843" y="15427437"/>
                  </a:lnTo>
                  <a:lnTo>
                    <a:pt x="144780" y="15427437"/>
                  </a:lnTo>
                  <a:lnTo>
                    <a:pt x="144780" y="15282656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74213" y="651208"/>
            <a:ext cx="16739573" cy="1754931"/>
            <a:chOff x="0" y="0"/>
            <a:chExt cx="37464623" cy="392768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37319842" cy="3782908"/>
            </a:xfrm>
            <a:custGeom>
              <a:avLst/>
              <a:gdLst/>
              <a:ahLst/>
              <a:cxnLst/>
              <a:rect l="l" t="t" r="r" b="b"/>
              <a:pathLst>
                <a:path w="37319842" h="3782908">
                  <a:moveTo>
                    <a:pt x="0" y="0"/>
                  </a:moveTo>
                  <a:lnTo>
                    <a:pt x="37319842" y="0"/>
                  </a:lnTo>
                  <a:lnTo>
                    <a:pt x="37319842" y="3782908"/>
                  </a:lnTo>
                  <a:lnTo>
                    <a:pt x="0" y="378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DD1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7464622" cy="3927688"/>
            </a:xfrm>
            <a:custGeom>
              <a:avLst/>
              <a:gdLst/>
              <a:ahLst/>
              <a:cxnLst/>
              <a:rect l="l" t="t" r="r" b="b"/>
              <a:pathLst>
                <a:path w="37464622" h="3927688">
                  <a:moveTo>
                    <a:pt x="37319843" y="3782908"/>
                  </a:moveTo>
                  <a:lnTo>
                    <a:pt x="37464622" y="3782908"/>
                  </a:lnTo>
                  <a:lnTo>
                    <a:pt x="37464622" y="3927688"/>
                  </a:lnTo>
                  <a:lnTo>
                    <a:pt x="37319843" y="3927688"/>
                  </a:lnTo>
                  <a:lnTo>
                    <a:pt x="37319843" y="37829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782908"/>
                  </a:lnTo>
                  <a:lnTo>
                    <a:pt x="0" y="3782908"/>
                  </a:lnTo>
                  <a:lnTo>
                    <a:pt x="0" y="144780"/>
                  </a:lnTo>
                  <a:close/>
                  <a:moveTo>
                    <a:pt x="0" y="3782908"/>
                  </a:moveTo>
                  <a:lnTo>
                    <a:pt x="144780" y="3782908"/>
                  </a:lnTo>
                  <a:lnTo>
                    <a:pt x="144780" y="3927688"/>
                  </a:lnTo>
                  <a:lnTo>
                    <a:pt x="0" y="3927688"/>
                  </a:lnTo>
                  <a:lnTo>
                    <a:pt x="0" y="3782908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3782908"/>
                  </a:lnTo>
                  <a:lnTo>
                    <a:pt x="37319843" y="3782908"/>
                  </a:lnTo>
                  <a:lnTo>
                    <a:pt x="37319843" y="144780"/>
                  </a:lnTo>
                  <a:close/>
                  <a:moveTo>
                    <a:pt x="144780" y="3782908"/>
                  </a:moveTo>
                  <a:lnTo>
                    <a:pt x="37319843" y="3782908"/>
                  </a:lnTo>
                  <a:lnTo>
                    <a:pt x="37319843" y="3927688"/>
                  </a:lnTo>
                  <a:lnTo>
                    <a:pt x="144780" y="3927688"/>
                  </a:lnTo>
                  <a:lnTo>
                    <a:pt x="144780" y="3782908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95227" y="847725"/>
            <a:ext cx="15697547" cy="164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0"/>
              </a:lnSpc>
              <a:spcBef>
                <a:spcPct val="0"/>
              </a:spcBef>
            </a:pPr>
            <a:r>
              <a:rPr lang="en-US" sz="9671">
                <a:solidFill>
                  <a:srgbClr val="000000"/>
                </a:solidFill>
                <a:latin typeface="Livvic Bold"/>
              </a:rPr>
              <a:t>2 PHẦN CHÍNH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1753" y="3134990"/>
            <a:ext cx="15697547" cy="420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03"/>
              </a:lnSpc>
            </a:pPr>
            <a:r>
              <a:rPr lang="en-US" sz="5502" dirty="0">
                <a:solidFill>
                  <a:srgbClr val="000000"/>
                </a:solidFill>
                <a:latin typeface="Livvic Bold"/>
              </a:rPr>
              <a:t>1.TÌM HIỂU QUÁ TRÌNH KHỞI ĐỘNG VÀ KẾT THÚC HỆ THỐNG LINUX</a:t>
            </a:r>
          </a:p>
          <a:p>
            <a:pPr algn="just">
              <a:lnSpc>
                <a:spcPts val="6603"/>
              </a:lnSpc>
            </a:pPr>
            <a:r>
              <a:rPr lang="en-US" sz="5502" dirty="0">
                <a:solidFill>
                  <a:srgbClr val="000000"/>
                </a:solidFill>
                <a:latin typeface="Livvic Bold"/>
              </a:rPr>
              <a:t>2.THỰC HÀNH CẤU HÌNH HỆ THỐNG ĐỂ KHỞI ĐỘNG KHÔNG CÓ ĐỒ HỌA , VỚI 3 TYY (</a:t>
            </a:r>
            <a:r>
              <a:rPr lang="en-US" sz="5502" dirty="0" smtClean="0">
                <a:solidFill>
                  <a:srgbClr val="000000"/>
                </a:solidFill>
                <a:latin typeface="Livvic Bold"/>
              </a:rPr>
              <a:t>TELETYPE)</a:t>
            </a:r>
            <a:endParaRPr lang="en-US" sz="5502" dirty="0">
              <a:solidFill>
                <a:srgbClr val="000000"/>
              </a:solidFill>
              <a:latin typeface="Livv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9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4213" y="2631647"/>
            <a:ext cx="16739573" cy="6893135"/>
            <a:chOff x="0" y="0"/>
            <a:chExt cx="37464623" cy="1542743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37319842" cy="15282656"/>
            </a:xfrm>
            <a:custGeom>
              <a:avLst/>
              <a:gdLst/>
              <a:ahLst/>
              <a:cxnLst/>
              <a:rect l="l" t="t" r="r" b="b"/>
              <a:pathLst>
                <a:path w="37319842" h="15282656">
                  <a:moveTo>
                    <a:pt x="0" y="0"/>
                  </a:moveTo>
                  <a:lnTo>
                    <a:pt x="37319842" y="0"/>
                  </a:lnTo>
                  <a:lnTo>
                    <a:pt x="37319842" y="15282656"/>
                  </a:lnTo>
                  <a:lnTo>
                    <a:pt x="0" y="15282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EA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64622" cy="15427437"/>
            </a:xfrm>
            <a:custGeom>
              <a:avLst/>
              <a:gdLst/>
              <a:ahLst/>
              <a:cxnLst/>
              <a:rect l="l" t="t" r="r" b="b"/>
              <a:pathLst>
                <a:path w="37464622" h="15427437">
                  <a:moveTo>
                    <a:pt x="37319843" y="15282656"/>
                  </a:moveTo>
                  <a:lnTo>
                    <a:pt x="37464622" y="15282656"/>
                  </a:lnTo>
                  <a:lnTo>
                    <a:pt x="37464622" y="15427437"/>
                  </a:lnTo>
                  <a:lnTo>
                    <a:pt x="37319843" y="15427437"/>
                  </a:lnTo>
                  <a:lnTo>
                    <a:pt x="37319843" y="152826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5282656"/>
                  </a:lnTo>
                  <a:lnTo>
                    <a:pt x="0" y="15282656"/>
                  </a:lnTo>
                  <a:lnTo>
                    <a:pt x="0" y="144780"/>
                  </a:lnTo>
                  <a:close/>
                  <a:moveTo>
                    <a:pt x="0" y="15282656"/>
                  </a:moveTo>
                  <a:lnTo>
                    <a:pt x="144780" y="15282656"/>
                  </a:lnTo>
                  <a:lnTo>
                    <a:pt x="144780" y="15427437"/>
                  </a:lnTo>
                  <a:lnTo>
                    <a:pt x="0" y="15427437"/>
                  </a:lnTo>
                  <a:lnTo>
                    <a:pt x="0" y="15282656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15282656"/>
                  </a:lnTo>
                  <a:lnTo>
                    <a:pt x="37319843" y="15282656"/>
                  </a:lnTo>
                  <a:lnTo>
                    <a:pt x="37319843" y="144780"/>
                  </a:lnTo>
                  <a:close/>
                  <a:moveTo>
                    <a:pt x="144780" y="15282656"/>
                  </a:moveTo>
                  <a:lnTo>
                    <a:pt x="37319843" y="15282656"/>
                  </a:lnTo>
                  <a:lnTo>
                    <a:pt x="37319843" y="15427437"/>
                  </a:lnTo>
                  <a:lnTo>
                    <a:pt x="144780" y="15427437"/>
                  </a:lnTo>
                  <a:lnTo>
                    <a:pt x="144780" y="15282656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74213" y="651208"/>
            <a:ext cx="16739573" cy="1754931"/>
            <a:chOff x="0" y="0"/>
            <a:chExt cx="37464623" cy="392768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37319842" cy="3782908"/>
            </a:xfrm>
            <a:custGeom>
              <a:avLst/>
              <a:gdLst/>
              <a:ahLst/>
              <a:cxnLst/>
              <a:rect l="l" t="t" r="r" b="b"/>
              <a:pathLst>
                <a:path w="37319842" h="3782908">
                  <a:moveTo>
                    <a:pt x="0" y="0"/>
                  </a:moveTo>
                  <a:lnTo>
                    <a:pt x="37319842" y="0"/>
                  </a:lnTo>
                  <a:lnTo>
                    <a:pt x="37319842" y="3782908"/>
                  </a:lnTo>
                  <a:lnTo>
                    <a:pt x="0" y="378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DD1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7464622" cy="3927688"/>
            </a:xfrm>
            <a:custGeom>
              <a:avLst/>
              <a:gdLst/>
              <a:ahLst/>
              <a:cxnLst/>
              <a:rect l="l" t="t" r="r" b="b"/>
              <a:pathLst>
                <a:path w="37464622" h="3927688">
                  <a:moveTo>
                    <a:pt x="37319843" y="3782908"/>
                  </a:moveTo>
                  <a:lnTo>
                    <a:pt x="37464622" y="3782908"/>
                  </a:lnTo>
                  <a:lnTo>
                    <a:pt x="37464622" y="3927688"/>
                  </a:lnTo>
                  <a:lnTo>
                    <a:pt x="37319843" y="3927688"/>
                  </a:lnTo>
                  <a:lnTo>
                    <a:pt x="37319843" y="37829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782908"/>
                  </a:lnTo>
                  <a:lnTo>
                    <a:pt x="0" y="3782908"/>
                  </a:lnTo>
                  <a:lnTo>
                    <a:pt x="0" y="144780"/>
                  </a:lnTo>
                  <a:close/>
                  <a:moveTo>
                    <a:pt x="0" y="3782908"/>
                  </a:moveTo>
                  <a:lnTo>
                    <a:pt x="144780" y="3782908"/>
                  </a:lnTo>
                  <a:lnTo>
                    <a:pt x="144780" y="3927688"/>
                  </a:lnTo>
                  <a:lnTo>
                    <a:pt x="0" y="3927688"/>
                  </a:lnTo>
                  <a:lnTo>
                    <a:pt x="0" y="3782908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3782908"/>
                  </a:lnTo>
                  <a:lnTo>
                    <a:pt x="37319843" y="3782908"/>
                  </a:lnTo>
                  <a:lnTo>
                    <a:pt x="37319843" y="144780"/>
                  </a:lnTo>
                  <a:close/>
                  <a:moveTo>
                    <a:pt x="144780" y="3782908"/>
                  </a:moveTo>
                  <a:lnTo>
                    <a:pt x="37319843" y="3782908"/>
                  </a:lnTo>
                  <a:lnTo>
                    <a:pt x="37319843" y="3927688"/>
                  </a:lnTo>
                  <a:lnTo>
                    <a:pt x="144780" y="3927688"/>
                  </a:lnTo>
                  <a:lnTo>
                    <a:pt x="144780" y="3782908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95227" y="824031"/>
            <a:ext cx="15697547" cy="94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0"/>
              </a:lnSpc>
              <a:spcBef>
                <a:spcPct val="0"/>
              </a:spcBef>
            </a:pPr>
            <a:r>
              <a:rPr lang="en-US" sz="5472">
                <a:solidFill>
                  <a:srgbClr val="000000"/>
                </a:solidFill>
                <a:latin typeface="Muli Black"/>
              </a:rPr>
              <a:t>QUÁ TRÌNH KHỞI ĐỘNG HỆ THỐNG LINUX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925440"/>
            <a:ext cx="15697547" cy="552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3"/>
              </a:lnSpc>
            </a:pP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Linux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là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một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điều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hành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mã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nguồn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mở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rất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phổ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biến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được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sử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dụng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trong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nhiều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lĩnh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vực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,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từ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máy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tính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cá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nhân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đến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máy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chủ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lớn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.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Quá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trình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khởi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động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Linux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là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một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quá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trình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quan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trọng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để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đảm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bảo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hoạt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động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đúng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cách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.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Trong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bài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báo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cáo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này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,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chúng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ta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sẽ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tìm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hiểu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chi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tiết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về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quá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trình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khởi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động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2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5202" dirty="0">
                <a:solidFill>
                  <a:srgbClr val="000000"/>
                </a:solidFill>
                <a:latin typeface="Livvic Bold"/>
              </a:rPr>
              <a:t> Linux.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4213" y="2885522"/>
            <a:ext cx="16739573" cy="6893135"/>
            <a:chOff x="0" y="0"/>
            <a:chExt cx="37464623" cy="1542743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37319842" cy="15282656"/>
            </a:xfrm>
            <a:custGeom>
              <a:avLst/>
              <a:gdLst/>
              <a:ahLst/>
              <a:cxnLst/>
              <a:rect l="l" t="t" r="r" b="b"/>
              <a:pathLst>
                <a:path w="37319842" h="15282656">
                  <a:moveTo>
                    <a:pt x="0" y="0"/>
                  </a:moveTo>
                  <a:lnTo>
                    <a:pt x="37319842" y="0"/>
                  </a:lnTo>
                  <a:lnTo>
                    <a:pt x="37319842" y="15282656"/>
                  </a:lnTo>
                  <a:lnTo>
                    <a:pt x="0" y="15282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5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64622" cy="15427437"/>
            </a:xfrm>
            <a:custGeom>
              <a:avLst/>
              <a:gdLst/>
              <a:ahLst/>
              <a:cxnLst/>
              <a:rect l="l" t="t" r="r" b="b"/>
              <a:pathLst>
                <a:path w="37464622" h="15427437">
                  <a:moveTo>
                    <a:pt x="37319843" y="15282656"/>
                  </a:moveTo>
                  <a:lnTo>
                    <a:pt x="37464622" y="15282656"/>
                  </a:lnTo>
                  <a:lnTo>
                    <a:pt x="37464622" y="15427437"/>
                  </a:lnTo>
                  <a:lnTo>
                    <a:pt x="37319843" y="15427437"/>
                  </a:lnTo>
                  <a:lnTo>
                    <a:pt x="37319843" y="152826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5282656"/>
                  </a:lnTo>
                  <a:lnTo>
                    <a:pt x="0" y="15282656"/>
                  </a:lnTo>
                  <a:lnTo>
                    <a:pt x="0" y="144780"/>
                  </a:lnTo>
                  <a:close/>
                  <a:moveTo>
                    <a:pt x="0" y="15282656"/>
                  </a:moveTo>
                  <a:lnTo>
                    <a:pt x="144780" y="15282656"/>
                  </a:lnTo>
                  <a:lnTo>
                    <a:pt x="144780" y="15427437"/>
                  </a:lnTo>
                  <a:lnTo>
                    <a:pt x="0" y="15427437"/>
                  </a:lnTo>
                  <a:lnTo>
                    <a:pt x="0" y="15282656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15282656"/>
                  </a:lnTo>
                  <a:lnTo>
                    <a:pt x="37319843" y="15282656"/>
                  </a:lnTo>
                  <a:lnTo>
                    <a:pt x="37319843" y="144780"/>
                  </a:lnTo>
                  <a:close/>
                  <a:moveTo>
                    <a:pt x="144780" y="15282656"/>
                  </a:moveTo>
                  <a:lnTo>
                    <a:pt x="37319843" y="15282656"/>
                  </a:lnTo>
                  <a:lnTo>
                    <a:pt x="37319843" y="15427437"/>
                  </a:lnTo>
                  <a:lnTo>
                    <a:pt x="144780" y="15427437"/>
                  </a:lnTo>
                  <a:lnTo>
                    <a:pt x="144780" y="15282656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74213" y="651208"/>
            <a:ext cx="16739573" cy="1754931"/>
            <a:chOff x="0" y="0"/>
            <a:chExt cx="37464623" cy="392768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37319842" cy="3782908"/>
            </a:xfrm>
            <a:custGeom>
              <a:avLst/>
              <a:gdLst/>
              <a:ahLst/>
              <a:cxnLst/>
              <a:rect l="l" t="t" r="r" b="b"/>
              <a:pathLst>
                <a:path w="37319842" h="3782908">
                  <a:moveTo>
                    <a:pt x="0" y="0"/>
                  </a:moveTo>
                  <a:lnTo>
                    <a:pt x="37319842" y="0"/>
                  </a:lnTo>
                  <a:lnTo>
                    <a:pt x="37319842" y="3782908"/>
                  </a:lnTo>
                  <a:lnTo>
                    <a:pt x="0" y="378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DD1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7464622" cy="3927688"/>
            </a:xfrm>
            <a:custGeom>
              <a:avLst/>
              <a:gdLst/>
              <a:ahLst/>
              <a:cxnLst/>
              <a:rect l="l" t="t" r="r" b="b"/>
              <a:pathLst>
                <a:path w="37464622" h="3927688">
                  <a:moveTo>
                    <a:pt x="37319843" y="3782908"/>
                  </a:moveTo>
                  <a:lnTo>
                    <a:pt x="37464622" y="3782908"/>
                  </a:lnTo>
                  <a:lnTo>
                    <a:pt x="37464622" y="3927688"/>
                  </a:lnTo>
                  <a:lnTo>
                    <a:pt x="37319843" y="3927688"/>
                  </a:lnTo>
                  <a:lnTo>
                    <a:pt x="37319843" y="37829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782908"/>
                  </a:lnTo>
                  <a:lnTo>
                    <a:pt x="0" y="3782908"/>
                  </a:lnTo>
                  <a:lnTo>
                    <a:pt x="0" y="144780"/>
                  </a:lnTo>
                  <a:close/>
                  <a:moveTo>
                    <a:pt x="0" y="3782908"/>
                  </a:moveTo>
                  <a:lnTo>
                    <a:pt x="144780" y="3782908"/>
                  </a:lnTo>
                  <a:lnTo>
                    <a:pt x="144780" y="3927688"/>
                  </a:lnTo>
                  <a:lnTo>
                    <a:pt x="0" y="3927688"/>
                  </a:lnTo>
                  <a:lnTo>
                    <a:pt x="0" y="3782908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3782908"/>
                  </a:lnTo>
                  <a:lnTo>
                    <a:pt x="37319843" y="3782908"/>
                  </a:lnTo>
                  <a:lnTo>
                    <a:pt x="37319843" y="144780"/>
                  </a:lnTo>
                  <a:close/>
                  <a:moveTo>
                    <a:pt x="144780" y="3782908"/>
                  </a:moveTo>
                  <a:lnTo>
                    <a:pt x="37319843" y="3782908"/>
                  </a:lnTo>
                  <a:lnTo>
                    <a:pt x="37319843" y="3927688"/>
                  </a:lnTo>
                  <a:lnTo>
                    <a:pt x="144780" y="3927688"/>
                  </a:lnTo>
                  <a:lnTo>
                    <a:pt x="144780" y="3782908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61753" y="798837"/>
            <a:ext cx="15697547" cy="97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572">
                <a:solidFill>
                  <a:srgbClr val="000000"/>
                </a:solidFill>
                <a:latin typeface="Muli Black"/>
              </a:rPr>
              <a:t>QUÁ TRÌNH KHỞI ĐỘNG HỆ THỐNG LINUX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0740" y="3441252"/>
            <a:ext cx="16739573" cy="577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19"/>
              </a:lnSpc>
            </a:pP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Bước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1: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Kiểm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tra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phần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cứng</a:t>
            </a:r>
            <a:endParaRPr lang="en-US" sz="7599" dirty="0">
              <a:solidFill>
                <a:srgbClr val="000000"/>
              </a:solidFill>
              <a:latin typeface="Quicksand Medium"/>
            </a:endParaRPr>
          </a:p>
          <a:p>
            <a:pPr>
              <a:lnSpc>
                <a:spcPts val="9119"/>
              </a:lnSpc>
            </a:pP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Bước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2: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Nạp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Bootloader</a:t>
            </a:r>
            <a:endParaRPr lang="en-US" sz="7599" dirty="0">
              <a:solidFill>
                <a:srgbClr val="000000"/>
              </a:solidFill>
              <a:latin typeface="Quicksand Medium"/>
            </a:endParaRPr>
          </a:p>
          <a:p>
            <a:pPr>
              <a:lnSpc>
                <a:spcPts val="9119"/>
              </a:lnSpc>
            </a:pP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Bước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3: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Nạp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hạt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nhân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</a:t>
            </a:r>
          </a:p>
          <a:p>
            <a:pPr>
              <a:lnSpc>
                <a:spcPts val="9119"/>
              </a:lnSpc>
            </a:pP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Bước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4: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Tiến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trình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</a:t>
            </a: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init</a:t>
            </a:r>
            <a:endParaRPr lang="en-US" sz="7599" dirty="0">
              <a:solidFill>
                <a:srgbClr val="000000"/>
              </a:solidFill>
              <a:latin typeface="Quicksand Medium"/>
            </a:endParaRPr>
          </a:p>
          <a:p>
            <a:pPr>
              <a:lnSpc>
                <a:spcPts val="9119"/>
              </a:lnSpc>
              <a:spcBef>
                <a:spcPct val="0"/>
              </a:spcBef>
            </a:pPr>
            <a:r>
              <a:rPr lang="en-US" sz="7599" dirty="0" err="1">
                <a:solidFill>
                  <a:srgbClr val="000000"/>
                </a:solidFill>
                <a:latin typeface="Quicksand Medium"/>
              </a:rPr>
              <a:t>Bước</a:t>
            </a:r>
            <a:r>
              <a:rPr lang="en-US" sz="7599" dirty="0">
                <a:solidFill>
                  <a:srgbClr val="000000"/>
                </a:solidFill>
                <a:latin typeface="Quicksand Medium"/>
              </a:rPr>
              <a:t> 5: Run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4213" y="2631647"/>
            <a:ext cx="16739573" cy="6893135"/>
            <a:chOff x="0" y="0"/>
            <a:chExt cx="37464623" cy="1542743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37319842" cy="15282656"/>
            </a:xfrm>
            <a:custGeom>
              <a:avLst/>
              <a:gdLst/>
              <a:ahLst/>
              <a:cxnLst/>
              <a:rect l="l" t="t" r="r" b="b"/>
              <a:pathLst>
                <a:path w="37319842" h="15282656">
                  <a:moveTo>
                    <a:pt x="0" y="0"/>
                  </a:moveTo>
                  <a:lnTo>
                    <a:pt x="37319842" y="0"/>
                  </a:lnTo>
                  <a:lnTo>
                    <a:pt x="37319842" y="15282656"/>
                  </a:lnTo>
                  <a:lnTo>
                    <a:pt x="0" y="15282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EA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64622" cy="15427437"/>
            </a:xfrm>
            <a:custGeom>
              <a:avLst/>
              <a:gdLst/>
              <a:ahLst/>
              <a:cxnLst/>
              <a:rect l="l" t="t" r="r" b="b"/>
              <a:pathLst>
                <a:path w="37464622" h="15427437">
                  <a:moveTo>
                    <a:pt x="37319843" y="15282656"/>
                  </a:moveTo>
                  <a:lnTo>
                    <a:pt x="37464622" y="15282656"/>
                  </a:lnTo>
                  <a:lnTo>
                    <a:pt x="37464622" y="15427437"/>
                  </a:lnTo>
                  <a:lnTo>
                    <a:pt x="37319843" y="15427437"/>
                  </a:lnTo>
                  <a:lnTo>
                    <a:pt x="37319843" y="152826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5282656"/>
                  </a:lnTo>
                  <a:lnTo>
                    <a:pt x="0" y="15282656"/>
                  </a:lnTo>
                  <a:lnTo>
                    <a:pt x="0" y="144780"/>
                  </a:lnTo>
                  <a:close/>
                  <a:moveTo>
                    <a:pt x="0" y="15282656"/>
                  </a:moveTo>
                  <a:lnTo>
                    <a:pt x="144780" y="15282656"/>
                  </a:lnTo>
                  <a:lnTo>
                    <a:pt x="144780" y="15427437"/>
                  </a:lnTo>
                  <a:lnTo>
                    <a:pt x="0" y="15427437"/>
                  </a:lnTo>
                  <a:lnTo>
                    <a:pt x="0" y="15282656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15282656"/>
                  </a:lnTo>
                  <a:lnTo>
                    <a:pt x="37319843" y="15282656"/>
                  </a:lnTo>
                  <a:lnTo>
                    <a:pt x="37319843" y="144780"/>
                  </a:lnTo>
                  <a:close/>
                  <a:moveTo>
                    <a:pt x="144780" y="15282656"/>
                  </a:moveTo>
                  <a:lnTo>
                    <a:pt x="37319843" y="15282656"/>
                  </a:lnTo>
                  <a:lnTo>
                    <a:pt x="37319843" y="15427437"/>
                  </a:lnTo>
                  <a:lnTo>
                    <a:pt x="144780" y="15427437"/>
                  </a:lnTo>
                  <a:lnTo>
                    <a:pt x="144780" y="15282656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74213" y="651208"/>
            <a:ext cx="16739573" cy="1754931"/>
            <a:chOff x="0" y="0"/>
            <a:chExt cx="37464623" cy="392768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37319842" cy="3782908"/>
            </a:xfrm>
            <a:custGeom>
              <a:avLst/>
              <a:gdLst/>
              <a:ahLst/>
              <a:cxnLst/>
              <a:rect l="l" t="t" r="r" b="b"/>
              <a:pathLst>
                <a:path w="37319842" h="3782908">
                  <a:moveTo>
                    <a:pt x="0" y="0"/>
                  </a:moveTo>
                  <a:lnTo>
                    <a:pt x="37319842" y="0"/>
                  </a:lnTo>
                  <a:lnTo>
                    <a:pt x="37319842" y="3782908"/>
                  </a:lnTo>
                  <a:lnTo>
                    <a:pt x="0" y="378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85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7464622" cy="3927688"/>
            </a:xfrm>
            <a:custGeom>
              <a:avLst/>
              <a:gdLst/>
              <a:ahLst/>
              <a:cxnLst/>
              <a:rect l="l" t="t" r="r" b="b"/>
              <a:pathLst>
                <a:path w="37464622" h="3927688">
                  <a:moveTo>
                    <a:pt x="37319843" y="3782908"/>
                  </a:moveTo>
                  <a:lnTo>
                    <a:pt x="37464622" y="3782908"/>
                  </a:lnTo>
                  <a:lnTo>
                    <a:pt x="37464622" y="3927688"/>
                  </a:lnTo>
                  <a:lnTo>
                    <a:pt x="37319843" y="3927688"/>
                  </a:lnTo>
                  <a:lnTo>
                    <a:pt x="37319843" y="37829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782908"/>
                  </a:lnTo>
                  <a:lnTo>
                    <a:pt x="0" y="3782908"/>
                  </a:lnTo>
                  <a:lnTo>
                    <a:pt x="0" y="144780"/>
                  </a:lnTo>
                  <a:close/>
                  <a:moveTo>
                    <a:pt x="0" y="3782908"/>
                  </a:moveTo>
                  <a:lnTo>
                    <a:pt x="144780" y="3782908"/>
                  </a:lnTo>
                  <a:lnTo>
                    <a:pt x="144780" y="3927688"/>
                  </a:lnTo>
                  <a:lnTo>
                    <a:pt x="0" y="3927688"/>
                  </a:lnTo>
                  <a:lnTo>
                    <a:pt x="0" y="3782908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3782908"/>
                  </a:lnTo>
                  <a:lnTo>
                    <a:pt x="37319843" y="3782908"/>
                  </a:lnTo>
                  <a:lnTo>
                    <a:pt x="37319843" y="144780"/>
                  </a:lnTo>
                  <a:close/>
                  <a:moveTo>
                    <a:pt x="144780" y="3782908"/>
                  </a:moveTo>
                  <a:lnTo>
                    <a:pt x="37319843" y="3782908"/>
                  </a:lnTo>
                  <a:lnTo>
                    <a:pt x="37319843" y="3927688"/>
                  </a:lnTo>
                  <a:lnTo>
                    <a:pt x="144780" y="3927688"/>
                  </a:lnTo>
                  <a:lnTo>
                    <a:pt x="144780" y="3782908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95227" y="824031"/>
            <a:ext cx="15697547" cy="1019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0"/>
              </a:lnSpc>
              <a:spcBef>
                <a:spcPct val="0"/>
              </a:spcBef>
            </a:pPr>
            <a:r>
              <a:rPr lang="en-US" sz="5972" dirty="0" smtClean="0">
                <a:solidFill>
                  <a:srgbClr val="000000"/>
                </a:solidFill>
                <a:latin typeface="Muli Black"/>
              </a:rPr>
              <a:t> QUÁ TRÌNH KẾT THÚC HỆ THỐNG LINUX </a:t>
            </a:r>
            <a:endParaRPr lang="en-US" sz="5972" dirty="0">
              <a:solidFill>
                <a:srgbClr val="000000"/>
              </a:solidFill>
              <a:latin typeface="Muli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95227" y="3124200"/>
            <a:ext cx="15697547" cy="613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63"/>
              </a:lnSpc>
            </a:pP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Quá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trình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kết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thúc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Linux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là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một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quá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trình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quan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trọng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để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đảm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bảo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rằng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dữ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liệu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được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lưu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trữ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và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các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tác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vụ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đang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chạy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được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kết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thúc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một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cách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an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toàn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trước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khi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tắt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hoặc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khởi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động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lại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.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Trong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bài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báo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cáo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này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,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chúng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ta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sẽ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tìm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hiểu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chi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tiết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về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quá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trình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kết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thúc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5802" dirty="0" err="1">
                <a:solidFill>
                  <a:srgbClr val="000000"/>
                </a:solidFill>
                <a:latin typeface="Livvic Bold"/>
              </a:rPr>
              <a:t>thống</a:t>
            </a:r>
            <a:r>
              <a:rPr lang="en-US" sz="5802" dirty="0">
                <a:solidFill>
                  <a:srgbClr val="000000"/>
                </a:solidFill>
                <a:latin typeface="Livvic Bold"/>
              </a:rPr>
              <a:t> Linux.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4213" y="2631647"/>
            <a:ext cx="16739573" cy="6893135"/>
            <a:chOff x="0" y="0"/>
            <a:chExt cx="37464623" cy="1542743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37319842" cy="15282656"/>
            </a:xfrm>
            <a:custGeom>
              <a:avLst/>
              <a:gdLst/>
              <a:ahLst/>
              <a:cxnLst/>
              <a:rect l="l" t="t" r="r" b="b"/>
              <a:pathLst>
                <a:path w="37319842" h="15282656">
                  <a:moveTo>
                    <a:pt x="0" y="0"/>
                  </a:moveTo>
                  <a:lnTo>
                    <a:pt x="37319842" y="0"/>
                  </a:lnTo>
                  <a:lnTo>
                    <a:pt x="37319842" y="15282656"/>
                  </a:lnTo>
                  <a:lnTo>
                    <a:pt x="0" y="15282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85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64622" cy="15427437"/>
            </a:xfrm>
            <a:custGeom>
              <a:avLst/>
              <a:gdLst/>
              <a:ahLst/>
              <a:cxnLst/>
              <a:rect l="l" t="t" r="r" b="b"/>
              <a:pathLst>
                <a:path w="37464622" h="15427437">
                  <a:moveTo>
                    <a:pt x="37319843" y="15282656"/>
                  </a:moveTo>
                  <a:lnTo>
                    <a:pt x="37464622" y="15282656"/>
                  </a:lnTo>
                  <a:lnTo>
                    <a:pt x="37464622" y="15427437"/>
                  </a:lnTo>
                  <a:lnTo>
                    <a:pt x="37319843" y="15427437"/>
                  </a:lnTo>
                  <a:lnTo>
                    <a:pt x="37319843" y="152826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5282656"/>
                  </a:lnTo>
                  <a:lnTo>
                    <a:pt x="0" y="15282656"/>
                  </a:lnTo>
                  <a:lnTo>
                    <a:pt x="0" y="144780"/>
                  </a:lnTo>
                  <a:close/>
                  <a:moveTo>
                    <a:pt x="0" y="15282656"/>
                  </a:moveTo>
                  <a:lnTo>
                    <a:pt x="144780" y="15282656"/>
                  </a:lnTo>
                  <a:lnTo>
                    <a:pt x="144780" y="15427437"/>
                  </a:lnTo>
                  <a:lnTo>
                    <a:pt x="0" y="15427437"/>
                  </a:lnTo>
                  <a:lnTo>
                    <a:pt x="0" y="15282656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15282656"/>
                  </a:lnTo>
                  <a:lnTo>
                    <a:pt x="37319843" y="15282656"/>
                  </a:lnTo>
                  <a:lnTo>
                    <a:pt x="37319843" y="144780"/>
                  </a:lnTo>
                  <a:close/>
                  <a:moveTo>
                    <a:pt x="144780" y="15282656"/>
                  </a:moveTo>
                  <a:lnTo>
                    <a:pt x="37319843" y="15282656"/>
                  </a:lnTo>
                  <a:lnTo>
                    <a:pt x="37319843" y="15427437"/>
                  </a:lnTo>
                  <a:lnTo>
                    <a:pt x="144780" y="15427437"/>
                  </a:lnTo>
                  <a:lnTo>
                    <a:pt x="144780" y="15282656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74213" y="722822"/>
            <a:ext cx="16739573" cy="1754931"/>
            <a:chOff x="0" y="0"/>
            <a:chExt cx="37464623" cy="392768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37319842" cy="3782908"/>
            </a:xfrm>
            <a:custGeom>
              <a:avLst/>
              <a:gdLst/>
              <a:ahLst/>
              <a:cxnLst/>
              <a:rect l="l" t="t" r="r" b="b"/>
              <a:pathLst>
                <a:path w="37319842" h="3782908">
                  <a:moveTo>
                    <a:pt x="0" y="0"/>
                  </a:moveTo>
                  <a:lnTo>
                    <a:pt x="37319842" y="0"/>
                  </a:lnTo>
                  <a:lnTo>
                    <a:pt x="37319842" y="3782908"/>
                  </a:lnTo>
                  <a:lnTo>
                    <a:pt x="0" y="378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A8CB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7464622" cy="3927688"/>
            </a:xfrm>
            <a:custGeom>
              <a:avLst/>
              <a:gdLst/>
              <a:ahLst/>
              <a:cxnLst/>
              <a:rect l="l" t="t" r="r" b="b"/>
              <a:pathLst>
                <a:path w="37464622" h="3927688">
                  <a:moveTo>
                    <a:pt x="37319843" y="3782908"/>
                  </a:moveTo>
                  <a:lnTo>
                    <a:pt x="37464622" y="3782908"/>
                  </a:lnTo>
                  <a:lnTo>
                    <a:pt x="37464622" y="3927688"/>
                  </a:lnTo>
                  <a:lnTo>
                    <a:pt x="37319843" y="3927688"/>
                  </a:lnTo>
                  <a:lnTo>
                    <a:pt x="37319843" y="37829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782908"/>
                  </a:lnTo>
                  <a:lnTo>
                    <a:pt x="0" y="3782908"/>
                  </a:lnTo>
                  <a:lnTo>
                    <a:pt x="0" y="144780"/>
                  </a:lnTo>
                  <a:close/>
                  <a:moveTo>
                    <a:pt x="0" y="3782908"/>
                  </a:moveTo>
                  <a:lnTo>
                    <a:pt x="144780" y="3782908"/>
                  </a:lnTo>
                  <a:lnTo>
                    <a:pt x="144780" y="3927688"/>
                  </a:lnTo>
                  <a:lnTo>
                    <a:pt x="0" y="3927688"/>
                  </a:lnTo>
                  <a:lnTo>
                    <a:pt x="0" y="3782908"/>
                  </a:lnTo>
                  <a:close/>
                  <a:moveTo>
                    <a:pt x="37319843" y="144780"/>
                  </a:moveTo>
                  <a:lnTo>
                    <a:pt x="37464622" y="144780"/>
                  </a:lnTo>
                  <a:lnTo>
                    <a:pt x="37464622" y="3782908"/>
                  </a:lnTo>
                  <a:lnTo>
                    <a:pt x="37319843" y="3782908"/>
                  </a:lnTo>
                  <a:lnTo>
                    <a:pt x="37319843" y="144780"/>
                  </a:lnTo>
                  <a:close/>
                  <a:moveTo>
                    <a:pt x="144780" y="3782908"/>
                  </a:moveTo>
                  <a:lnTo>
                    <a:pt x="37319843" y="3782908"/>
                  </a:lnTo>
                  <a:lnTo>
                    <a:pt x="37319843" y="3927688"/>
                  </a:lnTo>
                  <a:lnTo>
                    <a:pt x="144780" y="3927688"/>
                  </a:lnTo>
                  <a:lnTo>
                    <a:pt x="144780" y="3782908"/>
                  </a:lnTo>
                  <a:close/>
                  <a:moveTo>
                    <a:pt x="37319843" y="0"/>
                  </a:moveTo>
                  <a:lnTo>
                    <a:pt x="37464622" y="0"/>
                  </a:lnTo>
                  <a:lnTo>
                    <a:pt x="37464622" y="144780"/>
                  </a:lnTo>
                  <a:lnTo>
                    <a:pt x="37319843" y="144780"/>
                  </a:lnTo>
                  <a:lnTo>
                    <a:pt x="3731984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319843" y="0"/>
                  </a:lnTo>
                  <a:lnTo>
                    <a:pt x="3731984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1007133"/>
            <a:ext cx="18165240" cy="106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7"/>
              </a:lnSpc>
              <a:spcBef>
                <a:spcPct val="0"/>
              </a:spcBef>
            </a:pPr>
            <a:r>
              <a:rPr lang="en-US" sz="6169">
                <a:solidFill>
                  <a:srgbClr val="000000"/>
                </a:solidFill>
                <a:latin typeface="Livvic Bold Bold"/>
              </a:rPr>
              <a:t> QUÁ TRÌNH KẾT THÚC HỆ THỐNG LINUX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989051"/>
            <a:ext cx="22135018" cy="504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19"/>
              </a:lnSpc>
            </a:pP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Bước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1: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Ngắt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kết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nối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các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tiến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trình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</a:p>
          <a:p>
            <a:pPr algn="just">
              <a:lnSpc>
                <a:spcPts val="8019"/>
              </a:lnSpc>
            </a:pP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Bước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2: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Ghi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lại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dữ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liệu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</a:p>
          <a:p>
            <a:pPr algn="just">
              <a:lnSpc>
                <a:spcPts val="8019"/>
              </a:lnSpc>
            </a:pP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Bước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3: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Dừng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các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dịch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vụ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thống</a:t>
            </a:r>
            <a:endParaRPr lang="en-US" sz="6682" dirty="0">
              <a:solidFill>
                <a:srgbClr val="000000"/>
              </a:solidFill>
              <a:latin typeface="Livvic Bold"/>
            </a:endParaRPr>
          </a:p>
          <a:p>
            <a:pPr algn="just">
              <a:lnSpc>
                <a:spcPts val="8019"/>
              </a:lnSpc>
            </a:pP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Bước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4: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Kết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thúc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các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tiến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trình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</a:p>
          <a:p>
            <a:pPr algn="just">
              <a:lnSpc>
                <a:spcPts val="8019"/>
              </a:lnSpc>
            </a:pP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Bước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5: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Dừng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hệ</a:t>
            </a:r>
            <a:r>
              <a:rPr lang="en-US" sz="6682" dirty="0">
                <a:solidFill>
                  <a:srgbClr val="000000"/>
                </a:solidFill>
                <a:latin typeface="Livvic Bold"/>
              </a:rPr>
              <a:t> </a:t>
            </a:r>
            <a:r>
              <a:rPr lang="en-US" sz="6682" dirty="0" err="1">
                <a:solidFill>
                  <a:srgbClr val="000000"/>
                </a:solidFill>
                <a:latin typeface="Livvic Bold"/>
              </a:rPr>
              <a:t>thống</a:t>
            </a:r>
            <a:endParaRPr lang="en-US" sz="6682" dirty="0">
              <a:solidFill>
                <a:srgbClr val="000000"/>
              </a:solidFill>
              <a:latin typeface="Livv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7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3185723" y="-2027516"/>
            <a:ext cx="6627921" cy="851667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07109" y="1840972"/>
            <a:ext cx="16456296" cy="8722610"/>
            <a:chOff x="0" y="0"/>
            <a:chExt cx="14392081" cy="7628479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4328581" cy="7564979"/>
            </a:xfrm>
            <a:custGeom>
              <a:avLst/>
              <a:gdLst/>
              <a:ahLst/>
              <a:cxnLst/>
              <a:rect l="l" t="t" r="r" b="b"/>
              <a:pathLst>
                <a:path w="14328581" h="7564979">
                  <a:moveTo>
                    <a:pt x="14235872" y="7564979"/>
                  </a:moveTo>
                  <a:lnTo>
                    <a:pt x="92710" y="7564979"/>
                  </a:lnTo>
                  <a:cubicBezTo>
                    <a:pt x="41910" y="7564979"/>
                    <a:pt x="0" y="7523069"/>
                    <a:pt x="0" y="747226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234601" y="0"/>
                  </a:lnTo>
                  <a:cubicBezTo>
                    <a:pt x="14285401" y="0"/>
                    <a:pt x="14327312" y="41910"/>
                    <a:pt x="14327312" y="92710"/>
                  </a:cubicBezTo>
                  <a:lnTo>
                    <a:pt x="14327312" y="7470999"/>
                  </a:lnTo>
                  <a:cubicBezTo>
                    <a:pt x="14328581" y="7523069"/>
                    <a:pt x="14286672" y="7564979"/>
                    <a:pt x="14235872" y="75649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4392081" cy="7628479"/>
            </a:xfrm>
            <a:custGeom>
              <a:avLst/>
              <a:gdLst/>
              <a:ahLst/>
              <a:cxnLst/>
              <a:rect l="l" t="t" r="r" b="b"/>
              <a:pathLst>
                <a:path w="14392081" h="7628479">
                  <a:moveTo>
                    <a:pt x="14267622" y="59690"/>
                  </a:moveTo>
                  <a:cubicBezTo>
                    <a:pt x="14303181" y="59690"/>
                    <a:pt x="14332392" y="88900"/>
                    <a:pt x="14332392" y="124460"/>
                  </a:cubicBezTo>
                  <a:lnTo>
                    <a:pt x="14332392" y="7504019"/>
                  </a:lnTo>
                  <a:cubicBezTo>
                    <a:pt x="14332392" y="7539579"/>
                    <a:pt x="14303181" y="7568789"/>
                    <a:pt x="14267622" y="7568789"/>
                  </a:cubicBezTo>
                  <a:lnTo>
                    <a:pt x="124460" y="7568789"/>
                  </a:lnTo>
                  <a:cubicBezTo>
                    <a:pt x="88900" y="7568789"/>
                    <a:pt x="59690" y="7539579"/>
                    <a:pt x="59690" y="750401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267622" y="59690"/>
                  </a:lnTo>
                  <a:moveTo>
                    <a:pt x="1426762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504019"/>
                  </a:lnTo>
                  <a:cubicBezTo>
                    <a:pt x="0" y="7572599"/>
                    <a:pt x="55880" y="7628479"/>
                    <a:pt x="124460" y="7628479"/>
                  </a:cubicBezTo>
                  <a:lnTo>
                    <a:pt x="14267622" y="7628479"/>
                  </a:lnTo>
                  <a:cubicBezTo>
                    <a:pt x="14336201" y="7628479"/>
                    <a:pt x="14392081" y="7572599"/>
                    <a:pt x="14392081" y="7504019"/>
                  </a:cubicBezTo>
                  <a:lnTo>
                    <a:pt x="14392081" y="124460"/>
                  </a:lnTo>
                  <a:cubicBezTo>
                    <a:pt x="14392081" y="55880"/>
                    <a:pt x="14336201" y="0"/>
                    <a:pt x="14267622" y="0"/>
                  </a:cubicBezTo>
                  <a:close/>
                </a:path>
              </a:pathLst>
            </a:custGeom>
            <a:solidFill>
              <a:srgbClr val="403C3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587287" y="1629472"/>
            <a:ext cx="14768588" cy="601350"/>
            <a:chOff x="0" y="0"/>
            <a:chExt cx="56765814" cy="2311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6765813" cy="2311400"/>
            </a:xfrm>
            <a:custGeom>
              <a:avLst/>
              <a:gdLst/>
              <a:ahLst/>
              <a:cxnLst/>
              <a:rect l="l" t="t" r="r" b="b"/>
              <a:pathLst>
                <a:path w="56765813" h="2311400">
                  <a:moveTo>
                    <a:pt x="5646101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56461013" y="2311400"/>
                  </a:lnTo>
                  <a:cubicBezTo>
                    <a:pt x="56629926" y="2311400"/>
                    <a:pt x="56765813" y="2175510"/>
                    <a:pt x="56765813" y="2006600"/>
                  </a:cubicBezTo>
                  <a:lnTo>
                    <a:pt x="56765813" y="304800"/>
                  </a:lnTo>
                  <a:cubicBezTo>
                    <a:pt x="56765813" y="135890"/>
                    <a:pt x="56629926" y="0"/>
                    <a:pt x="56461013" y="0"/>
                  </a:cubicBezTo>
                  <a:close/>
                </a:path>
              </a:pathLst>
            </a:custGeom>
            <a:solidFill>
              <a:srgbClr val="403C38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1070790" y="0"/>
            <a:ext cx="6106231" cy="58508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185792" y="3153965"/>
            <a:ext cx="1159987" cy="113889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899579" y="2746435"/>
            <a:ext cx="815060" cy="81506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639630" y="1207350"/>
            <a:ext cx="1265160" cy="126516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1307109" y="5143500"/>
            <a:ext cx="5150606" cy="515060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765786" y="4533663"/>
            <a:ext cx="9719603" cy="5357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15"/>
              </a:lnSpc>
            </a:pPr>
            <a:r>
              <a:rPr lang="en-US" sz="6500">
                <a:solidFill>
                  <a:srgbClr val="15172B"/>
                </a:solidFill>
                <a:latin typeface="Livvic Bold Bold"/>
              </a:rPr>
              <a:t>THỰC HÀNH CẤU HÌNH HỆ THỐNG ĐỂ KHỞI ĐỘNG KHÔNG CÓ ĐỒ HỌA , VỚI 3 TYY (TELETYPE)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5400000">
            <a:off x="8338863" y="-2185273"/>
            <a:ext cx="11174171" cy="1435847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33623" y="1419592"/>
            <a:ext cx="15820754" cy="9238532"/>
            <a:chOff x="0" y="0"/>
            <a:chExt cx="13836260" cy="807968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3772759" cy="8016187"/>
            </a:xfrm>
            <a:custGeom>
              <a:avLst/>
              <a:gdLst/>
              <a:ahLst/>
              <a:cxnLst/>
              <a:rect l="l" t="t" r="r" b="b"/>
              <a:pathLst>
                <a:path w="13772759" h="8016187">
                  <a:moveTo>
                    <a:pt x="13680050" y="8016187"/>
                  </a:moveTo>
                  <a:lnTo>
                    <a:pt x="92710" y="8016187"/>
                  </a:lnTo>
                  <a:cubicBezTo>
                    <a:pt x="41910" y="8016187"/>
                    <a:pt x="0" y="7974277"/>
                    <a:pt x="0" y="792347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678779" y="0"/>
                  </a:lnTo>
                  <a:cubicBezTo>
                    <a:pt x="13729579" y="0"/>
                    <a:pt x="13771490" y="41910"/>
                    <a:pt x="13771490" y="92710"/>
                  </a:cubicBezTo>
                  <a:lnTo>
                    <a:pt x="13771490" y="7922206"/>
                  </a:lnTo>
                  <a:cubicBezTo>
                    <a:pt x="13772759" y="7974277"/>
                    <a:pt x="13730850" y="8016187"/>
                    <a:pt x="13680050" y="80161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3836259" cy="8079687"/>
            </a:xfrm>
            <a:custGeom>
              <a:avLst/>
              <a:gdLst/>
              <a:ahLst/>
              <a:cxnLst/>
              <a:rect l="l" t="t" r="r" b="b"/>
              <a:pathLst>
                <a:path w="13836259" h="8079687">
                  <a:moveTo>
                    <a:pt x="13711800" y="59690"/>
                  </a:moveTo>
                  <a:cubicBezTo>
                    <a:pt x="13747359" y="59690"/>
                    <a:pt x="13776570" y="88900"/>
                    <a:pt x="13776570" y="124460"/>
                  </a:cubicBezTo>
                  <a:lnTo>
                    <a:pt x="13776570" y="7955227"/>
                  </a:lnTo>
                  <a:cubicBezTo>
                    <a:pt x="13776570" y="7990787"/>
                    <a:pt x="13747359" y="8019997"/>
                    <a:pt x="13711800" y="8019997"/>
                  </a:cubicBezTo>
                  <a:lnTo>
                    <a:pt x="124460" y="8019997"/>
                  </a:lnTo>
                  <a:cubicBezTo>
                    <a:pt x="88900" y="8019997"/>
                    <a:pt x="59690" y="7990787"/>
                    <a:pt x="59690" y="795522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711800" y="59690"/>
                  </a:lnTo>
                  <a:moveTo>
                    <a:pt x="1371180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955227"/>
                  </a:lnTo>
                  <a:cubicBezTo>
                    <a:pt x="0" y="8023807"/>
                    <a:pt x="55880" y="8079687"/>
                    <a:pt x="124460" y="8079687"/>
                  </a:cubicBezTo>
                  <a:lnTo>
                    <a:pt x="13711800" y="8079687"/>
                  </a:lnTo>
                  <a:cubicBezTo>
                    <a:pt x="13780379" y="8079687"/>
                    <a:pt x="13836259" y="8023807"/>
                    <a:pt x="13836259" y="7955227"/>
                  </a:cubicBezTo>
                  <a:lnTo>
                    <a:pt x="13836259" y="124460"/>
                  </a:lnTo>
                  <a:cubicBezTo>
                    <a:pt x="13836259" y="55880"/>
                    <a:pt x="13780379" y="0"/>
                    <a:pt x="13711800" y="0"/>
                  </a:cubicBezTo>
                  <a:close/>
                </a:path>
              </a:pathLst>
            </a:custGeom>
            <a:solidFill>
              <a:srgbClr val="403C3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33623" y="1028700"/>
            <a:ext cx="15820754" cy="601350"/>
            <a:chOff x="0" y="0"/>
            <a:chExt cx="60810011" cy="2311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810012" cy="2311400"/>
            </a:xfrm>
            <a:custGeom>
              <a:avLst/>
              <a:gdLst/>
              <a:ahLst/>
              <a:cxnLst/>
              <a:rect l="l" t="t" r="r" b="b"/>
              <a:pathLst>
                <a:path w="60810012" h="2311400">
                  <a:moveTo>
                    <a:pt x="6050521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60505212" y="2311400"/>
                  </a:lnTo>
                  <a:cubicBezTo>
                    <a:pt x="60674120" y="2311400"/>
                    <a:pt x="60810012" y="2175510"/>
                    <a:pt x="60810012" y="2006600"/>
                  </a:cubicBezTo>
                  <a:lnTo>
                    <a:pt x="60810012" y="304800"/>
                  </a:lnTo>
                  <a:cubicBezTo>
                    <a:pt x="60810012" y="135890"/>
                    <a:pt x="60674120" y="0"/>
                    <a:pt x="60505212" y="0"/>
                  </a:cubicBezTo>
                  <a:close/>
                </a:path>
              </a:pathLst>
            </a:custGeom>
            <a:solidFill>
              <a:srgbClr val="403C38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52839" y="-384592"/>
            <a:ext cx="7614298" cy="729588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1321883" flipH="1" flipV="1">
            <a:off x="10642886" y="5293654"/>
            <a:ext cx="7636086" cy="731675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232736" y="4722935"/>
            <a:ext cx="6943884" cy="585811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850138" y="2374179"/>
            <a:ext cx="1854540" cy="185454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534548" y="3510504"/>
            <a:ext cx="8586638" cy="148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53"/>
              </a:lnSpc>
            </a:pPr>
            <a:r>
              <a:rPr lang="en-US" sz="11153" spc="-390">
                <a:solidFill>
                  <a:srgbClr val="15172B"/>
                </a:solidFill>
                <a:latin typeface="Livvic Bold Bold"/>
              </a:rPr>
              <a:t>THANK YOU!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4026676" y="1058808"/>
            <a:ext cx="1142484" cy="114248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569598" y="8508463"/>
            <a:ext cx="1142484" cy="114248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6121186" y="7937221"/>
            <a:ext cx="735684" cy="735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428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Muli Black</vt:lpstr>
      <vt:lpstr>Livvic Bold Bold</vt:lpstr>
      <vt:lpstr>Livvic Bold</vt:lpstr>
      <vt:lpstr>Quicksand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8</dc:title>
  <cp:lastModifiedBy>admin</cp:lastModifiedBy>
  <cp:revision>3</cp:revision>
  <dcterms:created xsi:type="dcterms:W3CDTF">2006-08-16T00:00:00Z</dcterms:created>
  <dcterms:modified xsi:type="dcterms:W3CDTF">2023-05-25T05:58:42Z</dcterms:modified>
  <dc:identifier>DAFjOTlN-3M</dc:identifier>
</cp:coreProperties>
</file>