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49" r:id="rId2"/>
  </p:sldMasterIdLst>
  <p:notesMasterIdLst>
    <p:notesMasterId r:id="rId12"/>
  </p:notesMasterIdLst>
  <p:handoutMasterIdLst>
    <p:handoutMasterId r:id="rId13"/>
  </p:handoutMasterIdLst>
  <p:sldIdLst>
    <p:sldId id="363" r:id="rId3"/>
    <p:sldId id="438" r:id="rId4"/>
    <p:sldId id="449" r:id="rId5"/>
    <p:sldId id="442" r:id="rId6"/>
    <p:sldId id="444" r:id="rId7"/>
    <p:sldId id="450" r:id="rId8"/>
    <p:sldId id="451" r:id="rId9"/>
    <p:sldId id="448" r:id="rId10"/>
    <p:sldId id="376" r:id="rId11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1261D"/>
    <a:srgbClr val="C52119"/>
    <a:srgbClr val="FF7C80"/>
    <a:srgbClr val="99CCFF"/>
    <a:srgbClr val="0033CC"/>
    <a:srgbClr val="897601"/>
    <a:srgbClr val="8A43A7"/>
    <a:srgbClr val="9C5ACE"/>
    <a:srgbClr val="7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82222" autoAdjust="0"/>
  </p:normalViewPr>
  <p:slideViewPr>
    <p:cSldViewPr snapToGrid="0" snapToObjects="1">
      <p:cViewPr>
        <p:scale>
          <a:sx n="75" d="100"/>
          <a:sy n="75" d="100"/>
        </p:scale>
        <p:origin x="636" y="108"/>
      </p:cViewPr>
      <p:guideLst>
        <p:guide orient="horz" pos="2160"/>
        <p:guide pos="3840"/>
        <p:guide pos="370"/>
        <p:guide pos="7310"/>
        <p:guide orient="horz" pos="754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3ADA-BC73-499F-9200-80CF524540FD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379B3-8F3D-4073-814B-B5B3C2C99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8873-A273-4EF0-92C8-E57B1F61BC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3100-BD62-43B6-AA95-BE65A59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everyone. </a:t>
            </a:r>
          </a:p>
          <a:p>
            <a:r>
              <a:rPr lang="en-US" dirty="0"/>
              <a:t>My name is Khánh. I'm from IT section, and nice to meet you.</a:t>
            </a:r>
          </a:p>
          <a:p>
            <a:r>
              <a:rPr lang="en-US" dirty="0"/>
              <a:t>Today, I would like to explain to you about our TQM conference.</a:t>
            </a:r>
          </a:p>
          <a:p>
            <a:r>
              <a:rPr lang="en-US" dirty="0"/>
              <a:t>The theme is : TMA management system at Extruding section.</a:t>
            </a:r>
          </a:p>
          <a:p>
            <a:r>
              <a:rPr lang="en-US" dirty="0"/>
              <a:t>My safety declaration: Always drive at the right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That's all for my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9516D-2B28-44C8-B60D-9DBFF9EC52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004" y="1358746"/>
            <a:ext cx="981844" cy="9636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1951161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2137147" y="1358746"/>
            <a:ext cx="0" cy="96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53" y="4801077"/>
            <a:ext cx="7314883" cy="566606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53" y="1269260"/>
            <a:ext cx="7314883" cy="3458808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53" y="5367682"/>
            <a:ext cx="7314883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2353171" y="1951162"/>
            <a:ext cx="6989612" cy="6065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</a:rPr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1905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87F97-2A7C-454A-AD90-B31854BD6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0725" y="1090612"/>
            <a:ext cx="8210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A</a:t>
            </a:r>
            <a:r>
              <a:rPr lang="en-US" dirty="0"/>
              <a:t>genda Goes Here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2278888"/>
            <a:ext cx="6989612" cy="429184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XXXXXXXXX</a:t>
            </a:r>
          </a:p>
          <a:p>
            <a:pPr lvl="0"/>
            <a:r>
              <a:rPr lang="en-US" dirty="0"/>
              <a:t>XXXXXXXXXXXXXXXXXXXXXX</a:t>
            </a:r>
          </a:p>
          <a:p>
            <a:pPr lvl="0"/>
            <a:r>
              <a:rPr lang="en-US" dirty="0"/>
              <a:t>XXXXXXXXXXXXX</a:t>
            </a:r>
          </a:p>
          <a:p>
            <a:pPr lvl="0"/>
            <a:r>
              <a:rPr lang="en-US" dirty="0"/>
              <a:t>XXXXXXX</a:t>
            </a:r>
          </a:p>
          <a:p>
            <a:pPr lvl="0"/>
            <a:r>
              <a:rPr lang="en-US" dirty="0"/>
              <a:t>XXXXXXXXXXXXXXXXXX</a:t>
            </a:r>
          </a:p>
          <a:p>
            <a:pPr lvl="0"/>
            <a:r>
              <a:rPr lang="en-US" dirty="0"/>
              <a:t>XXXXXXXXXXXXXXXXXXXX</a:t>
            </a:r>
          </a:p>
          <a:p>
            <a:pPr lvl="0"/>
            <a:r>
              <a:rPr lang="en-US" dirty="0"/>
              <a:t>XXXXXXXXXXXX</a:t>
            </a:r>
          </a:p>
          <a:p>
            <a:pPr lvl="0"/>
            <a:r>
              <a:rPr lang="en-US" dirty="0"/>
              <a:t>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1386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2566347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3059770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7314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8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35861" y="2423654"/>
            <a:ext cx="6989612" cy="49342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35862" y="2917077"/>
            <a:ext cx="6989612" cy="11896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514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99829"/>
            <a:ext cx="5410379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81" y="1599829"/>
            <a:ext cx="5410378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2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4758"/>
            <a:ext cx="5386572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372"/>
            <a:ext cx="5386572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12" y="1534758"/>
            <a:ext cx="5389746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12" y="2174372"/>
            <a:ext cx="5389746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7" y="1197269"/>
            <a:ext cx="4010569" cy="719913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022" y="1197269"/>
            <a:ext cx="6816537" cy="492906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989173"/>
            <a:ext cx="4010569" cy="4137158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7921625" y="0"/>
            <a:ext cx="4270375" cy="6858000"/>
          </a:xfrm>
          <a:custGeom>
            <a:avLst/>
            <a:gdLst>
              <a:gd name="T0" fmla="*/ 2690 w 2690"/>
              <a:gd name="T1" fmla="*/ 0 h 4320"/>
              <a:gd name="T2" fmla="*/ 1243 w 2690"/>
              <a:gd name="T3" fmla="*/ 0 h 4320"/>
              <a:gd name="T4" fmla="*/ 0 w 2690"/>
              <a:gd name="T5" fmla="*/ 4320 h 4320"/>
              <a:gd name="T6" fmla="*/ 2690 w 2690"/>
              <a:gd name="T7" fmla="*/ 4320 h 4320"/>
              <a:gd name="T8" fmla="*/ 2690 w 2690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0" h="4320">
                <a:moveTo>
                  <a:pt x="2690" y="0"/>
                </a:moveTo>
                <a:lnTo>
                  <a:pt x="1243" y="0"/>
                </a:lnTo>
                <a:lnTo>
                  <a:pt x="0" y="4320"/>
                </a:lnTo>
                <a:lnTo>
                  <a:pt x="2690" y="4320"/>
                </a:lnTo>
                <a:lnTo>
                  <a:pt x="269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100000"/>
                </a:schemeClr>
              </a:gs>
              <a:gs pos="1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59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  <p:sldLayoutId id="214748373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2686" y="6524675"/>
            <a:ext cx="12192000" cy="360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手操作入力 1"/>
          <p:cNvSpPr/>
          <p:nvPr userDrawn="1"/>
        </p:nvSpPr>
        <p:spPr>
          <a:xfrm rot="5400000">
            <a:off x="259806" y="6238194"/>
            <a:ext cx="360000" cy="8796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7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 h 10000"/>
              <a:gd name="connsiteX0" fmla="*/ 0 w 10069"/>
              <a:gd name="connsiteY0" fmla="*/ 0 h 9822"/>
              <a:gd name="connsiteX1" fmla="*/ 10069 w 10069"/>
              <a:gd name="connsiteY1" fmla="*/ 4122 h 9822"/>
              <a:gd name="connsiteX2" fmla="*/ 10000 w 10069"/>
              <a:gd name="connsiteY2" fmla="*/ 9822 h 9822"/>
              <a:gd name="connsiteX3" fmla="*/ 0 w 10069"/>
              <a:gd name="connsiteY3" fmla="*/ 9822 h 9822"/>
              <a:gd name="connsiteX4" fmla="*/ 0 w 10069"/>
              <a:gd name="connsiteY4" fmla="*/ 0 h 9822"/>
              <a:gd name="connsiteX0" fmla="*/ 0 w 10000"/>
              <a:gd name="connsiteY0" fmla="*/ 0 h 10000"/>
              <a:gd name="connsiteX1" fmla="*/ 10000 w 10000"/>
              <a:gd name="connsiteY1" fmla="*/ 1126 h 10000"/>
              <a:gd name="connsiteX2" fmla="*/ 9931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1"/>
              <a:gd name="connsiteX1" fmla="*/ 10000 w 10000"/>
              <a:gd name="connsiteY1" fmla="*/ 1187 h 10061"/>
              <a:gd name="connsiteX2" fmla="*/ 9931 w 10000"/>
              <a:gd name="connsiteY2" fmla="*/ 10061 h 10061"/>
              <a:gd name="connsiteX3" fmla="*/ 0 w 10000"/>
              <a:gd name="connsiteY3" fmla="*/ 10061 h 10061"/>
              <a:gd name="connsiteX4" fmla="*/ 0 w 10000"/>
              <a:gd name="connsiteY4" fmla="*/ 0 h 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1">
                <a:moveTo>
                  <a:pt x="0" y="0"/>
                </a:moveTo>
                <a:lnTo>
                  <a:pt x="10000" y="1187"/>
                </a:lnTo>
                <a:lnTo>
                  <a:pt x="9931" y="10061"/>
                </a:lnTo>
                <a:lnTo>
                  <a:pt x="0" y="10061"/>
                </a:lnTo>
                <a:lnTo>
                  <a:pt x="0" y="0"/>
                </a:lnTo>
                <a:close/>
              </a:path>
            </a:pathLst>
          </a:custGeom>
          <a:solidFill>
            <a:srgbClr val="E12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97269"/>
            <a:ext cx="10973117" cy="503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902" y="6536779"/>
            <a:ext cx="16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D379B3-8F3D-4073-814B-B5B3C2C99DDA}" type="slidenum">
              <a:rPr lang="ja-JP" altLang="en-US" sz="120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/>
              <a:t>‹#›</a:t>
            </a:fld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of</a:t>
            </a:r>
            <a:r>
              <a:rPr lang="en-US" sz="1200" baseline="0" dirty="0">
                <a:solidFill>
                  <a:schemeClr val="bg1"/>
                </a:solidFill>
                <a:latin typeface="Arial"/>
                <a:cs typeface="Arial"/>
              </a:rPr>
              <a:t> 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88873-43B7-493C-9B6E-004A739BB7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573860" y="6263337"/>
            <a:ext cx="569238" cy="5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dt="0"/>
  <p:txStyles>
    <p:titleStyle>
      <a:lvl1pPr algn="ctr" defTabSz="914126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2C48D24-E4DD-4892-90DF-69842398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171" y="1341438"/>
            <a:ext cx="9032988" cy="9663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Production Control System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4451AD-6AB0-43E5-907D-97E317C1B4F3}"/>
              </a:ext>
            </a:extLst>
          </p:cNvPr>
          <p:cNvSpPr/>
          <p:nvPr/>
        </p:nvSpPr>
        <p:spPr>
          <a:xfrm>
            <a:off x="3806210" y="3088786"/>
            <a:ext cx="4346117" cy="713720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Control Principal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FD3B72-A37C-4A72-8B7A-7014798ED3C1}"/>
              </a:ext>
            </a:extLst>
          </p:cNvPr>
          <p:cNvSpPr/>
          <p:nvPr/>
        </p:nvSpPr>
        <p:spPr>
          <a:xfrm>
            <a:off x="3806211" y="4089798"/>
            <a:ext cx="3856720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C330B2-C0A2-4F42-B8F3-AAC125D00128}"/>
              </a:ext>
            </a:extLst>
          </p:cNvPr>
          <p:cNvSpPr/>
          <p:nvPr/>
        </p:nvSpPr>
        <p:spPr>
          <a:xfrm>
            <a:off x="3806210" y="5119050"/>
            <a:ext cx="3322246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System Overview</a:t>
            </a:r>
            <a:endParaRPr lang="en-US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CF3D3-4236-464B-B84A-461189A9EFF2}"/>
              </a:ext>
            </a:extLst>
          </p:cNvPr>
          <p:cNvSpPr txBox="1"/>
          <p:nvPr/>
        </p:nvSpPr>
        <p:spPr>
          <a:xfrm>
            <a:off x="685094" y="4207041"/>
            <a:ext cx="22225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6726F-E793-4033-A5F0-23AB18D3374C}"/>
              </a:ext>
            </a:extLst>
          </p:cNvPr>
          <p:cNvSpPr/>
          <p:nvPr/>
        </p:nvSpPr>
        <p:spPr>
          <a:xfrm rot="2700000">
            <a:off x="3611141" y="3140318"/>
            <a:ext cx="610658" cy="6106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3B722-80AD-482A-8B60-EE02D8807FE2}"/>
              </a:ext>
            </a:extLst>
          </p:cNvPr>
          <p:cNvSpPr/>
          <p:nvPr/>
        </p:nvSpPr>
        <p:spPr>
          <a:xfrm rot="2700000">
            <a:off x="3611141" y="4141330"/>
            <a:ext cx="610658" cy="6106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3770A-9F7B-4360-80FD-61B2EBF767AF}"/>
              </a:ext>
            </a:extLst>
          </p:cNvPr>
          <p:cNvSpPr/>
          <p:nvPr/>
        </p:nvSpPr>
        <p:spPr>
          <a:xfrm rot="2700000">
            <a:off x="3611141" y="5170582"/>
            <a:ext cx="610658" cy="610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8" descr="Kết quả hình ảnh cho overview png icon">
            <a:extLst>
              <a:ext uri="{FF2B5EF4-FFF2-40B4-BE49-F238E27FC236}">
                <a16:creationId xmlns:a16="http://schemas.microsoft.com/office/drawing/2014/main" id="{DCCE3925-801D-4589-A49C-04B11B27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906" y="3182748"/>
            <a:ext cx="536330" cy="5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Kết quả hình ảnh cho measure png icon">
            <a:extLst>
              <a:ext uri="{FF2B5EF4-FFF2-40B4-BE49-F238E27FC236}">
                <a16:creationId xmlns:a16="http://schemas.microsoft.com/office/drawing/2014/main" id="{291B164B-F09A-446F-B94A-479C53BA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802" y="4251990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Kết quả hình ảnh cho execute png icon">
            <a:extLst>
              <a:ext uri="{FF2B5EF4-FFF2-40B4-BE49-F238E27FC236}">
                <a16:creationId xmlns:a16="http://schemas.microsoft.com/office/drawing/2014/main" id="{3CC92787-C5E3-4F3E-A15D-3EA384AF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0338" y="5222764"/>
            <a:ext cx="483308" cy="48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B5055-823D-4C16-99A4-3A8B79AF8509}"/>
              </a:ext>
            </a:extLst>
          </p:cNvPr>
          <p:cNvSpPr txBox="1"/>
          <p:nvPr/>
        </p:nvSpPr>
        <p:spPr>
          <a:xfrm>
            <a:off x="2412143" y="2017624"/>
            <a:ext cx="26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(for </a:t>
            </a:r>
            <a:r>
              <a:rPr lang="en-US" i="1" dirty="0" err="1"/>
              <a:t>DongYang</a:t>
            </a:r>
            <a:r>
              <a:rPr lang="en-US" i="1" dirty="0"/>
              <a:t> VN)</a:t>
            </a:r>
          </a:p>
        </p:txBody>
      </p:sp>
    </p:spTree>
    <p:extLst>
      <p:ext uri="{BB962C8B-B14F-4D97-AF65-F5344CB8AC3E}">
        <p14:creationId xmlns:p14="http://schemas.microsoft.com/office/powerpoint/2010/main" val="6567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4" name="Connector: Elbow 553">
            <a:extLst>
              <a:ext uri="{FF2B5EF4-FFF2-40B4-BE49-F238E27FC236}">
                <a16:creationId xmlns:a16="http://schemas.microsoft.com/office/drawing/2014/main" id="{D3F310A8-D00D-4515-89F4-CCB88F805A6B}"/>
              </a:ext>
            </a:extLst>
          </p:cNvPr>
          <p:cNvCxnSpPr>
            <a:cxnSpLocks/>
            <a:stCxn id="526" idx="3"/>
            <a:endCxn id="549" idx="1"/>
          </p:cNvCxnSpPr>
          <p:nvPr/>
        </p:nvCxnSpPr>
        <p:spPr>
          <a:xfrm flipV="1">
            <a:off x="10146377" y="1341453"/>
            <a:ext cx="691452" cy="3416793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1. Production Control Principal.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6D74BB-A896-4295-815D-68D91F3A88B7}"/>
              </a:ext>
            </a:extLst>
          </p:cNvPr>
          <p:cNvGrpSpPr/>
          <p:nvPr/>
        </p:nvGrpSpPr>
        <p:grpSpPr>
          <a:xfrm>
            <a:off x="324935" y="3537870"/>
            <a:ext cx="895109" cy="830897"/>
            <a:chOff x="252990" y="1762203"/>
            <a:chExt cx="1017842" cy="94482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C3D829-7EE6-4F0F-AA39-9D277CC8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21" y="1762203"/>
              <a:ext cx="704505" cy="70450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B668BE-F25D-42F1-86FE-02A5147C089B}"/>
                </a:ext>
              </a:extLst>
            </p:cNvPr>
            <p:cNvSpPr txBox="1"/>
            <p:nvPr/>
          </p:nvSpPr>
          <p:spPr>
            <a:xfrm>
              <a:off x="252990" y="2522363"/>
              <a:ext cx="101784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Product spec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945F1E-4428-4C8C-82D3-BE6BEA8ACA8C}"/>
              </a:ext>
            </a:extLst>
          </p:cNvPr>
          <p:cNvGrpSpPr/>
          <p:nvPr/>
        </p:nvGrpSpPr>
        <p:grpSpPr>
          <a:xfrm>
            <a:off x="1477937" y="1738440"/>
            <a:ext cx="1189973" cy="1004472"/>
            <a:chOff x="1766915" y="3049454"/>
            <a:chExt cx="1189973" cy="100447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5BE145-C6D9-4557-A1E7-B212DC42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5553" y="3049454"/>
              <a:ext cx="812699" cy="8126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110153-BEA3-4E17-A0F0-EF0B0E54315A}"/>
                </a:ext>
              </a:extLst>
            </p:cNvPr>
            <p:cNvSpPr txBox="1"/>
            <p:nvPr/>
          </p:nvSpPr>
          <p:spPr>
            <a:xfrm>
              <a:off x="1766915" y="3869260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Work order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7B9E4E6-CA0C-4648-A1F3-D3D25F8410FE}"/>
              </a:ext>
            </a:extLst>
          </p:cNvPr>
          <p:cNvGrpSpPr/>
          <p:nvPr/>
        </p:nvGrpSpPr>
        <p:grpSpPr>
          <a:xfrm>
            <a:off x="2927518" y="644518"/>
            <a:ext cx="7408751" cy="5788803"/>
            <a:chOff x="3106679" y="699999"/>
            <a:chExt cx="3751321" cy="578880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0AC86C-3ADF-45C6-89F9-02E7CAA1F8AF}"/>
                </a:ext>
              </a:extLst>
            </p:cNvPr>
            <p:cNvSpPr/>
            <p:nvPr/>
          </p:nvSpPr>
          <p:spPr>
            <a:xfrm>
              <a:off x="3106679" y="914041"/>
              <a:ext cx="3751321" cy="5574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F58AD8-F183-4617-9ADA-50CE0949B1F5}"/>
                </a:ext>
              </a:extLst>
            </p:cNvPr>
            <p:cNvSpPr txBox="1"/>
            <p:nvPr/>
          </p:nvSpPr>
          <p:spPr>
            <a:xfrm>
              <a:off x="4387352" y="699999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2A93A4-E2B7-41C3-9A04-75DE02669B56}"/>
              </a:ext>
            </a:extLst>
          </p:cNvPr>
          <p:cNvGrpSpPr/>
          <p:nvPr/>
        </p:nvGrpSpPr>
        <p:grpSpPr>
          <a:xfrm>
            <a:off x="1631110" y="3491714"/>
            <a:ext cx="878043" cy="813921"/>
            <a:chOff x="1253390" y="1289866"/>
            <a:chExt cx="1189973" cy="1103072"/>
          </a:xfrm>
        </p:grpSpPr>
        <p:pic>
          <p:nvPicPr>
            <p:cNvPr id="62" name="Picture 61" descr="Student on computer Free Icon">
              <a:extLst>
                <a:ext uri="{FF2B5EF4-FFF2-40B4-BE49-F238E27FC236}">
                  <a16:creationId xmlns:a16="http://schemas.microsoft.com/office/drawing/2014/main" id="{E5325CBA-7A33-4602-9A05-BB8B8C12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066" y="1289866"/>
              <a:ext cx="926593" cy="926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10A771-2B84-4DDB-88BC-5847F34C31F4}"/>
                </a:ext>
              </a:extLst>
            </p:cNvPr>
            <p:cNvSpPr txBox="1"/>
            <p:nvPr/>
          </p:nvSpPr>
          <p:spPr>
            <a:xfrm>
              <a:off x="1253390" y="2208272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B95EDA-88E5-475C-8A88-3E778664B662}"/>
              </a:ext>
            </a:extLst>
          </p:cNvPr>
          <p:cNvGrpSpPr/>
          <p:nvPr/>
        </p:nvGrpSpPr>
        <p:grpSpPr>
          <a:xfrm>
            <a:off x="1453265" y="5567257"/>
            <a:ext cx="1189973" cy="958819"/>
            <a:chOff x="86464" y="4466591"/>
            <a:chExt cx="1189973" cy="958819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B917DFA-A6E4-4B90-A858-C2F6AEDA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874" y="4466591"/>
              <a:ext cx="812699" cy="812699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BFA177B-1026-4BEE-999A-D5431FF45F3F}"/>
                </a:ext>
              </a:extLst>
            </p:cNvPr>
            <p:cNvSpPr txBox="1"/>
            <p:nvPr/>
          </p:nvSpPr>
          <p:spPr>
            <a:xfrm>
              <a:off x="86464" y="5240744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Purchase order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6C4868-D8A0-457A-B083-4205BFB6BA69}"/>
              </a:ext>
            </a:extLst>
          </p:cNvPr>
          <p:cNvGrpSpPr/>
          <p:nvPr/>
        </p:nvGrpSpPr>
        <p:grpSpPr>
          <a:xfrm>
            <a:off x="3175111" y="1873655"/>
            <a:ext cx="900113" cy="843857"/>
            <a:chOff x="2940224" y="1249949"/>
            <a:chExt cx="900113" cy="843857"/>
          </a:xfrm>
        </p:grpSpPr>
        <p:grpSp>
          <p:nvGrpSpPr>
            <p:cNvPr id="72" name="グループ化 24">
              <a:extLst>
                <a:ext uri="{FF2B5EF4-FFF2-40B4-BE49-F238E27FC236}">
                  <a16:creationId xmlns:a16="http://schemas.microsoft.com/office/drawing/2014/main" id="{B39C84F8-0ED5-4541-A0AF-27F3D9F0549F}"/>
                </a:ext>
              </a:extLst>
            </p:cNvPr>
            <p:cNvGrpSpPr/>
            <p:nvPr/>
          </p:nvGrpSpPr>
          <p:grpSpPr>
            <a:xfrm>
              <a:off x="2940224" y="1249949"/>
              <a:ext cx="900113" cy="843857"/>
              <a:chOff x="2908225" y="520251"/>
              <a:chExt cx="1349348" cy="1303421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75" name="グループ化 26">
                <a:extLst>
                  <a:ext uri="{FF2B5EF4-FFF2-40B4-BE49-F238E27FC236}">
                    <a16:creationId xmlns:a16="http://schemas.microsoft.com/office/drawing/2014/main" id="{B546A3A5-C159-45D9-870F-112B19A01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08225" y="527532"/>
                <a:ext cx="1349348" cy="1296140"/>
                <a:chOff x="2908225" y="527531"/>
                <a:chExt cx="289832" cy="311614"/>
              </a:xfrm>
              <a:grpFill/>
            </p:grpSpPr>
            <p:sp>
              <p:nvSpPr>
                <p:cNvPr id="78" name="円柱 28">
                  <a:extLst>
                    <a:ext uri="{FF2B5EF4-FFF2-40B4-BE49-F238E27FC236}">
                      <a16:creationId xmlns:a16="http://schemas.microsoft.com/office/drawing/2014/main" id="{1B25844C-4CAA-4FC7-90FC-AD4B34472A6F}"/>
                    </a:ext>
                  </a:extLst>
                </p:cNvPr>
                <p:cNvSpPr/>
                <p:nvPr/>
              </p:nvSpPr>
              <p:spPr>
                <a:xfrm rot="5400000" flipH="1">
                  <a:off x="2889663" y="757186"/>
                  <a:ext cx="100521" cy="63398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79" name="円柱 29">
                  <a:extLst>
                    <a:ext uri="{FF2B5EF4-FFF2-40B4-BE49-F238E27FC236}">
                      <a16:creationId xmlns:a16="http://schemas.microsoft.com/office/drawing/2014/main" id="{205EA95F-5016-4835-A8B9-7298BDF3ADB2}"/>
                    </a:ext>
                  </a:extLst>
                </p:cNvPr>
                <p:cNvSpPr/>
                <p:nvPr/>
              </p:nvSpPr>
              <p:spPr>
                <a:xfrm rot="5400000" flipH="1">
                  <a:off x="3068081" y="750808"/>
                  <a:ext cx="100521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82" name="円柱 30">
                  <a:extLst>
                    <a:ext uri="{FF2B5EF4-FFF2-40B4-BE49-F238E27FC236}">
                      <a16:creationId xmlns:a16="http://schemas.microsoft.com/office/drawing/2014/main" id="{148BF3B2-A8D2-418F-AB56-56A9DF4F0739}"/>
                    </a:ext>
                  </a:extLst>
                </p:cNvPr>
                <p:cNvSpPr/>
                <p:nvPr/>
              </p:nvSpPr>
              <p:spPr>
                <a:xfrm rot="5400000" flipH="1">
                  <a:off x="3116583" y="707424"/>
                  <a:ext cx="90469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84" name="直方体 31">
                  <a:extLst>
                    <a:ext uri="{FF2B5EF4-FFF2-40B4-BE49-F238E27FC236}">
                      <a16:creationId xmlns:a16="http://schemas.microsoft.com/office/drawing/2014/main" id="{F8C97A65-3506-4358-8617-7FC723EED207}"/>
                    </a:ext>
                  </a:extLst>
                </p:cNvPr>
                <p:cNvSpPr/>
                <p:nvPr/>
              </p:nvSpPr>
              <p:spPr>
                <a:xfrm>
                  <a:off x="2908238" y="527531"/>
                  <a:ext cx="289819" cy="261354"/>
                </a:xfrm>
                <a:prstGeom prst="cub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cxnSp>
            <p:nvCxnSpPr>
              <p:cNvPr id="77" name="直線コネクタ 27">
                <a:extLst>
                  <a:ext uri="{FF2B5EF4-FFF2-40B4-BE49-F238E27FC236}">
                    <a16:creationId xmlns:a16="http://schemas.microsoft.com/office/drawing/2014/main" id="{CBBBCAE8-205C-40A9-9D56-E34B86A2C471}"/>
                  </a:ext>
                </a:extLst>
              </p:cNvPr>
              <p:cNvCxnSpPr/>
              <p:nvPr/>
            </p:nvCxnSpPr>
            <p:spPr>
              <a:xfrm flipH="1">
                <a:off x="3969552" y="520251"/>
                <a:ext cx="1540" cy="29900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F9D773-B0F5-45BF-882C-90DE47C06D37}"/>
                </a:ext>
              </a:extLst>
            </p:cNvPr>
            <p:cNvGrpSpPr/>
            <p:nvPr/>
          </p:nvGrpSpPr>
          <p:grpSpPr>
            <a:xfrm>
              <a:off x="3190966" y="1300744"/>
              <a:ext cx="410136" cy="477914"/>
              <a:chOff x="3836237" y="1718375"/>
              <a:chExt cx="410136" cy="477914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8D676AD-47AA-4914-AD9A-397064FBAE1E}"/>
                  </a:ext>
                </a:extLst>
              </p:cNvPr>
              <p:cNvSpPr/>
              <p:nvPr/>
            </p:nvSpPr>
            <p:spPr>
              <a:xfrm>
                <a:off x="3836505" y="1726716"/>
                <a:ext cx="409868" cy="469573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t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kern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TextBox 13">
                <a:extLst>
                  <a:ext uri="{FF2B5EF4-FFF2-40B4-BE49-F238E27FC236}">
                    <a16:creationId xmlns:a16="http://schemas.microsoft.com/office/drawing/2014/main" id="{8890742B-402D-491B-9CB9-DC29AF3DBEB8}"/>
                  </a:ext>
                </a:extLst>
              </p:cNvPr>
              <p:cNvSpPr txBox="1"/>
              <p:nvPr/>
            </p:nvSpPr>
            <p:spPr>
              <a:xfrm>
                <a:off x="3836237" y="1718375"/>
                <a:ext cx="409868" cy="300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</a:p>
            </p:txBody>
          </p:sp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F28F7750-7116-4216-89E8-910E9AAA07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74974" y="2016617"/>
                <a:ext cx="366026" cy="9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91DD90F-C5A1-4B3B-B4EC-050B6763D44D}"/>
              </a:ext>
            </a:extLst>
          </p:cNvPr>
          <p:cNvCxnSpPr>
            <a:cxnSpLocks/>
            <a:endCxn id="138" idx="2"/>
          </p:cNvCxnSpPr>
          <p:nvPr/>
        </p:nvCxnSpPr>
        <p:spPr>
          <a:xfrm flipH="1" flipV="1">
            <a:off x="2072912" y="1580077"/>
            <a:ext cx="4600" cy="413517"/>
          </a:xfrm>
          <a:prstGeom prst="straightConnector1">
            <a:avLst/>
          </a:prstGeom>
          <a:ln w="19050">
            <a:solidFill>
              <a:srgbClr val="C521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4D0B4A38-6251-4828-8F00-F891E6230889}"/>
              </a:ext>
            </a:extLst>
          </p:cNvPr>
          <p:cNvGrpSpPr/>
          <p:nvPr/>
        </p:nvGrpSpPr>
        <p:grpSpPr>
          <a:xfrm>
            <a:off x="1730044" y="729708"/>
            <a:ext cx="709887" cy="850369"/>
            <a:chOff x="1425244" y="1326608"/>
            <a:chExt cx="709887" cy="85036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CC78F0-B278-40BB-A79D-01C59EB5D533}"/>
                </a:ext>
              </a:extLst>
            </p:cNvPr>
            <p:cNvSpPr txBox="1"/>
            <p:nvPr/>
          </p:nvSpPr>
          <p:spPr>
            <a:xfrm>
              <a:off x="1444566" y="1992311"/>
              <a:ext cx="64709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Printing</a:t>
              </a: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454766B9-5246-446B-9FCB-D78AF4F7D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09" t="10558" r="11144" b="11833"/>
            <a:stretch/>
          </p:blipFill>
          <p:spPr>
            <a:xfrm>
              <a:off x="1425244" y="1326608"/>
              <a:ext cx="709887" cy="651799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C2E9424-F5E4-4E56-9333-B3B340A94E94}"/>
              </a:ext>
            </a:extLst>
          </p:cNvPr>
          <p:cNvGrpSpPr/>
          <p:nvPr/>
        </p:nvGrpSpPr>
        <p:grpSpPr>
          <a:xfrm>
            <a:off x="3180730" y="3322822"/>
            <a:ext cx="900113" cy="843857"/>
            <a:chOff x="2940224" y="1249949"/>
            <a:chExt cx="900113" cy="843857"/>
          </a:xfrm>
        </p:grpSpPr>
        <p:grpSp>
          <p:nvGrpSpPr>
            <p:cNvPr id="162" name="グループ化 24">
              <a:extLst>
                <a:ext uri="{FF2B5EF4-FFF2-40B4-BE49-F238E27FC236}">
                  <a16:creationId xmlns:a16="http://schemas.microsoft.com/office/drawing/2014/main" id="{FC5DE8D0-FD85-4500-A9E0-626CE47E17D3}"/>
                </a:ext>
              </a:extLst>
            </p:cNvPr>
            <p:cNvGrpSpPr/>
            <p:nvPr/>
          </p:nvGrpSpPr>
          <p:grpSpPr>
            <a:xfrm>
              <a:off x="2940224" y="1249949"/>
              <a:ext cx="900113" cy="843857"/>
              <a:chOff x="2908225" y="520251"/>
              <a:chExt cx="1349348" cy="1303421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167" name="グループ化 26">
                <a:extLst>
                  <a:ext uri="{FF2B5EF4-FFF2-40B4-BE49-F238E27FC236}">
                    <a16:creationId xmlns:a16="http://schemas.microsoft.com/office/drawing/2014/main" id="{C1E72DFC-AB1D-4604-84DC-785FAC78D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08225" y="527532"/>
                <a:ext cx="1349348" cy="1296140"/>
                <a:chOff x="2908225" y="527531"/>
                <a:chExt cx="289832" cy="311614"/>
              </a:xfrm>
              <a:grpFill/>
            </p:grpSpPr>
            <p:sp>
              <p:nvSpPr>
                <p:cNvPr id="169" name="円柱 28">
                  <a:extLst>
                    <a:ext uri="{FF2B5EF4-FFF2-40B4-BE49-F238E27FC236}">
                      <a16:creationId xmlns:a16="http://schemas.microsoft.com/office/drawing/2014/main" id="{6A67A6EB-F62C-4E5B-8B92-69773D5AB78F}"/>
                    </a:ext>
                  </a:extLst>
                </p:cNvPr>
                <p:cNvSpPr/>
                <p:nvPr/>
              </p:nvSpPr>
              <p:spPr>
                <a:xfrm rot="5400000" flipH="1">
                  <a:off x="2889663" y="757186"/>
                  <a:ext cx="100521" cy="63398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170" name="円柱 29">
                  <a:extLst>
                    <a:ext uri="{FF2B5EF4-FFF2-40B4-BE49-F238E27FC236}">
                      <a16:creationId xmlns:a16="http://schemas.microsoft.com/office/drawing/2014/main" id="{D7BDF80E-621B-4D83-85EF-8E3C26EF56D3}"/>
                    </a:ext>
                  </a:extLst>
                </p:cNvPr>
                <p:cNvSpPr/>
                <p:nvPr/>
              </p:nvSpPr>
              <p:spPr>
                <a:xfrm rot="5400000" flipH="1">
                  <a:off x="3068081" y="750808"/>
                  <a:ext cx="100521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171" name="円柱 30">
                  <a:extLst>
                    <a:ext uri="{FF2B5EF4-FFF2-40B4-BE49-F238E27FC236}">
                      <a16:creationId xmlns:a16="http://schemas.microsoft.com/office/drawing/2014/main" id="{544A3B1C-CB08-4F60-906A-B24D1A245E4E}"/>
                    </a:ext>
                  </a:extLst>
                </p:cNvPr>
                <p:cNvSpPr/>
                <p:nvPr/>
              </p:nvSpPr>
              <p:spPr>
                <a:xfrm rot="5400000" flipH="1">
                  <a:off x="3116583" y="707424"/>
                  <a:ext cx="90469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172" name="直方体 31">
                  <a:extLst>
                    <a:ext uri="{FF2B5EF4-FFF2-40B4-BE49-F238E27FC236}">
                      <a16:creationId xmlns:a16="http://schemas.microsoft.com/office/drawing/2014/main" id="{F36B04F9-DF36-4BD4-B1F9-D9A8369E3AEA}"/>
                    </a:ext>
                  </a:extLst>
                </p:cNvPr>
                <p:cNvSpPr/>
                <p:nvPr/>
              </p:nvSpPr>
              <p:spPr>
                <a:xfrm>
                  <a:off x="2908238" y="527531"/>
                  <a:ext cx="289819" cy="261354"/>
                </a:xfrm>
                <a:prstGeom prst="cub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cxnSp>
            <p:nvCxnSpPr>
              <p:cNvPr id="168" name="直線コネクタ 27">
                <a:extLst>
                  <a:ext uri="{FF2B5EF4-FFF2-40B4-BE49-F238E27FC236}">
                    <a16:creationId xmlns:a16="http://schemas.microsoft.com/office/drawing/2014/main" id="{340B77ED-07AD-45B5-9E41-366DE0C0E528}"/>
                  </a:ext>
                </a:extLst>
              </p:cNvPr>
              <p:cNvCxnSpPr/>
              <p:nvPr/>
            </p:nvCxnSpPr>
            <p:spPr>
              <a:xfrm flipH="1">
                <a:off x="3969552" y="520251"/>
                <a:ext cx="1540" cy="29900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CE7483E-6960-4E42-98C6-4DCDB9DE5F53}"/>
                </a:ext>
              </a:extLst>
            </p:cNvPr>
            <p:cNvGrpSpPr/>
            <p:nvPr/>
          </p:nvGrpSpPr>
          <p:grpSpPr>
            <a:xfrm>
              <a:off x="3190966" y="1300744"/>
              <a:ext cx="410136" cy="477914"/>
              <a:chOff x="3836237" y="1718375"/>
              <a:chExt cx="410136" cy="47791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14FF186-7900-4696-BA8F-A6D798E6F454}"/>
                  </a:ext>
                </a:extLst>
              </p:cNvPr>
              <p:cNvSpPr/>
              <p:nvPr/>
            </p:nvSpPr>
            <p:spPr>
              <a:xfrm>
                <a:off x="3836505" y="1726716"/>
                <a:ext cx="409868" cy="469573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t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kern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TextBox 13">
                <a:extLst>
                  <a:ext uri="{FF2B5EF4-FFF2-40B4-BE49-F238E27FC236}">
                    <a16:creationId xmlns:a16="http://schemas.microsoft.com/office/drawing/2014/main" id="{19034B0F-F6E1-48B9-9DE5-188349E08802}"/>
                  </a:ext>
                </a:extLst>
              </p:cNvPr>
              <p:cNvSpPr txBox="1"/>
              <p:nvPr/>
            </p:nvSpPr>
            <p:spPr>
              <a:xfrm>
                <a:off x="3836237" y="1718375"/>
                <a:ext cx="409868" cy="300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DE2D827-62DC-4E3A-B1B4-336A984490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74974" y="2016617"/>
                <a:ext cx="366026" cy="9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2EFCCBDA-DBA9-4748-AA7B-991C080AACF2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 flipV="1">
            <a:off x="1078189" y="2144790"/>
            <a:ext cx="588386" cy="1702857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87CE5475-2A01-452F-9DD7-426F5BD2250F}"/>
              </a:ext>
            </a:extLst>
          </p:cNvPr>
          <p:cNvCxnSpPr>
            <a:cxnSpLocks/>
            <a:stCxn id="26" idx="3"/>
            <a:endCxn id="128" idx="1"/>
          </p:cNvCxnSpPr>
          <p:nvPr/>
        </p:nvCxnSpPr>
        <p:spPr>
          <a:xfrm>
            <a:off x="1078189" y="3847647"/>
            <a:ext cx="588486" cy="212596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CD23DE8-9AD3-4837-B9CA-64944E69BFA4}"/>
              </a:ext>
            </a:extLst>
          </p:cNvPr>
          <p:cNvCxnSpPr>
            <a:cxnSpLocks/>
            <a:stCxn id="22" idx="3"/>
            <a:endCxn id="84" idx="5"/>
          </p:cNvCxnSpPr>
          <p:nvPr/>
        </p:nvCxnSpPr>
        <p:spPr>
          <a:xfrm flipV="1">
            <a:off x="2479274" y="2142293"/>
            <a:ext cx="695837" cy="249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iamond 290">
            <a:extLst>
              <a:ext uri="{FF2B5EF4-FFF2-40B4-BE49-F238E27FC236}">
                <a16:creationId xmlns:a16="http://schemas.microsoft.com/office/drawing/2014/main" id="{38C76001-6BAA-41F2-9251-D6884D149FE2}"/>
              </a:ext>
            </a:extLst>
          </p:cNvPr>
          <p:cNvSpPr/>
          <p:nvPr/>
        </p:nvSpPr>
        <p:spPr>
          <a:xfrm>
            <a:off x="5179620" y="2074739"/>
            <a:ext cx="1646541" cy="4817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CDCBFEE7-A5F1-4381-9EC5-C140776F2AC4}"/>
              </a:ext>
            </a:extLst>
          </p:cNvPr>
          <p:cNvCxnSpPr>
            <a:cxnSpLocks/>
            <a:stCxn id="135" idx="3"/>
            <a:endCxn id="133" idx="0"/>
          </p:cNvCxnSpPr>
          <p:nvPr/>
        </p:nvCxnSpPr>
        <p:spPr>
          <a:xfrm>
            <a:off x="2439931" y="1055608"/>
            <a:ext cx="1190856" cy="868842"/>
          </a:xfrm>
          <a:prstGeom prst="bentConnector2">
            <a:avLst/>
          </a:prstGeom>
          <a:ln w="19050">
            <a:solidFill>
              <a:srgbClr val="C521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DCFC45B4-BB8E-4849-BB0E-7D4C4CD9366A}"/>
              </a:ext>
            </a:extLst>
          </p:cNvPr>
          <p:cNvSpPr txBox="1"/>
          <p:nvPr/>
        </p:nvSpPr>
        <p:spPr>
          <a:xfrm>
            <a:off x="2924656" y="867301"/>
            <a:ext cx="3248483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 BC to the cart (Can reprint by Manager)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3AD0076-9DA3-43AF-96DC-0F11DB5AFA69}"/>
              </a:ext>
            </a:extLst>
          </p:cNvPr>
          <p:cNvCxnSpPr>
            <a:cxnSpLocks/>
            <a:stCxn id="84" idx="2"/>
            <a:endCxn id="291" idx="1"/>
          </p:cNvCxnSpPr>
          <p:nvPr/>
        </p:nvCxnSpPr>
        <p:spPr>
          <a:xfrm flipV="1">
            <a:off x="4075184" y="2315631"/>
            <a:ext cx="1104436" cy="261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41FE5-814F-46C4-AE92-6672CBE7C633}"/>
              </a:ext>
            </a:extLst>
          </p:cNvPr>
          <p:cNvSpPr txBox="1"/>
          <p:nvPr/>
        </p:nvSpPr>
        <p:spPr>
          <a:xfrm>
            <a:off x="6766834" y="2125478"/>
            <a:ext cx="621511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6949C75-C095-46A1-A4C7-527F3976C679}"/>
              </a:ext>
            </a:extLst>
          </p:cNvPr>
          <p:cNvGrpSpPr/>
          <p:nvPr/>
        </p:nvGrpSpPr>
        <p:grpSpPr>
          <a:xfrm>
            <a:off x="3665877" y="1478108"/>
            <a:ext cx="1344086" cy="703797"/>
            <a:chOff x="3373777" y="2202008"/>
            <a:chExt cx="1344086" cy="703797"/>
          </a:xfrm>
        </p:grpSpPr>
        <p:sp>
          <p:nvSpPr>
            <p:cNvPr id="320" name="Trapezoid 319">
              <a:extLst>
                <a:ext uri="{FF2B5EF4-FFF2-40B4-BE49-F238E27FC236}">
                  <a16:creationId xmlns:a16="http://schemas.microsoft.com/office/drawing/2014/main" id="{781BAE26-7B0A-4080-8DA7-4D8D6B93BA34}"/>
                </a:ext>
              </a:extLst>
            </p:cNvPr>
            <p:cNvSpPr/>
            <p:nvPr/>
          </p:nvSpPr>
          <p:spPr>
            <a:xfrm rot="2944837">
              <a:off x="3553603" y="2244760"/>
              <a:ext cx="254317" cy="613970"/>
            </a:xfrm>
            <a:prstGeom prst="trapezoid">
              <a:avLst/>
            </a:prstGeom>
            <a:gradFill flip="none" rotWithShape="1">
              <a:gsLst>
                <a:gs pos="0">
                  <a:srgbClr val="E1261D">
                    <a:tint val="66000"/>
                    <a:satMod val="160000"/>
                  </a:srgbClr>
                </a:gs>
                <a:gs pos="50000">
                  <a:srgbClr val="E1261D">
                    <a:tint val="44500"/>
                    <a:satMod val="160000"/>
                  </a:srgbClr>
                </a:gs>
                <a:gs pos="100000">
                  <a:srgbClr val="E1261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E1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217769-3D66-45D3-ADF8-FF27AE939FCB}"/>
                </a:ext>
              </a:extLst>
            </p:cNvPr>
            <p:cNvGrpSpPr/>
            <p:nvPr/>
          </p:nvGrpSpPr>
          <p:grpSpPr>
            <a:xfrm>
              <a:off x="3594587" y="2202008"/>
              <a:ext cx="1123276" cy="703797"/>
              <a:chOff x="4136205" y="1976093"/>
              <a:chExt cx="1150537" cy="91688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B1473D2-15AC-4D1E-B48A-43AFB65455A4}"/>
                  </a:ext>
                </a:extLst>
              </p:cNvPr>
              <p:cNvGrpSpPr/>
              <p:nvPr/>
            </p:nvGrpSpPr>
            <p:grpSpPr>
              <a:xfrm>
                <a:off x="4245309" y="1976093"/>
                <a:ext cx="716530" cy="728319"/>
                <a:chOff x="231750" y="5378883"/>
                <a:chExt cx="837718" cy="851500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3FE53CE-8829-47B3-8B87-3A61CE37B625}"/>
                    </a:ext>
                  </a:extLst>
                </p:cNvPr>
                <p:cNvGrpSpPr/>
                <p:nvPr/>
              </p:nvGrpSpPr>
              <p:grpSpPr>
                <a:xfrm flipH="1">
                  <a:off x="231750" y="5378883"/>
                  <a:ext cx="837718" cy="851500"/>
                  <a:chOff x="2337641" y="2177394"/>
                  <a:chExt cx="1257321" cy="1187733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2644238C-51FC-4AA9-BACA-3774F4809B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37641" y="2195893"/>
                    <a:ext cx="777111" cy="1169234"/>
                    <a:chOff x="2337641" y="2195895"/>
                    <a:chExt cx="440" cy="480"/>
                  </a:xfrm>
                </p:grpSpPr>
                <p:sp>
                  <p:nvSpPr>
                    <p:cNvPr id="112" name="AutoShape 18">
                      <a:extLst>
                        <a:ext uri="{FF2B5EF4-FFF2-40B4-BE49-F238E27FC236}">
                          <a16:creationId xmlns:a16="http://schemas.microsoft.com/office/drawing/2014/main" id="{778BE3C0-278A-4F6B-8B7C-E85B4B6205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94263">
                      <a:off x="2337771" y="2196232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3" name="AutoShape 19">
                      <a:extLst>
                        <a:ext uri="{FF2B5EF4-FFF2-40B4-BE49-F238E27FC236}">
                          <a16:creationId xmlns:a16="http://schemas.microsoft.com/office/drawing/2014/main" id="{084B0A2B-23BF-4165-A437-D60D3C2426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113788">
                      <a:off x="2337869" y="2196234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62F8A51F-DC30-437C-8D98-F5374CE4A3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4063610">
                      <a:off x="2337932" y="2196013"/>
                      <a:ext cx="43" cy="169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4074D146-3209-4D44-8310-08058B49B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45216">
                      <a:off x="2337723" y="2196059"/>
                      <a:ext cx="61" cy="17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6" name="AutoShape 22">
                      <a:extLst>
                        <a:ext uri="{FF2B5EF4-FFF2-40B4-BE49-F238E27FC236}">
                          <a16:creationId xmlns:a16="http://schemas.microsoft.com/office/drawing/2014/main" id="{79D32DB7-C2BA-4694-B161-7038930D0C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85" y="2196055"/>
                      <a:ext cx="124" cy="208"/>
                    </a:xfrm>
                    <a:prstGeom prst="can">
                      <a:avLst>
                        <a:gd name="adj" fmla="val 41935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AutoShape 23">
                      <a:extLst>
                        <a:ext uri="{FF2B5EF4-FFF2-40B4-BE49-F238E27FC236}">
                          <a16:creationId xmlns:a16="http://schemas.microsoft.com/office/drawing/2014/main" id="{F53E8235-826D-4C04-89D3-F316539441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66" y="2195931"/>
                      <a:ext cx="157" cy="157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AutoShape 24">
                      <a:extLst>
                        <a:ext uri="{FF2B5EF4-FFF2-40B4-BE49-F238E27FC236}">
                          <a16:creationId xmlns:a16="http://schemas.microsoft.com/office/drawing/2014/main" id="{73C2ACCC-E120-4AE2-896F-AAD1A2AA01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37812" y="2195849"/>
                      <a:ext cx="62" cy="153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49E9F1AC-A10C-4F50-B8BE-3A2FC322C5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66" y="2195945"/>
                      <a:ext cx="164" cy="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9F5B2D4-D09C-4B3B-9FDA-B340FBEAD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75" y="219632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19029750-BCD7-4F4D-974D-71475EC3A9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78" y="219633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37F7CD9A-8043-440E-8D50-FDCC15C94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41972">
                      <a:off x="2337662" y="2196182"/>
                      <a:ext cx="46" cy="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D33BA345-6CE9-42D3-BE87-9F7CE1954E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8017" y="2196024"/>
                      <a:ext cx="64" cy="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11" name="Picture 110" descr="Káº¿t quáº£ hÃ¬nh áº£nh cho motorola pda">
                    <a:extLst>
                      <a:ext uri="{FF2B5EF4-FFF2-40B4-BE49-F238E27FC236}">
                        <a16:creationId xmlns:a16="http://schemas.microsoft.com/office/drawing/2014/main" id="{0804B820-EE6D-4AEA-B96A-09FF76919A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2375" b="9925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6673" y="2177394"/>
                    <a:ext cx="808289" cy="8792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2E58C00-658E-4D6B-9CA6-2492616ACF4B}"/>
                    </a:ext>
                  </a:extLst>
                </p:cNvPr>
                <p:cNvSpPr/>
                <p:nvPr/>
              </p:nvSpPr>
              <p:spPr>
                <a:xfrm>
                  <a:off x="406349" y="5500917"/>
                  <a:ext cx="188872" cy="26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10EA30-B2C6-4E03-8EA6-871C945110D6}"/>
                  </a:ext>
                </a:extLst>
              </p:cNvPr>
              <p:cNvSpPr txBox="1"/>
              <p:nvPr/>
            </p:nvSpPr>
            <p:spPr>
              <a:xfrm>
                <a:off x="4136205" y="2708310"/>
                <a:ext cx="1150537" cy="184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Operator</a:t>
                </a:r>
              </a:p>
            </p:txBody>
          </p:sp>
        </p:grpSp>
      </p:grp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3D579732-582D-44A3-9137-96B480F65D9B}"/>
              </a:ext>
            </a:extLst>
          </p:cNvPr>
          <p:cNvCxnSpPr>
            <a:cxnSpLocks/>
            <a:stCxn id="291" idx="2"/>
            <a:endCxn id="172" idx="0"/>
          </p:cNvCxnSpPr>
          <p:nvPr/>
        </p:nvCxnSpPr>
        <p:spPr>
          <a:xfrm rot="5400000">
            <a:off x="4387335" y="1711980"/>
            <a:ext cx="771014" cy="2460099"/>
          </a:xfrm>
          <a:prstGeom prst="bentConnector3">
            <a:avLst>
              <a:gd name="adj1" fmla="val 3188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82C8A96-DBB0-462A-9A8B-A46CE2FF554B}"/>
              </a:ext>
            </a:extLst>
          </p:cNvPr>
          <p:cNvSpPr txBox="1"/>
          <p:nvPr/>
        </p:nvSpPr>
        <p:spPr>
          <a:xfrm>
            <a:off x="5553940" y="2587457"/>
            <a:ext cx="294221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329" name="Diamond 328">
            <a:extLst>
              <a:ext uri="{FF2B5EF4-FFF2-40B4-BE49-F238E27FC236}">
                <a16:creationId xmlns:a16="http://schemas.microsoft.com/office/drawing/2014/main" id="{910D5D16-2409-4515-9198-60B456DAA743}"/>
              </a:ext>
            </a:extLst>
          </p:cNvPr>
          <p:cNvSpPr/>
          <p:nvPr/>
        </p:nvSpPr>
        <p:spPr>
          <a:xfrm>
            <a:off x="5153079" y="3521739"/>
            <a:ext cx="1646541" cy="4817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5116BE9-7705-4515-BC11-504F674ECDBE}"/>
              </a:ext>
            </a:extLst>
          </p:cNvPr>
          <p:cNvGrpSpPr/>
          <p:nvPr/>
        </p:nvGrpSpPr>
        <p:grpSpPr>
          <a:xfrm>
            <a:off x="3639336" y="2925107"/>
            <a:ext cx="1344086" cy="746713"/>
            <a:chOff x="3373777" y="2202007"/>
            <a:chExt cx="1344086" cy="746713"/>
          </a:xfrm>
        </p:grpSpPr>
        <p:sp>
          <p:nvSpPr>
            <p:cNvPr id="331" name="Trapezoid 330">
              <a:extLst>
                <a:ext uri="{FF2B5EF4-FFF2-40B4-BE49-F238E27FC236}">
                  <a16:creationId xmlns:a16="http://schemas.microsoft.com/office/drawing/2014/main" id="{DEC4C800-F0D4-4FE0-BAEE-40CAD683D851}"/>
                </a:ext>
              </a:extLst>
            </p:cNvPr>
            <p:cNvSpPr/>
            <p:nvPr/>
          </p:nvSpPr>
          <p:spPr>
            <a:xfrm rot="2944837">
              <a:off x="3553603" y="2244760"/>
              <a:ext cx="254317" cy="613970"/>
            </a:xfrm>
            <a:prstGeom prst="trapezoid">
              <a:avLst/>
            </a:prstGeom>
            <a:gradFill flip="none" rotWithShape="1">
              <a:gsLst>
                <a:gs pos="0">
                  <a:srgbClr val="E1261D">
                    <a:tint val="66000"/>
                    <a:satMod val="160000"/>
                  </a:srgbClr>
                </a:gs>
                <a:gs pos="50000">
                  <a:srgbClr val="E1261D">
                    <a:tint val="44500"/>
                    <a:satMod val="160000"/>
                  </a:srgbClr>
                </a:gs>
                <a:gs pos="100000">
                  <a:srgbClr val="E1261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E1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F298509-1B66-4D0F-8DC2-3B12139544BD}"/>
                </a:ext>
              </a:extLst>
            </p:cNvPr>
            <p:cNvGrpSpPr/>
            <p:nvPr/>
          </p:nvGrpSpPr>
          <p:grpSpPr>
            <a:xfrm>
              <a:off x="3594587" y="2202007"/>
              <a:ext cx="1123276" cy="746713"/>
              <a:chOff x="4136205" y="1976093"/>
              <a:chExt cx="1150537" cy="972794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AAA9330-7DD2-42F0-8366-E76065859FB4}"/>
                  </a:ext>
                </a:extLst>
              </p:cNvPr>
              <p:cNvGrpSpPr/>
              <p:nvPr/>
            </p:nvGrpSpPr>
            <p:grpSpPr>
              <a:xfrm>
                <a:off x="4245309" y="1976093"/>
                <a:ext cx="716530" cy="728319"/>
                <a:chOff x="231750" y="5378883"/>
                <a:chExt cx="837718" cy="851500"/>
              </a:xfrm>
            </p:grpSpPr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F8154A2A-0240-4CF2-A852-08FE82F2D441}"/>
                    </a:ext>
                  </a:extLst>
                </p:cNvPr>
                <p:cNvGrpSpPr/>
                <p:nvPr/>
              </p:nvGrpSpPr>
              <p:grpSpPr>
                <a:xfrm flipH="1">
                  <a:off x="231750" y="5378883"/>
                  <a:ext cx="837718" cy="851500"/>
                  <a:chOff x="2337641" y="2177394"/>
                  <a:chExt cx="1257321" cy="1187733"/>
                </a:xfrm>
              </p:grpSpPr>
              <p:grpSp>
                <p:nvGrpSpPr>
                  <p:cNvPr id="337" name="Group 336">
                    <a:extLst>
                      <a:ext uri="{FF2B5EF4-FFF2-40B4-BE49-F238E27FC236}">
                        <a16:creationId xmlns:a16="http://schemas.microsoft.com/office/drawing/2014/main" id="{CD7971F4-003D-4247-838D-D517232E1C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37641" y="2195893"/>
                    <a:ext cx="777111" cy="1169234"/>
                    <a:chOff x="2337641" y="2195895"/>
                    <a:chExt cx="440" cy="480"/>
                  </a:xfrm>
                </p:grpSpPr>
                <p:sp>
                  <p:nvSpPr>
                    <p:cNvPr id="339" name="AutoShape 18">
                      <a:extLst>
                        <a:ext uri="{FF2B5EF4-FFF2-40B4-BE49-F238E27FC236}">
                          <a16:creationId xmlns:a16="http://schemas.microsoft.com/office/drawing/2014/main" id="{CD415C64-B205-46A9-923C-38755FACD7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94263">
                      <a:off x="2337771" y="2196232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AutoShape 19">
                      <a:extLst>
                        <a:ext uri="{FF2B5EF4-FFF2-40B4-BE49-F238E27FC236}">
                          <a16:creationId xmlns:a16="http://schemas.microsoft.com/office/drawing/2014/main" id="{EF7DDDFA-5AE1-4CCC-9DB3-9B8103D4D3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113788">
                      <a:off x="2337869" y="2196234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C4D5CE85-2288-417D-A244-C82904BF59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4063610">
                      <a:off x="2337932" y="2196013"/>
                      <a:ext cx="43" cy="169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E40ECF19-12CE-4B76-96F5-758E19485F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45216">
                      <a:off x="2337723" y="2196059"/>
                      <a:ext cx="61" cy="17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AutoShape 22">
                      <a:extLst>
                        <a:ext uri="{FF2B5EF4-FFF2-40B4-BE49-F238E27FC236}">
                          <a16:creationId xmlns:a16="http://schemas.microsoft.com/office/drawing/2014/main" id="{DAF6520C-9AB1-4405-A7B1-77DAD89FE3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85" y="2196055"/>
                      <a:ext cx="124" cy="208"/>
                    </a:xfrm>
                    <a:prstGeom prst="can">
                      <a:avLst>
                        <a:gd name="adj" fmla="val 41935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AutoShape 23">
                      <a:extLst>
                        <a:ext uri="{FF2B5EF4-FFF2-40B4-BE49-F238E27FC236}">
                          <a16:creationId xmlns:a16="http://schemas.microsoft.com/office/drawing/2014/main" id="{0EA53C4A-0702-4B91-855A-D4462CE58C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66" y="2195931"/>
                      <a:ext cx="157" cy="157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AutoShape 24">
                      <a:extLst>
                        <a:ext uri="{FF2B5EF4-FFF2-40B4-BE49-F238E27FC236}">
                          <a16:creationId xmlns:a16="http://schemas.microsoft.com/office/drawing/2014/main" id="{6641B2BE-8B74-4CF0-8833-D7D2A4B24E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37812" y="2195849"/>
                      <a:ext cx="62" cy="153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Oval 345">
                      <a:extLst>
                        <a:ext uri="{FF2B5EF4-FFF2-40B4-BE49-F238E27FC236}">
                          <a16:creationId xmlns:a16="http://schemas.microsoft.com/office/drawing/2014/main" id="{E21A1E6A-AC1D-4BFE-8F27-662C679AE4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66" y="2195945"/>
                      <a:ext cx="164" cy="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l 346">
                      <a:extLst>
                        <a:ext uri="{FF2B5EF4-FFF2-40B4-BE49-F238E27FC236}">
                          <a16:creationId xmlns:a16="http://schemas.microsoft.com/office/drawing/2014/main" id="{9537817F-A469-4575-B743-CFFF98D38F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75" y="219632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E3DA0370-E4AC-43CF-B5C6-AF41EFFD8D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78" y="219633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31A35720-FBD3-4DBE-AA4C-E38760B21C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41972">
                      <a:off x="2337662" y="2196182"/>
                      <a:ext cx="46" cy="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0" name="Oval 349">
                      <a:extLst>
                        <a:ext uri="{FF2B5EF4-FFF2-40B4-BE49-F238E27FC236}">
                          <a16:creationId xmlns:a16="http://schemas.microsoft.com/office/drawing/2014/main" id="{21467A58-3991-4DD6-9934-C002B19829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8017" y="2196024"/>
                      <a:ext cx="64" cy="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338" name="Picture 337" descr="Káº¿t quáº£ hÃ¬nh áº£nh cho motorola pda">
                    <a:extLst>
                      <a:ext uri="{FF2B5EF4-FFF2-40B4-BE49-F238E27FC236}">
                        <a16:creationId xmlns:a16="http://schemas.microsoft.com/office/drawing/2014/main" id="{2F9D5BCB-A379-4AF1-9FC1-12490B3C91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2375" b="9925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6673" y="2177394"/>
                    <a:ext cx="808289" cy="8792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4C756845-7FCD-445B-82B5-183844F3E288}"/>
                    </a:ext>
                  </a:extLst>
                </p:cNvPr>
                <p:cNvSpPr/>
                <p:nvPr/>
              </p:nvSpPr>
              <p:spPr>
                <a:xfrm>
                  <a:off x="406349" y="5500917"/>
                  <a:ext cx="188872" cy="26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07890215-0FF2-48F7-9120-F015AFDAADE8}"/>
                  </a:ext>
                </a:extLst>
              </p:cNvPr>
              <p:cNvSpPr txBox="1"/>
              <p:nvPr/>
            </p:nvSpPr>
            <p:spPr>
              <a:xfrm>
                <a:off x="4136205" y="2708310"/>
                <a:ext cx="1150537" cy="240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QC/QA</a:t>
                </a:r>
              </a:p>
            </p:txBody>
          </p:sp>
        </p:grpSp>
      </p:grp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5A8EE5EE-1C7C-441C-BBFF-5C41BBD38B03}"/>
              </a:ext>
            </a:extLst>
          </p:cNvPr>
          <p:cNvCxnSpPr>
            <a:cxnSpLocks/>
            <a:stCxn id="172" idx="2"/>
            <a:endCxn id="329" idx="1"/>
          </p:cNvCxnSpPr>
          <p:nvPr/>
        </p:nvCxnSpPr>
        <p:spPr>
          <a:xfrm flipV="1">
            <a:off x="4080803" y="3762631"/>
            <a:ext cx="1072276" cy="477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BEE4C78-5E24-412E-B3EE-BB39BD7CBD37}"/>
              </a:ext>
            </a:extLst>
          </p:cNvPr>
          <p:cNvSpPr/>
          <p:nvPr/>
        </p:nvSpPr>
        <p:spPr>
          <a:xfrm>
            <a:off x="6942140" y="2634956"/>
            <a:ext cx="1031649" cy="914400"/>
          </a:xfrm>
          <a:prstGeom prst="rect">
            <a:avLst/>
          </a:prstGeom>
          <a:solidFill>
            <a:srgbClr val="C52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FE1EBF2-900F-400F-8950-B74834191164}"/>
              </a:ext>
            </a:extLst>
          </p:cNvPr>
          <p:cNvSpPr/>
          <p:nvPr/>
        </p:nvSpPr>
        <p:spPr>
          <a:xfrm>
            <a:off x="6944300" y="1135897"/>
            <a:ext cx="1031649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Area</a:t>
            </a:r>
          </a:p>
        </p:txBody>
      </p: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956E8BF8-699C-41AF-AAF9-E4E3C9F260D1}"/>
              </a:ext>
            </a:extLst>
          </p:cNvPr>
          <p:cNvCxnSpPr>
            <a:cxnSpLocks/>
            <a:stCxn id="329" idx="0"/>
            <a:endCxn id="356" idx="1"/>
          </p:cNvCxnSpPr>
          <p:nvPr/>
        </p:nvCxnSpPr>
        <p:spPr>
          <a:xfrm rot="5400000" flipH="1" flipV="1">
            <a:off x="6244454" y="2824053"/>
            <a:ext cx="429583" cy="96579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32351F92-67E6-4D2A-93C3-6519205D666C}"/>
              </a:ext>
            </a:extLst>
          </p:cNvPr>
          <p:cNvSpPr txBox="1"/>
          <p:nvPr/>
        </p:nvSpPr>
        <p:spPr>
          <a:xfrm>
            <a:off x="5820400" y="3227828"/>
            <a:ext cx="621511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E7826C5-2402-40AA-9C1D-A2B33052DFFE}"/>
              </a:ext>
            </a:extLst>
          </p:cNvPr>
          <p:cNvGrpSpPr/>
          <p:nvPr/>
        </p:nvGrpSpPr>
        <p:grpSpPr>
          <a:xfrm>
            <a:off x="3154204" y="4771647"/>
            <a:ext cx="900113" cy="843857"/>
            <a:chOff x="2940224" y="1249949"/>
            <a:chExt cx="900113" cy="843857"/>
          </a:xfrm>
        </p:grpSpPr>
        <p:grpSp>
          <p:nvGrpSpPr>
            <p:cNvPr id="368" name="グループ化 24">
              <a:extLst>
                <a:ext uri="{FF2B5EF4-FFF2-40B4-BE49-F238E27FC236}">
                  <a16:creationId xmlns:a16="http://schemas.microsoft.com/office/drawing/2014/main" id="{1CC2824F-FE78-4B93-BC98-76C3EFD1556E}"/>
                </a:ext>
              </a:extLst>
            </p:cNvPr>
            <p:cNvGrpSpPr/>
            <p:nvPr/>
          </p:nvGrpSpPr>
          <p:grpSpPr>
            <a:xfrm>
              <a:off x="2940224" y="1249949"/>
              <a:ext cx="900113" cy="843857"/>
              <a:chOff x="2908225" y="520251"/>
              <a:chExt cx="1349348" cy="1303421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373" name="グループ化 26">
                <a:extLst>
                  <a:ext uri="{FF2B5EF4-FFF2-40B4-BE49-F238E27FC236}">
                    <a16:creationId xmlns:a16="http://schemas.microsoft.com/office/drawing/2014/main" id="{C78748BF-03FF-45C5-958B-8B71EA43C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08225" y="527532"/>
                <a:ext cx="1349348" cy="1296140"/>
                <a:chOff x="2908225" y="527531"/>
                <a:chExt cx="289832" cy="311614"/>
              </a:xfrm>
              <a:grpFill/>
            </p:grpSpPr>
            <p:sp>
              <p:nvSpPr>
                <p:cNvPr id="375" name="円柱 28">
                  <a:extLst>
                    <a:ext uri="{FF2B5EF4-FFF2-40B4-BE49-F238E27FC236}">
                      <a16:creationId xmlns:a16="http://schemas.microsoft.com/office/drawing/2014/main" id="{81AFF4E9-C887-4A84-8C53-C8960DD23EDB}"/>
                    </a:ext>
                  </a:extLst>
                </p:cNvPr>
                <p:cNvSpPr/>
                <p:nvPr/>
              </p:nvSpPr>
              <p:spPr>
                <a:xfrm rot="5400000" flipH="1">
                  <a:off x="2889663" y="757186"/>
                  <a:ext cx="100521" cy="63398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376" name="円柱 29">
                  <a:extLst>
                    <a:ext uri="{FF2B5EF4-FFF2-40B4-BE49-F238E27FC236}">
                      <a16:creationId xmlns:a16="http://schemas.microsoft.com/office/drawing/2014/main" id="{5AED65D8-5DB4-4A10-972D-23D5AF8A8CB1}"/>
                    </a:ext>
                  </a:extLst>
                </p:cNvPr>
                <p:cNvSpPr/>
                <p:nvPr/>
              </p:nvSpPr>
              <p:spPr>
                <a:xfrm rot="5400000" flipH="1">
                  <a:off x="3068081" y="750808"/>
                  <a:ext cx="100521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377" name="円柱 30">
                  <a:extLst>
                    <a:ext uri="{FF2B5EF4-FFF2-40B4-BE49-F238E27FC236}">
                      <a16:creationId xmlns:a16="http://schemas.microsoft.com/office/drawing/2014/main" id="{36651B7D-A4A6-4D41-922D-936CD95E0E85}"/>
                    </a:ext>
                  </a:extLst>
                </p:cNvPr>
                <p:cNvSpPr/>
                <p:nvPr/>
              </p:nvSpPr>
              <p:spPr>
                <a:xfrm rot="5400000" flipH="1">
                  <a:off x="3116583" y="707424"/>
                  <a:ext cx="90469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378" name="直方体 31">
                  <a:extLst>
                    <a:ext uri="{FF2B5EF4-FFF2-40B4-BE49-F238E27FC236}">
                      <a16:creationId xmlns:a16="http://schemas.microsoft.com/office/drawing/2014/main" id="{B25D6375-A9D0-47C0-A0AA-878CCBC8582E}"/>
                    </a:ext>
                  </a:extLst>
                </p:cNvPr>
                <p:cNvSpPr/>
                <p:nvPr/>
              </p:nvSpPr>
              <p:spPr>
                <a:xfrm>
                  <a:off x="2908238" y="527531"/>
                  <a:ext cx="289819" cy="261354"/>
                </a:xfrm>
                <a:prstGeom prst="cub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cxnSp>
            <p:nvCxnSpPr>
              <p:cNvPr id="374" name="直線コネクタ 27">
                <a:extLst>
                  <a:ext uri="{FF2B5EF4-FFF2-40B4-BE49-F238E27FC236}">
                    <a16:creationId xmlns:a16="http://schemas.microsoft.com/office/drawing/2014/main" id="{056BC2CA-996A-465D-AFA2-CCD71A822E56}"/>
                  </a:ext>
                </a:extLst>
              </p:cNvPr>
              <p:cNvCxnSpPr/>
              <p:nvPr/>
            </p:nvCxnSpPr>
            <p:spPr>
              <a:xfrm flipH="1">
                <a:off x="3969552" y="520251"/>
                <a:ext cx="1540" cy="29900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9A607CDE-83D8-43D8-A2EC-3DBCDB68829A}"/>
                </a:ext>
              </a:extLst>
            </p:cNvPr>
            <p:cNvGrpSpPr/>
            <p:nvPr/>
          </p:nvGrpSpPr>
          <p:grpSpPr>
            <a:xfrm>
              <a:off x="3190966" y="1300744"/>
              <a:ext cx="410136" cy="477914"/>
              <a:chOff x="3836237" y="1718375"/>
              <a:chExt cx="410136" cy="477914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CE8C96F0-8E59-4825-A56F-25984784747E}"/>
                  </a:ext>
                </a:extLst>
              </p:cNvPr>
              <p:cNvSpPr/>
              <p:nvPr/>
            </p:nvSpPr>
            <p:spPr>
              <a:xfrm>
                <a:off x="3836505" y="1726716"/>
                <a:ext cx="409868" cy="469573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t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kern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71" name="TextBox 13">
                <a:extLst>
                  <a:ext uri="{FF2B5EF4-FFF2-40B4-BE49-F238E27FC236}">
                    <a16:creationId xmlns:a16="http://schemas.microsoft.com/office/drawing/2014/main" id="{60B85003-430C-44B9-8BD2-A03E5EDDCB88}"/>
                  </a:ext>
                </a:extLst>
              </p:cNvPr>
              <p:cNvSpPr txBox="1"/>
              <p:nvPr/>
            </p:nvSpPr>
            <p:spPr>
              <a:xfrm>
                <a:off x="3836237" y="1718375"/>
                <a:ext cx="409868" cy="300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</a:p>
            </p:txBody>
          </p:sp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A30CE09C-58F0-482A-B37B-A7BF6EDE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74974" y="2016617"/>
                <a:ext cx="366026" cy="9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7F01D900-6FB1-46BC-BA61-18E779C4B698}"/>
              </a:ext>
            </a:extLst>
          </p:cNvPr>
          <p:cNvCxnSpPr>
            <a:cxnSpLocks/>
            <a:stCxn id="329" idx="2"/>
            <a:endCxn id="378" idx="0"/>
          </p:cNvCxnSpPr>
          <p:nvPr/>
        </p:nvCxnSpPr>
        <p:spPr>
          <a:xfrm rot="5400000">
            <a:off x="4359889" y="3159899"/>
            <a:ext cx="772839" cy="2460084"/>
          </a:xfrm>
          <a:prstGeom prst="bentConnector3">
            <a:avLst>
              <a:gd name="adj1" fmla="val 33567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BF7B177-1A04-49D0-BF74-50C0D6D8F4B1}"/>
              </a:ext>
            </a:extLst>
          </p:cNvPr>
          <p:cNvGrpSpPr/>
          <p:nvPr/>
        </p:nvGrpSpPr>
        <p:grpSpPr>
          <a:xfrm>
            <a:off x="3651234" y="4383832"/>
            <a:ext cx="1344086" cy="746713"/>
            <a:chOff x="3373777" y="2202007"/>
            <a:chExt cx="1344086" cy="746713"/>
          </a:xfrm>
        </p:grpSpPr>
        <p:sp>
          <p:nvSpPr>
            <p:cNvPr id="384" name="Trapezoid 383">
              <a:extLst>
                <a:ext uri="{FF2B5EF4-FFF2-40B4-BE49-F238E27FC236}">
                  <a16:creationId xmlns:a16="http://schemas.microsoft.com/office/drawing/2014/main" id="{4FE8E1B0-D0C3-4A54-8D2E-F81AA580BEE8}"/>
                </a:ext>
              </a:extLst>
            </p:cNvPr>
            <p:cNvSpPr/>
            <p:nvPr/>
          </p:nvSpPr>
          <p:spPr>
            <a:xfrm rot="2944837">
              <a:off x="3553603" y="2244760"/>
              <a:ext cx="254317" cy="613970"/>
            </a:xfrm>
            <a:prstGeom prst="trapezoid">
              <a:avLst/>
            </a:prstGeom>
            <a:gradFill flip="none" rotWithShape="1">
              <a:gsLst>
                <a:gs pos="0">
                  <a:srgbClr val="E1261D">
                    <a:tint val="66000"/>
                    <a:satMod val="160000"/>
                  </a:srgbClr>
                </a:gs>
                <a:gs pos="50000">
                  <a:srgbClr val="E1261D">
                    <a:tint val="44500"/>
                    <a:satMod val="160000"/>
                  </a:srgbClr>
                </a:gs>
                <a:gs pos="100000">
                  <a:srgbClr val="E1261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E1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E7570A00-F2D9-4304-A820-70833630A93E}"/>
                </a:ext>
              </a:extLst>
            </p:cNvPr>
            <p:cNvGrpSpPr/>
            <p:nvPr/>
          </p:nvGrpSpPr>
          <p:grpSpPr>
            <a:xfrm>
              <a:off x="3594587" y="2202007"/>
              <a:ext cx="1123276" cy="746713"/>
              <a:chOff x="4136205" y="1976093"/>
              <a:chExt cx="1150537" cy="972794"/>
            </a:xfrm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566C6591-C227-4434-A2E8-3B0E08A33019}"/>
                  </a:ext>
                </a:extLst>
              </p:cNvPr>
              <p:cNvGrpSpPr/>
              <p:nvPr/>
            </p:nvGrpSpPr>
            <p:grpSpPr>
              <a:xfrm>
                <a:off x="4245309" y="1976093"/>
                <a:ext cx="716530" cy="728319"/>
                <a:chOff x="231750" y="5378883"/>
                <a:chExt cx="837718" cy="851500"/>
              </a:xfrm>
            </p:grpSpPr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097FA164-6E7D-45BC-BBC5-3543CB56B3F3}"/>
                    </a:ext>
                  </a:extLst>
                </p:cNvPr>
                <p:cNvGrpSpPr/>
                <p:nvPr/>
              </p:nvGrpSpPr>
              <p:grpSpPr>
                <a:xfrm flipH="1">
                  <a:off x="231750" y="5378883"/>
                  <a:ext cx="837718" cy="851500"/>
                  <a:chOff x="2337641" y="2177394"/>
                  <a:chExt cx="1257321" cy="1187733"/>
                </a:xfrm>
              </p:grpSpPr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1DC51FC7-26B3-4C1B-B799-1FA28C5527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37641" y="2195893"/>
                    <a:ext cx="777111" cy="1169234"/>
                    <a:chOff x="2337641" y="2195895"/>
                    <a:chExt cx="440" cy="480"/>
                  </a:xfrm>
                </p:grpSpPr>
                <p:sp>
                  <p:nvSpPr>
                    <p:cNvPr id="392" name="AutoShape 18">
                      <a:extLst>
                        <a:ext uri="{FF2B5EF4-FFF2-40B4-BE49-F238E27FC236}">
                          <a16:creationId xmlns:a16="http://schemas.microsoft.com/office/drawing/2014/main" id="{E9541960-2380-4F15-976A-736C786A77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94263">
                      <a:off x="2337771" y="2196232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3" name="AutoShape 19">
                      <a:extLst>
                        <a:ext uri="{FF2B5EF4-FFF2-40B4-BE49-F238E27FC236}">
                          <a16:creationId xmlns:a16="http://schemas.microsoft.com/office/drawing/2014/main" id="{262B9FB2-D615-4B74-819F-99BDD624E0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113788">
                      <a:off x="2337869" y="2196234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4" name="Rectangle 393">
                      <a:extLst>
                        <a:ext uri="{FF2B5EF4-FFF2-40B4-BE49-F238E27FC236}">
                          <a16:creationId xmlns:a16="http://schemas.microsoft.com/office/drawing/2014/main" id="{FA5C82C5-1AB8-49E2-AC8E-0C70627E25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4063610">
                      <a:off x="2337932" y="2196013"/>
                      <a:ext cx="43" cy="169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5" name="Rectangle 394">
                      <a:extLst>
                        <a:ext uri="{FF2B5EF4-FFF2-40B4-BE49-F238E27FC236}">
                          <a16:creationId xmlns:a16="http://schemas.microsoft.com/office/drawing/2014/main" id="{7B86BF00-D82D-4448-A6E0-9B6DCE2932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45216">
                      <a:off x="2337723" y="2196059"/>
                      <a:ext cx="61" cy="17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6" name="AutoShape 22">
                      <a:extLst>
                        <a:ext uri="{FF2B5EF4-FFF2-40B4-BE49-F238E27FC236}">
                          <a16:creationId xmlns:a16="http://schemas.microsoft.com/office/drawing/2014/main" id="{7BB11E75-813D-450F-A212-7ED413A1AD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85" y="2196055"/>
                      <a:ext cx="124" cy="208"/>
                    </a:xfrm>
                    <a:prstGeom prst="can">
                      <a:avLst>
                        <a:gd name="adj" fmla="val 41935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7" name="AutoShape 23">
                      <a:extLst>
                        <a:ext uri="{FF2B5EF4-FFF2-40B4-BE49-F238E27FC236}">
                          <a16:creationId xmlns:a16="http://schemas.microsoft.com/office/drawing/2014/main" id="{6B4FE979-B90C-4511-A721-611A2F885A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66" y="2195931"/>
                      <a:ext cx="157" cy="157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8" name="AutoShape 24">
                      <a:extLst>
                        <a:ext uri="{FF2B5EF4-FFF2-40B4-BE49-F238E27FC236}">
                          <a16:creationId xmlns:a16="http://schemas.microsoft.com/office/drawing/2014/main" id="{F7D5EC7D-7EA6-47E6-B978-453EB780B3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37812" y="2195849"/>
                      <a:ext cx="62" cy="153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2B16BD1B-D4FC-470B-A3F2-85E2AED698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66" y="2195945"/>
                      <a:ext cx="164" cy="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0" name="Oval 399">
                      <a:extLst>
                        <a:ext uri="{FF2B5EF4-FFF2-40B4-BE49-F238E27FC236}">
                          <a16:creationId xmlns:a16="http://schemas.microsoft.com/office/drawing/2014/main" id="{537444B9-ADF3-4A93-BD31-E4EC622A6B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75" y="219632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1" name="Oval 400">
                      <a:extLst>
                        <a:ext uri="{FF2B5EF4-FFF2-40B4-BE49-F238E27FC236}">
                          <a16:creationId xmlns:a16="http://schemas.microsoft.com/office/drawing/2014/main" id="{751290D4-2A5B-4478-887C-9FF3D11A29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78" y="219633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F985285D-1404-4F33-8BA6-0BB4738248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41972">
                      <a:off x="2337662" y="2196182"/>
                      <a:ext cx="46" cy="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3" name="Oval 402">
                      <a:extLst>
                        <a:ext uri="{FF2B5EF4-FFF2-40B4-BE49-F238E27FC236}">
                          <a16:creationId xmlns:a16="http://schemas.microsoft.com/office/drawing/2014/main" id="{FCAEEBD9-D14F-4623-9433-D01502CB2A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8017" y="2196024"/>
                      <a:ext cx="64" cy="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391" name="Picture 390" descr="Káº¿t quáº£ hÃ¬nh áº£nh cho motorola pda">
                    <a:extLst>
                      <a:ext uri="{FF2B5EF4-FFF2-40B4-BE49-F238E27FC236}">
                        <a16:creationId xmlns:a16="http://schemas.microsoft.com/office/drawing/2014/main" id="{62E8EF41-0169-400F-AF88-3D61989AD62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2375" b="9925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6673" y="2177394"/>
                    <a:ext cx="808289" cy="8792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8A2FA3DE-2A44-4FC4-B667-F19BFDAE60EB}"/>
                    </a:ext>
                  </a:extLst>
                </p:cNvPr>
                <p:cNvSpPr/>
                <p:nvPr/>
              </p:nvSpPr>
              <p:spPr>
                <a:xfrm>
                  <a:off x="406349" y="5500917"/>
                  <a:ext cx="188872" cy="26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4D09E57A-AEF3-4D98-954C-D9FA998697D5}"/>
                  </a:ext>
                </a:extLst>
              </p:cNvPr>
              <p:cNvSpPr txBox="1"/>
              <p:nvPr/>
            </p:nvSpPr>
            <p:spPr>
              <a:xfrm>
                <a:off x="4136205" y="2708310"/>
                <a:ext cx="1150537" cy="240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Operator</a:t>
                </a:r>
              </a:p>
            </p:txBody>
          </p:sp>
        </p:grpSp>
      </p:grpSp>
      <p:sp>
        <p:nvSpPr>
          <p:cNvPr id="406" name="Rectangle 405">
            <a:extLst>
              <a:ext uri="{FF2B5EF4-FFF2-40B4-BE49-F238E27FC236}">
                <a16:creationId xmlns:a16="http://schemas.microsoft.com/office/drawing/2014/main" id="{2AA78037-23A8-4D6C-82BC-87A63BF58370}"/>
              </a:ext>
            </a:extLst>
          </p:cNvPr>
          <p:cNvSpPr/>
          <p:nvPr/>
        </p:nvSpPr>
        <p:spPr>
          <a:xfrm>
            <a:off x="5141490" y="4760780"/>
            <a:ext cx="103164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6812811-D19F-43CF-B7D8-1DAD562DA023}"/>
              </a:ext>
            </a:extLst>
          </p:cNvPr>
          <p:cNvSpPr txBox="1"/>
          <p:nvPr/>
        </p:nvSpPr>
        <p:spPr>
          <a:xfrm>
            <a:off x="5541144" y="4058852"/>
            <a:ext cx="294221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5D07E11B-473B-4190-B0C9-AAF0D70236FC}"/>
              </a:ext>
            </a:extLst>
          </p:cNvPr>
          <p:cNvCxnSpPr>
            <a:cxnSpLocks/>
            <a:stCxn id="359" idx="1"/>
          </p:cNvCxnSpPr>
          <p:nvPr/>
        </p:nvCxnSpPr>
        <p:spPr>
          <a:xfrm rot="10800000" flipV="1">
            <a:off x="4912140" y="1593096"/>
            <a:ext cx="2032160" cy="717047"/>
          </a:xfrm>
          <a:prstGeom prst="bentConnector3">
            <a:avLst>
              <a:gd name="adj1" fmla="val 999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3E6DE81F-ADC6-4D8A-99B7-A066F0C6AA82}"/>
              </a:ext>
            </a:extLst>
          </p:cNvPr>
          <p:cNvCxnSpPr>
            <a:cxnSpLocks/>
            <a:stCxn id="291" idx="3"/>
            <a:endCxn id="356" idx="0"/>
          </p:cNvCxnSpPr>
          <p:nvPr/>
        </p:nvCxnSpPr>
        <p:spPr>
          <a:xfrm>
            <a:off x="6826161" y="2315631"/>
            <a:ext cx="631804" cy="31932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or: Elbow 430">
            <a:extLst>
              <a:ext uri="{FF2B5EF4-FFF2-40B4-BE49-F238E27FC236}">
                <a16:creationId xmlns:a16="http://schemas.microsoft.com/office/drawing/2014/main" id="{F6378EFB-A068-48FB-9A0B-480DEABC5D70}"/>
              </a:ext>
            </a:extLst>
          </p:cNvPr>
          <p:cNvCxnSpPr>
            <a:cxnSpLocks/>
            <a:stCxn id="329" idx="3"/>
            <a:endCxn id="359" idx="3"/>
          </p:cNvCxnSpPr>
          <p:nvPr/>
        </p:nvCxnSpPr>
        <p:spPr>
          <a:xfrm flipV="1">
            <a:off x="6799620" y="1593097"/>
            <a:ext cx="1176329" cy="2169534"/>
          </a:xfrm>
          <a:prstGeom prst="bentConnector3">
            <a:avLst>
              <a:gd name="adj1" fmla="val 1194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B06061B3-E23A-4D75-BA9B-0AB3F2E52FCE}"/>
              </a:ext>
            </a:extLst>
          </p:cNvPr>
          <p:cNvSpPr txBox="1"/>
          <p:nvPr/>
        </p:nvSpPr>
        <p:spPr>
          <a:xfrm>
            <a:off x="6079092" y="1388226"/>
            <a:ext cx="827622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Re-check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4F919CF-6C7B-450F-BB76-C142B8F09059}"/>
              </a:ext>
            </a:extLst>
          </p:cNvPr>
          <p:cNvSpPr txBox="1"/>
          <p:nvPr/>
        </p:nvSpPr>
        <p:spPr>
          <a:xfrm>
            <a:off x="6671782" y="3776935"/>
            <a:ext cx="149431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enough quantity</a:t>
            </a: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A1FA3996-C067-4D74-81B5-610C332D45AF}"/>
              </a:ext>
            </a:extLst>
          </p:cNvPr>
          <p:cNvCxnSpPr>
            <a:cxnSpLocks/>
            <a:stCxn id="378" idx="2"/>
            <a:endCxn id="406" idx="1"/>
          </p:cNvCxnSpPr>
          <p:nvPr/>
        </p:nvCxnSpPr>
        <p:spPr>
          <a:xfrm>
            <a:off x="4054277" y="5216235"/>
            <a:ext cx="1087213" cy="174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2E60EB74-B091-414D-B824-49DCD240206A}"/>
              </a:ext>
            </a:extLst>
          </p:cNvPr>
          <p:cNvSpPr txBox="1"/>
          <p:nvPr/>
        </p:nvSpPr>
        <p:spPr>
          <a:xfrm>
            <a:off x="4100626" y="5248106"/>
            <a:ext cx="934737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Scan BC to stock-in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7B0FDD7C-4B0F-4C69-BD06-BF1AD8A1560D}"/>
              </a:ext>
            </a:extLst>
          </p:cNvPr>
          <p:cNvGrpSpPr/>
          <p:nvPr/>
        </p:nvGrpSpPr>
        <p:grpSpPr>
          <a:xfrm>
            <a:off x="310365" y="1368290"/>
            <a:ext cx="878043" cy="1041568"/>
            <a:chOff x="18265" y="1368290"/>
            <a:chExt cx="878043" cy="1041568"/>
          </a:xfrm>
        </p:grpSpPr>
        <p:pic>
          <p:nvPicPr>
            <p:cNvPr id="445" name="Picture 444">
              <a:extLst>
                <a:ext uri="{FF2B5EF4-FFF2-40B4-BE49-F238E27FC236}">
                  <a16:creationId xmlns:a16="http://schemas.microsoft.com/office/drawing/2014/main" id="{36B9D8D8-352E-4575-8206-B532F12E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1031" y="1368290"/>
              <a:ext cx="644250" cy="796625"/>
            </a:xfrm>
            <a:prstGeom prst="rect">
              <a:avLst/>
            </a:prstGeom>
          </p:spPr>
        </p:pic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55193FED-CBA6-42FC-86B6-5DE687E20A5B}"/>
                </a:ext>
              </a:extLst>
            </p:cNvPr>
            <p:cNvSpPr txBox="1"/>
            <p:nvPr/>
          </p:nvSpPr>
          <p:spPr>
            <a:xfrm>
              <a:off x="18265" y="2225192"/>
              <a:ext cx="87804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pic>
        <p:nvPicPr>
          <p:cNvPr id="451" name="Picture 450">
            <a:extLst>
              <a:ext uri="{FF2B5EF4-FFF2-40B4-BE49-F238E27FC236}">
                <a16:creationId xmlns:a16="http://schemas.microsoft.com/office/drawing/2014/main" id="{7BF9BB09-1D37-42B0-8A98-52F384617C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6938" y="5658453"/>
            <a:ext cx="691408" cy="629322"/>
          </a:xfrm>
          <a:prstGeom prst="rect">
            <a:avLst/>
          </a:prstGeom>
        </p:spPr>
      </p:pic>
      <p:grpSp>
        <p:nvGrpSpPr>
          <p:cNvPr id="473" name="Group 472">
            <a:extLst>
              <a:ext uri="{FF2B5EF4-FFF2-40B4-BE49-F238E27FC236}">
                <a16:creationId xmlns:a16="http://schemas.microsoft.com/office/drawing/2014/main" id="{FE215809-6E3D-4F75-88A6-EBA302D1CFB8}"/>
              </a:ext>
            </a:extLst>
          </p:cNvPr>
          <p:cNvGrpSpPr/>
          <p:nvPr/>
        </p:nvGrpSpPr>
        <p:grpSpPr>
          <a:xfrm>
            <a:off x="7241178" y="4313658"/>
            <a:ext cx="900113" cy="843857"/>
            <a:chOff x="2940224" y="1249949"/>
            <a:chExt cx="900113" cy="843857"/>
          </a:xfrm>
        </p:grpSpPr>
        <p:grpSp>
          <p:nvGrpSpPr>
            <p:cNvPr id="474" name="グループ化 24">
              <a:extLst>
                <a:ext uri="{FF2B5EF4-FFF2-40B4-BE49-F238E27FC236}">
                  <a16:creationId xmlns:a16="http://schemas.microsoft.com/office/drawing/2014/main" id="{8AF7ED2C-6E54-41B8-8784-C3A28A809D73}"/>
                </a:ext>
              </a:extLst>
            </p:cNvPr>
            <p:cNvGrpSpPr/>
            <p:nvPr/>
          </p:nvGrpSpPr>
          <p:grpSpPr>
            <a:xfrm>
              <a:off x="2940224" y="1249949"/>
              <a:ext cx="900113" cy="843857"/>
              <a:chOff x="2908225" y="520251"/>
              <a:chExt cx="1349348" cy="1303421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479" name="グループ化 26">
                <a:extLst>
                  <a:ext uri="{FF2B5EF4-FFF2-40B4-BE49-F238E27FC236}">
                    <a16:creationId xmlns:a16="http://schemas.microsoft.com/office/drawing/2014/main" id="{BDB9A855-70D8-4376-B2F3-27D4631FA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08225" y="527532"/>
                <a:ext cx="1349348" cy="1296140"/>
                <a:chOff x="2908225" y="527531"/>
                <a:chExt cx="289832" cy="311614"/>
              </a:xfrm>
              <a:grpFill/>
            </p:grpSpPr>
            <p:sp>
              <p:nvSpPr>
                <p:cNvPr id="481" name="円柱 28">
                  <a:extLst>
                    <a:ext uri="{FF2B5EF4-FFF2-40B4-BE49-F238E27FC236}">
                      <a16:creationId xmlns:a16="http://schemas.microsoft.com/office/drawing/2014/main" id="{45D82CA6-1345-475C-8447-07BAAB094155}"/>
                    </a:ext>
                  </a:extLst>
                </p:cNvPr>
                <p:cNvSpPr/>
                <p:nvPr/>
              </p:nvSpPr>
              <p:spPr>
                <a:xfrm rot="5400000" flipH="1">
                  <a:off x="2889663" y="757186"/>
                  <a:ext cx="100521" cy="63398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482" name="円柱 29">
                  <a:extLst>
                    <a:ext uri="{FF2B5EF4-FFF2-40B4-BE49-F238E27FC236}">
                      <a16:creationId xmlns:a16="http://schemas.microsoft.com/office/drawing/2014/main" id="{5B73AA64-12FE-4B10-8309-19582E8D0C79}"/>
                    </a:ext>
                  </a:extLst>
                </p:cNvPr>
                <p:cNvSpPr/>
                <p:nvPr/>
              </p:nvSpPr>
              <p:spPr>
                <a:xfrm rot="5400000" flipH="1">
                  <a:off x="3068081" y="750808"/>
                  <a:ext cx="100521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483" name="円柱 30">
                  <a:extLst>
                    <a:ext uri="{FF2B5EF4-FFF2-40B4-BE49-F238E27FC236}">
                      <a16:creationId xmlns:a16="http://schemas.microsoft.com/office/drawing/2014/main" id="{69DBEE06-23F3-4B46-9848-73EBBAB4725A}"/>
                    </a:ext>
                  </a:extLst>
                </p:cNvPr>
                <p:cNvSpPr/>
                <p:nvPr/>
              </p:nvSpPr>
              <p:spPr>
                <a:xfrm rot="5400000" flipH="1">
                  <a:off x="3116583" y="707424"/>
                  <a:ext cx="90469" cy="72455"/>
                </a:xfrm>
                <a:prstGeom prst="can">
                  <a:avLst>
                    <a:gd name="adj" fmla="val 43182"/>
                  </a:avLst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484" name="直方体 31">
                  <a:extLst>
                    <a:ext uri="{FF2B5EF4-FFF2-40B4-BE49-F238E27FC236}">
                      <a16:creationId xmlns:a16="http://schemas.microsoft.com/office/drawing/2014/main" id="{7ABF59D6-1254-4FDB-95CC-BDC740A4DF43}"/>
                    </a:ext>
                  </a:extLst>
                </p:cNvPr>
                <p:cNvSpPr/>
                <p:nvPr/>
              </p:nvSpPr>
              <p:spPr>
                <a:xfrm>
                  <a:off x="2908238" y="527531"/>
                  <a:ext cx="289819" cy="261354"/>
                </a:xfrm>
                <a:prstGeom prst="cub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cxnSp>
            <p:nvCxnSpPr>
              <p:cNvPr id="480" name="直線コネクタ 27">
                <a:extLst>
                  <a:ext uri="{FF2B5EF4-FFF2-40B4-BE49-F238E27FC236}">
                    <a16:creationId xmlns:a16="http://schemas.microsoft.com/office/drawing/2014/main" id="{D772DFA3-9D07-43B8-96DD-BD01B56305F9}"/>
                  </a:ext>
                </a:extLst>
              </p:cNvPr>
              <p:cNvCxnSpPr/>
              <p:nvPr/>
            </p:nvCxnSpPr>
            <p:spPr>
              <a:xfrm flipH="1">
                <a:off x="3969552" y="520251"/>
                <a:ext cx="1540" cy="29900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0DD0FFD2-D23B-47EF-A20F-F1057821296B}"/>
                </a:ext>
              </a:extLst>
            </p:cNvPr>
            <p:cNvGrpSpPr/>
            <p:nvPr/>
          </p:nvGrpSpPr>
          <p:grpSpPr>
            <a:xfrm>
              <a:off x="3190966" y="1300744"/>
              <a:ext cx="410136" cy="477914"/>
              <a:chOff x="3836237" y="1718375"/>
              <a:chExt cx="410136" cy="477914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0F1322DB-6166-4AEB-A810-9F8EBFD9E1D3}"/>
                  </a:ext>
                </a:extLst>
              </p:cNvPr>
              <p:cNvSpPr/>
              <p:nvPr/>
            </p:nvSpPr>
            <p:spPr>
              <a:xfrm>
                <a:off x="3836505" y="1726716"/>
                <a:ext cx="409868" cy="469573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t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kern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77" name="TextBox 13">
                <a:extLst>
                  <a:ext uri="{FF2B5EF4-FFF2-40B4-BE49-F238E27FC236}">
                    <a16:creationId xmlns:a16="http://schemas.microsoft.com/office/drawing/2014/main" id="{4C394066-8183-43EF-BD55-CAA8D1F535FA}"/>
                  </a:ext>
                </a:extLst>
              </p:cNvPr>
              <p:cNvSpPr txBox="1"/>
              <p:nvPr/>
            </p:nvSpPr>
            <p:spPr>
              <a:xfrm>
                <a:off x="3836237" y="1718375"/>
                <a:ext cx="409868" cy="300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</a:p>
            </p:txBody>
          </p:sp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2E3D072D-922F-4C79-AF5B-F5102D171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74974" y="2016617"/>
                <a:ext cx="366026" cy="9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D4F0BACC-EE88-4897-A588-D4AEC47D7D13}"/>
              </a:ext>
            </a:extLst>
          </p:cNvPr>
          <p:cNvGrpSpPr/>
          <p:nvPr/>
        </p:nvGrpSpPr>
        <p:grpSpPr>
          <a:xfrm>
            <a:off x="8868770" y="2825312"/>
            <a:ext cx="879532" cy="1035035"/>
            <a:chOff x="1425244" y="1326608"/>
            <a:chExt cx="879532" cy="1035035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8171C9DA-9C7F-4F69-86F9-BE11F1BA97B1}"/>
                </a:ext>
              </a:extLst>
            </p:cNvPr>
            <p:cNvSpPr txBox="1"/>
            <p:nvPr/>
          </p:nvSpPr>
          <p:spPr>
            <a:xfrm>
              <a:off x="1444566" y="1992311"/>
              <a:ext cx="8602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Printing remain BC</a:t>
              </a:r>
            </a:p>
          </p:txBody>
        </p:sp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FE78EB48-9D0C-4B72-A0C1-EAFD16243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09" t="10558" r="11144" b="11833"/>
            <a:stretch/>
          </p:blipFill>
          <p:spPr>
            <a:xfrm>
              <a:off x="1425244" y="1326608"/>
              <a:ext cx="709887" cy="651799"/>
            </a:xfrm>
            <a:prstGeom prst="rect">
              <a:avLst/>
            </a:prstGeom>
          </p:spPr>
        </p:pic>
      </p:grp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46FBAD40-90C7-4D4C-8BF6-0B56F9211813}"/>
              </a:ext>
            </a:extLst>
          </p:cNvPr>
          <p:cNvCxnSpPr>
            <a:cxnSpLocks/>
            <a:stCxn id="406" idx="3"/>
            <a:endCxn id="484" idx="5"/>
          </p:cNvCxnSpPr>
          <p:nvPr/>
        </p:nvCxnSpPr>
        <p:spPr>
          <a:xfrm flipV="1">
            <a:off x="6173139" y="4582296"/>
            <a:ext cx="1068039" cy="63568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C98C3A9-9FD8-4634-B1F2-A46DA759EA48}"/>
              </a:ext>
            </a:extLst>
          </p:cNvPr>
          <p:cNvGrpSpPr/>
          <p:nvPr/>
        </p:nvGrpSpPr>
        <p:grpSpPr>
          <a:xfrm>
            <a:off x="6473287" y="4761286"/>
            <a:ext cx="1173902" cy="866681"/>
            <a:chOff x="9547669" y="3434100"/>
            <a:chExt cx="1477398" cy="1114390"/>
          </a:xfrm>
        </p:grpSpPr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D0CA4467-DE1D-44D1-8DE3-0309F2567DBC}"/>
                </a:ext>
              </a:extLst>
            </p:cNvPr>
            <p:cNvGrpSpPr/>
            <p:nvPr/>
          </p:nvGrpSpPr>
          <p:grpSpPr>
            <a:xfrm flipH="1">
              <a:off x="9547669" y="3434100"/>
              <a:ext cx="1477398" cy="1114390"/>
              <a:chOff x="3384553" y="1834330"/>
              <a:chExt cx="1333310" cy="1114390"/>
            </a:xfrm>
          </p:grpSpPr>
          <p:sp>
            <p:nvSpPr>
              <p:cNvPr id="499" name="Trapezoid 498">
                <a:extLst>
                  <a:ext uri="{FF2B5EF4-FFF2-40B4-BE49-F238E27FC236}">
                    <a16:creationId xmlns:a16="http://schemas.microsoft.com/office/drawing/2014/main" id="{2264966A-C281-4AD4-A3C4-76162E931D98}"/>
                  </a:ext>
                </a:extLst>
              </p:cNvPr>
              <p:cNvSpPr/>
              <p:nvPr/>
            </p:nvSpPr>
            <p:spPr>
              <a:xfrm rot="6524581">
                <a:off x="3511835" y="1707048"/>
                <a:ext cx="254118" cy="508682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9CAE0DA3-D2E4-4115-B390-0EB645A9B647}"/>
                  </a:ext>
                </a:extLst>
              </p:cNvPr>
              <p:cNvGrpSpPr/>
              <p:nvPr/>
            </p:nvGrpSpPr>
            <p:grpSpPr>
              <a:xfrm>
                <a:off x="3594587" y="2210714"/>
                <a:ext cx="1123276" cy="738006"/>
                <a:chOff x="4136205" y="1987436"/>
                <a:chExt cx="1150537" cy="961451"/>
              </a:xfrm>
            </p:grpSpPr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6DC9A63F-0C94-48A1-B146-6D82D411B2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518974" y="1987436"/>
                  <a:ext cx="442865" cy="716975"/>
                  <a:chOff x="2337641" y="2195895"/>
                  <a:chExt cx="440" cy="480"/>
                </a:xfrm>
              </p:grpSpPr>
              <p:sp>
                <p:nvSpPr>
                  <p:cNvPr id="507" name="AutoShape 18">
                    <a:extLst>
                      <a:ext uri="{FF2B5EF4-FFF2-40B4-BE49-F238E27FC236}">
                        <a16:creationId xmlns:a16="http://schemas.microsoft.com/office/drawing/2014/main" id="{464230FA-6375-41FC-9865-2661200FE9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94263">
                    <a:off x="2337771" y="2196232"/>
                    <a:ext cx="50" cy="122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8" name="AutoShape 19">
                    <a:extLst>
                      <a:ext uri="{FF2B5EF4-FFF2-40B4-BE49-F238E27FC236}">
                        <a16:creationId xmlns:a16="http://schemas.microsoft.com/office/drawing/2014/main" id="{757E76F4-250A-4B5A-BBFE-4EF98BF4B3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113788">
                    <a:off x="2337869" y="2196234"/>
                    <a:ext cx="50" cy="122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8A9384C8-570D-436C-88C5-B72A56BD76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4063610">
                    <a:off x="2337932" y="2196013"/>
                    <a:ext cx="43" cy="16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0" name="Rectangle 509">
                    <a:extLst>
                      <a:ext uri="{FF2B5EF4-FFF2-40B4-BE49-F238E27FC236}">
                        <a16:creationId xmlns:a16="http://schemas.microsoft.com/office/drawing/2014/main" id="{B025C726-ECA2-4C23-B67F-35B916DFD3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945216">
                    <a:off x="2337723" y="2196059"/>
                    <a:ext cx="61" cy="17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1" name="AutoShape 22">
                    <a:extLst>
                      <a:ext uri="{FF2B5EF4-FFF2-40B4-BE49-F238E27FC236}">
                        <a16:creationId xmlns:a16="http://schemas.microsoft.com/office/drawing/2014/main" id="{2E6605B4-812E-4CC9-9915-39989CD747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7800" y="2196055"/>
                    <a:ext cx="124" cy="208"/>
                  </a:xfrm>
                  <a:prstGeom prst="can">
                    <a:avLst>
                      <a:gd name="adj" fmla="val 41935"/>
                    </a:avLst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2" name="AutoShape 23">
                    <a:extLst>
                      <a:ext uri="{FF2B5EF4-FFF2-40B4-BE49-F238E27FC236}">
                        <a16:creationId xmlns:a16="http://schemas.microsoft.com/office/drawing/2014/main" id="{69726967-AA3E-4194-B3C8-D9CF00AB4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7766" y="2195931"/>
                    <a:ext cx="157" cy="15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3" name="AutoShape 24">
                    <a:extLst>
                      <a:ext uri="{FF2B5EF4-FFF2-40B4-BE49-F238E27FC236}">
                        <a16:creationId xmlns:a16="http://schemas.microsoft.com/office/drawing/2014/main" id="{EC74F3BE-3676-4EC2-90B3-8849E377B4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337812" y="2195849"/>
                    <a:ext cx="62" cy="153"/>
                  </a:xfrm>
                  <a:prstGeom prst="flowChartDelay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0280AB63-4F63-4F30-855D-4DDC06EF4D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7666" y="2195945"/>
                    <a:ext cx="164" cy="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1C0D1BB4-795D-4D41-9EA4-DDBB9F4C3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7675" y="2196327"/>
                    <a:ext cx="112" cy="3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E5F82790-FC9C-4973-8847-E70DF03FAB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7878" y="2196337"/>
                    <a:ext cx="112" cy="3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B5A00A8B-A4B7-46CF-9F3E-10545A80D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41972">
                    <a:off x="2337662" y="2196182"/>
                    <a:ext cx="46" cy="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0D9952D1-5392-4552-ACBD-0B0A778EB4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8017" y="2196024"/>
                    <a:ext cx="64" cy="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43CB50C9-335D-48AF-B600-22C6F63787CA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Operator</a:t>
                  </a:r>
                </a:p>
              </p:txBody>
            </p:sp>
          </p:grpSp>
        </p:grpSp>
        <p:pic>
          <p:nvPicPr>
            <p:cNvPr id="519" name="Picture 518">
              <a:extLst>
                <a:ext uri="{FF2B5EF4-FFF2-40B4-BE49-F238E27FC236}">
                  <a16:creationId xmlns:a16="http://schemas.microsoft.com/office/drawing/2014/main" id="{4B9B9FCC-81AD-412D-B24C-AFAB079D8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10285756" y="3510923"/>
              <a:ext cx="460471" cy="600075"/>
            </a:xfrm>
            <a:prstGeom prst="rect">
              <a:avLst/>
            </a:prstGeom>
          </p:spPr>
        </p:pic>
      </p:grp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3A15DC17-5711-490E-B901-97AB29E96F7E}"/>
              </a:ext>
            </a:extLst>
          </p:cNvPr>
          <p:cNvCxnSpPr>
            <a:cxnSpLocks/>
            <a:stCxn id="128" idx="3"/>
            <a:endCxn id="451" idx="1"/>
          </p:cNvCxnSpPr>
          <p:nvPr/>
        </p:nvCxnSpPr>
        <p:spPr>
          <a:xfrm flipV="1">
            <a:off x="2479374" y="5973114"/>
            <a:ext cx="4217564" cy="493"/>
          </a:xfrm>
          <a:prstGeom prst="straightConnector1">
            <a:avLst/>
          </a:prstGeom>
          <a:ln w="19050">
            <a:solidFill>
              <a:srgbClr val="C521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Diamond 525">
            <a:extLst>
              <a:ext uri="{FF2B5EF4-FFF2-40B4-BE49-F238E27FC236}">
                <a16:creationId xmlns:a16="http://schemas.microsoft.com/office/drawing/2014/main" id="{11D3F87C-8A51-4394-BBC4-DBD9F393C982}"/>
              </a:ext>
            </a:extLst>
          </p:cNvPr>
          <p:cNvSpPr/>
          <p:nvPr/>
        </p:nvSpPr>
        <p:spPr>
          <a:xfrm>
            <a:off x="8499836" y="4517354"/>
            <a:ext cx="1646541" cy="4817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</a:p>
        </p:txBody>
      </p:sp>
      <p:cxnSp>
        <p:nvCxnSpPr>
          <p:cNvPr id="529" name="Connector: Elbow 528">
            <a:extLst>
              <a:ext uri="{FF2B5EF4-FFF2-40B4-BE49-F238E27FC236}">
                <a16:creationId xmlns:a16="http://schemas.microsoft.com/office/drawing/2014/main" id="{9C104B23-F610-4385-A442-92B377354E4B}"/>
              </a:ext>
            </a:extLst>
          </p:cNvPr>
          <p:cNvCxnSpPr>
            <a:cxnSpLocks/>
            <a:stCxn id="451" idx="3"/>
            <a:endCxn id="526" idx="2"/>
          </p:cNvCxnSpPr>
          <p:nvPr/>
        </p:nvCxnSpPr>
        <p:spPr>
          <a:xfrm flipV="1">
            <a:off x="7388346" y="4999137"/>
            <a:ext cx="1934761" cy="973977"/>
          </a:xfrm>
          <a:prstGeom prst="bentConnector2">
            <a:avLst/>
          </a:prstGeom>
          <a:ln w="19050">
            <a:solidFill>
              <a:srgbClr val="C521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10D36C42-9486-425E-AD1E-0A4CB54611A5}"/>
              </a:ext>
            </a:extLst>
          </p:cNvPr>
          <p:cNvCxnSpPr>
            <a:cxnSpLocks/>
            <a:stCxn id="484" idx="2"/>
            <a:endCxn id="526" idx="1"/>
          </p:cNvCxnSpPr>
          <p:nvPr/>
        </p:nvCxnSpPr>
        <p:spPr>
          <a:xfrm>
            <a:off x="8141251" y="4758246"/>
            <a:ext cx="358585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E604A5B8-21C3-4957-AB98-BDA5C4447FE7}"/>
              </a:ext>
            </a:extLst>
          </p:cNvPr>
          <p:cNvCxnSpPr>
            <a:cxnSpLocks/>
            <a:stCxn id="526" idx="0"/>
            <a:endCxn id="486" idx="2"/>
          </p:cNvCxnSpPr>
          <p:nvPr/>
        </p:nvCxnSpPr>
        <p:spPr>
          <a:xfrm flipH="1" flipV="1">
            <a:off x="9318197" y="3860347"/>
            <a:ext cx="4910" cy="657007"/>
          </a:xfrm>
          <a:prstGeom prst="straightConnector1">
            <a:avLst/>
          </a:prstGeom>
          <a:ln w="19050">
            <a:solidFill>
              <a:srgbClr val="C521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D9D783D6-88F7-447C-B33F-CEBFFC237722}"/>
              </a:ext>
            </a:extLst>
          </p:cNvPr>
          <p:cNvGrpSpPr/>
          <p:nvPr/>
        </p:nvGrpSpPr>
        <p:grpSpPr>
          <a:xfrm>
            <a:off x="10771594" y="2293841"/>
            <a:ext cx="748368" cy="766444"/>
            <a:chOff x="7958946" y="472322"/>
            <a:chExt cx="1189973" cy="1218716"/>
          </a:xfrm>
        </p:grpSpPr>
        <p:pic>
          <p:nvPicPr>
            <p:cNvPr id="546" name="Picture 545">
              <a:extLst>
                <a:ext uri="{FF2B5EF4-FFF2-40B4-BE49-F238E27FC236}">
                  <a16:creationId xmlns:a16="http://schemas.microsoft.com/office/drawing/2014/main" id="{96FE99FA-537E-467E-87D1-26CCFBCF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50631" y="472322"/>
              <a:ext cx="1014937" cy="1014937"/>
            </a:xfrm>
            <a:prstGeom prst="rect">
              <a:avLst/>
            </a:prstGeom>
          </p:spPr>
        </p:pic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6DD17E8-9FDD-48CB-99B8-9023A308CAD8}"/>
                </a:ext>
              </a:extLst>
            </p:cNvPr>
            <p:cNvSpPr txBox="1"/>
            <p:nvPr/>
          </p:nvSpPr>
          <p:spPr>
            <a:xfrm>
              <a:off x="7958946" y="1506372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15F0961C-82EB-4790-A284-4640660D0E7B}"/>
              </a:ext>
            </a:extLst>
          </p:cNvPr>
          <p:cNvGrpSpPr/>
          <p:nvPr/>
        </p:nvGrpSpPr>
        <p:grpSpPr>
          <a:xfrm>
            <a:off x="10780168" y="1022309"/>
            <a:ext cx="748367" cy="746204"/>
            <a:chOff x="7958945" y="1770301"/>
            <a:chExt cx="1189973" cy="1186533"/>
          </a:xfrm>
        </p:grpSpPr>
        <p:pic>
          <p:nvPicPr>
            <p:cNvPr id="549" name="Picture 548">
              <a:extLst>
                <a:ext uri="{FF2B5EF4-FFF2-40B4-BE49-F238E27FC236}">
                  <a16:creationId xmlns:a16="http://schemas.microsoft.com/office/drawing/2014/main" id="{3326418F-03C1-4FE4-9480-6D9640932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50632" y="1770301"/>
              <a:ext cx="1014937" cy="1014937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01D91B9F-A82F-4BD5-957C-AB4E27B95A25}"/>
                </a:ext>
              </a:extLst>
            </p:cNvPr>
            <p:cNvSpPr txBox="1"/>
            <p:nvPr/>
          </p:nvSpPr>
          <p:spPr>
            <a:xfrm>
              <a:off x="7958945" y="2772168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Tracing history</a:t>
              </a:r>
            </a:p>
          </p:txBody>
        </p:sp>
      </p:grpSp>
      <p:cxnSp>
        <p:nvCxnSpPr>
          <p:cNvPr id="551" name="Connector: Elbow 550">
            <a:extLst>
              <a:ext uri="{FF2B5EF4-FFF2-40B4-BE49-F238E27FC236}">
                <a16:creationId xmlns:a16="http://schemas.microsoft.com/office/drawing/2014/main" id="{0DC8C731-2261-469D-B67A-15DA9967548E}"/>
              </a:ext>
            </a:extLst>
          </p:cNvPr>
          <p:cNvCxnSpPr>
            <a:cxnSpLocks/>
            <a:stCxn id="526" idx="3"/>
            <a:endCxn id="546" idx="1"/>
          </p:cNvCxnSpPr>
          <p:nvPr/>
        </p:nvCxnSpPr>
        <p:spPr>
          <a:xfrm flipV="1">
            <a:off x="10146377" y="2612985"/>
            <a:ext cx="682877" cy="214526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>
            <a:extLst>
              <a:ext uri="{FF2B5EF4-FFF2-40B4-BE49-F238E27FC236}">
                <a16:creationId xmlns:a16="http://schemas.microsoft.com/office/drawing/2014/main" id="{6AADA2CA-3913-487A-B684-3F4B443A65C1}"/>
              </a:ext>
            </a:extLst>
          </p:cNvPr>
          <p:cNvSpPr txBox="1"/>
          <p:nvPr/>
        </p:nvSpPr>
        <p:spPr>
          <a:xfrm>
            <a:off x="6249157" y="4194064"/>
            <a:ext cx="934737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Scan BC to stock-out</a:t>
            </a:r>
          </a:p>
        </p:txBody>
      </p:sp>
      <p:pic>
        <p:nvPicPr>
          <p:cNvPr id="559" name="Picture 558">
            <a:extLst>
              <a:ext uri="{FF2B5EF4-FFF2-40B4-BE49-F238E27FC236}">
                <a16:creationId xmlns:a16="http://schemas.microsoft.com/office/drawing/2014/main" id="{9E99ABF4-1ECB-4C23-BF72-2ED5730A41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280" y="1093075"/>
            <a:ext cx="1190856" cy="998431"/>
          </a:xfrm>
          <a:prstGeom prst="rect">
            <a:avLst/>
          </a:prstGeom>
        </p:spPr>
      </p:pic>
      <p:sp>
        <p:nvSpPr>
          <p:cNvPr id="560" name="TextBox 559">
            <a:extLst>
              <a:ext uri="{FF2B5EF4-FFF2-40B4-BE49-F238E27FC236}">
                <a16:creationId xmlns:a16="http://schemas.microsoft.com/office/drawing/2014/main" id="{9A948C6B-F3C2-45EE-838A-37E88B2C8ED2}"/>
              </a:ext>
            </a:extLst>
          </p:cNvPr>
          <p:cNvSpPr txBox="1"/>
          <p:nvPr/>
        </p:nvSpPr>
        <p:spPr>
          <a:xfrm>
            <a:off x="8809902" y="2136943"/>
            <a:ext cx="827622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53066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2. Benefit.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013B1-77E0-46A2-8C80-A5AD3F74ACFC}"/>
              </a:ext>
            </a:extLst>
          </p:cNvPr>
          <p:cNvSpPr/>
          <p:nvPr/>
        </p:nvSpPr>
        <p:spPr>
          <a:xfrm>
            <a:off x="382073" y="975745"/>
            <a:ext cx="4949781" cy="460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: Manually production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357D-290F-41E0-BD94-5909A44F7FB9}"/>
              </a:ext>
            </a:extLst>
          </p:cNvPr>
          <p:cNvSpPr txBox="1"/>
          <p:nvPr/>
        </p:nvSpPr>
        <p:spPr>
          <a:xfrm>
            <a:off x="296827" y="1525817"/>
            <a:ext cx="5254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manually.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Difficult or impossible to ensure Quality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Difficult to know actual production result &amp; status.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a lot of paper (cost money, time, lost data …)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70959-7F36-43CB-B98B-A1862C86664B}"/>
              </a:ext>
            </a:extLst>
          </p:cNvPr>
          <p:cNvSpPr/>
          <p:nvPr/>
        </p:nvSpPr>
        <p:spPr>
          <a:xfrm>
            <a:off x="6505104" y="975745"/>
            <a:ext cx="5304823" cy="460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After</a:t>
            </a:r>
            <a:r>
              <a:rPr lang="en-US" dirty="0">
                <a:solidFill>
                  <a:schemeClr val="bg1"/>
                </a:solidFill>
              </a:rPr>
              <a:t>: Utilize Production Control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5DE9B-4494-456D-BEF2-2AFCE94BB1E2}"/>
              </a:ext>
            </a:extLst>
          </p:cNvPr>
          <p:cNvSpPr/>
          <p:nvPr/>
        </p:nvSpPr>
        <p:spPr>
          <a:xfrm>
            <a:off x="6392214" y="1470885"/>
            <a:ext cx="5502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Strictly control Quality:</a:t>
            </a:r>
          </a:p>
          <a:p>
            <a:pPr lvl="1"/>
            <a:r>
              <a:rPr lang="en-US" dirty="0"/>
              <a:t>+ Ensure no missed production-step.   </a:t>
            </a:r>
          </a:p>
          <a:p>
            <a:pPr lvl="1"/>
            <a:r>
              <a:rPr lang="en-US" dirty="0"/>
              <a:t>+ Automatic calculate inventory at Stock-out step.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Monitoring Production Status in real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Fast &amp; Intuitive reporting:</a:t>
            </a:r>
          </a:p>
          <a:p>
            <a:pPr lvl="1"/>
            <a:r>
              <a:rPr lang="en-US" dirty="0"/>
              <a:t>+ Store production data at the server.</a:t>
            </a:r>
          </a:p>
          <a:p>
            <a:pPr lvl="1"/>
            <a:r>
              <a:rPr lang="en-US" dirty="0"/>
              <a:t>+ Synthesize data on server to make reports.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Saving cost:</a:t>
            </a:r>
          </a:p>
          <a:p>
            <a:pPr lvl="1"/>
            <a:r>
              <a:rPr lang="en-US" dirty="0"/>
              <a:t>+ No printing check-sheet.</a:t>
            </a:r>
          </a:p>
          <a:p>
            <a:pPr lvl="1"/>
            <a:r>
              <a:rPr lang="en-US" dirty="0"/>
              <a:t>+ No printing report.</a:t>
            </a:r>
          </a:p>
          <a:p>
            <a:pPr lvl="1"/>
            <a:r>
              <a:rPr lang="en-US" dirty="0"/>
              <a:t>+ Reduce manual workload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92856D-53DF-4A58-BA02-180EE0B14FE3}"/>
              </a:ext>
            </a:extLst>
          </p:cNvPr>
          <p:cNvSpPr/>
          <p:nvPr/>
        </p:nvSpPr>
        <p:spPr>
          <a:xfrm>
            <a:off x="5756856" y="2131454"/>
            <a:ext cx="257578" cy="70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User management and authorization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44065-445A-4730-B429-DB9093E5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4" y="1857921"/>
            <a:ext cx="4303259" cy="3617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94E5F-6302-4D27-A991-F80DABD6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00" y="1777285"/>
            <a:ext cx="7295373" cy="3698891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468B5DE-DA44-4941-BC7A-CE64A07CB54A}"/>
              </a:ext>
            </a:extLst>
          </p:cNvPr>
          <p:cNvSpPr/>
          <p:nvPr/>
        </p:nvSpPr>
        <p:spPr>
          <a:xfrm>
            <a:off x="5520178" y="409620"/>
            <a:ext cx="1474691" cy="704504"/>
          </a:xfrm>
          <a:prstGeom prst="wedgeRoundRectCallout">
            <a:avLst>
              <a:gd name="adj1" fmla="val 137446"/>
              <a:gd name="adj2" fmla="val 182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Permission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5CE87A-24E4-4A89-B956-C6C0D2604B7F}"/>
              </a:ext>
            </a:extLst>
          </p:cNvPr>
          <p:cNvSpPr/>
          <p:nvPr/>
        </p:nvSpPr>
        <p:spPr>
          <a:xfrm>
            <a:off x="2796777" y="1215676"/>
            <a:ext cx="1364740" cy="892030"/>
          </a:xfrm>
          <a:prstGeom prst="wedgeRoundRectCallout">
            <a:avLst>
              <a:gd name="adj1" fmla="val -45081"/>
              <a:gd name="adj2" fmla="val 130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Login to the system with your account</a:t>
            </a:r>
          </a:p>
        </p:txBody>
      </p:sp>
    </p:spTree>
    <p:extLst>
      <p:ext uri="{BB962C8B-B14F-4D97-AF65-F5344CB8AC3E}">
        <p14:creationId xmlns:p14="http://schemas.microsoft.com/office/powerpoint/2010/main" val="15486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Monitoring – Step1: After operator scan to check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B2CAAA-EFEB-418B-9C90-4C869FCF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557337"/>
            <a:ext cx="10791825" cy="3743325"/>
          </a:xfrm>
          <a:prstGeom prst="rect">
            <a:avLst/>
          </a:prstGeom>
        </p:spPr>
      </p:pic>
      <p:sp>
        <p:nvSpPr>
          <p:cNvPr id="29" name="shpSquare02" descr="付箋検索用文字列">
            <a:extLst>
              <a:ext uri="{FF2B5EF4-FFF2-40B4-BE49-F238E27FC236}">
                <a16:creationId xmlns:a16="http://schemas.microsoft.com/office/drawing/2014/main" id="{632CD396-DD2E-4920-B517-E58317CBB4F6}"/>
              </a:ext>
            </a:extLst>
          </p:cNvPr>
          <p:cNvSpPr/>
          <p:nvPr/>
        </p:nvSpPr>
        <p:spPr>
          <a:xfrm>
            <a:off x="3370227" y="5315005"/>
            <a:ext cx="1869890" cy="688919"/>
          </a:xfrm>
          <a:prstGeom prst="borderCallout1">
            <a:avLst>
              <a:gd name="adj1" fmla="val 50057"/>
              <a:gd name="adj2" fmla="val 100086"/>
              <a:gd name="adj3" fmla="val -224959"/>
              <a:gd name="adj4" fmla="val 127287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send result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actual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production to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pending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by QA</a:t>
            </a:r>
            <a:endParaRPr kumimoji="1" lang="ja-JP" altLang="en-US" sz="1200" b="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9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57044-4E49-4F00-B244-6295ADD2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571625"/>
            <a:ext cx="10763250" cy="37147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Monitoring – Step2: After QC/QA scan to check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pSquare02" descr="付箋検索用文字列">
            <a:extLst>
              <a:ext uri="{FF2B5EF4-FFF2-40B4-BE49-F238E27FC236}">
                <a16:creationId xmlns:a16="http://schemas.microsoft.com/office/drawing/2014/main" id="{A61B19B2-297E-4224-9B11-2D00DC42D289}"/>
              </a:ext>
            </a:extLst>
          </p:cNvPr>
          <p:cNvSpPr/>
          <p:nvPr/>
        </p:nvSpPr>
        <p:spPr>
          <a:xfrm>
            <a:off x="7845610" y="5286375"/>
            <a:ext cx="1869890" cy="688919"/>
          </a:xfrm>
          <a:prstGeom prst="borderCallout1">
            <a:avLst>
              <a:gd name="adj1" fmla="val 44527"/>
              <a:gd name="adj2" fmla="val 246"/>
              <a:gd name="adj3" fmla="val -230489"/>
              <a:gd name="adj4" fmla="val -19417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Re-check 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by QA</a:t>
            </a:r>
          </a:p>
          <a:p>
            <a:pPr marL="0" indent="0" algn="l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If result still </a:t>
            </a:r>
            <a:r>
              <a:rPr kumimoji="1"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NG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then QA will </a:t>
            </a:r>
            <a:r>
              <a:rPr kumimoji="1"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reject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barcode</a:t>
            </a:r>
            <a:endParaRPr kumimoji="1" lang="ja-JP" altLang="en-US" sz="1200" b="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  <p:sp>
        <p:nvSpPr>
          <p:cNvPr id="8" name="shpSquare02" descr="付箋検索用文字列">
            <a:extLst>
              <a:ext uri="{FF2B5EF4-FFF2-40B4-BE49-F238E27FC236}">
                <a16:creationId xmlns:a16="http://schemas.microsoft.com/office/drawing/2014/main" id="{20991339-D2B6-4FD9-A072-3631C0383BC5}"/>
              </a:ext>
            </a:extLst>
          </p:cNvPr>
          <p:cNvSpPr/>
          <p:nvPr/>
        </p:nvSpPr>
        <p:spPr>
          <a:xfrm>
            <a:off x="3436090" y="5530905"/>
            <a:ext cx="1491510" cy="565095"/>
          </a:xfrm>
          <a:prstGeom prst="borderCallout1">
            <a:avLst>
              <a:gd name="adj1" fmla="val 50057"/>
              <a:gd name="adj2" fmla="val 100086"/>
              <a:gd name="adj3" fmla="val -271514"/>
              <a:gd name="adj4" fmla="val 161321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reset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after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check OK/NG</a:t>
            </a:r>
            <a:endParaRPr kumimoji="1" lang="ja-JP" altLang="en-US" sz="1200" b="0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Monitoring – Step3: After scan Stock-In/Stock-Out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2A782-C032-4860-8525-1E321290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62100"/>
            <a:ext cx="10772775" cy="3733800"/>
          </a:xfrm>
          <a:prstGeom prst="rect">
            <a:avLst/>
          </a:prstGeom>
        </p:spPr>
      </p:pic>
      <p:sp>
        <p:nvSpPr>
          <p:cNvPr id="6" name="shpSquare02" descr="付箋検索用文字列">
            <a:extLst>
              <a:ext uri="{FF2B5EF4-FFF2-40B4-BE49-F238E27FC236}">
                <a16:creationId xmlns:a16="http://schemas.microsoft.com/office/drawing/2014/main" id="{69776D9D-A687-497C-8C54-163A07F1C97B}"/>
              </a:ext>
            </a:extLst>
          </p:cNvPr>
          <p:cNvSpPr/>
          <p:nvPr/>
        </p:nvSpPr>
        <p:spPr>
          <a:xfrm>
            <a:off x="4106827" y="5530905"/>
            <a:ext cx="1341474" cy="565095"/>
          </a:xfrm>
          <a:prstGeom prst="borderCallout1">
            <a:avLst>
              <a:gd name="adj1" fmla="val 50057"/>
              <a:gd name="adj2" fmla="val 100086"/>
              <a:gd name="adj3" fmla="val -282751"/>
              <a:gd name="adj4" fmla="val 178351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reset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after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stock-in</a:t>
            </a:r>
            <a:endParaRPr kumimoji="1" lang="ja-JP" altLang="en-US" sz="1200" b="0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  <p:sp>
        <p:nvSpPr>
          <p:cNvPr id="7" name="shpSquare02" descr="付箋検索用文字列">
            <a:extLst>
              <a:ext uri="{FF2B5EF4-FFF2-40B4-BE49-F238E27FC236}">
                <a16:creationId xmlns:a16="http://schemas.microsoft.com/office/drawing/2014/main" id="{015E8DA1-8F79-4F6F-95F6-AC3CA3AC47E9}"/>
              </a:ext>
            </a:extLst>
          </p:cNvPr>
          <p:cNvSpPr/>
          <p:nvPr/>
        </p:nvSpPr>
        <p:spPr>
          <a:xfrm>
            <a:off x="7866026" y="5530904"/>
            <a:ext cx="1443073" cy="565095"/>
          </a:xfrm>
          <a:prstGeom prst="borderCallout1">
            <a:avLst>
              <a:gd name="adj1" fmla="val 50057"/>
              <a:gd name="adj2" fmla="val 100086"/>
              <a:gd name="adj3" fmla="val -374894"/>
              <a:gd name="adj4" fmla="val 167790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Calculate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remain</a:t>
            </a:r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and print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new BC</a:t>
            </a:r>
            <a:endParaRPr kumimoji="1" lang="ja-JP" altLang="en-US" sz="1200" b="0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61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Report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B724F-65AC-405B-8720-A5F8741A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7" y="1136414"/>
            <a:ext cx="11753297" cy="46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49346-CC55-46B6-B53B-C7FCD35437FD}"/>
              </a:ext>
            </a:extLst>
          </p:cNvPr>
          <p:cNvSpPr txBox="1"/>
          <p:nvPr/>
        </p:nvSpPr>
        <p:spPr>
          <a:xfrm>
            <a:off x="1466722" y="385539"/>
            <a:ext cx="939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Thanks for watching !!!</a:t>
            </a:r>
          </a:p>
        </p:txBody>
      </p:sp>
    </p:spTree>
    <p:extLst>
      <p:ext uri="{BB962C8B-B14F-4D97-AF65-F5344CB8AC3E}">
        <p14:creationId xmlns:p14="http://schemas.microsoft.com/office/powerpoint/2010/main" val="4009644510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665</Words>
  <Application>Microsoft Office PowerPoint</Application>
  <PresentationFormat>Widescreen</PresentationFormat>
  <Paragraphs>120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Meiryo UI</vt:lpstr>
      <vt:lpstr>ＭＳ Ｐゴシック</vt:lpstr>
      <vt:lpstr>Arial</vt:lpstr>
      <vt:lpstr>Calibri</vt:lpstr>
      <vt:lpstr>Wingdings</vt:lpstr>
      <vt:lpstr>10_Office Theme</vt:lpstr>
      <vt:lpstr>2_Custom Design</vt:lpstr>
      <vt:lpstr>Production Control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MACBOOK</cp:lastModifiedBy>
  <cp:revision>755</cp:revision>
  <cp:lastPrinted>2018-03-06T07:10:23Z</cp:lastPrinted>
  <dcterms:created xsi:type="dcterms:W3CDTF">2017-02-13T20:02:41Z</dcterms:created>
  <dcterms:modified xsi:type="dcterms:W3CDTF">2021-03-29T09:40:44Z</dcterms:modified>
</cp:coreProperties>
</file>