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  <p:sldMasterId id="2147483749" r:id="rId2"/>
  </p:sldMasterIdLst>
  <p:notesMasterIdLst>
    <p:notesMasterId r:id="rId11"/>
  </p:notesMasterIdLst>
  <p:handoutMasterIdLst>
    <p:handoutMasterId r:id="rId12"/>
  </p:handoutMasterIdLst>
  <p:sldIdLst>
    <p:sldId id="363" r:id="rId3"/>
    <p:sldId id="438" r:id="rId4"/>
    <p:sldId id="449" r:id="rId5"/>
    <p:sldId id="442" r:id="rId6"/>
    <p:sldId id="444" r:id="rId7"/>
    <p:sldId id="443" r:id="rId8"/>
    <p:sldId id="448" r:id="rId9"/>
    <p:sldId id="376" r:id="rId10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CCFF"/>
    <a:srgbClr val="C52119"/>
    <a:srgbClr val="E1261D"/>
    <a:srgbClr val="0033CC"/>
    <a:srgbClr val="897601"/>
    <a:srgbClr val="8A43A7"/>
    <a:srgbClr val="9C5ACE"/>
    <a:srgbClr val="74B400"/>
    <a:srgbClr val="B4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82222" autoAdjust="0"/>
  </p:normalViewPr>
  <p:slideViewPr>
    <p:cSldViewPr snapToGrid="0" snapToObjects="1">
      <p:cViewPr varScale="1">
        <p:scale>
          <a:sx n="119" d="100"/>
          <a:sy n="119" d="100"/>
        </p:scale>
        <p:origin x="115" y="355"/>
      </p:cViewPr>
      <p:guideLst>
        <p:guide orient="horz" pos="2160"/>
        <p:guide pos="3840"/>
        <p:guide pos="370"/>
        <p:guide pos="7310"/>
        <p:guide orient="horz" pos="754"/>
        <p:guide orient="horz" pos="39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21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73ADA-BC73-499F-9200-80CF524540FD}" type="datetimeFigureOut">
              <a:rPr kumimoji="1" lang="ja-JP" altLang="en-US" smtClean="0"/>
              <a:t>2021/3/20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379B3-8F3D-4073-814B-B5B3C2C99D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2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E8873-A273-4EF0-92C8-E57B1F61BCF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43100-BD62-43B6-AA95-BE65A595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everyone. </a:t>
            </a:r>
          </a:p>
          <a:p>
            <a:r>
              <a:rPr lang="en-US" dirty="0"/>
              <a:t>My name is Khánh. I'm from IT section, and nice to meet you.</a:t>
            </a:r>
          </a:p>
          <a:p>
            <a:r>
              <a:rPr lang="en-US" dirty="0"/>
              <a:t>Today, I would like to explain to you about our TQM conference.</a:t>
            </a:r>
          </a:p>
          <a:p>
            <a:r>
              <a:rPr lang="en-US" dirty="0"/>
              <a:t>The theme is : TMA management system at Extruding section.</a:t>
            </a:r>
          </a:p>
          <a:p>
            <a:r>
              <a:rPr lang="en-US" dirty="0"/>
              <a:t>My safety declaration: Always drive at the right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first, my customer is Extruding section.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Every year we have a large amount of TMA return.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include a lot of GUM types and return from 4 sections (Mixing, Cutting, Extruding, Building)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That's all for my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3100-BD62-43B6-AA95-BE65A59512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9516D-2B28-44C8-B60D-9DBFF9EC52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004" y="1358746"/>
            <a:ext cx="981844" cy="9636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353171" y="1457738"/>
            <a:ext cx="6989612" cy="4934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353171" y="1951161"/>
            <a:ext cx="6989612" cy="11896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Sub-head goes here</a:t>
            </a:r>
          </a:p>
        </p:txBody>
      </p:sp>
      <p:cxnSp>
        <p:nvCxnSpPr>
          <p:cNvPr id="7" name="Straight Connector 10"/>
          <p:cNvCxnSpPr/>
          <p:nvPr userDrawn="1"/>
        </p:nvCxnSpPr>
        <p:spPr>
          <a:xfrm>
            <a:off x="2137147" y="1358746"/>
            <a:ext cx="0" cy="963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1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53" y="4801077"/>
            <a:ext cx="7314883" cy="566606"/>
          </a:xfrm>
          <a:prstGeom prst="rect">
            <a:avLst/>
          </a:prstGeo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53" y="1269260"/>
            <a:ext cx="7314883" cy="3458808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53" y="5367682"/>
            <a:ext cx="7314883" cy="804677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0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2353171" y="1951162"/>
            <a:ext cx="6989612" cy="6065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bg1"/>
                </a:solidFill>
              </a:rPr>
              <a:t>Sub-head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1905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87F97-2A7C-454A-AD90-B31854BD6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0725" y="1090612"/>
            <a:ext cx="82105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353171" y="1457738"/>
            <a:ext cx="6989612" cy="49342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A</a:t>
            </a:r>
            <a:r>
              <a:rPr lang="en-US" dirty="0"/>
              <a:t>genda Goes Here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353171" y="2278888"/>
            <a:ext cx="6989612" cy="4291845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 dirty="0"/>
              <a:t>XXXXXXXXX</a:t>
            </a:r>
          </a:p>
          <a:p>
            <a:pPr lvl="0"/>
            <a:r>
              <a:rPr lang="en-US" dirty="0"/>
              <a:t>XXXXXXXXXXXXXXXXXXXXXX</a:t>
            </a:r>
          </a:p>
          <a:p>
            <a:pPr lvl="0"/>
            <a:r>
              <a:rPr lang="en-US" dirty="0"/>
              <a:t>XXXXXXXXXXXXX</a:t>
            </a:r>
          </a:p>
          <a:p>
            <a:pPr lvl="0"/>
            <a:r>
              <a:rPr lang="en-US" dirty="0"/>
              <a:t>XXXXXXX</a:t>
            </a:r>
          </a:p>
          <a:p>
            <a:pPr lvl="0"/>
            <a:r>
              <a:rPr lang="en-US" dirty="0"/>
              <a:t>XXXXXXXXXXXXXXXXXX</a:t>
            </a:r>
          </a:p>
          <a:p>
            <a:pPr lvl="0"/>
            <a:r>
              <a:rPr lang="en-US" dirty="0"/>
              <a:t>XXXXXXXXXXXXXXXXXXXX</a:t>
            </a:r>
          </a:p>
          <a:p>
            <a:pPr lvl="0"/>
            <a:r>
              <a:rPr lang="en-US" dirty="0"/>
              <a:t>XXXXXXXXXXXX</a:t>
            </a:r>
          </a:p>
          <a:p>
            <a:pPr lvl="0"/>
            <a:r>
              <a:rPr lang="en-US" dirty="0"/>
              <a:t>XXXXXXXXXXXXXXX</a:t>
            </a:r>
          </a:p>
        </p:txBody>
      </p:sp>
    </p:spTree>
    <p:extLst>
      <p:ext uri="{BB962C8B-B14F-4D97-AF65-F5344CB8AC3E}">
        <p14:creationId xmlns:p14="http://schemas.microsoft.com/office/powerpoint/2010/main" val="11386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53171" y="2566347"/>
            <a:ext cx="6989612" cy="49342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Title Goes Here</a:t>
            </a:r>
            <a:br>
              <a:rPr lang="en-US"/>
            </a:b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353171" y="3059770"/>
            <a:ext cx="6989612" cy="11896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Sub-head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07314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85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35861" y="2423654"/>
            <a:ext cx="6989612" cy="49342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/>
              <a:t>Title Goes Here</a:t>
            </a:r>
            <a:br>
              <a:rPr lang="en-US"/>
            </a:b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35862" y="2917077"/>
            <a:ext cx="6989612" cy="1189604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Sub-head goes here</a:t>
            </a:r>
          </a:p>
        </p:txBody>
      </p:sp>
    </p:spTree>
    <p:extLst>
      <p:ext uri="{BB962C8B-B14F-4D97-AF65-F5344CB8AC3E}">
        <p14:creationId xmlns:p14="http://schemas.microsoft.com/office/powerpoint/2010/main" val="4514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99829"/>
            <a:ext cx="5410379" cy="4526502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81" y="1599829"/>
            <a:ext cx="5410378" cy="4526502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2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4758"/>
            <a:ext cx="5386572" cy="639614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372"/>
            <a:ext cx="5386572" cy="395196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12" y="1534758"/>
            <a:ext cx="5389746" cy="639614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12" y="2174372"/>
            <a:ext cx="5389746" cy="395196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4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47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17" y="1197269"/>
            <a:ext cx="4010569" cy="719913"/>
          </a:xfrm>
          <a:prstGeom prst="rect">
            <a:avLst/>
          </a:prstGeo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022" y="1197269"/>
            <a:ext cx="6816537" cy="4929063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989173"/>
            <a:ext cx="4010569" cy="4137158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5312" y="261382"/>
            <a:ext cx="9357463" cy="8638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399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HEADER HERE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6859" y="261381"/>
            <a:ext cx="0" cy="799903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3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7921625" y="0"/>
            <a:ext cx="4270375" cy="6858000"/>
          </a:xfrm>
          <a:custGeom>
            <a:avLst/>
            <a:gdLst>
              <a:gd name="T0" fmla="*/ 2690 w 2690"/>
              <a:gd name="T1" fmla="*/ 0 h 4320"/>
              <a:gd name="T2" fmla="*/ 1243 w 2690"/>
              <a:gd name="T3" fmla="*/ 0 h 4320"/>
              <a:gd name="T4" fmla="*/ 0 w 2690"/>
              <a:gd name="T5" fmla="*/ 4320 h 4320"/>
              <a:gd name="T6" fmla="*/ 2690 w 2690"/>
              <a:gd name="T7" fmla="*/ 4320 h 4320"/>
              <a:gd name="T8" fmla="*/ 2690 w 2690"/>
              <a:gd name="T9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0" h="4320">
                <a:moveTo>
                  <a:pt x="2690" y="0"/>
                </a:moveTo>
                <a:lnTo>
                  <a:pt x="1243" y="0"/>
                </a:lnTo>
                <a:lnTo>
                  <a:pt x="0" y="4320"/>
                </a:lnTo>
                <a:lnTo>
                  <a:pt x="2690" y="4320"/>
                </a:lnTo>
                <a:lnTo>
                  <a:pt x="269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100000"/>
                </a:schemeClr>
              </a:gs>
              <a:gs pos="1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598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5" r:id="rId2"/>
    <p:sldLayoutId id="2147483736" r:id="rId3"/>
    <p:sldLayoutId id="2147483737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2686" y="6524675"/>
            <a:ext cx="12192000" cy="3600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手操作入力 1"/>
          <p:cNvSpPr/>
          <p:nvPr userDrawn="1"/>
        </p:nvSpPr>
        <p:spPr>
          <a:xfrm rot="5400000">
            <a:off x="259806" y="6238194"/>
            <a:ext cx="360000" cy="87961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17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 h 10000"/>
              <a:gd name="connsiteX0" fmla="*/ 0 w 10069"/>
              <a:gd name="connsiteY0" fmla="*/ 0 h 9822"/>
              <a:gd name="connsiteX1" fmla="*/ 10069 w 10069"/>
              <a:gd name="connsiteY1" fmla="*/ 4122 h 9822"/>
              <a:gd name="connsiteX2" fmla="*/ 10000 w 10069"/>
              <a:gd name="connsiteY2" fmla="*/ 9822 h 9822"/>
              <a:gd name="connsiteX3" fmla="*/ 0 w 10069"/>
              <a:gd name="connsiteY3" fmla="*/ 9822 h 9822"/>
              <a:gd name="connsiteX4" fmla="*/ 0 w 10069"/>
              <a:gd name="connsiteY4" fmla="*/ 0 h 9822"/>
              <a:gd name="connsiteX0" fmla="*/ 0 w 10000"/>
              <a:gd name="connsiteY0" fmla="*/ 0 h 10000"/>
              <a:gd name="connsiteX1" fmla="*/ 10000 w 10000"/>
              <a:gd name="connsiteY1" fmla="*/ 1126 h 10000"/>
              <a:gd name="connsiteX2" fmla="*/ 9931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61"/>
              <a:gd name="connsiteX1" fmla="*/ 10000 w 10000"/>
              <a:gd name="connsiteY1" fmla="*/ 1187 h 10061"/>
              <a:gd name="connsiteX2" fmla="*/ 9931 w 10000"/>
              <a:gd name="connsiteY2" fmla="*/ 10061 h 10061"/>
              <a:gd name="connsiteX3" fmla="*/ 0 w 10000"/>
              <a:gd name="connsiteY3" fmla="*/ 10061 h 10061"/>
              <a:gd name="connsiteX4" fmla="*/ 0 w 10000"/>
              <a:gd name="connsiteY4" fmla="*/ 0 h 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61">
                <a:moveTo>
                  <a:pt x="0" y="0"/>
                </a:moveTo>
                <a:lnTo>
                  <a:pt x="10000" y="1187"/>
                </a:lnTo>
                <a:lnTo>
                  <a:pt x="9931" y="10061"/>
                </a:lnTo>
                <a:lnTo>
                  <a:pt x="0" y="10061"/>
                </a:lnTo>
                <a:lnTo>
                  <a:pt x="0" y="0"/>
                </a:lnTo>
                <a:close/>
              </a:path>
            </a:pathLst>
          </a:custGeom>
          <a:solidFill>
            <a:srgbClr val="E12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97269"/>
            <a:ext cx="10973117" cy="5039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8902" y="6536779"/>
            <a:ext cx="165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DD379B3-8F3D-4073-814B-B5B3C2C99DDA}" type="slidenum">
              <a:rPr lang="ja-JP" altLang="en-US" sz="1200" kern="120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pPr/>
              <a:t>‹#›</a:t>
            </a:fld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of</a:t>
            </a:r>
            <a:r>
              <a:rPr lang="en-US" sz="1200" baseline="0" dirty="0">
                <a:solidFill>
                  <a:schemeClr val="bg1"/>
                </a:solidFill>
                <a:latin typeface="Arial"/>
                <a:cs typeface="Arial"/>
              </a:rPr>
              <a:t> 8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88873-43B7-493C-9B6E-004A739BB7F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573860" y="6263337"/>
            <a:ext cx="569238" cy="5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</p:sldLayoutIdLst>
  <p:hf hdr="0" dt="0"/>
  <p:txStyles>
    <p:titleStyle>
      <a:lvl1pPr algn="ctr" defTabSz="914126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7" indent="-342797" algn="l" defTabSz="914126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727" indent="-285664" algn="l" defTabSz="914126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657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720" indent="-228531" algn="l" defTabSz="914126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83" indent="-228531" algn="l" defTabSz="914126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2C48D24-E4DD-4892-90DF-69842398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171" y="1341438"/>
            <a:ext cx="9032988" cy="966333"/>
          </a:xfrm>
        </p:spPr>
        <p:txBody>
          <a:bodyPr/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Production Control System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4451AD-6AB0-43E5-907D-97E317C1B4F3}"/>
              </a:ext>
            </a:extLst>
          </p:cNvPr>
          <p:cNvSpPr/>
          <p:nvPr/>
        </p:nvSpPr>
        <p:spPr>
          <a:xfrm>
            <a:off x="3806210" y="3088786"/>
            <a:ext cx="4346117" cy="713720"/>
          </a:xfrm>
          <a:prstGeom prst="roundRect">
            <a:avLst>
              <a:gd name="adj" fmla="val 1617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Control Principal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FD3B72-A37C-4A72-8B7A-7014798ED3C1}"/>
              </a:ext>
            </a:extLst>
          </p:cNvPr>
          <p:cNvSpPr/>
          <p:nvPr/>
        </p:nvSpPr>
        <p:spPr>
          <a:xfrm>
            <a:off x="3806211" y="4089798"/>
            <a:ext cx="3856720" cy="713720"/>
          </a:xfrm>
          <a:prstGeom prst="roundRect">
            <a:avLst>
              <a:gd name="adj" fmla="val 16177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C330B2-C0A2-4F42-B8F3-AAC125D00128}"/>
              </a:ext>
            </a:extLst>
          </p:cNvPr>
          <p:cNvSpPr/>
          <p:nvPr/>
        </p:nvSpPr>
        <p:spPr>
          <a:xfrm>
            <a:off x="3806210" y="5119050"/>
            <a:ext cx="3322246" cy="713720"/>
          </a:xfrm>
          <a:prstGeom prst="roundRect">
            <a:avLst>
              <a:gd name="adj" fmla="val 16177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System Overview</a:t>
            </a:r>
            <a:endParaRPr lang="en-US" b="1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CF3D3-4236-464B-B84A-461189A9EFF2}"/>
              </a:ext>
            </a:extLst>
          </p:cNvPr>
          <p:cNvSpPr txBox="1"/>
          <p:nvPr/>
        </p:nvSpPr>
        <p:spPr>
          <a:xfrm>
            <a:off x="685094" y="4207041"/>
            <a:ext cx="222250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6726F-E793-4033-A5F0-23AB18D3374C}"/>
              </a:ext>
            </a:extLst>
          </p:cNvPr>
          <p:cNvSpPr/>
          <p:nvPr/>
        </p:nvSpPr>
        <p:spPr>
          <a:xfrm rot="2700000">
            <a:off x="3611141" y="3140318"/>
            <a:ext cx="610658" cy="6106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93B722-80AD-482A-8B60-EE02D8807FE2}"/>
              </a:ext>
            </a:extLst>
          </p:cNvPr>
          <p:cNvSpPr/>
          <p:nvPr/>
        </p:nvSpPr>
        <p:spPr>
          <a:xfrm rot="2700000">
            <a:off x="3611141" y="4141330"/>
            <a:ext cx="610658" cy="6106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53770A-9F7B-4360-80FD-61B2EBF767AF}"/>
              </a:ext>
            </a:extLst>
          </p:cNvPr>
          <p:cNvSpPr/>
          <p:nvPr/>
        </p:nvSpPr>
        <p:spPr>
          <a:xfrm rot="2700000">
            <a:off x="3611141" y="5170582"/>
            <a:ext cx="610658" cy="6106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8" descr="Kết quả hình ảnh cho overview png icon">
            <a:extLst>
              <a:ext uri="{FF2B5EF4-FFF2-40B4-BE49-F238E27FC236}">
                <a16:creationId xmlns:a16="http://schemas.microsoft.com/office/drawing/2014/main" id="{DCCE3925-801D-4589-A49C-04B11B275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3906" y="3182748"/>
            <a:ext cx="536330" cy="5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Kết quả hình ảnh cho measure png icon">
            <a:extLst>
              <a:ext uri="{FF2B5EF4-FFF2-40B4-BE49-F238E27FC236}">
                <a16:creationId xmlns:a16="http://schemas.microsoft.com/office/drawing/2014/main" id="{291B164B-F09A-446F-B94A-479C53BA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1802" y="4251990"/>
            <a:ext cx="389334" cy="3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Kết quả hình ảnh cho execute png icon">
            <a:extLst>
              <a:ext uri="{FF2B5EF4-FFF2-40B4-BE49-F238E27FC236}">
                <a16:creationId xmlns:a16="http://schemas.microsoft.com/office/drawing/2014/main" id="{3CC92787-C5E3-4F3E-A15D-3EA384AF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0338" y="5222764"/>
            <a:ext cx="483308" cy="48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3B5055-823D-4C16-99A4-3A8B79AF8509}"/>
              </a:ext>
            </a:extLst>
          </p:cNvPr>
          <p:cNvSpPr txBox="1"/>
          <p:nvPr/>
        </p:nvSpPr>
        <p:spPr>
          <a:xfrm>
            <a:off x="2412143" y="2017624"/>
            <a:ext cx="26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(for Nichias VN)</a:t>
            </a:r>
          </a:p>
        </p:txBody>
      </p:sp>
    </p:spTree>
    <p:extLst>
      <p:ext uri="{BB962C8B-B14F-4D97-AF65-F5344CB8AC3E}">
        <p14:creationId xmlns:p14="http://schemas.microsoft.com/office/powerpoint/2010/main" val="65672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1. Production Control System.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6D74BB-A896-4295-815D-68D91F3A88B7}"/>
              </a:ext>
            </a:extLst>
          </p:cNvPr>
          <p:cNvGrpSpPr/>
          <p:nvPr/>
        </p:nvGrpSpPr>
        <p:grpSpPr>
          <a:xfrm>
            <a:off x="-3796" y="2674090"/>
            <a:ext cx="1017842" cy="944826"/>
            <a:chOff x="209667" y="1762203"/>
            <a:chExt cx="1017842" cy="94482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CC3D829-7EE6-4F0F-AA39-9D277CC8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021" y="1762203"/>
              <a:ext cx="704505" cy="70450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B668BE-F25D-42F1-86FE-02A5147C089B}"/>
                </a:ext>
              </a:extLst>
            </p:cNvPr>
            <p:cNvSpPr txBox="1"/>
            <p:nvPr/>
          </p:nvSpPr>
          <p:spPr>
            <a:xfrm>
              <a:off x="209667" y="2522363"/>
              <a:ext cx="101784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Product spec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45612A7-97EA-4C54-8F5F-5945AE5B7DE0}"/>
              </a:ext>
            </a:extLst>
          </p:cNvPr>
          <p:cNvGrpSpPr/>
          <p:nvPr/>
        </p:nvGrpSpPr>
        <p:grpSpPr>
          <a:xfrm>
            <a:off x="8208" y="3959589"/>
            <a:ext cx="1055942" cy="1182943"/>
            <a:chOff x="221671" y="3047702"/>
            <a:chExt cx="1055942" cy="118294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BC07F43-97AA-41A7-B56E-813640AE7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827" y="3047702"/>
              <a:ext cx="812699" cy="8126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B58E61-DECA-4A9B-9E6D-7F050B35C937}"/>
                </a:ext>
              </a:extLst>
            </p:cNvPr>
            <p:cNvSpPr txBox="1"/>
            <p:nvPr/>
          </p:nvSpPr>
          <p:spPr>
            <a:xfrm>
              <a:off x="221671" y="3861313"/>
              <a:ext cx="105594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Machine Parameter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66A7D47-1A50-457A-B0C4-C9E4681300B1}"/>
              </a:ext>
            </a:extLst>
          </p:cNvPr>
          <p:cNvGrpSpPr/>
          <p:nvPr/>
        </p:nvGrpSpPr>
        <p:grpSpPr>
          <a:xfrm>
            <a:off x="-38099" y="5378478"/>
            <a:ext cx="1189973" cy="958819"/>
            <a:chOff x="175364" y="4466591"/>
            <a:chExt cx="1189973" cy="95881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F79ECAA-F6B1-4C47-A385-FE646430B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874" y="4466591"/>
              <a:ext cx="812699" cy="81269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37793F-0CC5-4979-B98C-102B2DF7AA18}"/>
                </a:ext>
              </a:extLst>
            </p:cNvPr>
            <p:cNvSpPr txBox="1"/>
            <p:nvPr/>
          </p:nvSpPr>
          <p:spPr>
            <a:xfrm>
              <a:off x="175364" y="5240744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Purchase order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945F1E-4428-4C8C-82D3-BE6BEA8ACA8C}"/>
              </a:ext>
            </a:extLst>
          </p:cNvPr>
          <p:cNvGrpSpPr/>
          <p:nvPr/>
        </p:nvGrpSpPr>
        <p:grpSpPr>
          <a:xfrm>
            <a:off x="1268226" y="3961341"/>
            <a:ext cx="1189973" cy="1004472"/>
            <a:chOff x="1766915" y="3049454"/>
            <a:chExt cx="1189973" cy="100447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5BE145-C6D9-4557-A1E7-B212DC42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55553" y="3049454"/>
              <a:ext cx="812699" cy="81269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110153-BEA3-4E17-A0F0-EF0B0E54315A}"/>
                </a:ext>
              </a:extLst>
            </p:cNvPr>
            <p:cNvSpPr txBox="1"/>
            <p:nvPr/>
          </p:nvSpPr>
          <p:spPr>
            <a:xfrm>
              <a:off x="1766915" y="3869260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Schedule Lot</a:t>
              </a: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D89457E-D189-4035-BBD1-6262E74C27ED}"/>
              </a:ext>
            </a:extLst>
          </p:cNvPr>
          <p:cNvCxnSpPr>
            <a:cxnSpLocks/>
          </p:cNvCxnSpPr>
          <p:nvPr/>
        </p:nvCxnSpPr>
        <p:spPr>
          <a:xfrm>
            <a:off x="896063" y="3017954"/>
            <a:ext cx="560801" cy="134134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AD791B-03FF-4A38-899C-7F456C565772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896063" y="4365939"/>
            <a:ext cx="560801" cy="1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9548B79-4AEA-44B1-A4B2-4E6C71DBA72A}"/>
              </a:ext>
            </a:extLst>
          </p:cNvPr>
          <p:cNvCxnSpPr>
            <a:cxnSpLocks/>
          </p:cNvCxnSpPr>
          <p:nvPr/>
        </p:nvCxnSpPr>
        <p:spPr>
          <a:xfrm flipV="1">
            <a:off x="899110" y="4359302"/>
            <a:ext cx="557754" cy="141713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5D3E02B-218D-4056-B49C-D04822034DE2}"/>
              </a:ext>
            </a:extLst>
          </p:cNvPr>
          <p:cNvGrpSpPr/>
          <p:nvPr/>
        </p:nvGrpSpPr>
        <p:grpSpPr>
          <a:xfrm>
            <a:off x="7472384" y="195485"/>
            <a:ext cx="1189973" cy="1218716"/>
            <a:chOff x="7958946" y="472322"/>
            <a:chExt cx="1189973" cy="1218716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613C0EB-0C32-4F8D-9FA6-5B6AC89D3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50631" y="472322"/>
              <a:ext cx="1014937" cy="1014937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357903-5CF8-4015-9650-D3FB09B72AF3}"/>
                </a:ext>
              </a:extLst>
            </p:cNvPr>
            <p:cNvSpPr txBox="1"/>
            <p:nvPr/>
          </p:nvSpPr>
          <p:spPr>
            <a:xfrm>
              <a:off x="7958946" y="1506372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CBA588-2C2A-4A54-A37D-50CC89BE128F}"/>
              </a:ext>
            </a:extLst>
          </p:cNvPr>
          <p:cNvGrpSpPr/>
          <p:nvPr/>
        </p:nvGrpSpPr>
        <p:grpSpPr>
          <a:xfrm>
            <a:off x="8821724" y="196331"/>
            <a:ext cx="1189973" cy="1186533"/>
            <a:chOff x="7958945" y="1770301"/>
            <a:chExt cx="1189973" cy="1186533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EF61E71-27FE-4747-88CD-0B690EC60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50632" y="1770301"/>
              <a:ext cx="1014937" cy="1014937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28F24C-19F4-4DE1-BE60-4DE4DB39660D}"/>
                </a:ext>
              </a:extLst>
            </p:cNvPr>
            <p:cNvSpPr txBox="1"/>
            <p:nvPr/>
          </p:nvSpPr>
          <p:spPr>
            <a:xfrm>
              <a:off x="7958945" y="2772168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Tracing history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7B9E4E6-CA0C-4648-A1F3-D3D25F8410FE}"/>
              </a:ext>
            </a:extLst>
          </p:cNvPr>
          <p:cNvGrpSpPr/>
          <p:nvPr/>
        </p:nvGrpSpPr>
        <p:grpSpPr>
          <a:xfrm>
            <a:off x="2704007" y="865099"/>
            <a:ext cx="3751321" cy="5623703"/>
            <a:chOff x="3106679" y="865099"/>
            <a:chExt cx="3751321" cy="562370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0AC86C-3ADF-45C6-89F9-02E7CAA1F8AF}"/>
                </a:ext>
              </a:extLst>
            </p:cNvPr>
            <p:cNvSpPr/>
            <p:nvPr/>
          </p:nvSpPr>
          <p:spPr>
            <a:xfrm>
              <a:off x="3106679" y="1104911"/>
              <a:ext cx="3751321" cy="5383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86F8578D-0827-4A86-A6FF-7C229AAA71AC}"/>
                </a:ext>
              </a:extLst>
            </p:cNvPr>
            <p:cNvSpPr/>
            <p:nvPr/>
          </p:nvSpPr>
          <p:spPr>
            <a:xfrm>
              <a:off x="3238582" y="1236395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Corrugate</a:t>
              </a:r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DB713095-0906-4E99-B077-F7736DDA0B6A}"/>
                </a:ext>
              </a:extLst>
            </p:cNvPr>
            <p:cNvSpPr/>
            <p:nvPr/>
          </p:nvSpPr>
          <p:spPr>
            <a:xfrm>
              <a:off x="3244028" y="2722376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Winding</a:t>
              </a:r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DAA1C04E-6B66-4093-A105-51BDAC84994E}"/>
                </a:ext>
              </a:extLst>
            </p:cNvPr>
            <p:cNvSpPr/>
            <p:nvPr/>
          </p:nvSpPr>
          <p:spPr>
            <a:xfrm>
              <a:off x="3238582" y="4208357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Impregnation +drying</a:t>
              </a:r>
            </a:p>
          </p:txBody>
        </p: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D0B72548-2B9A-4E84-874C-F583B2B723FE}"/>
                </a:ext>
              </a:extLst>
            </p:cNvPr>
            <p:cNvSpPr/>
            <p:nvPr/>
          </p:nvSpPr>
          <p:spPr>
            <a:xfrm>
              <a:off x="3248764" y="5629009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Oven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(calcination)</a:t>
              </a:r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2344FA12-474D-4761-B3E1-422B8EFEFE67}"/>
                </a:ext>
              </a:extLst>
            </p:cNvPr>
            <p:cNvSpPr/>
            <p:nvPr/>
          </p:nvSpPr>
          <p:spPr>
            <a:xfrm>
              <a:off x="5201882" y="5629009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Grinding</a:t>
              </a:r>
            </a:p>
          </p:txBody>
        </p: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20AA9C64-783A-4C87-AD88-777328E78216}"/>
                </a:ext>
              </a:extLst>
            </p:cNvPr>
            <p:cNvSpPr/>
            <p:nvPr/>
          </p:nvSpPr>
          <p:spPr>
            <a:xfrm>
              <a:off x="5201882" y="2722376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Air blow</a:t>
              </a:r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F1DBD70D-7F26-4F57-AAD4-5F1B12234E5C}"/>
                </a:ext>
              </a:extLst>
            </p:cNvPr>
            <p:cNvSpPr/>
            <p:nvPr/>
          </p:nvSpPr>
          <p:spPr>
            <a:xfrm>
              <a:off x="5197784" y="4207733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Painting</a:t>
              </a:r>
            </a:p>
          </p:txBody>
        </p: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754A1CDD-7CC4-41AE-9079-9C1352D566AD}"/>
                </a:ext>
              </a:extLst>
            </p:cNvPr>
            <p:cNvSpPr/>
            <p:nvPr/>
          </p:nvSpPr>
          <p:spPr>
            <a:xfrm>
              <a:off x="5201882" y="1237019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D67FB8-FAAA-492D-A71C-6FC876D3D132}"/>
                </a:ext>
              </a:extLst>
            </p:cNvPr>
            <p:cNvCxnSpPr>
              <a:cxnSpLocks/>
            </p:cNvCxnSpPr>
            <p:nvPr/>
          </p:nvCxnSpPr>
          <p:spPr>
            <a:xfrm>
              <a:off x="4037341" y="1974002"/>
              <a:ext cx="1" cy="735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767EE56-CD23-4881-8B4E-1988BC849817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2" y="3466608"/>
              <a:ext cx="1" cy="735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AAE698A-B6DB-4025-80B2-5A1A146F8AC2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3" y="4958490"/>
              <a:ext cx="0" cy="6587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6E0D15-6DC5-4108-92CF-081162ACF1C0}"/>
                </a:ext>
              </a:extLst>
            </p:cNvPr>
            <p:cNvCxnSpPr>
              <a:cxnSpLocks/>
            </p:cNvCxnSpPr>
            <p:nvPr/>
          </p:nvCxnSpPr>
          <p:spPr>
            <a:xfrm>
              <a:off x="4793821" y="6003763"/>
              <a:ext cx="3632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5E4E3B5-3D90-4985-8534-DA87F7F06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215" y="4948711"/>
              <a:ext cx="0" cy="6810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B23E20E-F588-4BAA-B7EE-E7532B5A3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215" y="3494021"/>
              <a:ext cx="0" cy="6810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A333BE5-2615-4F3B-A1E5-EE50809B9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215" y="2001415"/>
              <a:ext cx="0" cy="6810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5F58AD8-F183-4617-9ADA-50CE0949B1F5}"/>
                </a:ext>
              </a:extLst>
            </p:cNvPr>
            <p:cNvSpPr txBox="1"/>
            <p:nvPr/>
          </p:nvSpPr>
          <p:spPr>
            <a:xfrm>
              <a:off x="4387352" y="865099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Production</a:t>
              </a:r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83FA3A9-393B-4DE0-9DAC-9F30A305161C}"/>
              </a:ext>
            </a:extLst>
          </p:cNvPr>
          <p:cNvCxnSpPr>
            <a:cxnSpLocks/>
          </p:cNvCxnSpPr>
          <p:nvPr/>
        </p:nvCxnSpPr>
        <p:spPr>
          <a:xfrm flipV="1">
            <a:off x="6344266" y="1391253"/>
            <a:ext cx="3072445" cy="22891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74FBA12-93CA-415D-AFC3-A538AD1E593D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6746938" y="1414201"/>
            <a:ext cx="1320433" cy="20098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819A3E5-4DE7-497C-BFFC-46666838BD8E}"/>
              </a:ext>
            </a:extLst>
          </p:cNvPr>
          <p:cNvCxnSpPr>
            <a:cxnSpLocks/>
            <a:stCxn id="22" idx="3"/>
            <a:endCxn id="54" idx="3"/>
          </p:cNvCxnSpPr>
          <p:nvPr/>
        </p:nvCxnSpPr>
        <p:spPr>
          <a:xfrm flipV="1">
            <a:off x="2269563" y="1611150"/>
            <a:ext cx="566347" cy="27565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Multidocument 104">
            <a:extLst>
              <a:ext uri="{FF2B5EF4-FFF2-40B4-BE49-F238E27FC236}">
                <a16:creationId xmlns:a16="http://schemas.microsoft.com/office/drawing/2014/main" id="{66FA4C80-965D-4F41-9BE1-78AA2A7479D5}"/>
              </a:ext>
            </a:extLst>
          </p:cNvPr>
          <p:cNvSpPr/>
          <p:nvPr/>
        </p:nvSpPr>
        <p:spPr>
          <a:xfrm>
            <a:off x="3681705" y="1834449"/>
            <a:ext cx="605949" cy="433567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508FA3-7E1A-474F-B593-E35BFCC4E523}"/>
              </a:ext>
            </a:extLst>
          </p:cNvPr>
          <p:cNvSpPr/>
          <p:nvPr/>
        </p:nvSpPr>
        <p:spPr>
          <a:xfrm>
            <a:off x="6703699" y="2089714"/>
            <a:ext cx="5286965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Product spec</a:t>
            </a:r>
            <a:r>
              <a:rPr lang="en-US" dirty="0"/>
              <a:t>: Setting specifications for each product.</a:t>
            </a:r>
          </a:p>
          <a:p>
            <a:br>
              <a:rPr lang="en-US" b="1" dirty="0"/>
            </a:br>
            <a:r>
              <a:rPr lang="en-US" b="1" dirty="0"/>
              <a:t>Machine params</a:t>
            </a:r>
            <a:r>
              <a:rPr lang="en-US" dirty="0"/>
              <a:t>: Setting specifications for each machine.	</a:t>
            </a:r>
          </a:p>
          <a:p>
            <a:endParaRPr lang="en-US" b="1" dirty="0"/>
          </a:p>
          <a:p>
            <a:r>
              <a:rPr lang="en-US" b="1" dirty="0"/>
              <a:t>Scheduling</a:t>
            </a:r>
            <a:r>
              <a:rPr lang="en-US" dirty="0"/>
              <a:t>: Production scheduling </a:t>
            </a:r>
          </a:p>
          <a:p>
            <a:endParaRPr lang="en-US" b="1" dirty="0"/>
          </a:p>
          <a:p>
            <a:r>
              <a:rPr lang="en-US" b="1" dirty="0"/>
              <a:t>Production</a:t>
            </a:r>
            <a:r>
              <a:rPr lang="en-US" dirty="0"/>
              <a:t>: Control mass production (follow schedule, follow standard &amp; specification).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Tracing</a:t>
            </a:r>
            <a:r>
              <a:rPr lang="en-US" dirty="0"/>
              <a:t>: Production history tracing (what, when, who, how ...)</a:t>
            </a:r>
          </a:p>
          <a:p>
            <a:endParaRPr lang="en-US" dirty="0"/>
          </a:p>
          <a:p>
            <a:r>
              <a:rPr lang="en-US" b="1" dirty="0"/>
              <a:t>Report</a:t>
            </a:r>
            <a:r>
              <a:rPr lang="en-US" dirty="0"/>
              <a:t>: Summary production report.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2A93A4-E2B7-41C3-9A04-75DE02669B56}"/>
              </a:ext>
            </a:extLst>
          </p:cNvPr>
          <p:cNvGrpSpPr/>
          <p:nvPr/>
        </p:nvGrpSpPr>
        <p:grpSpPr>
          <a:xfrm>
            <a:off x="61706" y="1181489"/>
            <a:ext cx="1189973" cy="1103073"/>
            <a:chOff x="1253390" y="1289865"/>
            <a:chExt cx="1189973" cy="1103073"/>
          </a:xfrm>
        </p:grpSpPr>
        <p:pic>
          <p:nvPicPr>
            <p:cNvPr id="62" name="Picture 61" descr="Student on computer Free Icon">
              <a:extLst>
                <a:ext uri="{FF2B5EF4-FFF2-40B4-BE49-F238E27FC236}">
                  <a16:creationId xmlns:a16="http://schemas.microsoft.com/office/drawing/2014/main" id="{E5325CBA-7A33-4602-9A05-BB8B8C127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066" y="1289865"/>
              <a:ext cx="926592" cy="926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110A771-2B84-4DDB-88BC-5847F34C31F4}"/>
                </a:ext>
              </a:extLst>
            </p:cNvPr>
            <p:cNvSpPr txBox="1"/>
            <p:nvPr/>
          </p:nvSpPr>
          <p:spPr>
            <a:xfrm>
              <a:off x="1253390" y="2208272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66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2. Benefit.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013B1-77E0-46A2-8C80-A5AD3F74ACFC}"/>
              </a:ext>
            </a:extLst>
          </p:cNvPr>
          <p:cNvSpPr/>
          <p:nvPr/>
        </p:nvSpPr>
        <p:spPr>
          <a:xfrm>
            <a:off x="382073" y="975745"/>
            <a:ext cx="4949781" cy="460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bg1"/>
                </a:solidFill>
              </a:rPr>
              <a:t>Before</a:t>
            </a:r>
            <a:r>
              <a:rPr lang="en-US" dirty="0">
                <a:solidFill>
                  <a:schemeClr val="bg1"/>
                </a:solidFill>
              </a:rPr>
              <a:t>: Paper-based production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7357D-290F-41E0-BD94-5909A44F7FB9}"/>
              </a:ext>
            </a:extLst>
          </p:cNvPr>
          <p:cNvSpPr txBox="1"/>
          <p:nvPr/>
        </p:nvSpPr>
        <p:spPr>
          <a:xfrm>
            <a:off x="296827" y="1525817"/>
            <a:ext cx="5143972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 manually &amp; paper-based processes.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Difficult or impossible to ensure Quality level.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Difficult to know actual production result &amp; status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Time consuming processes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a lot of paper (cost money, time, lost data …) 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E70959-7F36-43CB-B98B-A1862C86664B}"/>
              </a:ext>
            </a:extLst>
          </p:cNvPr>
          <p:cNvSpPr/>
          <p:nvPr/>
        </p:nvSpPr>
        <p:spPr>
          <a:xfrm>
            <a:off x="6505104" y="975745"/>
            <a:ext cx="5304823" cy="4601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bg1"/>
                </a:solidFill>
              </a:rPr>
              <a:t>After</a:t>
            </a:r>
            <a:r>
              <a:rPr lang="en-US" dirty="0">
                <a:solidFill>
                  <a:schemeClr val="bg1"/>
                </a:solidFill>
              </a:rPr>
              <a:t>: Utilize Production Control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5DE9B-4494-456D-BEF2-2AFCE94BB1E2}"/>
              </a:ext>
            </a:extLst>
          </p:cNvPr>
          <p:cNvSpPr/>
          <p:nvPr/>
        </p:nvSpPr>
        <p:spPr>
          <a:xfrm>
            <a:off x="6392214" y="1470885"/>
            <a:ext cx="55029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Strictly control Quality:</a:t>
            </a:r>
          </a:p>
          <a:p>
            <a:pPr lvl="1"/>
            <a:r>
              <a:rPr lang="en-US" dirty="0"/>
              <a:t>+ Ensure no missed production-step    </a:t>
            </a:r>
          </a:p>
          <a:p>
            <a:pPr lvl="1"/>
            <a:r>
              <a:rPr lang="en-US" dirty="0"/>
              <a:t>+ Control production-timing for each step.</a:t>
            </a:r>
          </a:p>
          <a:p>
            <a:pPr lvl="1"/>
            <a:r>
              <a:rPr lang="en-US" dirty="0"/>
              <a:t>+ Automatic judge result (OK/NG) at Impregnation step.</a:t>
            </a:r>
          </a:p>
          <a:p>
            <a:pPr lvl="1"/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Monitoring </a:t>
            </a:r>
            <a:r>
              <a:rPr lang="en-US" dirty="0" err="1"/>
              <a:t>ProductionStatus</a:t>
            </a:r>
            <a:r>
              <a:rPr lang="en-US" dirty="0"/>
              <a:t> in </a:t>
            </a:r>
            <a:r>
              <a:rPr lang="en-US" dirty="0" err="1"/>
              <a:t>realtime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Control work standard online.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Fast &amp; Intuitive reporting:</a:t>
            </a:r>
          </a:p>
          <a:p>
            <a:pPr lvl="1"/>
            <a:r>
              <a:rPr lang="en-US" dirty="0"/>
              <a:t>+ Store production data at the server.</a:t>
            </a:r>
          </a:p>
          <a:p>
            <a:pPr lvl="1"/>
            <a:r>
              <a:rPr lang="en-US" dirty="0"/>
              <a:t>+ Synthesize data on server to make reports. 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Saving cost:</a:t>
            </a:r>
          </a:p>
          <a:p>
            <a:pPr lvl="1"/>
            <a:r>
              <a:rPr lang="en-US" dirty="0"/>
              <a:t>+ No printing </a:t>
            </a:r>
            <a:r>
              <a:rPr lang="en-US" dirty="0" err="1"/>
              <a:t>checksheet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+ No printing report.</a:t>
            </a:r>
          </a:p>
          <a:p>
            <a:pPr lvl="1"/>
            <a:r>
              <a:rPr lang="en-US" dirty="0"/>
              <a:t>+ Reduce manual workload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92856D-53DF-4A58-BA02-180EE0B14FE3}"/>
              </a:ext>
            </a:extLst>
          </p:cNvPr>
          <p:cNvSpPr/>
          <p:nvPr/>
        </p:nvSpPr>
        <p:spPr>
          <a:xfrm>
            <a:off x="5756856" y="2131454"/>
            <a:ext cx="257578" cy="704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3. System Overview</a:t>
            </a:r>
          </a:p>
          <a:p>
            <a:r>
              <a:rPr lang="en-US" sz="1800" b="0" i="1" dirty="0">
                <a:solidFill>
                  <a:srgbClr val="0000FF"/>
                </a:solidFill>
              </a:rPr>
              <a:t>User management and authorization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44065-445A-4730-B429-DB9093E5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4" y="1857921"/>
            <a:ext cx="4303259" cy="3617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94E5F-6302-4D27-A991-F80DABD6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300" y="1777285"/>
            <a:ext cx="7295373" cy="3698891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468B5DE-DA44-4941-BC7A-CE64A07CB54A}"/>
              </a:ext>
            </a:extLst>
          </p:cNvPr>
          <p:cNvSpPr/>
          <p:nvPr/>
        </p:nvSpPr>
        <p:spPr>
          <a:xfrm>
            <a:off x="5520178" y="409620"/>
            <a:ext cx="1474691" cy="704504"/>
          </a:xfrm>
          <a:prstGeom prst="wedgeRoundRectCallout">
            <a:avLst>
              <a:gd name="adj1" fmla="val 137446"/>
              <a:gd name="adj2" fmla="val 182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Permission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C5CE87A-24E4-4A89-B956-C6C0D2604B7F}"/>
              </a:ext>
            </a:extLst>
          </p:cNvPr>
          <p:cNvSpPr/>
          <p:nvPr/>
        </p:nvSpPr>
        <p:spPr>
          <a:xfrm>
            <a:off x="2796777" y="1215676"/>
            <a:ext cx="1364740" cy="892030"/>
          </a:xfrm>
          <a:prstGeom prst="wedgeRoundRectCallout">
            <a:avLst>
              <a:gd name="adj1" fmla="val -45081"/>
              <a:gd name="adj2" fmla="val 1309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Login to the system with your account</a:t>
            </a:r>
          </a:p>
        </p:txBody>
      </p:sp>
    </p:spTree>
    <p:extLst>
      <p:ext uri="{BB962C8B-B14F-4D97-AF65-F5344CB8AC3E}">
        <p14:creationId xmlns:p14="http://schemas.microsoft.com/office/powerpoint/2010/main" val="154864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3. System Overview.</a:t>
            </a:r>
          </a:p>
          <a:p>
            <a:r>
              <a:rPr lang="en-US" sz="1800" b="0" i="1" dirty="0">
                <a:solidFill>
                  <a:srgbClr val="0000FF"/>
                </a:solidFill>
              </a:rPr>
              <a:t>Production Specification &amp; Controlling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FA37E-93D9-45B7-B58F-65718361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7" y="1366495"/>
            <a:ext cx="7087489" cy="213171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D033449-65F4-4DA7-BB5C-E81DB93DF9F9}"/>
              </a:ext>
            </a:extLst>
          </p:cNvPr>
          <p:cNvGrpSpPr/>
          <p:nvPr/>
        </p:nvGrpSpPr>
        <p:grpSpPr>
          <a:xfrm>
            <a:off x="7759643" y="682169"/>
            <a:ext cx="3751321" cy="5623703"/>
            <a:chOff x="3106679" y="865099"/>
            <a:chExt cx="3751321" cy="562370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52A6CD-BE2B-4748-823B-A73303E163CD}"/>
                </a:ext>
              </a:extLst>
            </p:cNvPr>
            <p:cNvSpPr/>
            <p:nvPr/>
          </p:nvSpPr>
          <p:spPr>
            <a:xfrm>
              <a:off x="3106679" y="1104911"/>
              <a:ext cx="3751321" cy="53838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78C09577-B923-4426-AE40-34D6DF233049}"/>
                </a:ext>
              </a:extLst>
            </p:cNvPr>
            <p:cNvSpPr/>
            <p:nvPr/>
          </p:nvSpPr>
          <p:spPr>
            <a:xfrm>
              <a:off x="3238582" y="1236395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Corrugate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66311A5C-DEFC-40D6-B948-B31AD361368A}"/>
                </a:ext>
              </a:extLst>
            </p:cNvPr>
            <p:cNvSpPr/>
            <p:nvPr/>
          </p:nvSpPr>
          <p:spPr>
            <a:xfrm>
              <a:off x="3244028" y="2722376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Winding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3D85C182-BE9A-4151-93EF-E717196AEC0E}"/>
                </a:ext>
              </a:extLst>
            </p:cNvPr>
            <p:cNvSpPr/>
            <p:nvPr/>
          </p:nvSpPr>
          <p:spPr>
            <a:xfrm>
              <a:off x="3238582" y="4208357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Impregnation +drying</a:t>
              </a: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C585BDD1-B9A1-4DBE-BFDC-58C443C30538}"/>
                </a:ext>
              </a:extLst>
            </p:cNvPr>
            <p:cNvSpPr/>
            <p:nvPr/>
          </p:nvSpPr>
          <p:spPr>
            <a:xfrm>
              <a:off x="3248764" y="5629009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Oven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(calcination)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C452B182-C8D5-4C73-84B0-F760065EEFB1}"/>
                </a:ext>
              </a:extLst>
            </p:cNvPr>
            <p:cNvSpPr/>
            <p:nvPr/>
          </p:nvSpPr>
          <p:spPr>
            <a:xfrm>
              <a:off x="5201882" y="5629009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Grinding</a:t>
              </a: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D9E4652-51A6-4193-ABD2-0D7B2FC5CDFE}"/>
                </a:ext>
              </a:extLst>
            </p:cNvPr>
            <p:cNvSpPr/>
            <p:nvPr/>
          </p:nvSpPr>
          <p:spPr>
            <a:xfrm>
              <a:off x="5201882" y="2722376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Air blow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D2084E1B-59D1-4D25-9B55-D151F4D98E4C}"/>
                </a:ext>
              </a:extLst>
            </p:cNvPr>
            <p:cNvSpPr/>
            <p:nvPr/>
          </p:nvSpPr>
          <p:spPr>
            <a:xfrm>
              <a:off x="5197784" y="4207733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Painting</a:t>
              </a: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000DED8D-28FC-4037-92C6-8370E7185E81}"/>
                </a:ext>
              </a:extLst>
            </p:cNvPr>
            <p:cNvSpPr/>
            <p:nvPr/>
          </p:nvSpPr>
          <p:spPr>
            <a:xfrm>
              <a:off x="5201882" y="1237019"/>
              <a:ext cx="1545056" cy="74950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Inspection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Packing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50329F3-DA9F-4002-A42E-A5165509D610}"/>
                </a:ext>
              </a:extLst>
            </p:cNvPr>
            <p:cNvCxnSpPr>
              <a:cxnSpLocks/>
            </p:cNvCxnSpPr>
            <p:nvPr/>
          </p:nvCxnSpPr>
          <p:spPr>
            <a:xfrm>
              <a:off x="4037341" y="1974002"/>
              <a:ext cx="1" cy="735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0BFDEB-ABE9-4EFB-BF1F-53AC131F4018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2" y="3466608"/>
              <a:ext cx="1" cy="7358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0CF7C49-4EC4-4E60-8C27-AA29AED08CA7}"/>
                </a:ext>
              </a:extLst>
            </p:cNvPr>
            <p:cNvCxnSpPr>
              <a:cxnSpLocks/>
            </p:cNvCxnSpPr>
            <p:nvPr/>
          </p:nvCxnSpPr>
          <p:spPr>
            <a:xfrm>
              <a:off x="4021293" y="4958490"/>
              <a:ext cx="0" cy="6587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F5B140-4DCF-478D-9151-5D07C54E1B2A}"/>
                </a:ext>
              </a:extLst>
            </p:cNvPr>
            <p:cNvCxnSpPr>
              <a:cxnSpLocks/>
            </p:cNvCxnSpPr>
            <p:nvPr/>
          </p:nvCxnSpPr>
          <p:spPr>
            <a:xfrm>
              <a:off x="4793821" y="6003763"/>
              <a:ext cx="36325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9053AF3-52EF-426F-A537-AC367609A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215" y="4948711"/>
              <a:ext cx="0" cy="6810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C16ECBD-9DA5-4023-AC9E-FDDB50E08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215" y="3494021"/>
              <a:ext cx="0" cy="6810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5CE124-001F-4391-835D-CB46759EB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215" y="2001415"/>
              <a:ext cx="0" cy="6810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FD19C9-E1FF-4DA8-8208-1121ACF95823}"/>
                </a:ext>
              </a:extLst>
            </p:cNvPr>
            <p:cNvSpPr txBox="1"/>
            <p:nvPr/>
          </p:nvSpPr>
          <p:spPr>
            <a:xfrm>
              <a:off x="4387352" y="865099"/>
              <a:ext cx="1189973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Production</a:t>
              </a:r>
            </a:p>
          </p:txBody>
        </p:sp>
      </p:grp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F29FAB1D-486C-447F-B51B-741308C1CFCB}"/>
              </a:ext>
            </a:extLst>
          </p:cNvPr>
          <p:cNvSpPr/>
          <p:nvPr/>
        </p:nvSpPr>
        <p:spPr>
          <a:xfrm>
            <a:off x="8737341" y="1651519"/>
            <a:ext cx="605949" cy="433567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C56B6AD5-F6D4-4A22-8F93-A99690F46C18}"/>
              </a:ext>
            </a:extLst>
          </p:cNvPr>
          <p:cNvSpPr/>
          <p:nvPr/>
        </p:nvSpPr>
        <p:spPr>
          <a:xfrm>
            <a:off x="890075" y="3888514"/>
            <a:ext cx="2427847" cy="1216404"/>
          </a:xfrm>
          <a:prstGeom prst="wedgeRoundRectCallout">
            <a:avLst>
              <a:gd name="adj1" fmla="val -50370"/>
              <a:gd name="adj2" fmla="val -169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 process for each product</a:t>
            </a:r>
          </a:p>
        </p:txBody>
      </p:sp>
    </p:spTree>
    <p:extLst>
      <p:ext uri="{BB962C8B-B14F-4D97-AF65-F5344CB8AC3E}">
        <p14:creationId xmlns:p14="http://schemas.microsoft.com/office/powerpoint/2010/main" val="176893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0343AB-238B-4AB5-9D30-D93940F2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5" y="1314581"/>
            <a:ext cx="6486525" cy="50006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3. System Overview.</a:t>
            </a:r>
          </a:p>
          <a:p>
            <a:r>
              <a:rPr lang="en-US" sz="1800" b="0" i="1" dirty="0">
                <a:solidFill>
                  <a:srgbClr val="0000FF"/>
                </a:solidFill>
              </a:rPr>
              <a:t>At corrugate machine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3D8AF4-8916-4E82-8508-72F0ABD36CEE}"/>
              </a:ext>
            </a:extLst>
          </p:cNvPr>
          <p:cNvSpPr/>
          <p:nvPr/>
        </p:nvSpPr>
        <p:spPr>
          <a:xfrm>
            <a:off x="411058" y="1568742"/>
            <a:ext cx="6283354" cy="19965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6373F02-5908-421C-A98F-4AA0832F6F11}"/>
              </a:ext>
            </a:extLst>
          </p:cNvPr>
          <p:cNvSpPr/>
          <p:nvPr/>
        </p:nvSpPr>
        <p:spPr>
          <a:xfrm>
            <a:off x="6117255" y="257577"/>
            <a:ext cx="1880994" cy="980258"/>
          </a:xfrm>
          <a:prstGeom prst="wedgeRoundRectCallout">
            <a:avLst>
              <a:gd name="adj1" fmla="val -103678"/>
              <a:gd name="adj2" fmla="val 73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Value of the order, product, spec machine will be displayed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C9361AD-8522-4DE5-961F-64FEC3E49534}"/>
              </a:ext>
            </a:extLst>
          </p:cNvPr>
          <p:cNvSpPr/>
          <p:nvPr/>
        </p:nvSpPr>
        <p:spPr>
          <a:xfrm>
            <a:off x="6888059" y="2614222"/>
            <a:ext cx="1760992" cy="612648"/>
          </a:xfrm>
          <a:prstGeom prst="wedgeRoundRectCallout">
            <a:avLst>
              <a:gd name="adj1" fmla="val -110772"/>
              <a:gd name="adj2" fmla="val 2868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Operator input production result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B2ECEA0-9F8A-448B-A77D-CA92E657C565}"/>
              </a:ext>
            </a:extLst>
          </p:cNvPr>
          <p:cNvSpPr/>
          <p:nvPr/>
        </p:nvSpPr>
        <p:spPr>
          <a:xfrm>
            <a:off x="2015245" y="5956719"/>
            <a:ext cx="1760992" cy="612648"/>
          </a:xfrm>
          <a:prstGeom prst="wedgeRoundRectCallout">
            <a:avLst>
              <a:gd name="adj1" fmla="val 81993"/>
              <a:gd name="adj2" fmla="val -537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Temporary Save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(not finished)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EFE4D0C-52D4-45FF-91E0-58D58C55B7F1}"/>
              </a:ext>
            </a:extLst>
          </p:cNvPr>
          <p:cNvSpPr/>
          <p:nvPr/>
        </p:nvSpPr>
        <p:spPr>
          <a:xfrm>
            <a:off x="6870581" y="5486400"/>
            <a:ext cx="1760992" cy="828806"/>
          </a:xfrm>
          <a:prstGeom prst="wedgeRoundRectCallout">
            <a:avLst>
              <a:gd name="adj1" fmla="val -72090"/>
              <a:gd name="adj2" fmla="val 77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Submit result &amp;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print Barcode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C06EC2-32A0-4FA8-888A-9E0B77E73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873" y="1237835"/>
            <a:ext cx="3184101" cy="49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4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27" y="388605"/>
            <a:ext cx="10847423" cy="704504"/>
          </a:xfrm>
        </p:spPr>
        <p:txBody>
          <a:bodyPr>
            <a:normAutofit/>
          </a:bodyPr>
          <a:lstStyle/>
          <a:p>
            <a:r>
              <a:rPr lang="en-US" sz="1800" dirty="0"/>
              <a:t>3. System Overview.</a:t>
            </a:r>
          </a:p>
          <a:p>
            <a:r>
              <a:rPr lang="en-US" sz="1800" b="0" i="1" dirty="0">
                <a:solidFill>
                  <a:srgbClr val="0000FF"/>
                </a:solidFill>
              </a:rPr>
              <a:t>Report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6827" y="381000"/>
            <a:ext cx="6561173" cy="5615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B724F-65AC-405B-8720-A5F8741AF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7" y="1136414"/>
            <a:ext cx="11753297" cy="46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B49346-CC55-46B6-B53B-C7FCD35437FD}"/>
              </a:ext>
            </a:extLst>
          </p:cNvPr>
          <p:cNvSpPr txBox="1"/>
          <p:nvPr/>
        </p:nvSpPr>
        <p:spPr>
          <a:xfrm>
            <a:off x="1466722" y="385539"/>
            <a:ext cx="9391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Thanks for watching !!!</a:t>
            </a:r>
          </a:p>
        </p:txBody>
      </p:sp>
    </p:spTree>
    <p:extLst>
      <p:ext uri="{BB962C8B-B14F-4D97-AF65-F5344CB8AC3E}">
        <p14:creationId xmlns:p14="http://schemas.microsoft.com/office/powerpoint/2010/main" val="4009644510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Theme">
  <a:themeElements>
    <a:clrScheme name="BSCAP">
      <a:dk1>
        <a:srgbClr val="313131"/>
      </a:dk1>
      <a:lt1>
        <a:sysClr val="window" lastClr="FFFFFF"/>
      </a:lt1>
      <a:dk2>
        <a:srgbClr val="002776"/>
      </a:dk2>
      <a:lt2>
        <a:srgbClr val="FFFFFF"/>
      </a:lt2>
      <a:accent1>
        <a:srgbClr val="002776"/>
      </a:accent1>
      <a:accent2>
        <a:srgbClr val="00A1DE"/>
      </a:accent2>
      <a:accent3>
        <a:srgbClr val="0000FF"/>
      </a:accent3>
      <a:accent4>
        <a:srgbClr val="72C7E7"/>
      </a:accent4>
      <a:accent5>
        <a:srgbClr val="3C8A2E"/>
      </a:accent5>
      <a:accent6>
        <a:srgbClr val="81BC00"/>
      </a:accent6>
      <a:hlink>
        <a:srgbClr val="0000FF"/>
      </a:hlink>
      <a:folHlink>
        <a:srgbClr val="72C7E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BSCAP">
      <a:dk1>
        <a:srgbClr val="313131"/>
      </a:dk1>
      <a:lt1>
        <a:sysClr val="window" lastClr="FFFFFF"/>
      </a:lt1>
      <a:dk2>
        <a:srgbClr val="002776"/>
      </a:dk2>
      <a:lt2>
        <a:srgbClr val="FFFFFF"/>
      </a:lt2>
      <a:accent1>
        <a:srgbClr val="002776"/>
      </a:accent1>
      <a:accent2>
        <a:srgbClr val="00A1DE"/>
      </a:accent2>
      <a:accent3>
        <a:srgbClr val="0000FF"/>
      </a:accent3>
      <a:accent4>
        <a:srgbClr val="72C7E7"/>
      </a:accent4>
      <a:accent5>
        <a:srgbClr val="3C8A2E"/>
      </a:accent5>
      <a:accent6>
        <a:srgbClr val="81BC00"/>
      </a:accent6>
      <a:hlink>
        <a:srgbClr val="0000FF"/>
      </a:hlink>
      <a:folHlink>
        <a:srgbClr val="72C7E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7076</TotalTime>
  <Words>648</Words>
  <Application>Microsoft Office PowerPoint</Application>
  <PresentationFormat>Widescreen</PresentationFormat>
  <Paragraphs>121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Wingdings</vt:lpstr>
      <vt:lpstr>10_Office Theme</vt:lpstr>
      <vt:lpstr>2_Custom Design</vt:lpstr>
      <vt:lpstr>Production Control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697</cp:revision>
  <cp:lastPrinted>2018-03-06T07:10:23Z</cp:lastPrinted>
  <dcterms:created xsi:type="dcterms:W3CDTF">2017-02-13T20:02:41Z</dcterms:created>
  <dcterms:modified xsi:type="dcterms:W3CDTF">2021-03-20T02:55:30Z</dcterms:modified>
</cp:coreProperties>
</file>