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9"/>
  </p:notesMasterIdLst>
  <p:sldIdLst>
    <p:sldId id="313" r:id="rId2"/>
    <p:sldId id="399" r:id="rId3"/>
    <p:sldId id="355" r:id="rId4"/>
    <p:sldId id="428" r:id="rId5"/>
    <p:sldId id="432" r:id="rId6"/>
    <p:sldId id="359" r:id="rId7"/>
    <p:sldId id="433" r:id="rId8"/>
    <p:sldId id="434" r:id="rId9"/>
    <p:sldId id="425" r:id="rId10"/>
    <p:sldId id="376" r:id="rId11"/>
    <p:sldId id="426" r:id="rId12"/>
    <p:sldId id="427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01" r:id="rId23"/>
    <p:sldId id="421" r:id="rId24"/>
    <p:sldId id="422" r:id="rId25"/>
    <p:sldId id="371" r:id="rId26"/>
    <p:sldId id="372" r:id="rId27"/>
    <p:sldId id="387" r:id="rId28"/>
    <p:sldId id="303" r:id="rId29"/>
    <p:sldId id="400" r:id="rId30"/>
    <p:sldId id="397" r:id="rId31"/>
    <p:sldId id="305" r:id="rId32"/>
    <p:sldId id="398" r:id="rId33"/>
    <p:sldId id="306" r:id="rId34"/>
    <p:sldId id="307" r:id="rId35"/>
    <p:sldId id="308" r:id="rId36"/>
    <p:sldId id="435" r:id="rId37"/>
    <p:sldId id="418" r:id="rId38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0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6" Type="http://schemas.openxmlformats.org/officeDocument/2006/relationships/image" Target="../media/image17.emf"/><Relationship Id="rId5" Type="http://schemas.openxmlformats.org/officeDocument/2006/relationships/image" Target="../media/image16.wmf"/><Relationship Id="rId4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131176AC-51AD-4618-B133-B0872FB5542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7095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12395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566476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176AC-51AD-4618-B133-B0872FB5542B}" type="slidenum">
              <a:rPr lang="vi-VN" smtClean="0"/>
              <a:pPr>
                <a:defRPr/>
              </a:pPr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1619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N-df hay</a:t>
            </a:r>
            <a:r>
              <a:rPr lang="en-US" baseline="0" smtClean="0"/>
              <a:t> (N-df)/df??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176AC-51AD-4618-B133-B0872FB5542B}" type="slidenum">
              <a:rPr lang="vi-VN" smtClean="0"/>
              <a:pPr>
                <a:defRPr/>
              </a:pPr>
              <a:t>34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700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7B66CC2-7509-4218-8DAB-5DD3E323936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103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04713-1698-419A-BB14-13EA3A94D2A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320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F7B3F-17D0-4177-8A74-7E54C50D60B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129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E07A1-38DA-436E-9EB2-1E501CB9FFA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432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939A5-1D32-4C66-BC0B-2EAA38CB293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594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30FBC-6CDA-45B2-AE62-1A8D09B0D53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546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78B5D-2189-402F-9EFE-B2C38323181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051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1A8D7-472F-4220-B835-9BCD656AC6A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207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A3475-7AC7-4219-BAAB-E51036592DF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806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4BB61-9F45-48C0-BA90-91137F247F1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123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4E68A-B35E-474D-8D72-50E3B472900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557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B03118E0-C0E9-44BB-BFF2-E7C4ECA81C1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e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Microsoft_Word_97_-_2003_Document1.doc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4.w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8.png"/><Relationship Id="rId4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0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7.png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8.png"/><Relationship Id="rId4" Type="http://schemas.openxmlformats.org/officeDocument/2006/relationships/image" Target="../media/image4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 smtClean="0"/>
              <a:t>kiếm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diễn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</a:t>
            </a:r>
            <a:endParaRPr lang="vi-VN" sz="32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429000"/>
            <a:ext cx="7704856" cy="1968624"/>
          </a:xfrm>
        </p:spPr>
        <p:txBody>
          <a:bodyPr/>
          <a:lstStyle/>
          <a:p>
            <a:pPr algn="l" eaLnBrk="1" hangingPunct="1"/>
            <a:r>
              <a:rPr lang="en-US" sz="2800" smtClean="0"/>
              <a:t>Bài 5. Mô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nhị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độc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endParaRPr lang="en-US" sz="2800" dirty="0" smtClean="0"/>
          </a:p>
          <a:p>
            <a:pPr algn="l" eaLnBrk="1" hangingPunct="1"/>
            <a:r>
              <a:rPr lang="en-US" sz="2400" smtClean="0"/>
              <a:t>IIR.C11. Probabilistic </a:t>
            </a:r>
            <a:r>
              <a:rPr lang="en-US" sz="2400" dirty="0" smtClean="0"/>
              <a:t>information retrieval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dirty="0" err="1"/>
              <a:t>Hà</a:t>
            </a:r>
            <a:r>
              <a:rPr lang="en-US" altLang="ru-RU" sz="1800" b="0" dirty="0"/>
              <a:t> </a:t>
            </a:r>
            <a:r>
              <a:rPr lang="en-US" altLang="ru-RU" sz="1800" b="0" dirty="0" err="1"/>
              <a:t>Nội</a:t>
            </a:r>
            <a:r>
              <a:rPr lang="en-US" altLang="ru-RU" sz="1800" b="0" dirty="0"/>
              <a:t>, </a:t>
            </a:r>
            <a:r>
              <a:rPr lang="en-US" altLang="ru-RU" sz="1800" b="0" dirty="0" smtClean="0"/>
              <a:t>2016</a:t>
            </a:r>
            <a:endParaRPr lang="vi-VN" altLang="ru-RU" sz="1800" b="0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0" dirty="0"/>
              <a:t>TS. </a:t>
            </a:r>
            <a:r>
              <a:rPr lang="en-US" altLang="ru-RU" sz="1400" b="0" dirty="0" err="1"/>
              <a:t>Nguyễn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Bá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Ngọc</a:t>
            </a:r>
            <a:r>
              <a:rPr lang="en-US" altLang="ru-RU" sz="1400" b="0" dirty="0"/>
              <a:t>, </a:t>
            </a:r>
            <a:r>
              <a:rPr lang="en-US" altLang="ru-RU" sz="1400" b="0" i="1" dirty="0" err="1"/>
              <a:t>Bộ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môn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Hệ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thống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thông</a:t>
            </a:r>
            <a:r>
              <a:rPr lang="en-US" altLang="ru-RU" sz="1400" b="0" i="1" dirty="0"/>
              <a:t> tin, </a:t>
            </a:r>
            <a:r>
              <a:rPr lang="en-US" altLang="ru-RU" sz="1400" b="0" i="1" dirty="0" err="1"/>
              <a:t>Viện</a:t>
            </a:r>
            <a:r>
              <a:rPr lang="en-US" altLang="ru-RU" sz="1400" b="0" i="1" dirty="0"/>
              <a:t>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0" i="1" dirty="0"/>
              <a:t>ngocnb@soict.hust.edu.vn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2880" y="1989138"/>
            <a:ext cx="8229600" cy="503237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 (</a:t>
            </a:r>
            <a:r>
              <a:rPr lang="en-US" sz="2400" dirty="0" err="1" smtClean="0"/>
              <a:t>luật</a:t>
            </a:r>
            <a:r>
              <a:rPr lang="en-US" sz="2400" dirty="0" smtClean="0"/>
              <a:t> </a:t>
            </a:r>
            <a:r>
              <a:rPr lang="en-US" sz="2400" dirty="0" err="1" smtClean="0"/>
              <a:t>chuỗi</a:t>
            </a:r>
            <a:r>
              <a:rPr lang="en-US" sz="2400" dirty="0" smtClean="0"/>
              <a:t>)</a:t>
            </a:r>
            <a:r>
              <a:rPr lang="en-US" sz="2400" i="1" dirty="0" smtClean="0"/>
              <a:t>: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Lý thuyết xác suất căn bản</a:t>
            </a:r>
          </a:p>
        </p:txBody>
      </p:sp>
      <p:graphicFrame>
        <p:nvGraphicFramePr>
          <p:cNvPr id="3451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841045"/>
              </p:ext>
            </p:extLst>
          </p:nvPr>
        </p:nvGraphicFramePr>
        <p:xfrm>
          <a:off x="1064518" y="2571750"/>
          <a:ext cx="31115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3" name="Equation" r:id="rId3" imgW="1218960" imgH="203040" progId="Equation.3">
                  <p:embed/>
                </p:oleObj>
              </mc:Choice>
              <mc:Fallback>
                <p:oleObj name="Equation" r:id="rId3" imgW="121896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518" y="2571750"/>
                        <a:ext cx="31115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557763"/>
              </p:ext>
            </p:extLst>
          </p:nvPr>
        </p:nvGraphicFramePr>
        <p:xfrm>
          <a:off x="1043880" y="5246688"/>
          <a:ext cx="386715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4" name="Equation" r:id="rId5" imgW="1524000" imgH="419100" progId="Equation.3">
                  <p:embed/>
                </p:oleObj>
              </mc:Choice>
              <mc:Fallback>
                <p:oleObj name="Equation" r:id="rId5" imgW="15240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880" y="5246688"/>
                        <a:ext cx="3867150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683568" y="4652963"/>
            <a:ext cx="82296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sz="2400" b="0" dirty="0" err="1"/>
              <a:t>Luật</a:t>
            </a:r>
            <a:r>
              <a:rPr lang="en-US" sz="2400" b="0" dirty="0"/>
              <a:t> Bayes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158799"/>
              </p:ext>
            </p:extLst>
          </p:nvPr>
        </p:nvGraphicFramePr>
        <p:xfrm>
          <a:off x="1020068" y="3221038"/>
          <a:ext cx="37576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5" name="Equation" r:id="rId7" imgW="1473200" imgH="203200" progId="Equation.3">
                  <p:embed/>
                </p:oleObj>
              </mc:Choice>
              <mc:Fallback>
                <p:oleObj name="Equation" r:id="rId7" imgW="1473200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068" y="3221038"/>
                        <a:ext cx="37576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675792"/>
              </p:ext>
            </p:extLst>
          </p:nvPr>
        </p:nvGraphicFramePr>
        <p:xfrm>
          <a:off x="1013718" y="3951288"/>
          <a:ext cx="37576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6" name="Equation" r:id="rId9" imgW="1473200" imgH="203200" progId="Equation.3">
                  <p:embed/>
                </p:oleObj>
              </mc:Choice>
              <mc:Fallback>
                <p:oleObj name="Equation" r:id="rId9" imgW="1473200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718" y="3951288"/>
                        <a:ext cx="37576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Lý</a:t>
            </a:r>
            <a:r>
              <a:rPr lang="en-US" sz="3600" dirty="0" smtClean="0"/>
              <a:t> </a:t>
            </a:r>
            <a:r>
              <a:rPr lang="en-US" sz="3600" dirty="0" err="1" smtClean="0"/>
              <a:t>thuyết</a:t>
            </a:r>
            <a:r>
              <a:rPr lang="en-US" sz="3600" dirty="0" smtClean="0"/>
              <a:t>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suất</a:t>
            </a:r>
            <a:r>
              <a:rPr lang="en-US" sz="3600" dirty="0" smtClean="0"/>
              <a:t> </a:t>
            </a:r>
            <a:r>
              <a:rPr lang="en-US" sz="3600" dirty="0" err="1" smtClean="0"/>
              <a:t>căn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  (2)</a:t>
            </a:r>
          </a:p>
        </p:txBody>
      </p:sp>
      <p:grpSp>
        <p:nvGrpSpPr>
          <p:cNvPr id="345108" name="Group 20"/>
          <p:cNvGrpSpPr>
            <a:grpSpLocks/>
          </p:cNvGrpSpPr>
          <p:nvPr/>
        </p:nvGrpSpPr>
        <p:grpSpPr bwMode="auto">
          <a:xfrm>
            <a:off x="611560" y="2060848"/>
            <a:ext cx="8229600" cy="955675"/>
            <a:chOff x="288" y="1706"/>
            <a:chExt cx="5184" cy="602"/>
          </a:xfrm>
        </p:grpSpPr>
        <p:graphicFrame>
          <p:nvGraphicFramePr>
            <p:cNvPr id="13318" name="Object 14"/>
            <p:cNvGraphicFramePr>
              <a:graphicFrameLocks noChangeAspect="1"/>
            </p:cNvGraphicFramePr>
            <p:nvPr/>
          </p:nvGraphicFramePr>
          <p:xfrm>
            <a:off x="476" y="1933"/>
            <a:ext cx="2449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17" name="Формула" r:id="rId3" imgW="1574800" imgH="241300" progId="Equation.3">
                    <p:embed/>
                  </p:oleObj>
                </mc:Choice>
                <mc:Fallback>
                  <p:oleObj name="Формула" r:id="rId3" imgW="1574800" imgH="241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933"/>
                          <a:ext cx="2449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9" name="Rectangle 3"/>
            <p:cNvSpPr>
              <a:spLocks noChangeArrowheads="1"/>
            </p:cNvSpPr>
            <p:nvPr/>
          </p:nvSpPr>
          <p:spPr bwMode="auto">
            <a:xfrm>
              <a:off x="288" y="1706"/>
              <a:ext cx="518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sz="2400" b="0"/>
                <a:t>Quy tắc phân tích xác suất (luật phân tích):</a:t>
              </a:r>
            </a:p>
          </p:txBody>
        </p:sp>
      </p:grpSp>
      <p:graphicFrame>
        <p:nvGraphicFramePr>
          <p:cNvPr id="133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103971"/>
              </p:ext>
            </p:extLst>
          </p:nvPr>
        </p:nvGraphicFramePr>
        <p:xfrm>
          <a:off x="939105" y="3573016"/>
          <a:ext cx="6346825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8" name="Equation" r:id="rId5" imgW="2501900" imgH="558800" progId="Equation.3">
                  <p:embed/>
                </p:oleObj>
              </mc:Choice>
              <mc:Fallback>
                <p:oleObj name="Equation" r:id="rId5" imgW="25019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105" y="3573016"/>
                        <a:ext cx="6346825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662880" y="3068960"/>
            <a:ext cx="8229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sz="2400" b="0" dirty="0"/>
              <a:t> </a:t>
            </a:r>
            <a:r>
              <a:rPr lang="en-US" sz="2400" b="0" dirty="0" err="1"/>
              <a:t>Kết</a:t>
            </a:r>
            <a:r>
              <a:rPr lang="en-US" sz="2400" b="0" dirty="0"/>
              <a:t> </a:t>
            </a:r>
            <a:r>
              <a:rPr lang="en-US" sz="2400" b="0" dirty="0" err="1"/>
              <a:t>hợp</a:t>
            </a:r>
            <a:r>
              <a:rPr lang="en-US" sz="2400" b="0" dirty="0"/>
              <a:t> </a:t>
            </a:r>
            <a:r>
              <a:rPr lang="en-US" sz="2400" b="0" dirty="0" err="1"/>
              <a:t>luật</a:t>
            </a:r>
            <a:r>
              <a:rPr lang="en-US" sz="2400" b="0" dirty="0"/>
              <a:t> Bayes </a:t>
            </a:r>
            <a:r>
              <a:rPr lang="en-US" sz="2400" b="0" dirty="0" err="1"/>
              <a:t>và</a:t>
            </a:r>
            <a:r>
              <a:rPr lang="en-US" sz="2400" b="0" dirty="0"/>
              <a:t> </a:t>
            </a:r>
            <a:r>
              <a:rPr lang="en-US" sz="2400" b="0" dirty="0" err="1"/>
              <a:t>luật</a:t>
            </a:r>
            <a:r>
              <a:rPr lang="en-US" sz="2400" b="0" dirty="0"/>
              <a:t> </a:t>
            </a:r>
            <a:r>
              <a:rPr lang="en-US" sz="2400" b="0" dirty="0" err="1"/>
              <a:t>phân</a:t>
            </a:r>
            <a:r>
              <a:rPr lang="en-US" sz="2400" b="0" dirty="0"/>
              <a:t> </a:t>
            </a:r>
            <a:r>
              <a:rPr lang="en-US" sz="2400" b="0" dirty="0" err="1"/>
              <a:t>tích</a:t>
            </a:r>
            <a:endParaRPr lang="en-US" sz="24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899592" y="5085184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solidFill>
                  <a:schemeClr val="tx2"/>
                </a:solidFill>
              </a:rPr>
              <a:t>Giống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quá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trình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cập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nhật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xác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suất</a:t>
            </a:r>
            <a:r>
              <a:rPr lang="en-US" sz="2000" b="0" dirty="0" smtClean="0">
                <a:solidFill>
                  <a:schemeClr val="tx2"/>
                </a:solidFill>
              </a:rPr>
              <a:t>:</a:t>
            </a:r>
          </a:p>
          <a:p>
            <a:r>
              <a:rPr lang="en-US" sz="2000" b="0" dirty="0" smtClean="0">
                <a:solidFill>
                  <a:schemeClr val="tx2"/>
                </a:solidFill>
              </a:rPr>
              <a:t>   + </a:t>
            </a:r>
            <a:r>
              <a:rPr lang="en-US" sz="2000" b="0" dirty="0" err="1" smtClean="0">
                <a:solidFill>
                  <a:schemeClr val="tx2"/>
                </a:solidFill>
              </a:rPr>
              <a:t>Bắt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đầu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với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xác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suất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tiền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nghiệm</a:t>
            </a:r>
            <a:r>
              <a:rPr lang="en-US" sz="2000" b="0" dirty="0" smtClean="0">
                <a:solidFill>
                  <a:schemeClr val="tx2"/>
                </a:solidFill>
              </a:rPr>
              <a:t> p(A);</a:t>
            </a:r>
          </a:p>
          <a:p>
            <a:r>
              <a:rPr lang="en-US" sz="2000" b="0" dirty="0">
                <a:solidFill>
                  <a:schemeClr val="tx2"/>
                </a:solidFill>
              </a:rPr>
              <a:t> </a:t>
            </a:r>
            <a:r>
              <a:rPr lang="en-US" sz="2000" b="0" dirty="0" smtClean="0">
                <a:solidFill>
                  <a:schemeClr val="tx2"/>
                </a:solidFill>
              </a:rPr>
              <a:t>  + </a:t>
            </a:r>
            <a:r>
              <a:rPr lang="en-US" sz="2000" b="0" dirty="0" err="1" smtClean="0">
                <a:solidFill>
                  <a:schemeClr val="tx2"/>
                </a:solidFill>
              </a:rPr>
              <a:t>Suy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diễn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xác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suất</a:t>
            </a:r>
            <a:r>
              <a:rPr lang="en-US" sz="2000" b="0" dirty="0" smtClean="0">
                <a:solidFill>
                  <a:schemeClr val="tx2"/>
                </a:solidFill>
              </a:rPr>
              <a:t> p(A|B) </a:t>
            </a:r>
            <a:r>
              <a:rPr lang="en-US" sz="2000" b="0" dirty="0" err="1" smtClean="0">
                <a:solidFill>
                  <a:schemeClr val="tx2"/>
                </a:solidFill>
              </a:rPr>
              <a:t>sau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khi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quan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sát</a:t>
            </a:r>
            <a:r>
              <a:rPr lang="en-US" sz="2000" b="0" dirty="0" smtClean="0">
                <a:solidFill>
                  <a:schemeClr val="tx2"/>
                </a:solidFill>
              </a:rPr>
              <a:t> B </a:t>
            </a:r>
            <a:r>
              <a:rPr lang="en-US" sz="2000" b="0" dirty="0" err="1" smtClean="0">
                <a:solidFill>
                  <a:schemeClr val="tx2"/>
                </a:solidFill>
              </a:rPr>
              <a:t>trong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hai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trường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hợp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xuất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hiện</a:t>
            </a:r>
            <a:r>
              <a:rPr lang="en-US" sz="2000" b="0" dirty="0" smtClean="0">
                <a:solidFill>
                  <a:schemeClr val="tx2"/>
                </a:solidFill>
              </a:rPr>
              <a:t> A </a:t>
            </a:r>
            <a:r>
              <a:rPr lang="en-US" sz="2000" b="0" dirty="0" err="1" smtClean="0">
                <a:solidFill>
                  <a:schemeClr val="tx2"/>
                </a:solidFill>
              </a:rPr>
              <a:t>hoặc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không</a:t>
            </a:r>
            <a:r>
              <a:rPr lang="en-US" sz="2000" b="0" dirty="0" smtClean="0">
                <a:solidFill>
                  <a:schemeClr val="tx2"/>
                </a:solidFill>
              </a:rPr>
              <a:t>.</a:t>
            </a:r>
            <a:endParaRPr lang="vi-VN" sz="2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Lý</a:t>
            </a:r>
            <a:r>
              <a:rPr lang="en-US" sz="3600" dirty="0" smtClean="0"/>
              <a:t> </a:t>
            </a:r>
            <a:r>
              <a:rPr lang="en-US" sz="3600" dirty="0" err="1" smtClean="0"/>
              <a:t>thuyết</a:t>
            </a:r>
            <a:r>
              <a:rPr lang="en-US" sz="3600" dirty="0" smtClean="0"/>
              <a:t>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suất</a:t>
            </a:r>
            <a:r>
              <a:rPr lang="en-US" sz="3600" dirty="0" smtClean="0"/>
              <a:t> </a:t>
            </a:r>
            <a:r>
              <a:rPr lang="en-US" sz="3600" dirty="0" err="1" smtClean="0"/>
              <a:t>căn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 (3)</a:t>
            </a:r>
          </a:p>
        </p:txBody>
      </p:sp>
      <p:graphicFrame>
        <p:nvGraphicFramePr>
          <p:cNvPr id="14339" name="Object 9"/>
          <p:cNvGraphicFramePr>
            <a:graphicFrameLocks noChangeAspect="1"/>
          </p:cNvGraphicFramePr>
          <p:nvPr/>
        </p:nvGraphicFramePr>
        <p:xfrm>
          <a:off x="746125" y="2700338"/>
          <a:ext cx="37782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" name="Формула" r:id="rId3" imgW="1524000" imgH="431800" progId="Equation.3">
                  <p:embed/>
                </p:oleObj>
              </mc:Choice>
              <mc:Fallback>
                <p:oleObj name="Формула" r:id="rId3" imgW="15240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2700338"/>
                        <a:ext cx="377825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725488" y="2116138"/>
            <a:ext cx="82296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sz="2400" b="0"/>
              <a:t>Cơ hội (Odds):</a:t>
            </a:r>
          </a:p>
        </p:txBody>
      </p:sp>
      <p:pic>
        <p:nvPicPr>
          <p:cNvPr id="14341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4149725"/>
            <a:ext cx="36195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2"/>
          <p:cNvSpPr txBox="1">
            <a:spLocks noChangeArrowheads="1"/>
          </p:cNvSpPr>
          <p:nvPr/>
        </p:nvSpPr>
        <p:spPr bwMode="auto">
          <a:xfrm>
            <a:off x="4524375" y="6081713"/>
            <a:ext cx="3216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/>
              <a:t>Liên hệ giữa </a:t>
            </a:r>
            <a:r>
              <a:rPr lang="en-US" sz="1800"/>
              <a:t>O</a:t>
            </a:r>
            <a:r>
              <a:rPr lang="en-US" sz="1800" b="0"/>
              <a:t> và </a:t>
            </a:r>
            <a:r>
              <a:rPr lang="en-US" sz="1800"/>
              <a:t>p</a:t>
            </a:r>
            <a:endParaRPr lang="vi-VN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Mô hình nhị phân độc lập</a:t>
            </a:r>
            <a:endParaRPr lang="vi-VN" sz="36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en-US" sz="2800" b="1" dirty="0" err="1" smtClean="0"/>
              <a:t>Nhị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phân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diễn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 </a:t>
            </a:r>
            <a:r>
              <a:rPr lang="en-US" sz="2800" dirty="0" err="1" smtClean="0"/>
              <a:t>nhị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đánh</a:t>
            </a:r>
            <a:r>
              <a:rPr lang="en-US" sz="2800" dirty="0" smtClean="0"/>
              <a:t> </a:t>
            </a:r>
            <a:r>
              <a:rPr lang="en-US" sz="2800" dirty="0" err="1" smtClean="0"/>
              <a:t>dấu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endParaRPr lang="en-US" sz="2800" dirty="0" smtClean="0"/>
          </a:p>
          <a:p>
            <a:pPr lvl="1" algn="just" eaLnBrk="1" hangingPunct="1"/>
            <a:endParaRPr lang="en-US" sz="2400" dirty="0" smtClean="0"/>
          </a:p>
          <a:p>
            <a:pPr lvl="1" algn="just" eaLnBrk="1" hangingPunct="1"/>
            <a:r>
              <a:rPr lang="en-US" sz="2400" dirty="0" smtClean="0"/>
              <a:t>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1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d, 0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ngược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endParaRPr lang="en-US" sz="2400" dirty="0" smtClean="0"/>
          </a:p>
          <a:p>
            <a:pPr algn="just" eaLnBrk="1" hangingPunct="1"/>
            <a:r>
              <a:rPr lang="en-US" sz="2800" b="1" dirty="0" err="1" smtClean="0"/>
              <a:t>Độc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lập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độc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còn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;</a:t>
            </a:r>
          </a:p>
          <a:p>
            <a:pPr algn="just" eaLnBrk="1" hangingPunct="1"/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 smtClean="0"/>
              <a:t> </a:t>
            </a:r>
            <a:r>
              <a:rPr lang="en-US" sz="2800" dirty="0" err="1" smtClean="0"/>
              <a:t>nhau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cùng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diễn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.</a:t>
            </a:r>
            <a:endParaRPr lang="vi-VN" sz="2800" dirty="0" smtClean="0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537076"/>
              </p:ext>
            </p:extLst>
          </p:nvPr>
        </p:nvGraphicFramePr>
        <p:xfrm>
          <a:off x="3761209" y="2853879"/>
          <a:ext cx="24669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9" name="Equation" r:id="rId3" imgW="914400" imgH="266400" progId="Equation.3">
                  <p:embed/>
                </p:oleObj>
              </mc:Choice>
              <mc:Fallback>
                <p:oleObj name="Equation" r:id="rId3" imgW="91440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209" y="2853879"/>
                        <a:ext cx="24669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862013"/>
            <a:ext cx="7793037" cy="766762"/>
          </a:xfrm>
        </p:spPr>
        <p:txBody>
          <a:bodyPr/>
          <a:lstStyle/>
          <a:p>
            <a:pPr eaLnBrk="1" hangingPunct="1"/>
            <a:r>
              <a:rPr lang="en-US" sz="3600" smtClean="0"/>
              <a:t>Mô hình nhị phân độc lập (1)</a:t>
            </a:r>
            <a:endParaRPr lang="vi-VN" sz="36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05898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Cho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vấn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q</a:t>
            </a:r>
            <a:endParaRPr lang="en-US" sz="2800" dirty="0" smtClean="0"/>
          </a:p>
          <a:p>
            <a:pPr lvl="1" eaLnBrk="1" hangingPunct="1"/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d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smtClean="0"/>
              <a:t> </a:t>
            </a:r>
            <a:r>
              <a:rPr lang="en-US" sz="2400" smtClean="0">
                <a:solidFill>
                  <a:schemeClr val="tx2"/>
                </a:solidFill>
              </a:rPr>
              <a:t>p(R=1|q</a:t>
            </a:r>
            <a:r>
              <a:rPr lang="en-US" sz="2400" dirty="0" smtClean="0">
                <a:solidFill>
                  <a:schemeClr val="tx2"/>
                </a:solidFill>
              </a:rPr>
              <a:t>, d)</a:t>
            </a:r>
          </a:p>
          <a:p>
            <a:pPr lvl="1" eaLnBrk="1" hangingPunct="1"/>
            <a:r>
              <a:rPr lang="en-US" sz="2400" dirty="0" err="1" smtClean="0">
                <a:solidFill>
                  <a:schemeClr val="tx2"/>
                </a:solidFill>
              </a:rPr>
              <a:t>Chỉ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quan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tới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thứ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hạng</a:t>
            </a: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400" dirty="0" err="1" smtClean="0">
                <a:solidFill>
                  <a:schemeClr val="tx2"/>
                </a:solidFill>
              </a:rPr>
              <a:t>Sử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dụng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cơ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hội</a:t>
            </a:r>
            <a:r>
              <a:rPr lang="en-US" sz="2400" dirty="0" smtClean="0">
                <a:solidFill>
                  <a:schemeClr val="tx2"/>
                </a:solidFill>
              </a:rPr>
              <a:t> (Odds) </a:t>
            </a:r>
            <a:r>
              <a:rPr lang="en-US" sz="2400" dirty="0" err="1" smtClean="0">
                <a:solidFill>
                  <a:schemeClr val="tx2"/>
                </a:solidFill>
              </a:rPr>
              <a:t>và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luật</a:t>
            </a:r>
            <a:r>
              <a:rPr lang="en-US" sz="2400" dirty="0" smtClean="0">
                <a:solidFill>
                  <a:schemeClr val="tx2"/>
                </a:solidFill>
              </a:rPr>
              <a:t> Bayes</a:t>
            </a:r>
            <a:endParaRPr lang="vi-VN" sz="24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757218"/>
              </p:ext>
            </p:extLst>
          </p:nvPr>
        </p:nvGraphicFramePr>
        <p:xfrm>
          <a:off x="965026" y="4095750"/>
          <a:ext cx="699135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3" name="Equation" r:id="rId3" imgW="3454200" imgH="812520" progId="Equation.3">
                  <p:embed/>
                </p:oleObj>
              </mc:Choice>
              <mc:Fallback>
                <p:oleObj name="Equation" r:id="rId3" imgW="3454200" imgH="812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026" y="4095750"/>
                        <a:ext cx="699135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Mô hình nhị phân độc lập (2)</a:t>
            </a:r>
            <a:endParaRPr lang="vi-VN" sz="3600" smtClean="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4005263"/>
            <a:ext cx="8343900" cy="431800"/>
          </a:xfrm>
        </p:spPr>
        <p:txBody>
          <a:bodyPr/>
          <a:lstStyle/>
          <a:p>
            <a:pPr eaLnBrk="1" hangingPunct="1"/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giả</a:t>
            </a:r>
            <a:r>
              <a:rPr lang="en-US" sz="2000" dirty="0" smtClean="0"/>
              <a:t> </a:t>
            </a:r>
            <a:r>
              <a:rPr lang="en-US" sz="2000" dirty="0" err="1" smtClean="0"/>
              <a:t>thuyết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độc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endParaRPr lang="vi-VN" sz="2000" dirty="0" smtClean="0"/>
          </a:p>
        </p:txBody>
      </p:sp>
      <p:grpSp>
        <p:nvGrpSpPr>
          <p:cNvPr id="321549" name="Group 13"/>
          <p:cNvGrpSpPr>
            <a:grpSpLocks/>
          </p:cNvGrpSpPr>
          <p:nvPr/>
        </p:nvGrpSpPr>
        <p:grpSpPr bwMode="auto">
          <a:xfrm>
            <a:off x="2743200" y="1935163"/>
            <a:ext cx="3048000" cy="1793875"/>
            <a:chOff x="1728" y="1219"/>
            <a:chExt cx="1920" cy="1130"/>
          </a:xfrm>
        </p:grpSpPr>
        <p:sp>
          <p:nvSpPr>
            <p:cNvPr id="17419" name="Rectangle 9"/>
            <p:cNvSpPr>
              <a:spLocks noChangeArrowheads="1"/>
            </p:cNvSpPr>
            <p:nvPr/>
          </p:nvSpPr>
          <p:spPr bwMode="auto">
            <a:xfrm>
              <a:off x="2832" y="1219"/>
              <a:ext cx="816" cy="57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17420" name="AutoShape 8"/>
            <p:cNvSpPr>
              <a:spLocks/>
            </p:cNvSpPr>
            <p:nvPr/>
          </p:nvSpPr>
          <p:spPr bwMode="auto">
            <a:xfrm>
              <a:off x="1728" y="1939"/>
              <a:ext cx="1104" cy="410"/>
            </a:xfrm>
            <a:prstGeom prst="borderCallout2">
              <a:avLst>
                <a:gd name="adj1" fmla="val 11250"/>
                <a:gd name="adj2" fmla="val 104347"/>
                <a:gd name="adj3" fmla="val 11250"/>
                <a:gd name="adj4" fmla="val 119204"/>
                <a:gd name="adj5" fmla="val -24532"/>
                <a:gd name="adj6" fmla="val 125542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dirty="0">
                  <a:ea typeface="ＭＳ Ｐゴシック" panose="020B0600070205080204" pitchFamily="34" charset="-128"/>
                </a:rPr>
                <a:t>Hằng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số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với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một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truy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vấn</a:t>
              </a:r>
              <a:endParaRPr lang="en-US" sz="1800" b="0" dirty="0"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1550" name="Group 14"/>
          <p:cNvGrpSpPr>
            <a:grpSpLocks/>
          </p:cNvGrpSpPr>
          <p:nvPr/>
        </p:nvGrpSpPr>
        <p:grpSpPr bwMode="auto">
          <a:xfrm>
            <a:off x="5911850" y="1935163"/>
            <a:ext cx="2805113" cy="1701800"/>
            <a:chOff x="3724" y="1219"/>
            <a:chExt cx="1767" cy="1072"/>
          </a:xfrm>
        </p:grpSpPr>
        <p:sp>
          <p:nvSpPr>
            <p:cNvPr id="17417" name="Rectangle 11"/>
            <p:cNvSpPr>
              <a:spLocks noChangeArrowheads="1"/>
            </p:cNvSpPr>
            <p:nvPr/>
          </p:nvSpPr>
          <p:spPr bwMode="auto">
            <a:xfrm>
              <a:off x="3724" y="1219"/>
              <a:ext cx="1133" cy="624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17418" name="AutoShape 12"/>
            <p:cNvSpPr>
              <a:spLocks/>
            </p:cNvSpPr>
            <p:nvPr/>
          </p:nvSpPr>
          <p:spPr bwMode="auto">
            <a:xfrm>
              <a:off x="4156" y="2035"/>
              <a:ext cx="1335" cy="256"/>
            </a:xfrm>
            <a:prstGeom prst="borderCallout2">
              <a:avLst>
                <a:gd name="adj1" fmla="val 28125"/>
                <a:gd name="adj2" fmla="val -3597"/>
                <a:gd name="adj3" fmla="val 28125"/>
                <a:gd name="adj4" fmla="val -11759"/>
                <a:gd name="adj5" fmla="val -60940"/>
                <a:gd name="adj6" fmla="val -20074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ea typeface="ＭＳ Ｐゴシック" panose="020B0600070205080204" pitchFamily="34" charset="-128"/>
                </a:rPr>
                <a:t>Cần xác định</a:t>
              </a:r>
            </a:p>
          </p:txBody>
        </p:sp>
      </p:grpSp>
      <p:graphicFrame>
        <p:nvGraphicFramePr>
          <p:cNvPr id="3215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127707"/>
              </p:ext>
            </p:extLst>
          </p:nvPr>
        </p:nvGraphicFramePr>
        <p:xfrm>
          <a:off x="1463675" y="5465763"/>
          <a:ext cx="507365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3" name="Equation" r:id="rId3" imgW="2489040" imgH="444240" progId="Equation.3">
                  <p:embed/>
                </p:oleObj>
              </mc:Choice>
              <mc:Fallback>
                <p:oleObj name="Equation" r:id="rId3" imgW="248904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5465763"/>
                        <a:ext cx="507365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261971"/>
              </p:ext>
            </p:extLst>
          </p:nvPr>
        </p:nvGraphicFramePr>
        <p:xfrm>
          <a:off x="1450975" y="4410075"/>
          <a:ext cx="44164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4" name="Equation" r:id="rId5" imgW="2171520" imgH="444240" progId="Equation.3">
                  <p:embed/>
                </p:oleObj>
              </mc:Choice>
              <mc:Fallback>
                <p:oleObj name="Equation" r:id="rId5" imgW="217152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4410075"/>
                        <a:ext cx="44164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295018"/>
              </p:ext>
            </p:extLst>
          </p:nvPr>
        </p:nvGraphicFramePr>
        <p:xfrm>
          <a:off x="730250" y="2000250"/>
          <a:ext cx="71501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5" name="Equation" r:id="rId7" imgW="3530520" imgH="419040" progId="Equation.3">
                  <p:embed/>
                </p:oleObj>
              </mc:Choice>
              <mc:Fallback>
                <p:oleObj name="Equation" r:id="rId7" imgW="35305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000250"/>
                        <a:ext cx="71501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Mô</a:t>
            </a:r>
            <a:r>
              <a:rPr lang="en-US" sz="3600" dirty="0" smtClean="0"/>
              <a:t> </a:t>
            </a:r>
            <a:r>
              <a:rPr lang="en-US" sz="3600" dirty="0" err="1" smtClean="0"/>
              <a:t>hình</a:t>
            </a:r>
            <a:r>
              <a:rPr lang="en-US" sz="3600" dirty="0" smtClean="0"/>
              <a:t> </a:t>
            </a:r>
            <a:r>
              <a:rPr lang="en-US" sz="3600" dirty="0" err="1" smtClean="0"/>
              <a:t>nhị</a:t>
            </a:r>
            <a:r>
              <a:rPr lang="en-US" sz="3600" dirty="0" smtClean="0"/>
              <a:t> </a:t>
            </a:r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độc</a:t>
            </a:r>
            <a:r>
              <a:rPr lang="en-US" sz="3600" dirty="0" smtClean="0"/>
              <a:t> </a:t>
            </a:r>
            <a:r>
              <a:rPr lang="en-US" sz="3600" dirty="0" err="1" smtClean="0"/>
              <a:t>lập</a:t>
            </a:r>
            <a:r>
              <a:rPr lang="en-US" sz="3600" dirty="0" smtClean="0"/>
              <a:t> (3)</a:t>
            </a:r>
            <a:endParaRPr lang="vi-VN" sz="3600" dirty="0" smtClean="0"/>
          </a:p>
        </p:txBody>
      </p:sp>
      <p:grpSp>
        <p:nvGrpSpPr>
          <p:cNvPr id="322577" name="Group 17"/>
          <p:cNvGrpSpPr>
            <a:grpSpLocks/>
          </p:cNvGrpSpPr>
          <p:nvPr/>
        </p:nvGrpSpPr>
        <p:grpSpPr bwMode="auto">
          <a:xfrm>
            <a:off x="820738" y="1865313"/>
            <a:ext cx="7961312" cy="2214562"/>
            <a:chOff x="517" y="1175"/>
            <a:chExt cx="5015" cy="1395"/>
          </a:xfrm>
        </p:grpSpPr>
        <p:graphicFrame>
          <p:nvGraphicFramePr>
            <p:cNvPr id="1844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0224446"/>
                </p:ext>
              </p:extLst>
            </p:nvPr>
          </p:nvGraphicFramePr>
          <p:xfrm>
            <a:off x="554" y="1175"/>
            <a:ext cx="3196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67" name="Equation" r:id="rId3" imgW="2489040" imgH="444240" progId="Equation.3">
                    <p:embed/>
                  </p:oleObj>
                </mc:Choice>
                <mc:Fallback>
                  <p:oleObj name="Equation" r:id="rId3" imgW="2489040" imgH="4442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" y="1175"/>
                          <a:ext cx="3196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2805132"/>
                </p:ext>
              </p:extLst>
            </p:nvPr>
          </p:nvGraphicFramePr>
          <p:xfrm>
            <a:off x="517" y="1909"/>
            <a:ext cx="5015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68" name="Equation" r:id="rId5" imgW="4089240" imgH="469800" progId="Equation.3">
                    <p:embed/>
                  </p:oleObj>
                </mc:Choice>
                <mc:Fallback>
                  <p:oleObj name="Equation" r:id="rId5" imgW="4089240" imgH="469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" y="1909"/>
                          <a:ext cx="5015" cy="6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Text Box 6"/>
            <p:cNvSpPr txBox="1">
              <a:spLocks noChangeArrowheads="1"/>
            </p:cNvSpPr>
            <p:nvPr/>
          </p:nvSpPr>
          <p:spPr bwMode="auto">
            <a:xfrm>
              <a:off x="521" y="1797"/>
              <a:ext cx="22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000" b="0" dirty="0" err="1"/>
                <a:t>Vì</a:t>
              </a:r>
              <a:r>
                <a:rPr lang="en-US" sz="2000" b="0" dirty="0"/>
                <a:t> x</a:t>
              </a:r>
              <a:r>
                <a:rPr lang="en-US" sz="2000" b="0" baseline="-25000" dirty="0"/>
                <a:t>i</a:t>
              </a:r>
              <a:r>
                <a:rPr lang="en-US" sz="2000" b="0" dirty="0"/>
                <a:t> </a:t>
              </a:r>
              <a:r>
                <a:rPr lang="en-US" sz="2000" b="0" dirty="0" err="1"/>
                <a:t>chỉ</a:t>
              </a:r>
              <a:r>
                <a:rPr lang="en-US" sz="2000" b="0" dirty="0"/>
                <a:t> </a:t>
              </a:r>
              <a:r>
                <a:rPr lang="en-US" sz="2000" b="0" dirty="0" err="1" smtClean="0"/>
                <a:t>nhận</a:t>
              </a:r>
              <a:r>
                <a:rPr lang="en-US" sz="2000" b="0" dirty="0" smtClean="0"/>
                <a:t> </a:t>
              </a:r>
              <a:r>
                <a:rPr lang="en-US" sz="2000" b="0" dirty="0" err="1" smtClean="0"/>
                <a:t>giá</a:t>
              </a:r>
              <a:r>
                <a:rPr lang="en-US" sz="2000" b="0" dirty="0" smtClean="0"/>
                <a:t> </a:t>
              </a:r>
              <a:r>
                <a:rPr lang="en-US" sz="2000" b="0" dirty="0" err="1" smtClean="0"/>
                <a:t>trị</a:t>
              </a:r>
              <a:r>
                <a:rPr lang="en-US" sz="2000" b="0" dirty="0" smtClean="0"/>
                <a:t> </a:t>
              </a:r>
              <a:r>
                <a:rPr lang="en-US" sz="2000" b="0" dirty="0"/>
                <a:t>1 </a:t>
              </a:r>
              <a:r>
                <a:rPr lang="en-US" sz="2000" b="0" dirty="0" err="1"/>
                <a:t>hoặc</a:t>
              </a:r>
              <a:r>
                <a:rPr lang="en-US" sz="2000" b="0" dirty="0"/>
                <a:t> 0</a:t>
              </a:r>
              <a:endParaRPr lang="vi-VN" sz="2000" b="0" dirty="0"/>
            </a:p>
          </p:txBody>
        </p:sp>
      </p:grpSp>
      <p:graphicFrame>
        <p:nvGraphicFramePr>
          <p:cNvPr id="1843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801556"/>
              </p:ext>
            </p:extLst>
          </p:nvPr>
        </p:nvGraphicFramePr>
        <p:xfrm>
          <a:off x="938438" y="4358044"/>
          <a:ext cx="29559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9" name="Equation" r:id="rId7" imgW="1422360" imgH="228600" progId="Equation.3">
                  <p:embed/>
                </p:oleObj>
              </mc:Choice>
              <mc:Fallback>
                <p:oleObj name="Equation" r:id="rId7" imgW="142236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438" y="4358044"/>
                        <a:ext cx="29559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296191"/>
              </p:ext>
            </p:extLst>
          </p:nvPr>
        </p:nvGraphicFramePr>
        <p:xfrm>
          <a:off x="4100436" y="4394177"/>
          <a:ext cx="27765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0" name="Equation" r:id="rId9" imgW="1334520" imgH="200880" progId="Equation.3">
                  <p:embed/>
                </p:oleObj>
              </mc:Choice>
              <mc:Fallback>
                <p:oleObj name="Equation" r:id="rId9" imgW="1334520" imgH="200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436" y="4394177"/>
                        <a:ext cx="27765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039039"/>
              </p:ext>
            </p:extLst>
          </p:nvPr>
        </p:nvGraphicFramePr>
        <p:xfrm>
          <a:off x="899592" y="5229200"/>
          <a:ext cx="4859338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1" name="Equation" r:id="rId11" imgW="2489040" imgH="558720" progId="Equation.3">
                  <p:embed/>
                </p:oleObj>
              </mc:Choice>
              <mc:Fallback>
                <p:oleObj name="Equation" r:id="rId11" imgW="2489040" imgH="5587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229200"/>
                        <a:ext cx="4859338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1188" y="4005263"/>
            <a:ext cx="8343900" cy="431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b="0" dirty="0" err="1" smtClean="0"/>
              <a:t>Đặt</a:t>
            </a:r>
            <a:r>
              <a:rPr lang="en-US" sz="2000" b="0" dirty="0" smtClean="0"/>
              <a:t>:</a:t>
            </a:r>
          </a:p>
          <a:p>
            <a:pPr eaLnBrk="1" hangingPunct="1"/>
            <a:endParaRPr lang="vi-VN" sz="2000" b="0" dirty="0" smtClean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29444" y="4854150"/>
            <a:ext cx="8343900" cy="431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b="0" dirty="0" err="1" smtClean="0">
                <a:ea typeface="ＭＳ Ｐゴシック" panose="020B0600070205080204" pitchFamily="34" charset="-128"/>
              </a:rPr>
              <a:t>Giả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sử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với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thuật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ngữ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không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có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trong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truy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vấn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thì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i="1" dirty="0" smtClean="0">
                <a:ea typeface="ＭＳ Ｐゴシック" panose="020B0600070205080204" pitchFamily="34" charset="-128"/>
              </a:rPr>
              <a:t>p</a:t>
            </a:r>
            <a:r>
              <a:rPr lang="en-US" sz="2000" b="0" i="1" baseline="-25000" dirty="0" smtClean="0">
                <a:ea typeface="ＭＳ Ｐゴシック" panose="020B0600070205080204" pitchFamily="34" charset="-128"/>
              </a:rPr>
              <a:t>i</a:t>
            </a:r>
            <a:r>
              <a:rPr lang="en-US" sz="2000" b="0" i="1" dirty="0" smtClean="0">
                <a:ea typeface="ＭＳ Ｐゴシック" panose="020B0600070205080204" pitchFamily="34" charset="-128"/>
              </a:rPr>
              <a:t> = </a:t>
            </a:r>
            <a:r>
              <a:rPr lang="en-US" sz="2000" b="0" i="1" dirty="0" err="1" smtClean="0">
                <a:ea typeface="ＭＳ Ｐゴシック" panose="020B0600070205080204" pitchFamily="34" charset="-128"/>
              </a:rPr>
              <a:t>r</a:t>
            </a:r>
            <a:r>
              <a:rPr lang="en-US" sz="2000" b="0" i="1" baseline="-25000" dirty="0" err="1" smtClean="0">
                <a:ea typeface="ＭＳ Ｐゴシック" panose="020B0600070205080204" pitchFamily="34" charset="-128"/>
              </a:rPr>
              <a:t>i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endParaRPr lang="en-US" sz="2000" b="0" dirty="0" smtClean="0"/>
          </a:p>
          <a:p>
            <a:pPr eaLnBrk="1" hangingPunct="1"/>
            <a:endParaRPr lang="vi-VN" sz="2000" b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102466"/>
              </p:ext>
            </p:extLst>
          </p:nvPr>
        </p:nvGraphicFramePr>
        <p:xfrm>
          <a:off x="2250467" y="2002653"/>
          <a:ext cx="3826140" cy="675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4" name="Equation" r:id="rId3" imgW="1384200" imgH="228600" progId="Equation.3">
                  <p:embed/>
                </p:oleObj>
              </mc:Choice>
              <mc:Fallback>
                <p:oleObj name="Equation" r:id="rId3" imgW="1384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467" y="2002653"/>
                        <a:ext cx="3826140" cy="675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720291"/>
              </p:ext>
            </p:extLst>
          </p:nvPr>
        </p:nvGraphicFramePr>
        <p:xfrm>
          <a:off x="2411760" y="3475494"/>
          <a:ext cx="3758571" cy="673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5" name="Equation" r:id="rId5" imgW="1358640" imgH="228600" progId="Equation.3">
                  <p:embed/>
                </p:oleObj>
              </mc:Choice>
              <mc:Fallback>
                <p:oleObj name="Equation" r:id="rId5" imgW="1358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475494"/>
                        <a:ext cx="3758571" cy="673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322747"/>
              </p:ext>
            </p:extLst>
          </p:nvPr>
        </p:nvGraphicFramePr>
        <p:xfrm>
          <a:off x="1763688" y="2753302"/>
          <a:ext cx="4389926" cy="675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6" name="Equation" r:id="rId7" imgW="1587240" imgH="228600" progId="Equation.3">
                  <p:embed/>
                </p:oleObj>
              </mc:Choice>
              <mc:Fallback>
                <p:oleObj name="Equation" r:id="rId7" imgW="1587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753302"/>
                        <a:ext cx="4389926" cy="675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738155"/>
              </p:ext>
            </p:extLst>
          </p:nvPr>
        </p:nvGraphicFramePr>
        <p:xfrm>
          <a:off x="1907704" y="4193462"/>
          <a:ext cx="4356141" cy="675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7" name="Equation" r:id="rId9" imgW="1574640" imgH="228600" progId="Equation.3">
                  <p:embed/>
                </p:oleObj>
              </mc:Choice>
              <mc:Fallback>
                <p:oleObj name="Equation" r:id="rId9" imgW="1574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193462"/>
                        <a:ext cx="4356141" cy="675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50938" y="404664"/>
            <a:ext cx="7793037" cy="127173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endParaRPr lang="en-US" sz="3600" b="0" dirty="0" smtClean="0"/>
          </a:p>
          <a:p>
            <a:pPr eaLnBrk="1" hangingPunct="1"/>
            <a:r>
              <a:rPr lang="en-US" sz="3600" b="0" dirty="0" err="1" smtClean="0"/>
              <a:t>Các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đại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lượng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xác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suất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cơ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bản</a:t>
            </a:r>
            <a:endParaRPr lang="vi-VN" sz="3600" b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Mô hình nhị phân độc lập (4)</a:t>
            </a:r>
            <a:endParaRPr lang="vi-VN" sz="3600" smtClean="0"/>
          </a:p>
        </p:txBody>
      </p:sp>
      <p:grpSp>
        <p:nvGrpSpPr>
          <p:cNvPr id="326675" name="Group 19"/>
          <p:cNvGrpSpPr>
            <a:grpSpLocks/>
          </p:cNvGrpSpPr>
          <p:nvPr/>
        </p:nvGrpSpPr>
        <p:grpSpPr bwMode="auto">
          <a:xfrm>
            <a:off x="1803400" y="2390775"/>
            <a:ext cx="3505200" cy="1033463"/>
            <a:chOff x="1136" y="1506"/>
            <a:chExt cx="2208" cy="651"/>
          </a:xfrm>
        </p:grpSpPr>
        <p:sp>
          <p:nvSpPr>
            <p:cNvPr id="20496" name="Oval 6"/>
            <p:cNvSpPr>
              <a:spLocks noChangeArrowheads="1"/>
            </p:cNvSpPr>
            <p:nvPr/>
          </p:nvSpPr>
          <p:spPr bwMode="auto">
            <a:xfrm>
              <a:off x="2720" y="1506"/>
              <a:ext cx="624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20497" name="AutoShape 7"/>
            <p:cNvSpPr>
              <a:spLocks/>
            </p:cNvSpPr>
            <p:nvPr/>
          </p:nvSpPr>
          <p:spPr bwMode="auto">
            <a:xfrm>
              <a:off x="1136" y="1709"/>
              <a:ext cx="1392" cy="448"/>
            </a:xfrm>
            <a:prstGeom prst="borderCallout1">
              <a:avLst>
                <a:gd name="adj1" fmla="val -18750"/>
                <a:gd name="adj2" fmla="val 5171"/>
                <a:gd name="adj3" fmla="val -18750"/>
                <a:gd name="adj4" fmla="val 109338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ea typeface="ＭＳ Ｐゴシック" panose="020B0600070205080204" pitchFamily="34" charset="-128"/>
                </a:rPr>
                <a:t>Từ truy vấn có trong văn bản</a:t>
              </a:r>
            </a:p>
          </p:txBody>
        </p:sp>
      </p:grpSp>
      <p:grpSp>
        <p:nvGrpSpPr>
          <p:cNvPr id="122888" name="Group 8"/>
          <p:cNvGrpSpPr>
            <a:grpSpLocks/>
          </p:cNvGrpSpPr>
          <p:nvPr/>
        </p:nvGrpSpPr>
        <p:grpSpPr bwMode="auto">
          <a:xfrm>
            <a:off x="5689600" y="2390775"/>
            <a:ext cx="3048000" cy="1047750"/>
            <a:chOff x="3600" y="1536"/>
            <a:chExt cx="1920" cy="660"/>
          </a:xfrm>
        </p:grpSpPr>
        <p:sp>
          <p:nvSpPr>
            <p:cNvPr id="20494" name="AutoShape 9"/>
            <p:cNvSpPr>
              <a:spLocks noChangeArrowheads="1"/>
            </p:cNvSpPr>
            <p:nvPr/>
          </p:nvSpPr>
          <p:spPr bwMode="auto">
            <a:xfrm>
              <a:off x="3600" y="1536"/>
              <a:ext cx="432" cy="336"/>
            </a:xfrm>
            <a:prstGeom prst="flowChartAlternate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20495" name="AutoShape 10"/>
            <p:cNvSpPr>
              <a:spLocks/>
            </p:cNvSpPr>
            <p:nvPr/>
          </p:nvSpPr>
          <p:spPr bwMode="auto">
            <a:xfrm>
              <a:off x="4224" y="1824"/>
              <a:ext cx="1296" cy="372"/>
            </a:xfrm>
            <a:prstGeom prst="borderCallout2">
              <a:avLst>
                <a:gd name="adj1" fmla="val 16069"/>
                <a:gd name="adj2" fmla="val -3704"/>
                <a:gd name="adj3" fmla="val 16069"/>
                <a:gd name="adj4" fmla="val -10801"/>
                <a:gd name="adj5" fmla="val 9153"/>
                <a:gd name="adj6" fmla="val -3619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0" dirty="0" err="1">
                  <a:ea typeface="ＭＳ Ｐゴシック" panose="020B0600070205080204" pitchFamily="34" charset="-128"/>
                </a:rPr>
                <a:t>Từ</a:t>
              </a:r>
              <a:r>
                <a:rPr lang="en-US" sz="1600" b="0" dirty="0">
                  <a:ea typeface="ＭＳ Ｐゴシック" panose="020B0600070205080204" pitchFamily="34" charset="-128"/>
                </a:rPr>
                <a:t> </a:t>
              </a:r>
              <a:r>
                <a:rPr lang="en-US" sz="1600" b="0" dirty="0" err="1">
                  <a:ea typeface="ＭＳ Ｐゴシック" panose="020B0600070205080204" pitchFamily="34" charset="-128"/>
                </a:rPr>
                <a:t>truy</a:t>
              </a:r>
              <a:r>
                <a:rPr lang="en-US" sz="1600" b="0" dirty="0">
                  <a:ea typeface="ＭＳ Ｐゴシック" panose="020B0600070205080204" pitchFamily="34" charset="-128"/>
                </a:rPr>
                <a:t> </a:t>
              </a:r>
              <a:r>
                <a:rPr lang="en-US" sz="1600" b="0" dirty="0" err="1">
                  <a:ea typeface="ＭＳ Ｐゴシック" panose="020B0600070205080204" pitchFamily="34" charset="-128"/>
                </a:rPr>
                <a:t>vấn</a:t>
              </a:r>
              <a:r>
                <a:rPr lang="en-US" sz="1600" b="0" dirty="0">
                  <a:ea typeface="ＭＳ Ｐゴシック" panose="020B0600070205080204" pitchFamily="34" charset="-128"/>
                </a:rPr>
                <a:t> </a:t>
              </a:r>
              <a:r>
                <a:rPr lang="en-US" sz="1600" b="0" dirty="0" err="1">
                  <a:ea typeface="ＭＳ Ｐゴシック" panose="020B0600070205080204" pitchFamily="34" charset="-128"/>
                </a:rPr>
                <a:t>không</a:t>
              </a:r>
              <a:r>
                <a:rPr lang="en-US" sz="1600" b="0" dirty="0">
                  <a:ea typeface="ＭＳ Ｐゴシック" panose="020B0600070205080204" pitchFamily="34" charset="-128"/>
                </a:rPr>
                <a:t> </a:t>
              </a:r>
              <a:r>
                <a:rPr lang="en-US" sz="1600" b="0" dirty="0" err="1">
                  <a:ea typeface="ＭＳ Ｐゴシック" panose="020B0600070205080204" pitchFamily="34" charset="-128"/>
                </a:rPr>
                <a:t>có</a:t>
              </a:r>
              <a:r>
                <a:rPr lang="en-US" sz="1600" b="0" dirty="0">
                  <a:ea typeface="ＭＳ Ｐゴシック" panose="020B0600070205080204" pitchFamily="34" charset="-128"/>
                </a:rPr>
                <a:t> </a:t>
              </a:r>
              <a:r>
                <a:rPr lang="en-US" sz="1600" b="0" dirty="0" err="1">
                  <a:ea typeface="ＭＳ Ｐゴシック" panose="020B0600070205080204" pitchFamily="34" charset="-128"/>
                </a:rPr>
                <a:t>trong</a:t>
              </a:r>
              <a:r>
                <a:rPr lang="en-US" sz="1600" b="0" dirty="0">
                  <a:ea typeface="ＭＳ Ｐゴシック" panose="020B0600070205080204" pitchFamily="34" charset="-128"/>
                </a:rPr>
                <a:t> </a:t>
              </a:r>
              <a:r>
                <a:rPr lang="en-US" sz="1600" b="0" dirty="0" err="1">
                  <a:ea typeface="ＭＳ Ｐゴシック" panose="020B0600070205080204" pitchFamily="34" charset="-128"/>
                </a:rPr>
                <a:t>văn</a:t>
              </a:r>
              <a:r>
                <a:rPr lang="en-US" sz="1600" b="0" dirty="0">
                  <a:ea typeface="ＭＳ Ｐゴシック" panose="020B0600070205080204" pitchFamily="34" charset="-128"/>
                </a:rPr>
                <a:t> </a:t>
              </a:r>
              <a:r>
                <a:rPr lang="en-US" sz="1600" b="0" dirty="0" err="1">
                  <a:ea typeface="ＭＳ Ｐゴシック" panose="020B0600070205080204" pitchFamily="34" charset="-128"/>
                </a:rPr>
                <a:t>bản</a:t>
              </a:r>
              <a:endParaRPr lang="en-US" sz="1600" b="0" dirty="0"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22892" name="Group 12"/>
          <p:cNvGrpSpPr>
            <a:grpSpLocks/>
          </p:cNvGrpSpPr>
          <p:nvPr/>
        </p:nvGrpSpPr>
        <p:grpSpPr bwMode="auto">
          <a:xfrm>
            <a:off x="1289050" y="5667375"/>
            <a:ext cx="3505200" cy="1033463"/>
            <a:chOff x="1152" y="1536"/>
            <a:chExt cx="2208" cy="651"/>
          </a:xfrm>
        </p:grpSpPr>
        <p:sp>
          <p:nvSpPr>
            <p:cNvPr id="20492" name="Oval 13"/>
            <p:cNvSpPr>
              <a:spLocks noChangeArrowheads="1"/>
            </p:cNvSpPr>
            <p:nvPr/>
          </p:nvSpPr>
          <p:spPr bwMode="auto">
            <a:xfrm>
              <a:off x="2736" y="1536"/>
              <a:ext cx="624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20493" name="AutoShape 14"/>
            <p:cNvSpPr>
              <a:spLocks/>
            </p:cNvSpPr>
            <p:nvPr/>
          </p:nvSpPr>
          <p:spPr bwMode="auto">
            <a:xfrm>
              <a:off x="1152" y="1739"/>
              <a:ext cx="1392" cy="448"/>
            </a:xfrm>
            <a:prstGeom prst="borderCallout1">
              <a:avLst>
                <a:gd name="adj1" fmla="val -18750"/>
                <a:gd name="adj2" fmla="val 5171"/>
                <a:gd name="adj3" fmla="val -18750"/>
                <a:gd name="adj4" fmla="val 109338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ea typeface="ＭＳ Ｐゴシック" panose="020B0600070205080204" pitchFamily="34" charset="-128"/>
                </a:rPr>
                <a:t>Từ truy vấn có trong văn bản</a:t>
              </a:r>
            </a:p>
          </p:txBody>
        </p:sp>
      </p:grpSp>
      <p:grpSp>
        <p:nvGrpSpPr>
          <p:cNvPr id="326676" name="Group 20"/>
          <p:cNvGrpSpPr>
            <a:grpSpLocks/>
          </p:cNvGrpSpPr>
          <p:nvPr/>
        </p:nvGrpSpPr>
        <p:grpSpPr bwMode="auto">
          <a:xfrm>
            <a:off x="6042025" y="5734050"/>
            <a:ext cx="3067050" cy="858838"/>
            <a:chOff x="3806" y="3644"/>
            <a:chExt cx="1932" cy="541"/>
          </a:xfrm>
        </p:grpSpPr>
        <p:sp>
          <p:nvSpPr>
            <p:cNvPr id="20490" name="Oval 16"/>
            <p:cNvSpPr>
              <a:spLocks noChangeArrowheads="1"/>
            </p:cNvSpPr>
            <p:nvPr/>
          </p:nvSpPr>
          <p:spPr bwMode="auto">
            <a:xfrm>
              <a:off x="3806" y="3644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20491" name="AutoShape 17"/>
            <p:cNvSpPr>
              <a:spLocks/>
            </p:cNvSpPr>
            <p:nvPr/>
          </p:nvSpPr>
          <p:spPr bwMode="auto">
            <a:xfrm>
              <a:off x="4310" y="3929"/>
              <a:ext cx="1428" cy="256"/>
            </a:xfrm>
            <a:prstGeom prst="borderCallout2">
              <a:avLst>
                <a:gd name="adj1" fmla="val 16069"/>
                <a:gd name="adj2" fmla="val -3361"/>
                <a:gd name="adj3" fmla="val 16069"/>
                <a:gd name="adj4" fmla="val -8264"/>
                <a:gd name="adj5" fmla="val -22991"/>
                <a:gd name="adj6" fmla="val -25981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ea typeface="ＭＳ Ｐゴシック" panose="020B0600070205080204" pitchFamily="34" charset="-128"/>
                </a:rPr>
                <a:t>Tất cả từ truy vấn</a:t>
              </a:r>
            </a:p>
          </p:txBody>
        </p:sp>
      </p:grpSp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581559"/>
              </p:ext>
            </p:extLst>
          </p:nvPr>
        </p:nvGraphicFramePr>
        <p:xfrm>
          <a:off x="493713" y="3573016"/>
          <a:ext cx="8510587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3" name="Equation" r:id="rId3" imgW="3492360" imgH="571320" progId="Equation.3">
                  <p:embed/>
                </p:oleObj>
              </mc:Choice>
              <mc:Fallback>
                <p:oleObj name="Equation" r:id="rId3" imgW="3492360" imgH="5713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3573016"/>
                        <a:ext cx="8510587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347968"/>
              </p:ext>
            </p:extLst>
          </p:nvPr>
        </p:nvGraphicFramePr>
        <p:xfrm>
          <a:off x="647700" y="4984750"/>
          <a:ext cx="698182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4" name="Equation" r:id="rId5" imgW="2869920" imgH="444240" progId="Equation.3">
                  <p:embed/>
                </p:oleObj>
              </mc:Choice>
              <mc:Fallback>
                <p:oleObj name="Equation" r:id="rId5" imgW="286992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984750"/>
                        <a:ext cx="6981825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365484"/>
              </p:ext>
            </p:extLst>
          </p:nvPr>
        </p:nvGraphicFramePr>
        <p:xfrm>
          <a:off x="1158875" y="1625600"/>
          <a:ext cx="6075363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5" name="Equation" r:id="rId7" imgW="2489040" imgH="533160" progId="Equation.3">
                  <p:embed/>
                </p:oleObj>
              </mc:Choice>
              <mc:Fallback>
                <p:oleObj name="Equation" r:id="rId7" imgW="2489040" imgH="5331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625600"/>
                        <a:ext cx="6075363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Mô hình nhị phân độc lập (5)</a:t>
            </a:r>
            <a:endParaRPr lang="vi-VN" sz="3600" smtClean="0"/>
          </a:p>
        </p:txBody>
      </p:sp>
      <p:grpSp>
        <p:nvGrpSpPr>
          <p:cNvPr id="123907" name="Group 3"/>
          <p:cNvGrpSpPr>
            <a:grpSpLocks/>
          </p:cNvGrpSpPr>
          <p:nvPr/>
        </p:nvGrpSpPr>
        <p:grpSpPr bwMode="auto">
          <a:xfrm>
            <a:off x="2895600" y="2286000"/>
            <a:ext cx="1905000" cy="2057400"/>
            <a:chOff x="1824" y="1440"/>
            <a:chExt cx="1200" cy="1296"/>
          </a:xfrm>
        </p:grpSpPr>
        <p:sp>
          <p:nvSpPr>
            <p:cNvPr id="21519" name="Rectangle 4"/>
            <p:cNvSpPr>
              <a:spLocks noChangeArrowheads="1"/>
            </p:cNvSpPr>
            <p:nvPr/>
          </p:nvSpPr>
          <p:spPr bwMode="auto">
            <a:xfrm>
              <a:off x="1920" y="1440"/>
              <a:ext cx="960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21520" name="AutoShape 5"/>
            <p:cNvSpPr>
              <a:spLocks noChangeArrowheads="1"/>
            </p:cNvSpPr>
            <p:nvPr/>
          </p:nvSpPr>
          <p:spPr bwMode="auto">
            <a:xfrm>
              <a:off x="1824" y="2256"/>
              <a:ext cx="1200" cy="480"/>
            </a:xfrm>
            <a:prstGeom prst="flowChartTermina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dirty="0">
                  <a:ea typeface="ＭＳ Ｐゴシック" panose="020B0600070205080204" pitchFamily="34" charset="-128"/>
                </a:rPr>
                <a:t>Hằng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số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với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dirty="0" err="1">
                  <a:ea typeface="ＭＳ Ｐゴシック" panose="020B0600070205080204" pitchFamily="34" charset="-128"/>
                </a:rPr>
                <a:t>một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truy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vấn</a:t>
              </a:r>
              <a:endParaRPr lang="en-US" sz="1800" b="0" dirty="0">
                <a:ea typeface="ＭＳ Ｐゴシック" panose="020B0600070205080204" pitchFamily="34" charset="-128"/>
              </a:endParaRPr>
            </a:p>
          </p:txBody>
        </p:sp>
        <p:cxnSp>
          <p:nvCxnSpPr>
            <p:cNvPr id="21521" name="AutoShape 6"/>
            <p:cNvCxnSpPr>
              <a:cxnSpLocks noChangeShapeType="1"/>
              <a:stCxn id="21520" idx="1"/>
              <a:endCxn id="21519" idx="2"/>
            </p:cNvCxnSpPr>
            <p:nvPr/>
          </p:nvCxnSpPr>
          <p:spPr bwMode="auto">
            <a:xfrm rot="10800000" flipH="1">
              <a:off x="1824" y="1872"/>
              <a:ext cx="576" cy="624"/>
            </a:xfrm>
            <a:prstGeom prst="curvedConnector4">
              <a:avLst>
                <a:gd name="adj1" fmla="val -25000"/>
                <a:gd name="adj2" fmla="val 692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911" name="Group 7"/>
          <p:cNvGrpSpPr>
            <a:grpSpLocks/>
          </p:cNvGrpSpPr>
          <p:nvPr/>
        </p:nvGrpSpPr>
        <p:grpSpPr bwMode="auto">
          <a:xfrm>
            <a:off x="4800600" y="2057400"/>
            <a:ext cx="3810000" cy="1905000"/>
            <a:chOff x="3024" y="1296"/>
            <a:chExt cx="2400" cy="1200"/>
          </a:xfrm>
        </p:grpSpPr>
        <p:sp>
          <p:nvSpPr>
            <p:cNvPr id="21517" name="Rectangle 8"/>
            <p:cNvSpPr>
              <a:spLocks noChangeArrowheads="1"/>
            </p:cNvSpPr>
            <p:nvPr/>
          </p:nvSpPr>
          <p:spPr bwMode="auto">
            <a:xfrm>
              <a:off x="4464" y="1296"/>
              <a:ext cx="960" cy="72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cxnSp>
          <p:nvCxnSpPr>
            <p:cNvPr id="21518" name="AutoShape 9"/>
            <p:cNvCxnSpPr>
              <a:cxnSpLocks noChangeShapeType="1"/>
              <a:stCxn id="21520" idx="3"/>
              <a:endCxn id="21517" idx="2"/>
            </p:cNvCxnSpPr>
            <p:nvPr/>
          </p:nvCxnSpPr>
          <p:spPr bwMode="auto">
            <a:xfrm flipV="1">
              <a:off x="3024" y="2016"/>
              <a:ext cx="1920" cy="48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914" name="Group 10"/>
          <p:cNvGrpSpPr>
            <a:grpSpLocks/>
          </p:cNvGrpSpPr>
          <p:nvPr/>
        </p:nvGrpSpPr>
        <p:grpSpPr bwMode="auto">
          <a:xfrm>
            <a:off x="4343400" y="2057400"/>
            <a:ext cx="4038600" cy="3352800"/>
            <a:chOff x="2736" y="1296"/>
            <a:chExt cx="2544" cy="2112"/>
          </a:xfrm>
        </p:grpSpPr>
        <p:sp>
          <p:nvSpPr>
            <p:cNvPr id="21514" name="Rectangle 11"/>
            <p:cNvSpPr>
              <a:spLocks noChangeArrowheads="1"/>
            </p:cNvSpPr>
            <p:nvPr/>
          </p:nvSpPr>
          <p:spPr bwMode="auto">
            <a:xfrm>
              <a:off x="2928" y="1296"/>
              <a:ext cx="1440" cy="76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21515" name="AutoShape 12"/>
            <p:cNvSpPr>
              <a:spLocks noChangeArrowheads="1"/>
            </p:cNvSpPr>
            <p:nvPr/>
          </p:nvSpPr>
          <p:spPr bwMode="auto">
            <a:xfrm>
              <a:off x="3600" y="2064"/>
              <a:ext cx="288" cy="624"/>
            </a:xfrm>
            <a:prstGeom prst="upDownArrow">
              <a:avLst>
                <a:gd name="adj1" fmla="val 50000"/>
                <a:gd name="adj2" fmla="val 43333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21516" name="AutoShape 13"/>
            <p:cNvSpPr>
              <a:spLocks noChangeArrowheads="1"/>
            </p:cNvSpPr>
            <p:nvPr/>
          </p:nvSpPr>
          <p:spPr bwMode="auto">
            <a:xfrm>
              <a:off x="2736" y="2688"/>
              <a:ext cx="2544" cy="720"/>
            </a:xfrm>
            <a:prstGeom prst="wave">
              <a:avLst>
                <a:gd name="adj1" fmla="val 9028"/>
                <a:gd name="adj2" fmla="val -2028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ea typeface="ＭＳ Ｐゴシック" panose="020B0600070205080204" pitchFamily="34" charset="-128"/>
                </a:rPr>
                <a:t>Đại lượng duy nhất cần xác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ea typeface="ＭＳ Ｐゴシック" panose="020B0600070205080204" pitchFamily="34" charset="-128"/>
                </a:rPr>
                <a:t>định cho mục đích xếp hạng</a:t>
              </a:r>
            </a:p>
          </p:txBody>
        </p:sp>
      </p:grpSp>
      <p:graphicFrame>
        <p:nvGraphicFramePr>
          <p:cNvPr id="215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388618"/>
              </p:ext>
            </p:extLst>
          </p:nvPr>
        </p:nvGraphicFramePr>
        <p:xfrm>
          <a:off x="974725" y="1981200"/>
          <a:ext cx="76565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0" name="Equation" r:id="rId3" imgW="2869920" imgH="444240" progId="Equation.3">
                  <p:embed/>
                </p:oleObj>
              </mc:Choice>
              <mc:Fallback>
                <p:oleObj name="Equation" r:id="rId3" imgW="286992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1981200"/>
                        <a:ext cx="765651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19" name="Group 15"/>
          <p:cNvGrpSpPr>
            <a:grpSpLocks/>
          </p:cNvGrpSpPr>
          <p:nvPr/>
        </p:nvGrpSpPr>
        <p:grpSpPr bwMode="auto">
          <a:xfrm>
            <a:off x="803275" y="5029200"/>
            <a:ext cx="6931026" cy="1425575"/>
            <a:chOff x="506" y="3168"/>
            <a:chExt cx="4366" cy="898"/>
          </a:xfrm>
        </p:grpSpPr>
        <p:sp>
          <p:nvSpPr>
            <p:cNvPr id="21512" name="Text Box 16"/>
            <p:cNvSpPr txBox="1">
              <a:spLocks noChangeArrowheads="1"/>
            </p:cNvSpPr>
            <p:nvPr/>
          </p:nvSpPr>
          <p:spPr bwMode="auto">
            <a:xfrm>
              <a:off x="624" y="3168"/>
              <a:ext cx="11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 dirty="0" err="1" smtClean="0">
                  <a:ea typeface="ＭＳ Ｐゴシック" panose="020B0600070205080204" pitchFamily="34" charset="-128"/>
                </a:rPr>
                <a:t>Hàm</a:t>
              </a:r>
              <a:r>
                <a:rPr lang="en-US" sz="2000" b="0" dirty="0" smtClean="0">
                  <a:ea typeface="ＭＳ Ｐゴシック" panose="020B0600070205080204" pitchFamily="34" charset="-128"/>
                </a:rPr>
                <a:t> </a:t>
              </a:r>
              <a:r>
                <a:rPr lang="en-US" sz="2000" b="0" dirty="0" err="1" smtClean="0">
                  <a:ea typeface="ＭＳ Ｐゴシック" panose="020B0600070205080204" pitchFamily="34" charset="-128"/>
                </a:rPr>
                <a:t>xếp</a:t>
              </a:r>
              <a:r>
                <a:rPr lang="en-US" sz="2000" b="0" dirty="0" smtClean="0">
                  <a:ea typeface="ＭＳ Ｐゴシック" panose="020B0600070205080204" pitchFamily="34" charset="-128"/>
                </a:rPr>
                <a:t> </a:t>
              </a:r>
              <a:r>
                <a:rPr lang="en-US" sz="2000" b="0" dirty="0" err="1" smtClean="0">
                  <a:ea typeface="ＭＳ Ｐゴシック" panose="020B0600070205080204" pitchFamily="34" charset="-128"/>
                </a:rPr>
                <a:t>hạng</a:t>
              </a:r>
              <a:endParaRPr lang="en-US" sz="2000" b="0" dirty="0">
                <a:ea typeface="ＭＳ Ｐゴシック" panose="020B0600070205080204" pitchFamily="34" charset="-128"/>
              </a:endParaRPr>
            </a:p>
          </p:txBody>
        </p:sp>
        <p:graphicFrame>
          <p:nvGraphicFramePr>
            <p:cNvPr id="2151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8016350"/>
                </p:ext>
              </p:extLst>
            </p:nvPr>
          </p:nvGraphicFramePr>
          <p:xfrm>
            <a:off x="506" y="3456"/>
            <a:ext cx="4366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1" name="Equation" r:id="rId5" imgW="3162240" imgH="444240" progId="Equation.3">
                    <p:embed/>
                  </p:oleObj>
                </mc:Choice>
                <mc:Fallback>
                  <p:oleObj name="Equation" r:id="rId5" imgW="3162240" imgH="4442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" y="3456"/>
                          <a:ext cx="4366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endParaRPr lang="en-US" sz="2800" dirty="0" smtClean="0"/>
          </a:p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Mô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hình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nhị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phân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độc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lập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dirty="0" err="1" smtClean="0">
                <a:solidFill>
                  <a:srgbClr val="B2B2B2"/>
                </a:solidFill>
              </a:rPr>
              <a:t>Mô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  <a:r>
              <a:rPr lang="en-US" sz="2800" dirty="0" err="1" smtClean="0">
                <a:solidFill>
                  <a:srgbClr val="B2B2B2"/>
                </a:solidFill>
              </a:rPr>
              <a:t>hình</a:t>
            </a:r>
            <a:r>
              <a:rPr lang="en-US" sz="2800" dirty="0" smtClean="0">
                <a:solidFill>
                  <a:srgbClr val="B2B2B2"/>
                </a:solidFill>
              </a:rPr>
              <a:t> (Okapi) BM25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Mô hình nhị phân độc lập (6)</a:t>
            </a:r>
            <a:endParaRPr lang="vi-VN" sz="36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547687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dựa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Rank</a:t>
            </a:r>
            <a:endParaRPr lang="vi-VN" sz="2800" dirty="0" smtClean="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279972"/>
              </p:ext>
            </p:extLst>
          </p:nvPr>
        </p:nvGraphicFramePr>
        <p:xfrm>
          <a:off x="1012825" y="2679700"/>
          <a:ext cx="68468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9" name="Equation" r:id="rId3" imgW="3124080" imgH="444240" progId="Equation.3">
                  <p:embed/>
                </p:oleObj>
              </mc:Choice>
              <mc:Fallback>
                <p:oleObj name="Equation" r:id="rId3" imgW="31240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679700"/>
                        <a:ext cx="68468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804811"/>
              </p:ext>
            </p:extLst>
          </p:nvPr>
        </p:nvGraphicFramePr>
        <p:xfrm>
          <a:off x="1027113" y="3971925"/>
          <a:ext cx="267176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0" name="Equation" r:id="rId5" imgW="1218960" imgH="368280" progId="Equation.3">
                  <p:embed/>
                </p:oleObj>
              </mc:Choice>
              <mc:Fallback>
                <p:oleObj name="Equation" r:id="rId5" imgW="1218960" imgH="368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971925"/>
                        <a:ext cx="2671762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376066"/>
              </p:ext>
            </p:extLst>
          </p:nvPr>
        </p:nvGraphicFramePr>
        <p:xfrm>
          <a:off x="3915568" y="3815605"/>
          <a:ext cx="233838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1" name="Equation" r:id="rId7" imgW="1066800" imgH="431800" progId="Equation.3">
                  <p:embed/>
                </p:oleObj>
              </mc:Choice>
              <mc:Fallback>
                <p:oleObj name="Equation" r:id="rId7" imgW="10668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5568" y="3815605"/>
                        <a:ext cx="233838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3"/>
          <p:cNvSpPr txBox="1">
            <a:spLocks noChangeArrowheads="1"/>
          </p:cNvSpPr>
          <p:nvPr/>
        </p:nvSpPr>
        <p:spPr bwMode="auto">
          <a:xfrm>
            <a:off x="997958" y="4983559"/>
            <a:ext cx="7775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i="1" dirty="0">
                <a:ea typeface="ＭＳ Ｐゴシック" panose="020B0600070205080204" pitchFamily="34" charset="-128"/>
              </a:rPr>
              <a:t>c</a:t>
            </a:r>
            <a:r>
              <a:rPr lang="en-US" sz="2400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sz="2400" b="0" dirty="0">
                <a:ea typeface="ＭＳ Ｐゴシック" panose="020B0600070205080204" pitchFamily="34" charset="-128"/>
              </a:rPr>
              <a:t>  </a:t>
            </a:r>
            <a:r>
              <a:rPr lang="en-US" sz="2400" b="0" dirty="0" err="1" smtClean="0">
                <a:ea typeface="ＭＳ Ｐゴシック" panose="020B0600070205080204" pitchFamily="34" charset="-128"/>
              </a:rPr>
              <a:t>có</a:t>
            </a:r>
            <a:r>
              <a:rPr lang="en-US" sz="24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vai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trò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như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trọng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số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thuật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ngữ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trong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mô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hình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này</a:t>
            </a:r>
            <a:endParaRPr lang="en-U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566124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err="1" smtClean="0">
                <a:solidFill>
                  <a:srgbClr val="0070C0"/>
                </a:solidFill>
              </a:rPr>
              <a:t>Tính</a:t>
            </a:r>
            <a:r>
              <a:rPr lang="en-US" sz="2800" b="0" dirty="0" smtClean="0">
                <a:solidFill>
                  <a:srgbClr val="0070C0"/>
                </a:solidFill>
              </a:rPr>
              <a:t> c</a:t>
            </a:r>
            <a:r>
              <a:rPr lang="en-US" sz="2800" b="0" baseline="-25000" dirty="0" smtClean="0">
                <a:solidFill>
                  <a:srgbClr val="0070C0"/>
                </a:solidFill>
              </a:rPr>
              <a:t>i</a:t>
            </a:r>
            <a:r>
              <a:rPr lang="en-US" sz="2800" b="0" dirty="0" smtClean="0">
                <a:solidFill>
                  <a:srgbClr val="0070C0"/>
                </a:solidFill>
              </a:rPr>
              <a:t> </a:t>
            </a:r>
            <a:r>
              <a:rPr lang="en-US" sz="2800" b="0" dirty="0" err="1" smtClean="0">
                <a:solidFill>
                  <a:srgbClr val="0070C0"/>
                </a:solidFill>
              </a:rPr>
              <a:t>ntn</a:t>
            </a:r>
            <a:r>
              <a:rPr lang="en-US" sz="2800" b="0" dirty="0" smtClean="0">
                <a:solidFill>
                  <a:srgbClr val="0070C0"/>
                </a:solidFill>
              </a:rPr>
              <a:t> </a:t>
            </a:r>
            <a:r>
              <a:rPr lang="en-US" sz="2800" b="0" dirty="0" err="1" smtClean="0">
                <a:solidFill>
                  <a:srgbClr val="0070C0"/>
                </a:solidFill>
              </a:rPr>
              <a:t>từ</a:t>
            </a:r>
            <a:r>
              <a:rPr lang="en-US" sz="2800" b="0" dirty="0" smtClean="0">
                <a:solidFill>
                  <a:srgbClr val="0070C0"/>
                </a:solidFill>
              </a:rPr>
              <a:t> </a:t>
            </a:r>
            <a:r>
              <a:rPr lang="en-US" sz="2800" b="0" dirty="0" err="1" smtClean="0">
                <a:solidFill>
                  <a:srgbClr val="0070C0"/>
                </a:solidFill>
              </a:rPr>
              <a:t>bộ</a:t>
            </a:r>
            <a:r>
              <a:rPr lang="en-US" sz="2800" b="0" dirty="0" smtClean="0">
                <a:solidFill>
                  <a:srgbClr val="0070C0"/>
                </a:solidFill>
              </a:rPr>
              <a:t> </a:t>
            </a:r>
            <a:r>
              <a:rPr lang="en-US" sz="2800" b="0" dirty="0" err="1" smtClean="0">
                <a:solidFill>
                  <a:srgbClr val="0070C0"/>
                </a:solidFill>
              </a:rPr>
              <a:t>dữ</a:t>
            </a:r>
            <a:r>
              <a:rPr lang="en-US" sz="2800" b="0" dirty="0" smtClean="0">
                <a:solidFill>
                  <a:srgbClr val="0070C0"/>
                </a:solidFill>
              </a:rPr>
              <a:t> </a:t>
            </a:r>
            <a:r>
              <a:rPr lang="en-US" sz="2800" b="0" dirty="0" err="1" smtClean="0">
                <a:solidFill>
                  <a:srgbClr val="0070C0"/>
                </a:solidFill>
              </a:rPr>
              <a:t>liệu</a:t>
            </a:r>
            <a:r>
              <a:rPr lang="en-US" sz="2800" b="0" dirty="0" smtClean="0">
                <a:solidFill>
                  <a:srgbClr val="0070C0"/>
                </a:solidFill>
              </a:rPr>
              <a:t> </a:t>
            </a:r>
            <a:r>
              <a:rPr lang="en-US" sz="2800" b="0" dirty="0" err="1" smtClean="0">
                <a:solidFill>
                  <a:srgbClr val="0070C0"/>
                </a:solidFill>
              </a:rPr>
              <a:t>sẵn</a:t>
            </a:r>
            <a:r>
              <a:rPr lang="en-US" sz="2800" b="0" dirty="0" smtClean="0">
                <a:solidFill>
                  <a:srgbClr val="0070C0"/>
                </a:solidFill>
              </a:rPr>
              <a:t> </a:t>
            </a:r>
            <a:r>
              <a:rPr lang="en-US" sz="2800" b="0" dirty="0" err="1" smtClean="0">
                <a:solidFill>
                  <a:srgbClr val="0070C0"/>
                </a:solidFill>
              </a:rPr>
              <a:t>có</a:t>
            </a:r>
            <a:r>
              <a:rPr lang="en-US" sz="2800" b="0" dirty="0" smtClean="0">
                <a:solidFill>
                  <a:srgbClr val="0070C0"/>
                </a:solidFill>
              </a:rPr>
              <a:t>.</a:t>
            </a:r>
            <a:endParaRPr lang="vi-VN" sz="2800" b="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Những số liệu thống kê cơ bản</a:t>
            </a:r>
            <a:endParaRPr lang="vi-VN" sz="36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3701" y="1904280"/>
            <a:ext cx="7624763" cy="647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 err="1" smtClean="0"/>
              <a:t>Đại</a:t>
            </a:r>
            <a:r>
              <a:rPr lang="en-US" sz="2800" dirty="0" smtClean="0"/>
              <a:t> </a:t>
            </a:r>
            <a:r>
              <a:rPr lang="en-US" sz="2800" dirty="0" err="1" smtClean="0"/>
              <a:t>lượng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kê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i="1" dirty="0" smtClean="0"/>
              <a:t>i</a:t>
            </a:r>
            <a:r>
              <a:rPr lang="en-US" sz="2800" dirty="0" smtClean="0"/>
              <a:t>:</a:t>
            </a:r>
            <a:endParaRPr lang="vi-VN" sz="2800" dirty="0" smtClean="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003532"/>
              </p:ext>
            </p:extLst>
          </p:nvPr>
        </p:nvGraphicFramePr>
        <p:xfrm>
          <a:off x="1689100" y="2625725"/>
          <a:ext cx="6745288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0" name="Document" r:id="rId3" imgW="6660191" imgH="2387698" progId="Word.Document.8">
                  <p:embed/>
                </p:oleObj>
              </mc:Choice>
              <mc:Fallback>
                <p:oleObj name="Document" r:id="rId3" imgW="6660191" imgH="238769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2625725"/>
                        <a:ext cx="6745288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516750"/>
              </p:ext>
            </p:extLst>
          </p:nvPr>
        </p:nvGraphicFramePr>
        <p:xfrm>
          <a:off x="323528" y="4811935"/>
          <a:ext cx="9906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1" name="Equation" r:id="rId5" imgW="457002" imgH="393529" progId="Equation.3">
                  <p:embed/>
                </p:oleObj>
              </mc:Choice>
              <mc:Fallback>
                <p:oleObj name="Equation" r:id="rId5" imgW="457002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811935"/>
                        <a:ext cx="9906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258163"/>
              </p:ext>
            </p:extLst>
          </p:nvPr>
        </p:nvGraphicFramePr>
        <p:xfrm>
          <a:off x="1547664" y="4797152"/>
          <a:ext cx="13906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2" name="Формула" r:id="rId7" imgW="672808" imgH="393529" progId="Equation.3">
                  <p:embed/>
                </p:oleObj>
              </mc:Choice>
              <mc:Fallback>
                <p:oleObj name="Формула" r:id="rId7" imgW="672808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797152"/>
                        <a:ext cx="139065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947087"/>
              </p:ext>
            </p:extLst>
          </p:nvPr>
        </p:nvGraphicFramePr>
        <p:xfrm>
          <a:off x="2726059" y="5852866"/>
          <a:ext cx="60944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3" name="Equation" r:id="rId9" imgW="2781000" imgH="431640" progId="Equation.3">
                  <p:embed/>
                </p:oleObj>
              </mc:Choice>
              <mc:Fallback>
                <p:oleObj name="Equation" r:id="rId9" imgW="27810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59" y="5852866"/>
                        <a:ext cx="609441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403034"/>
              </p:ext>
            </p:extLst>
          </p:nvPr>
        </p:nvGraphicFramePr>
        <p:xfrm>
          <a:off x="3347864" y="4941168"/>
          <a:ext cx="29559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4" name="Equation" r:id="rId11" imgW="1422360" imgH="228600" progId="Equation.3">
                  <p:embed/>
                </p:oleObj>
              </mc:Choice>
              <mc:Fallback>
                <p:oleObj name="Equation" r:id="rId11" imgW="1422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941168"/>
                        <a:ext cx="29559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983045"/>
              </p:ext>
            </p:extLst>
          </p:nvPr>
        </p:nvGraphicFramePr>
        <p:xfrm>
          <a:off x="6300192" y="5013176"/>
          <a:ext cx="27765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5" name="Equation" r:id="rId13" imgW="1334520" imgH="200880" progId="Equation.3">
                  <p:embed/>
                </p:oleObj>
              </mc:Choice>
              <mc:Fallback>
                <p:oleObj name="Equation" r:id="rId13" imgW="1334520" imgH="20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5013176"/>
                        <a:ext cx="27765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183449"/>
              </p:ext>
            </p:extLst>
          </p:nvPr>
        </p:nvGraphicFramePr>
        <p:xfrm>
          <a:off x="300657" y="5852866"/>
          <a:ext cx="233838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6" name="Equation" r:id="rId15" imgW="1066800" imgH="431800" progId="Equation.3">
                  <p:embed/>
                </p:oleObj>
              </mc:Choice>
              <mc:Fallback>
                <p:oleObj name="Equation" r:id="rId15" imgW="1066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57" y="5852866"/>
                        <a:ext cx="233838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Làm mịn trọng số</a:t>
            </a:r>
            <a:endParaRPr lang="vi-VN" sz="36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960" y="2053655"/>
            <a:ext cx="8343528" cy="1303337"/>
          </a:xfrm>
        </p:spPr>
        <p:txBody>
          <a:bodyPr/>
          <a:lstStyle/>
          <a:p>
            <a:pPr algn="just" eaLnBrk="1" hangingPunct="1"/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thêm</a:t>
            </a:r>
            <a:r>
              <a:rPr lang="en-US" sz="2800" dirty="0" smtClean="0"/>
              <a:t> 0.5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tham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đảm</a:t>
            </a:r>
            <a:r>
              <a:rPr lang="en-US" sz="2800" dirty="0" smtClean="0"/>
              <a:t> </a:t>
            </a:r>
            <a:r>
              <a:rPr lang="en-US" sz="2800" dirty="0" err="1" smtClean="0"/>
              <a:t>bảo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trở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vô</a:t>
            </a:r>
            <a:r>
              <a:rPr lang="en-US" sz="2800" dirty="0" smtClean="0"/>
              <a:t> </a:t>
            </a:r>
            <a:r>
              <a:rPr lang="en-US" sz="2800" dirty="0" err="1" smtClean="0"/>
              <a:t>cùng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S, s </a:t>
            </a:r>
            <a:r>
              <a:rPr lang="en-US" sz="2800" dirty="0" err="1" smtClean="0"/>
              <a:t>nhỏ</a:t>
            </a:r>
            <a:r>
              <a:rPr lang="en-US" sz="2800" dirty="0" smtClean="0"/>
              <a:t>:</a:t>
            </a:r>
            <a:endParaRPr lang="vi-VN" sz="2800" dirty="0" smtClean="0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097323"/>
              </p:ext>
            </p:extLst>
          </p:nvPr>
        </p:nvGraphicFramePr>
        <p:xfrm>
          <a:off x="2092325" y="3589957"/>
          <a:ext cx="490696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8" name="Equation" r:id="rId3" imgW="2234880" imgH="419040" progId="Equation.3">
                  <p:embed/>
                </p:oleObj>
              </mc:Choice>
              <mc:Fallback>
                <p:oleObj name="Equation" r:id="rId3" imgW="22348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3589957"/>
                        <a:ext cx="4906963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Bắt đầu thực hiện truy vấn</a:t>
            </a:r>
            <a:endParaRPr lang="vi-VN" sz="36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274887"/>
          </a:xfrm>
        </p:spPr>
        <p:txBody>
          <a:bodyPr/>
          <a:lstStyle/>
          <a:p>
            <a:pPr eaLnBrk="1" hangingPunct="1"/>
            <a:r>
              <a:rPr lang="en-US" sz="2800" smtClean="0"/>
              <a:t>Hoàn </a:t>
            </a:r>
            <a:r>
              <a:rPr lang="en-US" sz="2800" dirty="0" err="1" smtClean="0"/>
              <a:t>toàn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R</a:t>
            </a:r>
            <a:endParaRPr lang="vi-VN" sz="2800" dirty="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391477"/>
              </p:ext>
            </p:extLst>
          </p:nvPr>
        </p:nvGraphicFramePr>
        <p:xfrm>
          <a:off x="3131840" y="2794794"/>
          <a:ext cx="271621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2" name="Equation" r:id="rId3" imgW="1206360" imgH="393480" progId="Equation.DSMT4">
                  <p:embed/>
                </p:oleObj>
              </mc:Choice>
              <mc:Fallback>
                <p:oleObj name="Equation" r:id="rId3" imgW="120636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794794"/>
                        <a:ext cx="2716213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11881" y="4134792"/>
            <a:ext cx="8208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dirty="0" err="1" smtClean="0"/>
              <a:t>Tương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tự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trọng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số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idf</a:t>
            </a:r>
            <a:r>
              <a:rPr lang="en-US" sz="2400" b="0" dirty="0" smtClean="0"/>
              <a:t>. </a:t>
            </a:r>
            <a:endParaRPr lang="vi-VN" sz="24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558924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rgbClr val="0070C0"/>
                </a:solidFill>
              </a:rPr>
              <a:t>Có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thể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sử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dụng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giá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trị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này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để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tính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hạng</a:t>
            </a:r>
            <a:r>
              <a:rPr lang="en-US" sz="2400" b="0" dirty="0">
                <a:solidFill>
                  <a:srgbClr val="0070C0"/>
                </a:solidFill>
              </a:rPr>
              <a:t> ban </a:t>
            </a:r>
            <a:r>
              <a:rPr lang="en-US" sz="2400" b="0" dirty="0" err="1">
                <a:solidFill>
                  <a:srgbClr val="0070C0"/>
                </a:solidFill>
              </a:rPr>
              <a:t>đầu</a:t>
            </a:r>
            <a:endParaRPr lang="vi-VN" sz="24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844551"/>
            <a:ext cx="7793037" cy="839787"/>
          </a:xfrm>
        </p:spPr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</a:t>
            </a:r>
            <a:r>
              <a:rPr lang="en-US" sz="3600" dirty="0" err="1" smtClean="0"/>
              <a:t>mô</a:t>
            </a:r>
            <a:r>
              <a:rPr lang="en-US" sz="3600" dirty="0" smtClean="0"/>
              <a:t> </a:t>
            </a:r>
            <a:r>
              <a:rPr lang="en-US" sz="3600" dirty="0" err="1" smtClean="0"/>
              <a:t>hình</a:t>
            </a:r>
            <a:r>
              <a:rPr lang="en-US" sz="3600" dirty="0" smtClean="0"/>
              <a:t>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suất</a:t>
            </a:r>
            <a:endParaRPr lang="vi-VN" sz="3600" dirty="0" smtClean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697038" y="5445125"/>
          <a:ext cx="33035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4" name="Формула" r:id="rId3" imgW="1371600" imgH="431800" progId="Equation.3">
                  <p:embed/>
                </p:oleObj>
              </mc:Choice>
              <mc:Fallback>
                <p:oleObj name="Формула" r:id="rId3" imgW="1371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5445125"/>
                        <a:ext cx="3303587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47863"/>
            <a:ext cx="7777163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Cải thiện xếp hạng</a:t>
            </a:r>
            <a:endParaRPr lang="vi-VN" sz="36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208590" cy="4579937"/>
          </a:xfrm>
        </p:spPr>
        <p:txBody>
          <a:bodyPr/>
          <a:lstStyle/>
          <a:p>
            <a:pPr marL="342900" lvl="1" indent="-342900" algn="just" eaLnBrk="1" hangingPunct="1">
              <a:buClr>
                <a:schemeClr val="folHlink"/>
              </a:buClr>
              <a:buSzPct val="60000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 smtClean="0"/>
              <a:t>hợp</a:t>
            </a:r>
            <a:endParaRPr lang="en-US" sz="3200" dirty="0" smtClean="0"/>
          </a:p>
          <a:p>
            <a:pPr algn="just" eaLnBrk="1" hangingPunct="1"/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p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dựa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này</a:t>
            </a:r>
            <a:endParaRPr lang="en-US" sz="2800" dirty="0" smtClean="0"/>
          </a:p>
          <a:p>
            <a:pPr lvl="1" algn="just" eaLnBrk="1" hangingPunct="1"/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mới</a:t>
            </a:r>
            <a:endParaRPr lang="en-US" sz="2400" dirty="0" smtClean="0"/>
          </a:p>
          <a:p>
            <a:pPr lvl="1" algn="just" eaLnBrk="1" hangingPunct="1"/>
            <a:endParaRPr lang="en-US" sz="2400" dirty="0" smtClean="0"/>
          </a:p>
          <a:p>
            <a:pPr algn="just" eaLnBrk="1" hangingPunct="1"/>
            <a:endParaRPr lang="en-US" sz="2800" dirty="0" smtClean="0"/>
          </a:p>
          <a:p>
            <a:pPr algn="just" eaLnBrk="1" hangingPunct="1"/>
            <a:r>
              <a:rPr lang="en-US" sz="2800" dirty="0" err="1" smtClean="0"/>
              <a:t>Lặp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phù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endParaRPr lang="vi-VN" sz="2800" dirty="0" smtClean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33562"/>
              </p:ext>
            </p:extLst>
          </p:nvPr>
        </p:nvGraphicFramePr>
        <p:xfrm>
          <a:off x="3416300" y="3577828"/>
          <a:ext cx="36766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2" name="Формула" r:id="rId3" imgW="1815312" imgH="444307" progId="Equation.3">
                  <p:embed/>
                </p:oleObj>
              </mc:Choice>
              <mc:Fallback>
                <p:oleObj name="Формула" r:id="rId3" imgW="1815312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3577828"/>
                        <a:ext cx="367665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7308304" y="3573016"/>
            <a:ext cx="1219200" cy="86409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b="0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κ</a:t>
            </a:r>
            <a:r>
              <a:rPr lang="en-US" sz="1800" b="0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1800" b="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là</a:t>
            </a:r>
            <a:r>
              <a:rPr lang="en-US" sz="1800" b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b="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trọng</a:t>
            </a:r>
            <a:r>
              <a:rPr lang="en-US" sz="1800" b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số</a:t>
            </a:r>
            <a:r>
              <a:rPr lang="en-US" sz="1800" b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b="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đã</a:t>
            </a:r>
            <a:r>
              <a:rPr lang="en-US" sz="1800" b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b="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biết</a:t>
            </a:r>
            <a:endParaRPr lang="el-GR" sz="1800" b="0" i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định</a:t>
            </a:r>
            <a:r>
              <a:rPr lang="en-US" sz="3600" dirty="0" smtClean="0"/>
              <a:t> </a:t>
            </a:r>
            <a:r>
              <a:rPr lang="en-US" sz="3600" i="1" dirty="0" smtClean="0"/>
              <a:t>p</a:t>
            </a:r>
            <a:r>
              <a:rPr lang="en-US" sz="3600" i="1" baseline="-25000" dirty="0" smtClean="0"/>
              <a:t>i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và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r</a:t>
            </a:r>
            <a:r>
              <a:rPr lang="en-US" sz="3600" i="1" baseline="-25000" dirty="0" err="1" smtClean="0"/>
              <a:t>i</a:t>
            </a:r>
            <a:r>
              <a:rPr lang="en-US" sz="3600" i="1" baseline="-25000" dirty="0" smtClean="0"/>
              <a:t> </a:t>
            </a:r>
            <a:r>
              <a:rPr lang="en-US" sz="3600" dirty="0" err="1" smtClean="0"/>
              <a:t>nhờ</a:t>
            </a:r>
            <a:r>
              <a:rPr lang="en-US" sz="3600" dirty="0" smtClean="0"/>
              <a:t> </a:t>
            </a:r>
            <a:r>
              <a:rPr lang="en-US" sz="3600" dirty="0" err="1" smtClean="0"/>
              <a:t>vòng</a:t>
            </a:r>
            <a:r>
              <a:rPr lang="en-US" sz="3600" dirty="0" smtClean="0"/>
              <a:t> </a:t>
            </a:r>
            <a:r>
              <a:rPr lang="en-US" sz="3600" dirty="0" err="1" smtClean="0"/>
              <a:t>lặp</a:t>
            </a:r>
            <a:r>
              <a:rPr lang="en-US" sz="3600" dirty="0" smtClean="0"/>
              <a:t> </a:t>
            </a:r>
            <a:endParaRPr lang="en-US" sz="3600" baseline="-25000" dirty="0" smtClean="0"/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2017712"/>
            <a:ext cx="8704263" cy="44592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 err="1" smtClean="0"/>
              <a:t>Phù</a:t>
            </a:r>
            <a:r>
              <a:rPr lang="en-US" sz="2800" dirty="0" smtClean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phản</a:t>
            </a:r>
            <a:r>
              <a:rPr lang="en-US" sz="2800" dirty="0"/>
              <a:t> </a:t>
            </a:r>
            <a:r>
              <a:rPr lang="en-US" sz="2800" dirty="0" err="1"/>
              <a:t>hồi</a:t>
            </a:r>
            <a:r>
              <a:rPr lang="en-US" sz="2800" dirty="0"/>
              <a:t> </a:t>
            </a:r>
            <a:r>
              <a:rPr lang="en-US" sz="2800" dirty="0" err="1"/>
              <a:t>giả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endParaRPr lang="en-US" sz="2800" dirty="0"/>
          </a:p>
          <a:p>
            <a:pPr eaLnBrk="1" hangingPunct="1"/>
            <a:r>
              <a:rPr lang="en-US" sz="2400" dirty="0" smtClean="0"/>
              <a:t>1. </a:t>
            </a:r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hằng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mọi</a:t>
            </a:r>
            <a:r>
              <a:rPr lang="en-US" sz="2400" dirty="0" smtClean="0"/>
              <a:t>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. </a:t>
            </a:r>
            <a:r>
              <a:rPr lang="en-US" sz="2400" i="1" dirty="0" err="1" smtClean="0"/>
              <a:t>Ví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dụ</a:t>
            </a:r>
            <a:r>
              <a:rPr lang="en-US" sz="2400" i="1" dirty="0" smtClean="0"/>
              <a:t>, p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= 0.5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bất</a:t>
            </a:r>
            <a:r>
              <a:rPr lang="en-US" sz="2400" dirty="0" smtClean="0"/>
              <a:t> </a:t>
            </a:r>
            <a:r>
              <a:rPr lang="en-US" sz="2400" dirty="0" err="1" smtClean="0"/>
              <a:t>kỳ</a:t>
            </a:r>
            <a:endParaRPr lang="en-US" sz="2400" dirty="0" smtClean="0"/>
          </a:p>
          <a:p>
            <a:pPr algn="just" eaLnBrk="1" hangingPunct="1"/>
            <a:r>
              <a:rPr lang="en-US" sz="2400" dirty="0" smtClean="0"/>
              <a:t>2. </a:t>
            </a:r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V</a:t>
            </a:r>
            <a:r>
              <a:rPr lang="en-US" sz="20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hạng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.</a:t>
            </a:r>
          </a:p>
          <a:p>
            <a:pPr algn="just" eaLnBrk="1" hangingPunct="1"/>
            <a:r>
              <a:rPr lang="en-US" sz="2400" dirty="0" smtClean="0"/>
              <a:t>3.</a:t>
            </a:r>
            <a:r>
              <a:rPr lang="en-US" sz="28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bố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V.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	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	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,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= |V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| / |V|</a:t>
            </a:r>
          </a:p>
          <a:p>
            <a:pPr algn="just" eaLnBrk="1" hangingPunct="1"/>
            <a:r>
              <a:rPr lang="en-US" sz="2400" dirty="0" smtClean="0"/>
              <a:t>4. </a:t>
            </a:r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nghĩa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, </a:t>
            </a:r>
            <a:r>
              <a:rPr lang="en-US" sz="2800" i="1" dirty="0" err="1" smtClean="0"/>
              <a:t>r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 = (</a:t>
            </a:r>
            <a:r>
              <a:rPr lang="en-US" sz="2800" dirty="0" err="1" smtClean="0"/>
              <a:t>n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– |V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|) / (N – |V|)</a:t>
            </a:r>
            <a:endParaRPr lang="en-US" sz="3600" dirty="0" smtClean="0"/>
          </a:p>
          <a:p>
            <a:pPr algn="just" eaLnBrk="1" hangingPunct="1"/>
            <a:r>
              <a:rPr lang="en-US" sz="2400" dirty="0" smtClean="0"/>
              <a:t>5. </a:t>
            </a:r>
            <a:r>
              <a:rPr lang="en-US" sz="2400" dirty="0" err="1" smtClean="0"/>
              <a:t>Lặp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2-4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tới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hội</a:t>
            </a:r>
            <a:r>
              <a:rPr lang="en-US" sz="2400" dirty="0" smtClean="0"/>
              <a:t> </a:t>
            </a:r>
            <a:r>
              <a:rPr lang="en-US" sz="2400" dirty="0" err="1" smtClean="0"/>
              <a:t>tụ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.</a:t>
            </a:r>
          </a:p>
          <a:p>
            <a:pPr eaLnBrk="1" hangingPunct="1"/>
            <a:endParaRPr lang="vi-V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26</a:t>
            </a:fld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en-US" sz="3600" smtClean="0"/>
              <a:t>Ví dụ trọng số phù hợp</a:t>
            </a:r>
            <a:endParaRPr lang="vi-VN" sz="3600" smtClean="0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395288" y="6086475"/>
            <a:ext cx="8064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/>
              <a:t>Văn bản số 2 là văn bản phù hợp</a:t>
            </a:r>
            <a:endParaRPr lang="vi-VN" sz="1800" b="0"/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60575"/>
            <a:ext cx="856932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701" name="Object 6"/>
          <p:cNvGraphicFramePr>
            <a:graphicFrameLocks noChangeAspect="1"/>
          </p:cNvGraphicFramePr>
          <p:nvPr/>
        </p:nvGraphicFramePr>
        <p:xfrm>
          <a:off x="3995738" y="5661025"/>
          <a:ext cx="49895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6" name="Формула" r:id="rId4" imgW="2273300" imgH="419100" progId="Equation.3">
                  <p:embed/>
                </p:oleObj>
              </mc:Choice>
              <mc:Fallback>
                <p:oleObj name="Формула" r:id="rId4" imgW="22733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661025"/>
                        <a:ext cx="4989512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Tổng kết mô hình BIM</a:t>
            </a:r>
            <a:endParaRPr lang="vi-VN" sz="360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017713"/>
            <a:ext cx="8704263" cy="4291012"/>
          </a:xfrm>
        </p:spPr>
        <p:txBody>
          <a:bodyPr/>
          <a:lstStyle/>
          <a:p>
            <a:pPr algn="just" eaLnBrk="1" hangingPunct="1"/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 </a:t>
            </a:r>
            <a:r>
              <a:rPr lang="en-US" sz="2400" dirty="0" err="1" smtClean="0"/>
              <a:t>dựa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chắc</a:t>
            </a:r>
            <a:r>
              <a:rPr lang="en-US" sz="2400" dirty="0" smtClean="0"/>
              <a:t> </a:t>
            </a:r>
            <a:r>
              <a:rPr lang="en-US" sz="2400" dirty="0" err="1" smtClean="0"/>
              <a:t>chắn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endParaRPr lang="en-US" sz="2400" dirty="0" smtClean="0"/>
          </a:p>
          <a:p>
            <a:pPr algn="just" eaLnBrk="1" hangingPunct="1"/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ước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endParaRPr lang="en-US" sz="2400" dirty="0" smtClean="0"/>
          </a:p>
          <a:p>
            <a:pPr algn="just" eaLnBrk="1" hangingPunct="1"/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tới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(</a:t>
            </a:r>
            <a:r>
              <a:rPr lang="en-US" sz="2400" dirty="0" err="1" smtClean="0"/>
              <a:t>có</a:t>
            </a:r>
            <a:r>
              <a:rPr lang="en-US" sz="2400" dirty="0" smtClean="0"/>
              <a:t>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</a:t>
            </a:r>
          </a:p>
          <a:p>
            <a:pPr algn="just" eaLnBrk="1" hangingPunct="1"/>
            <a:r>
              <a:rPr lang="en-US" sz="2400" dirty="0" err="1" smtClean="0"/>
              <a:t>Trọng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ban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i="1" dirty="0" err="1" smtClean="0"/>
              <a:t>idf</a:t>
            </a:r>
            <a:r>
              <a:rPr lang="en-US" sz="2400" dirty="0" smtClean="0"/>
              <a:t>.</a:t>
            </a:r>
          </a:p>
          <a:p>
            <a:pPr algn="just" eaLnBrk="1" hangingPunct="1"/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phản</a:t>
            </a:r>
            <a:r>
              <a:rPr lang="en-US" sz="2400" dirty="0" smtClean="0"/>
              <a:t> </a:t>
            </a:r>
            <a:r>
              <a:rPr lang="en-US" sz="2400" dirty="0" err="1" smtClean="0"/>
              <a:t>hồi</a:t>
            </a:r>
            <a:r>
              <a:rPr lang="en-US" sz="2400" dirty="0" smtClean="0"/>
              <a:t> </a:t>
            </a:r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giúp</a:t>
            </a:r>
            <a:r>
              <a:rPr lang="en-US" sz="2400" dirty="0" smtClean="0"/>
              <a:t> </a:t>
            </a:r>
            <a:r>
              <a:rPr lang="en-US" sz="2400" dirty="0" err="1" smtClean="0"/>
              <a:t>cải</a:t>
            </a:r>
            <a:r>
              <a:rPr lang="en-US" sz="2400" dirty="0" smtClean="0"/>
              <a:t> </a:t>
            </a:r>
            <a:r>
              <a:rPr lang="en-US" sz="2400" dirty="0" err="1" smtClean="0"/>
              <a:t>thiện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hạng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endParaRPr lang="en-US" sz="2400" dirty="0" smtClean="0"/>
          </a:p>
          <a:p>
            <a:pPr algn="just" eaLnBrk="1" hangingPunct="1"/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tần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nội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endParaRPr lang="vi-V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Ứng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dụng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lý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thuyết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xác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suất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trong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tìm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>
                <a:solidFill>
                  <a:schemeClr val="bg1">
                    <a:lumMod val="65000"/>
                  </a:schemeClr>
                </a:solidFill>
              </a:rPr>
              <a:t>kiếm</a:t>
            </a:r>
            <a:endParaRPr lang="en-US" sz="2800" dirty="0" smtClean="0">
              <a:solidFill>
                <a:srgbClr val="B2B2B2"/>
              </a:solidFill>
            </a:endParaRPr>
          </a:p>
          <a:p>
            <a:pPr eaLnBrk="1" hangingPunct="1"/>
            <a:r>
              <a:rPr lang="en-US" sz="2800" dirty="0" err="1" smtClean="0">
                <a:solidFill>
                  <a:srgbClr val="B2B2B2"/>
                </a:solidFill>
              </a:rPr>
              <a:t>Mô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  <a:r>
              <a:rPr lang="en-US" sz="2800" dirty="0" err="1" smtClean="0">
                <a:solidFill>
                  <a:srgbClr val="B2B2B2"/>
                </a:solidFill>
              </a:rPr>
              <a:t>hình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  <a:r>
              <a:rPr lang="en-US" sz="2800" dirty="0" err="1" smtClean="0">
                <a:solidFill>
                  <a:srgbClr val="B2B2B2"/>
                </a:solidFill>
              </a:rPr>
              <a:t>nhị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  <a:r>
              <a:rPr lang="en-US" sz="2800" dirty="0" err="1" smtClean="0">
                <a:solidFill>
                  <a:srgbClr val="B2B2B2"/>
                </a:solidFill>
              </a:rPr>
              <a:t>phân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  <a:r>
              <a:rPr lang="en-US" sz="2800" dirty="0" err="1" smtClean="0">
                <a:solidFill>
                  <a:srgbClr val="B2B2B2"/>
                </a:solidFill>
              </a:rPr>
              <a:t>độc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  <a:r>
              <a:rPr lang="en-US" sz="2800" dirty="0" err="1" smtClean="0">
                <a:solidFill>
                  <a:srgbClr val="B2B2B2"/>
                </a:solidFill>
              </a:rPr>
              <a:t>lập</a:t>
            </a:r>
            <a:endParaRPr lang="en-US" sz="2800" dirty="0" smtClean="0">
              <a:solidFill>
                <a:srgbClr val="B2B2B2"/>
              </a:solidFill>
            </a:endParaRPr>
          </a:p>
          <a:p>
            <a:pPr algn="just" eaLnBrk="1" hangingPunct="1"/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(Okapi) BM25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Lý</a:t>
            </a:r>
            <a:r>
              <a:rPr lang="en-US" sz="3600" dirty="0" smtClean="0"/>
              <a:t> </a:t>
            </a:r>
            <a:r>
              <a:rPr lang="en-US" sz="3600" dirty="0" err="1" smtClean="0"/>
              <a:t>thuyết</a:t>
            </a:r>
            <a:r>
              <a:rPr lang="en-US" sz="3600" dirty="0" smtClean="0"/>
              <a:t>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suất</a:t>
            </a:r>
            <a:r>
              <a:rPr lang="en-US" sz="3600" dirty="0" smtClean="0"/>
              <a:t> </a:t>
            </a:r>
            <a:r>
              <a:rPr lang="en-US" sz="3600" dirty="0" err="1" smtClean="0"/>
              <a:t>trong</a:t>
            </a:r>
            <a:r>
              <a:rPr lang="en-US" sz="3600" dirty="0" smtClean="0"/>
              <a:t> </a:t>
            </a:r>
            <a:r>
              <a:rPr lang="en-US" sz="3600" dirty="0" err="1" smtClean="0"/>
              <a:t>tìm</a:t>
            </a:r>
            <a:r>
              <a:rPr lang="en-US" sz="3600" dirty="0" smtClean="0"/>
              <a:t> </a:t>
            </a:r>
            <a:r>
              <a:rPr lang="en-US" sz="3600" dirty="0" err="1" smtClean="0"/>
              <a:t>kiếm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vi-VN" sz="3600" dirty="0" smtClean="0"/>
          </a:p>
        </p:txBody>
      </p:sp>
      <p:sp>
        <p:nvSpPr>
          <p:cNvPr id="106499" name="Freeform 3"/>
          <p:cNvSpPr>
            <a:spLocks/>
          </p:cNvSpPr>
          <p:nvPr/>
        </p:nvSpPr>
        <p:spPr bwMode="auto">
          <a:xfrm>
            <a:off x="381000" y="1812925"/>
            <a:ext cx="2590800" cy="1066800"/>
          </a:xfrm>
          <a:custGeom>
            <a:avLst/>
            <a:gdLst>
              <a:gd name="T0" fmla="*/ 288 w 432"/>
              <a:gd name="T1" fmla="*/ 0 h 576"/>
              <a:gd name="T2" fmla="*/ 48 w 432"/>
              <a:gd name="T3" fmla="*/ 192 h 576"/>
              <a:gd name="T4" fmla="*/ 48 w 432"/>
              <a:gd name="T5" fmla="*/ 336 h 576"/>
              <a:gd name="T6" fmla="*/ 0 w 432"/>
              <a:gd name="T7" fmla="*/ 480 h 576"/>
              <a:gd name="T8" fmla="*/ 48 w 432"/>
              <a:gd name="T9" fmla="*/ 576 h 576"/>
              <a:gd name="T10" fmla="*/ 144 w 432"/>
              <a:gd name="T11" fmla="*/ 576 h 576"/>
              <a:gd name="T12" fmla="*/ 240 w 432"/>
              <a:gd name="T13" fmla="*/ 576 h 576"/>
              <a:gd name="T14" fmla="*/ 384 w 432"/>
              <a:gd name="T15" fmla="*/ 528 h 576"/>
              <a:gd name="T16" fmla="*/ 432 w 432"/>
              <a:gd name="T17" fmla="*/ 336 h 576"/>
              <a:gd name="T18" fmla="*/ 432 w 432"/>
              <a:gd name="T19" fmla="*/ 144 h 576"/>
              <a:gd name="T20" fmla="*/ 384 w 432"/>
              <a:gd name="T21" fmla="*/ 96 h 576"/>
              <a:gd name="T22" fmla="*/ 336 w 432"/>
              <a:gd name="T23" fmla="*/ 48 h 576"/>
              <a:gd name="T24" fmla="*/ 288 w 432"/>
              <a:gd name="T2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2" h="576">
                <a:moveTo>
                  <a:pt x="288" y="0"/>
                </a:moveTo>
                <a:lnTo>
                  <a:pt x="48" y="192"/>
                </a:lnTo>
                <a:lnTo>
                  <a:pt x="48" y="336"/>
                </a:lnTo>
                <a:lnTo>
                  <a:pt x="0" y="480"/>
                </a:lnTo>
                <a:lnTo>
                  <a:pt x="48" y="576"/>
                </a:lnTo>
                <a:lnTo>
                  <a:pt x="144" y="576"/>
                </a:lnTo>
                <a:lnTo>
                  <a:pt x="240" y="576"/>
                </a:lnTo>
                <a:lnTo>
                  <a:pt x="384" y="528"/>
                </a:lnTo>
                <a:lnTo>
                  <a:pt x="432" y="336"/>
                </a:lnTo>
                <a:lnTo>
                  <a:pt x="432" y="144"/>
                </a:lnTo>
                <a:lnTo>
                  <a:pt x="384" y="96"/>
                </a:lnTo>
                <a:lnTo>
                  <a:pt x="336" y="48"/>
                </a:lnTo>
                <a:lnTo>
                  <a:pt x="288" y="0"/>
                </a:lnTo>
                <a:close/>
              </a:path>
            </a:pathLst>
          </a:custGeom>
          <a:solidFill>
            <a:srgbClr val="00FFFF"/>
          </a:solidFill>
          <a:ln w="9525" cap="flat" cmpd="sng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none"/>
          <a:lstStyle/>
          <a:p>
            <a:pPr defTabSz="457200" eaLnBrk="1" hangingPunct="1">
              <a:defRPr/>
            </a:pPr>
            <a:endParaRPr lang="en-US" b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2" name="Freeform 5"/>
          <p:cNvSpPr>
            <a:spLocks/>
          </p:cNvSpPr>
          <p:nvPr/>
        </p:nvSpPr>
        <p:spPr bwMode="auto">
          <a:xfrm>
            <a:off x="381000" y="3717925"/>
            <a:ext cx="2590800" cy="1066800"/>
          </a:xfrm>
          <a:custGeom>
            <a:avLst/>
            <a:gdLst>
              <a:gd name="T0" fmla="*/ 2147483646 w 432"/>
              <a:gd name="T1" fmla="*/ 0 h 576"/>
              <a:gd name="T2" fmla="*/ 2147483646 w 432"/>
              <a:gd name="T3" fmla="*/ 2147483646 h 576"/>
              <a:gd name="T4" fmla="*/ 2147483646 w 432"/>
              <a:gd name="T5" fmla="*/ 2147483646 h 576"/>
              <a:gd name="T6" fmla="*/ 0 w 432"/>
              <a:gd name="T7" fmla="*/ 2147483646 h 576"/>
              <a:gd name="T8" fmla="*/ 2147483646 w 432"/>
              <a:gd name="T9" fmla="*/ 2147483646 h 576"/>
              <a:gd name="T10" fmla="*/ 2147483646 w 432"/>
              <a:gd name="T11" fmla="*/ 2147483646 h 576"/>
              <a:gd name="T12" fmla="*/ 2147483646 w 432"/>
              <a:gd name="T13" fmla="*/ 2147483646 h 576"/>
              <a:gd name="T14" fmla="*/ 2147483646 w 432"/>
              <a:gd name="T15" fmla="*/ 2147483646 h 576"/>
              <a:gd name="T16" fmla="*/ 2147483646 w 432"/>
              <a:gd name="T17" fmla="*/ 2147483646 h 576"/>
              <a:gd name="T18" fmla="*/ 2147483646 w 432"/>
              <a:gd name="T19" fmla="*/ 2147483646 h 576"/>
              <a:gd name="T20" fmla="*/ 2147483646 w 432"/>
              <a:gd name="T21" fmla="*/ 2147483646 h 576"/>
              <a:gd name="T22" fmla="*/ 2147483646 w 432"/>
              <a:gd name="T23" fmla="*/ 2147483646 h 576"/>
              <a:gd name="T24" fmla="*/ 2147483646 w 432"/>
              <a:gd name="T25" fmla="*/ 0 h 57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32"/>
              <a:gd name="T40" fmla="*/ 0 h 576"/>
              <a:gd name="T41" fmla="*/ 432 w 432"/>
              <a:gd name="T42" fmla="*/ 576 h 57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32" h="576">
                <a:moveTo>
                  <a:pt x="288" y="0"/>
                </a:moveTo>
                <a:lnTo>
                  <a:pt x="48" y="192"/>
                </a:lnTo>
                <a:lnTo>
                  <a:pt x="48" y="336"/>
                </a:lnTo>
                <a:lnTo>
                  <a:pt x="0" y="480"/>
                </a:lnTo>
                <a:lnTo>
                  <a:pt x="48" y="576"/>
                </a:lnTo>
                <a:lnTo>
                  <a:pt x="144" y="576"/>
                </a:lnTo>
                <a:lnTo>
                  <a:pt x="240" y="576"/>
                </a:lnTo>
                <a:lnTo>
                  <a:pt x="384" y="528"/>
                </a:lnTo>
                <a:lnTo>
                  <a:pt x="432" y="336"/>
                </a:lnTo>
                <a:lnTo>
                  <a:pt x="432" y="144"/>
                </a:lnTo>
                <a:lnTo>
                  <a:pt x="384" y="96"/>
                </a:lnTo>
                <a:lnTo>
                  <a:pt x="336" y="48"/>
                </a:lnTo>
                <a:lnTo>
                  <a:pt x="28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prstShdw prst="shdw13" dist="53882" dir="13500000">
              <a:schemeClr val="bg2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7173" name="AutoShape 7"/>
          <p:cNvSpPr>
            <a:spLocks noChangeArrowheads="1"/>
          </p:cNvSpPr>
          <p:nvPr/>
        </p:nvSpPr>
        <p:spPr bwMode="auto">
          <a:xfrm>
            <a:off x="3700463" y="3805238"/>
            <a:ext cx="2309812" cy="838200"/>
          </a:xfrm>
          <a:prstGeom prst="flowChartInternalStorag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74997"/>
              </a:schemeClr>
            </a:prstShdw>
          </a:effec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latin typeface="Verdana" panose="020B0604030504040204" pitchFamily="34" charset="0"/>
              <a:ea typeface="돋움체" panose="020B0609000101010101" pitchFamily="49" charset="-127"/>
            </a:endParaRPr>
          </a:p>
        </p:txBody>
      </p:sp>
      <p:sp>
        <p:nvSpPr>
          <p:cNvPr id="7174" name="AutoShape 8"/>
          <p:cNvSpPr>
            <a:spLocks noChangeArrowheads="1"/>
          </p:cNvSpPr>
          <p:nvPr/>
        </p:nvSpPr>
        <p:spPr bwMode="auto">
          <a:xfrm>
            <a:off x="3709988" y="1965325"/>
            <a:ext cx="2309812" cy="838200"/>
          </a:xfrm>
          <a:prstGeom prst="flowChartInternalStorag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8099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latin typeface="Verdana" panose="020B0604030504040204" pitchFamily="34" charset="0"/>
              <a:ea typeface="돋움체" panose="020B0609000101010101" pitchFamily="49" charset="-127"/>
            </a:endParaRPr>
          </a:p>
        </p:txBody>
      </p:sp>
      <p:sp>
        <p:nvSpPr>
          <p:cNvPr id="7175" name="AutoShape 9"/>
          <p:cNvSpPr>
            <a:spLocks noChangeArrowheads="1"/>
          </p:cNvSpPr>
          <p:nvPr/>
        </p:nvSpPr>
        <p:spPr bwMode="auto">
          <a:xfrm>
            <a:off x="3079750" y="2206625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 b="0">
              <a:latin typeface="Adobe Fan Heiti Std B" pitchFamily="34" charset="-128"/>
              <a:ea typeface="ＭＳ Ｐゴシック" panose="020B0600070205080204" pitchFamily="34" charset="-128"/>
            </a:endParaRPr>
          </a:p>
        </p:txBody>
      </p:sp>
      <p:sp>
        <p:nvSpPr>
          <p:cNvPr id="7176" name="AutoShape 10"/>
          <p:cNvSpPr>
            <a:spLocks noChangeArrowheads="1"/>
          </p:cNvSpPr>
          <p:nvPr/>
        </p:nvSpPr>
        <p:spPr bwMode="auto">
          <a:xfrm>
            <a:off x="3048000" y="4098925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 b="0">
              <a:latin typeface="Adobe Fan Heiti Std B" pitchFamily="34" charset="-128"/>
              <a:ea typeface="ＭＳ Ｐゴシック" panose="020B0600070205080204" pitchFamily="34" charset="-128"/>
            </a:endParaRPr>
          </a:p>
        </p:txBody>
      </p:sp>
      <p:sp>
        <p:nvSpPr>
          <p:cNvPr id="7177" name="AutoShape 11"/>
          <p:cNvSpPr>
            <a:spLocks noChangeArrowheads="1"/>
          </p:cNvSpPr>
          <p:nvPr/>
        </p:nvSpPr>
        <p:spPr bwMode="auto">
          <a:xfrm>
            <a:off x="4632325" y="2846388"/>
            <a:ext cx="457200" cy="914400"/>
          </a:xfrm>
          <a:prstGeom prst="upDownArrow">
            <a:avLst>
              <a:gd name="adj1" fmla="val 50000"/>
              <a:gd name="adj2" fmla="val 40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 b="0">
              <a:latin typeface="Adobe Fan Heiti Std B" pitchFamily="34" charset="-128"/>
              <a:ea typeface="ＭＳ Ｐゴシック" panose="020B0600070205080204" pitchFamily="34" charset="-128"/>
            </a:endParaRPr>
          </a:p>
        </p:txBody>
      </p:sp>
      <p:sp>
        <p:nvSpPr>
          <p:cNvPr id="7178" name="Text Box 14"/>
          <p:cNvSpPr txBox="1">
            <a:spLocks noChangeArrowheads="1"/>
          </p:cNvSpPr>
          <p:nvPr/>
        </p:nvSpPr>
        <p:spPr bwMode="auto">
          <a:xfrm>
            <a:off x="6430963" y="3089275"/>
            <a:ext cx="24796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Văn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bản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trả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về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không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chắc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chắn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là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văn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bản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phù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hợp</a:t>
            </a:r>
            <a:endParaRPr lang="en-US" sz="1800" b="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179" name="Text Box 17"/>
          <p:cNvSpPr txBox="1">
            <a:spLocks noChangeArrowheads="1"/>
          </p:cNvSpPr>
          <p:nvPr/>
        </p:nvSpPr>
        <p:spPr bwMode="auto">
          <a:xfrm>
            <a:off x="6497638" y="1916113"/>
            <a:ext cx="21780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folHlink"/>
                </a:solidFill>
                <a:ea typeface="ＭＳ Ｐゴシック" panose="020B0600070205080204" pitchFamily="34" charset="-128"/>
              </a:rPr>
              <a:t>Không bảo toàn ngữ nghĩa</a:t>
            </a:r>
          </a:p>
        </p:txBody>
      </p:sp>
      <p:sp>
        <p:nvSpPr>
          <p:cNvPr id="7180" name="Text Box 17"/>
          <p:cNvSpPr txBox="1">
            <a:spLocks noChangeArrowheads="1"/>
          </p:cNvSpPr>
          <p:nvPr/>
        </p:nvSpPr>
        <p:spPr bwMode="auto">
          <a:xfrm>
            <a:off x="755650" y="2133600"/>
            <a:ext cx="215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Nhu cầu thông tin người dùng</a:t>
            </a:r>
            <a:endParaRPr lang="vi-VN" sz="1800" b="0"/>
          </a:p>
        </p:txBody>
      </p:sp>
      <p:sp>
        <p:nvSpPr>
          <p:cNvPr id="7181" name="Text Box 18"/>
          <p:cNvSpPr txBox="1">
            <a:spLocks noChangeArrowheads="1"/>
          </p:cNvSpPr>
          <p:nvPr/>
        </p:nvSpPr>
        <p:spPr bwMode="auto">
          <a:xfrm>
            <a:off x="900113" y="4005263"/>
            <a:ext cx="172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Văn bản</a:t>
            </a:r>
            <a:endParaRPr lang="vi-VN" sz="1800" b="0"/>
          </a:p>
        </p:txBody>
      </p:sp>
      <p:sp>
        <p:nvSpPr>
          <p:cNvPr id="7182" name="Text Box 19"/>
          <p:cNvSpPr txBox="1">
            <a:spLocks noChangeArrowheads="1"/>
          </p:cNvSpPr>
          <p:nvPr/>
        </p:nvSpPr>
        <p:spPr bwMode="auto">
          <a:xfrm>
            <a:off x="4213225" y="2133600"/>
            <a:ext cx="172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dirty="0" err="1"/>
              <a:t>Biểu</a:t>
            </a:r>
            <a:r>
              <a:rPr lang="en-US" sz="1800" b="0" dirty="0"/>
              <a:t> </a:t>
            </a:r>
            <a:r>
              <a:rPr lang="en-US" sz="1800" b="0" dirty="0" err="1"/>
              <a:t>diễn</a:t>
            </a:r>
            <a:r>
              <a:rPr lang="en-US" sz="1800" b="0" dirty="0"/>
              <a:t> logic </a:t>
            </a:r>
            <a:r>
              <a:rPr lang="en-US" sz="1800" b="0" dirty="0" err="1"/>
              <a:t>truy</a:t>
            </a:r>
            <a:r>
              <a:rPr lang="en-US" sz="1800" b="0" dirty="0"/>
              <a:t> </a:t>
            </a:r>
            <a:r>
              <a:rPr lang="en-US" sz="1800" b="0" dirty="0" err="1"/>
              <a:t>vấn</a:t>
            </a:r>
            <a:endParaRPr lang="vi-VN" sz="1800" b="0" dirty="0"/>
          </a:p>
        </p:txBody>
      </p:sp>
      <p:sp>
        <p:nvSpPr>
          <p:cNvPr id="7183" name="Text Box 20"/>
          <p:cNvSpPr txBox="1">
            <a:spLocks noChangeArrowheads="1"/>
          </p:cNvSpPr>
          <p:nvPr/>
        </p:nvSpPr>
        <p:spPr bwMode="auto">
          <a:xfrm>
            <a:off x="4140200" y="4005263"/>
            <a:ext cx="1871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Biểu diễn logic văn bản</a:t>
            </a:r>
            <a:endParaRPr lang="vi-VN" sz="1800" b="0"/>
          </a:p>
        </p:txBody>
      </p:sp>
      <p:sp>
        <p:nvSpPr>
          <p:cNvPr id="7184" name="Text Box 21"/>
          <p:cNvSpPr txBox="1">
            <a:spLocks noChangeArrowheads="1"/>
          </p:cNvSpPr>
          <p:nvPr/>
        </p:nvSpPr>
        <p:spPr bwMode="auto">
          <a:xfrm>
            <a:off x="5089525" y="3081338"/>
            <a:ext cx="1349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So sánh</a:t>
            </a:r>
            <a:endParaRPr lang="vi-VN" sz="1800" b="0"/>
          </a:p>
        </p:txBody>
      </p:sp>
      <p:sp>
        <p:nvSpPr>
          <p:cNvPr id="7185" name="Rectangle 3"/>
          <p:cNvSpPr txBox="1">
            <a:spLocks noChangeArrowheads="1"/>
          </p:cNvSpPr>
          <p:nvPr/>
        </p:nvSpPr>
        <p:spPr bwMode="auto">
          <a:xfrm>
            <a:off x="381000" y="5229200"/>
            <a:ext cx="8574088" cy="13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indent="0" algn="just" eaLnBrk="1" hangingPunct="1">
              <a:buNone/>
            </a:pPr>
            <a:r>
              <a:rPr lang="vi-VN" sz="2000" b="0" dirty="0" smtClean="0">
                <a:solidFill>
                  <a:schemeClr val="tx2"/>
                </a:solidFill>
              </a:rPr>
              <a:t>Có thể </a:t>
            </a:r>
            <a:r>
              <a:rPr lang="en-US" sz="2000" b="0" dirty="0" err="1" smtClean="0">
                <a:solidFill>
                  <a:schemeClr val="tx2"/>
                </a:solidFill>
              </a:rPr>
              <a:t>ứng</a:t>
            </a:r>
            <a:r>
              <a:rPr lang="vi-VN" sz="2000" b="0" dirty="0" smtClean="0">
                <a:solidFill>
                  <a:schemeClr val="tx2"/>
                </a:solidFill>
              </a:rPr>
              <a:t> dụng </a:t>
            </a:r>
            <a:r>
              <a:rPr lang="en-US" sz="2000" b="0" dirty="0" err="1" smtClean="0">
                <a:solidFill>
                  <a:schemeClr val="tx2"/>
                </a:solidFill>
              </a:rPr>
              <a:t>lý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thuyết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vi-VN" sz="2000" b="0" dirty="0" smtClean="0">
                <a:solidFill>
                  <a:schemeClr val="tx2"/>
                </a:solidFill>
              </a:rPr>
              <a:t>xác suất </a:t>
            </a:r>
            <a:r>
              <a:rPr lang="en-US" sz="2000" b="0" dirty="0" err="1" smtClean="0">
                <a:solidFill>
                  <a:schemeClr val="tx2"/>
                </a:solidFill>
              </a:rPr>
              <a:t>trong</a:t>
            </a:r>
            <a:r>
              <a:rPr lang="vi-VN" sz="2000" b="0" dirty="0" smtClean="0">
                <a:solidFill>
                  <a:schemeClr val="tx2"/>
                </a:solidFill>
              </a:rPr>
              <a:t> tìm kiếm thông tin.</a:t>
            </a:r>
            <a:endParaRPr lang="vi-VN" sz="2000" b="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Okapi BM25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>
          <a:xfrm>
            <a:off x="611560" y="2060575"/>
            <a:ext cx="8075240" cy="3744689"/>
          </a:xfrm>
        </p:spPr>
        <p:txBody>
          <a:bodyPr/>
          <a:lstStyle/>
          <a:p>
            <a:pPr eaLnBrk="1" hangingPunct="1"/>
            <a:r>
              <a:rPr lang="en-US" sz="2800" dirty="0" smtClean="0"/>
              <a:t>BM25 “Best Match 25”</a:t>
            </a:r>
          </a:p>
          <a:p>
            <a:pPr lvl="1" algn="just" eaLnBrk="1" hangingPunct="1"/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Okapi (City University London)</a:t>
            </a:r>
          </a:p>
          <a:p>
            <a:pPr lvl="1" eaLnBrk="1" hangingPunct="1"/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nghiệm</a:t>
            </a:r>
            <a:endParaRPr lang="en-US" sz="2400" dirty="0" smtClean="0"/>
          </a:p>
          <a:p>
            <a:pPr algn="just" eaLnBrk="1" hangingPunct="1"/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tần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, </a:t>
            </a:r>
            <a:r>
              <a:rPr lang="en-US" sz="2800" dirty="0" err="1" smtClean="0"/>
              <a:t>nhưng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bổ</a:t>
            </a:r>
            <a:r>
              <a:rPr lang="en-US" sz="2800" dirty="0" smtClean="0"/>
              <a:t> </a:t>
            </a:r>
            <a:r>
              <a:rPr lang="en-US" sz="2800" dirty="0" err="1" smtClean="0"/>
              <a:t>xung</a:t>
            </a:r>
            <a:r>
              <a:rPr lang="en-US" sz="2800" dirty="0" smtClean="0"/>
              <a:t> </a:t>
            </a:r>
            <a:r>
              <a:rPr lang="en-US" sz="2800" dirty="0" err="1" smtClean="0"/>
              <a:t>quá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tham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so </a:t>
            </a:r>
            <a:r>
              <a:rPr lang="en-US" sz="2800" dirty="0" err="1" smtClean="0"/>
              <a:t>với</a:t>
            </a:r>
            <a:r>
              <a:rPr lang="en-US" sz="2800" dirty="0" smtClean="0"/>
              <a:t> BIM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(Robertson and Zaragoza 2009; </a:t>
            </a:r>
            <a:r>
              <a:rPr lang="en-US" sz="2400" dirty="0" err="1" smtClean="0">
                <a:solidFill>
                  <a:schemeClr val="tx2"/>
                </a:solidFill>
              </a:rPr>
              <a:t>Spärck</a:t>
            </a:r>
            <a:r>
              <a:rPr lang="en-US" sz="2400" dirty="0" smtClean="0">
                <a:solidFill>
                  <a:schemeClr val="tx2"/>
                </a:solidFill>
              </a:rPr>
              <a:t> Jones et al. 2000)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30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en-US" sz="3600" smtClean="0"/>
              <a:t>Trọng số Okapi</a:t>
            </a:r>
            <a:endParaRPr lang="vi-VN" sz="3600" smtClean="0"/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35844" name="Rectangle 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35846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35847" name="Rectangle 16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3584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976999"/>
              </p:ext>
            </p:extLst>
          </p:nvPr>
        </p:nvGraphicFramePr>
        <p:xfrm>
          <a:off x="323850" y="2204864"/>
          <a:ext cx="8424863" cy="223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20" name="Формула" r:id="rId3" imgW="4025900" imgH="1066800" progId="Equation.3">
                  <p:embed/>
                </p:oleObj>
              </mc:Choice>
              <mc:Fallback>
                <p:oleObj name="Формула" r:id="rId3" imgW="4025900" imgH="1066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04864"/>
                        <a:ext cx="8424863" cy="223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18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35850" name="Object 17"/>
          <p:cNvGraphicFramePr>
            <a:graphicFrameLocks noChangeAspect="1"/>
          </p:cNvGraphicFramePr>
          <p:nvPr/>
        </p:nvGraphicFramePr>
        <p:xfrm>
          <a:off x="396875" y="4538663"/>
          <a:ext cx="6696075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21" name="Формула" r:id="rId5" imgW="3314700" imgH="1016000" progId="Equation.3">
                  <p:embed/>
                </p:oleObj>
              </mc:Choice>
              <mc:Fallback>
                <p:oleObj name="Формула" r:id="rId5" imgW="3314700" imgH="1016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4538663"/>
                        <a:ext cx="6696075" cy="205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9"/>
          <p:cNvSpPr txBox="1">
            <a:spLocks noChangeArrowheads="1"/>
          </p:cNvSpPr>
          <p:nvPr/>
        </p:nvSpPr>
        <p:spPr bwMode="auto">
          <a:xfrm>
            <a:off x="7235825" y="3284538"/>
            <a:ext cx="183515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2"/>
                </a:solidFill>
              </a:rPr>
              <a:t>VR</a:t>
            </a:r>
            <a:r>
              <a:rPr lang="en-US" sz="1800" b="0" baseline="-25000">
                <a:solidFill>
                  <a:schemeClr val="tx2"/>
                </a:solidFill>
              </a:rPr>
              <a:t>t</a:t>
            </a:r>
            <a:r>
              <a:rPr lang="en-US" sz="1800" b="0">
                <a:solidFill>
                  <a:schemeClr val="tx2"/>
                </a:solidFill>
              </a:rPr>
              <a:t> – tập văn bản phù hợp có chứa t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2"/>
                </a:solidFill>
              </a:rPr>
              <a:t>VNR</a:t>
            </a:r>
            <a:r>
              <a:rPr lang="en-US" sz="1800" b="0" baseline="-25000">
                <a:solidFill>
                  <a:schemeClr val="tx2"/>
                </a:solidFill>
              </a:rPr>
              <a:t>t</a:t>
            </a:r>
            <a:r>
              <a:rPr lang="en-US" sz="1800" b="0">
                <a:solidFill>
                  <a:schemeClr val="tx2"/>
                </a:solidFill>
              </a:rPr>
              <a:t> – không chứa t</a:t>
            </a:r>
            <a:endParaRPr lang="vi-VN" sz="1800" b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31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Trọng số Okapi BM25</a:t>
            </a:r>
            <a:endParaRPr lang="vi-VN" sz="360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05" y="4581525"/>
            <a:ext cx="8270875" cy="1195388"/>
          </a:xfrm>
        </p:spPr>
        <p:txBody>
          <a:bodyPr/>
          <a:lstStyle/>
          <a:p>
            <a:pPr algn="just" eaLnBrk="1" hangingPunct="1"/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phù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,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:</a:t>
            </a:r>
            <a:endParaRPr lang="vi-VN" sz="2800" dirty="0" smtClean="0"/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/>
        </p:nvGraphicFramePr>
        <p:xfrm>
          <a:off x="692150" y="5722938"/>
          <a:ext cx="7831138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3" name="Формула" r:id="rId3" imgW="3949700" imgH="482600" progId="Equation.3">
                  <p:embed/>
                </p:oleObj>
              </mc:Choice>
              <mc:Fallback>
                <p:oleObj name="Формула" r:id="rId3" imgW="39497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5722938"/>
                        <a:ext cx="7831138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pSp>
        <p:nvGrpSpPr>
          <p:cNvPr id="36871" name="Group 10"/>
          <p:cNvGrpSpPr>
            <a:grpSpLocks/>
          </p:cNvGrpSpPr>
          <p:nvPr/>
        </p:nvGrpSpPr>
        <p:grpSpPr bwMode="auto">
          <a:xfrm>
            <a:off x="615950" y="2060575"/>
            <a:ext cx="8204200" cy="2519363"/>
            <a:chOff x="479" y="2614"/>
            <a:chExt cx="5168" cy="1587"/>
          </a:xfrm>
        </p:grpSpPr>
        <p:sp>
          <p:nvSpPr>
            <p:cNvPr id="36872" name="Rectangle 6"/>
            <p:cNvSpPr>
              <a:spLocks noChangeArrowheads="1"/>
            </p:cNvSpPr>
            <p:nvPr/>
          </p:nvSpPr>
          <p:spPr bwMode="auto">
            <a:xfrm>
              <a:off x="479" y="2614"/>
              <a:ext cx="5168" cy="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sz="2800" b="0" dirty="0" err="1"/>
                <a:t>Khi</a:t>
              </a:r>
              <a:r>
                <a:rPr lang="en-US" sz="2800" b="0" dirty="0"/>
                <a:t> </a:t>
              </a:r>
              <a:r>
                <a:rPr lang="en-US" sz="2800" b="0" dirty="0" err="1"/>
                <a:t>từ</a:t>
              </a:r>
              <a:r>
                <a:rPr lang="en-US" sz="2800" b="0" dirty="0"/>
                <a:t> </a:t>
              </a:r>
              <a:r>
                <a:rPr lang="en-US" sz="2800" b="0" dirty="0" err="1"/>
                <a:t>xuất</a:t>
              </a:r>
              <a:r>
                <a:rPr lang="en-US" sz="2800" b="0" dirty="0"/>
                <a:t> </a:t>
              </a:r>
              <a:r>
                <a:rPr lang="en-US" sz="2800" b="0" dirty="0" err="1"/>
                <a:t>hiện</a:t>
              </a:r>
              <a:r>
                <a:rPr lang="en-US" sz="2800" b="0" dirty="0"/>
                <a:t> </a:t>
              </a:r>
              <a:r>
                <a:rPr lang="en-US" sz="2800" b="0" dirty="0" err="1"/>
                <a:t>trong</a:t>
              </a:r>
              <a:r>
                <a:rPr lang="en-US" sz="2800" b="0" dirty="0"/>
                <a:t> </a:t>
              </a:r>
              <a:r>
                <a:rPr lang="en-US" sz="2800" b="0" dirty="0" err="1"/>
                <a:t>quá</a:t>
              </a:r>
              <a:r>
                <a:rPr lang="en-US" sz="2800" b="0" dirty="0"/>
                <a:t> </a:t>
              </a:r>
              <a:r>
                <a:rPr lang="en-US" sz="2800" b="0" dirty="0" err="1"/>
                <a:t>nửa</a:t>
              </a:r>
              <a:r>
                <a:rPr lang="en-US" sz="2800" b="0" dirty="0"/>
                <a:t> </a:t>
              </a:r>
              <a:r>
                <a:rPr lang="en-US" sz="2800" b="0" dirty="0" err="1"/>
                <a:t>số</a:t>
              </a:r>
              <a:r>
                <a:rPr lang="en-US" sz="2800" b="0" dirty="0"/>
                <a:t> </a:t>
              </a:r>
              <a:r>
                <a:rPr lang="en-US" sz="2800" b="0" dirty="0" err="1"/>
                <a:t>văn</a:t>
              </a:r>
              <a:r>
                <a:rPr lang="en-US" sz="2800" b="0" dirty="0"/>
                <a:t> </a:t>
              </a:r>
              <a:r>
                <a:rPr lang="en-US" sz="2800" b="0" dirty="0" err="1"/>
                <a:t>bản</a:t>
              </a:r>
              <a:r>
                <a:rPr lang="en-US" sz="2800" b="0" dirty="0"/>
                <a:t> </a:t>
              </a:r>
              <a:r>
                <a:rPr lang="en-US" sz="2800" b="0" dirty="0" err="1"/>
                <a:t>và</a:t>
              </a:r>
              <a:r>
                <a:rPr lang="en-US" sz="2800" b="0" dirty="0"/>
                <a:t> S = s = 0, </a:t>
              </a:r>
              <a:r>
                <a:rPr lang="en-US" sz="2800" b="0" dirty="0" err="1"/>
                <a:t>thành</a:t>
              </a:r>
              <a:r>
                <a:rPr lang="en-US" sz="2800" b="0" dirty="0"/>
                <a:t> </a:t>
              </a:r>
              <a:r>
                <a:rPr lang="en-US" sz="2800" b="0" dirty="0" err="1"/>
                <a:t>phần</a:t>
              </a:r>
              <a:r>
                <a:rPr lang="en-US" sz="2800" b="0" dirty="0"/>
                <a:t>:</a:t>
              </a:r>
              <a:endParaRPr lang="vi-VN" sz="2800" b="0" dirty="0"/>
            </a:p>
          </p:txBody>
        </p:sp>
        <p:graphicFrame>
          <p:nvGraphicFramePr>
            <p:cNvPr id="36873" name="Object 7"/>
            <p:cNvGraphicFramePr>
              <a:graphicFrameLocks noChangeAspect="1"/>
            </p:cNvGraphicFramePr>
            <p:nvPr/>
          </p:nvGraphicFramePr>
          <p:xfrm>
            <a:off x="1746" y="3203"/>
            <a:ext cx="2994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44" name="Формула" r:id="rId5" imgW="2451100" imgH="457200" progId="Equation.3">
                    <p:embed/>
                  </p:oleObj>
                </mc:Choice>
                <mc:Fallback>
                  <p:oleObj name="Формула" r:id="rId5" imgW="245110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203"/>
                          <a:ext cx="2994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4" name="Rectangle 9"/>
            <p:cNvSpPr>
              <a:spLocks noChangeArrowheads="1"/>
            </p:cNvSpPr>
            <p:nvPr/>
          </p:nvSpPr>
          <p:spPr bwMode="auto">
            <a:xfrm>
              <a:off x="703" y="3838"/>
              <a:ext cx="471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sz="2800" b="0"/>
                <a:t>có thể nhận giá trị âm</a:t>
              </a:r>
              <a:endParaRPr lang="vi-VN" sz="2800" b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32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Trọng số Okapi</a:t>
            </a:r>
            <a:endParaRPr lang="vi-VN" sz="360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274887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Okapi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endParaRPr lang="en-US" sz="2800" dirty="0" smtClean="0"/>
          </a:p>
          <a:p>
            <a:pPr lvl="1" eaLnBrk="1" hangingPunct="1"/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“</a:t>
            </a:r>
            <a:r>
              <a:rPr lang="en-US" sz="2400" dirty="0" err="1" smtClean="0"/>
              <a:t>tf</a:t>
            </a:r>
            <a:r>
              <a:rPr lang="en-US" sz="2400" dirty="0" smtClean="0"/>
              <a:t>”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VSM</a:t>
            </a:r>
          </a:p>
          <a:p>
            <a:pPr lvl="1" eaLnBrk="1" hangingPunct="1"/>
            <a:r>
              <a:rPr lang="en-US" sz="2400" dirty="0" err="1" smtClean="0"/>
              <a:t>chuẩn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endParaRPr lang="en-US" sz="2400" dirty="0" smtClean="0"/>
          </a:p>
          <a:p>
            <a:pPr lvl="1" eaLnBrk="1" hangingPunct="1"/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vài</a:t>
            </a:r>
            <a:r>
              <a:rPr lang="en-US" sz="2400" dirty="0" smtClean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phụ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endParaRPr lang="en-US" sz="2400" dirty="0" smtClean="0"/>
          </a:p>
        </p:txBody>
      </p:sp>
      <p:graphicFrame>
        <p:nvGraphicFramePr>
          <p:cNvPr id="3789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379586"/>
              </p:ext>
            </p:extLst>
          </p:nvPr>
        </p:nvGraphicFramePr>
        <p:xfrm>
          <a:off x="684213" y="3861048"/>
          <a:ext cx="6696075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7" name="Формула" r:id="rId3" imgW="3314700" imgH="1016000" progId="Equation.3">
                  <p:embed/>
                </p:oleObj>
              </mc:Choice>
              <mc:Fallback>
                <p:oleObj name="Формула" r:id="rId3" imgW="3314700" imgH="1016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61048"/>
                        <a:ext cx="6696075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33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0928" y="825179"/>
            <a:ext cx="7793037" cy="839788"/>
          </a:xfrm>
        </p:spPr>
        <p:txBody>
          <a:bodyPr/>
          <a:lstStyle/>
          <a:p>
            <a:pPr eaLnBrk="1" hangingPunct="1"/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trọng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smtClean="0"/>
              <a:t> Okapi BM25</a:t>
            </a:r>
            <a:endParaRPr lang="vi-VN" sz="3600" dirty="0" smtClean="0"/>
          </a:p>
        </p:txBody>
      </p:sp>
      <p:sp>
        <p:nvSpPr>
          <p:cNvPr id="38915" name="Text Box 6"/>
          <p:cNvSpPr txBox="1">
            <a:spLocks noChangeArrowheads="1"/>
          </p:cNvSpPr>
          <p:nvPr/>
        </p:nvSpPr>
        <p:spPr bwMode="auto">
          <a:xfrm>
            <a:off x="6876256" y="5589588"/>
            <a:ext cx="2016919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dirty="0"/>
              <a:t>k1 = 1.2	  k3 = </a:t>
            </a:r>
            <a:r>
              <a:rPr lang="en-US" sz="1800" b="0" dirty="0" smtClean="0"/>
              <a:t>7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dirty="0" smtClean="0"/>
              <a:t>b = 0.75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dirty="0" err="1" smtClean="0"/>
              <a:t>avdl</a:t>
            </a:r>
            <a:r>
              <a:rPr lang="en-US" sz="1800" b="0" dirty="0" smtClean="0"/>
              <a:t> </a:t>
            </a:r>
            <a:r>
              <a:rPr lang="en-US" sz="1800" b="0" dirty="0"/>
              <a:t>= 3.66</a:t>
            </a:r>
            <a:endParaRPr lang="vi-VN" sz="1800" b="0" dirty="0"/>
          </a:p>
        </p:txBody>
      </p:sp>
      <p:graphicFrame>
        <p:nvGraphicFramePr>
          <p:cNvPr id="38917" name="Object 10"/>
          <p:cNvGraphicFramePr>
            <a:graphicFrameLocks noChangeAspect="1"/>
          </p:cNvGraphicFramePr>
          <p:nvPr/>
        </p:nvGraphicFramePr>
        <p:xfrm>
          <a:off x="200025" y="5759450"/>
          <a:ext cx="62230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2" name="Формула" r:id="rId4" imgW="3949700" imgH="482600" progId="Equation.3">
                  <p:embed/>
                </p:oleObj>
              </mc:Choice>
              <mc:Fallback>
                <p:oleObj name="Формула" r:id="rId4" imgW="39497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5759450"/>
                        <a:ext cx="62230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41" y="1844824"/>
            <a:ext cx="8407826" cy="37413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34</a:t>
            </a:fld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Khi</a:t>
            </a:r>
            <a:r>
              <a:rPr lang="en-US" sz="3600" dirty="0"/>
              <a:t> </a:t>
            </a:r>
            <a:r>
              <a:rPr lang="en-US" sz="3600" dirty="0" err="1" smtClean="0"/>
              <a:t>có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 </a:t>
            </a:r>
            <a:r>
              <a:rPr lang="en-US" sz="3600" dirty="0" err="1" smtClean="0"/>
              <a:t>về</a:t>
            </a:r>
            <a:r>
              <a:rPr lang="en-US" sz="3600" dirty="0" smtClean="0"/>
              <a:t> </a:t>
            </a:r>
            <a:r>
              <a:rPr lang="en-US" sz="3600" dirty="0" err="1" smtClean="0"/>
              <a:t>văn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 </a:t>
            </a:r>
            <a:r>
              <a:rPr lang="en-US" sz="3600" dirty="0" err="1" smtClean="0"/>
              <a:t>phù</a:t>
            </a:r>
            <a:r>
              <a:rPr lang="en-US" sz="3600" dirty="0" smtClean="0"/>
              <a:t> </a:t>
            </a:r>
            <a:r>
              <a:rPr lang="en-US" sz="3600" dirty="0" err="1" smtClean="0"/>
              <a:t>hợp</a:t>
            </a:r>
            <a:endParaRPr lang="vi-VN" sz="3600" dirty="0" smtClean="0"/>
          </a:p>
        </p:txBody>
      </p:sp>
      <p:sp>
        <p:nvSpPr>
          <p:cNvPr id="39939" name="Text Box 6"/>
          <p:cNvSpPr txBox="1">
            <a:spLocks noChangeArrowheads="1"/>
          </p:cNvSpPr>
          <p:nvPr/>
        </p:nvSpPr>
        <p:spPr bwMode="auto">
          <a:xfrm>
            <a:off x="5507038" y="5445125"/>
            <a:ext cx="3313112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k1 = 1.2		k3 = 7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		b = 0.75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	(L</a:t>
            </a:r>
            <a:r>
              <a:rPr lang="en-US" sz="1800" b="0" baseline="-25000"/>
              <a:t>ave</a:t>
            </a:r>
            <a:r>
              <a:rPr lang="en-US" sz="1800" b="0"/>
              <a:t>) avdl = 3.66</a:t>
            </a:r>
            <a:endParaRPr lang="vi-VN" sz="1800" b="0"/>
          </a:p>
        </p:txBody>
      </p:sp>
      <p:graphicFrame>
        <p:nvGraphicFramePr>
          <p:cNvPr id="39941" name="Object 9"/>
          <p:cNvGraphicFramePr>
            <a:graphicFrameLocks noChangeAspect="1"/>
          </p:cNvGraphicFramePr>
          <p:nvPr/>
        </p:nvGraphicFramePr>
        <p:xfrm>
          <a:off x="468313" y="5300663"/>
          <a:ext cx="424815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6" name="Формула" r:id="rId3" imgW="3314700" imgH="1016000" progId="Equation.3">
                  <p:embed/>
                </p:oleObj>
              </mc:Choice>
              <mc:Fallback>
                <p:oleObj name="Формула" r:id="rId3" imgW="3314700" imgH="1016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300663"/>
                        <a:ext cx="4248150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17" y="1844824"/>
            <a:ext cx="7803999" cy="34465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35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5.1</a:t>
            </a:r>
            <a:endParaRPr lang="vi-VN" sz="3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36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1560" y="2017713"/>
            <a:ext cx="8343528" cy="22748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vi-VN" sz="2800" b="0" dirty="0" smtClean="0"/>
              <a:t>So sánh sự khác biệt giữa trọng số tf-idf của mô hình không gian vec-tơ chuẩn và mô hình</a:t>
            </a:r>
            <a:r>
              <a:rPr lang="en-US" sz="2800" b="0" dirty="0" smtClean="0"/>
              <a:t> BIM (</a:t>
            </a:r>
            <a:r>
              <a:rPr lang="vi-VN" sz="2800" b="0" dirty="0" smtClean="0"/>
              <a:t>trong trường hợp không có thông tin về văn bản phù hợp</a:t>
            </a:r>
            <a:r>
              <a:rPr lang="en-US" sz="2800" b="0" dirty="0" smtClean="0"/>
              <a:t>).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18659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37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15616" y="303213"/>
            <a:ext cx="7569597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just"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b="0" dirty="0" err="1" smtClean="0"/>
              <a:t>Lý</a:t>
            </a:r>
            <a:r>
              <a:rPr lang="en-US" b="0" dirty="0" smtClean="0"/>
              <a:t> </a:t>
            </a:r>
            <a:r>
              <a:rPr lang="en-US" b="0" dirty="0" err="1" smtClean="0"/>
              <a:t>thuyết</a:t>
            </a:r>
            <a:r>
              <a:rPr lang="en-US" b="0" dirty="0" smtClean="0"/>
              <a:t> </a:t>
            </a:r>
            <a:r>
              <a:rPr lang="en-US" b="0" dirty="0" err="1" smtClean="0"/>
              <a:t>xác</a:t>
            </a:r>
            <a:r>
              <a:rPr lang="en-US" b="0" dirty="0" smtClean="0"/>
              <a:t> </a:t>
            </a:r>
            <a:r>
              <a:rPr lang="en-US" b="0" dirty="0" err="1" smtClean="0"/>
              <a:t>suất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tìm</a:t>
            </a:r>
            <a:r>
              <a:rPr lang="en-US" b="0" dirty="0" smtClean="0"/>
              <a:t> </a:t>
            </a:r>
            <a:r>
              <a:rPr lang="en-US" b="0" dirty="0" err="1" smtClean="0"/>
              <a:t>kiếm</a:t>
            </a:r>
            <a:r>
              <a:rPr lang="en-US" b="0" dirty="0" smtClean="0"/>
              <a:t> </a:t>
            </a:r>
            <a:r>
              <a:rPr lang="en-US" b="0" dirty="0" err="1" smtClean="0"/>
              <a:t>thông</a:t>
            </a:r>
            <a:r>
              <a:rPr lang="en-US" b="0" dirty="0" smtClean="0"/>
              <a:t> tin (2</a:t>
            </a:r>
            <a:r>
              <a:rPr lang="en-US" b="0" dirty="0"/>
              <a:t>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988840"/>
            <a:ext cx="8327454" cy="448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sz="2000" b="0" dirty="0" err="1" smtClean="0"/>
              <a:t>Bài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toán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tìm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kiếm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thông</a:t>
            </a:r>
            <a:r>
              <a:rPr lang="en-US" sz="2000" b="0" dirty="0" smtClean="0"/>
              <a:t> tin:</a:t>
            </a:r>
          </a:p>
          <a:p>
            <a:pPr lvl="1" algn="just" eaLnBrk="1" hangingPunct="1"/>
            <a:r>
              <a:rPr lang="vi-VN" sz="1600" b="0" dirty="0" smtClean="0"/>
              <a:t>Cho </a:t>
            </a:r>
            <a:r>
              <a:rPr lang="vi-VN" sz="1600" b="0" dirty="0"/>
              <a:t>một </a:t>
            </a:r>
            <a:r>
              <a:rPr lang="vi-VN" sz="1600" b="0" dirty="0" smtClean="0"/>
              <a:t>c</a:t>
            </a:r>
            <a:r>
              <a:rPr lang="en-US" sz="1600" b="0" dirty="0" err="1" smtClean="0"/>
              <a:t>âu</a:t>
            </a:r>
            <a:r>
              <a:rPr lang="vi-VN" sz="1600" b="0" dirty="0" smtClean="0"/>
              <a:t> truy vấn </a:t>
            </a:r>
            <a:r>
              <a:rPr lang="vi-VN" sz="1600" b="0" dirty="0"/>
              <a:t>và </a:t>
            </a:r>
            <a:r>
              <a:rPr lang="vi-VN" sz="1600" b="0" dirty="0" smtClean="0"/>
              <a:t>một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biểu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diễn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của</a:t>
            </a:r>
            <a:r>
              <a:rPr lang="vi-VN" sz="1600" b="0" dirty="0" smtClean="0"/>
              <a:t> </a:t>
            </a:r>
            <a:r>
              <a:rPr lang="vi-VN" sz="1600" b="0" dirty="0"/>
              <a:t>bộ dữ liệu văn </a:t>
            </a:r>
            <a:r>
              <a:rPr lang="vi-VN" sz="1600" b="0" dirty="0" smtClean="0"/>
              <a:t>bản, </a:t>
            </a:r>
            <a:r>
              <a:rPr lang="vi-VN" sz="1600" b="0" dirty="0"/>
              <a:t>hệ thống phải xác định </a:t>
            </a:r>
            <a:r>
              <a:rPr lang="vi-VN" sz="1600" b="0" dirty="0" smtClean="0"/>
              <a:t>liệu văn </a:t>
            </a:r>
            <a:r>
              <a:rPr lang="vi-VN" sz="1600" b="0" dirty="0"/>
              <a:t>bản </a:t>
            </a:r>
            <a:r>
              <a:rPr lang="vi-VN" sz="1600" b="0" dirty="0" smtClean="0"/>
              <a:t>có đáp ứng nhu cầu thông tin hay không;</a:t>
            </a:r>
          </a:p>
          <a:p>
            <a:pPr lvl="1" algn="just" eaLnBrk="1" hangingPunct="1"/>
            <a:r>
              <a:rPr lang="vi-VN" sz="1800" b="0" dirty="0"/>
              <a:t>Mô hình Boolean lựa chọn những văn bản thỏa mãn biểu thức truy vấn; mô hình không gian vec-tơ </a:t>
            </a:r>
            <a:r>
              <a:rPr lang="en-US" sz="1800" b="0" dirty="0" err="1" smtClean="0"/>
              <a:t>xếp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hạng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theo</a:t>
            </a:r>
            <a:r>
              <a:rPr lang="vi-VN" sz="1800" b="0" dirty="0" smtClean="0"/>
              <a:t> </a:t>
            </a:r>
            <a:r>
              <a:rPr lang="vi-VN" sz="1800" b="0" dirty="0"/>
              <a:t>độ tương đồng cosine</a:t>
            </a:r>
            <a:r>
              <a:rPr lang="vi-VN" sz="1800" b="0" dirty="0" smtClean="0"/>
              <a:t>.</a:t>
            </a:r>
            <a:endParaRPr lang="vi-VN" sz="1800" b="0" dirty="0"/>
          </a:p>
          <a:p>
            <a:pPr algn="just" eaLnBrk="1" hangingPunct="1"/>
            <a:r>
              <a:rPr lang="vi-VN" sz="2000" b="0" dirty="0"/>
              <a:t>Hệ thống tìm kiếm nắm bắt nhu cầu thông tin người dùng ở mức độ không chắc chắn, và không chắc chắn về khả năng văn bản đáp ứng </a:t>
            </a:r>
            <a:r>
              <a:rPr lang="vi-VN" sz="2000" b="0" dirty="0" smtClean="0"/>
              <a:t>nhu cầu thông tin;</a:t>
            </a:r>
            <a:endParaRPr lang="vi-VN" sz="2000" b="0" dirty="0"/>
          </a:p>
          <a:p>
            <a:pPr algn="just" eaLnBrk="1" hangingPunct="1"/>
            <a:r>
              <a:rPr lang="vi-VN" sz="2000" b="0" dirty="0"/>
              <a:t>Lý thuyết xác suất là nền tảng suy diễn trong điều kiện không chắc </a:t>
            </a:r>
            <a:r>
              <a:rPr lang="vi-VN" sz="2000" b="0" dirty="0" smtClean="0"/>
              <a:t>chắn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nói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chung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và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đưa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ra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quyết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định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văn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bản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là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văn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bản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phù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hợp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trong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các</a:t>
            </a:r>
            <a:r>
              <a:rPr lang="vi-VN" sz="2000" b="0" dirty="0" smtClean="0"/>
              <a:t> </a:t>
            </a:r>
            <a:r>
              <a:rPr lang="vi-VN" sz="2000" b="0" dirty="0"/>
              <a:t>mô hình </a:t>
            </a:r>
            <a:r>
              <a:rPr lang="en-US" sz="2000" b="0" dirty="0" err="1" smtClean="0"/>
              <a:t>dựa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trên</a:t>
            </a:r>
            <a:r>
              <a:rPr lang="en-US" sz="2000" b="0" dirty="0" smtClean="0"/>
              <a:t> </a:t>
            </a:r>
            <a:r>
              <a:rPr lang="vi-VN" sz="2000" b="0" dirty="0" smtClean="0"/>
              <a:t>xác </a:t>
            </a:r>
            <a:r>
              <a:rPr lang="vi-VN" sz="2000" b="0" dirty="0"/>
              <a:t>suất </a:t>
            </a:r>
            <a:r>
              <a:rPr lang="en-US" sz="2000" b="0" dirty="0" err="1" smtClean="0"/>
              <a:t>nói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riêng</a:t>
            </a:r>
            <a:r>
              <a:rPr lang="vi-VN" sz="2000" b="0" dirty="0" smtClean="0"/>
              <a:t>.</a:t>
            </a:r>
            <a:endParaRPr lang="vi-VN" sz="2000" b="0" dirty="0"/>
          </a:p>
        </p:txBody>
      </p:sp>
    </p:spTree>
    <p:extLst>
      <p:ext uri="{BB962C8B-B14F-4D97-AF65-F5344CB8AC3E}">
        <p14:creationId xmlns:p14="http://schemas.microsoft.com/office/powerpoint/2010/main" val="3529225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15616" y="303213"/>
            <a:ext cx="7569597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just"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b="0" dirty="0" err="1" smtClean="0"/>
              <a:t>Tổng</a:t>
            </a:r>
            <a:r>
              <a:rPr lang="en-US" b="0" dirty="0" smtClean="0"/>
              <a:t> </a:t>
            </a:r>
            <a:r>
              <a:rPr lang="en-US" b="0" dirty="0" err="1" smtClean="0"/>
              <a:t>quan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mô</a:t>
            </a:r>
            <a:r>
              <a:rPr lang="en-US" b="0" dirty="0" smtClean="0"/>
              <a:t> </a:t>
            </a:r>
            <a:r>
              <a:rPr lang="en-US" b="0" dirty="0" err="1" smtClean="0"/>
              <a:t>hình</a:t>
            </a:r>
            <a:r>
              <a:rPr lang="en-US" b="0" dirty="0" smtClean="0"/>
              <a:t> </a:t>
            </a:r>
            <a:r>
              <a:rPr lang="en-US" b="0" dirty="0" err="1" smtClean="0"/>
              <a:t>xác</a:t>
            </a:r>
            <a:r>
              <a:rPr lang="en-US" b="0" dirty="0" smtClean="0"/>
              <a:t> </a:t>
            </a:r>
            <a:r>
              <a:rPr lang="en-US" b="0" dirty="0" err="1" smtClean="0"/>
              <a:t>suất</a:t>
            </a:r>
            <a:endParaRPr lang="en-US" b="0" dirty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988840"/>
            <a:ext cx="8327454" cy="448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vi-VN" sz="2400" b="0" dirty="0" smtClean="0"/>
              <a:t>Các mô hình xác suất cổ điển:</a:t>
            </a:r>
          </a:p>
          <a:p>
            <a:pPr lvl="1" algn="just" eaLnBrk="1" hangingPunct="1"/>
            <a:r>
              <a:rPr lang="vi-VN" sz="1800" b="0" dirty="0" smtClean="0"/>
              <a:t>Nguyên tắc xếp hạng xác suất</a:t>
            </a:r>
          </a:p>
          <a:p>
            <a:pPr lvl="2" algn="just" eaLnBrk="1" hangingPunct="1"/>
            <a:r>
              <a:rPr lang="vi-VN" sz="1400" b="0" dirty="0" smtClean="0"/>
              <a:t>Mô hình nhị phân độc lập, BestMatch25(Okapi)</a:t>
            </a:r>
          </a:p>
          <a:p>
            <a:pPr algn="just" eaLnBrk="1" hangingPunct="1"/>
            <a:r>
              <a:rPr lang="vi-VN" sz="2400" b="0" dirty="0" smtClean="0"/>
              <a:t>Tìm kiếm văn bản sử dụng mạng Bayes;</a:t>
            </a:r>
          </a:p>
          <a:p>
            <a:pPr algn="just" eaLnBrk="1" hangingPunct="1"/>
            <a:r>
              <a:rPr lang="vi-VN" sz="2400" b="0" dirty="0" smtClean="0"/>
              <a:t>Các mô hình ngôn ngữ</a:t>
            </a:r>
          </a:p>
          <a:p>
            <a:pPr lvl="1" algn="just" eaLnBrk="1" hangingPunct="1"/>
            <a:r>
              <a:rPr lang="vi-VN" sz="1800" b="0" dirty="0" smtClean="0"/>
              <a:t>Hướng nghiên cứu mới, hiệu năng cao;</a:t>
            </a:r>
          </a:p>
          <a:p>
            <a:pPr marL="0" indent="0" algn="just" eaLnBrk="1" hangingPunct="1">
              <a:buNone/>
            </a:pPr>
            <a:endParaRPr lang="vi-VN" sz="2400" b="0" dirty="0" smtClean="0"/>
          </a:p>
          <a:p>
            <a:pPr marL="0" indent="0" algn="just" eaLnBrk="1" hangingPunct="1">
              <a:buNone/>
            </a:pPr>
            <a:r>
              <a:rPr lang="vi-VN" sz="2000" b="0" dirty="0" smtClean="0">
                <a:solidFill>
                  <a:schemeClr val="tx2"/>
                </a:solidFill>
              </a:rPr>
              <a:t>Phương pháp xác suất là một trong những phương pháp </a:t>
            </a:r>
            <a:r>
              <a:rPr lang="en-US" sz="2000" b="0" dirty="0" err="1" smtClean="0">
                <a:solidFill>
                  <a:schemeClr val="tx2"/>
                </a:solidFill>
              </a:rPr>
              <a:t>đã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tồn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tại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từ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lâu</a:t>
            </a:r>
            <a:r>
              <a:rPr lang="vi-VN" sz="2000" b="0" dirty="0" smtClean="0">
                <a:solidFill>
                  <a:schemeClr val="tx2"/>
                </a:solidFill>
              </a:rPr>
              <a:t> nhưng vẫn là đề tài nóng trong tìm kiếm thông tin hiện đại.</a:t>
            </a:r>
            <a:endParaRPr lang="vi-VN" sz="2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154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Xếp</a:t>
            </a:r>
            <a:r>
              <a:rPr lang="en-US" sz="3600" dirty="0" smtClean="0"/>
              <a:t> </a:t>
            </a:r>
            <a:r>
              <a:rPr lang="en-US" sz="3600" dirty="0" err="1" smtClean="0"/>
              <a:t>hạng</a:t>
            </a:r>
            <a:r>
              <a:rPr lang="en-US" sz="3600" dirty="0" smtClean="0"/>
              <a:t>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suất</a:t>
            </a:r>
            <a:endParaRPr lang="vi-VN" sz="36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2"/>
            <a:ext cx="8343900" cy="4147591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R</a:t>
            </a:r>
            <a:r>
              <a:rPr lang="en-US" sz="2400" baseline="-25000" dirty="0" smtClean="0"/>
              <a:t>d, q</a:t>
            </a:r>
            <a:r>
              <a:rPr lang="en-US" sz="2400" dirty="0" smtClean="0"/>
              <a:t>: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nhị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ngẫu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:</a:t>
            </a:r>
          </a:p>
          <a:p>
            <a:pPr lvl="1" algn="just" eaLnBrk="1" hangingPunct="1">
              <a:defRPr/>
            </a:pPr>
            <a:r>
              <a:rPr lang="en-US" sz="2000" dirty="0" err="1" smtClean="0"/>
              <a:t>R</a:t>
            </a:r>
            <a:r>
              <a:rPr lang="en-US" sz="2000" baseline="-25000" dirty="0" err="1" smtClean="0"/>
              <a:t>d,q</a:t>
            </a:r>
            <a:r>
              <a:rPr lang="en-US" sz="2000" dirty="0" smtClean="0"/>
              <a:t> = 1 </a:t>
            </a:r>
            <a:r>
              <a:rPr lang="en-US" sz="2000" dirty="0" err="1" smtClean="0"/>
              <a:t>nếu</a:t>
            </a:r>
            <a:r>
              <a:rPr lang="en-US" sz="2000" dirty="0" smtClean="0"/>
              <a:t> d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q;</a:t>
            </a:r>
          </a:p>
          <a:p>
            <a:pPr lvl="1" algn="just" eaLnBrk="1" hangingPunct="1">
              <a:defRPr/>
            </a:pPr>
            <a:r>
              <a:rPr lang="en-US" sz="2000" dirty="0" err="1" smtClean="0"/>
              <a:t>R</a:t>
            </a:r>
            <a:r>
              <a:rPr lang="en-US" sz="2000" baseline="-25000" dirty="0" err="1" smtClean="0"/>
              <a:t>d,q</a:t>
            </a:r>
            <a:r>
              <a:rPr lang="en-US" sz="2000" dirty="0" smtClean="0"/>
              <a:t> = 0,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ngược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 eaLnBrk="1" hangingPunct="1">
              <a:defRPr/>
            </a:pPr>
            <a:r>
              <a:rPr lang="en-US" sz="2400" dirty="0" smtClean="0"/>
              <a:t>Theo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hạng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,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giảm</a:t>
            </a:r>
            <a:r>
              <a:rPr lang="en-US" sz="2400" dirty="0" smtClean="0"/>
              <a:t> </a:t>
            </a:r>
            <a:r>
              <a:rPr lang="en-US" sz="2400" dirty="0" err="1" smtClean="0"/>
              <a:t>dần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: P(R=1|d, q).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Nguyên</a:t>
            </a:r>
            <a:r>
              <a:rPr lang="en-US" sz="3600" dirty="0" smtClean="0"/>
              <a:t> </a:t>
            </a:r>
            <a:r>
              <a:rPr lang="en-US" sz="3600" dirty="0" err="1" smtClean="0"/>
              <a:t>tắc</a:t>
            </a:r>
            <a:r>
              <a:rPr lang="en-US" sz="3600" dirty="0" smtClean="0"/>
              <a:t> </a:t>
            </a:r>
            <a:r>
              <a:rPr lang="en-US" sz="3600" dirty="0" err="1" smtClean="0"/>
              <a:t>xếp</a:t>
            </a:r>
            <a:r>
              <a:rPr lang="en-US" sz="3600" dirty="0" smtClean="0"/>
              <a:t> </a:t>
            </a:r>
            <a:r>
              <a:rPr lang="en-US" sz="3600" dirty="0" err="1" smtClean="0"/>
              <a:t>hạng</a:t>
            </a:r>
            <a:r>
              <a:rPr lang="en-US" sz="3600" dirty="0" smtClean="0"/>
              <a:t>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suất</a:t>
            </a:r>
            <a:endParaRPr lang="vi-VN" sz="36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263542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PRP </a:t>
            </a:r>
            <a:r>
              <a:rPr lang="en-US" sz="2800" dirty="0" err="1" smtClean="0"/>
              <a:t>giản</a:t>
            </a:r>
            <a:r>
              <a:rPr lang="en-US" sz="2800" dirty="0" smtClean="0"/>
              <a:t> </a:t>
            </a:r>
            <a:r>
              <a:rPr lang="en-US" sz="2800" dirty="0" err="1"/>
              <a:t>lược</a:t>
            </a:r>
            <a:r>
              <a:rPr lang="en-US" sz="2800" dirty="0"/>
              <a:t> :</a:t>
            </a:r>
            <a:endParaRPr lang="en-US" sz="2800" dirty="0" smtClean="0"/>
          </a:p>
          <a:p>
            <a:pPr lvl="1" eaLnBrk="1" hangingPunct="1">
              <a:defRPr/>
            </a:pP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dần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tối</a:t>
            </a:r>
            <a:r>
              <a:rPr lang="en-US" sz="2400" dirty="0" smtClean="0"/>
              <a:t> </a:t>
            </a:r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.</a:t>
            </a:r>
          </a:p>
          <a:p>
            <a:pPr eaLnBrk="1" hangingPunct="1">
              <a:defRPr/>
            </a:pPr>
            <a:r>
              <a:rPr lang="en-US" sz="2800" dirty="0" smtClean="0"/>
              <a:t>PRP </a:t>
            </a:r>
            <a:r>
              <a:rPr lang="en-US" sz="2800" dirty="0" err="1" smtClean="0"/>
              <a:t>đầy</a:t>
            </a:r>
            <a:r>
              <a:rPr lang="en-US" sz="2800" dirty="0" smtClean="0"/>
              <a:t> </a:t>
            </a:r>
            <a:r>
              <a:rPr lang="en-US" sz="2800" dirty="0" err="1" smtClean="0"/>
              <a:t>đủ</a:t>
            </a:r>
            <a:r>
              <a:rPr lang="en-US" sz="2800" dirty="0" smtClean="0"/>
              <a:t>:</a:t>
            </a:r>
          </a:p>
          <a:p>
            <a:pPr lvl="1" eaLnBrk="1" hangingPunct="1">
              <a:defRPr/>
            </a:pPr>
            <a:r>
              <a:rPr lang="en-US" sz="2400" dirty="0" smtClean="0"/>
              <a:t>IIR 11.2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4941168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dirty="0" err="1" smtClean="0">
                <a:solidFill>
                  <a:schemeClr val="tx2"/>
                </a:solidFill>
              </a:rPr>
              <a:t>Nguyên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tắc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xếp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hạng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xác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suất</a:t>
            </a:r>
            <a:r>
              <a:rPr lang="en-US" sz="2400" b="0" dirty="0" smtClean="0">
                <a:solidFill>
                  <a:schemeClr val="tx2"/>
                </a:solidFill>
              </a:rPr>
              <a:t>: PRP: The Probability Ranking Principle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Trọng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endParaRPr lang="vi-VN" sz="36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3643312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800" dirty="0" smtClean="0"/>
              <a:t>“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/>
              <a:t>văn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phù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cao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r>
              <a:rPr lang="en-US" sz="2800" dirty="0" smtClean="0"/>
              <a:t> so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phù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r>
              <a:rPr lang="en-US" sz="2800" dirty="0" smtClean="0"/>
              <a:t>.”</a:t>
            </a:r>
          </a:p>
          <a:p>
            <a:pPr marL="0" indent="0" algn="just" eaLnBrk="1" hangingPunct="1">
              <a:buNone/>
              <a:defRPr/>
            </a:pPr>
            <a:r>
              <a:rPr lang="en-US" sz="2800" dirty="0" smtClean="0"/>
              <a:t>“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dựa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giả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bố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vựng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luật</a:t>
            </a:r>
            <a:r>
              <a:rPr lang="en-US" sz="2800" dirty="0" smtClean="0"/>
              <a:t> Bayes.”</a:t>
            </a:r>
          </a:p>
          <a:p>
            <a:pPr marL="0" indent="0" algn="r" eaLnBrk="1" hangingPunct="1">
              <a:buNone/>
              <a:defRPr/>
            </a:pPr>
            <a:r>
              <a:rPr lang="en-US" sz="2800" dirty="0" smtClean="0"/>
              <a:t>[Van </a:t>
            </a:r>
            <a:r>
              <a:rPr lang="en-US" sz="2800" dirty="0" err="1" smtClean="0"/>
              <a:t>Rijsbergen</a:t>
            </a:r>
            <a:r>
              <a:rPr lang="en-US" sz="2800" dirty="0" smtClean="0"/>
              <a:t>]</a:t>
            </a:r>
            <a:endParaRPr lang="en-US" sz="2800" dirty="0"/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539552" y="585471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dirty="0" err="1" smtClean="0">
                <a:solidFill>
                  <a:schemeClr val="tx2"/>
                </a:solidFill>
              </a:rPr>
              <a:t>Xếp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hạng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xác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suất</a:t>
            </a:r>
            <a:r>
              <a:rPr lang="en-US" sz="2400" b="0" dirty="0" smtClean="0">
                <a:solidFill>
                  <a:schemeClr val="tx2"/>
                </a:solidFill>
              </a:rPr>
              <a:t>: Probabilistic Ranking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Ứng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dụng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lý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thuyết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xác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suất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trong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tìm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kiếm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nhị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độc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endParaRPr lang="en-US" sz="2800" dirty="0" smtClean="0"/>
          </a:p>
          <a:p>
            <a:pPr algn="just" eaLnBrk="1" hangingPunct="1">
              <a:defRPr/>
            </a:pPr>
            <a:r>
              <a:rPr lang="en-US" sz="2800" dirty="0" err="1" smtClean="0">
                <a:solidFill>
                  <a:srgbClr val="B2B2B2"/>
                </a:solidFill>
              </a:rPr>
              <a:t>Mô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  <a:r>
              <a:rPr lang="en-US" sz="2800" dirty="0" err="1" smtClean="0">
                <a:solidFill>
                  <a:srgbClr val="B2B2B2"/>
                </a:solidFill>
              </a:rPr>
              <a:t>hình</a:t>
            </a:r>
            <a:r>
              <a:rPr lang="en-US" sz="2800" dirty="0" smtClean="0">
                <a:solidFill>
                  <a:srgbClr val="B2B2B2"/>
                </a:solidFill>
              </a:rPr>
              <a:t> (Okapi) BM25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6007</TotalTime>
  <Words>1649</Words>
  <Application>Microsoft Office PowerPoint</Application>
  <PresentationFormat>On-screen Show (4:3)</PresentationFormat>
  <Paragraphs>210</Paragraphs>
  <Slides>37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Палитра</vt:lpstr>
      <vt:lpstr>Equation</vt:lpstr>
      <vt:lpstr>Формула</vt:lpstr>
      <vt:lpstr>Microsoft Equation 3.0</vt:lpstr>
      <vt:lpstr>Microsoft Word 97 - 2003 Document</vt:lpstr>
      <vt:lpstr>IT4853 Tìm kiếm và trình diễn thông tin</vt:lpstr>
      <vt:lpstr>Nội dung chính</vt:lpstr>
      <vt:lpstr>Lý thuyết xác suất trong tìm kiếm thông tin</vt:lpstr>
      <vt:lpstr>PowerPoint Presentation</vt:lpstr>
      <vt:lpstr>PowerPoint Presentation</vt:lpstr>
      <vt:lpstr>Xếp hạng xác suất</vt:lpstr>
      <vt:lpstr>Nguyên tắc xếp hạng xác suất</vt:lpstr>
      <vt:lpstr>Trọng số từ</vt:lpstr>
      <vt:lpstr>Nội dung chính</vt:lpstr>
      <vt:lpstr>Lý thuyết xác suất căn bản</vt:lpstr>
      <vt:lpstr>Lý thuyết xác suất căn bản  (2)</vt:lpstr>
      <vt:lpstr>Lý thuyết xác suất căn bản (3)</vt:lpstr>
      <vt:lpstr>Mô hình nhị phân độc lập</vt:lpstr>
      <vt:lpstr>Mô hình nhị phân độc lập (1)</vt:lpstr>
      <vt:lpstr>Mô hình nhị phân độc lập (2)</vt:lpstr>
      <vt:lpstr>Mô hình nhị phân độc lập (3)</vt:lpstr>
      <vt:lpstr>PowerPoint Presentation</vt:lpstr>
      <vt:lpstr>Mô hình nhị phân độc lập (4)</vt:lpstr>
      <vt:lpstr>Mô hình nhị phân độc lập (5)</vt:lpstr>
      <vt:lpstr>Mô hình nhị phân độc lập (6)</vt:lpstr>
      <vt:lpstr>Những số liệu thống kê cơ bản</vt:lpstr>
      <vt:lpstr>Làm mịn trọng số</vt:lpstr>
      <vt:lpstr>Bắt đầu thực hiện truy vấn</vt:lpstr>
      <vt:lpstr>Ví dụ mô hình xác suất</vt:lpstr>
      <vt:lpstr>Cải thiện xếp hạng</vt:lpstr>
      <vt:lpstr>Xác định pi và ri nhờ vòng lặp </vt:lpstr>
      <vt:lpstr>Ví dụ trọng số phù hợp</vt:lpstr>
      <vt:lpstr>Tổng kết mô hình BIM</vt:lpstr>
      <vt:lpstr>Nội dung chính</vt:lpstr>
      <vt:lpstr>Okapi BM25</vt:lpstr>
      <vt:lpstr>Trọng số Okapi</vt:lpstr>
      <vt:lpstr>Trọng số Okapi BM25</vt:lpstr>
      <vt:lpstr>Trọng số Okapi</vt:lpstr>
      <vt:lpstr>Tính trọng số Okapi BM25</vt:lpstr>
      <vt:lpstr>Khi có thông tin về văn bản phù hợp</vt:lpstr>
      <vt:lpstr>Bài tập 5.1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1869</cp:revision>
  <dcterms:created xsi:type="dcterms:W3CDTF">2013-06-24T04:34:24Z</dcterms:created>
  <dcterms:modified xsi:type="dcterms:W3CDTF">2017-02-14T02:56:17Z</dcterms:modified>
</cp:coreProperties>
</file>