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3"/>
  </p:notesMasterIdLst>
  <p:sldIdLst>
    <p:sldId id="313" r:id="rId2"/>
    <p:sldId id="477" r:id="rId3"/>
    <p:sldId id="506" r:id="rId4"/>
    <p:sldId id="527" r:id="rId5"/>
    <p:sldId id="507" r:id="rId6"/>
    <p:sldId id="508" r:id="rId7"/>
    <p:sldId id="528" r:id="rId8"/>
    <p:sldId id="509" r:id="rId9"/>
    <p:sldId id="535" r:id="rId10"/>
    <p:sldId id="536" r:id="rId11"/>
    <p:sldId id="52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32" r:id="rId21"/>
    <p:sldId id="529" r:id="rId22"/>
    <p:sldId id="530" r:id="rId23"/>
    <p:sldId id="525" r:id="rId24"/>
    <p:sldId id="519" r:id="rId25"/>
    <p:sldId id="520" r:id="rId26"/>
    <p:sldId id="521" r:id="rId27"/>
    <p:sldId id="522" r:id="rId28"/>
    <p:sldId id="531" r:id="rId29"/>
    <p:sldId id="533" r:id="rId30"/>
    <p:sldId id="534" r:id="rId31"/>
    <p:sldId id="418" r:id="rId32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60"/>
  </p:normalViewPr>
  <p:slideViewPr>
    <p:cSldViewPr>
      <p:cViewPr varScale="1">
        <p:scale>
          <a:sx n="81" d="100"/>
          <a:sy n="81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Theo MLE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IT4853</a:t>
            </a:r>
            <a:br>
              <a:rPr lang="en-US" sz="3200" smtClean="0"/>
            </a:br>
            <a:r>
              <a:rPr lang="vi-VN" sz="320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352928" cy="22098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14. Phân lớp văn bản</a:t>
            </a:r>
          </a:p>
          <a:p>
            <a:pPr algn="just" eaLnBrk="1" hangingPunct="1"/>
            <a:r>
              <a:rPr lang="vi-VN" sz="2800" smtClean="0"/>
              <a:t>IIR.C13. Text classification and Naive Bayes</a:t>
            </a:r>
            <a:endParaRPr lang="vi-VN" sz="200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err="1">
                <a:cs typeface="Arial" panose="020B0604020202020204" pitchFamily="34" charset="0"/>
              </a:rPr>
              <a:t>Hà</a:t>
            </a:r>
            <a:r>
              <a:rPr lang="en-US" altLang="ru-RU" sz="1800" b="0">
                <a:cs typeface="Arial" panose="020B0604020202020204" pitchFamily="34" charset="0"/>
              </a:rPr>
              <a:t> </a:t>
            </a:r>
            <a:r>
              <a:rPr lang="en-US" altLang="ru-RU" sz="1800" b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smtClean="0"/>
              <a:t>TS. Nguyễn Bá Ngọc, </a:t>
            </a:r>
            <a:r>
              <a:rPr lang="vi-VN" altLang="ru-RU" sz="1400" b="0" i="1" smtClean="0"/>
              <a:t>Bộ môn Hệ thống thông tin, Viện CNTT &amp; TT</a:t>
            </a:r>
          </a:p>
          <a:p>
            <a:r>
              <a:rPr lang="vi-VN" altLang="ru-RU" sz="1400" b="0" i="1" smtClean="0"/>
              <a:t>ngocnb@soict.hust.edu.vn</a:t>
            </a:r>
            <a:endParaRPr lang="vi-VN" altLang="ru-RU" sz="1400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</a:t>
            </a:r>
            <a:r>
              <a:rPr lang="en-US" sz="3600" smtClean="0"/>
              <a:t> </a:t>
            </a:r>
            <a:r>
              <a:rPr lang="en-US" sz="3600" err="1" smtClean="0"/>
              <a:t>văn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r>
              <a:rPr lang="en-US" sz="3600" smtClean="0"/>
              <a:t> (2)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p:pic>
        <p:nvPicPr>
          <p:cNvPr id="8" name="Picture 7" descr="1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096025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Nội</a:t>
            </a:r>
            <a:r>
              <a:rPr lang="en-US" sz="3600" smtClean="0"/>
              <a:t> dung </a:t>
            </a:r>
            <a:r>
              <a:rPr lang="en-US" sz="3600" err="1" smtClean="0"/>
              <a:t>chính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err="1" smtClean="0"/>
              <a:t>Phương</a:t>
            </a:r>
            <a:r>
              <a:rPr lang="en-US" sz="2800" smtClean="0"/>
              <a:t> </a:t>
            </a:r>
            <a:r>
              <a:rPr lang="en-US" sz="2800" err="1" smtClean="0"/>
              <a:t>pháp</a:t>
            </a:r>
            <a:r>
              <a:rPr lang="en-US" sz="2800" smtClean="0"/>
              <a:t> Naïve Bayes</a:t>
            </a:r>
          </a:p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Đánh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giá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phương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pháp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r>
              <a:rPr lang="en-US" sz="3600" smtClean="0"/>
              <a:t> Naïve Bayes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Phân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lớp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dựa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trên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;</a:t>
                </a:r>
              </a:p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 d </a:t>
                </a:r>
                <a:r>
                  <a:rPr lang="en-US" sz="2800" err="1" smtClean="0">
                    <a:latin typeface="+mj-lt"/>
                  </a:rPr>
                  <a:t>thuộc</a:t>
                </a:r>
                <a:r>
                  <a:rPr lang="en-US" sz="2800" smtClean="0">
                    <a:latin typeface="+mj-lt"/>
                  </a:rPr>
                  <a:t> c </a:t>
                </a:r>
                <a:r>
                  <a:rPr lang="en-US" sz="2800" err="1" smtClean="0">
                    <a:latin typeface="+mj-lt"/>
                  </a:rPr>
                  <a:t>được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tính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như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sau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 eaLnBrk="1" hangingPunct="1">
                  <a:defRPr/>
                </a:pPr>
                <a:r>
                  <a:rPr lang="en-US" sz="2800" err="1">
                    <a:latin typeface="+mj-lt"/>
                  </a:rPr>
                  <a:t>T</a:t>
                </a:r>
                <a:r>
                  <a:rPr lang="en-US" sz="2800" err="1" smtClean="0">
                    <a:latin typeface="+mj-lt"/>
                  </a:rPr>
                  <a:t>rong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đó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lvl="1" algn="just" eaLnBrk="1" hangingPunct="1">
                  <a:defRPr/>
                </a:pPr>
                <a:r>
                  <a:rPr lang="en-US" sz="2400" err="1" smtClean="0">
                    <a:latin typeface="+mj-lt"/>
                  </a:rPr>
                  <a:t>n</a:t>
                </a:r>
                <a:r>
                  <a:rPr lang="en-US" sz="2400" baseline="-25000" err="1" smtClean="0">
                    <a:latin typeface="+mj-lt"/>
                  </a:rPr>
                  <a:t>d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số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lượng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từ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trong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văn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bản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/>
                  <a:t>(độ </a:t>
                </a:r>
                <a:r>
                  <a:rPr lang="en-US" sz="2400" err="1"/>
                  <a:t>dài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)</a:t>
                </a:r>
                <a:r>
                  <a:rPr lang="en-US" sz="2400" smtClean="0">
                    <a:latin typeface="+mj-lt"/>
                  </a:rPr>
                  <a:t>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err="1" smtClean="0">
                    <a:latin typeface="+mj-lt"/>
                  </a:rPr>
                  <a:t>|c</a:t>
                </a:r>
                <a:r>
                  <a:rPr lang="en-US" sz="2400" smtClean="0">
                    <a:latin typeface="+mj-lt"/>
                  </a:rPr>
                  <a:t>)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thuộc</a:t>
                </a:r>
                <a:r>
                  <a:rPr lang="en-US" sz="2400" smtClean="0">
                    <a:latin typeface="+mj-lt"/>
                  </a:rPr>
                  <a:t> c;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p(c)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tiền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nghiệm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của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lớp</a:t>
                </a:r>
                <a:r>
                  <a:rPr lang="en-US" sz="2400" smtClean="0">
                    <a:latin typeface="+mj-lt"/>
                  </a:rPr>
                  <a:t> c.</a:t>
                </a:r>
              </a:p>
              <a:p>
                <a:pPr marL="457200" lvl="1" indent="0" algn="just" eaLnBrk="1" hangingPunct="1">
                  <a:buNone/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Tiêu</a:t>
            </a:r>
            <a:r>
              <a:rPr lang="en-US" sz="3600" smtClean="0"/>
              <a:t> </a:t>
            </a:r>
            <a:r>
              <a:rPr lang="en-US" sz="3600" err="1" smtClean="0"/>
              <a:t>trí</a:t>
            </a:r>
            <a:r>
              <a:rPr lang="en-US" sz="3600" smtClean="0"/>
              <a:t> </a:t>
            </a:r>
            <a:r>
              <a:rPr lang="en-US" sz="3600" err="1" smtClean="0"/>
              <a:t>xác</a:t>
            </a:r>
            <a:r>
              <a:rPr lang="en-US" sz="3600" smtClean="0"/>
              <a:t> </a:t>
            </a:r>
            <a:r>
              <a:rPr lang="en-US" sz="3600" err="1" smtClean="0"/>
              <a:t>suất</a:t>
            </a:r>
            <a:r>
              <a:rPr lang="en-US" sz="3600" smtClean="0"/>
              <a:t> </a:t>
            </a:r>
            <a:r>
              <a:rPr lang="en-US" sz="3600" err="1" smtClean="0"/>
              <a:t>cực</a:t>
            </a:r>
            <a:r>
              <a:rPr lang="en-US" sz="3600" smtClean="0"/>
              <a:t> </a:t>
            </a:r>
            <a:r>
              <a:rPr lang="en-US" sz="3600" err="1" smtClean="0"/>
              <a:t>đại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/>
                  <a:t>Gán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văn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bản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lớp</a:t>
                </a:r>
                <a:r>
                  <a:rPr lang="en-US" sz="2800" smtClean="0"/>
                  <a:t> có </a:t>
                </a:r>
                <a:r>
                  <a:rPr lang="en-US" sz="2800" err="1" smtClean="0"/>
                  <a:t>xác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suất</a:t>
                </a:r>
                <a:r>
                  <a:rPr lang="en-US" sz="2800" smtClean="0"/>
                  <a:t> thuộc cao </a:t>
                </a:r>
                <a:r>
                  <a:rPr lang="en-US" sz="2800" err="1" smtClean="0"/>
                  <a:t>nhất</a:t>
                </a:r>
                <a:r>
                  <a:rPr lang="en-US" sz="2800" smtClean="0"/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  <a:p>
                <a:pPr lvl="1" algn="just" eaLnBrk="1" hangingPunct="1">
                  <a:defRPr/>
                </a:pPr>
                <a:endParaRPr lang="en-US" sz="20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8721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err="1" smtClean="0"/>
              <a:t>Lấy</a:t>
            </a:r>
            <a:r>
              <a:rPr lang="en-US" sz="3600" smtClean="0"/>
              <a:t> log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/>
                  <a:t>Tích nhiều đại lượng xác suất nhỏ có thể gây tràn số;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Kết quả phân lớp không đổi nếu sử dụng logarithm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Trong thực tế sử dụng công thức sau</a:t>
                </a:r>
                <a:r>
                  <a:rPr lang="en-US" sz="2800" smtClean="0"/>
                  <a:t>:</a:t>
                </a:r>
              </a:p>
              <a:p>
                <a:pPr algn="just" eaLnBrk="1" hangingPunct="1">
                  <a:defRPr/>
                </a:pPr>
                <a:endParaRPr lang="en-US" sz="280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  <a:blipFill rotWithShape="1">
                <a:blip r:embed="rId2"/>
                <a:stretch>
                  <a:fillRect l="-292" t="-1332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Ước lượng tham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định p(c) và p(t</a:t>
                </a:r>
                <a:r>
                  <a:rPr lang="vi-VN" sz="2800" baseline="-25000" smtClean="0">
                    <a:latin typeface="+mj-lt"/>
                  </a:rPr>
                  <a:t>k</a:t>
                </a:r>
                <a:r>
                  <a:rPr lang="vi-VN" sz="2800" smtClean="0">
                    <a:latin typeface="+mj-lt"/>
                  </a:rPr>
                  <a:t>|c) dựa trên dữ liệu luyện: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vi-VN" sz="2800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N</a:t>
                </a:r>
                <a:r>
                  <a:rPr lang="vi-VN" sz="2400" baseline="-25000" smtClean="0">
                    <a:latin typeface="+mj-lt"/>
                  </a:rPr>
                  <a:t>c</a:t>
                </a:r>
                <a:r>
                  <a:rPr lang="vi-VN" sz="2400" smtClean="0">
                    <a:latin typeface="+mj-lt"/>
                  </a:rPr>
                  <a:t> là số văn bản của lớp c, N là số văn bản trong bộ dữ liệu luyện</a:t>
                </a:r>
              </a:p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suất có điều kiện:</a:t>
                </a:r>
                <a:endParaRPr lang="vi-VN" smtClean="0">
                  <a:latin typeface="+mj-lt"/>
                </a:endParaRPr>
              </a:p>
              <a:p>
                <a:pPr marL="457200" lvl="1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vi-VN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cf</a:t>
                </a:r>
                <a:r>
                  <a:rPr lang="vi-VN" sz="2400" baseline="-25000" smtClean="0">
                    <a:latin typeface="+mj-lt"/>
                  </a:rPr>
                  <a:t>c,t</a:t>
                </a:r>
                <a:r>
                  <a:rPr lang="vi-VN" sz="2400" smtClean="0">
                    <a:latin typeface="+mj-lt"/>
                  </a:rPr>
                  <a:t> là số lần từ t xuất hiện trong lớp c</a:t>
                </a:r>
                <a:r>
                  <a:rPr lang="en-US" sz="2400" smtClean="0">
                    <a:latin typeface="+mj-lt"/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3"/>
                <a:stretch>
                  <a:fillRect l="-292" t="-1443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Giá trị </a:t>
            </a:r>
            <a:r>
              <a:rPr lang="en-US" sz="3600" smtClean="0"/>
              <a:t>0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Nếu có một từ t thuộc d nhưng không xuất hiện trong bất kỳ văn bản nào của lớp c thì: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p(t|c) = 0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Kéo theo p(c|d)=0.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6612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 pháp?</a:t>
            </a:r>
            <a:endParaRPr lang="vi-VN" sz="2400" b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mtClean="0">
                    <a:latin typeface="Calibri"/>
                  </a:rPr>
                  <a:t>Cộng thêm</a:t>
                </a:r>
                <a:r>
                  <a:rPr lang="en-US" smtClean="0">
                    <a:latin typeface="Calibri"/>
                  </a:rPr>
                  <a:t> 1: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511" t="-18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Huấn luyện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7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5" name="Picture 4" descr="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2204864"/>
            <a:ext cx="641233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3" y="303213"/>
            <a:ext cx="762970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Độ phức tạp của </a:t>
            </a:r>
            <a:r>
              <a:rPr lang="en-US"/>
              <a:t>Naive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44769" y="3140968"/>
            <a:ext cx="85725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>
                <a:latin typeface="+mn-lt"/>
                <a:cs typeface="+mn-cs"/>
              </a:rPr>
              <a:t>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ave</a:t>
            </a:r>
            <a:r>
              <a:rPr lang="en-US" sz="2800" b="0">
                <a:latin typeface="+mn-lt"/>
                <a:cs typeface="+mn-cs"/>
              </a:rPr>
              <a:t>: Đ</a:t>
            </a:r>
            <a:r>
              <a:rPr lang="en-US" sz="2800" b="0" smtClean="0">
                <a:latin typeface="+mn-lt"/>
                <a:cs typeface="+mn-cs"/>
              </a:rPr>
              <a:t>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trung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bình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của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smtClean="0">
                <a:latin typeface="+mn-lt"/>
                <a:cs typeface="+mn-cs"/>
              </a:rPr>
              <a:t>Độ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lớp; </a:t>
            </a:r>
            <a:r>
              <a:rPr lang="en-US" sz="2800" b="0" i="1">
                <a:latin typeface="+mn-lt"/>
                <a:cs typeface="+mn-cs"/>
              </a:rPr>
              <a:t>M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err="1" smtClean="0">
                <a:latin typeface="+mn-lt"/>
                <a:cs typeface="+mn-cs"/>
              </a:rPr>
              <a:t>Số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lượng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từ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duy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nhất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trong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; D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bộ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V là bộ từ </a:t>
            </a:r>
            <a:r>
              <a:rPr lang="en-US" sz="2800" b="0" err="1" smtClean="0">
                <a:latin typeface="+mn-lt"/>
                <a:cs typeface="+mn-cs"/>
              </a:rPr>
              <a:t>vựng</a:t>
            </a:r>
            <a:r>
              <a:rPr lang="en-US" sz="2800" b="0" smtClean="0">
                <a:latin typeface="+mn-lt"/>
                <a:cs typeface="+mn-cs"/>
              </a:rPr>
              <a:t>; C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tập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 smtClean="0">
                <a:latin typeface="+mn-lt"/>
                <a:cs typeface="+mn-cs"/>
              </a:rPr>
              <a:t>Naive </a:t>
            </a:r>
            <a:r>
              <a:rPr lang="en-US" sz="2800" b="0">
                <a:latin typeface="+mn-lt"/>
                <a:cs typeface="+mn-cs"/>
              </a:rPr>
              <a:t>Bayes </a:t>
            </a:r>
            <a:r>
              <a:rPr lang="en-US" sz="2800" b="0" smtClean="0">
                <a:latin typeface="+mn-lt"/>
                <a:cs typeface="+mn-cs"/>
              </a:rPr>
              <a:t>có độ </a:t>
            </a:r>
            <a:r>
              <a:rPr lang="en-US" sz="2800" b="0" err="1" smtClean="0">
                <a:latin typeface="+mn-lt"/>
                <a:cs typeface="+mn-cs"/>
              </a:rPr>
              <a:t>phức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tạp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tuyến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tính</a:t>
            </a:r>
            <a:r>
              <a:rPr lang="en-US" sz="2800" b="0" smtClean="0">
                <a:latin typeface="+mn-lt"/>
                <a:cs typeface="+mn-cs"/>
              </a:rPr>
              <a:t> so </a:t>
            </a:r>
            <a:r>
              <a:rPr lang="en-US" sz="2800" b="0" err="1" smtClean="0">
                <a:latin typeface="+mn-lt"/>
                <a:cs typeface="+mn-cs"/>
              </a:rPr>
              <a:t>với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kích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thước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 Đây là độ phức tạp </a:t>
            </a:r>
            <a:r>
              <a:rPr lang="en-US" sz="2800" b="0" err="1" smtClean="0">
                <a:latin typeface="+mn-lt"/>
                <a:cs typeface="+mn-cs"/>
              </a:rPr>
              <a:t>tối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ưu</a:t>
            </a:r>
            <a:r>
              <a:rPr lang="en-US" sz="2800" b="0" smtClean="0">
                <a:latin typeface="+mn-lt"/>
                <a:cs typeface="+mn-cs"/>
              </a:rPr>
              <a:t>.</a:t>
            </a:r>
            <a:endParaRPr lang="de-DE" sz="2800" b="0">
              <a:latin typeface="+mn-lt"/>
              <a:cs typeface="+mn-cs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5416546" cy="1224000"/>
          </a:xfrm>
          <a:prstGeom prst="rect">
            <a:avLst/>
          </a:prstGeom>
        </p:spPr>
      </p:pic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65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21130" y="303213"/>
            <a:ext cx="774266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b="0" smtClean="0"/>
              <a:t>Ví dụ phân lớp Naive Bayes</a:t>
            </a:r>
            <a:endParaRPr lang="vi-VN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221088"/>
            <a:ext cx="8572560" cy="1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sz="3200" b="0" smtClean="0">
                <a:latin typeface="Calibri"/>
                <a:cs typeface="+mn-cs"/>
              </a:rPr>
              <a:t>Ước lượng tham số cho bộ phân lớp </a:t>
            </a:r>
            <a:r>
              <a:rPr lang="en-US" sz="3200" b="0" smtClean="0">
                <a:latin typeface="Calibri"/>
                <a:cs typeface="+mn-cs"/>
              </a:rPr>
              <a:t>Naïve Bayes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sz="3200" b="0" smtClean="0">
                <a:latin typeface="Calibri"/>
                <a:cs typeface="+mn-cs"/>
              </a:rPr>
              <a:t>Phân lớp văn bản test</a:t>
            </a:r>
            <a:r>
              <a:rPr lang="vi-VN" sz="3200" b="0" smtClean="0">
                <a:latin typeface="Calibri"/>
                <a:cs typeface="+mn-cs"/>
              </a:rPr>
              <a:t> (docID = 5)</a:t>
            </a:r>
            <a:endParaRPr lang="de-DE" sz="3200" b="0">
              <a:latin typeface="Calibri"/>
              <a:cs typeface="+mn-cs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6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306099"/>
            <a:ext cx="7730356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/>
              <a:t>Ví dụ phân lớp Naive </a:t>
            </a:r>
            <a:r>
              <a:rPr lang="vi-VN" smtClean="0"/>
              <a:t>Bayes (2)</a:t>
            </a:r>
            <a:endParaRPr lang="vi-VN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8" y="2000252"/>
            <a:ext cx="8054636" cy="2357454"/>
          </a:xfrm>
          <a:prstGeom prst="rect">
            <a:avLst/>
          </a:prstGeom>
        </p:spPr>
      </p:pic>
      <p:pic>
        <p:nvPicPr>
          <p:cNvPr id="12" name="Picture 11" descr="13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7232"/>
            <a:ext cx="6122724" cy="900000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8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/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Đánh</a:t>
            </a:r>
            <a:r>
              <a:rPr lang="en-US" sz="3600" smtClean="0"/>
              <a:t> </a:t>
            </a:r>
            <a:r>
              <a:rPr lang="en-US" sz="3600" err="1" smtClean="0"/>
              <a:t>giá</a:t>
            </a:r>
            <a:r>
              <a:rPr lang="en-US" sz="3600" smtClean="0"/>
              <a:t> </a:t>
            </a:r>
            <a:r>
              <a:rPr lang="en-US" sz="3600" err="1" smtClean="0"/>
              <a:t>kết</a:t>
            </a:r>
            <a:r>
              <a:rPr lang="en-US" sz="3600" smtClean="0"/>
              <a:t> </a:t>
            </a:r>
            <a:r>
              <a:rPr lang="en-US" sz="3600" err="1" smtClean="0"/>
              <a:t>quả</a:t>
            </a:r>
            <a:r>
              <a:rPr lang="en-US" sz="3600" smtClean="0"/>
              <a:t> </a:t>
            </a:r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8343528" cy="41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Phải được thực hiện trên dữ liệu không trùng lặp với dữ liệu huấn luyện;</a:t>
            </a:r>
          </a:p>
          <a:p>
            <a:pPr algn="just" eaLnBrk="1" hangingPunct="1">
              <a:defRPr/>
            </a:pPr>
            <a:r>
              <a:rPr lang="vi-VN" sz="2800" b="0" smtClean="0"/>
              <a:t>Các tiêu chí cơ bản: Độ chính xác (P), </a:t>
            </a:r>
            <a:r>
              <a:rPr lang="vi-VN" sz="2800" b="0"/>
              <a:t>Độ đầy đủ (R), F1.</a:t>
            </a:r>
          </a:p>
        </p:txBody>
      </p:sp>
    </p:spTree>
    <p:extLst>
      <p:ext uri="{BB962C8B-B14F-4D97-AF65-F5344CB8AC3E}">
        <p14:creationId xmlns:p14="http://schemas.microsoft.com/office/powerpoint/2010/main" val="1635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độ đo cơ bản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060848"/>
            <a:ext cx="83435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Thống kê các đại lượng sau đối với một lớp: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3021675"/>
              </p:ext>
            </p:extLst>
          </p:nvPr>
        </p:nvGraphicFramePr>
        <p:xfrm>
          <a:off x="683568" y="2747317"/>
          <a:ext cx="7838753" cy="1401763"/>
        </p:xfrm>
        <a:graphic>
          <a:graphicData uri="http://schemas.openxmlformats.org/drawingml/2006/table">
            <a:tbl>
              <a:tblPr/>
              <a:tblGrid>
                <a:gridCol w="3672408"/>
                <a:gridCol w="1728192"/>
                <a:gridCol w="2438153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Không 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 (TP)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 (FP)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không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 (FN)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 (TN)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237"/>
              </p:ext>
            </p:extLst>
          </p:nvPr>
        </p:nvGraphicFramePr>
        <p:xfrm>
          <a:off x="628401" y="4293096"/>
          <a:ext cx="34369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" name="Формула" r:id="rId3" imgW="1473200" imgH="419100" progId="Equation.3">
                  <p:embed/>
                </p:oleObj>
              </mc:Choice>
              <mc:Fallback>
                <p:oleObj name="Формула" r:id="rId3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1" y="4293096"/>
                        <a:ext cx="34369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7161"/>
              </p:ext>
            </p:extLst>
          </p:nvPr>
        </p:nvGraphicFramePr>
        <p:xfrm>
          <a:off x="4890715" y="4293096"/>
          <a:ext cx="364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" name="Формула" r:id="rId5" imgW="1511300" imgH="419100" progId="Equation.3">
                  <p:embed/>
                </p:oleObj>
              </mc:Choice>
              <mc:Fallback>
                <p:oleObj name="Формула" r:id="rId5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715" y="4293096"/>
                        <a:ext cx="36417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2177"/>
              </p:ext>
            </p:extLst>
          </p:nvPr>
        </p:nvGraphicFramePr>
        <p:xfrm>
          <a:off x="539552" y="5535761"/>
          <a:ext cx="1628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5761"/>
                        <a:ext cx="1628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Lấy trung bình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43528" cy="42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Macro</a:t>
            </a:r>
          </a:p>
          <a:p>
            <a:pPr lvl="1" algn="just" eaLnBrk="1" hangingPunct="1">
              <a:defRPr/>
            </a:pPr>
            <a:r>
              <a:rPr lang="vi-VN" sz="2400" b="0" smtClean="0"/>
              <a:t>Tính F</a:t>
            </a:r>
            <a:r>
              <a:rPr lang="vi-VN" sz="2400" b="0" baseline="-25000" smtClean="0"/>
              <a:t>1</a:t>
            </a:r>
            <a:r>
              <a:rPr lang="vi-VN" sz="2400" b="0" smtClean="0"/>
              <a:t> cho từng lớp;</a:t>
            </a:r>
          </a:p>
          <a:p>
            <a:pPr lvl="1" algn="just" eaLnBrk="1" hangingPunct="1">
              <a:defRPr/>
            </a:pPr>
            <a:r>
              <a:rPr lang="vi-VN" sz="2400" b="0" smtClean="0"/>
              <a:t>Lấy trung bình các giá trị F</a:t>
            </a:r>
            <a:r>
              <a:rPr lang="vi-VN" sz="2400" b="0" baseline="-25000" smtClean="0"/>
              <a:t>1</a:t>
            </a:r>
            <a:endParaRPr lang="vi-VN" sz="2400" b="0" smtClean="0"/>
          </a:p>
          <a:p>
            <a:pPr algn="just" eaLnBrk="1" hangingPunct="1">
              <a:defRPr/>
            </a:pPr>
            <a:r>
              <a:rPr lang="vi-VN" sz="2800" b="0" smtClean="0"/>
              <a:t>Micro: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Thống kê TP, TN, FP, FN cho từng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Lấy tổng các đại lượng thống kê này trên tất cả các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Tính F</a:t>
            </a:r>
            <a:r>
              <a:rPr lang="vi-VN" b="0" baseline="-25000" smtClean="0">
                <a:latin typeface="Calibri"/>
              </a:rPr>
              <a:t>1</a:t>
            </a:r>
            <a:r>
              <a:rPr lang="vi-VN" b="0" smtClean="0">
                <a:latin typeface="Calibri"/>
              </a:rPr>
              <a:t> trên các giá trị tổng hợp này.</a:t>
            </a:r>
          </a:p>
        </p:txBody>
      </p:sp>
    </p:spTree>
    <p:extLst>
      <p:ext uri="{BB962C8B-B14F-4D97-AF65-F5344CB8AC3E}">
        <p14:creationId xmlns:p14="http://schemas.microsoft.com/office/powerpoint/2010/main" val="1227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Kết quả thực nghiệm: F1 trên </a:t>
            </a:r>
            <a:r>
              <a:rPr lang="en-US" sz="3600" smtClean="0"/>
              <a:t>Reuters-21578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5" name="Picture 4" descr="1358.png"/>
          <p:cNvPicPr>
            <a:picLocks noChangeAspect="1"/>
          </p:cNvPicPr>
          <p:nvPr/>
        </p:nvPicPr>
        <p:blipFill rotWithShape="1">
          <a:blip r:embed="rId2"/>
          <a:srcRect b="12402"/>
          <a:stretch/>
        </p:blipFill>
        <p:spPr>
          <a:xfrm>
            <a:off x="1227945" y="1700808"/>
            <a:ext cx="6296383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60932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0" smtClean="0"/>
              <a:t>Bộ phân loại Naïve Bayes tuy đơn giản nhưng hoạt động tương đối tốt so với các bộ phân loại khác.</a:t>
            </a:r>
            <a:endParaRPr lang="vi-VN" b="0"/>
          </a:p>
        </p:txBody>
      </p:sp>
    </p:spTree>
    <p:extLst>
      <p:ext uri="{BB962C8B-B14F-4D97-AF65-F5344CB8AC3E}">
        <p14:creationId xmlns:p14="http://schemas.microsoft.com/office/powerpoint/2010/main" val="1009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14.1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4114800"/>
          </a:xfrm>
        </p:spPr>
        <p:txBody>
          <a:bodyPr/>
          <a:lstStyle/>
          <a:p>
            <a:pPr marL="0" indent="0">
              <a:buNone/>
            </a:pPr>
            <a:r>
              <a:rPr lang="vi-VN" sz="2800" dirty="0" smtClean="0"/>
              <a:t>Trường hợp khi mỗi văn bản trong bộ dữ liệu kiểm thử được gán đúng 1 nhãn lớp, đồng thời bộ phân lớp cũng gán đúng mỗi văn bản vào một lớp, gọi là phân lớp 1 lớp. </a:t>
            </a:r>
          </a:p>
          <a:p>
            <a:pPr marL="0" indent="0">
              <a:buNone/>
            </a:pPr>
            <a:r>
              <a:rPr lang="vi-VN" sz="2800" dirty="0" smtClean="0"/>
              <a:t>Hãy chứng mình rằng, với phân lớp 1 lớp, tổng FP trên tất cả các lớp bằng tổng FN. Nếu lấy trung bình theo micro, thì F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smtClean="0"/>
              <a:t>tự</a:t>
            </a:r>
            <a:r>
              <a:rPr lang="vi-VN" sz="2800" smtClean="0"/>
              <a:t> </a:t>
            </a:r>
            <a:r>
              <a:rPr lang="vi-VN" sz="2800" dirty="0" smtClean="0"/>
              <a:t>accuracy.</a:t>
            </a:r>
            <a:endParaRPr lang="vi-V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14.2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619199"/>
          </a:xfrm>
        </p:spPr>
        <p:txBody>
          <a:bodyPr/>
          <a:lstStyle/>
          <a:p>
            <a:pPr marL="0" indent="0">
              <a:buNone/>
            </a:pPr>
            <a:r>
              <a:rPr lang="vi-VN" sz="2800" smtClean="0"/>
              <a:t>Cho bộ văn bản:</a:t>
            </a:r>
            <a:endParaRPr lang="vi-VN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5576" y="3789040"/>
            <a:ext cx="819951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vi-VN" sz="2800" b="0" smtClean="0"/>
              <a:t>Hãy so sánh các biểu diễn túi từ theo mô hình đa thức và mô hình Bernoulli của những văn bản đã cho.</a:t>
            </a:r>
            <a:endParaRPr lang="vi-VN" sz="2800" b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590800"/>
            <a:ext cx="8080715" cy="11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4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Ứng dụng trong công cụ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Xác định ngôn ngữ</a:t>
            </a:r>
          </a:p>
          <a:p>
            <a:pPr lvl="1" algn="just" eaLnBrk="1" hangingPunct="1">
              <a:defRPr/>
            </a:pPr>
            <a:r>
              <a:rPr lang="vi-VN" sz="2400" smtClean="0"/>
              <a:t>Các lớp: Tiếng Anh, tiếng Việt, v.v.</a:t>
            </a:r>
          </a:p>
          <a:p>
            <a:pPr algn="just" eaLnBrk="1" hangingPunct="1">
              <a:defRPr/>
            </a:pPr>
            <a:r>
              <a:rPr lang="vi-VN" sz="2800" smtClean="0"/>
              <a:t>Xác định spam</a:t>
            </a:r>
          </a:p>
          <a:p>
            <a:pPr algn="just" eaLnBrk="1" hangingPunct="1">
              <a:defRPr/>
            </a:pPr>
            <a:r>
              <a:rPr lang="vi-VN" sz="2800" smtClean="0"/>
              <a:t>Tìm kiếm theo chủ đề</a:t>
            </a:r>
          </a:p>
          <a:p>
            <a:pPr algn="just" eaLnBrk="1" hangingPunct="1">
              <a:defRPr/>
            </a:pPr>
            <a:r>
              <a:rPr lang="vi-VN" sz="2800" smtClean="0"/>
              <a:t>Truy vấn cố định (standing queries), v.d., Google Alerts</a:t>
            </a:r>
          </a:p>
          <a:p>
            <a:pPr algn="just" eaLnBrk="1" hangingPunct="1">
              <a:defRPr/>
            </a:pPr>
            <a:r>
              <a:rPr lang="vi-VN" sz="2800" smtClean="0"/>
              <a:t>Phân lớp bình luận: vd., b</a:t>
            </a:r>
            <a:r>
              <a:rPr lang="en-US" sz="2800" err="1" smtClean="0"/>
              <a:t>ình</a:t>
            </a:r>
            <a:r>
              <a:rPr lang="en-US" sz="2800" smtClean="0"/>
              <a:t> </a:t>
            </a:r>
            <a:r>
              <a:rPr lang="en-US" sz="2800" err="1" smtClean="0"/>
              <a:t>luận</a:t>
            </a:r>
            <a:r>
              <a:rPr lang="en-US" sz="2800" smtClean="0"/>
              <a:t> </a:t>
            </a:r>
            <a:r>
              <a:rPr lang="en-US" sz="2800" err="1" smtClean="0"/>
              <a:t>về</a:t>
            </a:r>
            <a:r>
              <a:rPr lang="en-US" sz="2800" smtClean="0"/>
              <a:t> </a:t>
            </a:r>
            <a:r>
              <a:rPr lang="en-US" sz="2800" err="1" smtClean="0"/>
              <a:t>phim</a:t>
            </a:r>
            <a:r>
              <a:rPr lang="en-US" sz="2800" smtClean="0"/>
              <a:t> </a:t>
            </a:r>
            <a:r>
              <a:rPr lang="en-US" sz="2800" err="1" smtClean="0"/>
              <a:t>mang</a:t>
            </a:r>
            <a:r>
              <a:rPr lang="en-US" sz="2800" smtClean="0"/>
              <a:t> </a:t>
            </a:r>
            <a:r>
              <a:rPr lang="en-US" sz="2800" err="1" smtClean="0"/>
              <a:t>tính</a:t>
            </a:r>
            <a:r>
              <a:rPr lang="en-US" sz="2800" smtClean="0"/>
              <a:t> </a:t>
            </a:r>
            <a:r>
              <a:rPr lang="en-US" sz="2800" err="1" smtClean="0"/>
              <a:t>khen</a:t>
            </a:r>
            <a:r>
              <a:rPr lang="en-US" sz="2800" smtClean="0"/>
              <a:t> </a:t>
            </a:r>
            <a:r>
              <a:rPr lang="en-US" sz="2800" err="1" smtClean="0"/>
              <a:t>ngợi</a:t>
            </a:r>
            <a:r>
              <a:rPr lang="en-US" sz="2800" smtClean="0"/>
              <a:t> hay </a:t>
            </a:r>
            <a:r>
              <a:rPr lang="en-US" sz="2800" err="1" smtClean="0"/>
              <a:t>phê</a:t>
            </a:r>
            <a:r>
              <a:rPr lang="en-US" sz="2800" smtClean="0"/>
              <a:t> </a:t>
            </a:r>
            <a:r>
              <a:rPr lang="en-US" sz="2800" err="1" smtClean="0"/>
              <a:t>bình</a:t>
            </a:r>
            <a:r>
              <a:rPr lang="en-US" sz="2800" smtClean="0"/>
              <a:t>, v.v.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14.3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4075583"/>
          </a:xfrm>
        </p:spPr>
        <p:txBody>
          <a:bodyPr/>
          <a:lstStyle/>
          <a:p>
            <a:pPr marL="0" indent="0">
              <a:buNone/>
            </a:pPr>
            <a:r>
              <a:rPr lang="vi-VN" sz="2800" smtClean="0"/>
              <a:t>Ý nghĩa của giả thuyết độc lập với vị trí là: Thông tin từ xuất hiện ở vị trí k cụ thể là không hữu ích. Hãy tìm ngoại lệ. </a:t>
            </a:r>
          </a:p>
          <a:p>
            <a:pPr marL="0" indent="0">
              <a:buNone/>
            </a:pPr>
            <a:r>
              <a:rPr lang="vi-VN" sz="2800" i="1" smtClean="0"/>
              <a:t>Thử thiết lập văn bản với với cấu trúc cố định.</a:t>
            </a:r>
            <a:endParaRPr lang="vi-VN" sz="28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022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phương pháp phân lớp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Theo mức độ tham gia của con người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thủ công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dựa trên luật: Bán tự động</a:t>
            </a:r>
          </a:p>
          <a:p>
            <a:pPr lvl="1" algn="just" eaLnBrk="1" hangingPunct="1">
              <a:defRPr/>
            </a:pPr>
            <a:r>
              <a:rPr lang="vi-VN" sz="2400" smtClean="0"/>
              <a:t>Xác suất/thống kê: Tự động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thủ công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538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Xử dụng ở: Yahoo, ODP, Pubmed;</a:t>
            </a:r>
          </a:p>
          <a:p>
            <a:pPr algn="just" eaLnBrk="1" hangingPunct="1">
              <a:defRPr/>
            </a:pPr>
            <a:r>
              <a:rPr lang="vi-VN" sz="2800" smtClean="0"/>
              <a:t>Rất chính xác!</a:t>
            </a:r>
          </a:p>
          <a:p>
            <a:pPr algn="just" eaLnBrk="1" hangingPunct="1">
              <a:defRPr/>
            </a:pPr>
            <a:r>
              <a:rPr lang="vi-VN" sz="2800" smtClean="0"/>
              <a:t>Đơn giản với dữ liệu nhỏ;</a:t>
            </a:r>
          </a:p>
          <a:p>
            <a:pPr algn="just" eaLnBrk="1" hangingPunct="1">
              <a:defRPr/>
            </a:pPr>
            <a:r>
              <a:rPr lang="vi-VN" sz="2800" smtClean="0"/>
              <a:t>Phức tạp &amp; chi phí cao trên quy mô lớn</a:t>
            </a:r>
            <a:r>
              <a:rPr lang="en-US" sz="2800" smtClean="0"/>
              <a:t>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833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err="1" smtClean="0">
                <a:solidFill>
                  <a:schemeClr val="tx2"/>
                </a:solidFill>
              </a:rPr>
              <a:t>Phân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lớp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tự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động</a:t>
            </a:r>
            <a:r>
              <a:rPr lang="en-US" sz="2800" b="0">
                <a:solidFill>
                  <a:schemeClr val="tx2"/>
                </a:solidFill>
              </a:rPr>
              <a:t>?</a:t>
            </a:r>
            <a:endParaRPr lang="vi-VN" sz="2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luật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779439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Ví dụ, Google Alerts;</a:t>
            </a:r>
          </a:p>
          <a:p>
            <a:pPr algn="just" eaLnBrk="1" hangingPunct="1">
              <a:defRPr/>
            </a:pPr>
            <a:r>
              <a:rPr lang="vi-VN" sz="2800" smtClean="0"/>
              <a:t>Sử dụng môi trường tích hợp hỗ trợ viết luật phân lớp;</a:t>
            </a:r>
          </a:p>
          <a:p>
            <a:pPr lvl="1" algn="just" eaLnBrk="1" hangingPunct="1">
              <a:defRPr/>
            </a:pPr>
            <a:r>
              <a:rPr lang="vi-VN" sz="2400" smtClean="0"/>
              <a:t>Thường sử dụng Logic Boolean.</a:t>
            </a:r>
          </a:p>
          <a:p>
            <a:pPr algn="just" eaLnBrk="1" hangingPunct="1">
              <a:defRPr/>
            </a:pPr>
            <a:r>
              <a:rPr lang="vi-VN" sz="2800" smtClean="0"/>
              <a:t>Có thể đạt độ chính xác rất cao;</a:t>
            </a:r>
          </a:p>
          <a:p>
            <a:pPr algn="just" eaLnBrk="1" hangingPunct="1">
              <a:defRPr/>
            </a:pPr>
            <a:r>
              <a:rPr lang="vi-VN" sz="2800" smtClean="0"/>
              <a:t>Cần chi phí lớn và khó quản lý.</a:t>
            </a:r>
            <a:endParaRPr lang="vi-VN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78135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err="1" smtClean="0"/>
              <a:t>Ví</a:t>
            </a:r>
            <a:r>
              <a:rPr lang="en-US" b="0" smtClean="0"/>
              <a:t> </a:t>
            </a:r>
            <a:r>
              <a:rPr lang="en-US" b="0" err="1" smtClean="0"/>
              <a:t>dụ</a:t>
            </a:r>
            <a:r>
              <a:rPr lang="en-US" b="0" smtClean="0"/>
              <a:t> </a:t>
            </a:r>
            <a:r>
              <a:rPr lang="en-US" b="0" err="1" smtClean="0"/>
              <a:t>luật</a:t>
            </a:r>
            <a:r>
              <a:rPr lang="en-US" b="0" smtClean="0"/>
              <a:t> </a:t>
            </a:r>
            <a:r>
              <a:rPr lang="en-US" b="0" err="1" smtClean="0"/>
              <a:t>phân</a:t>
            </a:r>
            <a:r>
              <a:rPr lang="en-US" b="0" smtClean="0"/>
              <a:t> </a:t>
            </a:r>
            <a:r>
              <a:rPr lang="en-US" b="0" err="1" smtClean="0"/>
              <a:t>lớp</a:t>
            </a:r>
            <a:endParaRPr lang="en-US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206084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924944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43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xác suất/thống kê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64353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Bài toán phân lớp văn bản: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Huấn luyện: Học có giám sát, nhằm xác định </a:t>
            </a:r>
            <a:r>
              <a:rPr lang="el-GR" sz="2400" smtClean="0">
                <a:latin typeface="Calibri"/>
                <a:cs typeface="Calibri"/>
              </a:rPr>
              <a:t>ϒ</a:t>
            </a:r>
            <a:r>
              <a:rPr lang="vi-VN" sz="2400">
                <a:latin typeface="Calibri"/>
                <a:cs typeface="Calibri"/>
              </a:rPr>
              <a:t>;</a:t>
            </a:r>
            <a:endParaRPr lang="vi-VN" sz="2400" smtClean="0">
              <a:latin typeface="+mj-lt"/>
            </a:endParaRP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Phân lớp: Sử dụng </a:t>
            </a:r>
            <a:r>
              <a:rPr lang="el-GR" sz="2400">
                <a:latin typeface="Calibri"/>
                <a:cs typeface="Calibri"/>
              </a:rPr>
              <a:t>ϒ </a:t>
            </a:r>
            <a:r>
              <a:rPr lang="vi-VN" sz="2400" smtClean="0">
                <a:latin typeface="Calibri"/>
                <a:cs typeface="Calibri"/>
              </a:rPr>
              <a:t> </a:t>
            </a:r>
            <a:r>
              <a:rPr lang="vi-VN" sz="2400" smtClean="0">
                <a:latin typeface="+mj-lt"/>
              </a:rPr>
              <a:t>để phân lớp văn bản.</a:t>
            </a:r>
          </a:p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Tiêu biểu: Naïve Bayes, Rocchio, kNN, SVMs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Cần thiết lập bộ dữ liệu huấn luyện;</a:t>
            </a:r>
          </a:p>
          <a:p>
            <a:pPr lvl="2" algn="just" eaLnBrk="1" hangingPunct="1">
              <a:defRPr/>
            </a:pPr>
            <a:r>
              <a:rPr lang="vi-VN" sz="2000" smtClean="0">
                <a:latin typeface="+mj-lt"/>
              </a:rPr>
              <a:t>Tuy nhiên không yêu cầu chuyên gia.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9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 văn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/>
                <a:r>
                  <a:rPr lang="vi-VN" sz="2800" smtClean="0"/>
                  <a:t>Ký hiệu:</a:t>
                </a:r>
              </a:p>
              <a:p>
                <a:pPr lvl="1"/>
                <a:r>
                  <a:rPr lang="vi-VN" sz="2400"/>
                  <a:t>D</a:t>
                </a:r>
                <a:r>
                  <a:rPr lang="vi-VN" sz="2400" smtClean="0"/>
                  <a:t> </a:t>
                </a:r>
                <a:r>
                  <a:rPr lang="vi-VN" sz="2400"/>
                  <a:t>là tập văn bản;</a:t>
                </a:r>
              </a:p>
              <a:p>
                <a:pPr lvl="1"/>
                <a:r>
                  <a:rPr lang="vi-VN" sz="2400"/>
                  <a:t>C là tập lớp (còn được gọi là tập nhãn</a:t>
                </a:r>
                <a:r>
                  <a:rPr lang="vi-VN" sz="2400" smtClean="0"/>
                  <a:t>).</a:t>
                </a:r>
                <a:endParaRPr lang="vi-VN" sz="2400"/>
              </a:p>
              <a:p>
                <a:pPr algn="just" eaLnBrk="1" hangingPunct="1"/>
                <a:r>
                  <a:rPr lang="vi-VN" sz="2800"/>
                  <a:t>Dữ liệu huấn luyện là một phân lớp mẫu </a:t>
                </a:r>
              </a:p>
              <a:p>
                <a:pPr lvl="1" algn="just" eaLnBrk="1" hangingPunct="1"/>
                <a:r>
                  <a:rPr lang="vi-VN" sz="2400" smtClean="0"/>
                  <a:t>TrainingSet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vi-VN" sz="2400">
                            <a:latin typeface="Cambria Math"/>
                          </a:rPr>
                          <m:t>&lt;</m:t>
                        </m:r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,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&gt;</m:t>
                        </m:r>
                      </m:e>
                      <m:e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 ∈</m:t>
                        </m:r>
                        <m:sSub>
                          <m:sSubPr>
                            <m:ctrlPr>
                              <a:rPr lang="vi-V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𝑡𝑟𝑎𝑖𝑛𝑖𝑛𝑔</m:t>
                            </m:r>
                          </m:sub>
                        </m:sSub>
                        <m:r>
                          <a:rPr lang="vi-VN" sz="2400">
                            <a:latin typeface="Cambria Math"/>
                          </a:rPr>
                          <m:t>,  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∈</m:t>
                        </m:r>
                        <m:r>
                          <a:rPr lang="vi-VN" sz="240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400" smtClean="0"/>
                  <a:t>, cho biết một số văn bản tiêu biểu thuộc các lớp đã cho.</a:t>
                </a:r>
                <a:endParaRPr lang="vi-VN" sz="2400"/>
              </a:p>
              <a:p>
                <a:pPr algn="just" eaLnBrk="1" hangingPunct="1"/>
                <a:r>
                  <a:rPr lang="vi-VN" sz="2800" b="1" smtClean="0"/>
                  <a:t>Học:</a:t>
                </a:r>
                <a:r>
                  <a:rPr lang="vi-VN" sz="2800" smtClean="0"/>
                  <a:t> sử dụng giải thuật huấn luyện để xác định ánh </a:t>
                </a:r>
                <a:r>
                  <a:rPr lang="vi-VN" sz="2800"/>
                  <a:t>xạ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vi-VN" sz="2800"/>
                  <a:t> </a:t>
                </a:r>
                <a:r>
                  <a:rPr lang="vi-VN" sz="2800" smtClean="0"/>
                  <a:t>gán văn bản với lớp:</a:t>
                </a:r>
                <a:endParaRPr lang="vi-VN" sz="2800"/>
              </a:p>
              <a:p>
                <a:pPr lvl="1" algn="just" eaLnBrk="1" hangingPunct="1"/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𝛾</m:t>
                    </m:r>
                    <m:r>
                      <a:rPr lang="vi-VN" sz="240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𝑡𝑟𝑎𝑖𝑛𝑖𝑛𝑔</m:t>
                        </m:r>
                      </m:sub>
                    </m:sSub>
                    <m:r>
                      <a:rPr lang="vi-VN" sz="2400">
                        <a:latin typeface="Cambria Math"/>
                      </a:rPr>
                      <m:t>→</m:t>
                    </m:r>
                    <m:r>
                      <a:rPr lang="vi-VN" sz="2400">
                        <a:latin typeface="Cambria Math"/>
                      </a:rPr>
                      <m:t>𝐶</m:t>
                    </m:r>
                  </m:oMath>
                </a14:m>
                <a:r>
                  <a:rPr lang="vi-VN" sz="2400"/>
                  <a:t> </a:t>
                </a:r>
              </a:p>
              <a:p>
                <a:pPr algn="just" eaLnBrk="1" hangingPunct="1"/>
                <a:r>
                  <a:rPr lang="vi-VN" sz="2800" b="1" smtClean="0"/>
                  <a:t>Phân lớp:</a:t>
                </a:r>
                <a:r>
                  <a:rPr lang="vi-VN" sz="2800" smtClean="0"/>
                  <a:t> </a:t>
                </a:r>
                <a:r>
                  <a:rPr lang="en-US" sz="2800" smtClean="0"/>
                  <a:t>cho </a:t>
                </a:r>
                <a:r>
                  <a:rPr lang="en-US" sz="2800"/>
                  <a:t>d ∈ X </a:t>
                </a:r>
                <a:r>
                  <a:rPr lang="en-US" sz="2800" err="1"/>
                  <a:t>cần</a:t>
                </a:r>
                <a:r>
                  <a:rPr lang="en-US" sz="2800"/>
                  <a:t> </a:t>
                </a:r>
                <a:r>
                  <a:rPr lang="en-US" sz="2800" err="1"/>
                  <a:t>xác</a:t>
                </a:r>
                <a:r>
                  <a:rPr lang="en-US" sz="2800"/>
                  <a:t> </a:t>
                </a:r>
                <a:r>
                  <a:rPr lang="en-US" sz="2800" err="1"/>
                  <a:t>định</a:t>
                </a:r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en-US" sz="2800"/>
                  <a:t>(d) ∈ C.</a:t>
                </a:r>
              </a:p>
              <a:p>
                <a:pPr algn="just" eaLnBrk="1" hangingPunct="1"/>
                <a:endParaRPr lang="en-US" sz="280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blipFill rotWithShape="1">
                <a:blip r:embed="rId3"/>
                <a:stretch>
                  <a:fillRect l="-292" t="-1259" r="-1534" b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32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9039</TotalTime>
  <Words>1414</Words>
  <Application>Microsoft Office PowerPoint</Application>
  <PresentationFormat>On-screen Show (4:3)</PresentationFormat>
  <Paragraphs>174</Paragraphs>
  <Slides>31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Палитра</vt:lpstr>
      <vt:lpstr>Формула</vt:lpstr>
      <vt:lpstr>Equation</vt:lpstr>
      <vt:lpstr>IT4853 Tìm kiếm và trình diễn thông tin</vt:lpstr>
      <vt:lpstr>Nội dung chính</vt:lpstr>
      <vt:lpstr>Ứng dụng trong công cụ tìm kiếm</vt:lpstr>
      <vt:lpstr>Các phương pháp phân lớp</vt:lpstr>
      <vt:lpstr>Phương pháp phân lớp thủ công</vt:lpstr>
      <vt:lpstr>Phương pháp phân lớp dựa trên luật</vt:lpstr>
      <vt:lpstr>PowerPoint Presentation</vt:lpstr>
      <vt:lpstr>Phương pháp phân lớp dựa trên xác suất/thống kê</vt:lpstr>
      <vt:lpstr>Bài toán phân lớp văn bản</vt:lpstr>
      <vt:lpstr>Bài toán phân lớp văn bản (2)</vt:lpstr>
      <vt:lpstr>Nội dung chính</vt:lpstr>
      <vt:lpstr>Phân lớp Naïve Bayes</vt:lpstr>
      <vt:lpstr>Tiêu trí xác suất cực đại</vt:lpstr>
      <vt:lpstr>Lấy log</vt:lpstr>
      <vt:lpstr>Ước lượng tham số</vt:lpstr>
      <vt:lpstr>Giá trị 0</vt:lpstr>
      <vt:lpstr>Làm mịn</vt:lpstr>
      <vt:lpstr>Giải thuật Naïve Bayes: Huấn luyện</vt:lpstr>
      <vt:lpstr>Giải thuật Naïve Bayes: Phân lớp</vt:lpstr>
      <vt:lpstr>PowerPoint Presentation</vt:lpstr>
      <vt:lpstr>PowerPoint Presentation</vt:lpstr>
      <vt:lpstr>PowerPoint Presentation</vt:lpstr>
      <vt:lpstr>Nội dung chính</vt:lpstr>
      <vt:lpstr>Đánh giá kết quả phân lớp</vt:lpstr>
      <vt:lpstr>Các độ đo cơ bản</vt:lpstr>
      <vt:lpstr>Lấy trung bình</vt:lpstr>
      <vt:lpstr>Kết quả thực nghiệm: F1 trên Reuters-21578</vt:lpstr>
      <vt:lpstr>Bài tập 14.1</vt:lpstr>
      <vt:lpstr>Bài tập 14.2</vt:lpstr>
      <vt:lpstr>Bài tập 14.3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2211</cp:revision>
  <dcterms:created xsi:type="dcterms:W3CDTF">2013-06-24T04:34:24Z</dcterms:created>
  <dcterms:modified xsi:type="dcterms:W3CDTF">2017-03-07T00:19:05Z</dcterms:modified>
</cp:coreProperties>
</file>