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8383" autoAdjust="0"/>
  </p:normalViewPr>
  <p:slideViewPr>
    <p:cSldViewPr>
      <p:cViewPr varScale="1">
        <p:scale>
          <a:sx n="86" d="100"/>
          <a:sy n="86" d="100"/>
        </p:scale>
        <p:origin x="-8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16</a:t>
            </a:fld>
            <a:endParaRPr lang="vi-VN"/>
          </a:p>
        </p:txBody>
      </p:sp>
    </p:spTree>
    <p:extLst>
      <p:ext uri="{BB962C8B-B14F-4D97-AF65-F5344CB8AC3E}">
        <p14:creationId xmlns:p14="http://schemas.microsoft.com/office/powerpoint/2010/main" val="361205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611560" y="3501008"/>
            <a:ext cx="8352928" cy="1440880"/>
          </a:xfrm>
        </p:spPr>
        <p:txBody>
          <a:bodyPr/>
          <a:lstStyle/>
          <a:p>
            <a:pPr algn="just" eaLnBrk="1" hangingPunct="1"/>
            <a:r>
              <a:rPr lang="en-US" altLang="ru-RU" sz="2800" dirty="0" err="1" smtClean="0"/>
              <a:t>Bài</a:t>
            </a:r>
            <a:r>
              <a:rPr lang="en-US" altLang="ru-RU" sz="2800" dirty="0" smtClean="0"/>
              <a:t> 8.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r>
              <a:rPr lang="en-US" altLang="ru-RU" sz="2800" dirty="0" smtClean="0"/>
              <a:t> (2)</a:t>
            </a:r>
          </a:p>
          <a:p>
            <a:pPr algn="just" eaLnBrk="1" hangingPunct="1"/>
            <a:r>
              <a:rPr lang="en-US" sz="2800" dirty="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3240062"/>
              </a:xfrm>
            </p:spPr>
            <p:txBody>
              <a:bodyPr/>
              <a:lstStyle/>
              <a:p>
                <a:pPr eaLnBrk="1" hangingPunct="1"/>
                <a:r>
                  <a:rPr lang="vi-VN" altLang="ru-RU" sz="2400" dirty="0"/>
                  <a:t>Kêt quả </a:t>
                </a:r>
                <a:r>
                  <a:rPr lang="vi-VN" altLang="ru-RU" sz="2400" dirty="0" smtClean="0"/>
                  <a:t>càng </a:t>
                </a:r>
                <a:r>
                  <a:rPr lang="vi-VN" altLang="ru-RU" sz="2400" dirty="0"/>
                  <a:t>xa vị trí đầu danh sách càng kém hữu ích</a:t>
                </a:r>
                <a:r>
                  <a:rPr lang="en-US" altLang="ru-RU" sz="2400" dirty="0"/>
                  <a:t> (</a:t>
                </a:r>
                <a:r>
                  <a:rPr lang="en-US" altLang="ru-RU" sz="2400" dirty="0" err="1"/>
                  <a:t>lợi</a:t>
                </a:r>
                <a:r>
                  <a:rPr lang="en-US" altLang="ru-RU" sz="2400" dirty="0"/>
                  <a:t> </a:t>
                </a:r>
                <a:r>
                  <a:rPr lang="en-US" altLang="ru-RU" sz="2400" dirty="0" err="1"/>
                  <a:t>ích</a:t>
                </a:r>
                <a:r>
                  <a:rPr lang="en-US" altLang="ru-RU" sz="2400" dirty="0"/>
                  <a:t> </a:t>
                </a:r>
                <a:r>
                  <a:rPr lang="en-US" altLang="ru-RU" sz="2400" dirty="0" err="1"/>
                  <a:t>bị</a:t>
                </a:r>
                <a:r>
                  <a:rPr lang="en-US" altLang="ru-RU" sz="2400" dirty="0"/>
                  <a:t> </a:t>
                </a:r>
                <a:r>
                  <a:rPr lang="en-US" altLang="ru-RU" sz="2400" dirty="0" err="1"/>
                  <a:t>thuyên</a:t>
                </a:r>
                <a:r>
                  <a:rPr lang="en-US" altLang="ru-RU" sz="2400" dirty="0"/>
                  <a:t> </a:t>
                </a:r>
                <a:r>
                  <a:rPr lang="en-US" altLang="ru-RU" sz="2400" dirty="0" err="1"/>
                  <a:t>giảm</a:t>
                </a:r>
                <a:r>
                  <a:rPr lang="en-US" altLang="ru-RU" sz="2400" dirty="0"/>
                  <a:t>)</a:t>
                </a:r>
                <a:r>
                  <a:rPr lang="vi-VN" altLang="ru-RU" sz="2400" dirty="0" smtClean="0"/>
                  <a:t>;</a:t>
                </a:r>
                <a:endParaRPr lang="en-US" altLang="ru-RU" sz="2400" dirty="0" smtClean="0"/>
              </a:p>
              <a:p>
                <a:pPr eaLnBrk="1" hangingPunct="1"/>
                <a:r>
                  <a:rPr lang="en-US" altLang="ru-RU" sz="2400" dirty="0" smtClean="0"/>
                  <a:t>DCG </a:t>
                </a:r>
                <a:r>
                  <a:rPr lang="en-US" altLang="ru-RU" sz="2400" dirty="0" err="1" smtClean="0"/>
                  <a:t>tại</a:t>
                </a:r>
                <a:r>
                  <a:rPr lang="en-US" altLang="ru-RU" sz="2400" dirty="0" smtClean="0"/>
                  <a:t> </a:t>
                </a:r>
                <a:r>
                  <a:rPr lang="en-US" altLang="ru-RU" sz="2400" dirty="0" err="1" smtClean="0"/>
                  <a:t>vị</a:t>
                </a:r>
                <a:r>
                  <a:rPr lang="en-US" altLang="ru-RU" sz="2400" dirty="0" smtClean="0"/>
                  <a:t> </a:t>
                </a:r>
                <a:r>
                  <a:rPr lang="en-US" altLang="ru-RU" sz="2400" dirty="0" err="1" smtClean="0"/>
                  <a:t>trí</a:t>
                </a:r>
                <a:r>
                  <a:rPr lang="en-US" altLang="ru-RU" sz="2400" dirty="0" smtClean="0"/>
                  <a:t> n</a:t>
                </a:r>
              </a:p>
              <a:p>
                <a:pPr lvl="1" eaLnBrk="1" hangingPunct="1"/>
                <a:r>
                  <a:rPr lang="en-US" altLang="ru-RU" dirty="0" smtClean="0"/>
                  <a:t>DCG = rel</a:t>
                </a:r>
                <a:r>
                  <a:rPr lang="en-US" altLang="ru-RU" baseline="-25000" dirty="0" smtClean="0"/>
                  <a:t>1</a:t>
                </a:r>
                <a:r>
                  <a:rPr lang="en-US" altLang="ru-RU" dirty="0" smtClean="0"/>
                  <a:t> + rel</a:t>
                </a:r>
                <a:r>
                  <a:rPr lang="en-US" altLang="ru-RU" baseline="-25000" dirty="0" smtClean="0"/>
                  <a:t>2</a:t>
                </a:r>
                <a:r>
                  <a:rPr lang="en-US" altLang="ru-RU" dirty="0" smtClean="0"/>
                  <a:t>/log</a:t>
                </a:r>
                <a:r>
                  <a:rPr lang="en-US" altLang="ru-RU" baseline="-25000" dirty="0" smtClean="0"/>
                  <a:t>2</a:t>
                </a:r>
                <a:r>
                  <a:rPr lang="en-US" altLang="ru-RU" dirty="0" smtClean="0"/>
                  <a:t>2 + … </a:t>
                </a:r>
                <a:r>
                  <a:rPr lang="en-US" altLang="ru-RU" dirty="0" err="1" smtClean="0"/>
                  <a:t>rel</a:t>
                </a:r>
                <a:r>
                  <a:rPr lang="en-US" altLang="ru-RU" baseline="-25000" dirty="0" err="1" smtClean="0"/>
                  <a:t>n</a:t>
                </a:r>
                <a:r>
                  <a:rPr lang="en-US" altLang="ru-RU" dirty="0" smtClean="0"/>
                  <a:t>/log</a:t>
                </a:r>
                <a:r>
                  <a:rPr lang="en-US" altLang="ru-RU" baseline="-25000" dirty="0" smtClean="0"/>
                  <a:t>2</a:t>
                </a:r>
                <a:r>
                  <a:rPr lang="en-US" altLang="ru-RU" dirty="0" smtClean="0"/>
                  <a:t>n</a:t>
                </a:r>
              </a:p>
              <a:p>
                <a:pPr eaLnBrk="1" hangingPunct="1">
                  <a:lnSpc>
                    <a:spcPct val="80000"/>
                  </a:lnSpc>
                </a:pP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𝐷𝐶𝐺</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𝑛</m:t>
                        </m:r>
                      </m:sup>
                      <m:e>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𝑖</m:t>
                                </m:r>
                              </m:sub>
                            </m:sSub>
                          </m:num>
                          <m:den>
                            <m:sSub>
                              <m:sSubPr>
                                <m:ctrlPr>
                                  <a:rPr lang="en-US" b="0" i="1" smtClean="0">
                                    <a:latin typeface="Cambria Math"/>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𝑖</m:t>
                            </m:r>
                          </m:den>
                        </m:f>
                      </m:e>
                    </m:nary>
                  </m:oMath>
                </a14:m>
                <a:endParaRPr lang="en-US" altLang="ru-RU" sz="2400" dirty="0" smtClean="0">
                  <a:solidFill>
                    <a:schemeClr val="tx2"/>
                  </a:solidFill>
                </a:endParaRPr>
              </a:p>
              <a:p>
                <a:pPr eaLnBrk="1" hangingPunct="1"/>
                <a:r>
                  <a:rPr lang="vi-VN" altLang="ru-RU" sz="2400" dirty="0" smtClean="0"/>
                  <a:t>Có thể sử dụng hệ cơ số bất kỳ cho hàm log</a:t>
                </a:r>
              </a:p>
              <a:p>
                <a:pPr eaLnBrk="1" hangingPunct="1"/>
                <a:endParaRPr lang="en-US" altLang="ru-RU" sz="2400"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3240062"/>
              </a:xfrm>
              <a:blipFill rotWithShape="1">
                <a:blip r:embed="rId3"/>
                <a:stretch>
                  <a:fillRect l="-73" t="-1504" b="-4323"/>
                </a:stretch>
              </a:blipFill>
            </p:spPr>
            <p:txBody>
              <a:bodyPr/>
              <a:lstStyle/>
              <a:p>
                <a:r>
                  <a:rPr lang="en-US">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err="1" smtClean="0">
                <a:solidFill>
                  <a:schemeClr val="tx2"/>
                </a:solidFill>
              </a:rPr>
              <a:t>Thuật</a:t>
            </a:r>
            <a:r>
              <a:rPr lang="en-US" altLang="ru-RU" sz="2400" dirty="0" smtClean="0">
                <a:solidFill>
                  <a:schemeClr val="tx2"/>
                </a:solidFill>
              </a:rPr>
              <a:t> </a:t>
            </a:r>
            <a:r>
              <a:rPr lang="en-US" altLang="ru-RU" sz="2400" dirty="0" err="1" smtClean="0">
                <a:solidFill>
                  <a:schemeClr val="tx2"/>
                </a:solidFill>
              </a:rPr>
              <a:t>ngữ</a:t>
            </a:r>
            <a:r>
              <a:rPr lang="en-US" altLang="ru-RU" sz="2400" dirty="0" smtClean="0">
                <a:solidFill>
                  <a:schemeClr val="tx2"/>
                </a:solidFill>
              </a:rPr>
              <a:t>:</a:t>
            </a:r>
          </a:p>
          <a:p>
            <a:pPr algn="just">
              <a:spcBef>
                <a:spcPct val="0"/>
              </a:spcBef>
              <a:buClrTx/>
              <a:buSzTx/>
              <a:buFontTx/>
              <a:buNone/>
            </a:pPr>
            <a:r>
              <a:rPr lang="en-US" altLang="ru-RU" sz="2400" dirty="0" smtClean="0">
                <a:solidFill>
                  <a:schemeClr val="tx2"/>
                </a:solidFill>
              </a:rPr>
              <a:t>	</a:t>
            </a: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a:t>
            </a:r>
          </a:p>
          <a:p>
            <a:pPr algn="just">
              <a:spcBef>
                <a:spcPct val="0"/>
              </a:spcBef>
              <a:buClrTx/>
              <a:buSzTx/>
              <a:buFontTx/>
              <a:buNone/>
            </a:pPr>
            <a:r>
              <a:rPr lang="en-US" altLang="ru-RU" sz="2400" dirty="0">
                <a:solidFill>
                  <a:schemeClr val="tx2"/>
                </a:solidFill>
              </a:rPr>
              <a:t>	</a:t>
            </a:r>
            <a:r>
              <a:rPr lang="en-US" altLang="ru-RU" sz="2400" dirty="0" smtClean="0">
                <a:solidFill>
                  <a:schemeClr val="tx2"/>
                </a:solidFill>
              </a:rPr>
              <a:t>DCG: </a:t>
            </a:r>
            <a:r>
              <a:rPr lang="en-US" altLang="ru-RU" sz="2400" dirty="0">
                <a:solidFill>
                  <a:schemeClr val="tx2"/>
                </a:solidFill>
              </a:rPr>
              <a:t>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khấu</a:t>
            </a:r>
            <a:r>
              <a:rPr lang="en-US" altLang="ru-RU" dirty="0" smtClean="0"/>
              <a:t> </a:t>
            </a:r>
            <a:r>
              <a:rPr lang="en-US" altLang="ru-RU" dirty="0" err="1" smtClean="0"/>
              <a:t>trừ</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lợi</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vi-VN" altLang="ru-RU" dirty="0" smtClean="0"/>
              <a:t>NDCG: là giá trị chuẩn hóa bằng cách chia DCG của tập kết quả cho DCG của xếp hạng mẫu.</a:t>
            </a:r>
          </a:p>
          <a:p>
            <a:pPr lvl="1" algn="just" eaLnBrk="1" hangingPunct="1"/>
            <a:r>
              <a:rPr lang="vi-VN" altLang="ru-RU" dirty="0" smtClean="0"/>
              <a:t>Xếp hạng mẫu là thứ tự giảm dần mức phù hợp của văn bản;</a:t>
            </a:r>
          </a:p>
          <a:p>
            <a:pPr lvl="1" algn="just" eaLnBrk="1" hangingPunct="1"/>
            <a:r>
              <a:rPr lang="vi-VN" altLang="ru-RU" dirty="0" smtClean="0"/>
              <a:t>Giá trị chuẩn hóa thích hợp để so sánh những kết quả có số lượng văn bản phù hợp khác nhau.</a:t>
            </a:r>
            <a:endParaRPr lang="vi-VN"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5177"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5178"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5179"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5180"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vi-VN" sz="2800" dirty="0" smtClean="0"/>
              <a:t>Xây dựng bộ dữ liệu kiểm thử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tính</a:t>
            </a:r>
            <a:r>
              <a:rPr lang="en-US" altLang="ru-RU" dirty="0" smtClean="0"/>
              <a:t> </a:t>
            </a:r>
            <a:r>
              <a:rPr lang="en-US" altLang="ru-RU" dirty="0" err="1" smtClean="0"/>
              <a:t>phù</a:t>
            </a:r>
            <a:r>
              <a:rPr lang="en-US" altLang="ru-RU" dirty="0" smtClean="0"/>
              <a:t> </a:t>
            </a:r>
            <a:r>
              <a:rPr lang="en-US" altLang="ru-RU" dirty="0" err="1" smtClean="0"/>
              <a:t>hợp</a:t>
            </a:r>
            <a:endParaRPr lang="vi-VN" altLang="ru-RU" dirty="0"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smtClean="0"/>
              <a:t>Khó khăn: Sự </a:t>
            </a:r>
            <a:r>
              <a:rPr lang="vi-VN" altLang="ru-RU" dirty="0"/>
              <a:t>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smtClean="0"/>
              <a:t>Hướng khắc phục: Cần </a:t>
            </a:r>
            <a:r>
              <a:rPr lang="vi-VN" altLang="ru-RU" dirty="0" smtClean="0"/>
              <a:t>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vi-VN" altLang="ru-RU" dirty="0"/>
              <a:t>Kết quả thu được bởi các thành viên có thể được sử dụng để đánh giá kết quả tìm kiếm nếu đảm bảo tính thống nhất trên một ngưỡng xác định</a:t>
            </a:r>
          </a:p>
          <a:p>
            <a:pPr algn="just" eaLnBrk="1" hangingPunct="1"/>
            <a:r>
              <a:rPr lang="vi-VN" altLang="ru-RU" dirty="0"/>
              <a:t>Đo sự thống nhất bằng cách nào</a:t>
            </a:r>
            <a:r>
              <a:rPr lang="de-DE" altLang="ru-RU" dirty="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 8.1</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err="1" smtClean="0"/>
              <a:t>tập</a:t>
            </a:r>
            <a:r>
              <a:rPr lang="en-US" altLang="ru-RU" smtClean="0"/>
              <a:t> 8.2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700"/>
              </a:spcBef>
              <a:buClr>
                <a:srgbClr val="336699"/>
              </a:buClr>
              <a:buSzTx/>
              <a:buNone/>
              <a:defRPr/>
            </a:pPr>
            <a:r>
              <a:rPr lang="vi-VN" sz="2400" dirty="0" smtClean="0"/>
              <a:t>Giả sử hệ thống tìm kiếm trả về tập kết quả là {4, 5, 6, 7, 8}:</a:t>
            </a:r>
          </a:p>
          <a:p>
            <a:pPr marL="0" indent="0" eaLnBrk="1" hangingPunct="1">
              <a:spcBef>
                <a:spcPts val="700"/>
              </a:spcBef>
              <a:buClr>
                <a:srgbClr val="336699"/>
              </a:buClr>
              <a:buSzTx/>
              <a:buNone/>
              <a:defRPr/>
            </a:pPr>
            <a:r>
              <a:rPr lang="vi-VN" sz="2400" dirty="0" smtClean="0"/>
              <a:t>a) Tính kappa giữa hai đánh giá;</a:t>
            </a:r>
          </a:p>
          <a:p>
            <a:pPr marL="0" indent="0" eaLnBrk="1" hangingPunct="1">
              <a:spcBef>
                <a:spcPts val="700"/>
              </a:spcBef>
              <a:buClr>
                <a:srgbClr val="336699"/>
              </a:buClr>
              <a:buSzTx/>
              <a:buNone/>
              <a:defRPr/>
            </a:pPr>
            <a:r>
              <a:rPr lang="vi-VN" sz="2400" dirty="0" smtClean="0"/>
              <a:t>b) Tính P, R và F1 trong trường hợp văn bản được coi là phù hợp nếu hai đánh giá thống nhất;</a:t>
            </a:r>
          </a:p>
          <a:p>
            <a:pPr marL="0" indent="0" eaLnBrk="1" hangingPunct="1">
              <a:spcBef>
                <a:spcPts val="700"/>
              </a:spcBef>
              <a:buClr>
                <a:srgbClr val="336699"/>
              </a:buClr>
              <a:buSzTx/>
              <a:buNone/>
              <a:defRPr/>
            </a:pPr>
            <a:r>
              <a:rPr lang="vi-VN" sz="2400" dirty="0" smtClean="0"/>
              <a:t>c) Tính P, R và F1 trong trường hợp văn bản được coi là phù hợp nếu một trong hai đánh giá là phù </a:t>
            </a:r>
            <a:r>
              <a:rPr lang="vi-VN" sz="2400" smtClean="0"/>
              <a:t>hợp.</a:t>
            </a:r>
          </a:p>
          <a:p>
            <a:pPr marL="0" indent="0" eaLnBrk="1" hangingPunct="1">
              <a:spcBef>
                <a:spcPts val="700"/>
              </a:spcBef>
              <a:buClr>
                <a:srgbClr val="336699"/>
              </a:buClr>
              <a:buSzTx/>
              <a:buNone/>
              <a:defRPr/>
            </a:pPr>
            <a:r>
              <a:rPr lang="vi-VN" sz="2400" smtClean="0"/>
              <a:t>d) Thiết </a:t>
            </a:r>
            <a:r>
              <a:rPr lang="en-US" sz="2400" smtClean="0"/>
              <a:t>lập hai dãy bất kỳ để:</a:t>
            </a:r>
          </a:p>
          <a:p>
            <a:pPr marL="0" indent="0" eaLnBrk="1" hangingPunct="1">
              <a:spcBef>
                <a:spcPts val="700"/>
              </a:spcBef>
              <a:buClr>
                <a:srgbClr val="336699"/>
              </a:buClr>
              <a:buSzTx/>
              <a:buNone/>
              <a:defRPr/>
            </a:pPr>
            <a:r>
              <a:rPr lang="en-US" sz="2400" smtClean="0"/>
              <a:t>kappa = -1; kappa = 1;</a:t>
            </a:r>
            <a:endParaRPr lang="vi-VN" sz="2400" dirty="0" smtClean="0"/>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vi-VN" altLang="ru-RU" dirty="0"/>
              <a:t>MRR đánh giá cao kết quả phù </a:t>
            </a:r>
            <a:r>
              <a:rPr lang="vi-VN" altLang="ru-RU"/>
              <a:t>hợp </a:t>
            </a:r>
            <a:r>
              <a:rPr lang="vi-VN" altLang="ru-RU" smtClean="0"/>
              <a:t>ở đầu </a:t>
            </a:r>
            <a:r>
              <a:rPr lang="vi-VN" altLang="ru-RU" dirty="0"/>
              <a:t>danh sách.</a:t>
            </a:r>
            <a:endParaRPr lang="en-US" altLang="ru-RU" dirty="0" smtClean="0"/>
          </a:p>
          <a:p>
            <a:pPr algn="just" eaLnBrk="1" hangingPunct="1"/>
            <a:r>
              <a:rPr lang="en-US" altLang="ru-RU" dirty="0" smtClean="0"/>
              <a:t>MRR </a:t>
            </a:r>
            <a:r>
              <a:rPr lang="vi-VN" altLang="ru-RU" dirty="0" smtClean="0"/>
              <a:t>thường được sử dụng </a:t>
            </a:r>
            <a:r>
              <a:rPr lang="en-US" altLang="ru-RU" dirty="0" err="1" smtClean="0"/>
              <a:t>để</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khi</a:t>
            </a:r>
            <a:r>
              <a:rPr lang="en-US" altLang="ru-RU" dirty="0" smtClean="0"/>
              <a:t> </a:t>
            </a:r>
            <a:r>
              <a:rPr lang="en-US" altLang="ru-RU" dirty="0" err="1" smtClean="0"/>
              <a:t>chỉ</a:t>
            </a:r>
            <a:r>
              <a:rPr lang="en-US" altLang="ru-RU" dirty="0" smtClean="0"/>
              <a:t> </a:t>
            </a:r>
            <a:r>
              <a:rPr lang="en-US" altLang="ru-RU" dirty="0" err="1" smtClean="0"/>
              <a:t>có</a:t>
            </a:r>
            <a:r>
              <a:rPr lang="en-US" altLang="ru-RU" dirty="0" smtClean="0"/>
              <a:t> </a:t>
            </a:r>
            <a:r>
              <a:rPr lang="vi-VN" altLang="ru-RU" dirty="0" smtClean="0"/>
              <a:t>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endParaRPr lang="vi-VN" altLang="ru-RU" dirty="0" smtClean="0"/>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603"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1013455165"/>
              </p:ext>
            </p:extLst>
          </p:nvPr>
        </p:nvGraphicFramePr>
        <p:xfrm>
          <a:off x="1043608" y="5557838"/>
          <a:ext cx="3587750" cy="1111250"/>
        </p:xfrm>
        <a:graphic>
          <a:graphicData uri="http://schemas.openxmlformats.org/presentationml/2006/ole">
            <mc:AlternateContent xmlns:mc="http://schemas.openxmlformats.org/markup-compatibility/2006">
              <mc:Choice xmlns:v="urn:schemas-microsoft-com:vml" Requires="v">
                <p:oleObj spid="_x0000_s8604"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605"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dirty="0" err="1" smtClean="0"/>
              <a:t>Gọi</a:t>
            </a:r>
            <a:r>
              <a:rPr lang="en-US" altLang="ru-RU" sz="2600" dirty="0" smtClean="0"/>
              <a:t> </a:t>
            </a:r>
            <a:r>
              <a:rPr lang="en-US" altLang="ru-RU" sz="2600" dirty="0"/>
              <a:t>Q </a:t>
            </a:r>
            <a:r>
              <a:rPr lang="en-US" altLang="ru-RU" sz="2600" dirty="0" err="1"/>
              <a:t>là</a:t>
            </a:r>
            <a:r>
              <a:rPr lang="en-US" altLang="ru-RU" sz="2600" dirty="0"/>
              <a:t> </a:t>
            </a:r>
            <a:r>
              <a:rPr lang="en-US" altLang="ru-RU" sz="2600" dirty="0" err="1"/>
              <a:t>tập</a:t>
            </a:r>
            <a:r>
              <a:rPr lang="en-US" altLang="ru-RU" sz="2600" dirty="0"/>
              <a:t> </a:t>
            </a:r>
            <a:r>
              <a:rPr lang="en-US" altLang="ru-RU" sz="2600" dirty="0" err="1"/>
              <a:t>truy</a:t>
            </a:r>
            <a:r>
              <a:rPr lang="en-US" altLang="ru-RU" sz="2600" dirty="0"/>
              <a:t> </a:t>
            </a:r>
            <a:r>
              <a:rPr lang="en-US" altLang="ru-RU" sz="2600" dirty="0" err="1" smtClean="0"/>
              <a:t>vấn</a:t>
            </a:r>
            <a:r>
              <a:rPr lang="en-US" altLang="ru-RU" sz="2600" dirty="0" smtClean="0"/>
              <a:t> </a:t>
            </a:r>
            <a:r>
              <a:rPr lang="en-US" altLang="ru-RU" sz="2600" dirty="0" err="1" smtClean="0"/>
              <a:t>mẫu</a:t>
            </a:r>
            <a:r>
              <a:rPr lang="en-US" altLang="ru-RU" sz="2600" dirty="0" smtClean="0"/>
              <a:t>:</a:t>
            </a:r>
            <a:endParaRPr lang="en-US" altLang="ru-RU" sz="2600" dirty="0"/>
          </a:p>
          <a:p>
            <a:pPr lvl="1" eaLnBrk="1" hangingPunct="1"/>
            <a:endParaRPr lang="en-US" altLang="ru-RU" dirty="0"/>
          </a:p>
          <a:p>
            <a:pPr eaLnBrk="1" hangingPunct="1"/>
            <a:endParaRPr lang="en-US" altLang="ru-RU"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1988841"/>
            <a:ext cx="8002587" cy="4564360"/>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smtClean="0">
                <a:solidFill>
                  <a:schemeClr val="tx2"/>
                </a:solidFill>
              </a:rPr>
              <a:t>P</a:t>
            </a:r>
            <a:r>
              <a:rPr lang="vi-VN" altLang="ru-RU" sz="3600" dirty="0" smtClean="0">
                <a:solidFill>
                  <a:schemeClr val="tx2"/>
                </a:solidFill>
              </a:rPr>
              <a:t>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1988841"/>
            <a:ext cx="8259762" cy="3384376"/>
          </a:xfrm>
        </p:spPr>
        <p:txBody>
          <a:bodyPr/>
          <a:lstStyle/>
          <a:p>
            <a:pPr algn="just" eaLnBrk="1" hangingPunct="1"/>
            <a:r>
              <a:rPr lang="vi-VN" altLang="ru-RU" dirty="0" smtClean="0"/>
              <a:t>NDCG:</a:t>
            </a:r>
          </a:p>
          <a:p>
            <a:pPr lvl="1" algn="just" eaLnBrk="1" hangingPunct="1"/>
            <a:r>
              <a:rPr lang="en-US" altLang="ru-RU" dirty="0" err="1" smtClean="0"/>
              <a:t>Được</a:t>
            </a:r>
            <a:r>
              <a:rPr lang="en-US" altLang="ru-RU" dirty="0" smtClean="0"/>
              <a:t> </a:t>
            </a:r>
            <a:r>
              <a:rPr lang="en-US" altLang="ru-RU" dirty="0" err="1" smtClean="0"/>
              <a:t>đo</a:t>
            </a:r>
            <a:r>
              <a:rPr lang="en-US" altLang="ru-RU" dirty="0" smtClean="0"/>
              <a:t> </a:t>
            </a:r>
            <a:r>
              <a:rPr lang="en-US" altLang="ru-RU" dirty="0" err="1" smtClean="0"/>
              <a:t>trên</a:t>
            </a:r>
            <a:r>
              <a:rPr lang="vi-VN" altLang="ru-RU" dirty="0" smtClean="0"/>
              <a:t> bộ dữ liệu kiểm thử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en-US" altLang="ru-RU" dirty="0" smtClean="0"/>
              <a:t>K</a:t>
            </a:r>
            <a:r>
              <a:rPr lang="vi-VN" altLang="ru-RU" dirty="0" smtClean="0"/>
              <a:t>hái niệm </a:t>
            </a:r>
            <a:r>
              <a:rPr lang="en-US" altLang="ru-RU" dirty="0" err="1" smtClean="0"/>
              <a:t>cơ</a:t>
            </a:r>
            <a:r>
              <a:rPr lang="en-US" altLang="ru-RU" dirty="0" smtClean="0"/>
              <a:t> </a:t>
            </a:r>
            <a:r>
              <a:rPr lang="en-US" altLang="ru-RU" dirty="0" err="1" smtClean="0"/>
              <a:t>bản</a:t>
            </a:r>
            <a:r>
              <a:rPr lang="en-US" altLang="ru-RU" dirty="0" smtClean="0"/>
              <a:t> </a:t>
            </a:r>
            <a:r>
              <a:rPr lang="en-US" altLang="ru-RU" dirty="0" err="1" smtClean="0"/>
              <a:t>của</a:t>
            </a:r>
            <a:r>
              <a:rPr lang="en-US" altLang="ru-RU" dirty="0" smtClean="0"/>
              <a:t> NDCG </a:t>
            </a:r>
            <a:r>
              <a:rPr lang="en-US" altLang="ru-RU" dirty="0" err="1" smtClean="0"/>
              <a:t>là</a:t>
            </a:r>
            <a:r>
              <a:rPr lang="en-US" altLang="ru-RU" dirty="0" smtClean="0"/>
              <a:t> </a:t>
            </a:r>
            <a:r>
              <a:rPr lang="en-US" altLang="ru-RU" dirty="0" err="1" smtClean="0"/>
              <a:t>khái</a:t>
            </a:r>
            <a:r>
              <a:rPr lang="en-US" altLang="ru-RU" dirty="0" smtClean="0"/>
              <a:t> </a:t>
            </a:r>
            <a:r>
              <a:rPr lang="en-US" altLang="ru-RU" dirty="0" err="1" smtClean="0"/>
              <a:t>niệm</a:t>
            </a:r>
            <a:r>
              <a:rPr lang="en-US" altLang="ru-RU" dirty="0" smtClean="0"/>
              <a:t> </a:t>
            </a:r>
            <a:r>
              <a:rPr lang="en-US" altLang="ru-RU" dirty="0" err="1" smtClean="0"/>
              <a:t>lợi</a:t>
            </a:r>
            <a:r>
              <a:rPr lang="en-US" altLang="ru-RU" dirty="0" smtClean="0"/>
              <a:t> </a:t>
            </a:r>
            <a:r>
              <a:rPr lang="en-US" altLang="ru-RU" dirty="0" err="1" smtClean="0"/>
              <a:t>ich</a:t>
            </a:r>
            <a:r>
              <a:rPr lang="vi-VN" altLang="ru-RU" dirty="0" smtClean="0"/>
              <a:t>.</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4725144"/>
            <a:ext cx="8208912" cy="1569660"/>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 </a:t>
            </a:r>
          </a:p>
          <a:p>
            <a:pPr lvl="1" algn="just"/>
            <a:r>
              <a:rPr lang="en-US" sz="2400" dirty="0" smtClean="0">
                <a:solidFill>
                  <a:schemeClr val="tx2"/>
                </a:solidFill>
              </a:rPr>
              <a:t>N: Normalized: </a:t>
            </a:r>
            <a:r>
              <a:rPr lang="en-US" sz="2400" dirty="0" err="1" smtClean="0">
                <a:solidFill>
                  <a:schemeClr val="tx2"/>
                </a:solidFill>
              </a:rPr>
              <a:t>Chuẩn</a:t>
            </a:r>
            <a:r>
              <a:rPr lang="en-US" sz="2400" dirty="0" smtClean="0">
                <a:solidFill>
                  <a:schemeClr val="tx2"/>
                </a:solidFill>
              </a:rPr>
              <a:t> </a:t>
            </a:r>
            <a:r>
              <a:rPr lang="en-US" sz="2400" dirty="0" err="1" smtClean="0">
                <a:solidFill>
                  <a:schemeClr val="tx2"/>
                </a:solidFill>
              </a:rPr>
              <a:t>hóa</a:t>
            </a:r>
            <a:r>
              <a:rPr lang="en-US" sz="2400" dirty="0" smtClean="0">
                <a:solidFill>
                  <a:schemeClr val="tx2"/>
                </a:solidFill>
              </a:rPr>
              <a:t>; D</a:t>
            </a:r>
            <a:r>
              <a:rPr lang="vi-VN" sz="2400" dirty="0" smtClean="0">
                <a:solidFill>
                  <a:schemeClr val="tx2"/>
                </a:solidFill>
              </a:rPr>
              <a:t>: </a:t>
            </a:r>
            <a:r>
              <a:rPr lang="en-US" sz="2400" dirty="0" smtClean="0">
                <a:solidFill>
                  <a:schemeClr val="tx2"/>
                </a:solidFill>
              </a:rPr>
              <a:t>Discounted: </a:t>
            </a:r>
            <a:r>
              <a:rPr lang="en-US" sz="2400" dirty="0" err="1" smtClean="0">
                <a:solidFill>
                  <a:schemeClr val="tx2"/>
                </a:solidFill>
              </a:rPr>
              <a:t>cắt</a:t>
            </a:r>
            <a:r>
              <a:rPr lang="en-US" sz="2400" dirty="0" smtClean="0">
                <a:solidFill>
                  <a:schemeClr val="tx2"/>
                </a:solidFill>
              </a:rPr>
              <a:t> </a:t>
            </a:r>
            <a:r>
              <a:rPr lang="en-US" sz="2400" dirty="0" err="1" smtClean="0">
                <a:solidFill>
                  <a:schemeClr val="tx2"/>
                </a:solidFill>
              </a:rPr>
              <a:t>giảm</a:t>
            </a:r>
            <a:r>
              <a:rPr lang="en-US" sz="2400" dirty="0" smtClean="0">
                <a:solidFill>
                  <a:schemeClr val="tx2"/>
                </a:solidFill>
              </a:rPr>
              <a:t>; </a:t>
            </a:r>
          </a:p>
          <a:p>
            <a:pPr lvl="1" algn="just"/>
            <a:r>
              <a:rPr lang="en-US" sz="2400" dirty="0" smtClean="0">
                <a:solidFill>
                  <a:schemeClr val="tx2"/>
                </a:solidFill>
              </a:rPr>
              <a:t>C: Cumulative: </a:t>
            </a:r>
            <a:r>
              <a:rPr lang="en-US" sz="2400" dirty="0" err="1" smtClean="0">
                <a:solidFill>
                  <a:schemeClr val="tx2"/>
                </a:solidFill>
              </a:rPr>
              <a:t>Tổng</a:t>
            </a:r>
            <a:r>
              <a:rPr lang="en-US" sz="2400" dirty="0" smtClean="0">
                <a:solidFill>
                  <a:schemeClr val="tx2"/>
                </a:solidFill>
              </a:rPr>
              <a:t> </a:t>
            </a:r>
            <a:r>
              <a:rPr lang="en-US" sz="2400" dirty="0" err="1" smtClean="0">
                <a:solidFill>
                  <a:schemeClr val="tx2"/>
                </a:solidFill>
              </a:rPr>
              <a:t>hợp</a:t>
            </a:r>
            <a:r>
              <a:rPr lang="en-US" sz="2400" dirty="0" smtClean="0">
                <a:solidFill>
                  <a:schemeClr val="tx2"/>
                </a:solidFill>
              </a:rPr>
              <a:t>; G: Gain: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en-US" sz="2400" dirty="0" smtClean="0">
                <a:solidFill>
                  <a:schemeClr val="tx2"/>
                </a:solidFill>
              </a:rPr>
              <a:t>;</a:t>
            </a:r>
          </a:p>
          <a:p>
            <a:pPr lvl="1" algn="just"/>
            <a:r>
              <a:rPr lang="vi-VN" sz="2400" dirty="0" smtClean="0">
                <a:solidFill>
                  <a:schemeClr val="tx2"/>
                </a:solidFill>
              </a:rPr>
              <a:t>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r>
              <a:rPr lang="en-US" altLang="ru-RU" sz="2400" dirty="0" smtClean="0">
                <a:solidFill>
                  <a:schemeClr val="tx2"/>
                </a:solidFill>
              </a:rPr>
              <a:t>.</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11561" y="1988841"/>
            <a:ext cx="8075240" cy="4564360"/>
          </a:xfrm>
        </p:spPr>
        <p:txBody>
          <a:bodyPr/>
          <a:lstStyle/>
          <a:p>
            <a:pPr algn="just" eaLnBrk="1" hangingPunct="1"/>
            <a:r>
              <a:rPr lang="en-US" altLang="ru-RU" dirty="0" err="1" smtClean="0"/>
              <a:t>Lợi</a:t>
            </a:r>
            <a:r>
              <a:rPr lang="en-US" altLang="ru-RU" dirty="0" smtClean="0"/>
              <a:t> </a:t>
            </a:r>
            <a:r>
              <a:rPr lang="en-US" altLang="ru-RU" dirty="0" err="1" smtClean="0"/>
              <a:t>ích</a:t>
            </a:r>
            <a:r>
              <a:rPr lang="vi-VN" altLang="ru-RU" dirty="0" smtClean="0"/>
              <a:t> của một kết quả tìm kiếm </a:t>
            </a:r>
            <a:r>
              <a:rPr lang="en-US" altLang="ru-RU" dirty="0" err="1" smtClean="0"/>
              <a:t>tỉ</a:t>
            </a:r>
            <a:r>
              <a:rPr lang="en-US" altLang="ru-RU" dirty="0" smtClean="0"/>
              <a:t> </a:t>
            </a:r>
            <a:r>
              <a:rPr lang="en-US" altLang="ru-RU" dirty="0" err="1" smtClean="0"/>
              <a:t>lệ</a:t>
            </a:r>
            <a:r>
              <a:rPr lang="en-US" altLang="ru-RU" dirty="0" smtClean="0"/>
              <a:t> </a:t>
            </a:r>
            <a:r>
              <a:rPr lang="en-US" altLang="ru-RU" dirty="0" err="1" smtClean="0"/>
              <a:t>thuận</a:t>
            </a:r>
            <a:r>
              <a:rPr lang="en-US" altLang="ru-RU" dirty="0" smtClean="0"/>
              <a:t> </a:t>
            </a:r>
            <a:r>
              <a:rPr lang="en-US" altLang="ru-RU" dirty="0" err="1" smtClean="0"/>
              <a:t>với</a:t>
            </a:r>
            <a:r>
              <a:rPr lang="en-US" altLang="ru-RU" dirty="0" smtClean="0"/>
              <a:t> m</a:t>
            </a:r>
            <a:r>
              <a:rPr lang="vi-VN" altLang="ru-RU" dirty="0" smtClean="0"/>
              <a:t>ức phù hợp của kết quả: Kết quả càng phù hợp thì càng hữu ích với người dùng</a:t>
            </a:r>
            <a:r>
              <a:rPr lang="en-US" altLang="ru-RU" dirty="0" smtClean="0"/>
              <a:t>, </a:t>
            </a:r>
            <a:r>
              <a:rPr lang="en-US" altLang="ru-RU" dirty="0" err="1" smtClean="0"/>
              <a:t>và</a:t>
            </a:r>
            <a:r>
              <a:rPr lang="en-US" altLang="ru-RU" dirty="0" smtClean="0"/>
              <a:t> </a:t>
            </a:r>
            <a:r>
              <a:rPr lang="en-US" altLang="ru-RU" dirty="0" err="1" smtClean="0"/>
              <a:t>càng</a:t>
            </a:r>
            <a:r>
              <a:rPr lang="en-US" altLang="ru-RU" dirty="0" smtClean="0"/>
              <a:t> </a:t>
            </a:r>
            <a:r>
              <a:rPr lang="en-US" altLang="ru-RU" dirty="0" err="1" smtClean="0"/>
              <a:t>đóng</a:t>
            </a:r>
            <a:r>
              <a:rPr lang="en-US" altLang="ru-RU" dirty="0" smtClean="0"/>
              <a:t> </a:t>
            </a:r>
            <a:r>
              <a:rPr lang="en-US" altLang="ru-RU" dirty="0" err="1" smtClean="0"/>
              <a:t>góp</a:t>
            </a:r>
            <a:r>
              <a:rPr lang="en-US" altLang="ru-RU" dirty="0" smtClean="0"/>
              <a:t> </a:t>
            </a:r>
            <a:r>
              <a:rPr lang="en-US" altLang="ru-RU" dirty="0" err="1" smtClean="0"/>
              <a:t>nhiều</a:t>
            </a:r>
            <a:r>
              <a:rPr lang="en-US" altLang="ru-RU" dirty="0" smtClean="0"/>
              <a:t> </a:t>
            </a:r>
            <a:r>
              <a:rPr lang="en-US" altLang="ru-RU" dirty="0" err="1" smtClean="0"/>
              <a:t>vào</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của</a:t>
            </a:r>
            <a:r>
              <a:rPr lang="en-US" altLang="ru-RU" dirty="0" smtClean="0"/>
              <a:t> </a:t>
            </a:r>
            <a:r>
              <a:rPr lang="en-US" altLang="ru-RU" dirty="0" err="1" smtClean="0"/>
              <a:t>tập</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a:t>
            </a:r>
            <a:endParaRPr lang="vi-VN" altLang="ru-RU" dirty="0" smtClean="0"/>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4000" dirty="0" err="1" smtClean="0">
                <a:solidFill>
                  <a:schemeClr val="tx2"/>
                </a:solidFill>
              </a:rPr>
              <a:t>Lợi</a:t>
            </a:r>
            <a:r>
              <a:rPr lang="en-US" altLang="ru-RU" sz="4000" dirty="0" smtClean="0">
                <a:solidFill>
                  <a:schemeClr val="tx2"/>
                </a:solidFill>
              </a:rPr>
              <a:t> </a:t>
            </a:r>
            <a:r>
              <a:rPr lang="en-US" altLang="ru-RU" sz="4000" dirty="0" err="1" smtClean="0">
                <a:solidFill>
                  <a:schemeClr val="tx2"/>
                </a:solidFill>
              </a:rPr>
              <a:t>ích</a:t>
            </a:r>
            <a:endParaRPr lang="vi-VN" altLang="ru-RU" sz="4000" dirty="0">
              <a:solidFill>
                <a:schemeClr val="tx2"/>
              </a:solidFill>
            </a:endParaRPr>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smtClean="0">
                <a:solidFill>
                  <a:schemeClr val="tx2"/>
                </a:solidFill>
              </a:rPr>
              <a:t>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a:solidFill>
                  <a:schemeClr val="tx2"/>
                </a:solidFill>
              </a:rPr>
              <a:t>	</a:t>
            </a:r>
            <a:r>
              <a:rPr lang="vi-VN" sz="2400" dirty="0" smtClean="0">
                <a:solidFill>
                  <a:schemeClr val="tx2"/>
                </a:solidFill>
              </a:rPr>
              <a:t>Tổng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2798</TotalTime>
  <Words>1774</Words>
  <Application>Microsoft Office PowerPoint</Application>
  <PresentationFormat>On-screen Show (4:3)</PresentationFormat>
  <Paragraphs>246</Paragraphs>
  <Slides>24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lợi ích</vt:lpstr>
      <vt:lpstr>Tổng lợi ích thuyên giảm</vt:lpstr>
      <vt:lpstr>PowerPoint Presentation</vt:lpstr>
      <vt:lpstr>Ví dụ</vt:lpstr>
      <vt:lpstr>Chuẩn hóa</vt:lpstr>
      <vt:lpstr>Ví dụ</vt:lpstr>
      <vt:lpstr>Nội dung chính</vt:lpstr>
      <vt:lpstr>Đánh giá tính phù hợp</vt:lpstr>
      <vt:lpstr>Ví dụ một truy vấn trong TREC</vt:lpstr>
      <vt:lpstr>Định nghĩa sự phù hợp</vt:lpstr>
      <vt:lpstr>Kiểm định đánh giá phù hợp</vt:lpstr>
      <vt:lpstr>Hệ số Kappa</vt:lpstr>
      <vt:lpstr>Ví dụ tính chỉ số kappa</vt:lpstr>
      <vt:lpstr>Bài tập 8.1</vt:lpstr>
      <vt:lpstr>Bài tập 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1112</cp:revision>
  <dcterms:created xsi:type="dcterms:W3CDTF">2013-09-01T08:21:19Z</dcterms:created>
  <dcterms:modified xsi:type="dcterms:W3CDTF">2017-04-04T00:21:51Z</dcterms:modified>
</cp:coreProperties>
</file>