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2"/>
  </p:notesMasterIdLst>
  <p:sldIdLst>
    <p:sldId id="363" r:id="rId2"/>
    <p:sldId id="484" r:id="rId3"/>
    <p:sldId id="475" r:id="rId4"/>
    <p:sldId id="476" r:id="rId5"/>
    <p:sldId id="478" r:id="rId6"/>
    <p:sldId id="511" r:id="rId7"/>
    <p:sldId id="447" r:id="rId8"/>
    <p:sldId id="512" r:id="rId9"/>
    <p:sldId id="504" r:id="rId10"/>
    <p:sldId id="479" r:id="rId11"/>
    <p:sldId id="505" r:id="rId12"/>
    <p:sldId id="490" r:id="rId13"/>
    <p:sldId id="491" r:id="rId14"/>
    <p:sldId id="493" r:id="rId15"/>
    <p:sldId id="494" r:id="rId16"/>
    <p:sldId id="507" r:id="rId17"/>
    <p:sldId id="495" r:id="rId18"/>
    <p:sldId id="497" r:id="rId19"/>
    <p:sldId id="498" r:id="rId20"/>
    <p:sldId id="506" r:id="rId21"/>
    <p:sldId id="499" r:id="rId22"/>
    <p:sldId id="500" r:id="rId23"/>
    <p:sldId id="513" r:id="rId24"/>
    <p:sldId id="449" r:id="rId25"/>
    <p:sldId id="451" r:id="rId26"/>
    <p:sldId id="452" r:id="rId27"/>
    <p:sldId id="514" r:id="rId28"/>
    <p:sldId id="454" r:id="rId29"/>
    <p:sldId id="461" r:id="rId30"/>
    <p:sldId id="463" r:id="rId31"/>
    <p:sldId id="468" r:id="rId32"/>
    <p:sldId id="469" r:id="rId33"/>
    <p:sldId id="473" r:id="rId34"/>
    <p:sldId id="474" r:id="rId35"/>
    <p:sldId id="480" r:id="rId36"/>
    <p:sldId id="508" r:id="rId37"/>
    <p:sldId id="509" r:id="rId38"/>
    <p:sldId id="510" r:id="rId39"/>
    <p:sldId id="515" r:id="rId40"/>
    <p:sldId id="430" r:id="rId4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379F547A-7E91-43B1-9DA2-1378893A209A}" type="datetimeFigureOut">
              <a:rPr lang="vi-VN"/>
              <a:pPr>
                <a:defRPr/>
              </a:pPr>
              <a:t>28/11/2017</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48E7599-2C85-470C-9817-A2B1A9376C84}" type="slidenum">
              <a:rPr lang="vi-VN" altLang="vi-VN"/>
              <a:pPr>
                <a:defRPr/>
              </a:pPr>
              <a:t>‹#›</a:t>
            </a:fld>
            <a:endParaRPr lang="vi-VN" altLang="vi-VN"/>
          </a:p>
        </p:txBody>
      </p:sp>
    </p:spTree>
    <p:extLst>
      <p:ext uri="{BB962C8B-B14F-4D97-AF65-F5344CB8AC3E}">
        <p14:creationId xmlns:p14="http://schemas.microsoft.com/office/powerpoint/2010/main" val="3586939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24FF779A-1D5C-47A3-8969-FAC3CB783C0E}" type="slidenum">
              <a:rPr lang="en-US" altLang="ru-RU" smtClean="0">
                <a:ea typeface="ＭＳ Ｐゴシック" pitchFamily="34" charset="-128"/>
              </a:rPr>
              <a:pPr/>
              <a:t>12</a:t>
            </a:fld>
            <a:endParaRPr lang="en-US" altLang="ru-RU" smtClean="0">
              <a:ea typeface="ＭＳ Ｐゴシック" pitchFamily="34" charset="-128"/>
            </a:endParaRPr>
          </a:p>
        </p:txBody>
      </p:sp>
      <p:sp>
        <p:nvSpPr>
          <p:cNvPr id="45059"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45060"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8832ADE1-CF6A-4058-8E40-9728804AEEFF}" type="slidenum">
              <a:rPr lang="en-US" altLang="ru-RU" smtClean="0">
                <a:ea typeface="ＭＳ Ｐゴシック" pitchFamily="34" charset="-128"/>
              </a:rPr>
              <a:pPr/>
              <a:t>21</a:t>
            </a:fld>
            <a:endParaRPr lang="en-US" altLang="ru-RU" smtClean="0">
              <a:ea typeface="ＭＳ Ｐゴシック" pitchFamily="34" charset="-128"/>
            </a:endParaRPr>
          </a:p>
        </p:txBody>
      </p:sp>
      <p:sp>
        <p:nvSpPr>
          <p:cNvPr id="54275"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4276"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7322FEDE-7808-463E-A078-B86E1058B415}" type="slidenum">
              <a:rPr lang="en-US" altLang="ru-RU" smtClean="0">
                <a:ea typeface="ＭＳ Ｐゴシック" pitchFamily="34" charset="-128"/>
              </a:rPr>
              <a:pPr/>
              <a:t>22</a:t>
            </a:fld>
            <a:endParaRPr lang="en-US" altLang="ru-RU" smtClean="0">
              <a:ea typeface="ＭＳ Ｐゴシック" pitchFamily="34" charset="-128"/>
            </a:endParaRPr>
          </a:p>
        </p:txBody>
      </p:sp>
      <p:sp>
        <p:nvSpPr>
          <p:cNvPr id="55299"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5300"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smtClean="0">
              <a:latin typeface="Arial"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C97171C-7A53-4644-87B5-E21D0ACA76F1}" type="slidenum">
              <a:rPr lang="vi-VN" altLang="ru-RU" smtClean="0"/>
              <a:pPr/>
              <a:t>32</a:t>
            </a:fld>
            <a:endParaRPr lang="vi-VN" alt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7E96EFE2-0A0F-4823-9E42-284EEC71E542}" type="slidenum">
              <a:rPr lang="vi-VN" altLang="ru-RU" smtClean="0"/>
              <a:pPr/>
              <a:t>35</a:t>
            </a:fld>
            <a:endParaRPr lang="vi-VN" altLang="ru-RU" smtClean="0"/>
          </a:p>
        </p:txBody>
      </p:sp>
      <p:sp>
        <p:nvSpPr>
          <p:cNvPr id="57347"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itchFamily="34" charset="0"/>
                <a:cs typeface="Arial" charset="0"/>
              </a:defRPr>
            </a:lvl1pPr>
            <a:lvl2pPr marL="742950" indent="-285750" defTabSz="425450">
              <a:tabLst>
                <a:tab pos="684213" algn="l"/>
                <a:tab pos="1370013" algn="l"/>
                <a:tab pos="2054225" algn="l"/>
                <a:tab pos="2738438" algn="l"/>
              </a:tabLst>
              <a:defRPr>
                <a:solidFill>
                  <a:schemeClr val="tx1"/>
                </a:solidFill>
                <a:latin typeface="Tahoma" pitchFamily="34" charset="0"/>
                <a:cs typeface="Arial" charset="0"/>
              </a:defRPr>
            </a:lvl2pPr>
            <a:lvl3pPr marL="1143000" indent="-228600" defTabSz="425450">
              <a:tabLst>
                <a:tab pos="684213" algn="l"/>
                <a:tab pos="1370013" algn="l"/>
                <a:tab pos="2054225" algn="l"/>
                <a:tab pos="2738438" algn="l"/>
              </a:tabLst>
              <a:defRPr>
                <a:solidFill>
                  <a:schemeClr val="tx1"/>
                </a:solidFill>
                <a:latin typeface="Tahoma" pitchFamily="34" charset="0"/>
                <a:cs typeface="Arial" charset="0"/>
              </a:defRPr>
            </a:lvl3pPr>
            <a:lvl4pPr marL="1600200" indent="-228600" defTabSz="425450">
              <a:tabLst>
                <a:tab pos="684213" algn="l"/>
                <a:tab pos="1370013" algn="l"/>
                <a:tab pos="2054225" algn="l"/>
                <a:tab pos="2738438" algn="l"/>
              </a:tabLst>
              <a:defRPr>
                <a:solidFill>
                  <a:schemeClr val="tx1"/>
                </a:solidFill>
                <a:latin typeface="Tahoma" pitchFamily="34" charset="0"/>
                <a:cs typeface="Arial" charset="0"/>
              </a:defRPr>
            </a:lvl4pPr>
            <a:lvl5pPr marL="2057400" indent="-228600" defTabSz="425450">
              <a:tabLst>
                <a:tab pos="684213" algn="l"/>
                <a:tab pos="1370013" algn="l"/>
                <a:tab pos="2054225" algn="l"/>
                <a:tab pos="2738438" algn="l"/>
              </a:tabLst>
              <a:defRPr>
                <a:solidFill>
                  <a:schemeClr val="tx1"/>
                </a:solidFill>
                <a:latin typeface="Tahoma" pitchFamily="34" charset="0"/>
                <a:cs typeface="Arial" charset="0"/>
              </a:defRPr>
            </a:lvl5pPr>
            <a:lvl6pPr marL="2514600" indent="-2286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itchFamily="34" charset="0"/>
                <a:cs typeface="Arial" charset="0"/>
              </a:defRPr>
            </a:lvl6pPr>
            <a:lvl7pPr marL="2971800" indent="-2286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itchFamily="34" charset="0"/>
                <a:cs typeface="Arial" charset="0"/>
              </a:defRPr>
            </a:lvl7pPr>
            <a:lvl8pPr marL="3429000" indent="-2286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itchFamily="34" charset="0"/>
                <a:cs typeface="Arial" charset="0"/>
              </a:defRPr>
            </a:lvl8pPr>
            <a:lvl9pPr marL="3886200" indent="-2286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itchFamily="34" charset="0"/>
                <a:cs typeface="Arial" charset="0"/>
              </a:defRPr>
            </a:lvl9pPr>
          </a:lstStyle>
          <a:p>
            <a:pPr algn="r">
              <a:buSzPct val="100000"/>
            </a:pPr>
            <a:fld id="{FA69CEAF-650C-4C35-B81E-0C2697CD35F8}" type="slidenum">
              <a:rPr lang="en-US" altLang="ru-RU" sz="1100">
                <a:solidFill>
                  <a:srgbClr val="000000"/>
                </a:solidFill>
                <a:latin typeface="Times New Roman" pitchFamily="18" charset="0"/>
                <a:ea typeface="Arial Unicode MS" pitchFamily="34" charset="-128"/>
                <a:cs typeface="Arial Unicode MS" pitchFamily="34" charset="-128"/>
              </a:rPr>
              <a:pPr algn="r">
                <a:buSzPct val="100000"/>
              </a:pPr>
              <a:t>35</a:t>
            </a:fld>
            <a:endParaRPr lang="en-US" altLang="ru-RU" sz="1100">
              <a:solidFill>
                <a:srgbClr val="000000"/>
              </a:solidFill>
              <a:latin typeface="Times New Roman" pitchFamily="18" charset="0"/>
              <a:ea typeface="Arial Unicode MS" pitchFamily="34" charset="-128"/>
              <a:cs typeface="Arial Unicode MS" pitchFamily="34" charset="-128"/>
            </a:endParaRPr>
          </a:p>
        </p:txBody>
      </p:sp>
      <p:sp>
        <p:nvSpPr>
          <p:cNvPr id="57348" name="Rectangle 1"/>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2"/>
          <p:cNvSpPr>
            <a:spLocks noGrp="1" noChangeArrowheads="1"/>
          </p:cNvSpPr>
          <p:nvPr>
            <p:ph type="body" idx="1"/>
          </p:nvPr>
        </p:nvSpPr>
        <p:spPr bwMode="auto">
          <a:xfrm>
            <a:off x="914400" y="4343400"/>
            <a:ext cx="5026025"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239" tIns="44949" rIns="90239" bIns="44949" numCol="1" anchor="ctr" anchorCtr="0" compatLnSpc="1">
            <a:prstTxWarp prst="textNoShape">
              <a:avLst/>
            </a:prstTxWarp>
          </a:bodyPr>
          <a:lstStyle/>
          <a:p>
            <a:pPr eaLnBrk="1" hangingPunct="1">
              <a:spcBef>
                <a:spcPct val="0"/>
              </a:spcBef>
            </a:pPr>
            <a:endParaRPr lang="de-DE"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1EAE54A0-EDA5-4E7E-B0D5-8CC317373300}" type="slidenum">
              <a:rPr lang="en-US" altLang="ru-RU" smtClean="0">
                <a:ea typeface="ＭＳ Ｐゴシック" pitchFamily="34" charset="-128"/>
              </a:rPr>
              <a:pPr/>
              <a:t>13</a:t>
            </a:fld>
            <a:endParaRPr lang="en-US" altLang="ru-RU" smtClean="0">
              <a:ea typeface="ＭＳ Ｐゴシック" pitchFamily="34" charset="-128"/>
            </a:endParaRPr>
          </a:p>
        </p:txBody>
      </p:sp>
      <p:sp>
        <p:nvSpPr>
          <p:cNvPr id="46083"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46084"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B9DC219E-64A0-4010-881B-928E4B2CB4CA}" type="slidenum">
              <a:rPr lang="en-US" altLang="ru-RU" smtClean="0">
                <a:ea typeface="ＭＳ Ｐゴシック" pitchFamily="34" charset="-128"/>
              </a:rPr>
              <a:pPr/>
              <a:t>14</a:t>
            </a:fld>
            <a:endParaRPr lang="en-US" altLang="ru-RU" smtClean="0">
              <a:ea typeface="ＭＳ Ｐゴシック" pitchFamily="34" charset="-128"/>
            </a:endParaRPr>
          </a:p>
        </p:txBody>
      </p:sp>
      <p:sp>
        <p:nvSpPr>
          <p:cNvPr id="47107"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47108"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FB37DE7-7320-4791-8D31-F6B3EC028211}" type="slidenum">
              <a:rPr lang="en-US" altLang="ru-RU" smtClean="0">
                <a:ea typeface="ＭＳ Ｐゴシック" pitchFamily="34" charset="-128"/>
              </a:rPr>
              <a:pPr/>
              <a:t>15</a:t>
            </a:fld>
            <a:endParaRPr lang="en-US" altLang="ru-RU" smtClean="0">
              <a:ea typeface="ＭＳ Ｐゴシック" pitchFamily="34" charset="-128"/>
            </a:endParaRPr>
          </a:p>
        </p:txBody>
      </p:sp>
      <p:sp>
        <p:nvSpPr>
          <p:cNvPr id="48131"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57548962-E04C-4DBC-B0C1-86157C1BA172}" type="slidenum">
              <a:rPr lang="en-US" altLang="ru-RU" smtClean="0">
                <a:ea typeface="ＭＳ Ｐゴシック" pitchFamily="34" charset="-128"/>
              </a:rPr>
              <a:pPr/>
              <a:t>16</a:t>
            </a:fld>
            <a:endParaRPr lang="en-US" altLang="ru-RU" smtClean="0">
              <a:ea typeface="ＭＳ Ｐゴシック" pitchFamily="34" charset="-128"/>
            </a:endParaRPr>
          </a:p>
        </p:txBody>
      </p:sp>
      <p:sp>
        <p:nvSpPr>
          <p:cNvPr id="49155"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49156"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FD01517F-07A6-4917-BC8D-58ED0C6DC9A8}" type="slidenum">
              <a:rPr lang="en-US" altLang="ru-RU" smtClean="0">
                <a:ea typeface="ＭＳ Ｐゴシック" pitchFamily="34" charset="-128"/>
              </a:rPr>
              <a:pPr/>
              <a:t>17</a:t>
            </a:fld>
            <a:endParaRPr lang="en-US" altLang="ru-RU" smtClean="0">
              <a:ea typeface="ＭＳ Ｐゴシック" pitchFamily="34" charset="-128"/>
            </a:endParaRPr>
          </a:p>
        </p:txBody>
      </p:sp>
      <p:sp>
        <p:nvSpPr>
          <p:cNvPr id="50179"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46CC017-B967-4A40-9817-83897DB09321}" type="slidenum">
              <a:rPr lang="en-US" altLang="ru-RU" smtClean="0">
                <a:ea typeface="ＭＳ Ｐゴシック" pitchFamily="34" charset="-128"/>
              </a:rPr>
              <a:pPr/>
              <a:t>18</a:t>
            </a:fld>
            <a:endParaRPr lang="en-US" altLang="ru-RU" smtClean="0">
              <a:ea typeface="ＭＳ Ｐゴシック" pitchFamily="34" charset="-128"/>
            </a:endParaRPr>
          </a:p>
        </p:txBody>
      </p:sp>
      <p:sp>
        <p:nvSpPr>
          <p:cNvPr id="51203"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CF63891B-458D-438E-9C46-B2459FFE0F46}" type="slidenum">
              <a:rPr lang="en-US" altLang="ru-RU" smtClean="0">
                <a:ea typeface="ＭＳ Ｐゴシック" pitchFamily="34" charset="-128"/>
              </a:rPr>
              <a:pPr/>
              <a:t>19</a:t>
            </a:fld>
            <a:endParaRPr lang="en-US" altLang="ru-RU" smtClean="0">
              <a:ea typeface="ＭＳ Ｐゴシック" pitchFamily="34" charset="-128"/>
            </a:endParaRPr>
          </a:p>
        </p:txBody>
      </p:sp>
      <p:sp>
        <p:nvSpPr>
          <p:cNvPr id="52227"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2228"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charset="0"/>
              </a:defRPr>
            </a:lvl1pPr>
            <a:lvl2pPr marL="742950" indent="-285750">
              <a:defRPr>
                <a:solidFill>
                  <a:schemeClr val="tx1"/>
                </a:solidFill>
                <a:latin typeface="Tahoma" pitchFamily="34" charset="0"/>
                <a:cs typeface="Arial" charset="0"/>
              </a:defRPr>
            </a:lvl2pPr>
            <a:lvl3pPr marL="1143000" indent="-228600">
              <a:defRPr>
                <a:solidFill>
                  <a:schemeClr val="tx1"/>
                </a:solidFill>
                <a:latin typeface="Tahoma" pitchFamily="34" charset="0"/>
                <a:cs typeface="Arial" charset="0"/>
              </a:defRPr>
            </a:lvl3pPr>
            <a:lvl4pPr marL="1600200" indent="-228600">
              <a:defRPr>
                <a:solidFill>
                  <a:schemeClr val="tx1"/>
                </a:solidFill>
                <a:latin typeface="Tahoma" pitchFamily="34" charset="0"/>
                <a:cs typeface="Arial" charset="0"/>
              </a:defRPr>
            </a:lvl4pPr>
            <a:lvl5pPr marL="2057400" indent="-22860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fld id="{6253C611-E3A9-40CB-8B1C-224779631CBD}" type="slidenum">
              <a:rPr lang="en-US" altLang="ru-RU" smtClean="0">
                <a:ea typeface="ＭＳ Ｐゴシック" pitchFamily="34" charset="-128"/>
              </a:rPr>
              <a:pPr/>
              <a:t>20</a:t>
            </a:fld>
            <a:endParaRPr lang="en-US" altLang="ru-RU" smtClean="0">
              <a:ea typeface="ＭＳ Ｐゴシック" pitchFamily="34" charset="-128"/>
            </a:endParaRPr>
          </a:p>
        </p:txBody>
      </p:sp>
      <p:sp>
        <p:nvSpPr>
          <p:cNvPr id="53251" name="Rectangle 1"/>
          <p:cNvSpPr>
            <a:spLocks noGrp="1" noRot="1" noChangeAspect="1" noChangeArrowheads="1" noTextEdit="1"/>
          </p:cNvSpPr>
          <p:nvPr>
            <p:ph type="sldImg"/>
          </p:nvPr>
        </p:nvSpPr>
        <p:spPr bwMode="auto">
          <a:xfrm>
            <a:off x="1257300" y="720725"/>
            <a:ext cx="4800600" cy="3600450"/>
          </a:xfrm>
          <a:solidFill>
            <a:srgbClr val="FFFFFF"/>
          </a:solidFill>
          <a:ln>
            <a:solidFill>
              <a:srgbClr val="000000"/>
            </a:solidFill>
            <a:miter lim="800000"/>
            <a:headEnd/>
            <a:tailEnd/>
          </a:ln>
        </p:spPr>
      </p:sp>
      <p:sp>
        <p:nvSpPr>
          <p:cNvPr id="53252" name="Rectangle 2"/>
          <p:cNvSpPr>
            <a:spLocks noGrp="1" noChangeArrowheads="1"/>
          </p:cNvSpPr>
          <p:nvPr>
            <p:ph type="body" idx="1"/>
          </p:nvPr>
        </p:nvSpPr>
        <p:spPr bwMode="auto">
          <a:xfrm>
            <a:off x="974725" y="4560888"/>
            <a:ext cx="5360988"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B2D2455-585F-46A1-BB3E-00D43E0F1DBB}" type="slidenum">
              <a:rPr lang="vi-VN" altLang="vi-VN"/>
              <a:pPr>
                <a:defRPr/>
              </a:pPr>
              <a:t>‹#›</a:t>
            </a:fld>
            <a:endParaRPr lang="vi-VN" altLang="vi-VN"/>
          </a:p>
        </p:txBody>
      </p:sp>
    </p:spTree>
    <p:extLst>
      <p:ext uri="{BB962C8B-B14F-4D97-AF65-F5344CB8AC3E}">
        <p14:creationId xmlns:p14="http://schemas.microsoft.com/office/powerpoint/2010/main" val="307302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4E6FAEB-D52B-4632-9F86-FE1C990E8DF5}" type="slidenum">
              <a:rPr lang="vi-VN" altLang="vi-VN"/>
              <a:pPr>
                <a:defRPr/>
              </a:pPr>
              <a:t>‹#›</a:t>
            </a:fld>
            <a:endParaRPr lang="vi-VN" altLang="vi-VN"/>
          </a:p>
        </p:txBody>
      </p:sp>
    </p:spTree>
    <p:extLst>
      <p:ext uri="{BB962C8B-B14F-4D97-AF65-F5344CB8AC3E}">
        <p14:creationId xmlns:p14="http://schemas.microsoft.com/office/powerpoint/2010/main" val="6043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06D96617-42D6-4DF7-8C2D-98EC5BC919F3}" type="slidenum">
              <a:rPr lang="vi-VN" altLang="vi-VN"/>
              <a:pPr>
                <a:defRPr/>
              </a:pPr>
              <a:t>‹#›</a:t>
            </a:fld>
            <a:endParaRPr lang="vi-VN" altLang="vi-VN"/>
          </a:p>
        </p:txBody>
      </p:sp>
    </p:spTree>
    <p:extLst>
      <p:ext uri="{BB962C8B-B14F-4D97-AF65-F5344CB8AC3E}">
        <p14:creationId xmlns:p14="http://schemas.microsoft.com/office/powerpoint/2010/main" val="114510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FDDB4FC1-32ED-409F-943D-5FD06005909A}" type="slidenum">
              <a:rPr lang="vi-VN" altLang="vi-VN"/>
              <a:pPr>
                <a:defRPr/>
              </a:pPr>
              <a:t>‹#›</a:t>
            </a:fld>
            <a:endParaRPr lang="vi-VN" altLang="vi-VN"/>
          </a:p>
        </p:txBody>
      </p:sp>
    </p:spTree>
    <p:extLst>
      <p:ext uri="{BB962C8B-B14F-4D97-AF65-F5344CB8AC3E}">
        <p14:creationId xmlns:p14="http://schemas.microsoft.com/office/powerpoint/2010/main" val="25622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DD7DD5B5-24AF-4970-BC56-C3E2C40DF28C}" type="slidenum">
              <a:rPr lang="vi-VN" altLang="vi-VN"/>
              <a:pPr>
                <a:defRPr/>
              </a:pPr>
              <a:t>‹#›</a:t>
            </a:fld>
            <a:endParaRPr lang="vi-VN" altLang="vi-VN"/>
          </a:p>
        </p:txBody>
      </p:sp>
    </p:spTree>
    <p:extLst>
      <p:ext uri="{BB962C8B-B14F-4D97-AF65-F5344CB8AC3E}">
        <p14:creationId xmlns:p14="http://schemas.microsoft.com/office/powerpoint/2010/main" val="109180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554F48E-E236-44CB-A8E2-246562E859FA}" type="slidenum">
              <a:rPr lang="vi-VN" altLang="vi-VN"/>
              <a:pPr>
                <a:defRPr/>
              </a:pPr>
              <a:t>‹#›</a:t>
            </a:fld>
            <a:endParaRPr lang="vi-VN" altLang="vi-VN"/>
          </a:p>
        </p:txBody>
      </p:sp>
    </p:spTree>
    <p:extLst>
      <p:ext uri="{BB962C8B-B14F-4D97-AF65-F5344CB8AC3E}">
        <p14:creationId xmlns:p14="http://schemas.microsoft.com/office/powerpoint/2010/main" val="152891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7522205F-0EE7-4EA4-BCA2-DDFE99AA85C4}" type="slidenum">
              <a:rPr lang="vi-VN" altLang="vi-VN"/>
              <a:pPr>
                <a:defRPr/>
              </a:pPr>
              <a:t>‹#›</a:t>
            </a:fld>
            <a:endParaRPr lang="vi-VN" altLang="vi-VN"/>
          </a:p>
        </p:txBody>
      </p:sp>
    </p:spTree>
    <p:extLst>
      <p:ext uri="{BB962C8B-B14F-4D97-AF65-F5344CB8AC3E}">
        <p14:creationId xmlns:p14="http://schemas.microsoft.com/office/powerpoint/2010/main" val="22957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C2CD2BEB-FAE7-434F-A9BE-DF5E6257740A}" type="slidenum">
              <a:rPr lang="vi-VN" altLang="vi-VN"/>
              <a:pPr>
                <a:defRPr/>
              </a:pPr>
              <a:t>‹#›</a:t>
            </a:fld>
            <a:endParaRPr lang="vi-VN" altLang="vi-VN"/>
          </a:p>
        </p:txBody>
      </p:sp>
    </p:spTree>
    <p:extLst>
      <p:ext uri="{BB962C8B-B14F-4D97-AF65-F5344CB8AC3E}">
        <p14:creationId xmlns:p14="http://schemas.microsoft.com/office/powerpoint/2010/main" val="184243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3446D5BA-32AE-4AD0-B068-4807E030955A}" type="slidenum">
              <a:rPr lang="vi-VN" altLang="vi-VN"/>
              <a:pPr>
                <a:defRPr/>
              </a:pPr>
              <a:t>‹#›</a:t>
            </a:fld>
            <a:endParaRPr lang="vi-VN" altLang="vi-VN"/>
          </a:p>
        </p:txBody>
      </p:sp>
    </p:spTree>
    <p:extLst>
      <p:ext uri="{BB962C8B-B14F-4D97-AF65-F5344CB8AC3E}">
        <p14:creationId xmlns:p14="http://schemas.microsoft.com/office/powerpoint/2010/main" val="259395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09DDE763-54EE-433C-84F9-2C885AE66091}" type="slidenum">
              <a:rPr lang="vi-VN" altLang="vi-VN"/>
              <a:pPr>
                <a:defRPr/>
              </a:pPr>
              <a:t>‹#›</a:t>
            </a:fld>
            <a:endParaRPr lang="vi-VN" altLang="vi-VN"/>
          </a:p>
        </p:txBody>
      </p:sp>
    </p:spTree>
    <p:extLst>
      <p:ext uri="{BB962C8B-B14F-4D97-AF65-F5344CB8AC3E}">
        <p14:creationId xmlns:p14="http://schemas.microsoft.com/office/powerpoint/2010/main" val="20905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00311F8-EB46-4AE0-B3D6-67A8196B2517}" type="slidenum">
              <a:rPr lang="vi-VN" altLang="vi-VN"/>
              <a:pPr>
                <a:defRPr/>
              </a:pPr>
              <a:t>‹#›</a:t>
            </a:fld>
            <a:endParaRPr lang="vi-VN" altLang="vi-VN"/>
          </a:p>
        </p:txBody>
      </p:sp>
    </p:spTree>
    <p:extLst>
      <p:ext uri="{BB962C8B-B14F-4D97-AF65-F5344CB8AC3E}">
        <p14:creationId xmlns:p14="http://schemas.microsoft.com/office/powerpoint/2010/main" val="307521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cs typeface="Arial" panose="020B0604020202020204" pitchFamily="34" charset="0"/>
              </a:defRPr>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cs typeface="Arial" panose="020B0604020202020204" pitchFamily="34" charset="0"/>
              </a:defRPr>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AC6D00A6-9FD2-4D3C-A94C-99E25E0E3C48}" type="slidenum">
              <a:rPr lang="vi-VN" altLang="vi-VN"/>
              <a:pPr>
                <a:defRPr/>
              </a:pPr>
              <a:t>‹#›</a:t>
            </a:fld>
            <a:endParaRPr lang="vi-VN" altLang="vi-VN"/>
          </a:p>
        </p:txBody>
      </p:sp>
    </p:spTree>
  </p:cSld>
  <p:clrMap bg1="lt1" tx1="dk1" bg2="lt2" tx2="dk2" accent1="accent1" accent2="accent2" accent3="accent3" accent4="accent4" accent5="accent5" accent6="accent6" hlink="hlink" folHlink="folHlink"/>
  <p:sldLayoutIdLst>
    <p:sldLayoutId id="2147484059"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ru-RU" sz="4000" smtClean="0"/>
              <a:t>IT4853</a:t>
            </a:r>
            <a:br>
              <a:rPr lang="en-US" altLang="ru-RU" sz="4000" smtClean="0"/>
            </a:br>
            <a:r>
              <a:rPr lang="en-US" altLang="ru-RU" sz="4000" smtClean="0"/>
              <a:t>Tìm kiếm và trình diễn thông tin</a:t>
            </a:r>
            <a:endParaRPr lang="vi-VN" altLang="ru-RU" sz="4000" smtClean="0"/>
          </a:p>
        </p:txBody>
      </p:sp>
      <p:sp>
        <p:nvSpPr>
          <p:cNvPr id="3075" name="Rectangle 3"/>
          <p:cNvSpPr>
            <a:spLocks noGrp="1" noChangeArrowheads="1"/>
          </p:cNvSpPr>
          <p:nvPr>
            <p:ph type="subTitle" idx="1"/>
          </p:nvPr>
        </p:nvSpPr>
        <p:spPr>
          <a:xfrm>
            <a:off x="611188" y="3500438"/>
            <a:ext cx="8208962" cy="1081087"/>
          </a:xfrm>
        </p:spPr>
        <p:txBody>
          <a:bodyPr/>
          <a:lstStyle/>
          <a:p>
            <a:pPr algn="just" eaLnBrk="1" hangingPunct="1"/>
            <a:r>
              <a:rPr lang="en-US" altLang="ru-RU" sz="2800" smtClean="0"/>
              <a:t>Bài</a:t>
            </a:r>
            <a:r>
              <a:rPr lang="vi-VN" altLang="ru-RU" sz="2800" smtClean="0"/>
              <a:t> 3. </a:t>
            </a:r>
            <a:r>
              <a:rPr lang="en-US" altLang="ru-RU" sz="2800" smtClean="0"/>
              <a:t>Xử lý từ truy vấn</a:t>
            </a:r>
          </a:p>
          <a:p>
            <a:pPr algn="just" eaLnBrk="1" hangingPunct="1"/>
            <a:r>
              <a:rPr lang="en-US" altLang="ru-RU" sz="2800" smtClean="0"/>
              <a:t>IIR.C3. Dictionaries and tolerant retrieval</a:t>
            </a:r>
          </a:p>
          <a:p>
            <a:pPr algn="just" eaLnBrk="1" hangingPunct="1"/>
            <a:endParaRPr lang="vi-VN" altLang="ru-RU" sz="2800" smtClean="0"/>
          </a:p>
        </p:txBody>
      </p:sp>
      <p:sp>
        <p:nvSpPr>
          <p:cNvPr id="307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Hà Nội, 2016</a:t>
            </a:r>
            <a:endParaRPr lang="vi-VN" altLang="ru-RU" sz="1800"/>
          </a:p>
        </p:txBody>
      </p:sp>
      <p:sp>
        <p:nvSpPr>
          <p:cNvPr id="307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ru-RU" sz="1400"/>
              <a:t>TS. Nguyễn Bá Ngọc, </a:t>
            </a:r>
            <a:r>
              <a:rPr lang="en-US" altLang="ru-RU" sz="1400" i="1"/>
              <a:t>Bộ môn Hệ thống thông tin, Viện CNTT &amp; TT</a:t>
            </a:r>
          </a:p>
          <a:p>
            <a:pPr>
              <a:spcBef>
                <a:spcPct val="0"/>
              </a:spcBef>
              <a:buClrTx/>
              <a:buSzTx/>
              <a:buFontTx/>
              <a:buNone/>
            </a:pPr>
            <a:r>
              <a:rPr lang="en-US" altLang="ru-RU" sz="1400" i="1"/>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ru-RU" sz="3600" smtClean="0">
                <a:ea typeface="ＭＳ Ｐゴシック" pitchFamily="34" charset="-128"/>
              </a:rPr>
              <a:t>Mẫu từ: *</a:t>
            </a:r>
          </a:p>
        </p:txBody>
      </p:sp>
      <p:sp>
        <p:nvSpPr>
          <p:cNvPr id="12291" name="Rectangle 3"/>
          <p:cNvSpPr>
            <a:spLocks noGrp="1" noChangeArrowheads="1"/>
          </p:cNvSpPr>
          <p:nvPr>
            <p:ph type="body" idx="1"/>
          </p:nvPr>
        </p:nvSpPr>
        <p:spPr>
          <a:xfrm>
            <a:off x="685800" y="2060575"/>
            <a:ext cx="8001000" cy="1439863"/>
          </a:xfrm>
        </p:spPr>
        <p:txBody>
          <a:bodyPr/>
          <a:lstStyle/>
          <a:p>
            <a:pPr eaLnBrk="1" hangingPunct="1"/>
            <a:r>
              <a:rPr lang="en-US" altLang="ru-RU" sz="2400" b="1" i="1" smtClean="0">
                <a:ea typeface="ＭＳ Ｐゴシック" pitchFamily="34" charset="-128"/>
              </a:rPr>
              <a:t>a*:</a:t>
            </a:r>
            <a:r>
              <a:rPr lang="en-US" altLang="ru-RU" sz="2400" smtClean="0">
                <a:ea typeface="ＭＳ Ｐゴシック" pitchFamily="34" charset="-128"/>
              </a:rPr>
              <a:t>  Tất cả từ bắt đầu với a</a:t>
            </a:r>
          </a:p>
          <a:p>
            <a:pPr eaLnBrk="1" hangingPunct="1"/>
            <a:r>
              <a:rPr lang="en-US" altLang="ru-RU" sz="2400" b="1" i="1" smtClean="0">
                <a:ea typeface="ＭＳ Ｐゴシック" pitchFamily="34" charset="-128"/>
              </a:rPr>
              <a:t>*a: </a:t>
            </a:r>
            <a:r>
              <a:rPr lang="en-US" altLang="ru-RU" sz="2400" smtClean="0">
                <a:ea typeface="ＭＳ Ｐゴシック" pitchFamily="34" charset="-128"/>
              </a:rPr>
              <a:t>Tất cả từ kết thúc với a</a:t>
            </a:r>
          </a:p>
          <a:p>
            <a:pPr eaLnBrk="1" hangingPunct="1"/>
            <a:r>
              <a:rPr lang="en-US" altLang="ru-RU" sz="2400" b="1" i="1" smtClean="0">
                <a:ea typeface="ＭＳ Ｐゴシック" pitchFamily="34" charset="-128"/>
              </a:rPr>
              <a:t>a</a:t>
            </a:r>
            <a:r>
              <a:rPr lang="en-US" altLang="ru-RU" sz="2400" b="1" smtClean="0">
                <a:ea typeface="ＭＳ Ｐゴシック" pitchFamily="34" charset="-128"/>
              </a:rPr>
              <a:t> *</a:t>
            </a:r>
            <a:r>
              <a:rPr lang="en-US" altLang="ru-RU" sz="2400" b="1" i="1" smtClean="0">
                <a:ea typeface="ＭＳ Ｐゴシック" pitchFamily="34" charset="-128"/>
              </a:rPr>
              <a:t>b</a:t>
            </a:r>
            <a:r>
              <a:rPr lang="en-US" altLang="ru-RU" sz="2400" b="1" smtClean="0">
                <a:ea typeface="ＭＳ Ｐゴシック" pitchFamily="34" charset="-128"/>
              </a:rPr>
              <a:t>:</a:t>
            </a:r>
            <a:r>
              <a:rPr lang="en-US" altLang="ru-RU" sz="2400" smtClean="0">
                <a:ea typeface="ＭＳ Ｐゴシック" pitchFamily="34" charset="-128"/>
              </a:rPr>
              <a:t> Tất cả từ bắt đầu với a, kết thúc với b</a:t>
            </a:r>
          </a:p>
        </p:txBody>
      </p:sp>
      <p:sp>
        <p:nvSpPr>
          <p:cNvPr id="12292"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3.2</a:t>
            </a:r>
          </a:p>
        </p:txBody>
      </p:sp>
      <p:sp>
        <p:nvSpPr>
          <p:cNvPr id="12293" name="TextBox 1"/>
          <p:cNvSpPr txBox="1">
            <a:spLocks noChangeArrowheads="1"/>
          </p:cNvSpPr>
          <p:nvPr/>
        </p:nvSpPr>
        <p:spPr bwMode="auto">
          <a:xfrm>
            <a:off x="539750" y="4724400"/>
            <a:ext cx="8135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2400">
                <a:solidFill>
                  <a:srgbClr val="7575D1"/>
                </a:solidFill>
              </a:rPr>
              <a:t>Cần thiết lập chỉ mục chuyên biệt để xử lý mẫu từ</a:t>
            </a:r>
            <a:endParaRPr lang="vi-VN" altLang="vi-VN" sz="2400">
              <a:solidFill>
                <a:srgbClr val="7575D1"/>
              </a:solidFill>
            </a:endParaRPr>
          </a:p>
        </p:txBody>
      </p:sp>
      <p:sp>
        <p:nvSpPr>
          <p:cNvPr id="12294"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2AFAF3BF-94A7-4BB8-8B2B-A68850B22B88}" type="slidenum">
              <a:rPr lang="vi-VN" altLang="ru-RU" sz="1400" smtClean="0"/>
              <a:pPr>
                <a:spcBef>
                  <a:spcPct val="0"/>
                </a:spcBef>
                <a:buClrTx/>
                <a:buSzTx/>
                <a:buFontTx/>
                <a:buNone/>
              </a:pPr>
              <a:t>10</a:t>
            </a:fld>
            <a:endParaRPr lang="vi-VN" altLang="ru-RU" sz="1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238125"/>
            <a:ext cx="7793037" cy="1462088"/>
          </a:xfrm>
        </p:spPr>
        <p:txBody>
          <a:bodyPr/>
          <a:lstStyle/>
          <a:p>
            <a:pPr eaLnBrk="1" hangingPunct="1"/>
            <a:r>
              <a:rPr lang="en-US" altLang="en-US" sz="3600" smtClean="0">
                <a:ea typeface="ＭＳ Ｐゴシック" pitchFamily="34" charset="-128"/>
              </a:rPr>
              <a:t>Truy vấn mẫu từ: *</a:t>
            </a:r>
          </a:p>
        </p:txBody>
      </p:sp>
      <p:sp>
        <p:nvSpPr>
          <p:cNvPr id="13315" name="Rectangle 3"/>
          <p:cNvSpPr>
            <a:spLocks noGrp="1" noChangeArrowheads="1"/>
          </p:cNvSpPr>
          <p:nvPr>
            <p:ph type="body" idx="1"/>
          </p:nvPr>
        </p:nvSpPr>
        <p:spPr>
          <a:xfrm>
            <a:off x="611188" y="1971675"/>
            <a:ext cx="8075612" cy="4657725"/>
          </a:xfrm>
        </p:spPr>
        <p:txBody>
          <a:bodyPr/>
          <a:lstStyle/>
          <a:p>
            <a:r>
              <a:rPr lang="en-US" altLang="ru-RU" sz="2400" smtClean="0"/>
              <a:t>mon*: Tìm tài liệu chứa từ bất kỳ bắt đầu bằng mon</a:t>
            </a:r>
          </a:p>
          <a:p>
            <a:pPr lvl="1"/>
            <a:r>
              <a:rPr lang="en-US" altLang="ru-RU" sz="2000" smtClean="0"/>
              <a:t>B-tree: lấy toàn bộ từ thỏa mãn: </a:t>
            </a:r>
            <a:r>
              <a:rPr lang="de-DE" altLang="ru-RU" sz="2000" smtClean="0"/>
              <a:t>mon ≤ t &lt; moo</a:t>
            </a:r>
          </a:p>
          <a:p>
            <a:r>
              <a:rPr lang="en-US" altLang="ru-RU" sz="2400" smtClean="0"/>
              <a:t>*mon: tìm tài liệu chứa từ bất kỳ kết thúc bằng mon</a:t>
            </a:r>
          </a:p>
          <a:p>
            <a:pPr lvl="1"/>
            <a:r>
              <a:rPr lang="en-US" altLang="ru-RU" sz="2000" smtClean="0"/>
              <a:t>Xử dụng thêm một cây chứa từ theo trình tự ngược backwards</a:t>
            </a:r>
          </a:p>
          <a:p>
            <a:pPr lvl="1"/>
            <a:r>
              <a:rPr lang="en-US" altLang="ru-RU" sz="2000" smtClean="0"/>
              <a:t>Lấy tất cả từ trong khoảng: nom ≤ t &lt; non</a:t>
            </a:r>
          </a:p>
          <a:p>
            <a:r>
              <a:rPr lang="en-US" altLang="ru-RU" sz="2400" smtClean="0"/>
              <a:t>Giải thuật tìm kiếm: </a:t>
            </a:r>
          </a:p>
          <a:p>
            <a:pPr lvl="1"/>
            <a:r>
              <a:rPr lang="en-US" altLang="ru-RU" sz="2000" smtClean="0"/>
              <a:t>Tìm tập từ khóa khớp với mẫu từ, sau đó …;</a:t>
            </a:r>
          </a:p>
          <a:p>
            <a:pPr lvl="1"/>
            <a:r>
              <a:rPr lang="en-US" altLang="ru-RU" sz="2000" smtClean="0"/>
              <a:t>… Trả về văn bản chứa bất kỳ từ nào trong tập từ khớp mẫu.</a:t>
            </a:r>
          </a:p>
        </p:txBody>
      </p:sp>
      <p:sp>
        <p:nvSpPr>
          <p:cNvPr id="13316"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a:solidFill>
                  <a:srgbClr val="FBFCFF"/>
                </a:solidFill>
                <a:latin typeface="Lucida Sans" pitchFamily="34" charset="0"/>
                <a:ea typeface="Arial Unicode MS" pitchFamily="34" charset="-128"/>
                <a:cs typeface="Arial Unicode MS" pitchFamily="34" charset="-128"/>
              </a:rPr>
              <a:t>Sec. 3.2</a:t>
            </a:r>
          </a:p>
        </p:txBody>
      </p:sp>
      <p:sp>
        <p:nvSpPr>
          <p:cNvPr id="1331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3469D1F8-9B13-4BC0-B6EA-F138A9B06D0E}" type="slidenum">
              <a:rPr lang="en-US" altLang="en-US"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11</a:t>
            </a:fld>
            <a:endParaRPr lang="en-US" altLang="en-US"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611188" y="2000250"/>
            <a:ext cx="8175625" cy="337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de-DE" altLang="vi-VN" sz="2400"/>
              <a:t>Ví dụ: m*nchen</a:t>
            </a:r>
          </a:p>
          <a:p>
            <a:pPr lvl="1"/>
            <a:r>
              <a:rPr lang="en-US" altLang="vi-VN" sz="2000"/>
              <a:t>Có thể tìm m* và *nchen sau đó lấy giao của hai tập hợp</a:t>
            </a:r>
            <a:r>
              <a:rPr lang="de-DE" altLang="vi-VN" sz="2000"/>
              <a:t>;</a:t>
            </a:r>
          </a:p>
          <a:p>
            <a:pPr lvl="1"/>
            <a:r>
              <a:rPr lang="de-DE" altLang="vi-VN" sz="2000"/>
              <a:t>Tuy nhiên chi phí lớn.</a:t>
            </a:r>
          </a:p>
          <a:p>
            <a:r>
              <a:rPr lang="de-DE" altLang="vi-VN" sz="2400"/>
              <a:t>Giải pháp: chỉ mục từ xoay</a:t>
            </a:r>
          </a:p>
          <a:p>
            <a:pPr lvl="1"/>
            <a:r>
              <a:rPr lang="en-US" altLang="vi-VN" sz="2000"/>
              <a:t>Ý tưởng: Xoay mẫu từ sao cho dấu * xuất hiện ở cuối</a:t>
            </a:r>
            <a:r>
              <a:rPr lang="de-DE" altLang="vi-VN" sz="2000"/>
              <a:t>.</a:t>
            </a:r>
          </a:p>
          <a:p>
            <a:pPr lvl="1"/>
            <a:r>
              <a:rPr lang="en-US" altLang="vi-VN" sz="2000"/>
              <a:t>Lưu kết quả xoay từ trong từ điển</a:t>
            </a:r>
          </a:p>
        </p:txBody>
      </p:sp>
      <p:sp>
        <p:nvSpPr>
          <p:cNvPr id="14339"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
        <p:nvSpPr>
          <p:cNvPr id="14340" name="Slide Number Placeholder 6"/>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67F57A3B-337D-441F-B6D2-8FE5BE07C1F4}" type="slidenum">
              <a:rPr lang="en-US" altLang="ru-RU" sz="1400" smtClean="0"/>
              <a:pPr>
                <a:spcBef>
                  <a:spcPct val="0"/>
                </a:spcBef>
                <a:buClrTx/>
                <a:buSzTx/>
                <a:buFontTx/>
                <a:buNone/>
              </a:pPr>
              <a:t>12</a:t>
            </a:fld>
            <a:endParaRPr lang="en-US" altLang="ru-RU" sz="1400" smtClean="0"/>
          </a:p>
        </p:txBody>
      </p:sp>
      <p:sp>
        <p:nvSpPr>
          <p:cNvPr id="14341" name="Rectangle 2"/>
          <p:cNvSpPr txBox="1">
            <a:spLocks noChangeArrowheads="1"/>
          </p:cNvSpPr>
          <p:nvPr/>
        </p:nvSpPr>
        <p:spPr bwMode="auto">
          <a:xfrm>
            <a:off x="1150938" y="238125"/>
            <a:ext cx="7793037"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Xử lý mẫu a*b</a:t>
            </a:r>
          </a:p>
        </p:txBody>
      </p:sp>
      <p:sp>
        <p:nvSpPr>
          <p:cNvPr id="14342" name="TextBox 2"/>
          <p:cNvSpPr txBox="1">
            <a:spLocks noChangeArrowheads="1"/>
          </p:cNvSpPr>
          <p:nvPr/>
        </p:nvSpPr>
        <p:spPr bwMode="auto">
          <a:xfrm>
            <a:off x="684213" y="5549900"/>
            <a:ext cx="810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2000">
                <a:solidFill>
                  <a:schemeClr val="tx2"/>
                </a:solidFill>
              </a:rPr>
              <a:t>Permuterm index: Chỉ mục từ xoay</a:t>
            </a:r>
            <a:endParaRPr lang="vi-VN" altLang="vi-VN" sz="2000">
              <a:solidFill>
                <a:schemeClr val="tx2"/>
              </a:solidFill>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C8B76242-8016-4B04-BD08-59BEC857A05C}" type="slidenum">
              <a:rPr lang="en-US" altLang="ru-RU" sz="1200">
                <a:solidFill>
                  <a:srgbClr val="898989"/>
                </a:solidFill>
                <a:latin typeface="Calibri" pitchFamily="34" charset="0"/>
              </a:rPr>
              <a:pPr algn="r">
                <a:spcBef>
                  <a:spcPct val="0"/>
                </a:spcBef>
                <a:buClrTx/>
                <a:buSzPct val="100000"/>
                <a:buFontTx/>
                <a:buNone/>
              </a:pPr>
              <a:t>13</a:t>
            </a:fld>
            <a:endParaRPr lang="en-US" altLang="ru-RU" sz="1200">
              <a:solidFill>
                <a:srgbClr val="898989"/>
              </a:solidFill>
              <a:latin typeface="Calibri" pitchFamily="34" charset="0"/>
            </a:endParaRPr>
          </a:p>
        </p:txBody>
      </p:sp>
      <p:sp>
        <p:nvSpPr>
          <p:cNvPr id="15363" name="Text Box 2"/>
          <p:cNvSpPr txBox="1">
            <a:spLocks noChangeArrowheads="1"/>
          </p:cNvSpPr>
          <p:nvPr/>
        </p:nvSpPr>
        <p:spPr bwMode="auto">
          <a:xfrm>
            <a:off x="1162050" y="303213"/>
            <a:ext cx="7767638"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de-DE" altLang="vi-VN" sz="3600">
                <a:solidFill>
                  <a:schemeClr val="tx2"/>
                </a:solidFill>
                <a:ea typeface="ＭＳ Ｐゴシック" pitchFamily="34" charset="-128"/>
              </a:rPr>
              <a:t>Từ xoay</a:t>
            </a:r>
            <a:endParaRPr lang="en-US" altLang="vi-VN" sz="3600">
              <a:solidFill>
                <a:schemeClr val="tx2"/>
              </a:solidFill>
              <a:ea typeface="ＭＳ Ｐゴシック" pitchFamily="34" charset="-128"/>
            </a:endParaRPr>
          </a:p>
        </p:txBody>
      </p:sp>
      <p:sp>
        <p:nvSpPr>
          <p:cNvPr id="15364" name="Text Box 3"/>
          <p:cNvSpPr txBox="1">
            <a:spLocks noChangeArrowheads="1"/>
          </p:cNvSpPr>
          <p:nvPr/>
        </p:nvSpPr>
        <p:spPr bwMode="auto">
          <a:xfrm>
            <a:off x="611188" y="1989138"/>
            <a:ext cx="8075612"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Các từ xoay cho từ HELLO là: hello$, ello$h, llo$he, lo$hel, o$hell, và $hello, trong đó $ là ký tự đặc biệt không xuất hiện trong từ bất kỳ.</a:t>
            </a:r>
          </a:p>
        </p:txBody>
      </p:sp>
      <p:sp>
        <p:nvSpPr>
          <p:cNvPr id="15365"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68C9298B-2CC8-47E6-972C-8E4AE0888EE8}" type="slidenum">
              <a:rPr lang="en-US" altLang="ru-RU" sz="1200">
                <a:solidFill>
                  <a:srgbClr val="898989"/>
                </a:solidFill>
                <a:latin typeface="Calibri" pitchFamily="34" charset="0"/>
              </a:rPr>
              <a:pPr algn="r">
                <a:spcBef>
                  <a:spcPct val="0"/>
                </a:spcBef>
                <a:buClrTx/>
                <a:buSzPct val="100000"/>
                <a:buFontTx/>
                <a:buNone/>
              </a:pPr>
              <a:t>14</a:t>
            </a:fld>
            <a:endParaRPr lang="en-US" altLang="ru-RU" sz="1200">
              <a:solidFill>
                <a:srgbClr val="898989"/>
              </a:solidFill>
              <a:latin typeface="Calibri" pitchFamily="34" charset="0"/>
            </a:endParaRPr>
          </a:p>
        </p:txBody>
      </p:sp>
      <p:sp>
        <p:nvSpPr>
          <p:cNvPr id="16387" name="Text Box 2"/>
          <p:cNvSpPr txBox="1">
            <a:spLocks noChangeArrowheads="1"/>
          </p:cNvSpPr>
          <p:nvPr/>
        </p:nvSpPr>
        <p:spPr bwMode="auto">
          <a:xfrm>
            <a:off x="1162050" y="303213"/>
            <a:ext cx="7767638"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de-DE" altLang="vi-VN" sz="3600">
                <a:solidFill>
                  <a:schemeClr val="tx2"/>
                </a:solidFill>
                <a:ea typeface="ＭＳ Ｐゴシック" pitchFamily="34" charset="-128"/>
              </a:rPr>
              <a:t>Chỉ mục từ xoay</a:t>
            </a:r>
            <a:endParaRPr lang="en-US" altLang="vi-VN" sz="3600">
              <a:solidFill>
                <a:schemeClr val="tx2"/>
              </a:solidFill>
              <a:ea typeface="ＭＳ Ｐゴシック" pitchFamily="34" charset="-128"/>
            </a:endParaRPr>
          </a:p>
        </p:txBody>
      </p:sp>
      <p:sp>
        <p:nvSpPr>
          <p:cNvPr id="15364" name="Text Box 3"/>
          <p:cNvSpPr txBox="1">
            <a:spLocks noChangeArrowheads="1"/>
          </p:cNvSpPr>
          <p:nvPr/>
        </p:nvSpPr>
        <p:spPr bwMode="auto">
          <a:xfrm>
            <a:off x="611188" y="1916113"/>
            <a:ext cx="817562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vi-VN"/>
            </a:defPPr>
            <a:lvl1pPr marL="342900" indent="-342900">
              <a:spcBef>
                <a:spcPct val="20000"/>
              </a:spcBef>
              <a:buClr>
                <a:schemeClr val="folHlink"/>
              </a:buClr>
              <a:buSzPct val="60000"/>
              <a:buFont typeface="Wingdings" pitchFamily="2" charset="2"/>
              <a:buChar char="n"/>
              <a:defRPr sz="2400">
                <a:latin typeface="+mn-lt"/>
                <a:cs typeface="+mn-cs"/>
              </a:defRPr>
            </a:lvl1pPr>
            <a:lvl2pPr marL="742950" lvl="1" indent="-285750">
              <a:spcBef>
                <a:spcPct val="20000"/>
              </a:spcBef>
              <a:buClr>
                <a:schemeClr val="hlink"/>
              </a:buClr>
              <a:buSzPct val="55000"/>
              <a:buFont typeface="Wingdings" pitchFamily="2" charset="2"/>
              <a:buChar char="n"/>
              <a:defRPr sz="2000">
                <a:latin typeface="+mn-lt"/>
                <a:cs typeface="+mn-cs"/>
              </a:defRPr>
            </a:lvl2pPr>
            <a:lvl3pPr marL="1143000" indent="-228600">
              <a:spcBef>
                <a:spcPct val="20000"/>
              </a:spcBef>
              <a:buClr>
                <a:schemeClr val="folHlink"/>
              </a:buClr>
              <a:buSzPct val="50000"/>
              <a:buFont typeface="Wingdings" pitchFamily="2" charset="2"/>
              <a:buChar char="n"/>
              <a:defRPr sz="2400">
                <a:latin typeface="+mn-lt"/>
                <a:cs typeface="+mn-cs"/>
              </a:defRPr>
            </a:lvl3pPr>
            <a:lvl4pPr marL="1600200" indent="-228600">
              <a:spcBef>
                <a:spcPct val="20000"/>
              </a:spcBef>
              <a:buClr>
                <a:schemeClr val="accent2"/>
              </a:buClr>
              <a:buSzPct val="55000"/>
              <a:buFont typeface="Wingdings" pitchFamily="2" charset="2"/>
              <a:buChar char="n"/>
              <a:defRPr sz="2000">
                <a:latin typeface="+mn-lt"/>
                <a:cs typeface="+mn-cs"/>
              </a:defRPr>
            </a:lvl4pPr>
            <a:lvl5pPr marL="2057400" indent="-228600">
              <a:spcBef>
                <a:spcPct val="20000"/>
              </a:spcBef>
              <a:buClr>
                <a:schemeClr val="accent1"/>
              </a:buClr>
              <a:buSzPct val="50000"/>
              <a:buFont typeface="Wingdings"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defRPr/>
            </a:pPr>
            <a:r>
              <a:rPr lang="en-US" altLang="vi-VN" dirty="0" err="1" smtClean="0"/>
              <a:t>Lưu</a:t>
            </a:r>
            <a:r>
              <a:rPr lang="en-US" altLang="vi-VN" dirty="0" smtClean="0"/>
              <a:t> </a:t>
            </a:r>
            <a:r>
              <a:rPr lang="en-US" altLang="vi-VN" dirty="0" err="1" smtClean="0"/>
              <a:t>tất</a:t>
            </a:r>
            <a:r>
              <a:rPr lang="en-US" altLang="vi-VN" dirty="0" smtClean="0"/>
              <a:t> </a:t>
            </a:r>
            <a:r>
              <a:rPr lang="en-US" altLang="vi-VN" dirty="0" err="1" smtClean="0"/>
              <a:t>cả</a:t>
            </a:r>
            <a:r>
              <a:rPr lang="en-US" altLang="vi-VN" dirty="0" smtClean="0"/>
              <a:t> </a:t>
            </a:r>
            <a:r>
              <a:rPr lang="en-US" altLang="vi-VN" dirty="0" err="1" smtClean="0"/>
              <a:t>từ</a:t>
            </a:r>
            <a:r>
              <a:rPr lang="en-US" altLang="vi-VN" dirty="0" smtClean="0"/>
              <a:t> </a:t>
            </a:r>
            <a:r>
              <a:rPr lang="en-US" altLang="vi-VN" dirty="0" err="1" smtClean="0"/>
              <a:t>xoay</a:t>
            </a:r>
            <a:r>
              <a:rPr lang="en-US" altLang="vi-VN" dirty="0" smtClean="0"/>
              <a:t> </a:t>
            </a:r>
            <a:r>
              <a:rPr lang="en-US" altLang="vi-VN" dirty="0" err="1" smtClean="0"/>
              <a:t>cho</a:t>
            </a:r>
            <a:r>
              <a:rPr lang="en-US" altLang="vi-VN" dirty="0" smtClean="0"/>
              <a:t> </a:t>
            </a:r>
            <a:r>
              <a:rPr lang="en-US" altLang="vi-VN" dirty="0" err="1" smtClean="0"/>
              <a:t>từ</a:t>
            </a:r>
            <a:r>
              <a:rPr lang="en-US" altLang="vi-VN" dirty="0" smtClean="0"/>
              <a:t> </a:t>
            </a:r>
            <a:r>
              <a:rPr lang="en-US" altLang="vi-VN" dirty="0" err="1" smtClean="0"/>
              <a:t>chỉ</a:t>
            </a:r>
            <a:r>
              <a:rPr lang="en-US" altLang="vi-VN" dirty="0" smtClean="0"/>
              <a:t> </a:t>
            </a:r>
            <a:r>
              <a:rPr lang="en-US" altLang="vi-VN" dirty="0" err="1" smtClean="0"/>
              <a:t>mục</a:t>
            </a:r>
            <a:r>
              <a:rPr lang="en-US" altLang="vi-VN" dirty="0" smtClean="0"/>
              <a:t> </a:t>
            </a:r>
            <a:r>
              <a:rPr lang="en-US" altLang="vi-VN" dirty="0" err="1" smtClean="0"/>
              <a:t>bất</a:t>
            </a:r>
            <a:r>
              <a:rPr lang="en-US" altLang="vi-VN" dirty="0" smtClean="0"/>
              <a:t> </a:t>
            </a:r>
            <a:r>
              <a:rPr lang="en-US" altLang="vi-VN" dirty="0" err="1" smtClean="0"/>
              <a:t>kỳ</a:t>
            </a:r>
            <a:r>
              <a:rPr lang="en-US" altLang="vi-VN" dirty="0" smtClean="0"/>
              <a:t>;</a:t>
            </a:r>
            <a:endParaRPr lang="de-DE" altLang="vi-VN" dirty="0" smtClean="0"/>
          </a:p>
          <a:p>
            <a:pPr>
              <a:defRPr/>
            </a:pPr>
            <a:r>
              <a:rPr lang="en-US" altLang="vi-VN" dirty="0" err="1" smtClean="0"/>
              <a:t>Xử</a:t>
            </a:r>
            <a:r>
              <a:rPr lang="en-US" altLang="vi-VN" dirty="0" smtClean="0"/>
              <a:t> </a:t>
            </a:r>
            <a:r>
              <a:rPr lang="en-US" altLang="vi-VN" dirty="0" err="1" smtClean="0"/>
              <a:t>lý</a:t>
            </a:r>
            <a:r>
              <a:rPr lang="en-US" altLang="vi-VN" dirty="0" smtClean="0"/>
              <a:t> </a:t>
            </a:r>
            <a:r>
              <a:rPr lang="en-US" altLang="vi-VN" dirty="0" err="1" smtClean="0"/>
              <a:t>mẫu</a:t>
            </a:r>
            <a:r>
              <a:rPr lang="en-US" altLang="vi-VN" dirty="0" smtClean="0"/>
              <a:t> </a:t>
            </a:r>
            <a:r>
              <a:rPr lang="en-US" altLang="vi-VN" dirty="0" err="1" smtClean="0"/>
              <a:t>từ</a:t>
            </a:r>
            <a:r>
              <a:rPr lang="en-US" altLang="vi-VN" dirty="0" smtClean="0"/>
              <a:t>:</a:t>
            </a:r>
            <a:endParaRPr lang="de-DE" altLang="vi-VN" dirty="0" smtClean="0"/>
          </a:p>
          <a:p>
            <a:pPr lvl="1">
              <a:defRPr/>
            </a:pPr>
            <a:r>
              <a:rPr lang="en-US" altLang="vi-VN" dirty="0" smtClean="0"/>
              <a:t>X, </a:t>
            </a:r>
            <a:r>
              <a:rPr lang="en-US" altLang="vi-VN" dirty="0" err="1" smtClean="0"/>
              <a:t>tìm</a:t>
            </a:r>
            <a:r>
              <a:rPr lang="en-US" altLang="vi-VN" dirty="0" smtClean="0"/>
              <a:t> X$</a:t>
            </a:r>
          </a:p>
          <a:p>
            <a:pPr lvl="1">
              <a:defRPr/>
            </a:pPr>
            <a:r>
              <a:rPr lang="en-US" altLang="vi-VN" dirty="0" smtClean="0"/>
              <a:t>X*, </a:t>
            </a:r>
            <a:r>
              <a:rPr lang="en-US" altLang="vi-VN" dirty="0" err="1" smtClean="0"/>
              <a:t>tìm</a:t>
            </a:r>
            <a:r>
              <a:rPr lang="en-US" altLang="vi-VN" dirty="0" smtClean="0"/>
              <a:t> $X*</a:t>
            </a:r>
          </a:p>
          <a:p>
            <a:pPr lvl="1">
              <a:defRPr/>
            </a:pPr>
            <a:r>
              <a:rPr lang="en-US" altLang="vi-VN" dirty="0" smtClean="0"/>
              <a:t>*X, </a:t>
            </a:r>
            <a:r>
              <a:rPr lang="en-US" altLang="vi-VN" dirty="0" err="1" smtClean="0"/>
              <a:t>tìm</a:t>
            </a:r>
            <a:r>
              <a:rPr lang="en-US" altLang="vi-VN" dirty="0" smtClean="0"/>
              <a:t> X$*</a:t>
            </a:r>
          </a:p>
          <a:p>
            <a:pPr lvl="1">
              <a:defRPr/>
            </a:pPr>
            <a:r>
              <a:rPr lang="en-US" altLang="vi-VN" dirty="0" smtClean="0"/>
              <a:t>*X*, </a:t>
            </a:r>
            <a:r>
              <a:rPr lang="en-US" altLang="vi-VN" dirty="0" err="1" smtClean="0"/>
              <a:t>tìm</a:t>
            </a:r>
            <a:r>
              <a:rPr lang="en-US" altLang="vi-VN" dirty="0" smtClean="0"/>
              <a:t> X*</a:t>
            </a:r>
          </a:p>
          <a:p>
            <a:pPr lvl="1">
              <a:defRPr/>
            </a:pPr>
            <a:r>
              <a:rPr lang="en-US" altLang="vi-VN" dirty="0" smtClean="0"/>
              <a:t>X*Y, </a:t>
            </a:r>
            <a:r>
              <a:rPr lang="en-US" altLang="vi-VN" dirty="0" err="1" smtClean="0"/>
              <a:t>tìm</a:t>
            </a:r>
            <a:r>
              <a:rPr lang="en-US" altLang="vi-VN" dirty="0" smtClean="0"/>
              <a:t> Y$X*</a:t>
            </a:r>
          </a:p>
          <a:p>
            <a:pPr>
              <a:defRPr/>
            </a:pPr>
            <a:endParaRPr lang="en-US" altLang="vi-VN" dirty="0" smtClean="0"/>
          </a:p>
          <a:p>
            <a:pPr marL="0" indent="0">
              <a:buFont typeface="Wingdings" pitchFamily="2" charset="2"/>
              <a:buNone/>
              <a:defRPr/>
            </a:pPr>
            <a:r>
              <a:rPr lang="en-US" altLang="vi-VN" dirty="0" err="1" smtClean="0"/>
              <a:t>Ví</a:t>
            </a:r>
            <a:r>
              <a:rPr lang="en-US" altLang="vi-VN" dirty="0" smtClean="0"/>
              <a:t> </a:t>
            </a:r>
            <a:r>
              <a:rPr lang="en-US" altLang="vi-VN" dirty="0" err="1" smtClean="0"/>
              <a:t>dụ</a:t>
            </a:r>
            <a:r>
              <a:rPr lang="en-US" altLang="vi-VN" dirty="0" smtClean="0"/>
              <a:t>: </a:t>
            </a:r>
            <a:r>
              <a:rPr lang="en-US" altLang="vi-VN" dirty="0" err="1" smtClean="0"/>
              <a:t>cho</a:t>
            </a:r>
            <a:r>
              <a:rPr lang="en-US" altLang="vi-VN" dirty="0" smtClean="0"/>
              <a:t> </a:t>
            </a:r>
            <a:r>
              <a:rPr lang="en-US" altLang="vi-VN" dirty="0" err="1" smtClean="0"/>
              <a:t>từ</a:t>
            </a:r>
            <a:r>
              <a:rPr lang="en-US" altLang="vi-VN" dirty="0" smtClean="0"/>
              <a:t> </a:t>
            </a:r>
            <a:r>
              <a:rPr lang="en-US" altLang="vi-VN" dirty="0" err="1" smtClean="0"/>
              <a:t>hel</a:t>
            </a:r>
            <a:r>
              <a:rPr lang="en-US" altLang="vi-VN" dirty="0" smtClean="0"/>
              <a:t>*o, </a:t>
            </a:r>
            <a:r>
              <a:rPr lang="en-US" altLang="vi-VN" dirty="0" err="1" smtClean="0"/>
              <a:t>tìm</a:t>
            </a:r>
            <a:r>
              <a:rPr lang="en-US" altLang="vi-VN" dirty="0" smtClean="0"/>
              <a:t> </a:t>
            </a:r>
            <a:r>
              <a:rPr lang="en-US" altLang="vi-VN" dirty="0" err="1" smtClean="0"/>
              <a:t>o$hel</a:t>
            </a:r>
            <a:r>
              <a:rPr lang="en-US" altLang="vi-VN" dirty="0" smtClean="0"/>
              <a:t>*</a:t>
            </a:r>
          </a:p>
        </p:txBody>
      </p:sp>
      <p:sp>
        <p:nvSpPr>
          <p:cNvPr id="16389"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B64D43FD-1C7A-428E-9C28-5DCED250C775}" type="slidenum">
              <a:rPr lang="en-US" altLang="ru-RU" sz="1200">
                <a:solidFill>
                  <a:srgbClr val="898989"/>
                </a:solidFill>
                <a:latin typeface="Calibri" pitchFamily="34" charset="0"/>
              </a:rPr>
              <a:pPr algn="r">
                <a:spcBef>
                  <a:spcPct val="0"/>
                </a:spcBef>
                <a:buClrTx/>
                <a:buSzPct val="100000"/>
                <a:buFontTx/>
                <a:buNone/>
              </a:pPr>
              <a:t>15</a:t>
            </a:fld>
            <a:endParaRPr lang="en-US" altLang="ru-RU" sz="1200">
              <a:solidFill>
                <a:srgbClr val="898989"/>
              </a:solidFill>
              <a:latin typeface="Calibri" pitchFamily="34" charset="0"/>
            </a:endParaRPr>
          </a:p>
        </p:txBody>
      </p:sp>
      <p:sp>
        <p:nvSpPr>
          <p:cNvPr id="17411" name="Text Box 2"/>
          <p:cNvSpPr txBox="1">
            <a:spLocks noChangeArrowheads="1"/>
          </p:cNvSpPr>
          <p:nvPr/>
        </p:nvSpPr>
        <p:spPr bwMode="auto">
          <a:xfrm>
            <a:off x="1131888" y="303213"/>
            <a:ext cx="776763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Chỉ mục từ xoay (2)</a:t>
            </a:r>
          </a:p>
        </p:txBody>
      </p:sp>
      <p:sp>
        <p:nvSpPr>
          <p:cNvPr id="17412" name="Text Box 3"/>
          <p:cNvSpPr txBox="1">
            <a:spLocks noChangeArrowheads="1"/>
          </p:cNvSpPr>
          <p:nvPr/>
        </p:nvSpPr>
        <p:spPr bwMode="auto">
          <a:xfrm>
            <a:off x="611188" y="1989138"/>
            <a:ext cx="81756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Sử dụng B-Tree để lưu kết quả xoay từ;</a:t>
            </a:r>
          </a:p>
          <a:p>
            <a:r>
              <a:rPr lang="en-US" altLang="vi-VN" sz="2400"/>
              <a:t>Liên kết từ xoay với từ gốc.</a:t>
            </a:r>
          </a:p>
          <a:p>
            <a:pPr lvl="1"/>
            <a:endParaRPr lang="en-US" altLang="vi-VN" sz="2000"/>
          </a:p>
        </p:txBody>
      </p:sp>
      <p:sp>
        <p:nvSpPr>
          <p:cNvPr id="17413"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pic>
        <p:nvPicPr>
          <p:cNvPr id="17414" name="Picture 7" descr="32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828925"/>
            <a:ext cx="33909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79CC2FB3-8AEA-4342-A1D3-0C23484A479F}" type="slidenum">
              <a:rPr lang="en-US" altLang="ru-RU" sz="1200">
                <a:solidFill>
                  <a:srgbClr val="898989"/>
                </a:solidFill>
                <a:latin typeface="Calibri" pitchFamily="34" charset="0"/>
              </a:rPr>
              <a:pPr algn="r">
                <a:spcBef>
                  <a:spcPct val="0"/>
                </a:spcBef>
                <a:buClrTx/>
                <a:buSzPct val="100000"/>
                <a:buFontTx/>
                <a:buNone/>
              </a:pPr>
              <a:t>16</a:t>
            </a:fld>
            <a:endParaRPr lang="en-US" altLang="ru-RU" sz="1200">
              <a:solidFill>
                <a:srgbClr val="898989"/>
              </a:solidFill>
              <a:latin typeface="Calibri" pitchFamily="34" charset="0"/>
            </a:endParaRPr>
          </a:p>
        </p:txBody>
      </p:sp>
      <p:sp>
        <p:nvSpPr>
          <p:cNvPr id="18435" name="Text Box 2"/>
          <p:cNvSpPr txBox="1">
            <a:spLocks noChangeArrowheads="1"/>
          </p:cNvSpPr>
          <p:nvPr/>
        </p:nvSpPr>
        <p:spPr bwMode="auto">
          <a:xfrm>
            <a:off x="1131888" y="303213"/>
            <a:ext cx="776763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Chỉ mục từ xoay (3)</a:t>
            </a:r>
          </a:p>
        </p:txBody>
      </p:sp>
      <p:sp>
        <p:nvSpPr>
          <p:cNvPr id="18436" name="Text Box 3"/>
          <p:cNvSpPr txBox="1">
            <a:spLocks noChangeArrowheads="1"/>
          </p:cNvSpPr>
          <p:nvPr/>
        </p:nvSpPr>
        <p:spPr bwMode="auto">
          <a:xfrm>
            <a:off x="611188" y="1989138"/>
            <a:ext cx="8175625"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Chỉ mục từ xoay hay là cây từ xoay?</a:t>
            </a:r>
          </a:p>
          <a:p>
            <a:pPr lvl="1"/>
            <a:r>
              <a:rPr lang="en-US" altLang="vi-VN" sz="2000"/>
              <a:t>Thuật ngữ chỉ mục từ xoay được sử dụng phổ biến hơn;</a:t>
            </a:r>
          </a:p>
          <a:p>
            <a:pPr lvl="1"/>
            <a:r>
              <a:rPr lang="en-US" altLang="vi-VN" sz="2000"/>
              <a:t>Cây từ xoay có thể sát nghĩa hơn (bài tập 3.2).</a:t>
            </a:r>
          </a:p>
        </p:txBody>
      </p:sp>
      <p:sp>
        <p:nvSpPr>
          <p:cNvPr id="18437"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
        <p:nvSpPr>
          <p:cNvPr id="18438" name="TextBox 1"/>
          <p:cNvSpPr txBox="1">
            <a:spLocks noChangeArrowheads="1"/>
          </p:cNvSpPr>
          <p:nvPr/>
        </p:nvSpPr>
        <p:spPr bwMode="auto">
          <a:xfrm>
            <a:off x="684213" y="4797425"/>
            <a:ext cx="80025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marL="0" lvl="1">
              <a:spcBef>
                <a:spcPct val="0"/>
              </a:spcBef>
              <a:buClrTx/>
              <a:buSzTx/>
              <a:buFontTx/>
              <a:buNone/>
            </a:pPr>
            <a:r>
              <a:rPr lang="en-US" altLang="vi-VN" sz="1800">
                <a:solidFill>
                  <a:srgbClr val="FF0000"/>
                </a:solidFill>
              </a:rPr>
              <a:t>*</a:t>
            </a:r>
            <a:r>
              <a:rPr lang="en-US" altLang="vi-VN" sz="2400">
                <a:solidFill>
                  <a:srgbClr val="FF0000"/>
                </a:solidFill>
              </a:rPr>
              <a:t>Vấn đề: Chỉ mục từ xoay có kích thước lớn hơn nhiều lần so với chỉ mục thông thường.</a:t>
            </a:r>
          </a:p>
          <a:p>
            <a:pPr>
              <a:spcBef>
                <a:spcPct val="0"/>
              </a:spcBef>
              <a:buClrTx/>
              <a:buSzTx/>
              <a:buFontTx/>
              <a:buNone/>
            </a:pPr>
            <a:endParaRPr lang="vi-VN" altLang="vi-VN" sz="180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ECD10907-779A-484F-A288-12644C7600B1}" type="slidenum">
              <a:rPr lang="en-US" altLang="ru-RU" sz="1200">
                <a:solidFill>
                  <a:srgbClr val="898989"/>
                </a:solidFill>
                <a:latin typeface="Calibri" pitchFamily="34" charset="0"/>
              </a:rPr>
              <a:pPr algn="r">
                <a:spcBef>
                  <a:spcPct val="0"/>
                </a:spcBef>
                <a:buClrTx/>
                <a:buSzPct val="100000"/>
                <a:buFontTx/>
                <a:buNone/>
              </a:pPr>
              <a:t>17</a:t>
            </a:fld>
            <a:endParaRPr lang="en-US" altLang="ru-RU" sz="1200">
              <a:solidFill>
                <a:srgbClr val="898989"/>
              </a:solidFill>
              <a:latin typeface="Calibri" pitchFamily="34" charset="0"/>
            </a:endParaRPr>
          </a:p>
        </p:txBody>
      </p:sp>
      <p:sp>
        <p:nvSpPr>
          <p:cNvPr id="19459" name="Text Box 2"/>
          <p:cNvSpPr txBox="1">
            <a:spLocks noChangeArrowheads="1"/>
          </p:cNvSpPr>
          <p:nvPr/>
        </p:nvSpPr>
        <p:spPr bwMode="auto">
          <a:xfrm>
            <a:off x="1139825" y="476250"/>
            <a:ext cx="7767638"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de-DE" altLang="vi-VN" sz="3600">
                <a:solidFill>
                  <a:schemeClr val="tx2"/>
                </a:solidFill>
                <a:ea typeface="ＭＳ Ｐゴシック" pitchFamily="34" charset="-128"/>
              </a:rPr>
              <a:t>Chỉ mục k-gram</a:t>
            </a:r>
            <a:endParaRPr lang="en-US" altLang="vi-VN" sz="3600">
              <a:solidFill>
                <a:schemeClr val="tx2"/>
              </a:solidFill>
              <a:ea typeface="ＭＳ Ｐゴシック" pitchFamily="34" charset="-128"/>
            </a:endParaRPr>
          </a:p>
        </p:txBody>
      </p:sp>
      <p:sp>
        <p:nvSpPr>
          <p:cNvPr id="19460" name="Text Box 3"/>
          <p:cNvSpPr txBox="1">
            <a:spLocks noChangeArrowheads="1"/>
          </p:cNvSpPr>
          <p:nvPr/>
        </p:nvSpPr>
        <p:spPr bwMode="auto">
          <a:xfrm>
            <a:off x="611188" y="1952625"/>
            <a:ext cx="817562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Lưu toàn bộ k-grams theo ký tự (chuỗi k ký tự liên tiếp) xuất hiện trong từ</a:t>
            </a:r>
            <a:endParaRPr lang="de-DE" altLang="vi-VN" sz="2400"/>
          </a:p>
          <a:p>
            <a:pPr lvl="1"/>
            <a:r>
              <a:rPr lang="de-DE" altLang="vi-VN" sz="2000"/>
              <a:t>2-grams được gọi là bigrams.</a:t>
            </a:r>
          </a:p>
          <a:p>
            <a:r>
              <a:rPr lang="en-US" altLang="vi-VN" sz="2400"/>
              <a:t>Ví dụ, các bigram đối với chuỗi April is the cruelest là: $a ap pr ri il l$ $i is s$ $t th he e$ $c cr ru ue el le es st t$ $m </a:t>
            </a:r>
            <a:r>
              <a:rPr lang="de-DE" altLang="vi-VN" sz="2400"/>
              <a:t>mo on nt h$</a:t>
            </a:r>
          </a:p>
          <a:p>
            <a:pPr lvl="1"/>
            <a:r>
              <a:rPr lang="en-US" altLang="vi-VN" sz="2000"/>
              <a:t>$ là ký tự đặc biệt, có vai trò tương tự như trong chỉ mục từ xoay.</a:t>
            </a:r>
          </a:p>
        </p:txBody>
      </p:sp>
      <p:sp>
        <p:nvSpPr>
          <p:cNvPr id="19461"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ACE5EAED-4EF4-4C55-B2E7-90D85DED3455}" type="slidenum">
              <a:rPr lang="en-US" altLang="ru-RU" sz="1200">
                <a:solidFill>
                  <a:srgbClr val="898989"/>
                </a:solidFill>
                <a:latin typeface="Calibri" pitchFamily="34" charset="0"/>
              </a:rPr>
              <a:pPr algn="r">
                <a:spcBef>
                  <a:spcPct val="0"/>
                </a:spcBef>
                <a:buClrTx/>
                <a:buSzPct val="100000"/>
                <a:buFontTx/>
                <a:buNone/>
              </a:pPr>
              <a:t>18</a:t>
            </a:fld>
            <a:endParaRPr lang="en-US" altLang="ru-RU" sz="1200">
              <a:solidFill>
                <a:srgbClr val="898989"/>
              </a:solidFill>
              <a:latin typeface="Calibri" pitchFamily="34" charset="0"/>
            </a:endParaRPr>
          </a:p>
        </p:txBody>
      </p:sp>
      <p:sp>
        <p:nvSpPr>
          <p:cNvPr id="20483" name="Text Box 2"/>
          <p:cNvSpPr txBox="1">
            <a:spLocks noChangeArrowheads="1"/>
          </p:cNvSpPr>
          <p:nvPr/>
        </p:nvSpPr>
        <p:spPr bwMode="auto">
          <a:xfrm>
            <a:off x="1042988" y="369888"/>
            <a:ext cx="78867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de-DE" altLang="vi-VN" sz="3600">
                <a:solidFill>
                  <a:schemeClr val="tx2"/>
                </a:solidFill>
                <a:ea typeface="ＭＳ Ｐゴシック" pitchFamily="34" charset="-128"/>
              </a:rPr>
              <a:t>Chỉ mục k-gram (2)</a:t>
            </a:r>
            <a:endParaRPr lang="en-US" altLang="vi-VN" sz="3600">
              <a:solidFill>
                <a:schemeClr val="tx2"/>
              </a:solidFill>
              <a:ea typeface="ＭＳ Ｐゴシック" pitchFamily="34" charset="-128"/>
            </a:endParaRPr>
          </a:p>
        </p:txBody>
      </p:sp>
      <p:sp>
        <p:nvSpPr>
          <p:cNvPr id="20484" name="Text Box 3"/>
          <p:cNvSpPr txBox="1">
            <a:spLocks noChangeArrowheads="1"/>
          </p:cNvSpPr>
          <p:nvPr/>
        </p:nvSpPr>
        <p:spPr bwMode="auto">
          <a:xfrm>
            <a:off x="611188" y="1989138"/>
            <a:ext cx="8175625"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Sử dụng chỉ mục ngược trên bigrams tới từ</a:t>
            </a:r>
          </a:p>
          <a:p>
            <a:r>
              <a:rPr lang="en-US" altLang="vi-VN" sz="2400"/>
              <a:t>Chúng ta có hai lớp chỉ mục ngược</a:t>
            </a:r>
          </a:p>
          <a:p>
            <a:pPr lvl="1"/>
            <a:r>
              <a:rPr lang="en-US" altLang="vi-VN" sz="2000"/>
              <a:t>Chỉ mục k-gram để tìm từ theo truy vấn chứa k-grams</a:t>
            </a:r>
          </a:p>
          <a:p>
            <a:pPr lvl="1"/>
            <a:r>
              <a:rPr lang="en-US" altLang="vi-VN" sz="2000"/>
              <a:t>Chỉ mục ngược từ-văn bản để tìm văn bản theo từ truy vấn</a:t>
            </a:r>
          </a:p>
        </p:txBody>
      </p:sp>
      <p:sp>
        <p:nvSpPr>
          <p:cNvPr id="20485"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25DD9AD4-0A27-49BC-92B6-E24657056491}" type="slidenum">
              <a:rPr lang="en-US" altLang="ru-RU" sz="1200">
                <a:solidFill>
                  <a:srgbClr val="898989"/>
                </a:solidFill>
                <a:latin typeface="Calibri" pitchFamily="34" charset="0"/>
              </a:rPr>
              <a:pPr algn="r">
                <a:spcBef>
                  <a:spcPct val="0"/>
                </a:spcBef>
                <a:buClrTx/>
                <a:buSzPct val="100000"/>
                <a:buFontTx/>
                <a:buNone/>
              </a:pPr>
              <a:t>19</a:t>
            </a:fld>
            <a:endParaRPr lang="en-US" altLang="ru-RU" sz="1200">
              <a:solidFill>
                <a:srgbClr val="898989"/>
              </a:solidFill>
              <a:latin typeface="Calibri" pitchFamily="34" charset="0"/>
            </a:endParaRPr>
          </a:p>
        </p:txBody>
      </p:sp>
      <p:sp>
        <p:nvSpPr>
          <p:cNvPr id="21507" name="Text Box 2"/>
          <p:cNvSpPr txBox="1">
            <a:spLocks noChangeArrowheads="1"/>
          </p:cNvSpPr>
          <p:nvPr/>
        </p:nvSpPr>
        <p:spPr bwMode="auto">
          <a:xfrm>
            <a:off x="1258888" y="296863"/>
            <a:ext cx="76708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Xử lý mẫu từ bằng chỉ mục bigram</a:t>
            </a:r>
          </a:p>
        </p:txBody>
      </p:sp>
      <p:sp>
        <p:nvSpPr>
          <p:cNvPr id="21508" name="Text Box 3"/>
          <p:cNvSpPr txBox="1">
            <a:spLocks noChangeArrowheads="1"/>
          </p:cNvSpPr>
          <p:nvPr/>
        </p:nvSpPr>
        <p:spPr bwMode="auto">
          <a:xfrm>
            <a:off x="611188" y="1989138"/>
            <a:ext cx="83185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Truy vấn mon* sẽ được xử lý như: $m AND mo AND on</a:t>
            </a:r>
          </a:p>
          <a:p>
            <a:pPr lvl="1"/>
            <a:r>
              <a:rPr lang="en-US" altLang="vi-VN" sz="2000"/>
              <a:t>Mục đích là tìm tất cả từ bắt đầu với mon . . .</a:t>
            </a:r>
          </a:p>
          <a:p>
            <a:pPr lvl="1"/>
            <a:r>
              <a:rPr lang="en-US" altLang="vi-VN" sz="2000"/>
              <a:t>. . . có thể có nhiều lỗi “false positives”, v.d., MOON.</a:t>
            </a:r>
          </a:p>
          <a:p>
            <a:r>
              <a:rPr lang="en-US" altLang="vi-VN" sz="2400"/>
              <a:t>Để có kết quả chính xác cần lọc các từ tìm được bằng cách so sánh với mẫu từ.</a:t>
            </a:r>
          </a:p>
          <a:p>
            <a:pPr lvl="1"/>
            <a:r>
              <a:rPr lang="en-US" altLang="vi-VN" sz="2000"/>
              <a:t>Chỉ sử dụng các từ khớp mẫu để tiếp tục tìm văn bản</a:t>
            </a:r>
            <a:r>
              <a:rPr lang="de-DE" altLang="vi-VN" sz="2000"/>
              <a:t>.</a:t>
            </a:r>
          </a:p>
        </p:txBody>
      </p:sp>
      <p:sp>
        <p:nvSpPr>
          <p:cNvPr id="21509"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4099" name="Rectangle 3"/>
          <p:cNvSpPr>
            <a:spLocks noGrp="1" noChangeArrowheads="1"/>
          </p:cNvSpPr>
          <p:nvPr>
            <p:ph type="body" idx="1"/>
          </p:nvPr>
        </p:nvSpPr>
        <p:spPr>
          <a:xfrm>
            <a:off x="611188" y="2205038"/>
            <a:ext cx="8343900" cy="3927475"/>
          </a:xfrm>
        </p:spPr>
        <p:txBody>
          <a:bodyPr/>
          <a:lstStyle/>
          <a:p>
            <a:pPr eaLnBrk="1" hangingPunct="1"/>
            <a:r>
              <a:rPr lang="en-US" altLang="vi-VN" sz="2800" smtClean="0"/>
              <a:t>1. Bộ từ vựng</a:t>
            </a:r>
          </a:p>
          <a:p>
            <a:pPr eaLnBrk="1" hangingPunct="1"/>
            <a:r>
              <a:rPr lang="en-US" altLang="vi-VN" sz="2800" smtClean="0">
                <a:solidFill>
                  <a:srgbClr val="D9D9D9"/>
                </a:solidFill>
              </a:rPr>
              <a:t>2. Kiểu truy vấn</a:t>
            </a:r>
          </a:p>
          <a:p>
            <a:pPr lvl="1" eaLnBrk="1" hangingPunct="1"/>
            <a:r>
              <a:rPr lang="en-US" altLang="vi-VN" sz="2400" smtClean="0">
                <a:solidFill>
                  <a:srgbClr val="D9D9D9"/>
                </a:solidFill>
              </a:rPr>
              <a:t>Truy vấn Boolean</a:t>
            </a:r>
          </a:p>
          <a:p>
            <a:pPr lvl="1" eaLnBrk="1" hangingPunct="1"/>
            <a:r>
              <a:rPr lang="en-US" altLang="vi-VN" sz="2400" smtClean="0">
                <a:solidFill>
                  <a:srgbClr val="D9D9D9"/>
                </a:solidFill>
              </a:rPr>
              <a:t>Truy vấn mẫu từ</a:t>
            </a:r>
          </a:p>
          <a:p>
            <a:pPr lvl="1" eaLnBrk="1" hangingPunct="1"/>
            <a:r>
              <a:rPr lang="en-US" altLang="vi-VN" sz="2400" smtClean="0">
                <a:solidFill>
                  <a:srgbClr val="D9D9D9"/>
                </a:solidFill>
              </a:rPr>
              <a:t>Truy vấn trích đoạn</a:t>
            </a:r>
          </a:p>
          <a:p>
            <a:pPr eaLnBrk="1" hangingPunct="1"/>
            <a:r>
              <a:rPr lang="en-US" altLang="vi-VN" sz="2800" smtClean="0">
                <a:solidFill>
                  <a:srgbClr val="D9D9D9"/>
                </a:solidFill>
              </a:rPr>
              <a:t>3. Khoảng cách soạn thảo</a:t>
            </a:r>
            <a:endParaRPr lang="vi-VN" altLang="vi-VN" sz="2800" smtClean="0">
              <a:solidFill>
                <a:srgbClr val="D9D9D9"/>
              </a:solidFill>
            </a:endParaRPr>
          </a:p>
        </p:txBody>
      </p:sp>
      <p:sp>
        <p:nvSpPr>
          <p:cNvPr id="4100"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E05C7975-FBEF-4F7B-8977-A4C220CDD561}" type="slidenum">
              <a:rPr lang="vi-VN" altLang="ru-RU" sz="1400" smtClean="0"/>
              <a:pPr>
                <a:spcBef>
                  <a:spcPct val="0"/>
                </a:spcBef>
                <a:buClrTx/>
                <a:buSzTx/>
                <a:buFontTx/>
                <a:buNone/>
              </a:pPr>
              <a:t>2</a:t>
            </a:fld>
            <a:endParaRPr lang="vi-VN" altLang="ru-RU"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A794D787-EC5D-44A7-8DB6-32D57079207D}" type="slidenum">
              <a:rPr lang="en-US" altLang="ru-RU" sz="1200">
                <a:solidFill>
                  <a:srgbClr val="898989"/>
                </a:solidFill>
                <a:latin typeface="Calibri" pitchFamily="34" charset="0"/>
              </a:rPr>
              <a:pPr algn="r">
                <a:spcBef>
                  <a:spcPct val="0"/>
                </a:spcBef>
                <a:buClrTx/>
                <a:buSzPct val="100000"/>
                <a:buFontTx/>
                <a:buNone/>
              </a:pPr>
              <a:t>20</a:t>
            </a:fld>
            <a:endParaRPr lang="en-US" altLang="ru-RU" sz="1200">
              <a:solidFill>
                <a:srgbClr val="898989"/>
              </a:solidFill>
              <a:latin typeface="Calibri" pitchFamily="34" charset="0"/>
            </a:endParaRPr>
          </a:p>
        </p:txBody>
      </p:sp>
      <p:sp>
        <p:nvSpPr>
          <p:cNvPr id="22531" name="Text Box 2"/>
          <p:cNvSpPr txBox="1">
            <a:spLocks noChangeArrowheads="1"/>
          </p:cNvSpPr>
          <p:nvPr/>
        </p:nvSpPr>
        <p:spPr bwMode="auto">
          <a:xfrm>
            <a:off x="1258888" y="296863"/>
            <a:ext cx="76708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Chỉ mục k-grams vs. chỉ mục xoay từ</a:t>
            </a:r>
          </a:p>
        </p:txBody>
      </p:sp>
      <p:sp>
        <p:nvSpPr>
          <p:cNvPr id="22532" name="Text Box 3"/>
          <p:cNvSpPr txBox="1">
            <a:spLocks noChangeArrowheads="1"/>
          </p:cNvSpPr>
          <p:nvPr/>
        </p:nvSpPr>
        <p:spPr bwMode="auto">
          <a:xfrm>
            <a:off x="611188" y="1989138"/>
            <a:ext cx="83185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400"/>
              <a:t>Chỉ mục k-gram chiếm ít bộ nhớ hơn so với chỉ mục từ xoay;</a:t>
            </a:r>
          </a:p>
          <a:p>
            <a:r>
              <a:rPr lang="en-US" altLang="vi-VN" sz="2400"/>
              <a:t>Xử lý mẫu từ trên chỉ mục từ xoay nhanh hơn và không cần lọc từ tìm được.</a:t>
            </a:r>
          </a:p>
        </p:txBody>
      </p:sp>
      <p:sp>
        <p:nvSpPr>
          <p:cNvPr id="22533"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8671BC34-CD26-4BA0-98AB-B8C69F8ABA17}" type="slidenum">
              <a:rPr lang="en-US" altLang="ru-RU" sz="1200">
                <a:solidFill>
                  <a:srgbClr val="898989"/>
                </a:solidFill>
                <a:latin typeface="Calibri" pitchFamily="34" charset="0"/>
              </a:rPr>
              <a:pPr algn="r">
                <a:spcBef>
                  <a:spcPct val="0"/>
                </a:spcBef>
                <a:buClrTx/>
                <a:buSzPct val="100000"/>
                <a:buFontTx/>
                <a:buNone/>
              </a:pPr>
              <a:t>21</a:t>
            </a:fld>
            <a:endParaRPr lang="en-US" altLang="ru-RU" sz="1200">
              <a:solidFill>
                <a:srgbClr val="898989"/>
              </a:solidFill>
              <a:latin typeface="Calibri" pitchFamily="34" charset="0"/>
            </a:endParaRPr>
          </a:p>
        </p:txBody>
      </p:sp>
      <p:sp>
        <p:nvSpPr>
          <p:cNvPr id="23555" name="Text Box 2"/>
          <p:cNvSpPr txBox="1">
            <a:spLocks noChangeArrowheads="1"/>
          </p:cNvSpPr>
          <p:nvPr/>
        </p:nvSpPr>
        <p:spPr bwMode="auto">
          <a:xfrm>
            <a:off x="1042988" y="296863"/>
            <a:ext cx="78867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de-DE" altLang="vi-VN" sz="3600">
                <a:solidFill>
                  <a:schemeClr val="tx2"/>
                </a:solidFill>
                <a:ea typeface="ＭＳ Ｐゴシック" pitchFamily="34" charset="-128"/>
              </a:rPr>
              <a:t>Truy vấn mẫu từ trong Google</a:t>
            </a:r>
            <a:endParaRPr lang="en-US" altLang="vi-VN" sz="3600">
              <a:solidFill>
                <a:schemeClr val="tx2"/>
              </a:solidFill>
              <a:ea typeface="ＭＳ Ｐゴシック" pitchFamily="34" charset="-128"/>
            </a:endParaRPr>
          </a:p>
        </p:txBody>
      </p:sp>
      <p:sp>
        <p:nvSpPr>
          <p:cNvPr id="22532" name="Text Box 3"/>
          <p:cNvSpPr txBox="1">
            <a:spLocks noChangeArrowheads="1"/>
          </p:cNvSpPr>
          <p:nvPr/>
        </p:nvSpPr>
        <p:spPr bwMode="auto">
          <a:xfrm>
            <a:off x="611188" y="1989138"/>
            <a:ext cx="8351837" cy="473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vi-VN"/>
            </a:defPPr>
            <a:lvl1pPr marL="342900" indent="-342900">
              <a:spcBef>
                <a:spcPct val="20000"/>
              </a:spcBef>
              <a:buClr>
                <a:schemeClr val="folHlink"/>
              </a:buClr>
              <a:buSzPct val="60000"/>
              <a:buFont typeface="Wingdings" pitchFamily="2" charset="2"/>
              <a:buChar char="n"/>
              <a:defRPr sz="2400">
                <a:latin typeface="+mn-lt"/>
                <a:cs typeface="+mn-cs"/>
              </a:defRPr>
            </a:lvl1pPr>
            <a:lvl2pPr marL="742950" lvl="1" indent="-285750">
              <a:spcBef>
                <a:spcPct val="20000"/>
              </a:spcBef>
              <a:buClr>
                <a:schemeClr val="hlink"/>
              </a:buClr>
              <a:buSzPct val="55000"/>
              <a:buFont typeface="Wingdings" pitchFamily="2" charset="2"/>
              <a:buChar char="n"/>
              <a:defRPr sz="2000">
                <a:latin typeface="+mn-lt"/>
                <a:cs typeface="+mn-cs"/>
              </a:defRPr>
            </a:lvl2pPr>
            <a:lvl3pPr marL="1143000" indent="-228600">
              <a:spcBef>
                <a:spcPct val="20000"/>
              </a:spcBef>
              <a:buClr>
                <a:schemeClr val="folHlink"/>
              </a:buClr>
              <a:buSzPct val="50000"/>
              <a:buFont typeface="Wingdings" pitchFamily="2" charset="2"/>
              <a:buChar char="n"/>
              <a:defRPr sz="2400">
                <a:latin typeface="+mn-lt"/>
                <a:cs typeface="+mn-cs"/>
              </a:defRPr>
            </a:lvl3pPr>
            <a:lvl4pPr marL="1600200" indent="-228600">
              <a:spcBef>
                <a:spcPct val="20000"/>
              </a:spcBef>
              <a:buClr>
                <a:schemeClr val="accent2"/>
              </a:buClr>
              <a:buSzPct val="55000"/>
              <a:buFont typeface="Wingdings" pitchFamily="2" charset="2"/>
              <a:buChar char="n"/>
              <a:defRPr sz="2000">
                <a:latin typeface="+mn-lt"/>
                <a:cs typeface="+mn-cs"/>
              </a:defRPr>
            </a:lvl4pPr>
            <a:lvl5pPr marL="2057400" indent="-228600">
              <a:spcBef>
                <a:spcPct val="20000"/>
              </a:spcBef>
              <a:buClr>
                <a:schemeClr val="accent1"/>
              </a:buClr>
              <a:buSzPct val="50000"/>
              <a:buFont typeface="Wingdings"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defRPr/>
            </a:pPr>
            <a:r>
              <a:rPr lang="en-US" altLang="vi-VN" dirty="0" smtClean="0"/>
              <a:t>Google </a:t>
            </a:r>
            <a:r>
              <a:rPr lang="en-US" altLang="vi-VN" dirty="0" err="1" smtClean="0"/>
              <a:t>chỉ</a:t>
            </a:r>
            <a:r>
              <a:rPr lang="en-US" altLang="vi-VN" dirty="0" smtClean="0"/>
              <a:t> </a:t>
            </a:r>
            <a:r>
              <a:rPr lang="en-US" altLang="vi-VN" dirty="0" err="1" smtClean="0"/>
              <a:t>hỗ</a:t>
            </a:r>
            <a:r>
              <a:rPr lang="en-US" altLang="vi-VN" dirty="0" smtClean="0"/>
              <a:t> </a:t>
            </a:r>
            <a:r>
              <a:rPr lang="en-US" altLang="vi-VN" dirty="0" err="1" smtClean="0"/>
              <a:t>trợ</a:t>
            </a:r>
            <a:r>
              <a:rPr lang="en-US" altLang="vi-VN" dirty="0" smtClean="0"/>
              <a:t> </a:t>
            </a:r>
            <a:r>
              <a:rPr lang="en-US" altLang="vi-VN" dirty="0" err="1" smtClean="0"/>
              <a:t>truy</a:t>
            </a:r>
            <a:r>
              <a:rPr lang="en-US" altLang="vi-VN" dirty="0" smtClean="0"/>
              <a:t> </a:t>
            </a:r>
            <a:r>
              <a:rPr lang="en-US" altLang="vi-VN" dirty="0" err="1" smtClean="0"/>
              <a:t>vấn</a:t>
            </a:r>
            <a:r>
              <a:rPr lang="en-US" altLang="vi-VN" dirty="0" smtClean="0"/>
              <a:t> </a:t>
            </a:r>
            <a:r>
              <a:rPr lang="en-US" altLang="vi-VN" dirty="0" err="1" smtClean="0"/>
              <a:t>mẫu</a:t>
            </a:r>
            <a:r>
              <a:rPr lang="en-US" altLang="vi-VN" dirty="0" smtClean="0"/>
              <a:t> </a:t>
            </a:r>
            <a:r>
              <a:rPr lang="en-US" altLang="vi-VN" dirty="0" err="1" smtClean="0"/>
              <a:t>từ</a:t>
            </a:r>
            <a:r>
              <a:rPr lang="en-US" altLang="vi-VN" dirty="0" smtClean="0"/>
              <a:t> ở </a:t>
            </a:r>
            <a:r>
              <a:rPr lang="en-US" altLang="vi-VN" dirty="0" err="1" smtClean="0"/>
              <a:t>mức</a:t>
            </a:r>
            <a:r>
              <a:rPr lang="en-US" altLang="vi-VN" dirty="0" smtClean="0"/>
              <a:t> </a:t>
            </a:r>
            <a:r>
              <a:rPr lang="en-US" altLang="vi-VN" dirty="0" err="1" smtClean="0"/>
              <a:t>độ</a:t>
            </a:r>
            <a:r>
              <a:rPr lang="en-US" altLang="vi-VN" dirty="0" smtClean="0"/>
              <a:t> </a:t>
            </a:r>
            <a:r>
              <a:rPr lang="en-US" altLang="vi-VN" dirty="0" err="1" smtClean="0"/>
              <a:t>hạn</a:t>
            </a:r>
            <a:r>
              <a:rPr lang="en-US" altLang="vi-VN" dirty="0" smtClean="0"/>
              <a:t> </a:t>
            </a:r>
            <a:r>
              <a:rPr lang="en-US" altLang="vi-VN" dirty="0" err="1" smtClean="0"/>
              <a:t>chế</a:t>
            </a:r>
            <a:r>
              <a:rPr lang="en-US" altLang="vi-VN" dirty="0" smtClean="0"/>
              <a:t>.</a:t>
            </a:r>
          </a:p>
          <a:p>
            <a:pPr>
              <a:defRPr/>
            </a:pPr>
            <a:r>
              <a:rPr lang="en-US" altLang="vi-VN" dirty="0" err="1" smtClean="0"/>
              <a:t>Ví</a:t>
            </a:r>
            <a:r>
              <a:rPr lang="en-US" altLang="vi-VN" dirty="0" smtClean="0"/>
              <a:t> </a:t>
            </a:r>
            <a:r>
              <a:rPr lang="en-US" altLang="vi-VN" dirty="0" err="1" smtClean="0"/>
              <a:t>dụ</a:t>
            </a:r>
            <a:r>
              <a:rPr lang="en-US" altLang="vi-VN" dirty="0" smtClean="0"/>
              <a:t>, Google </a:t>
            </a:r>
            <a:r>
              <a:rPr lang="en-US" altLang="vi-VN" dirty="0" err="1" smtClean="0"/>
              <a:t>sẽ</a:t>
            </a:r>
            <a:r>
              <a:rPr lang="en-US" altLang="vi-VN" dirty="0" smtClean="0"/>
              <a:t> </a:t>
            </a:r>
            <a:r>
              <a:rPr lang="en-US" altLang="vi-VN" dirty="0" err="1" smtClean="0"/>
              <a:t>xử</a:t>
            </a:r>
            <a:r>
              <a:rPr lang="en-US" altLang="vi-VN" dirty="0" smtClean="0"/>
              <a:t> </a:t>
            </a:r>
            <a:r>
              <a:rPr lang="en-US" altLang="vi-VN" dirty="0" err="1" smtClean="0"/>
              <a:t>lý</a:t>
            </a:r>
            <a:r>
              <a:rPr lang="en-US" altLang="vi-VN" dirty="0" smtClean="0"/>
              <a:t> </a:t>
            </a:r>
            <a:r>
              <a:rPr lang="en-US" altLang="vi-VN" dirty="0" err="1" smtClean="0"/>
              <a:t>không</a:t>
            </a:r>
            <a:r>
              <a:rPr lang="en-US" altLang="vi-VN" dirty="0" smtClean="0"/>
              <a:t> </a:t>
            </a:r>
            <a:r>
              <a:rPr lang="en-US" altLang="vi-VN" dirty="0" err="1" smtClean="0"/>
              <a:t>tốt</a:t>
            </a:r>
            <a:r>
              <a:rPr lang="en-US" altLang="vi-VN" dirty="0" smtClean="0"/>
              <a:t> </a:t>
            </a:r>
            <a:r>
              <a:rPr lang="en-US" altLang="vi-VN" dirty="0" err="1" smtClean="0"/>
              <a:t>truy</a:t>
            </a:r>
            <a:r>
              <a:rPr lang="en-US" altLang="vi-VN" dirty="0" smtClean="0"/>
              <a:t> </a:t>
            </a:r>
            <a:r>
              <a:rPr lang="en-US" altLang="vi-VN" dirty="0" err="1" smtClean="0"/>
              <a:t>vấn</a:t>
            </a:r>
            <a:r>
              <a:rPr lang="en-US" altLang="vi-VN" dirty="0" smtClean="0"/>
              <a:t> </a:t>
            </a:r>
            <a:r>
              <a:rPr lang="de-DE" altLang="vi-VN" dirty="0" smtClean="0"/>
              <a:t>[gen* universit*]</a:t>
            </a:r>
          </a:p>
          <a:p>
            <a:pPr lvl="1">
              <a:defRPr/>
            </a:pPr>
            <a:r>
              <a:rPr lang="en-US" altLang="vi-VN" dirty="0" err="1" smtClean="0"/>
              <a:t>Tình</a:t>
            </a:r>
            <a:r>
              <a:rPr lang="en-US" altLang="vi-VN" dirty="0" smtClean="0"/>
              <a:t> </a:t>
            </a:r>
            <a:r>
              <a:rPr lang="en-US" altLang="vi-VN" dirty="0" err="1" smtClean="0"/>
              <a:t>huống</a:t>
            </a:r>
            <a:r>
              <a:rPr lang="en-US" altLang="vi-VN" dirty="0" smtClean="0"/>
              <a:t>: </a:t>
            </a:r>
            <a:r>
              <a:rPr lang="en-US" altLang="vi-VN" dirty="0" err="1" smtClean="0"/>
              <a:t>Tìm</a:t>
            </a:r>
            <a:r>
              <a:rPr lang="en-US" altLang="vi-VN" dirty="0" smtClean="0"/>
              <a:t> the University of Geneva, </a:t>
            </a:r>
            <a:r>
              <a:rPr lang="en-US" altLang="vi-VN" dirty="0" err="1" smtClean="0"/>
              <a:t>nhưng</a:t>
            </a:r>
            <a:r>
              <a:rPr lang="en-US" altLang="vi-VN" dirty="0" smtClean="0"/>
              <a:t> </a:t>
            </a:r>
            <a:r>
              <a:rPr lang="en-US" altLang="vi-VN" dirty="0" err="1" smtClean="0"/>
              <a:t>không</a:t>
            </a:r>
            <a:r>
              <a:rPr lang="en-US" altLang="vi-VN" dirty="0" smtClean="0"/>
              <a:t> </a:t>
            </a:r>
            <a:r>
              <a:rPr lang="en-US" altLang="vi-VN" dirty="0" err="1" smtClean="0"/>
              <a:t>biết</a:t>
            </a:r>
            <a:r>
              <a:rPr lang="en-US" altLang="vi-VN" dirty="0" smtClean="0"/>
              <a:t> </a:t>
            </a:r>
            <a:r>
              <a:rPr lang="en-US" altLang="vi-VN" dirty="0" err="1" smtClean="0"/>
              <a:t>cách</a:t>
            </a:r>
            <a:r>
              <a:rPr lang="en-US" altLang="vi-VN" dirty="0" smtClean="0"/>
              <a:t> </a:t>
            </a:r>
            <a:r>
              <a:rPr lang="en-US" altLang="vi-VN" dirty="0" err="1" smtClean="0"/>
              <a:t>viết</a:t>
            </a:r>
            <a:r>
              <a:rPr lang="en-US" altLang="vi-VN" dirty="0" smtClean="0"/>
              <a:t> </a:t>
            </a:r>
            <a:r>
              <a:rPr lang="en-US" altLang="vi-VN" dirty="0" err="1" smtClean="0"/>
              <a:t>chính</a:t>
            </a:r>
            <a:r>
              <a:rPr lang="en-US" altLang="vi-VN" dirty="0" smtClean="0"/>
              <a:t> </a:t>
            </a:r>
            <a:r>
              <a:rPr lang="en-US" altLang="vi-VN" dirty="0" err="1" smtClean="0"/>
              <a:t>xác</a:t>
            </a:r>
            <a:r>
              <a:rPr lang="en-US" altLang="vi-VN" dirty="0" smtClean="0"/>
              <a:t> </a:t>
            </a:r>
            <a:r>
              <a:rPr lang="en-US" altLang="vi-VN" dirty="0" err="1" smtClean="0"/>
              <a:t>các</a:t>
            </a:r>
            <a:r>
              <a:rPr lang="en-US" altLang="vi-VN" dirty="0" smtClean="0"/>
              <a:t> </a:t>
            </a:r>
            <a:r>
              <a:rPr lang="en-US" altLang="vi-VN" dirty="0" err="1" smtClean="0"/>
              <a:t>từ</a:t>
            </a:r>
            <a:r>
              <a:rPr lang="en-US" altLang="vi-VN" dirty="0" smtClean="0"/>
              <a:t> </a:t>
            </a:r>
            <a:r>
              <a:rPr lang="de-DE" altLang="vi-VN" dirty="0" smtClean="0"/>
              <a:t>university và Geneva.</a:t>
            </a:r>
          </a:p>
          <a:p>
            <a:pPr>
              <a:defRPr/>
            </a:pPr>
            <a:r>
              <a:rPr lang="en-US" altLang="vi-VN" dirty="0" smtClean="0"/>
              <a:t>Theo </a:t>
            </a:r>
            <a:r>
              <a:rPr lang="en-US" altLang="vi-VN" dirty="0" err="1" smtClean="0"/>
              <a:t>thông</a:t>
            </a:r>
            <a:r>
              <a:rPr lang="en-US" altLang="vi-VN" dirty="0" smtClean="0"/>
              <a:t> tin </a:t>
            </a:r>
            <a:r>
              <a:rPr lang="en-US" altLang="vi-VN" dirty="0" err="1" smtClean="0"/>
              <a:t>chính</a:t>
            </a:r>
            <a:r>
              <a:rPr lang="en-US" altLang="vi-VN" dirty="0" smtClean="0"/>
              <a:t> </a:t>
            </a:r>
            <a:r>
              <a:rPr lang="en-US" altLang="vi-VN" dirty="0" err="1" smtClean="0"/>
              <a:t>thức</a:t>
            </a:r>
            <a:r>
              <a:rPr lang="en-US" altLang="vi-VN" dirty="0" smtClean="0"/>
              <a:t> </a:t>
            </a:r>
            <a:r>
              <a:rPr lang="en-US" altLang="vi-VN" dirty="0" err="1" smtClean="0"/>
              <a:t>từ</a:t>
            </a:r>
            <a:r>
              <a:rPr lang="en-US" altLang="vi-VN" dirty="0" smtClean="0"/>
              <a:t> Google, 2010-04-29: “</a:t>
            </a:r>
            <a:r>
              <a:rPr lang="en-US" altLang="vi-VN" dirty="0" err="1" smtClean="0"/>
              <a:t>Dấu</a:t>
            </a:r>
            <a:r>
              <a:rPr lang="en-US" altLang="vi-VN" dirty="0" smtClean="0"/>
              <a:t> * </a:t>
            </a:r>
            <a:r>
              <a:rPr lang="en-US" altLang="vi-VN" dirty="0" err="1" smtClean="0"/>
              <a:t>chỉ</a:t>
            </a:r>
            <a:r>
              <a:rPr lang="en-US" altLang="vi-VN" dirty="0" smtClean="0"/>
              <a: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thay</a:t>
            </a:r>
            <a:r>
              <a:rPr lang="en-US" altLang="vi-VN" dirty="0" smtClean="0"/>
              <a:t> </a:t>
            </a:r>
            <a:r>
              <a:rPr lang="en-US" altLang="vi-VN" dirty="0" err="1" smtClean="0"/>
              <a:t>thế</a:t>
            </a:r>
            <a:r>
              <a:rPr lang="en-US" altLang="vi-VN" dirty="0" smtClean="0"/>
              <a:t> </a:t>
            </a:r>
            <a:r>
              <a:rPr lang="en-US" altLang="vi-VN" dirty="0" err="1" smtClean="0"/>
              <a:t>cho</a:t>
            </a:r>
            <a:r>
              <a:rPr lang="en-US" altLang="vi-VN" dirty="0" smtClean="0"/>
              <a:t> </a:t>
            </a:r>
            <a:r>
              <a:rPr lang="en-US" altLang="vi-VN" dirty="0" err="1" smtClean="0"/>
              <a:t>một</a:t>
            </a:r>
            <a:r>
              <a:rPr lang="en-US" altLang="vi-VN" dirty="0" smtClean="0"/>
              <a:t> </a:t>
            </a:r>
            <a:r>
              <a:rPr lang="en-US" altLang="vi-VN" dirty="0" err="1" smtClean="0"/>
              <a:t>từ</a:t>
            </a:r>
            <a:r>
              <a:rPr lang="en-US" altLang="vi-VN" dirty="0" smtClean="0"/>
              <a:t> </a:t>
            </a:r>
            <a:r>
              <a:rPr lang="en-US" altLang="vi-VN" dirty="0" err="1" smtClean="0"/>
              <a:t>hoàn</a:t>
            </a:r>
            <a:r>
              <a:rPr lang="en-US" altLang="vi-VN" dirty="0" smtClean="0"/>
              <a:t> </a:t>
            </a:r>
            <a:r>
              <a:rPr lang="en-US" altLang="vi-VN" dirty="0" err="1" smtClean="0"/>
              <a:t>chỉnh</a:t>
            </a:r>
            <a:r>
              <a:rPr lang="en-US" altLang="vi-VN" dirty="0" smtClean="0"/>
              <a:t>, </a:t>
            </a:r>
            <a:r>
              <a:rPr lang="en-US" altLang="vi-VN" dirty="0" err="1" smtClean="0"/>
              <a:t>không</a:t>
            </a:r>
            <a:r>
              <a:rPr lang="en-US" altLang="vi-VN" dirty="0" smtClean="0"/>
              <a:t> </a:t>
            </a:r>
            <a:r>
              <a:rPr lang="en-US" altLang="vi-VN" dirty="0" err="1" smtClean="0"/>
              <a:t>phải</a:t>
            </a:r>
            <a:r>
              <a:rPr lang="en-US" altLang="vi-VN" dirty="0" smtClean="0"/>
              <a:t> </a:t>
            </a:r>
            <a:r>
              <a:rPr lang="en-US" altLang="vi-VN" dirty="0" err="1" smtClean="0"/>
              <a:t>một</a:t>
            </a:r>
            <a:r>
              <a:rPr lang="en-US" altLang="vi-VN" dirty="0" smtClean="0"/>
              <a:t> </a:t>
            </a:r>
            <a:r>
              <a:rPr lang="en-US" altLang="vi-VN" dirty="0" err="1" smtClean="0"/>
              <a:t>phần</a:t>
            </a:r>
            <a:r>
              <a:rPr lang="en-US" altLang="vi-VN" dirty="0" smtClean="0"/>
              <a:t> </a:t>
            </a:r>
            <a:r>
              <a:rPr lang="en-US" altLang="vi-VN" dirty="0" err="1" smtClean="0"/>
              <a:t>của</a:t>
            </a:r>
            <a:r>
              <a:rPr lang="en-US" altLang="vi-VN" dirty="0" smtClean="0"/>
              <a:t> </a:t>
            </a:r>
            <a:r>
              <a:rPr lang="en-US" altLang="vi-VN" dirty="0" err="1" smtClean="0"/>
              <a:t>từ</a:t>
            </a:r>
            <a:r>
              <a:rPr lang="en-US" altLang="vi-VN" dirty="0" smtClean="0"/>
              <a:t>.”</a:t>
            </a:r>
          </a:p>
          <a:p>
            <a:pPr lvl="1">
              <a:defRPr/>
            </a:pPr>
            <a:r>
              <a:rPr lang="en-US" altLang="vi-VN" dirty="0" err="1" smtClean="0"/>
              <a:t>Nhưng</a:t>
            </a:r>
            <a:r>
              <a:rPr lang="en-US" altLang="vi-VN" dirty="0" smtClean="0"/>
              <a:t> </a:t>
            </a:r>
            <a:r>
              <a:rPr lang="en-US" altLang="vi-VN" dirty="0" err="1" smtClean="0"/>
              <a:t>điều</a:t>
            </a:r>
            <a:r>
              <a:rPr lang="en-US" altLang="vi-VN" dirty="0" smtClean="0"/>
              <a:t> </a:t>
            </a:r>
            <a:r>
              <a:rPr lang="en-US" altLang="vi-VN" dirty="0" err="1" smtClean="0"/>
              <a:t>này</a:t>
            </a:r>
            <a:r>
              <a:rPr lang="en-US" altLang="vi-VN" dirty="0" smtClean="0"/>
              <a:t> </a:t>
            </a:r>
            <a:r>
              <a:rPr lang="en-US" altLang="vi-VN" dirty="0" err="1" smtClean="0"/>
              <a:t>không</a:t>
            </a:r>
            <a:r>
              <a:rPr lang="en-US" altLang="vi-VN" dirty="0" smtClean="0"/>
              <a:t> </a:t>
            </a:r>
            <a:r>
              <a:rPr lang="en-US" altLang="vi-VN" dirty="0" err="1" smtClean="0"/>
              <a:t>hoàn</a:t>
            </a:r>
            <a:r>
              <a:rPr lang="en-US" altLang="vi-VN" dirty="0" smtClean="0"/>
              <a:t> </a:t>
            </a:r>
            <a:r>
              <a:rPr lang="en-US" altLang="vi-VN" dirty="0" err="1" smtClean="0"/>
              <a:t>toàn</a:t>
            </a:r>
            <a:r>
              <a:rPr lang="en-US" altLang="vi-VN" dirty="0" smtClean="0"/>
              <a:t> </a:t>
            </a:r>
            <a:r>
              <a:rPr lang="en-US" altLang="vi-VN" dirty="0" err="1" smtClean="0"/>
              <a:t>đúng</a:t>
            </a:r>
            <a:r>
              <a:rPr lang="en-US" altLang="vi-VN" dirty="0" smtClean="0"/>
              <a:t>. Vi </a:t>
            </a:r>
            <a:r>
              <a:rPr lang="en-US" altLang="vi-VN" dirty="0" err="1" smtClean="0"/>
              <a:t>dụ</a:t>
            </a:r>
            <a:r>
              <a:rPr lang="en-US" altLang="vi-VN" dirty="0" smtClean="0"/>
              <a:t>, [</a:t>
            </a:r>
            <a:r>
              <a:rPr lang="en-US" altLang="vi-VN" dirty="0" err="1" smtClean="0"/>
              <a:t>pythag</a:t>
            </a:r>
            <a:r>
              <a:rPr lang="en-US" altLang="vi-VN" dirty="0" smtClean="0"/>
              <a:t>*] </a:t>
            </a:r>
            <a:r>
              <a:rPr lang="en-US" altLang="vi-VN" dirty="0" err="1" smtClean="0"/>
              <a:t>và</a:t>
            </a:r>
            <a:r>
              <a:rPr lang="en-US" altLang="vi-VN" dirty="0" smtClean="0"/>
              <a:t> [m*</a:t>
            </a:r>
            <a:r>
              <a:rPr lang="en-US" altLang="vi-VN" dirty="0" err="1" smtClean="0"/>
              <a:t>nchen</a:t>
            </a:r>
            <a:r>
              <a:rPr lang="en-US" altLang="vi-VN" dirty="0" smtClean="0"/>
              <a:t>]</a:t>
            </a:r>
          </a:p>
          <a:p>
            <a:pPr>
              <a:defRPr/>
            </a:pPr>
            <a:endParaRPr lang="en-US" altLang="vi-VN" dirty="0" smtClean="0"/>
          </a:p>
          <a:p>
            <a:pPr marL="0" indent="0">
              <a:buFont typeface="Wingdings" pitchFamily="2" charset="2"/>
              <a:buNone/>
              <a:defRPr/>
            </a:pPr>
            <a:r>
              <a:rPr lang="en-US" altLang="vi-VN" dirty="0" err="1" smtClean="0">
                <a:solidFill>
                  <a:schemeClr val="tx2"/>
                </a:solidFill>
              </a:rPr>
              <a:t>Thử</a:t>
            </a:r>
            <a:r>
              <a:rPr lang="en-US" altLang="vi-VN" dirty="0" smtClean="0">
                <a:solidFill>
                  <a:schemeClr val="tx2"/>
                </a:solidFill>
              </a:rPr>
              <a:t> </a:t>
            </a:r>
            <a:r>
              <a:rPr lang="en-US" altLang="vi-VN" dirty="0" err="1" smtClean="0">
                <a:solidFill>
                  <a:schemeClr val="tx2"/>
                </a:solidFill>
              </a:rPr>
              <a:t>giải</a:t>
            </a:r>
            <a:r>
              <a:rPr lang="en-US" altLang="vi-VN" dirty="0" smtClean="0">
                <a:solidFill>
                  <a:schemeClr val="tx2"/>
                </a:solidFill>
              </a:rPr>
              <a:t> </a:t>
            </a:r>
            <a:r>
              <a:rPr lang="en-US" altLang="vi-VN" dirty="0" err="1" smtClean="0">
                <a:solidFill>
                  <a:schemeClr val="tx2"/>
                </a:solidFill>
              </a:rPr>
              <a:t>thích</a:t>
            </a:r>
            <a:r>
              <a:rPr lang="en-US" altLang="vi-VN" dirty="0" smtClean="0">
                <a:solidFill>
                  <a:schemeClr val="tx2"/>
                </a:solidFill>
              </a:rPr>
              <a:t> </a:t>
            </a:r>
            <a:r>
              <a:rPr lang="en-US" altLang="vi-VN" dirty="0" err="1" smtClean="0">
                <a:solidFill>
                  <a:schemeClr val="tx2"/>
                </a:solidFill>
              </a:rPr>
              <a:t>vì</a:t>
            </a:r>
            <a:r>
              <a:rPr lang="en-US" altLang="vi-VN" dirty="0" smtClean="0">
                <a:solidFill>
                  <a:schemeClr val="tx2"/>
                </a:solidFill>
              </a:rPr>
              <a:t> </a:t>
            </a:r>
            <a:r>
              <a:rPr lang="en-US" altLang="vi-VN" dirty="0" err="1" smtClean="0">
                <a:solidFill>
                  <a:schemeClr val="tx2"/>
                </a:solidFill>
              </a:rPr>
              <a:t>sao</a:t>
            </a:r>
            <a:r>
              <a:rPr lang="en-US" altLang="vi-VN" dirty="0" smtClean="0">
                <a:solidFill>
                  <a:schemeClr val="tx2"/>
                </a:solidFill>
              </a:rPr>
              <a:t> Google </a:t>
            </a:r>
            <a:r>
              <a:rPr lang="en-US" altLang="vi-VN" dirty="0" err="1" smtClean="0">
                <a:solidFill>
                  <a:schemeClr val="tx2"/>
                </a:solidFill>
              </a:rPr>
              <a:t>hạn</a:t>
            </a:r>
            <a:r>
              <a:rPr lang="en-US" altLang="vi-VN" dirty="0" smtClean="0">
                <a:solidFill>
                  <a:schemeClr val="tx2"/>
                </a:solidFill>
              </a:rPr>
              <a:t> </a:t>
            </a:r>
            <a:r>
              <a:rPr lang="en-US" altLang="vi-VN" dirty="0" err="1" smtClean="0">
                <a:solidFill>
                  <a:schemeClr val="tx2"/>
                </a:solidFill>
              </a:rPr>
              <a:t>chế</a:t>
            </a:r>
            <a:r>
              <a:rPr lang="en-US" altLang="vi-VN" dirty="0" smtClean="0">
                <a:solidFill>
                  <a:schemeClr val="tx2"/>
                </a:solidFill>
              </a:rPr>
              <a:t> </a:t>
            </a:r>
            <a:r>
              <a:rPr lang="en-US" altLang="vi-VN" dirty="0" err="1" smtClean="0">
                <a:solidFill>
                  <a:schemeClr val="tx2"/>
                </a:solidFill>
              </a:rPr>
              <a:t>truy</a:t>
            </a:r>
            <a:r>
              <a:rPr lang="en-US" altLang="vi-VN" dirty="0" smtClean="0">
                <a:solidFill>
                  <a:schemeClr val="tx2"/>
                </a:solidFill>
              </a:rPr>
              <a:t> </a:t>
            </a:r>
            <a:r>
              <a:rPr lang="en-US" altLang="vi-VN" dirty="0" err="1" smtClean="0">
                <a:solidFill>
                  <a:schemeClr val="tx2"/>
                </a:solidFill>
              </a:rPr>
              <a:t>vấn</a:t>
            </a:r>
            <a:r>
              <a:rPr lang="en-US" altLang="vi-VN" dirty="0" smtClean="0">
                <a:solidFill>
                  <a:schemeClr val="tx2"/>
                </a:solidFill>
              </a:rPr>
              <a:t> </a:t>
            </a:r>
            <a:r>
              <a:rPr lang="en-US" altLang="vi-VN" dirty="0" err="1" smtClean="0">
                <a:solidFill>
                  <a:schemeClr val="tx2"/>
                </a:solidFill>
              </a:rPr>
              <a:t>mẫu</a:t>
            </a:r>
            <a:r>
              <a:rPr lang="en-US" altLang="vi-VN" dirty="0" smtClean="0">
                <a:solidFill>
                  <a:schemeClr val="tx2"/>
                </a:solidFill>
              </a:rPr>
              <a:t> </a:t>
            </a:r>
            <a:r>
              <a:rPr lang="en-US" altLang="vi-VN" dirty="0" err="1" smtClean="0">
                <a:solidFill>
                  <a:schemeClr val="tx2"/>
                </a:solidFill>
              </a:rPr>
              <a:t>từ</a:t>
            </a:r>
            <a:r>
              <a:rPr lang="en-US" altLang="vi-VN" dirty="0" smtClean="0">
                <a:solidFill>
                  <a:schemeClr val="tx2"/>
                </a:solidFill>
              </a:rPr>
              <a:t>?</a:t>
            </a:r>
          </a:p>
        </p:txBody>
      </p:sp>
      <p:sp>
        <p:nvSpPr>
          <p:cNvPr id="23557"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chemeClr val="folHlink"/>
              </a:buClr>
              <a:buSzPct val="6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pitchFamily="34" charset="0"/>
                <a:cs typeface="Arial" charset="0"/>
              </a:defRPr>
            </a:lvl9pPr>
          </a:lstStyle>
          <a:p>
            <a:pPr algn="r">
              <a:spcBef>
                <a:spcPct val="0"/>
              </a:spcBef>
              <a:buClrTx/>
              <a:buSzPct val="100000"/>
              <a:buFontTx/>
              <a:buNone/>
            </a:pPr>
            <a:fld id="{40173D63-80E2-4D4A-91E9-F7C7DFE3A0EC}" type="slidenum">
              <a:rPr lang="en-US" altLang="ru-RU" sz="1200">
                <a:solidFill>
                  <a:srgbClr val="898989"/>
                </a:solidFill>
                <a:latin typeface="Calibri" pitchFamily="34" charset="0"/>
              </a:rPr>
              <a:pPr algn="r">
                <a:spcBef>
                  <a:spcPct val="0"/>
                </a:spcBef>
                <a:buClrTx/>
                <a:buSzPct val="100000"/>
                <a:buFontTx/>
                <a:buNone/>
              </a:pPr>
              <a:t>22</a:t>
            </a:fld>
            <a:endParaRPr lang="en-US" altLang="ru-RU" sz="1200">
              <a:solidFill>
                <a:srgbClr val="898989"/>
              </a:solidFill>
              <a:latin typeface="Calibri" pitchFamily="34" charset="0"/>
            </a:endParaRPr>
          </a:p>
        </p:txBody>
      </p:sp>
      <p:sp>
        <p:nvSpPr>
          <p:cNvPr id="24579" name="Text Box 2"/>
          <p:cNvSpPr txBox="1">
            <a:spLocks noChangeArrowheads="1"/>
          </p:cNvSpPr>
          <p:nvPr/>
        </p:nvSpPr>
        <p:spPr bwMode="auto">
          <a:xfrm>
            <a:off x="1162050" y="185738"/>
            <a:ext cx="776763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vi-VN" sz="3600">
                <a:solidFill>
                  <a:schemeClr val="tx2"/>
                </a:solidFill>
                <a:ea typeface="ＭＳ Ｐゴシック" pitchFamily="34" charset="-128"/>
              </a:rPr>
              <a:t>Truy vấn mẫu từ trong Google</a:t>
            </a:r>
          </a:p>
        </p:txBody>
      </p:sp>
      <p:sp>
        <p:nvSpPr>
          <p:cNvPr id="24580" name="Text Box 3"/>
          <p:cNvSpPr txBox="1">
            <a:spLocks noChangeArrowheads="1"/>
          </p:cNvSpPr>
          <p:nvPr/>
        </p:nvSpPr>
        <p:spPr bwMode="auto">
          <a:xfrm>
            <a:off x="611188" y="1916113"/>
            <a:ext cx="8318500" cy="45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r>
              <a:rPr lang="en-US" altLang="vi-VN" sz="2000"/>
              <a:t>Vấn đề 1: Có thể phải thực hiện một lượng lớn truy vấn Boolean</a:t>
            </a:r>
            <a:r>
              <a:rPr lang="de-DE" altLang="vi-VN" sz="2000"/>
              <a:t>.</a:t>
            </a:r>
          </a:p>
          <a:p>
            <a:pPr lvl="1"/>
            <a:r>
              <a:rPr lang="en-US" altLang="vi-VN" sz="1800"/>
              <a:t>Kết hợp kết quả so khớp mẫu bằng liên kết OR;</a:t>
            </a:r>
          </a:p>
          <a:p>
            <a:pPr lvl="1"/>
            <a:r>
              <a:rPr lang="en-US" altLang="vi-VN" sz="1800"/>
              <a:t>Đối với [gen* universit*] sẽ tìm geneva university OR geneva université </a:t>
            </a:r>
            <a:r>
              <a:rPr lang="de-DE" altLang="vi-VN" sz="1800"/>
              <a:t>OR genève university OR genève université OR general universities OR . . .</a:t>
            </a:r>
          </a:p>
          <a:p>
            <a:pPr lvl="1"/>
            <a:r>
              <a:rPr lang="de-DE" altLang="vi-VN" sz="1800"/>
              <a:t>Khối lượng tính toán rất lớn</a:t>
            </a:r>
          </a:p>
          <a:p>
            <a:r>
              <a:rPr lang="de-DE" altLang="vi-VN" sz="2000"/>
              <a:t>Vấn đề 2: Người dùng ưa chuộng cách viết tắt</a:t>
            </a:r>
          </a:p>
          <a:p>
            <a:pPr lvl="1"/>
            <a:r>
              <a:rPr lang="en-US" altLang="vi-VN" sz="1800"/>
              <a:t>Nếu mẫu [pyth* theo*] là hợp lệ cho [pythagoras’ theorem] người dùng sẽ sử dụng thường xuyên.</a:t>
            </a:r>
          </a:p>
          <a:p>
            <a:pPr lvl="1"/>
            <a:r>
              <a:rPr lang="en-US" altLang="vi-VN" sz="1800"/>
              <a:t>Chi phí thực hiện truy vấn có thể tăng đáng kể.</a:t>
            </a:r>
          </a:p>
          <a:p>
            <a:r>
              <a:rPr lang="en-US" altLang="vi-VN" sz="2000"/>
              <a:t>Những vấn đề liên quan tới viết những truy vấn phức tạp đã được giải quyết một phần qua gợi ý truy vấn.</a:t>
            </a:r>
          </a:p>
        </p:txBody>
      </p:sp>
      <p:sp>
        <p:nvSpPr>
          <p:cNvPr id="24581"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25603" name="Rectangle 3"/>
          <p:cNvSpPr>
            <a:spLocks noGrp="1" noChangeArrowheads="1"/>
          </p:cNvSpPr>
          <p:nvPr>
            <p:ph type="body" idx="1"/>
          </p:nvPr>
        </p:nvSpPr>
        <p:spPr>
          <a:xfrm>
            <a:off x="611188" y="2205038"/>
            <a:ext cx="8343900" cy="3927475"/>
          </a:xfrm>
        </p:spPr>
        <p:txBody>
          <a:bodyPr/>
          <a:lstStyle/>
          <a:p>
            <a:pPr eaLnBrk="1" hangingPunct="1"/>
            <a:r>
              <a:rPr lang="en-US" altLang="vi-VN" sz="2800" smtClean="0">
                <a:solidFill>
                  <a:srgbClr val="D9D9D9"/>
                </a:solidFill>
              </a:rPr>
              <a:t>1. Bộ từ vựng</a:t>
            </a:r>
          </a:p>
          <a:p>
            <a:pPr eaLnBrk="1" hangingPunct="1"/>
            <a:r>
              <a:rPr lang="en-US" altLang="vi-VN" sz="2800" smtClean="0"/>
              <a:t>2. Kiểu truy vấn</a:t>
            </a:r>
          </a:p>
          <a:p>
            <a:pPr lvl="1" eaLnBrk="1" hangingPunct="1"/>
            <a:r>
              <a:rPr lang="en-US" altLang="vi-VN" sz="2400" smtClean="0">
                <a:solidFill>
                  <a:srgbClr val="D9D9D9"/>
                </a:solidFill>
              </a:rPr>
              <a:t>Truy vấn Boolean</a:t>
            </a:r>
          </a:p>
          <a:p>
            <a:pPr lvl="1" eaLnBrk="1" hangingPunct="1"/>
            <a:r>
              <a:rPr lang="en-US" altLang="vi-VN" sz="2400" smtClean="0">
                <a:solidFill>
                  <a:srgbClr val="D9D9D9"/>
                </a:solidFill>
              </a:rPr>
              <a:t>Truy vấn mẫu từ</a:t>
            </a:r>
          </a:p>
          <a:p>
            <a:pPr lvl="1" eaLnBrk="1" hangingPunct="1"/>
            <a:r>
              <a:rPr lang="en-US" altLang="vi-VN" sz="2400" smtClean="0"/>
              <a:t>Truy vấn trích đoạn</a:t>
            </a:r>
          </a:p>
          <a:p>
            <a:pPr eaLnBrk="1" hangingPunct="1"/>
            <a:r>
              <a:rPr lang="en-US" altLang="vi-VN" sz="2800" smtClean="0">
                <a:solidFill>
                  <a:srgbClr val="D9D9D9"/>
                </a:solidFill>
              </a:rPr>
              <a:t>3. Khoảng cách soạn thảo</a:t>
            </a:r>
            <a:endParaRPr lang="vi-VN" altLang="vi-VN" sz="2800" smtClean="0">
              <a:solidFill>
                <a:srgbClr val="D9D9D9"/>
              </a:solidFill>
            </a:endParaRPr>
          </a:p>
        </p:txBody>
      </p:sp>
      <p:sp>
        <p:nvSpPr>
          <p:cNvPr id="25604"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9173DFED-BB62-4678-9332-B84AFA35D962}" type="slidenum">
              <a:rPr lang="vi-VN" altLang="ru-RU" sz="1400" smtClean="0"/>
              <a:pPr>
                <a:spcBef>
                  <a:spcPct val="0"/>
                </a:spcBef>
                <a:buClrTx/>
                <a:buSzTx/>
                <a:buFontTx/>
                <a:buNone/>
              </a:pPr>
              <a:t>23</a:t>
            </a:fld>
            <a:endParaRPr lang="vi-VN" altLang="ru-RU"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ru-RU" sz="3600" smtClean="0"/>
              <a:t>Truy vấn trích đoạn</a:t>
            </a:r>
            <a:endParaRPr lang="vi-VN" altLang="ru-RU" sz="3600" smtClean="0"/>
          </a:p>
        </p:txBody>
      </p:sp>
      <p:sp>
        <p:nvSpPr>
          <p:cNvPr id="26627" name="Rectangle 3"/>
          <p:cNvSpPr>
            <a:spLocks noGrp="1" noChangeArrowheads="1"/>
          </p:cNvSpPr>
          <p:nvPr>
            <p:ph type="body" idx="1"/>
          </p:nvPr>
        </p:nvSpPr>
        <p:spPr>
          <a:xfrm>
            <a:off x="611188" y="2017713"/>
            <a:ext cx="8353425" cy="4579937"/>
          </a:xfrm>
        </p:spPr>
        <p:txBody>
          <a:bodyPr/>
          <a:lstStyle/>
          <a:p>
            <a:r>
              <a:rPr lang="en-US" altLang="ru-RU" sz="2400" smtClean="0"/>
              <a:t>Thường được sử dụng trong trường hợp cần tìm văn bản khi đã biết một phần nội dung của văn bản</a:t>
            </a:r>
          </a:p>
          <a:p>
            <a:r>
              <a:rPr lang="en-US" altLang="ru-RU" sz="2400" smtClean="0"/>
              <a:t>Truy vấn trích đoạn thường được đặt trong dấu nháy kép:</a:t>
            </a:r>
          </a:p>
          <a:p>
            <a:pPr lvl="1"/>
            <a:r>
              <a:rPr lang="en-US" altLang="ru-RU" sz="2400" smtClean="0"/>
              <a:t>“Công nghệ thông tin”</a:t>
            </a:r>
          </a:p>
        </p:txBody>
      </p:sp>
      <p:sp>
        <p:nvSpPr>
          <p:cNvPr id="26628"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EAB54FE6-2A08-42A5-9E87-BEF9DB72B7F6}" type="slidenum">
              <a:rPr lang="vi-VN" altLang="ru-RU" sz="1400" smtClean="0"/>
              <a:pPr>
                <a:spcBef>
                  <a:spcPct val="0"/>
                </a:spcBef>
                <a:buClrTx/>
                <a:buSzTx/>
                <a:buFontTx/>
                <a:buNone/>
              </a:pPr>
              <a:t>24</a:t>
            </a:fld>
            <a:endParaRPr lang="vi-VN" altLang="ru-RU" sz="1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z="3600" smtClean="0"/>
              <a:t>Truy vấn với giới hạn khoảng cách</a:t>
            </a:r>
            <a:endParaRPr lang="vi-VN" altLang="ru-RU" sz="3600" smtClean="0"/>
          </a:p>
        </p:txBody>
      </p:sp>
      <p:sp>
        <p:nvSpPr>
          <p:cNvPr id="27651" name="Rectangle 3"/>
          <p:cNvSpPr>
            <a:spLocks noGrp="1" noChangeArrowheads="1"/>
          </p:cNvSpPr>
          <p:nvPr>
            <p:ph type="body" idx="1"/>
          </p:nvPr>
        </p:nvSpPr>
        <p:spPr>
          <a:xfrm>
            <a:off x="611188" y="2017713"/>
            <a:ext cx="8343900" cy="4114800"/>
          </a:xfrm>
        </p:spPr>
        <p:txBody>
          <a:bodyPr/>
          <a:lstStyle/>
          <a:p>
            <a:r>
              <a:rPr lang="vi-VN" altLang="ru-RU" sz="2400" smtClean="0"/>
              <a:t>Giới hạn về khoảng cách giữa các từ truy vấn trong văn bản</a:t>
            </a:r>
          </a:p>
          <a:p>
            <a:pPr lvl="1"/>
            <a:r>
              <a:rPr lang="vi-VN" altLang="ru-RU" sz="2000" smtClean="0"/>
              <a:t>Ví dụ: việc làm </a:t>
            </a:r>
            <a:r>
              <a:rPr lang="vi-VN" altLang="ru-RU" sz="2000" b="1" smtClean="0"/>
              <a:t>/4</a:t>
            </a:r>
            <a:r>
              <a:rPr lang="vi-VN" altLang="ru-RU" sz="2000" smtClean="0"/>
              <a:t> lĩnh vực</a:t>
            </a:r>
          </a:p>
          <a:p>
            <a:pPr lvl="1"/>
            <a:r>
              <a:rPr lang="vi-VN" altLang="ru-RU" sz="2000" smtClean="0"/>
              <a:t>Tìm tất cả văn bản chứa việc làm và lĩnh vực trong giới hạn khoảng cách 4 từ.</a:t>
            </a:r>
          </a:p>
          <a:p>
            <a:pPr lvl="2"/>
            <a:r>
              <a:rPr lang="vi-VN" altLang="ru-RU" sz="1600" smtClean="0"/>
              <a:t>Position(lĩnh vực) – position(việc làm) &lt;= 4</a:t>
            </a:r>
          </a:p>
          <a:p>
            <a:r>
              <a:rPr lang="vi-VN" altLang="ru-RU" sz="2400" smtClean="0"/>
              <a:t>Có thể coi giới hạn khoảng cách là trường hợp khái quát của truy vấn trích đoạn</a:t>
            </a:r>
          </a:p>
          <a:p>
            <a:pPr lvl="1"/>
            <a:r>
              <a:rPr lang="vi-VN" altLang="ru-RU" sz="2000" smtClean="0"/>
              <a:t>Khoảng cách giữa các từ truy vấn bằng 1.</a:t>
            </a:r>
          </a:p>
          <a:p>
            <a:endParaRPr lang="en-US" altLang="ru-RU" sz="2400" smtClean="0"/>
          </a:p>
        </p:txBody>
      </p:sp>
      <p:sp>
        <p:nvSpPr>
          <p:cNvPr id="27652"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9ADFD880-AFC4-4AF6-AB38-A8FCB601495C}" type="slidenum">
              <a:rPr lang="vi-VN" altLang="ru-RU" sz="1400" smtClean="0"/>
              <a:pPr>
                <a:spcBef>
                  <a:spcPct val="0"/>
                </a:spcBef>
                <a:buClrTx/>
                <a:buSzTx/>
                <a:buFontTx/>
                <a:buNone/>
              </a:pPr>
              <a:t>25</a:t>
            </a:fld>
            <a:endParaRPr lang="vi-VN" altLang="ru-RU" sz="1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214313"/>
            <a:ext cx="7885112" cy="14620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z="3600" smtClean="0"/>
              <a:t>Truy vấn với giới hạn khoảng cách (2)</a:t>
            </a:r>
            <a:endParaRPr lang="vi-VN" altLang="ru-RU" sz="3600" smtClean="0"/>
          </a:p>
        </p:txBody>
      </p:sp>
      <p:sp>
        <p:nvSpPr>
          <p:cNvPr id="28675" name="Rectangle 3"/>
          <p:cNvSpPr>
            <a:spLocks noGrp="1" noChangeArrowheads="1"/>
          </p:cNvSpPr>
          <p:nvPr>
            <p:ph type="body" idx="1"/>
          </p:nvPr>
        </p:nvSpPr>
        <p:spPr>
          <a:xfrm>
            <a:off x="611188" y="2017713"/>
            <a:ext cx="8343900" cy="1042987"/>
          </a:xfrm>
        </p:spPr>
        <p:txBody>
          <a:bodyPr/>
          <a:lstStyle/>
          <a:p>
            <a:r>
              <a:rPr lang="de-DE" altLang="vi-VN" sz="2400" smtClean="0"/>
              <a:t>Sử dụng chỉ mục ngược có vị trí:</a:t>
            </a:r>
          </a:p>
          <a:p>
            <a:pPr lvl="1"/>
            <a:r>
              <a:rPr lang="de-DE" altLang="vi-VN" sz="2000" smtClean="0"/>
              <a:t>Từ: mã_văn_bản: &lt;danh_sách_vị_trí&gt;; mã_văn_bản: &lt;danh_sách_vị_trí&gt;; ...</a:t>
            </a:r>
          </a:p>
          <a:p>
            <a:pPr>
              <a:buFont typeface="Wingdings" pitchFamily="2" charset="2"/>
              <a:buNone/>
            </a:pPr>
            <a:endParaRPr lang="en-US" altLang="vi-VN" sz="2400" smtClean="0"/>
          </a:p>
        </p:txBody>
      </p:sp>
      <p:sp>
        <p:nvSpPr>
          <p:cNvPr id="28676" name="TextBox 1"/>
          <p:cNvSpPr txBox="1">
            <a:spLocks noChangeArrowheads="1"/>
          </p:cNvSpPr>
          <p:nvPr/>
        </p:nvSpPr>
        <p:spPr bwMode="auto">
          <a:xfrm>
            <a:off x="539750" y="3213100"/>
            <a:ext cx="8604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2000">
                <a:solidFill>
                  <a:srgbClr val="7575D1"/>
                </a:solidFill>
              </a:rPr>
              <a:t>Ví dụ chỉ mục có vị trí:</a:t>
            </a:r>
          </a:p>
          <a:p>
            <a:pPr lvl="1">
              <a:spcBef>
                <a:spcPct val="0"/>
              </a:spcBef>
              <a:buClrTx/>
              <a:buSzTx/>
              <a:buFontTx/>
              <a:buNone/>
            </a:pPr>
            <a:r>
              <a:rPr lang="en-US" altLang="vi-VN" sz="2000">
                <a:solidFill>
                  <a:srgbClr val="7575D1"/>
                </a:solidFill>
              </a:rPr>
              <a:t>tìm_kiếm, 5: 1: &lt;1&gt;; 2: &lt;6&gt;; 3: &lt;2, 15&gt;; 4: &lt;1&gt;, 8:&lt;2&gt;.</a:t>
            </a:r>
          </a:p>
          <a:p>
            <a:pPr lvl="1">
              <a:spcBef>
                <a:spcPct val="0"/>
              </a:spcBef>
              <a:buClrTx/>
              <a:buSzTx/>
              <a:buFontTx/>
              <a:buNone/>
            </a:pPr>
            <a:r>
              <a:rPr lang="en-US" altLang="vi-VN" sz="2000">
                <a:solidFill>
                  <a:srgbClr val="7575D1"/>
                </a:solidFill>
              </a:rPr>
              <a:t>dữ_liệu, 5: 1: &lt;3&gt;; 3: &lt;5, 16&gt;; 4: &lt;6&gt;; 7: &lt;14&gt;, 8:&lt;5&gt;.</a:t>
            </a:r>
          </a:p>
          <a:p>
            <a:pPr lvl="1">
              <a:spcBef>
                <a:spcPct val="0"/>
              </a:spcBef>
              <a:buClrTx/>
              <a:buSzTx/>
              <a:buFontTx/>
              <a:buNone/>
            </a:pPr>
            <a:r>
              <a:rPr lang="en-US" altLang="vi-VN" sz="2000">
                <a:solidFill>
                  <a:srgbClr val="7575D1"/>
                </a:solidFill>
              </a:rPr>
              <a:t>thông_tin, 5: 1: &lt;2&gt;; 2: &lt;12, 16, 21&gt;; 3: &lt;18&gt;; 5: &lt;21, 25&gt;, 8:&lt;3&gt;</a:t>
            </a:r>
            <a:endParaRPr lang="vi-VN" altLang="vi-VN" sz="2000">
              <a:solidFill>
                <a:srgbClr val="7575D1"/>
              </a:solidFill>
            </a:endParaRPr>
          </a:p>
        </p:txBody>
      </p:sp>
      <p:sp>
        <p:nvSpPr>
          <p:cNvPr id="3" name="TextBox 2"/>
          <p:cNvSpPr txBox="1"/>
          <p:nvPr/>
        </p:nvSpPr>
        <p:spPr>
          <a:xfrm>
            <a:off x="539750" y="4941888"/>
            <a:ext cx="7561263" cy="706437"/>
          </a:xfrm>
          <a:prstGeom prst="rect">
            <a:avLst/>
          </a:prstGeom>
          <a:noFill/>
        </p:spPr>
        <p:txBody>
          <a:bodyPr>
            <a:spAutoFit/>
          </a:bodyPr>
          <a:lstStyle/>
          <a:p>
            <a:pPr>
              <a:defRPr/>
            </a:pPr>
            <a:r>
              <a:rPr lang="en-US" sz="2000" dirty="0" err="1">
                <a:solidFill>
                  <a:schemeClr val="tx2">
                    <a:lumMod val="60000"/>
                    <a:lumOff val="40000"/>
                  </a:schemeClr>
                </a:solidFill>
                <a:cs typeface="Arial" panose="020B0604020202020204" pitchFamily="34" charset="0"/>
              </a:rPr>
              <a:t>Truy</a:t>
            </a:r>
            <a:r>
              <a:rPr lang="en-US" sz="2000" dirty="0">
                <a:solidFill>
                  <a:schemeClr val="tx2">
                    <a:lumMod val="60000"/>
                    <a:lumOff val="40000"/>
                  </a:schemeClr>
                </a:solidFill>
                <a:cs typeface="Arial" panose="020B0604020202020204" pitchFamily="34" charset="0"/>
              </a:rPr>
              <a:t> </a:t>
            </a:r>
            <a:r>
              <a:rPr lang="en-US" sz="2000" dirty="0" err="1">
                <a:solidFill>
                  <a:schemeClr val="tx2">
                    <a:lumMod val="60000"/>
                    <a:lumOff val="40000"/>
                  </a:schemeClr>
                </a:solidFill>
                <a:cs typeface="Arial" panose="020B0604020202020204" pitchFamily="34" charset="0"/>
              </a:rPr>
              <a:t>vấn</a:t>
            </a:r>
            <a:r>
              <a:rPr lang="en-US" sz="2000" dirty="0">
                <a:solidFill>
                  <a:schemeClr val="tx2">
                    <a:lumMod val="60000"/>
                    <a:lumOff val="40000"/>
                  </a:schemeClr>
                </a:solidFill>
                <a:cs typeface="Arial" panose="020B0604020202020204" pitchFamily="34" charset="0"/>
              </a:rPr>
              <a:t>: </a:t>
            </a:r>
            <a:r>
              <a:rPr lang="en-US" sz="2000" dirty="0" err="1">
                <a:solidFill>
                  <a:schemeClr val="tx2">
                    <a:lumMod val="60000"/>
                    <a:lumOff val="40000"/>
                  </a:schemeClr>
                </a:solidFill>
                <a:cs typeface="Arial" panose="020B0604020202020204" pitchFamily="34" charset="0"/>
              </a:rPr>
              <a:t>tìm_kiếm</a:t>
            </a:r>
            <a:r>
              <a:rPr lang="en-US" sz="2000" dirty="0">
                <a:solidFill>
                  <a:schemeClr val="tx2">
                    <a:lumMod val="60000"/>
                    <a:lumOff val="40000"/>
                  </a:schemeClr>
                </a:solidFill>
                <a:cs typeface="Arial" panose="020B0604020202020204" pitchFamily="34" charset="0"/>
              </a:rPr>
              <a:t> /</a:t>
            </a:r>
            <a:r>
              <a:rPr lang="en-US" sz="2000">
                <a:solidFill>
                  <a:schemeClr val="tx2">
                    <a:lumMod val="60000"/>
                    <a:lumOff val="40000"/>
                  </a:schemeClr>
                </a:solidFill>
                <a:cs typeface="Arial" panose="020B0604020202020204" pitchFamily="34" charset="0"/>
              </a:rPr>
              <a:t>2 dữ_liệu</a:t>
            </a:r>
            <a:endParaRPr lang="en-US" sz="2000" dirty="0">
              <a:solidFill>
                <a:schemeClr val="tx2">
                  <a:lumMod val="60000"/>
                  <a:lumOff val="40000"/>
                </a:schemeClr>
              </a:solidFill>
              <a:cs typeface="Arial" panose="020B0604020202020204" pitchFamily="34" charset="0"/>
            </a:endParaRPr>
          </a:p>
          <a:p>
            <a:pPr>
              <a:defRPr/>
            </a:pPr>
            <a:r>
              <a:rPr lang="en-US" sz="2000" dirty="0" err="1">
                <a:solidFill>
                  <a:schemeClr val="tx2">
                    <a:lumMod val="60000"/>
                    <a:lumOff val="40000"/>
                  </a:schemeClr>
                </a:solidFill>
                <a:cs typeface="Arial" panose="020B0604020202020204" pitchFamily="34" charset="0"/>
              </a:rPr>
              <a:t>Kết</a:t>
            </a:r>
            <a:r>
              <a:rPr lang="en-US" sz="2000" dirty="0">
                <a:solidFill>
                  <a:schemeClr val="tx2">
                    <a:lumMod val="60000"/>
                    <a:lumOff val="40000"/>
                  </a:schemeClr>
                </a:solidFill>
                <a:cs typeface="Arial" panose="020B0604020202020204" pitchFamily="34" charset="0"/>
              </a:rPr>
              <a:t> </a:t>
            </a:r>
            <a:r>
              <a:rPr lang="en-US" sz="2000" dirty="0" err="1">
                <a:solidFill>
                  <a:schemeClr val="tx2">
                    <a:lumMod val="60000"/>
                    <a:lumOff val="40000"/>
                  </a:schemeClr>
                </a:solidFill>
                <a:cs typeface="Arial" panose="020B0604020202020204" pitchFamily="34" charset="0"/>
              </a:rPr>
              <a:t>quả</a:t>
            </a:r>
            <a:r>
              <a:rPr lang="en-US" sz="2000" dirty="0">
                <a:solidFill>
                  <a:schemeClr val="tx2">
                    <a:lumMod val="60000"/>
                    <a:lumOff val="40000"/>
                  </a:schemeClr>
                </a:solidFill>
                <a:cs typeface="Arial" panose="020B0604020202020204" pitchFamily="34" charset="0"/>
              </a:rPr>
              <a:t>: {1, 3}</a:t>
            </a:r>
            <a:endParaRPr lang="vi-VN" sz="2000" dirty="0">
              <a:solidFill>
                <a:schemeClr val="tx2">
                  <a:lumMod val="60000"/>
                  <a:lumOff val="40000"/>
                </a:schemeClr>
              </a:solidFill>
              <a:cs typeface="Arial" panose="020B0604020202020204" pitchFamily="34" charset="0"/>
            </a:endParaRPr>
          </a:p>
        </p:txBody>
      </p:sp>
      <p:sp>
        <p:nvSpPr>
          <p:cNvPr id="286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9B57ABB3-F702-461E-9584-432CFA41542E}" type="slidenum">
              <a:rPr lang="vi-VN" altLang="ru-RU" sz="1400" smtClean="0"/>
              <a:pPr>
                <a:spcBef>
                  <a:spcPct val="0"/>
                </a:spcBef>
                <a:buClrTx/>
                <a:buSzTx/>
                <a:buFontTx/>
                <a:buNone/>
              </a:pPr>
              <a:t>26</a:t>
            </a:fld>
            <a:endParaRPr lang="vi-VN" altLang="ru-RU" sz="1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29699" name="Rectangle 3"/>
          <p:cNvSpPr>
            <a:spLocks noGrp="1" noChangeArrowheads="1"/>
          </p:cNvSpPr>
          <p:nvPr>
            <p:ph type="body" idx="1"/>
          </p:nvPr>
        </p:nvSpPr>
        <p:spPr>
          <a:xfrm>
            <a:off x="611188" y="2205038"/>
            <a:ext cx="8343900" cy="3927475"/>
          </a:xfrm>
        </p:spPr>
        <p:txBody>
          <a:bodyPr/>
          <a:lstStyle/>
          <a:p>
            <a:pPr eaLnBrk="1" hangingPunct="1"/>
            <a:r>
              <a:rPr lang="vi-VN" altLang="vi-VN" sz="2800" smtClean="0">
                <a:solidFill>
                  <a:srgbClr val="D9D9D9"/>
                </a:solidFill>
              </a:rPr>
              <a:t>1. Bộ từ vựng</a:t>
            </a:r>
          </a:p>
          <a:p>
            <a:pPr eaLnBrk="1" hangingPunct="1"/>
            <a:r>
              <a:rPr lang="vi-VN" altLang="vi-VN" sz="2800" smtClean="0">
                <a:solidFill>
                  <a:srgbClr val="D9D9D9"/>
                </a:solidFill>
              </a:rPr>
              <a:t>2. Kiểu truy vấn</a:t>
            </a:r>
          </a:p>
          <a:p>
            <a:pPr lvl="1" eaLnBrk="1" hangingPunct="1"/>
            <a:r>
              <a:rPr lang="vi-VN" altLang="vi-VN" sz="2400" smtClean="0">
                <a:solidFill>
                  <a:srgbClr val="D9D9D9"/>
                </a:solidFill>
              </a:rPr>
              <a:t>Truy vấn Boolean</a:t>
            </a:r>
          </a:p>
          <a:p>
            <a:pPr lvl="1" eaLnBrk="1" hangingPunct="1"/>
            <a:r>
              <a:rPr lang="vi-VN" altLang="vi-VN" sz="2400" smtClean="0">
                <a:solidFill>
                  <a:srgbClr val="D9D9D9"/>
                </a:solidFill>
              </a:rPr>
              <a:t>Truy vấn mẫu từ</a:t>
            </a:r>
          </a:p>
          <a:p>
            <a:pPr lvl="1" eaLnBrk="1" hangingPunct="1"/>
            <a:r>
              <a:rPr lang="vi-VN" altLang="vi-VN" sz="2400" smtClean="0">
                <a:solidFill>
                  <a:srgbClr val="D9D9D9"/>
                </a:solidFill>
              </a:rPr>
              <a:t>Truy vấn trích đoạn</a:t>
            </a:r>
          </a:p>
          <a:p>
            <a:pPr eaLnBrk="1" hangingPunct="1"/>
            <a:r>
              <a:rPr lang="en-US" altLang="vi-VN" sz="2800" smtClean="0"/>
              <a:t>3. Khoảng cách soạn thảo</a:t>
            </a:r>
            <a:endParaRPr lang="vi-VN" altLang="vi-VN" sz="2800" smtClean="0"/>
          </a:p>
        </p:txBody>
      </p:sp>
      <p:sp>
        <p:nvSpPr>
          <p:cNvPr id="29700"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4694F7E0-7735-4EC8-A115-EFBD6B501E13}" type="slidenum">
              <a:rPr lang="vi-VN" altLang="ru-RU" sz="1400" smtClean="0"/>
              <a:pPr>
                <a:spcBef>
                  <a:spcPct val="0"/>
                </a:spcBef>
                <a:buClrTx/>
                <a:buSzTx/>
                <a:buFontTx/>
                <a:buNone/>
              </a:pPr>
              <a:t>27</a:t>
            </a:fld>
            <a:endParaRPr lang="vi-VN" altLang="ru-RU" sz="1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ru-RU" sz="3600" smtClean="0"/>
              <a:t>Khoảng cách soạn thảo</a:t>
            </a:r>
            <a:endParaRPr lang="vi-VN" altLang="ru-RU" sz="3600" smtClean="0"/>
          </a:p>
        </p:txBody>
      </p:sp>
      <p:sp>
        <p:nvSpPr>
          <p:cNvPr id="30723" name="Rectangle 3"/>
          <p:cNvSpPr>
            <a:spLocks noGrp="1" noChangeArrowheads="1"/>
          </p:cNvSpPr>
          <p:nvPr>
            <p:ph type="body" idx="1"/>
          </p:nvPr>
        </p:nvSpPr>
        <p:spPr>
          <a:xfrm>
            <a:off x="611188" y="2017713"/>
            <a:ext cx="8281987" cy="4364037"/>
          </a:xfrm>
        </p:spPr>
        <p:txBody>
          <a:bodyPr/>
          <a:lstStyle/>
          <a:p>
            <a:pPr algn="just"/>
            <a:r>
              <a:rPr lang="en-US" altLang="ru-RU" sz="2400" smtClean="0"/>
              <a:t>Khoảng cách soạn thảo giữa chuỗi ký tự </a:t>
            </a:r>
            <a:r>
              <a:rPr lang="en-US" altLang="ru-RU" sz="2400" i="1" smtClean="0"/>
              <a:t>s</a:t>
            </a:r>
            <a:r>
              <a:rPr lang="en-US" altLang="ru-RU" sz="2400" baseline="-25000" smtClean="0"/>
              <a:t>1</a:t>
            </a:r>
            <a:r>
              <a:rPr lang="en-US" altLang="ru-RU" sz="2400" smtClean="0"/>
              <a:t> và </a:t>
            </a:r>
            <a:r>
              <a:rPr lang="en-US" altLang="ru-RU" sz="2400" i="1" smtClean="0"/>
              <a:t>s</a:t>
            </a:r>
            <a:r>
              <a:rPr lang="en-US" altLang="ru-RU" sz="2400" baseline="-25000" smtClean="0"/>
              <a:t>2</a:t>
            </a:r>
            <a:r>
              <a:rPr lang="en-US" altLang="ru-RU" sz="2400" smtClean="0"/>
              <a:t> là số thao tác soạn thảo cơ bản để biến </a:t>
            </a:r>
            <a:r>
              <a:rPr lang="en-US" altLang="ru-RU" sz="2400" i="1" smtClean="0"/>
              <a:t>s</a:t>
            </a:r>
            <a:r>
              <a:rPr lang="en-US" altLang="ru-RU" sz="2400" baseline="-25000" smtClean="0"/>
              <a:t>1</a:t>
            </a:r>
            <a:r>
              <a:rPr lang="en-US" altLang="ru-RU" sz="2400" smtClean="0"/>
              <a:t> thành </a:t>
            </a:r>
            <a:r>
              <a:rPr lang="en-US" altLang="ru-RU" sz="2400" i="1" smtClean="0"/>
              <a:t>s</a:t>
            </a:r>
            <a:r>
              <a:rPr lang="en-US" altLang="ru-RU" sz="2400" baseline="-25000" smtClean="0"/>
              <a:t>2</a:t>
            </a:r>
            <a:r>
              <a:rPr lang="en-US" altLang="ru-RU" sz="2400" smtClean="0"/>
              <a:t>.</a:t>
            </a:r>
          </a:p>
          <a:p>
            <a:pPr algn="just"/>
            <a:r>
              <a:rPr lang="en-US" altLang="ru-RU" sz="2400" smtClean="0"/>
              <a:t>Ứng dụng:</a:t>
            </a:r>
          </a:p>
          <a:p>
            <a:pPr lvl="1" algn="just"/>
            <a:r>
              <a:rPr lang="en-US" altLang="ru-RU" sz="2000" smtClean="0"/>
              <a:t>Gợi ý từ truy vấn;</a:t>
            </a:r>
          </a:p>
          <a:p>
            <a:pPr lvl="1" algn="just"/>
            <a:r>
              <a:rPr lang="en-US" altLang="ru-RU" sz="2000" smtClean="0"/>
              <a:t>Sửa lỗi cú pháp.</a:t>
            </a:r>
            <a:endParaRPr lang="en-US" altLang="ru-RU" sz="2400" smtClean="0"/>
          </a:p>
        </p:txBody>
      </p:sp>
      <p:sp>
        <p:nvSpPr>
          <p:cNvPr id="30724"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9FFB00C2-F6CD-48F2-9438-AC73E1C03D41}" type="slidenum">
              <a:rPr lang="vi-VN" altLang="ru-RU" sz="1400" smtClean="0"/>
              <a:pPr>
                <a:spcBef>
                  <a:spcPct val="0"/>
                </a:spcBef>
                <a:buClrTx/>
                <a:buSzTx/>
                <a:buFontTx/>
                <a:buNone/>
              </a:pPr>
              <a:t>28</a:t>
            </a:fld>
            <a:endParaRPr lang="vi-VN" altLang="ru-RU"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71575" y="620713"/>
            <a:ext cx="7793038" cy="9826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z="3600" smtClean="0"/>
              <a:t>Khoảng cách soạn thảo (2)</a:t>
            </a:r>
            <a:endParaRPr lang="vi-VN" altLang="ru-RU" sz="3600" smtClean="0"/>
          </a:p>
        </p:txBody>
      </p:sp>
      <p:sp>
        <p:nvSpPr>
          <p:cNvPr id="31747" name="Rectangle 3"/>
          <p:cNvSpPr>
            <a:spLocks noGrp="1" noChangeArrowheads="1"/>
          </p:cNvSpPr>
          <p:nvPr>
            <p:ph type="body" idx="1"/>
          </p:nvPr>
        </p:nvSpPr>
        <p:spPr>
          <a:xfrm>
            <a:off x="611188" y="2060575"/>
            <a:ext cx="8353425" cy="3097213"/>
          </a:xfrm>
          <a:solidFill>
            <a:schemeClr val="bg1"/>
          </a:solidFill>
        </p:spPr>
        <p:txBody>
          <a:bodyPr/>
          <a:lstStyle/>
          <a:p>
            <a:pPr>
              <a:lnSpc>
                <a:spcPct val="120000"/>
              </a:lnSpc>
              <a:spcBef>
                <a:spcPct val="0"/>
              </a:spcBef>
            </a:pPr>
            <a:r>
              <a:rPr lang="en-US" altLang="ru-RU" sz="2400" smtClean="0"/>
              <a:t>Các thao tác cơ bản trong khoảng cách </a:t>
            </a:r>
            <a:r>
              <a:rPr lang="en-US" altLang="ru-RU" sz="2400" b="1" smtClean="0"/>
              <a:t>Levenshtein</a:t>
            </a:r>
            <a:r>
              <a:rPr lang="en-US" altLang="ru-RU" sz="2400" smtClean="0"/>
              <a:t> là: </a:t>
            </a:r>
            <a:r>
              <a:rPr lang="en-US" altLang="ru-RU" sz="2400" i="1" smtClean="0"/>
              <a:t>chèn </a:t>
            </a:r>
            <a:r>
              <a:rPr lang="en-US" altLang="ru-RU" sz="2400" smtClean="0"/>
              <a:t>(</a:t>
            </a:r>
            <a:r>
              <a:rPr lang="de-DE" altLang="ru-RU" sz="2400" i="1" smtClean="0"/>
              <a:t>insert</a:t>
            </a:r>
            <a:r>
              <a:rPr lang="de-DE" altLang="ru-RU" sz="2400" smtClean="0"/>
              <a:t>)</a:t>
            </a:r>
            <a:r>
              <a:rPr lang="de-DE" altLang="ru-RU" sz="2400" i="1" smtClean="0"/>
              <a:t>, xóa </a:t>
            </a:r>
            <a:r>
              <a:rPr lang="de-DE" altLang="ru-RU" sz="2400" smtClean="0"/>
              <a:t>(</a:t>
            </a:r>
            <a:r>
              <a:rPr lang="de-DE" altLang="ru-RU" sz="2400" i="1" smtClean="0"/>
              <a:t>delete</a:t>
            </a:r>
            <a:r>
              <a:rPr lang="de-DE" altLang="ru-RU" sz="2400" smtClean="0"/>
              <a:t>)</a:t>
            </a:r>
            <a:r>
              <a:rPr lang="de-DE" altLang="ru-RU" sz="2400" i="1" smtClean="0"/>
              <a:t>, và thay thế </a:t>
            </a:r>
            <a:r>
              <a:rPr lang="de-DE" altLang="ru-RU" sz="2400" smtClean="0"/>
              <a:t>(</a:t>
            </a:r>
            <a:r>
              <a:rPr lang="de-DE" altLang="ru-RU" sz="2400" i="1" smtClean="0"/>
              <a:t>replace</a:t>
            </a:r>
            <a:r>
              <a:rPr lang="de-DE" altLang="ru-RU" sz="2400" smtClean="0"/>
              <a:t>)</a:t>
            </a:r>
          </a:p>
          <a:p>
            <a:pPr algn="just">
              <a:lnSpc>
                <a:spcPct val="120000"/>
              </a:lnSpc>
              <a:spcBef>
                <a:spcPct val="0"/>
              </a:spcBef>
            </a:pPr>
            <a:r>
              <a:rPr lang="de-DE" altLang="ru-RU" sz="2400" smtClean="0"/>
              <a:t>Khoảng cách </a:t>
            </a:r>
            <a:r>
              <a:rPr lang="de-DE" altLang="ru-RU" sz="2400" b="1" smtClean="0"/>
              <a:t>Damerau-Levenshtein:</a:t>
            </a:r>
            <a:r>
              <a:rPr lang="de-DE" altLang="ru-RU" sz="2400" smtClean="0"/>
              <a:t> bổ xung thao tác </a:t>
            </a:r>
            <a:r>
              <a:rPr lang="de-DE" altLang="ru-RU" sz="2400" i="1" smtClean="0"/>
              <a:t>hoán vị</a:t>
            </a:r>
            <a:r>
              <a:rPr lang="de-DE" altLang="ru-RU" sz="2400" smtClean="0"/>
              <a:t> (</a:t>
            </a:r>
            <a:r>
              <a:rPr lang="de-DE" altLang="ru-RU" sz="2400" i="1" smtClean="0"/>
              <a:t>transposition</a:t>
            </a:r>
            <a:r>
              <a:rPr lang="de-DE" altLang="ru-RU" sz="2400" smtClean="0"/>
              <a:t>).</a:t>
            </a:r>
            <a:endParaRPr lang="vi-VN" altLang="ru-RU" sz="2400" smtClean="0"/>
          </a:p>
        </p:txBody>
      </p:sp>
      <p:sp>
        <p:nvSpPr>
          <p:cNvPr id="31748"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18C4DC04-1D5D-4BDD-B1E1-3788435FAF90}" type="slidenum">
              <a:rPr lang="vi-VN" altLang="ru-RU" sz="1400" smtClean="0"/>
              <a:pPr>
                <a:spcBef>
                  <a:spcPct val="0"/>
                </a:spcBef>
                <a:buClrTx/>
                <a:buSzTx/>
                <a:buFontTx/>
                <a:buNone/>
              </a:pPr>
              <a:t>29</a:t>
            </a:fld>
            <a:endParaRPr lang="vi-VN" altLang="ru-RU"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ru-RU" sz="3600" smtClean="0">
                <a:ea typeface="ＭＳ Ｐゴシック" pitchFamily="34" charset="-128"/>
              </a:rPr>
              <a:t>Dữ liệu từ vựng</a:t>
            </a:r>
          </a:p>
        </p:txBody>
      </p:sp>
      <p:sp>
        <p:nvSpPr>
          <p:cNvPr id="7171" name="Content Placeholder 2"/>
          <p:cNvSpPr>
            <a:spLocks noGrp="1"/>
          </p:cNvSpPr>
          <p:nvPr>
            <p:ph idx="1"/>
          </p:nvPr>
        </p:nvSpPr>
        <p:spPr>
          <a:xfrm>
            <a:off x="755650" y="1933575"/>
            <a:ext cx="8054975" cy="3798888"/>
          </a:xfrm>
        </p:spPr>
        <p:txBody>
          <a:bodyPr/>
          <a:lstStyle/>
          <a:p>
            <a:pPr marL="0" indent="0" eaLnBrk="1" hangingPunct="1">
              <a:buFont typeface="Wingdings" pitchFamily="2" charset="2"/>
              <a:buNone/>
              <a:defRPr/>
            </a:pPr>
            <a:endParaRPr lang="en-US" sz="2800" dirty="0" smtClean="0">
              <a:ea typeface="ＭＳ Ｐゴシック" panose="020B0600070205080204" pitchFamily="34" charset="-128"/>
            </a:endParaRPr>
          </a:p>
          <a:p>
            <a:pPr marL="0" indent="0" eaLnBrk="1" hangingPunct="1">
              <a:buFont typeface="Wingdings" pitchFamily="2" charset="2"/>
              <a:buNone/>
              <a:defRPr/>
            </a:pPr>
            <a:endParaRPr lang="en-US" sz="2800" dirty="0" smtClean="0">
              <a:ea typeface="ＭＳ Ｐゴシック" panose="020B0600070205080204" pitchFamily="34" charset="-128"/>
            </a:endParaRPr>
          </a:p>
          <a:p>
            <a:pPr eaLnBrk="1" hangingPunct="1">
              <a:defRPr/>
            </a:pPr>
            <a:endParaRPr lang="en-US" sz="1800" dirty="0" smtClean="0">
              <a:ea typeface="ＭＳ Ｐゴシック" panose="020B0600070205080204" pitchFamily="34" charset="-128"/>
            </a:endParaRPr>
          </a:p>
          <a:p>
            <a:pPr eaLnBrk="1" hangingPunct="1">
              <a:defRPr/>
            </a:pPr>
            <a:endParaRPr lang="en-US" sz="1800" dirty="0" smtClean="0">
              <a:ea typeface="ＭＳ Ｐゴシック" panose="020B0600070205080204" pitchFamily="34" charset="-128"/>
            </a:endParaRPr>
          </a:p>
          <a:p>
            <a:pPr eaLnBrk="1" hangingPunct="1">
              <a:defRPr/>
            </a:pPr>
            <a:endParaRPr lang="en-US" sz="1800" dirty="0" smtClean="0">
              <a:ea typeface="ＭＳ Ｐゴシック" panose="020B0600070205080204" pitchFamily="34" charset="-128"/>
            </a:endParaRPr>
          </a:p>
          <a:p>
            <a:pPr eaLnBrk="1" hangingPunct="1">
              <a:defRPr/>
            </a:pPr>
            <a:endParaRPr lang="en-US" sz="2800" dirty="0" smtClean="0">
              <a:ea typeface="ＭＳ Ｐゴシック" panose="020B0600070205080204" pitchFamily="34" charset="-128"/>
            </a:endParaRPr>
          </a:p>
          <a:p>
            <a:pPr eaLnBrk="1" hangingPunct="1">
              <a:buFont typeface="Wingdings" pitchFamily="2" charset="2"/>
              <a:buNone/>
              <a:defRPr/>
            </a:pPr>
            <a:endParaRPr lang="en-US" sz="2000" dirty="0" smtClean="0">
              <a:ea typeface="ＭＳ Ｐゴシック" panose="020B0600070205080204" pitchFamily="34" charset="-128"/>
            </a:endParaRPr>
          </a:p>
          <a:p>
            <a:pPr eaLnBrk="1" hangingPunct="1">
              <a:buFont typeface="Wingdings" pitchFamily="2" charset="2"/>
              <a:buNone/>
              <a:defRPr/>
            </a:pPr>
            <a:r>
              <a:rPr lang="en-US" sz="2000" dirty="0" smtClean="0">
                <a:ea typeface="ＭＳ Ｐゴシック" panose="020B0600070205080204" pitchFamily="34" charset="-128"/>
              </a:rPr>
              <a:t>	char[20]   		</a:t>
            </a:r>
            <a:r>
              <a:rPr lang="en-US" sz="2000" dirty="0" err="1" smtClean="0">
                <a:ea typeface="ＭＳ Ｐゴシック" panose="020B0600070205080204" pitchFamily="34" charset="-128"/>
              </a:rPr>
              <a:t>int</a:t>
            </a:r>
            <a:r>
              <a:rPr lang="en-US" sz="2000" dirty="0" smtClean="0">
                <a:ea typeface="ＭＳ Ｐゴシック" panose="020B0600070205080204" pitchFamily="34" charset="-128"/>
              </a:rPr>
              <a:t>                   Postings *</a:t>
            </a:r>
          </a:p>
          <a:p>
            <a:pPr eaLnBrk="1" hangingPunct="1">
              <a:buFont typeface="Wingdings" pitchFamily="2" charset="2"/>
              <a:buNone/>
              <a:defRPr/>
            </a:pPr>
            <a:r>
              <a:rPr lang="en-US" sz="2000" dirty="0" smtClean="0">
                <a:ea typeface="ＭＳ Ｐゴシック" panose="020B0600070205080204" pitchFamily="34" charset="-128"/>
              </a:rPr>
              <a:t>    </a:t>
            </a:r>
            <a:r>
              <a:rPr lang="en-US" sz="2000" dirty="0" smtClean="0">
                <a:solidFill>
                  <a:srgbClr val="00A000"/>
                </a:solidFill>
                <a:ea typeface="ＭＳ Ｐゴシック" panose="020B0600070205080204" pitchFamily="34" charset="-128"/>
              </a:rPr>
              <a:t>20 bytes   		4/8 bytes        4/8 bytes  </a:t>
            </a:r>
          </a:p>
        </p:txBody>
      </p:sp>
      <p:sp>
        <p:nvSpPr>
          <p:cNvPr id="5124"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3.1</a:t>
            </a:r>
          </a:p>
        </p:txBody>
      </p:sp>
      <p:graphicFrame>
        <p:nvGraphicFramePr>
          <p:cNvPr id="2" name="Table 1"/>
          <p:cNvGraphicFramePr>
            <a:graphicFrameLocks noGrp="1"/>
          </p:cNvGraphicFramePr>
          <p:nvPr/>
        </p:nvGraphicFramePr>
        <p:xfrm>
          <a:off x="900113" y="2205038"/>
          <a:ext cx="7364413" cy="2493961"/>
        </p:xfrm>
        <a:graphic>
          <a:graphicData uri="http://schemas.openxmlformats.org/drawingml/2006/table">
            <a:tbl>
              <a:tblPr firstRow="1" bandRow="1">
                <a:tableStyleId>{5C22544A-7EE6-4342-B048-85BDC9FD1C3A}</a:tableStyleId>
              </a:tblPr>
              <a:tblGrid>
                <a:gridCol w="2323410"/>
                <a:gridCol w="2586199"/>
                <a:gridCol w="2454804"/>
              </a:tblGrid>
              <a:tr h="640066">
                <a:tc>
                  <a:txBody>
                    <a:bodyPr/>
                    <a:lstStyle/>
                    <a:p>
                      <a:r>
                        <a:rPr lang="en-US" sz="1800" dirty="0" err="1" smtClean="0"/>
                        <a:t>Từ</a:t>
                      </a:r>
                      <a:endParaRPr lang="vi-VN" sz="1800" dirty="0"/>
                    </a:p>
                  </a:txBody>
                  <a:tcPr marL="91448" marR="91448" marT="45713" marB="45713"/>
                </a:tc>
                <a:tc>
                  <a:txBody>
                    <a:bodyPr/>
                    <a:lstStyle/>
                    <a:p>
                      <a:r>
                        <a:rPr lang="en-US" sz="1800" dirty="0" err="1" smtClean="0"/>
                        <a:t>Số</a:t>
                      </a:r>
                      <a:r>
                        <a:rPr lang="en-US" sz="1800" baseline="0" dirty="0" smtClean="0"/>
                        <a:t> </a:t>
                      </a:r>
                      <a:r>
                        <a:rPr lang="en-US" sz="1800" baseline="0" dirty="0" err="1" smtClean="0"/>
                        <a:t>lượng</a:t>
                      </a:r>
                      <a:r>
                        <a:rPr lang="en-US" sz="1800" baseline="0" dirty="0" smtClean="0"/>
                        <a:t> </a:t>
                      </a:r>
                      <a:r>
                        <a:rPr lang="en-US" sz="1800" baseline="0" dirty="0" err="1" smtClean="0"/>
                        <a:t>văn</a:t>
                      </a:r>
                      <a:r>
                        <a:rPr lang="en-US" sz="1800" baseline="0" dirty="0" smtClean="0"/>
                        <a:t> </a:t>
                      </a:r>
                      <a:r>
                        <a:rPr lang="en-US" sz="1800" baseline="0" dirty="0" err="1" smtClean="0"/>
                        <a:t>bản</a:t>
                      </a:r>
                      <a:endParaRPr lang="vi-VN" sz="1800" dirty="0"/>
                    </a:p>
                  </a:txBody>
                  <a:tcPr marL="91448" marR="91448" marT="45713" marB="45713"/>
                </a:tc>
                <a:tc>
                  <a:txBody>
                    <a:bodyPr/>
                    <a:lstStyle/>
                    <a:p>
                      <a:r>
                        <a:rPr lang="en-US" sz="1800" dirty="0" smtClean="0"/>
                        <a:t>Con </a:t>
                      </a:r>
                      <a:r>
                        <a:rPr lang="en-US" sz="1800" dirty="0" err="1" smtClean="0"/>
                        <a:t>trỏ</a:t>
                      </a:r>
                      <a:r>
                        <a:rPr lang="en-US" sz="1800" baseline="0" dirty="0" smtClean="0"/>
                        <a:t> </a:t>
                      </a:r>
                      <a:r>
                        <a:rPr lang="en-US" sz="1800" baseline="0" dirty="0" err="1" smtClean="0"/>
                        <a:t>tới</a:t>
                      </a:r>
                      <a:r>
                        <a:rPr lang="en-US" sz="1800" baseline="0" dirty="0" smtClean="0"/>
                        <a:t> </a:t>
                      </a:r>
                      <a:r>
                        <a:rPr lang="en-US" sz="1800" baseline="0" dirty="0" err="1" smtClean="0"/>
                        <a:t>danh</a:t>
                      </a:r>
                      <a:r>
                        <a:rPr lang="en-US" sz="1800" baseline="0" dirty="0" smtClean="0"/>
                        <a:t> </a:t>
                      </a:r>
                      <a:r>
                        <a:rPr lang="en-US" sz="1800" baseline="0" dirty="0" err="1" smtClean="0"/>
                        <a:t>sách</a:t>
                      </a:r>
                      <a:r>
                        <a:rPr lang="en-US" sz="1800" baseline="0" dirty="0" smtClean="0"/>
                        <a:t> </a:t>
                      </a:r>
                      <a:r>
                        <a:rPr lang="en-US" sz="1800" baseline="0" dirty="0" err="1" smtClean="0"/>
                        <a:t>thẻ</a:t>
                      </a:r>
                      <a:r>
                        <a:rPr lang="en-US" sz="1800" baseline="0" dirty="0" smtClean="0"/>
                        <a:t> </a:t>
                      </a:r>
                      <a:r>
                        <a:rPr lang="en-US" sz="1800" baseline="0" dirty="0" err="1" smtClean="0"/>
                        <a:t>định</a:t>
                      </a:r>
                      <a:r>
                        <a:rPr lang="en-US" sz="1800" baseline="0" dirty="0" smtClean="0"/>
                        <a:t> </a:t>
                      </a:r>
                      <a:r>
                        <a:rPr lang="en-US" sz="1800" baseline="0" dirty="0" err="1" smtClean="0"/>
                        <a:t>vị</a:t>
                      </a:r>
                      <a:endParaRPr lang="vi-VN" sz="1800" dirty="0"/>
                    </a:p>
                  </a:txBody>
                  <a:tcPr marL="91448" marR="91448" marT="45713" marB="45713"/>
                </a:tc>
              </a:tr>
              <a:tr h="370779">
                <a:tc>
                  <a:txBody>
                    <a:bodyPr/>
                    <a:lstStyle/>
                    <a:p>
                      <a:r>
                        <a:rPr lang="en-US" sz="1800" dirty="0" smtClean="0"/>
                        <a:t>a</a:t>
                      </a:r>
                      <a:endParaRPr lang="vi-VN" sz="1800" dirty="0"/>
                    </a:p>
                  </a:txBody>
                  <a:tcPr marL="91448" marR="91448" marT="45713" marB="45713"/>
                </a:tc>
                <a:tc>
                  <a:txBody>
                    <a:bodyPr/>
                    <a:lstStyle/>
                    <a:p>
                      <a:r>
                        <a:rPr lang="en-US" sz="1800" dirty="0" smtClean="0"/>
                        <a:t>3212</a:t>
                      </a:r>
                      <a:endParaRPr lang="vi-VN" sz="1800" dirty="0"/>
                    </a:p>
                  </a:txBody>
                  <a:tcPr marL="91448" marR="91448" marT="45713" marB="45713"/>
                </a:tc>
                <a:tc>
                  <a:txBody>
                    <a:bodyPr/>
                    <a:lstStyle/>
                    <a:p>
                      <a:r>
                        <a:rPr lang="en-US" sz="1800" dirty="0" smtClean="0"/>
                        <a:t>---&gt;</a:t>
                      </a:r>
                      <a:endParaRPr lang="vi-VN" sz="1800" dirty="0"/>
                    </a:p>
                  </a:txBody>
                  <a:tcPr marL="91448" marR="91448" marT="45713" marB="45713"/>
                </a:tc>
              </a:tr>
              <a:tr h="370779">
                <a:tc>
                  <a:txBody>
                    <a:bodyPr/>
                    <a:lstStyle/>
                    <a:p>
                      <a:r>
                        <a:rPr lang="en-US" sz="1800" dirty="0" smtClean="0"/>
                        <a:t>b</a:t>
                      </a:r>
                      <a:endParaRPr lang="vi-VN" sz="1800" dirty="0"/>
                    </a:p>
                  </a:txBody>
                  <a:tcPr marL="91448" marR="91448" marT="45713" marB="45713"/>
                </a:tc>
                <a:tc>
                  <a:txBody>
                    <a:bodyPr/>
                    <a:lstStyle/>
                    <a:p>
                      <a:r>
                        <a:rPr lang="en-US" sz="1800" dirty="0" smtClean="0"/>
                        <a:t>35</a:t>
                      </a:r>
                      <a:endParaRPr lang="vi-VN" sz="1800" dirty="0"/>
                    </a:p>
                  </a:txBody>
                  <a:tcPr marL="91448" marR="91448" marT="45713" marB="45713"/>
                </a:tc>
                <a:tc>
                  <a:txBody>
                    <a:bodyPr/>
                    <a:lstStyle/>
                    <a:p>
                      <a:r>
                        <a:rPr lang="en-US" sz="1800" dirty="0" smtClean="0"/>
                        <a:t>---&gt;</a:t>
                      </a:r>
                      <a:endParaRPr lang="vi-VN" sz="1800" dirty="0"/>
                    </a:p>
                  </a:txBody>
                  <a:tcPr marL="91448" marR="91448" marT="45713" marB="45713"/>
                </a:tc>
              </a:tr>
              <a:tr h="370779">
                <a:tc>
                  <a:txBody>
                    <a:bodyPr/>
                    <a:lstStyle/>
                    <a:p>
                      <a:r>
                        <a:rPr lang="en-US" sz="1800" dirty="0" smtClean="0"/>
                        <a:t>c</a:t>
                      </a:r>
                      <a:endParaRPr lang="vi-VN" sz="1800" dirty="0"/>
                    </a:p>
                  </a:txBody>
                  <a:tcPr marL="91448" marR="91448" marT="45713" marB="45713"/>
                </a:tc>
                <a:tc>
                  <a:txBody>
                    <a:bodyPr/>
                    <a:lstStyle/>
                    <a:p>
                      <a:r>
                        <a:rPr lang="en-US" sz="1800" dirty="0" smtClean="0"/>
                        <a:t>128</a:t>
                      </a:r>
                      <a:endParaRPr lang="vi-VN" sz="1800" dirty="0"/>
                    </a:p>
                  </a:txBody>
                  <a:tcPr marL="91448" marR="91448" marT="45713" marB="45713"/>
                </a:tc>
                <a:tc>
                  <a:txBody>
                    <a:bodyPr/>
                    <a:lstStyle/>
                    <a:p>
                      <a:r>
                        <a:rPr lang="en-US" sz="1800" dirty="0" smtClean="0"/>
                        <a:t>---&gt;</a:t>
                      </a:r>
                      <a:endParaRPr lang="vi-VN" sz="1800" dirty="0"/>
                    </a:p>
                  </a:txBody>
                  <a:tcPr marL="91448" marR="91448" marT="45713" marB="45713"/>
                </a:tc>
              </a:tr>
              <a:tr h="370779">
                <a:tc>
                  <a:txBody>
                    <a:bodyPr/>
                    <a:lstStyle/>
                    <a:p>
                      <a:r>
                        <a:rPr lang="en-US" sz="1800" dirty="0" smtClean="0"/>
                        <a:t>...</a:t>
                      </a:r>
                      <a:r>
                        <a:rPr lang="en-US" sz="1800" baseline="0" dirty="0" smtClean="0"/>
                        <a:t> </a:t>
                      </a:r>
                      <a:endParaRPr lang="vi-VN" sz="1800" dirty="0"/>
                    </a:p>
                  </a:txBody>
                  <a:tcPr marL="91448" marR="91448" marT="45713" marB="45713"/>
                </a:tc>
                <a:tc>
                  <a:txBody>
                    <a:bodyPr/>
                    <a:lstStyle/>
                    <a:p>
                      <a:r>
                        <a:rPr lang="en-US" sz="1800" dirty="0" smtClean="0"/>
                        <a:t>…</a:t>
                      </a:r>
                      <a:endParaRPr lang="vi-VN" sz="1800" dirty="0"/>
                    </a:p>
                  </a:txBody>
                  <a:tcPr marL="91448" marR="91448" marT="45713" marB="45713"/>
                </a:tc>
                <a:tc>
                  <a:txBody>
                    <a:bodyPr/>
                    <a:lstStyle/>
                    <a:p>
                      <a:r>
                        <a:rPr lang="en-US" sz="1800" dirty="0" smtClean="0"/>
                        <a:t>…</a:t>
                      </a:r>
                      <a:endParaRPr lang="vi-VN" sz="1800" dirty="0"/>
                    </a:p>
                  </a:txBody>
                  <a:tcPr marL="91448" marR="91448" marT="45713" marB="45713"/>
                </a:tc>
              </a:tr>
              <a:tr h="370779">
                <a:tc>
                  <a:txBody>
                    <a:bodyPr/>
                    <a:lstStyle/>
                    <a:p>
                      <a:r>
                        <a:rPr lang="en-US" sz="1800" dirty="0" err="1" smtClean="0"/>
                        <a:t>tn</a:t>
                      </a:r>
                      <a:endParaRPr lang="vi-VN" sz="1800" dirty="0"/>
                    </a:p>
                  </a:txBody>
                  <a:tcPr marL="91448" marR="91448" marT="45713" marB="45713"/>
                </a:tc>
                <a:tc>
                  <a:txBody>
                    <a:bodyPr/>
                    <a:lstStyle/>
                    <a:p>
                      <a:r>
                        <a:rPr lang="en-US" sz="1800" dirty="0" smtClean="0"/>
                        <a:t>620</a:t>
                      </a:r>
                      <a:endParaRPr lang="vi-VN" sz="1800" dirty="0"/>
                    </a:p>
                  </a:txBody>
                  <a:tcPr marL="91448" marR="91448" marT="45713" marB="45713"/>
                </a:tc>
                <a:tc>
                  <a:txBody>
                    <a:bodyPr/>
                    <a:lstStyle/>
                    <a:p>
                      <a:r>
                        <a:rPr lang="en-US" sz="1800" dirty="0" smtClean="0"/>
                        <a:t>---&gt;</a:t>
                      </a:r>
                      <a:endParaRPr lang="vi-VN" sz="1800" dirty="0"/>
                    </a:p>
                  </a:txBody>
                  <a:tcPr marL="91448" marR="91448" marT="45713" marB="45713"/>
                </a:tc>
              </a:tr>
            </a:tbl>
          </a:graphicData>
        </a:graphic>
      </p:graphicFrame>
      <p:sp>
        <p:nvSpPr>
          <p:cNvPr id="515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44C7B14B-EB62-457A-9CCA-23FD3BD7B046}" type="slidenum">
              <a:rPr lang="vi-VN" altLang="ru-RU" sz="1400" smtClean="0"/>
              <a:pPr>
                <a:spcBef>
                  <a:spcPct val="0"/>
                </a:spcBef>
                <a:buClrTx/>
                <a:buSzTx/>
                <a:buFontTx/>
                <a:buNone/>
              </a:pPr>
              <a:t>3</a:t>
            </a:fld>
            <a:endParaRPr lang="vi-VN" altLang="ru-RU" sz="1400" smtClean="0"/>
          </a:p>
        </p:txBody>
      </p:sp>
      <p:sp>
        <p:nvSpPr>
          <p:cNvPr id="5156" name="TextBox 2"/>
          <p:cNvSpPr txBox="1">
            <a:spLocks noChangeArrowheads="1"/>
          </p:cNvSpPr>
          <p:nvPr/>
        </p:nvSpPr>
        <p:spPr bwMode="auto">
          <a:xfrm>
            <a:off x="755650" y="5626100"/>
            <a:ext cx="806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vi-VN" altLang="vi-VN" sz="1800">
                <a:solidFill>
                  <a:schemeClr val="tx2"/>
                </a:solidFill>
                <a:ea typeface="ＭＳ Ｐゴシック" pitchFamily="34" charset="-128"/>
              </a:rPr>
              <a:t>Tối ưu hóa bộ từ vựng:</a:t>
            </a:r>
          </a:p>
          <a:p>
            <a:pPr>
              <a:spcBef>
                <a:spcPct val="0"/>
              </a:spcBef>
              <a:buClrTx/>
              <a:buSzTx/>
              <a:buFontTx/>
              <a:buNone/>
            </a:pPr>
            <a:r>
              <a:rPr lang="vi-VN" altLang="vi-VN" sz="1800">
                <a:solidFill>
                  <a:schemeClr val="tx2"/>
                </a:solidFill>
                <a:ea typeface="ＭＳ Ｐゴシック" pitchFamily="34" charset="-128"/>
              </a:rPr>
              <a:t>	Giảm kích thước (nén);</a:t>
            </a:r>
          </a:p>
          <a:p>
            <a:pPr>
              <a:spcBef>
                <a:spcPct val="0"/>
              </a:spcBef>
              <a:buClrTx/>
              <a:buSzTx/>
              <a:buFontTx/>
              <a:buNone/>
            </a:pPr>
            <a:r>
              <a:rPr lang="vi-VN" altLang="vi-VN" sz="1800">
                <a:solidFill>
                  <a:schemeClr val="tx2"/>
                </a:solidFill>
                <a:ea typeface="ＭＳ Ｐゴシック" pitchFamily="34" charset="-128"/>
              </a:rPr>
              <a:t>	Tăng tốc độ tìm từ (cấu trúc dữ liệu trong bộ nhớ).</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z="3600" smtClean="0"/>
              <a:t>Giải thuật quy hoạch động tính khoảng cách Levenshtein</a:t>
            </a:r>
            <a:endParaRPr lang="vi-VN" altLang="ru-RU" sz="3600" smtClean="0"/>
          </a:p>
        </p:txBody>
      </p:sp>
      <p:pic>
        <p:nvPicPr>
          <p:cNvPr id="32771" name="Picture 8" descr="34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916113"/>
            <a:ext cx="83264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DBFFB756-3549-4885-8B79-D89B3A055944}" type="slidenum">
              <a:rPr lang="vi-VN" altLang="ru-RU" sz="1400" smtClean="0"/>
              <a:pPr>
                <a:spcBef>
                  <a:spcPct val="0"/>
                </a:spcBef>
                <a:buClrTx/>
                <a:buSzTx/>
                <a:buFontTx/>
                <a:buNone/>
              </a:pPr>
              <a:t>30</a:t>
            </a:fld>
            <a:endParaRPr lang="vi-VN" altLang="ru-RU"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ru-RU" sz="3600" smtClean="0"/>
              <a:t>Ví dụ tính khoảng cách Levenshtein</a:t>
            </a:r>
            <a:endParaRPr lang="vi-VN" altLang="ru-RU" sz="3600" smtClean="0"/>
          </a:p>
        </p:txBody>
      </p:sp>
      <p:pic>
        <p:nvPicPr>
          <p:cNvPr id="33795" name="Picture 7" descr="34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844675"/>
            <a:ext cx="7489825"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E29394AD-7365-4BE0-AD5A-C9EDD97A26AE}" type="slidenum">
              <a:rPr lang="vi-VN" altLang="ru-RU" sz="1400" smtClean="0"/>
              <a:pPr>
                <a:spcBef>
                  <a:spcPct val="0"/>
                </a:spcBef>
                <a:buClrTx/>
                <a:buSzTx/>
                <a:buFontTx/>
                <a:buNone/>
              </a:pPr>
              <a:t>31</a:t>
            </a:fld>
            <a:endParaRPr lang="vi-VN" altLang="ru-RU" sz="1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ru-RU" sz="3600" smtClean="0"/>
              <a:t>Các giá trị trong ma trận Levenshtein</a:t>
            </a:r>
            <a:endParaRPr lang="vi-VN" altLang="ru-RU" sz="3600" smtClean="0"/>
          </a:p>
        </p:txBody>
      </p:sp>
      <p:graphicFrame>
        <p:nvGraphicFramePr>
          <p:cNvPr id="207888" name="Group 16"/>
          <p:cNvGraphicFramePr>
            <a:graphicFrameLocks noGrp="1"/>
          </p:cNvGraphicFramePr>
          <p:nvPr/>
        </p:nvGraphicFramePr>
        <p:xfrm>
          <a:off x="539750" y="2184400"/>
          <a:ext cx="8064500" cy="2197100"/>
        </p:xfrm>
        <a:graphic>
          <a:graphicData uri="http://schemas.openxmlformats.org/drawingml/2006/table">
            <a:tbl>
              <a:tblPr/>
              <a:tblGrid>
                <a:gridCol w="3951288"/>
                <a:gridCol w="4113212"/>
              </a:tblGrid>
              <a:tr h="1099857">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s1[</a:t>
                      </a:r>
                      <a:r>
                        <a:rPr kumimoji="0" lang="en-US" sz="22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 s2[j]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m[</a:t>
                      </a:r>
                      <a:r>
                        <a:rPr kumimoji="0" lang="en-US" sz="22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 1, j–1]:              </a:t>
                      </a:r>
                      <a:r>
                        <a:rPr kumimoji="0" lang="en-US" sz="2200" b="0" i="1"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copy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m[</a:t>
                      </a:r>
                      <a:r>
                        <a:rPr kumimoji="0" lang="en-US" sz="22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 1, j – 1] + 1       </a:t>
                      </a:r>
                      <a:r>
                        <a:rPr kumimoji="0" lang="en-US" sz="2200" b="0" i="1"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replace</a:t>
                      </a:r>
                      <a:endParaRPr kumimoji="0" lang="de-DE" sz="2200" b="0" i="1"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endParaRPr>
                    </a:p>
                  </a:txBody>
                  <a:tcPr marT="45708" marB="45708"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m[i – 1, j] + 1       </a:t>
                      </a:r>
                      <a:r>
                        <a:rPr kumimoji="0" lang="de-DE" sz="2200" b="0" i="1"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delete</a:t>
                      </a:r>
                      <a:r>
                        <a:rPr kumimoji="0" lang="de-DE" sz="2200" b="0" i="0"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(s</a:t>
                      </a:r>
                      <a:r>
                        <a:rPr kumimoji="0" lang="de-DE" sz="2200" b="0" i="0" u="none" strike="noStrike" cap="none" normalizeH="0" baseline="-25000" dirty="0" smtClean="0">
                          <a:ln>
                            <a:noFill/>
                          </a:ln>
                          <a:solidFill>
                            <a:schemeClr val="tx2">
                              <a:lumMod val="60000"/>
                              <a:lumOff val="40000"/>
                            </a:schemeClr>
                          </a:solidFill>
                          <a:effectLst/>
                          <a:latin typeface="Tahoma" panose="020B0604030504040204" pitchFamily="34" charset="0"/>
                          <a:cs typeface="Tahoma" panose="020B0604030504040204" pitchFamily="34" charset="0"/>
                        </a:rPr>
                        <a:t>1</a:t>
                      </a:r>
                      <a:r>
                        <a:rPr kumimoji="0" lang="de-DE" sz="2200" b="0" i="0"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[i])</a:t>
                      </a:r>
                    </a:p>
                  </a:txBody>
                  <a:tcPr marT="45708" marB="45708"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724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m[</a:t>
                      </a:r>
                      <a:r>
                        <a:rPr kumimoji="0" lang="en-US" sz="22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r>
                        <a:rPr kumimoji="0" lang="en-US"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j – 1] + 1    </a:t>
                      </a:r>
                      <a:r>
                        <a:rPr kumimoji="0" lang="en-US" sz="2200" b="0" i="0"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insert (s</a:t>
                      </a:r>
                      <a:r>
                        <a:rPr kumimoji="0" lang="en-US" sz="2200" b="0" i="0" u="none" strike="noStrike" cap="none" normalizeH="0" baseline="-25000" dirty="0" smtClean="0">
                          <a:ln>
                            <a:noFill/>
                          </a:ln>
                          <a:solidFill>
                            <a:schemeClr val="tx2">
                              <a:lumMod val="60000"/>
                              <a:lumOff val="40000"/>
                            </a:schemeClr>
                          </a:solidFill>
                          <a:effectLst/>
                          <a:latin typeface="Tahoma" panose="020B0604030504040204" pitchFamily="34" charset="0"/>
                          <a:cs typeface="Tahoma" panose="020B0604030504040204" pitchFamily="34" charset="0"/>
                        </a:rPr>
                        <a:t>2</a:t>
                      </a:r>
                      <a:r>
                        <a:rPr kumimoji="0" lang="en-US" sz="2200" b="0" i="0"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[j])</a:t>
                      </a:r>
                    </a:p>
                  </a:txBody>
                  <a:tcPr marT="45708" marB="45708"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2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200" b="0" i="0" u="none" strike="noStrike" cap="none" normalizeH="0" baseline="0" dirty="0" smtClean="0">
                          <a:ln>
                            <a:noFill/>
                          </a:ln>
                          <a:solidFill>
                            <a:schemeClr val="tx2">
                              <a:lumMod val="60000"/>
                              <a:lumOff val="40000"/>
                            </a:schemeClr>
                          </a:solidFill>
                          <a:effectLst/>
                          <a:latin typeface="Tahoma" panose="020B0604030504040204" pitchFamily="34" charset="0"/>
                          <a:cs typeface="Tahoma" panose="020B0604030504040204" pitchFamily="34" charset="0"/>
                        </a:rPr>
                        <a:t>min</a:t>
                      </a:r>
                    </a:p>
                  </a:txBody>
                  <a:tcPr marT="45708" marB="45708"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20000"/>
                      </a:srgbClr>
                    </a:solidFill>
                  </a:tcPr>
                </a:tc>
              </a:tr>
            </a:tbl>
          </a:graphicData>
        </a:graphic>
      </p:graphicFrame>
      <p:sp>
        <p:nvSpPr>
          <p:cNvPr id="34826"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98F55561-90FA-401D-9299-6BBFCCF98EF1}" type="slidenum">
              <a:rPr lang="vi-VN" altLang="ru-RU" sz="1400" smtClean="0"/>
              <a:pPr>
                <a:spcBef>
                  <a:spcPct val="0"/>
                </a:spcBef>
                <a:buClrTx/>
                <a:buSzTx/>
                <a:buFontTx/>
                <a:buNone/>
              </a:pPr>
              <a:t>32</a:t>
            </a:fld>
            <a:endParaRPr lang="vi-VN" altLang="ru-RU"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mtClean="0"/>
              <a:t>Bài tập 3.1</a:t>
            </a:r>
            <a:endParaRPr lang="vi-VN" altLang="ru-RU" smtClean="0"/>
          </a:p>
        </p:txBody>
      </p:sp>
      <p:sp>
        <p:nvSpPr>
          <p:cNvPr id="35843" name="Rectangle 3"/>
          <p:cNvSpPr>
            <a:spLocks noGrp="1" noChangeArrowheads="1"/>
          </p:cNvSpPr>
          <p:nvPr>
            <p:ph type="body" idx="1"/>
          </p:nvPr>
        </p:nvSpPr>
        <p:spPr>
          <a:xfrm>
            <a:off x="611188" y="2051050"/>
            <a:ext cx="8343900" cy="4114800"/>
          </a:xfrm>
        </p:spPr>
        <p:txBody>
          <a:bodyPr/>
          <a:lstStyle/>
          <a:p>
            <a:r>
              <a:rPr lang="de-DE" altLang="ru-RU" sz="2800" smtClean="0"/>
              <a:t>Tính ma trận khoảng cách </a:t>
            </a:r>
            <a:r>
              <a:rPr lang="de-DE" altLang="ru-RU" sz="2800" i="1" smtClean="0"/>
              <a:t>Levenshtein</a:t>
            </a:r>
            <a:r>
              <a:rPr lang="de-DE" altLang="ru-RU" sz="2800" smtClean="0"/>
              <a:t> cho </a:t>
            </a:r>
            <a:r>
              <a:rPr lang="de-DE" altLang="ru-RU" sz="2800" i="1" smtClean="0"/>
              <a:t>OSLO</a:t>
            </a:r>
            <a:r>
              <a:rPr lang="de-DE" altLang="ru-RU" sz="2800" smtClean="0"/>
              <a:t> –&gt; </a:t>
            </a:r>
            <a:r>
              <a:rPr lang="de-DE" altLang="ru-RU" sz="2800" i="1" smtClean="0"/>
              <a:t>SNOW</a:t>
            </a:r>
            <a:r>
              <a:rPr lang="de-DE" altLang="ru-RU" sz="2800" smtClean="0"/>
              <a:t>;</a:t>
            </a:r>
          </a:p>
          <a:p>
            <a:r>
              <a:rPr lang="en-US" altLang="ru-RU" sz="2800" smtClean="0"/>
              <a:t>Xác định các thao tác soạn thảo.</a:t>
            </a:r>
            <a:endParaRPr lang="vi-VN" altLang="ru-RU" sz="2800" smtClean="0"/>
          </a:p>
        </p:txBody>
      </p:sp>
      <p:sp>
        <p:nvSpPr>
          <p:cNvPr id="35844"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53318369-CC43-481F-ACC6-1481166E6810}" type="slidenum">
              <a:rPr lang="vi-VN" altLang="ru-RU" sz="1400" smtClean="0"/>
              <a:pPr>
                <a:spcBef>
                  <a:spcPct val="0"/>
                </a:spcBef>
                <a:buClrTx/>
                <a:buSzTx/>
                <a:buFontTx/>
                <a:buNone/>
              </a:pPr>
              <a:t>33</a:t>
            </a:fld>
            <a:endParaRPr lang="vi-VN" altLang="ru-RU" sz="1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7" descr="35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98525"/>
            <a:ext cx="8745538"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BCC36777-CA54-4B79-8C23-048E5075569C}" type="slidenum">
              <a:rPr lang="vi-VN" altLang="ru-RU" sz="1400" smtClean="0"/>
              <a:pPr>
                <a:spcBef>
                  <a:spcPct val="0"/>
                </a:spcBef>
                <a:buClrTx/>
                <a:buSzTx/>
                <a:buFontTx/>
                <a:buNone/>
              </a:pPr>
              <a:t>34</a:t>
            </a:fld>
            <a:endParaRPr lang="vi-VN" altLang="ru-RU"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85750" y="12700"/>
            <a:ext cx="86439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endParaRPr lang="en-US" altLang="ru-RU" sz="3400">
              <a:ea typeface="ＭＳ Ｐゴシック" pitchFamily="34" charset="-128"/>
            </a:endParaRPr>
          </a:p>
        </p:txBody>
      </p:sp>
      <p:sp>
        <p:nvSpPr>
          <p:cNvPr id="37891"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
                <a:srgbClr val="000000"/>
              </a:buClr>
              <a:buSzPct val="100000"/>
              <a:buFont typeface="Times New Roman" pitchFamily="18" charset="0"/>
              <a:buNone/>
            </a:pPr>
            <a:endParaRPr lang="de-DE" altLang="ru-RU" sz="2400">
              <a:solidFill>
                <a:schemeClr val="bg1"/>
              </a:solidFill>
              <a:latin typeface="Lucida Sans" pitchFamily="34" charset="0"/>
              <a:ea typeface="ＭＳ Ｐゴシック" pitchFamily="34" charset="-128"/>
            </a:endParaRPr>
          </a:p>
        </p:txBody>
      </p:sp>
      <p:pic>
        <p:nvPicPr>
          <p:cNvPr id="37892" name="Picture 9" descr="39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73050"/>
            <a:ext cx="7888288"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941888"/>
            <a:ext cx="364331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1"/>
          <p:cNvSpPr txBox="1">
            <a:spLocks noChangeArrowheads="1"/>
          </p:cNvSpPr>
          <p:nvPr/>
        </p:nvSpPr>
        <p:spPr bwMode="auto">
          <a:xfrm>
            <a:off x="4492625" y="5815013"/>
            <a:ext cx="531813" cy="323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O</a:t>
            </a:r>
            <a:endParaRPr lang="vi-VN" altLang="ru-RU" sz="1800"/>
          </a:p>
        </p:txBody>
      </p:sp>
      <p:sp>
        <p:nvSpPr>
          <p:cNvPr id="37895" name="TextBox 9"/>
          <p:cNvSpPr txBox="1">
            <a:spLocks noChangeArrowheads="1"/>
          </p:cNvSpPr>
          <p:nvPr/>
        </p:nvSpPr>
        <p:spPr bwMode="auto">
          <a:xfrm>
            <a:off x="5372100" y="5813425"/>
            <a:ext cx="531813" cy="323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S</a:t>
            </a:r>
            <a:endParaRPr lang="vi-VN" altLang="ru-RU" sz="1800"/>
          </a:p>
        </p:txBody>
      </p:sp>
      <p:sp>
        <p:nvSpPr>
          <p:cNvPr id="37896" name="TextBox 10"/>
          <p:cNvSpPr txBox="1">
            <a:spLocks noChangeArrowheads="1"/>
          </p:cNvSpPr>
          <p:nvPr/>
        </p:nvSpPr>
        <p:spPr bwMode="auto">
          <a:xfrm>
            <a:off x="6264275" y="5805488"/>
            <a:ext cx="531813" cy="3222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L</a:t>
            </a:r>
            <a:endParaRPr lang="vi-VN" altLang="ru-RU" sz="1800"/>
          </a:p>
        </p:txBody>
      </p:sp>
      <p:sp>
        <p:nvSpPr>
          <p:cNvPr id="37897" name="TextBox 11"/>
          <p:cNvSpPr txBox="1">
            <a:spLocks noChangeArrowheads="1"/>
          </p:cNvSpPr>
          <p:nvPr/>
        </p:nvSpPr>
        <p:spPr bwMode="auto">
          <a:xfrm>
            <a:off x="7200900" y="5805488"/>
            <a:ext cx="531813" cy="3222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O</a:t>
            </a:r>
            <a:endParaRPr lang="vi-VN" altLang="ru-RU" sz="1800"/>
          </a:p>
        </p:txBody>
      </p:sp>
      <p:cxnSp>
        <p:nvCxnSpPr>
          <p:cNvPr id="4" name="Straight Connector 3"/>
          <p:cNvCxnSpPr/>
          <p:nvPr/>
        </p:nvCxnSpPr>
        <p:spPr>
          <a:xfrm>
            <a:off x="4284663" y="5805488"/>
            <a:ext cx="971550" cy="3317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37896" idx="3"/>
            <a:endCxn id="37896" idx="0"/>
          </p:cNvCxnSpPr>
          <p:nvPr/>
        </p:nvCxnSpPr>
        <p:spPr>
          <a:xfrm flipH="1" flipV="1">
            <a:off x="6530975" y="5805488"/>
            <a:ext cx="265113" cy="161925"/>
          </a:xfrm>
          <a:prstGeom prst="curvedConnector4">
            <a:avLst>
              <a:gd name="adj1" fmla="val -85926"/>
              <a:gd name="adj2" fmla="val 24147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900" name="TextBox 20"/>
          <p:cNvSpPr txBox="1">
            <a:spLocks noChangeArrowheads="1"/>
          </p:cNvSpPr>
          <p:nvPr/>
        </p:nvSpPr>
        <p:spPr bwMode="auto">
          <a:xfrm>
            <a:off x="6646863" y="5300663"/>
            <a:ext cx="481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ru-RU" sz="1800"/>
              <a:t>N</a:t>
            </a:r>
            <a:endParaRPr lang="vi-VN" altLang="ru-RU" sz="1800"/>
          </a:p>
        </p:txBody>
      </p:sp>
      <p:sp>
        <p:nvSpPr>
          <p:cNvPr id="37901" name="TextBox 28"/>
          <p:cNvSpPr txBox="1">
            <a:spLocks noChangeArrowheads="1"/>
          </p:cNvSpPr>
          <p:nvPr/>
        </p:nvSpPr>
        <p:spPr bwMode="auto">
          <a:xfrm>
            <a:off x="8035925" y="5338763"/>
            <a:ext cx="533400" cy="3222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ru-RU" sz="1800"/>
              <a:t>W</a:t>
            </a:r>
            <a:endParaRPr lang="vi-VN" altLang="ru-RU" sz="1800"/>
          </a:p>
        </p:txBody>
      </p:sp>
      <p:cxnSp>
        <p:nvCxnSpPr>
          <p:cNvPr id="23" name="Straight Arrow Connector 22"/>
          <p:cNvCxnSpPr>
            <a:stCxn id="37901" idx="2"/>
          </p:cNvCxnSpPr>
          <p:nvPr/>
        </p:nvCxnSpPr>
        <p:spPr>
          <a:xfrm flipH="1">
            <a:off x="8302625" y="5661025"/>
            <a:ext cx="0" cy="306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903" name="Slide Number Placeholder 24"/>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03A7187D-D3B2-446B-BD03-DD7FE19EC270}" type="slidenum">
              <a:rPr lang="vi-VN" altLang="ru-RU" sz="1400" smtClean="0"/>
              <a:pPr>
                <a:spcBef>
                  <a:spcPct val="0"/>
                </a:spcBef>
                <a:buClrTx/>
                <a:buSzTx/>
                <a:buFontTx/>
                <a:buNone/>
              </a:pPr>
              <a:t>35</a:t>
            </a:fld>
            <a:endParaRPr lang="vi-VN" altLang="ru-RU" sz="14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altLang="ru-RU" smtClean="0"/>
              <a:t>Bài tập 3.2</a:t>
            </a:r>
            <a:endParaRPr lang="vi-VN" altLang="ru-RU" smtClean="0"/>
          </a:p>
        </p:txBody>
      </p:sp>
      <p:sp>
        <p:nvSpPr>
          <p:cNvPr id="38915" name="Rectangle 3"/>
          <p:cNvSpPr>
            <a:spLocks noGrp="1" noChangeArrowheads="1"/>
          </p:cNvSpPr>
          <p:nvPr>
            <p:ph type="body" idx="1"/>
          </p:nvPr>
        </p:nvSpPr>
        <p:spPr>
          <a:xfrm>
            <a:off x="611188" y="2051050"/>
            <a:ext cx="8343900" cy="4114800"/>
          </a:xfrm>
        </p:spPr>
        <p:txBody>
          <a:bodyPr/>
          <a:lstStyle/>
          <a:p>
            <a:pPr marL="0" indent="0">
              <a:buFont typeface="Wingdings" pitchFamily="2" charset="2"/>
              <a:buNone/>
            </a:pPr>
            <a:r>
              <a:rPr lang="vi-VN" altLang="ru-RU" sz="2800" smtClean="0"/>
              <a:t>Trong chỉ mục từ xoay, mỗi từ xoay chỉ đến danh sách từ gốc của từ đó. Có bao nhiêu từ gốc trong danh sách thẻ định vị của mỗi từ xoay?</a:t>
            </a:r>
          </a:p>
        </p:txBody>
      </p:sp>
      <p:sp>
        <p:nvSpPr>
          <p:cNvPr id="38916"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BD32E07B-31BC-4E9F-96E8-866796EFF2E9}" type="slidenum">
              <a:rPr lang="vi-VN" altLang="ru-RU" sz="1400" smtClean="0"/>
              <a:pPr>
                <a:spcBef>
                  <a:spcPct val="0"/>
                </a:spcBef>
                <a:buClrTx/>
                <a:buSzTx/>
                <a:buFontTx/>
                <a:buNone/>
              </a:pPr>
              <a:t>36</a:t>
            </a:fld>
            <a:endParaRPr lang="vi-VN" altLang="ru-RU"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ru-RU" smtClean="0"/>
              <a:t>Bài tập 3.3</a:t>
            </a:r>
            <a:endParaRPr lang="vi-VN" altLang="ru-RU" smtClean="0"/>
          </a:p>
        </p:txBody>
      </p:sp>
      <p:sp>
        <p:nvSpPr>
          <p:cNvPr id="39939" name="Content Placeholder 2"/>
          <p:cNvSpPr>
            <a:spLocks noGrp="1"/>
          </p:cNvSpPr>
          <p:nvPr>
            <p:ph idx="1"/>
          </p:nvPr>
        </p:nvSpPr>
        <p:spPr>
          <a:xfrm>
            <a:off x="611188" y="2017713"/>
            <a:ext cx="8343900" cy="4114800"/>
          </a:xfrm>
        </p:spPr>
        <p:txBody>
          <a:bodyPr/>
          <a:lstStyle/>
          <a:p>
            <a:pPr marL="0" indent="0">
              <a:buFont typeface="Wingdings" pitchFamily="2" charset="2"/>
              <a:buNone/>
            </a:pPr>
            <a:r>
              <a:rPr lang="vi-VN" altLang="ru-RU" sz="2800" smtClean="0"/>
              <a:t>Cho truy vấn fi*mo*er. Có thể sử dụng truy vấn Boolean nào trên bigram cho truy vấn này? Hãy thử lấy ví dụ một từ thỏa mãn mẫu er$fi* nhưng không thỏa mãn truy vấn bigram này ?</a:t>
            </a:r>
          </a:p>
        </p:txBody>
      </p:sp>
      <p:sp>
        <p:nvSpPr>
          <p:cNvPr id="3994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DDC9125C-1E4E-43B6-AFE5-993B8E400DAE}" type="slidenum">
              <a:rPr lang="vi-VN" altLang="vi-VN" sz="1400" smtClean="0"/>
              <a:pPr>
                <a:spcBef>
                  <a:spcPct val="0"/>
                </a:spcBef>
                <a:buClrTx/>
                <a:buSzTx/>
                <a:buFontTx/>
                <a:buNone/>
              </a:pPr>
              <a:t>37</a:t>
            </a:fld>
            <a:endParaRPr lang="vi-VN" altLang="vi-VN" sz="1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vi-VN" altLang="ru-RU" smtClean="0"/>
              <a:t>Bài tập</a:t>
            </a:r>
            <a:r>
              <a:rPr lang="en-US" altLang="ru-RU" smtClean="0"/>
              <a:t> 3.4</a:t>
            </a:r>
            <a:endParaRPr lang="vi-VN" altLang="ru-RU" smtClean="0"/>
          </a:p>
        </p:txBody>
      </p:sp>
      <p:sp>
        <p:nvSpPr>
          <p:cNvPr id="40963" name="Content Placeholder 2"/>
          <p:cNvSpPr>
            <a:spLocks noGrp="1"/>
          </p:cNvSpPr>
          <p:nvPr>
            <p:ph idx="1"/>
          </p:nvPr>
        </p:nvSpPr>
        <p:spPr>
          <a:xfrm>
            <a:off x="611188" y="2017713"/>
            <a:ext cx="8343900" cy="4114800"/>
          </a:xfrm>
        </p:spPr>
        <p:txBody>
          <a:bodyPr/>
          <a:lstStyle/>
          <a:p>
            <a:pPr marL="0" indent="0">
              <a:buFont typeface="Wingdings" pitchFamily="2" charset="2"/>
              <a:buNone/>
            </a:pPr>
            <a:r>
              <a:rPr lang="vi-VN" altLang="ru-RU" sz="2800" smtClean="0"/>
              <a:t>Hãy thử lấy ví dụ một câu không thỏa mãn mẫu mon*h nhưng được trả về nếu chỉ sử dụng biểu thức AND trên bigram?</a:t>
            </a:r>
          </a:p>
        </p:txBody>
      </p:sp>
      <p:sp>
        <p:nvSpPr>
          <p:cNvPr id="4096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53A1FEE5-DBBF-40D6-94D1-A4B461AAD904}" type="slidenum">
              <a:rPr lang="vi-VN" altLang="vi-VN" sz="1400" smtClean="0"/>
              <a:pPr>
                <a:spcBef>
                  <a:spcPct val="0"/>
                </a:spcBef>
                <a:buClrTx/>
                <a:buSzTx/>
                <a:buFontTx/>
                <a:buNone/>
              </a:pPr>
              <a:t>38</a:t>
            </a:fld>
            <a:endParaRPr lang="vi-VN" altLang="vi-VN" sz="1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vi-VN" altLang="ru-RU" smtClean="0"/>
              <a:t>Bài tập</a:t>
            </a:r>
            <a:r>
              <a:rPr lang="en-US" altLang="ru-RU" smtClean="0"/>
              <a:t> 3.5	</a:t>
            </a:r>
            <a:endParaRPr lang="vi-VN" altLang="ru-RU" smtClean="0"/>
          </a:p>
        </p:txBody>
      </p:sp>
      <p:sp>
        <p:nvSpPr>
          <p:cNvPr id="41987" name="Content Placeholder 2"/>
          <p:cNvSpPr>
            <a:spLocks noGrp="1"/>
          </p:cNvSpPr>
          <p:nvPr>
            <p:ph idx="1"/>
          </p:nvPr>
        </p:nvSpPr>
        <p:spPr>
          <a:xfrm>
            <a:off x="611188" y="2017713"/>
            <a:ext cx="8343900" cy="4114800"/>
          </a:xfrm>
        </p:spPr>
        <p:txBody>
          <a:bodyPr/>
          <a:lstStyle/>
          <a:p>
            <a:pPr marL="0" indent="0">
              <a:buFont typeface="Wingdings" pitchFamily="2" charset="2"/>
              <a:buNone/>
            </a:pPr>
            <a:r>
              <a:rPr lang="vi-VN" altLang="ru-RU" sz="2800" smtClean="0"/>
              <a:t>Tính khoảng cách soạn thảo giữa hai từ COLD và SLOW và các thao tác soạn thảo để biến COLD thành SLOW.</a:t>
            </a:r>
          </a:p>
        </p:txBody>
      </p:sp>
      <p:sp>
        <p:nvSpPr>
          <p:cNvPr id="4198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E65B0459-75BD-4E22-82CE-3E01D68A4482}" type="slidenum">
              <a:rPr lang="vi-VN" altLang="vi-VN" sz="1400" smtClean="0"/>
              <a:pPr>
                <a:spcBef>
                  <a:spcPct val="0"/>
                </a:spcBef>
                <a:buClrTx/>
                <a:buSzTx/>
                <a:buFontTx/>
                <a:buNone/>
              </a:pPr>
              <a:t>39</a:t>
            </a:fld>
            <a:endParaRPr lang="vi-VN" altLang="vi-VN"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ru-RU" sz="3600" smtClean="0">
                <a:ea typeface="ＭＳ Ｐゴシック" pitchFamily="34" charset="-128"/>
              </a:rPr>
              <a:t>Tối ưu hóa tốc độ tìm từ</a:t>
            </a:r>
          </a:p>
        </p:txBody>
      </p:sp>
      <p:sp>
        <p:nvSpPr>
          <p:cNvPr id="6147" name="Content Placeholder 2"/>
          <p:cNvSpPr>
            <a:spLocks noGrp="1"/>
          </p:cNvSpPr>
          <p:nvPr>
            <p:ph idx="1"/>
          </p:nvPr>
        </p:nvSpPr>
        <p:spPr>
          <a:xfrm>
            <a:off x="611188" y="2017713"/>
            <a:ext cx="8343900" cy="619125"/>
          </a:xfrm>
        </p:spPr>
        <p:txBody>
          <a:bodyPr/>
          <a:lstStyle/>
          <a:p>
            <a:pPr marL="0" indent="0" eaLnBrk="1" hangingPunct="1">
              <a:buFont typeface="Wingdings" pitchFamily="2" charset="2"/>
              <a:buNone/>
            </a:pPr>
            <a:r>
              <a:rPr lang="en-US" altLang="ru-RU" sz="2800" smtClean="0">
                <a:ea typeface="ＭＳ Ｐゴシック" pitchFamily="34" charset="-128"/>
              </a:rPr>
              <a:t>Cây nhị phân tìm kiếm                  Bảng băm</a:t>
            </a:r>
          </a:p>
        </p:txBody>
      </p:sp>
      <p:sp>
        <p:nvSpPr>
          <p:cNvPr id="6148" name="TextBox 3"/>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3.1</a:t>
            </a:r>
          </a:p>
        </p:txBody>
      </p:sp>
      <p:sp>
        <p:nvSpPr>
          <p:cNvPr id="6149"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EAE8EEE1-D38E-4138-BC73-657BCE89162E}" type="slidenum">
              <a:rPr lang="vi-VN" altLang="ru-RU" sz="1400" smtClean="0"/>
              <a:pPr>
                <a:spcBef>
                  <a:spcPct val="0"/>
                </a:spcBef>
                <a:buClrTx/>
                <a:buSzTx/>
                <a:buFontTx/>
                <a:buNone/>
              </a:pPr>
              <a:t>4</a:t>
            </a:fld>
            <a:endParaRPr lang="vi-VN" altLang="ru-RU" sz="1400" smtClean="0"/>
          </a:p>
        </p:txBody>
      </p:sp>
      <p:grpSp>
        <p:nvGrpSpPr>
          <p:cNvPr id="6150" name="Group 5"/>
          <p:cNvGrpSpPr>
            <a:grpSpLocks/>
          </p:cNvGrpSpPr>
          <p:nvPr/>
        </p:nvGrpSpPr>
        <p:grpSpPr bwMode="auto">
          <a:xfrm>
            <a:off x="184150" y="3024188"/>
            <a:ext cx="4705350" cy="2952750"/>
            <a:chOff x="-19069" y="1458913"/>
            <a:chExt cx="9088467" cy="5702456"/>
          </a:xfrm>
        </p:grpSpPr>
        <p:sp>
          <p:nvSpPr>
            <p:cNvPr id="6177" name="Oval 2"/>
            <p:cNvSpPr>
              <a:spLocks noChangeArrowheads="1"/>
            </p:cNvSpPr>
            <p:nvPr/>
          </p:nvSpPr>
          <p:spPr bwMode="auto">
            <a:xfrm>
              <a:off x="4267200" y="14589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Root</a:t>
              </a:r>
            </a:p>
          </p:txBody>
        </p:sp>
        <p:sp>
          <p:nvSpPr>
            <p:cNvPr id="6178" name="Oval 4"/>
            <p:cNvSpPr>
              <a:spLocks noChangeArrowheads="1"/>
            </p:cNvSpPr>
            <p:nvPr/>
          </p:nvSpPr>
          <p:spPr bwMode="auto">
            <a:xfrm>
              <a:off x="6324600" y="2373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79" name="Oval 5"/>
            <p:cNvSpPr>
              <a:spLocks noChangeArrowheads="1"/>
            </p:cNvSpPr>
            <p:nvPr/>
          </p:nvSpPr>
          <p:spPr bwMode="auto">
            <a:xfrm>
              <a:off x="2209800" y="2373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80" name="Oval 6"/>
            <p:cNvSpPr>
              <a:spLocks noChangeArrowheads="1"/>
            </p:cNvSpPr>
            <p:nvPr/>
          </p:nvSpPr>
          <p:spPr bwMode="auto">
            <a:xfrm>
              <a:off x="7010400" y="32115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81" name="Oval 7"/>
            <p:cNvSpPr>
              <a:spLocks noChangeArrowheads="1"/>
            </p:cNvSpPr>
            <p:nvPr/>
          </p:nvSpPr>
          <p:spPr bwMode="auto">
            <a:xfrm>
              <a:off x="2743200" y="3287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82" name="Oval 9"/>
            <p:cNvSpPr>
              <a:spLocks noChangeArrowheads="1"/>
            </p:cNvSpPr>
            <p:nvPr/>
          </p:nvSpPr>
          <p:spPr bwMode="auto">
            <a:xfrm>
              <a:off x="1676400" y="3287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83" name="Oval 10"/>
            <p:cNvSpPr>
              <a:spLocks noChangeArrowheads="1"/>
            </p:cNvSpPr>
            <p:nvPr/>
          </p:nvSpPr>
          <p:spPr bwMode="auto">
            <a:xfrm>
              <a:off x="5715000" y="32115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cxnSp>
          <p:nvCxnSpPr>
            <p:cNvPr id="6184" name="AutoShape 12"/>
            <p:cNvCxnSpPr>
              <a:cxnSpLocks noChangeShapeType="1"/>
              <a:stCxn id="6177" idx="3"/>
              <a:endCxn id="6179" idx="0"/>
            </p:cNvCxnSpPr>
            <p:nvPr/>
          </p:nvCxnSpPr>
          <p:spPr bwMode="auto">
            <a:xfrm flipH="1">
              <a:off x="2438400" y="1849438"/>
              <a:ext cx="1895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5" name="AutoShape 14"/>
            <p:cNvCxnSpPr>
              <a:cxnSpLocks noChangeShapeType="1"/>
              <a:stCxn id="6177" idx="5"/>
              <a:endCxn id="6178" idx="0"/>
            </p:cNvCxnSpPr>
            <p:nvPr/>
          </p:nvCxnSpPr>
          <p:spPr bwMode="auto">
            <a:xfrm>
              <a:off x="4657725" y="1849438"/>
              <a:ext cx="1895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6" name="AutoShape 15"/>
            <p:cNvCxnSpPr>
              <a:cxnSpLocks noChangeShapeType="1"/>
              <a:stCxn id="6179" idx="3"/>
              <a:endCxn id="6182" idx="0"/>
            </p:cNvCxnSpPr>
            <p:nvPr/>
          </p:nvCxnSpPr>
          <p:spPr bwMode="auto">
            <a:xfrm flipH="1">
              <a:off x="1905000" y="2763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7" name="AutoShape 16"/>
            <p:cNvCxnSpPr>
              <a:cxnSpLocks noChangeShapeType="1"/>
              <a:stCxn id="6179" idx="5"/>
              <a:endCxn id="6181" idx="0"/>
            </p:cNvCxnSpPr>
            <p:nvPr/>
          </p:nvCxnSpPr>
          <p:spPr bwMode="auto">
            <a:xfrm>
              <a:off x="2600325" y="2763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8" name="AutoShape 17"/>
            <p:cNvCxnSpPr>
              <a:cxnSpLocks noChangeShapeType="1"/>
              <a:stCxn id="6178" idx="3"/>
              <a:endCxn id="6183" idx="0"/>
            </p:cNvCxnSpPr>
            <p:nvPr/>
          </p:nvCxnSpPr>
          <p:spPr bwMode="auto">
            <a:xfrm flipH="1">
              <a:off x="5943600" y="2763838"/>
              <a:ext cx="4476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9" name="AutoShape 18"/>
            <p:cNvCxnSpPr>
              <a:cxnSpLocks noChangeShapeType="1"/>
              <a:stCxn id="6178" idx="5"/>
              <a:endCxn id="6180" idx="0"/>
            </p:cNvCxnSpPr>
            <p:nvPr/>
          </p:nvCxnSpPr>
          <p:spPr bwMode="auto">
            <a:xfrm>
              <a:off x="6715125" y="2763838"/>
              <a:ext cx="5238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90" name="Oval 21"/>
            <p:cNvSpPr>
              <a:spLocks noChangeArrowheads="1"/>
            </p:cNvSpPr>
            <p:nvPr/>
          </p:nvSpPr>
          <p:spPr bwMode="auto">
            <a:xfrm>
              <a:off x="6096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91" name="Oval 22"/>
            <p:cNvSpPr>
              <a:spLocks noChangeArrowheads="1"/>
            </p:cNvSpPr>
            <p:nvPr/>
          </p:nvSpPr>
          <p:spPr bwMode="auto">
            <a:xfrm>
              <a:off x="11430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92" name="Oval 23"/>
            <p:cNvSpPr>
              <a:spLocks noChangeArrowheads="1"/>
            </p:cNvSpPr>
            <p:nvPr/>
          </p:nvSpPr>
          <p:spPr bwMode="auto">
            <a:xfrm>
              <a:off x="762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cxnSp>
          <p:nvCxnSpPr>
            <p:cNvPr id="6193" name="AutoShape 24"/>
            <p:cNvCxnSpPr>
              <a:cxnSpLocks noChangeShapeType="1"/>
              <a:stCxn id="6190" idx="3"/>
              <a:endCxn id="6192" idx="0"/>
            </p:cNvCxnSpPr>
            <p:nvPr/>
          </p:nvCxnSpPr>
          <p:spPr bwMode="auto">
            <a:xfrm flipH="1">
              <a:off x="3048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94" name="AutoShape 25"/>
            <p:cNvCxnSpPr>
              <a:cxnSpLocks noChangeShapeType="1"/>
              <a:stCxn id="6190" idx="5"/>
              <a:endCxn id="6191" idx="0"/>
            </p:cNvCxnSpPr>
            <p:nvPr/>
          </p:nvCxnSpPr>
          <p:spPr bwMode="auto">
            <a:xfrm>
              <a:off x="10001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95" name="Oval 26"/>
            <p:cNvSpPr>
              <a:spLocks noChangeArrowheads="1"/>
            </p:cNvSpPr>
            <p:nvPr/>
          </p:nvSpPr>
          <p:spPr bwMode="auto">
            <a:xfrm>
              <a:off x="22860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96" name="Oval 27"/>
            <p:cNvSpPr>
              <a:spLocks noChangeArrowheads="1"/>
            </p:cNvSpPr>
            <p:nvPr/>
          </p:nvSpPr>
          <p:spPr bwMode="auto">
            <a:xfrm>
              <a:off x="28194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197" name="Oval 28"/>
            <p:cNvSpPr>
              <a:spLocks noChangeArrowheads="1"/>
            </p:cNvSpPr>
            <p:nvPr/>
          </p:nvSpPr>
          <p:spPr bwMode="auto">
            <a:xfrm>
              <a:off x="17526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cxnSp>
          <p:nvCxnSpPr>
            <p:cNvPr id="6198" name="AutoShape 29"/>
            <p:cNvCxnSpPr>
              <a:cxnSpLocks noChangeShapeType="1"/>
              <a:stCxn id="6195" idx="3"/>
              <a:endCxn id="6197" idx="0"/>
            </p:cNvCxnSpPr>
            <p:nvPr/>
          </p:nvCxnSpPr>
          <p:spPr bwMode="auto">
            <a:xfrm flipH="1">
              <a:off x="19812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99" name="AutoShape 30"/>
            <p:cNvCxnSpPr>
              <a:cxnSpLocks noChangeShapeType="1"/>
              <a:stCxn id="6195" idx="5"/>
              <a:endCxn id="6196" idx="0"/>
            </p:cNvCxnSpPr>
            <p:nvPr/>
          </p:nvCxnSpPr>
          <p:spPr bwMode="auto">
            <a:xfrm>
              <a:off x="26765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00" name="Oval 31"/>
            <p:cNvSpPr>
              <a:spLocks noChangeArrowheads="1"/>
            </p:cNvSpPr>
            <p:nvPr/>
          </p:nvSpPr>
          <p:spPr bwMode="auto">
            <a:xfrm>
              <a:off x="64008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01" name="Oval 32"/>
            <p:cNvSpPr>
              <a:spLocks noChangeArrowheads="1"/>
            </p:cNvSpPr>
            <p:nvPr/>
          </p:nvSpPr>
          <p:spPr bwMode="auto">
            <a:xfrm>
              <a:off x="69342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02" name="Oval 33"/>
            <p:cNvSpPr>
              <a:spLocks noChangeArrowheads="1"/>
            </p:cNvSpPr>
            <p:nvPr/>
          </p:nvSpPr>
          <p:spPr bwMode="auto">
            <a:xfrm>
              <a:off x="58674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cxnSp>
          <p:nvCxnSpPr>
            <p:cNvPr id="6203" name="AutoShape 34"/>
            <p:cNvCxnSpPr>
              <a:cxnSpLocks noChangeShapeType="1"/>
              <a:stCxn id="6200" idx="3"/>
              <a:endCxn id="6202" idx="0"/>
            </p:cNvCxnSpPr>
            <p:nvPr/>
          </p:nvCxnSpPr>
          <p:spPr bwMode="auto">
            <a:xfrm flipH="1">
              <a:off x="60960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04" name="AutoShape 35"/>
            <p:cNvCxnSpPr>
              <a:cxnSpLocks noChangeShapeType="1"/>
              <a:stCxn id="6200" idx="5"/>
              <a:endCxn id="6201" idx="0"/>
            </p:cNvCxnSpPr>
            <p:nvPr/>
          </p:nvCxnSpPr>
          <p:spPr bwMode="auto">
            <a:xfrm>
              <a:off x="67913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05" name="Oval 36"/>
            <p:cNvSpPr>
              <a:spLocks noChangeArrowheads="1"/>
            </p:cNvSpPr>
            <p:nvPr/>
          </p:nvSpPr>
          <p:spPr bwMode="auto">
            <a:xfrm>
              <a:off x="80772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06" name="Oval 37"/>
            <p:cNvSpPr>
              <a:spLocks noChangeArrowheads="1"/>
            </p:cNvSpPr>
            <p:nvPr/>
          </p:nvSpPr>
          <p:spPr bwMode="auto">
            <a:xfrm>
              <a:off x="86106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07" name="Oval 38"/>
            <p:cNvSpPr>
              <a:spLocks noChangeArrowheads="1"/>
            </p:cNvSpPr>
            <p:nvPr/>
          </p:nvSpPr>
          <p:spPr bwMode="auto">
            <a:xfrm>
              <a:off x="75438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cxnSp>
          <p:nvCxnSpPr>
            <p:cNvPr id="6208" name="AutoShape 39"/>
            <p:cNvCxnSpPr>
              <a:cxnSpLocks noChangeShapeType="1"/>
              <a:stCxn id="6205" idx="3"/>
              <a:endCxn id="6207" idx="0"/>
            </p:cNvCxnSpPr>
            <p:nvPr/>
          </p:nvCxnSpPr>
          <p:spPr bwMode="auto">
            <a:xfrm flipH="1">
              <a:off x="77724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09" name="AutoShape 40"/>
            <p:cNvCxnSpPr>
              <a:cxnSpLocks noChangeShapeType="1"/>
              <a:stCxn id="6205" idx="5"/>
              <a:endCxn id="6206" idx="0"/>
            </p:cNvCxnSpPr>
            <p:nvPr/>
          </p:nvCxnSpPr>
          <p:spPr bwMode="auto">
            <a:xfrm>
              <a:off x="84677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10" name="Text Box 41"/>
            <p:cNvSpPr txBox="1">
              <a:spLocks noChangeArrowheads="1"/>
            </p:cNvSpPr>
            <p:nvPr/>
          </p:nvSpPr>
          <p:spPr bwMode="auto">
            <a:xfrm>
              <a:off x="3505200" y="1671638"/>
              <a:ext cx="867450"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a-m</a:t>
              </a:r>
            </a:p>
          </p:txBody>
        </p:sp>
        <p:sp>
          <p:nvSpPr>
            <p:cNvPr id="6211" name="Text Box 42"/>
            <p:cNvSpPr txBox="1">
              <a:spLocks noChangeArrowheads="1"/>
            </p:cNvSpPr>
            <p:nvPr/>
          </p:nvSpPr>
          <p:spPr bwMode="auto">
            <a:xfrm>
              <a:off x="4953002" y="1676400"/>
              <a:ext cx="768384"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n-z</a:t>
              </a:r>
            </a:p>
          </p:txBody>
        </p:sp>
        <p:sp>
          <p:nvSpPr>
            <p:cNvPr id="6212" name="Oval 44"/>
            <p:cNvSpPr>
              <a:spLocks noChangeAspect="1" noChangeArrowheads="1"/>
            </p:cNvSpPr>
            <p:nvPr/>
          </p:nvSpPr>
          <p:spPr bwMode="auto">
            <a:xfrm>
              <a:off x="4038600" y="4354513"/>
              <a:ext cx="55563" cy="555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13" name="Oval 45"/>
            <p:cNvSpPr>
              <a:spLocks noChangeAspect="1" noChangeArrowheads="1"/>
            </p:cNvSpPr>
            <p:nvPr/>
          </p:nvSpPr>
          <p:spPr bwMode="auto">
            <a:xfrm>
              <a:off x="4267200" y="4354513"/>
              <a:ext cx="55563" cy="555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14" name="Oval 46"/>
            <p:cNvSpPr>
              <a:spLocks noChangeAspect="1" noChangeArrowheads="1"/>
            </p:cNvSpPr>
            <p:nvPr/>
          </p:nvSpPr>
          <p:spPr bwMode="auto">
            <a:xfrm>
              <a:off x="4495800" y="4354513"/>
              <a:ext cx="55563" cy="555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15" name="Oval 47"/>
            <p:cNvSpPr>
              <a:spLocks noChangeAspect="1" noChangeArrowheads="1"/>
            </p:cNvSpPr>
            <p:nvPr/>
          </p:nvSpPr>
          <p:spPr bwMode="auto">
            <a:xfrm>
              <a:off x="4724400" y="4354513"/>
              <a:ext cx="55563" cy="555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endParaRPr lang="en-US" altLang="en-US" sz="2800" baseline="-25000">
                <a:latin typeface="Lucida Sans" pitchFamily="34" charset="0"/>
                <a:ea typeface="Arial Unicode MS" pitchFamily="34" charset="-128"/>
                <a:cs typeface="Arial Unicode MS" pitchFamily="34" charset="-128"/>
              </a:endParaRPr>
            </a:p>
          </p:txBody>
        </p:sp>
        <p:sp>
          <p:nvSpPr>
            <p:cNvPr id="6216" name="Text Box 53"/>
            <p:cNvSpPr txBox="1">
              <a:spLocks noChangeArrowheads="1"/>
            </p:cNvSpPr>
            <p:nvPr/>
          </p:nvSpPr>
          <p:spPr bwMode="auto">
            <a:xfrm>
              <a:off x="1447798" y="2798762"/>
              <a:ext cx="947941"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a-hu</a:t>
              </a:r>
            </a:p>
          </p:txBody>
        </p:sp>
        <p:sp>
          <p:nvSpPr>
            <p:cNvPr id="6217" name="Text Box 54"/>
            <p:cNvSpPr txBox="1">
              <a:spLocks noChangeArrowheads="1"/>
            </p:cNvSpPr>
            <p:nvPr/>
          </p:nvSpPr>
          <p:spPr bwMode="auto">
            <a:xfrm>
              <a:off x="2762252" y="2798762"/>
              <a:ext cx="1016049"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hy-m</a:t>
              </a:r>
            </a:p>
          </p:txBody>
        </p:sp>
        <p:sp>
          <p:nvSpPr>
            <p:cNvPr id="6218" name="Text Box 55"/>
            <p:cNvSpPr txBox="1">
              <a:spLocks noChangeArrowheads="1"/>
            </p:cNvSpPr>
            <p:nvPr/>
          </p:nvSpPr>
          <p:spPr bwMode="auto">
            <a:xfrm>
              <a:off x="5459414" y="2798762"/>
              <a:ext cx="932460"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n-sh</a:t>
              </a:r>
            </a:p>
          </p:txBody>
        </p:sp>
        <p:sp>
          <p:nvSpPr>
            <p:cNvPr id="6219" name="Text Box 56"/>
            <p:cNvSpPr txBox="1">
              <a:spLocks noChangeArrowheads="1"/>
            </p:cNvSpPr>
            <p:nvPr/>
          </p:nvSpPr>
          <p:spPr bwMode="auto">
            <a:xfrm>
              <a:off x="7040563" y="2798762"/>
              <a:ext cx="817917" cy="53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800" baseline="-25000">
                  <a:latin typeface="Lucida Sans" pitchFamily="34" charset="0"/>
                  <a:ea typeface="Arial Unicode MS" pitchFamily="34" charset="-128"/>
                  <a:cs typeface="Arial Unicode MS" pitchFamily="34" charset="-128"/>
                </a:rPr>
                <a:t>si-z</a:t>
              </a:r>
            </a:p>
          </p:txBody>
        </p:sp>
        <p:sp>
          <p:nvSpPr>
            <p:cNvPr id="6220" name="Text Box 57"/>
            <p:cNvSpPr txBox="1">
              <a:spLocks noChangeArrowheads="1"/>
            </p:cNvSpPr>
            <p:nvPr/>
          </p:nvSpPr>
          <p:spPr bwMode="auto">
            <a:xfrm rot="-4200000">
              <a:off x="-460534" y="6224574"/>
              <a:ext cx="1378260" cy="49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baseline="-25000">
                  <a:latin typeface="Courier" pitchFamily="-112" charset="0"/>
                  <a:ea typeface="Arial Unicode MS" pitchFamily="34" charset="-128"/>
                  <a:cs typeface="Arial Unicode MS" pitchFamily="34" charset="-128"/>
                </a:rPr>
                <a:t>aardvark</a:t>
              </a:r>
            </a:p>
          </p:txBody>
        </p:sp>
        <p:sp>
          <p:nvSpPr>
            <p:cNvPr id="6221" name="Text Box 58"/>
            <p:cNvSpPr txBox="1">
              <a:spLocks noChangeArrowheads="1"/>
            </p:cNvSpPr>
            <p:nvPr/>
          </p:nvSpPr>
          <p:spPr bwMode="auto">
            <a:xfrm rot="-4200000">
              <a:off x="2277555" y="6171394"/>
              <a:ext cx="1350398" cy="49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baseline="-25000">
                  <a:latin typeface="Courier" pitchFamily="-112" charset="0"/>
                  <a:ea typeface="Arial Unicode MS" pitchFamily="34" charset="-128"/>
                  <a:cs typeface="Arial Unicode MS" pitchFamily="34" charset="-128"/>
                </a:rPr>
                <a:t>huygens</a:t>
              </a:r>
            </a:p>
          </p:txBody>
        </p:sp>
        <p:sp>
          <p:nvSpPr>
            <p:cNvPr id="6222" name="Line 59"/>
            <p:cNvSpPr>
              <a:spLocks noChangeShapeType="1"/>
            </p:cNvSpPr>
            <p:nvPr/>
          </p:nvSpPr>
          <p:spPr bwMode="auto">
            <a:xfrm flipH="1">
              <a:off x="1371600" y="3668713"/>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223" name="Line 60"/>
            <p:cNvSpPr>
              <a:spLocks noChangeShapeType="1"/>
            </p:cNvSpPr>
            <p:nvPr/>
          </p:nvSpPr>
          <p:spPr bwMode="auto">
            <a:xfrm>
              <a:off x="2057400" y="3668713"/>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224" name="Text Box 61"/>
            <p:cNvSpPr txBox="1">
              <a:spLocks noChangeArrowheads="1"/>
            </p:cNvSpPr>
            <p:nvPr/>
          </p:nvSpPr>
          <p:spPr bwMode="auto">
            <a:xfrm rot="-4200000">
              <a:off x="5262576" y="6118209"/>
              <a:ext cx="1019145" cy="49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baseline="-25000">
                  <a:latin typeface="Courier" pitchFamily="-112" charset="0"/>
                  <a:ea typeface="Arial Unicode MS" pitchFamily="34" charset="-128"/>
                  <a:cs typeface="Arial Unicode MS" pitchFamily="34" charset="-128"/>
                </a:rPr>
                <a:t>sickle</a:t>
              </a:r>
            </a:p>
          </p:txBody>
        </p:sp>
        <p:sp>
          <p:nvSpPr>
            <p:cNvPr id="6225" name="Text Box 62"/>
            <p:cNvSpPr txBox="1">
              <a:spLocks noChangeArrowheads="1"/>
            </p:cNvSpPr>
            <p:nvPr/>
          </p:nvSpPr>
          <p:spPr bwMode="auto">
            <a:xfrm rot="-4200000">
              <a:off x="8327639" y="6065031"/>
              <a:ext cx="988187" cy="49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baseline="-25000">
                  <a:latin typeface="Courier" pitchFamily="-112" charset="0"/>
                  <a:ea typeface="Arial Unicode MS" pitchFamily="34" charset="-128"/>
                  <a:cs typeface="Arial Unicode MS" pitchFamily="34" charset="-128"/>
                </a:rPr>
                <a:t>zygot</a:t>
              </a:r>
            </a:p>
          </p:txBody>
        </p:sp>
        <p:sp>
          <p:nvSpPr>
            <p:cNvPr id="6226" name="Line 63"/>
            <p:cNvSpPr>
              <a:spLocks noChangeShapeType="1"/>
            </p:cNvSpPr>
            <p:nvPr/>
          </p:nvSpPr>
          <p:spPr bwMode="auto">
            <a:xfrm flipH="1">
              <a:off x="6781800" y="3592513"/>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227" name="Line 64"/>
            <p:cNvSpPr>
              <a:spLocks noChangeShapeType="1"/>
            </p:cNvSpPr>
            <p:nvPr/>
          </p:nvSpPr>
          <p:spPr bwMode="auto">
            <a:xfrm>
              <a:off x="7467600" y="3516313"/>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grpSp>
        <p:nvGrpSpPr>
          <p:cNvPr id="6151" name="Group 12"/>
          <p:cNvGrpSpPr>
            <a:grpSpLocks/>
          </p:cNvGrpSpPr>
          <p:nvPr/>
        </p:nvGrpSpPr>
        <p:grpSpPr bwMode="auto">
          <a:xfrm>
            <a:off x="5292725" y="2636838"/>
            <a:ext cx="3605213" cy="3470275"/>
            <a:chOff x="5292080" y="2636912"/>
            <a:chExt cx="3606202" cy="3470922"/>
          </a:xfrm>
        </p:grpSpPr>
        <p:sp>
          <p:nvSpPr>
            <p:cNvPr id="6152" name="TextBox 1"/>
            <p:cNvSpPr txBox="1">
              <a:spLocks noChangeArrowheads="1"/>
            </p:cNvSpPr>
            <p:nvPr/>
          </p:nvSpPr>
          <p:spPr bwMode="auto">
            <a:xfrm>
              <a:off x="5303734" y="3639579"/>
              <a:ext cx="86409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apple</a:t>
              </a:r>
              <a:endParaRPr lang="vi-VN" altLang="vi-VN" sz="1800" baseline="-25000"/>
            </a:p>
          </p:txBody>
        </p:sp>
        <p:sp>
          <p:nvSpPr>
            <p:cNvPr id="6153" name="TextBox 58"/>
            <p:cNvSpPr txBox="1">
              <a:spLocks noChangeArrowheads="1"/>
            </p:cNvSpPr>
            <p:nvPr/>
          </p:nvSpPr>
          <p:spPr bwMode="auto">
            <a:xfrm>
              <a:off x="5303734" y="4310341"/>
              <a:ext cx="86409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stick</a:t>
              </a:r>
              <a:endParaRPr lang="vi-VN" altLang="vi-VN" sz="1800" baseline="-25000"/>
            </a:p>
          </p:txBody>
        </p:sp>
        <p:sp>
          <p:nvSpPr>
            <p:cNvPr id="6154" name="TextBox 59"/>
            <p:cNvSpPr txBox="1">
              <a:spLocks noChangeArrowheads="1"/>
            </p:cNvSpPr>
            <p:nvPr/>
          </p:nvSpPr>
          <p:spPr bwMode="auto">
            <a:xfrm>
              <a:off x="5292080" y="4993720"/>
              <a:ext cx="86409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zygote</a:t>
              </a:r>
              <a:endParaRPr lang="vi-VN" altLang="vi-VN" sz="1800" baseline="-25000"/>
            </a:p>
          </p:txBody>
        </p:sp>
        <p:sp>
          <p:nvSpPr>
            <p:cNvPr id="3" name="Rectangle 2"/>
            <p:cNvSpPr/>
            <p:nvPr/>
          </p:nvSpPr>
          <p:spPr>
            <a:xfrm>
              <a:off x="6429042" y="3068793"/>
              <a:ext cx="863837" cy="303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6156" name="TextBox 3"/>
            <p:cNvSpPr txBox="1">
              <a:spLocks noChangeArrowheads="1"/>
            </p:cNvSpPr>
            <p:nvPr/>
          </p:nvSpPr>
          <p:spPr bwMode="auto">
            <a:xfrm>
              <a:off x="6323856" y="2648574"/>
              <a:ext cx="1296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solidFill>
                    <a:schemeClr val="tx2"/>
                  </a:solidFill>
                </a:rPr>
                <a:t>Hàm băm</a:t>
              </a:r>
              <a:endParaRPr lang="vi-VN" altLang="vi-VN" sz="1800">
                <a:solidFill>
                  <a:schemeClr val="tx2"/>
                </a:solidFill>
              </a:endParaRPr>
            </a:p>
          </p:txBody>
        </p:sp>
        <p:sp>
          <p:nvSpPr>
            <p:cNvPr id="6157" name="TextBox 62"/>
            <p:cNvSpPr txBox="1">
              <a:spLocks noChangeArrowheads="1"/>
            </p:cNvSpPr>
            <p:nvPr/>
          </p:nvSpPr>
          <p:spPr bwMode="auto">
            <a:xfrm>
              <a:off x="7596336" y="3432612"/>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01</a:t>
              </a:r>
              <a:endParaRPr lang="vi-VN" altLang="vi-VN" sz="1800" baseline="-25000"/>
            </a:p>
          </p:txBody>
        </p:sp>
        <p:sp>
          <p:nvSpPr>
            <p:cNvPr id="6158" name="TextBox 63"/>
            <p:cNvSpPr txBox="1">
              <a:spLocks noChangeArrowheads="1"/>
            </p:cNvSpPr>
            <p:nvPr/>
          </p:nvSpPr>
          <p:spPr bwMode="auto">
            <a:xfrm>
              <a:off x="7596336" y="3048171"/>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00</a:t>
              </a:r>
              <a:endParaRPr lang="vi-VN" altLang="vi-VN" sz="1800" baseline="-25000"/>
            </a:p>
          </p:txBody>
        </p:sp>
        <p:sp>
          <p:nvSpPr>
            <p:cNvPr id="6159" name="TextBox 64"/>
            <p:cNvSpPr txBox="1">
              <a:spLocks noChangeArrowheads="1"/>
            </p:cNvSpPr>
            <p:nvPr/>
          </p:nvSpPr>
          <p:spPr bwMode="auto">
            <a:xfrm>
              <a:off x="7596336" y="3801944"/>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02</a:t>
              </a:r>
              <a:endParaRPr lang="vi-VN" altLang="vi-VN" sz="1800" baseline="-25000"/>
            </a:p>
          </p:txBody>
        </p:sp>
        <p:sp>
          <p:nvSpPr>
            <p:cNvPr id="6160" name="TextBox 65"/>
            <p:cNvSpPr txBox="1">
              <a:spLocks noChangeArrowheads="1"/>
            </p:cNvSpPr>
            <p:nvPr/>
          </p:nvSpPr>
          <p:spPr bwMode="auto">
            <a:xfrm>
              <a:off x="7596336" y="4175924"/>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03</a:t>
              </a:r>
              <a:endParaRPr lang="vi-VN" altLang="vi-VN" sz="1800" baseline="-25000"/>
            </a:p>
          </p:txBody>
        </p:sp>
        <p:sp>
          <p:nvSpPr>
            <p:cNvPr id="6161" name="TextBox 66"/>
            <p:cNvSpPr txBox="1">
              <a:spLocks noChangeArrowheads="1"/>
            </p:cNvSpPr>
            <p:nvPr/>
          </p:nvSpPr>
          <p:spPr bwMode="auto">
            <a:xfrm>
              <a:off x="7596336" y="4995386"/>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13</a:t>
              </a:r>
              <a:endParaRPr lang="vi-VN" altLang="vi-VN" sz="1800" baseline="-25000"/>
            </a:p>
          </p:txBody>
        </p:sp>
        <p:sp>
          <p:nvSpPr>
            <p:cNvPr id="6162" name="TextBox 67"/>
            <p:cNvSpPr txBox="1">
              <a:spLocks noChangeArrowheads="1"/>
            </p:cNvSpPr>
            <p:nvPr/>
          </p:nvSpPr>
          <p:spPr bwMode="auto">
            <a:xfrm>
              <a:off x="7596336" y="5364718"/>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14</a:t>
              </a:r>
              <a:endParaRPr lang="vi-VN" altLang="vi-VN" sz="1800" baseline="-25000"/>
            </a:p>
          </p:txBody>
        </p:sp>
        <p:sp>
          <p:nvSpPr>
            <p:cNvPr id="6163" name="TextBox 68"/>
            <p:cNvSpPr txBox="1">
              <a:spLocks noChangeArrowheads="1"/>
            </p:cNvSpPr>
            <p:nvPr/>
          </p:nvSpPr>
          <p:spPr bwMode="auto">
            <a:xfrm>
              <a:off x="7596336" y="5734050"/>
              <a:ext cx="565836"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15</a:t>
              </a:r>
              <a:endParaRPr lang="vi-VN" altLang="vi-VN" sz="1800" baseline="-25000"/>
            </a:p>
          </p:txBody>
        </p:sp>
        <p:cxnSp>
          <p:nvCxnSpPr>
            <p:cNvPr id="6" name="Elbow Connector 5"/>
            <p:cNvCxnSpPr>
              <a:stCxn id="6152" idx="3"/>
              <a:endCxn id="6159" idx="1"/>
            </p:cNvCxnSpPr>
            <p:nvPr/>
          </p:nvCxnSpPr>
          <p:spPr>
            <a:xfrm>
              <a:off x="6168620" y="3824583"/>
              <a:ext cx="1427555" cy="161955"/>
            </a:xfrm>
            <a:prstGeom prst="bentConnector3">
              <a:avLst>
                <a:gd name="adj1" fmla="val 50000"/>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6153" idx="3"/>
              <a:endCxn id="6157" idx="1"/>
            </p:cNvCxnSpPr>
            <p:nvPr/>
          </p:nvCxnSpPr>
          <p:spPr>
            <a:xfrm flipV="1">
              <a:off x="6168620" y="3616582"/>
              <a:ext cx="1427555" cy="878052"/>
            </a:xfrm>
            <a:prstGeom prst="bent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154" idx="3"/>
              <a:endCxn id="6162" idx="1"/>
            </p:cNvCxnSpPr>
            <p:nvPr/>
          </p:nvCxnSpPr>
          <p:spPr>
            <a:xfrm>
              <a:off x="6155917" y="5178973"/>
              <a:ext cx="1440258" cy="369957"/>
            </a:xfrm>
            <a:prstGeom prst="bent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167" name="TextBox 76"/>
            <p:cNvSpPr txBox="1">
              <a:spLocks noChangeArrowheads="1"/>
            </p:cNvSpPr>
            <p:nvPr/>
          </p:nvSpPr>
          <p:spPr bwMode="auto">
            <a:xfrm>
              <a:off x="8162172" y="3049136"/>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68" name="TextBox 77"/>
            <p:cNvSpPr txBox="1">
              <a:spLocks noChangeArrowheads="1"/>
            </p:cNvSpPr>
            <p:nvPr/>
          </p:nvSpPr>
          <p:spPr bwMode="auto">
            <a:xfrm>
              <a:off x="8162172" y="3427421"/>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69" name="TextBox 78"/>
            <p:cNvSpPr txBox="1">
              <a:spLocks noChangeArrowheads="1"/>
            </p:cNvSpPr>
            <p:nvPr/>
          </p:nvSpPr>
          <p:spPr bwMode="auto">
            <a:xfrm>
              <a:off x="8162172" y="3812559"/>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70" name="TextBox 79"/>
            <p:cNvSpPr txBox="1">
              <a:spLocks noChangeArrowheads="1"/>
            </p:cNvSpPr>
            <p:nvPr/>
          </p:nvSpPr>
          <p:spPr bwMode="auto">
            <a:xfrm>
              <a:off x="8162172" y="4185131"/>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71" name="TextBox 80"/>
            <p:cNvSpPr txBox="1">
              <a:spLocks noChangeArrowheads="1"/>
            </p:cNvSpPr>
            <p:nvPr/>
          </p:nvSpPr>
          <p:spPr bwMode="auto">
            <a:xfrm>
              <a:off x="8167974" y="4995387"/>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72" name="TextBox 81"/>
            <p:cNvSpPr txBox="1">
              <a:spLocks noChangeArrowheads="1"/>
            </p:cNvSpPr>
            <p:nvPr/>
          </p:nvSpPr>
          <p:spPr bwMode="auto">
            <a:xfrm>
              <a:off x="8167974" y="5364718"/>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73" name="TextBox 82"/>
            <p:cNvSpPr txBox="1">
              <a:spLocks noChangeArrowheads="1"/>
            </p:cNvSpPr>
            <p:nvPr/>
          </p:nvSpPr>
          <p:spPr bwMode="auto">
            <a:xfrm>
              <a:off x="8167974" y="5734050"/>
              <a:ext cx="73030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t>value</a:t>
              </a:r>
              <a:endParaRPr lang="vi-VN" altLang="vi-VN" sz="1800" baseline="-25000"/>
            </a:p>
          </p:txBody>
        </p:sp>
        <p:sp>
          <p:nvSpPr>
            <p:cNvPr id="6174" name="TextBox 11"/>
            <p:cNvSpPr txBox="1">
              <a:spLocks noChangeArrowheads="1"/>
            </p:cNvSpPr>
            <p:nvPr/>
          </p:nvSpPr>
          <p:spPr bwMode="auto">
            <a:xfrm>
              <a:off x="5292080" y="2708920"/>
              <a:ext cx="1031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solidFill>
                    <a:schemeClr val="tx2"/>
                  </a:solidFill>
                </a:rPr>
                <a:t>keys</a:t>
              </a:r>
              <a:endParaRPr lang="vi-VN" altLang="vi-VN" sz="1800">
                <a:solidFill>
                  <a:schemeClr val="tx2"/>
                </a:solidFill>
              </a:endParaRPr>
            </a:p>
          </p:txBody>
        </p:sp>
        <p:sp>
          <p:nvSpPr>
            <p:cNvPr id="6175" name="TextBox 84"/>
            <p:cNvSpPr txBox="1">
              <a:spLocks noChangeArrowheads="1"/>
            </p:cNvSpPr>
            <p:nvPr/>
          </p:nvSpPr>
          <p:spPr bwMode="auto">
            <a:xfrm>
              <a:off x="7846137" y="2636912"/>
              <a:ext cx="1031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r>
                <a:rPr lang="en-US" altLang="vi-VN" sz="1800">
                  <a:solidFill>
                    <a:schemeClr val="tx2"/>
                  </a:solidFill>
                </a:rPr>
                <a:t>values</a:t>
              </a:r>
              <a:endParaRPr lang="vi-VN" altLang="vi-VN" sz="1800">
                <a:solidFill>
                  <a:schemeClr val="tx2"/>
                </a:solidFill>
              </a:endParaRPr>
            </a:p>
          </p:txBody>
        </p:sp>
        <p:sp>
          <p:nvSpPr>
            <p:cNvPr id="6176" name="TextBox 85"/>
            <p:cNvSpPr txBox="1">
              <a:spLocks noChangeArrowheads="1"/>
            </p:cNvSpPr>
            <p:nvPr/>
          </p:nvSpPr>
          <p:spPr bwMode="auto">
            <a:xfrm>
              <a:off x="7653955" y="4577517"/>
              <a:ext cx="12239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lgn="ctr">
                <a:spcBef>
                  <a:spcPct val="0"/>
                </a:spcBef>
                <a:buClrTx/>
                <a:buSzTx/>
                <a:buFontTx/>
                <a:buNone/>
              </a:pPr>
              <a:r>
                <a:rPr lang="en-US" altLang="vi-VN" sz="1800">
                  <a:solidFill>
                    <a:schemeClr val="tx2"/>
                  </a:solidFill>
                </a:rPr>
                <a:t>…</a:t>
              </a:r>
              <a:endParaRPr lang="vi-VN" altLang="vi-VN" sz="1800">
                <a:solidFill>
                  <a:schemeClr val="tx2"/>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ru-RU" altLang="ru-RU" smtClean="0"/>
          </a:p>
        </p:txBody>
      </p:sp>
      <p:pic>
        <p:nvPicPr>
          <p:cNvPr id="345091" name="Picture 3" descr="MC90028217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45CBADFF-41ED-481F-B6FF-FB13FC8F099C}" type="slidenum">
              <a:rPr lang="vi-VN" altLang="ru-RU" sz="1400" smtClean="0"/>
              <a:pPr>
                <a:spcBef>
                  <a:spcPct val="0"/>
                </a:spcBef>
                <a:buClrTx/>
                <a:buSzTx/>
                <a:buFontTx/>
                <a:buNone/>
              </a:pPr>
              <a:t>40</a:t>
            </a:fld>
            <a:endParaRPr lang="vi-VN" altLang="ru-RU"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45091"/>
                                        </p:tgtEl>
                                        <p:attrNameLst>
                                          <p:attrName>style.visibility</p:attrName>
                                        </p:attrNameLst>
                                      </p:cBhvr>
                                      <p:to>
                                        <p:strVal val="visible"/>
                                      </p:to>
                                    </p:set>
                                    <p:anim calcmode="lin" valueType="num">
                                      <p:cBhvr additive="base">
                                        <p:cTn id="7" dur="500" fill="hold"/>
                                        <p:tgtEl>
                                          <p:spTgt spid="345091"/>
                                        </p:tgtEl>
                                        <p:attrNameLst>
                                          <p:attrName>ppt_x</p:attrName>
                                        </p:attrNameLst>
                                      </p:cBhvr>
                                      <p:tavLst>
                                        <p:tav tm="0">
                                          <p:val>
                                            <p:strVal val="#ppt_x"/>
                                          </p:val>
                                        </p:tav>
                                        <p:tav tm="100000">
                                          <p:val>
                                            <p:strVal val="#ppt_x"/>
                                          </p:val>
                                        </p:tav>
                                      </p:tavLst>
                                    </p:anim>
                                    <p:anim calcmode="lin" valueType="num">
                                      <p:cBhvr additive="base">
                                        <p:cTn id="8" dur="500" fill="hold"/>
                                        <p:tgtEl>
                                          <p:spTgt spid="345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ru-RU" sz="3600" smtClean="0">
                <a:ea typeface="ＭＳ Ｐゴシック" pitchFamily="34" charset="-128"/>
              </a:rPr>
              <a:t>Cây nhị phân tìm kiếm vs bảng băm</a:t>
            </a:r>
          </a:p>
        </p:txBody>
      </p:sp>
      <p:sp>
        <p:nvSpPr>
          <p:cNvPr id="7171" name="Content Placeholder 2"/>
          <p:cNvSpPr>
            <a:spLocks noGrp="1"/>
          </p:cNvSpPr>
          <p:nvPr>
            <p:ph idx="1"/>
          </p:nvPr>
        </p:nvSpPr>
        <p:spPr>
          <a:xfrm>
            <a:off x="611188" y="2017713"/>
            <a:ext cx="8137525" cy="4114800"/>
          </a:xfrm>
        </p:spPr>
        <p:txBody>
          <a:bodyPr/>
          <a:lstStyle/>
          <a:p>
            <a:pPr algn="just" eaLnBrk="1" hangingPunct="1"/>
            <a:r>
              <a:rPr lang="vi-VN" altLang="ru-RU" sz="2400" smtClean="0">
                <a:ea typeface="ＭＳ Ｐゴシック" pitchFamily="34" charset="-128"/>
              </a:rPr>
              <a:t>Trong cây nhị phân tìm kiếm từ khóa được sắp xếp theo thứ tự, vì vậy cho phép thực hiện nhiều dạng truy vấn hơn so với bảng băm, vd, truy vấn mẫu từ;</a:t>
            </a:r>
          </a:p>
          <a:p>
            <a:pPr algn="just" eaLnBrk="1" hangingPunct="1"/>
            <a:r>
              <a:rPr lang="vi-VN" altLang="ru-RU" sz="2400" smtClean="0">
                <a:ea typeface="ＭＳ Ｐゴシック" pitchFamily="34" charset="-128"/>
              </a:rPr>
              <a:t>Trong bảng băm từ khóa không được sắp xếp theo thứ tự, tuy nhiên tốc độ tìm từ nhanh hơn so với cây nhị phân tìm kiếm.</a:t>
            </a:r>
          </a:p>
        </p:txBody>
      </p:sp>
      <p:sp>
        <p:nvSpPr>
          <p:cNvPr id="7172" name="TextBox 3"/>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ru-RU" sz="1600">
                <a:solidFill>
                  <a:srgbClr val="FBFCFF"/>
                </a:solidFill>
                <a:latin typeface="Lucida Sans" pitchFamily="34" charset="0"/>
                <a:ea typeface="Arial Unicode MS" pitchFamily="34" charset="-128"/>
                <a:cs typeface="Arial Unicode MS" pitchFamily="34" charset="-128"/>
              </a:rPr>
              <a:t>Sec. 3.1</a:t>
            </a:r>
          </a:p>
        </p:txBody>
      </p:sp>
      <p:sp>
        <p:nvSpPr>
          <p:cNvPr id="7173"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061CE53E-D18A-4C44-A102-8701A72D1918}" type="slidenum">
              <a:rPr lang="vi-VN" altLang="ru-RU" sz="1400" smtClean="0"/>
              <a:pPr>
                <a:spcBef>
                  <a:spcPct val="0"/>
                </a:spcBef>
                <a:buClrTx/>
                <a:buSzTx/>
                <a:buFontTx/>
                <a:buNone/>
              </a:pPr>
              <a:t>5</a:t>
            </a:fld>
            <a:endParaRPr lang="vi-VN" altLang="ru-RU"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8195" name="Rectangle 3"/>
          <p:cNvSpPr>
            <a:spLocks noGrp="1" noChangeArrowheads="1"/>
          </p:cNvSpPr>
          <p:nvPr>
            <p:ph type="body" idx="1"/>
          </p:nvPr>
        </p:nvSpPr>
        <p:spPr>
          <a:xfrm>
            <a:off x="611188" y="2205038"/>
            <a:ext cx="8343900" cy="3927475"/>
          </a:xfrm>
        </p:spPr>
        <p:txBody>
          <a:bodyPr/>
          <a:lstStyle/>
          <a:p>
            <a:pPr eaLnBrk="1" hangingPunct="1"/>
            <a:r>
              <a:rPr lang="en-US" altLang="vi-VN" sz="2800" smtClean="0">
                <a:solidFill>
                  <a:srgbClr val="D9D9D9"/>
                </a:solidFill>
              </a:rPr>
              <a:t>1. Bộ từ vựng</a:t>
            </a:r>
          </a:p>
          <a:p>
            <a:pPr eaLnBrk="1" hangingPunct="1"/>
            <a:r>
              <a:rPr lang="en-US" altLang="vi-VN" sz="2800" smtClean="0"/>
              <a:t>2. Kiểu truy vấn</a:t>
            </a:r>
          </a:p>
          <a:p>
            <a:pPr lvl="1" eaLnBrk="1" hangingPunct="1"/>
            <a:r>
              <a:rPr lang="en-US" altLang="vi-VN" sz="2400" smtClean="0"/>
              <a:t>Truy vấn Boolean</a:t>
            </a:r>
          </a:p>
          <a:p>
            <a:pPr lvl="1" eaLnBrk="1" hangingPunct="1"/>
            <a:r>
              <a:rPr lang="en-US" altLang="vi-VN" sz="2400" smtClean="0">
                <a:solidFill>
                  <a:srgbClr val="D9D9D9"/>
                </a:solidFill>
              </a:rPr>
              <a:t>Truy vấn mẫu từ</a:t>
            </a:r>
          </a:p>
          <a:p>
            <a:pPr lvl="1" eaLnBrk="1" hangingPunct="1"/>
            <a:r>
              <a:rPr lang="en-US" altLang="vi-VN" sz="2400" smtClean="0">
                <a:solidFill>
                  <a:srgbClr val="D9D9D9"/>
                </a:solidFill>
              </a:rPr>
              <a:t>Truy vấn trích đoạn</a:t>
            </a:r>
          </a:p>
          <a:p>
            <a:pPr eaLnBrk="1" hangingPunct="1"/>
            <a:r>
              <a:rPr lang="en-US" altLang="vi-VN" sz="2800" smtClean="0">
                <a:solidFill>
                  <a:srgbClr val="D9D9D9"/>
                </a:solidFill>
              </a:rPr>
              <a:t>3. Khoảng cách soạn thảo</a:t>
            </a:r>
            <a:endParaRPr lang="vi-VN" altLang="vi-VN" sz="2800" smtClean="0">
              <a:solidFill>
                <a:srgbClr val="D9D9D9"/>
              </a:solidFill>
            </a:endParaRPr>
          </a:p>
        </p:txBody>
      </p:sp>
      <p:sp>
        <p:nvSpPr>
          <p:cNvPr id="8196"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A727CF99-7A2D-48A2-955A-9760CE2EBB1C}" type="slidenum">
              <a:rPr lang="vi-VN" altLang="ru-RU" sz="1400" smtClean="0"/>
              <a:pPr>
                <a:spcBef>
                  <a:spcPct val="0"/>
                </a:spcBef>
                <a:buClrTx/>
                <a:buSzTx/>
                <a:buFontTx/>
                <a:buNone/>
              </a:pPr>
              <a:t>6</a:t>
            </a:fld>
            <a:endParaRPr lang="vi-VN" altLang="ru-RU"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ru-RU" sz="3600" smtClean="0"/>
              <a:t>Truy vấn Boolean</a:t>
            </a:r>
            <a:endParaRPr lang="vi-VN" altLang="ru-RU" sz="3600" smtClean="0"/>
          </a:p>
        </p:txBody>
      </p:sp>
      <p:sp>
        <p:nvSpPr>
          <p:cNvPr id="9219" name="Rectangle 3"/>
          <p:cNvSpPr>
            <a:spLocks noGrp="1" noChangeArrowheads="1"/>
          </p:cNvSpPr>
          <p:nvPr>
            <p:ph type="body" idx="1"/>
          </p:nvPr>
        </p:nvSpPr>
        <p:spPr>
          <a:xfrm>
            <a:off x="611188" y="2017713"/>
            <a:ext cx="8343900" cy="4114800"/>
          </a:xfrm>
        </p:spPr>
        <p:txBody>
          <a:bodyPr/>
          <a:lstStyle/>
          <a:p>
            <a:r>
              <a:rPr lang="en-US" altLang="ru-RU" sz="2400" smtClean="0"/>
              <a:t>Mô tả luật xuất hiện của từ trong văn bản</a:t>
            </a:r>
          </a:p>
          <a:p>
            <a:r>
              <a:rPr lang="en-US" altLang="ru-RU" sz="2400" smtClean="0"/>
              <a:t>Các liên kết cơ bản:</a:t>
            </a:r>
          </a:p>
          <a:p>
            <a:pPr lvl="1"/>
            <a:r>
              <a:rPr lang="en-US" altLang="ru-RU" sz="2000" smtClean="0"/>
              <a:t>OR</a:t>
            </a:r>
          </a:p>
          <a:p>
            <a:pPr lvl="1"/>
            <a:r>
              <a:rPr lang="en-US" altLang="ru-RU" sz="2000" smtClean="0"/>
              <a:t>AND</a:t>
            </a:r>
          </a:p>
          <a:p>
            <a:pPr lvl="1"/>
            <a:r>
              <a:rPr lang="en-US" altLang="ru-RU" sz="2000" smtClean="0"/>
              <a:t>AND NOT (hoặc BUT)</a:t>
            </a:r>
          </a:p>
        </p:txBody>
      </p:sp>
      <p:sp>
        <p:nvSpPr>
          <p:cNvPr id="9220"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ACEBB941-459C-44DC-8D12-F29D8F181057}" type="slidenum">
              <a:rPr lang="vi-VN" altLang="ru-RU" sz="1400" smtClean="0"/>
              <a:pPr>
                <a:spcBef>
                  <a:spcPct val="0"/>
                </a:spcBef>
                <a:buClrTx/>
                <a:buSzTx/>
                <a:buFontTx/>
                <a:buNone/>
              </a:pPr>
              <a:t>7</a:t>
            </a:fld>
            <a:endParaRPr lang="vi-VN" altLang="ru-RU"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ru-RU" sz="3600" smtClean="0"/>
              <a:t>Nội dung chính</a:t>
            </a:r>
            <a:endParaRPr lang="vi-VN" altLang="ru-RU" sz="3600" smtClean="0"/>
          </a:p>
        </p:txBody>
      </p:sp>
      <p:sp>
        <p:nvSpPr>
          <p:cNvPr id="10243" name="Rectangle 3"/>
          <p:cNvSpPr>
            <a:spLocks noGrp="1" noChangeArrowheads="1"/>
          </p:cNvSpPr>
          <p:nvPr>
            <p:ph type="body" idx="1"/>
          </p:nvPr>
        </p:nvSpPr>
        <p:spPr>
          <a:xfrm>
            <a:off x="611188" y="2205038"/>
            <a:ext cx="8343900" cy="3927475"/>
          </a:xfrm>
        </p:spPr>
        <p:txBody>
          <a:bodyPr/>
          <a:lstStyle/>
          <a:p>
            <a:pPr eaLnBrk="1" hangingPunct="1"/>
            <a:r>
              <a:rPr lang="en-US" altLang="vi-VN" sz="2800" smtClean="0">
                <a:solidFill>
                  <a:srgbClr val="D9D9D9"/>
                </a:solidFill>
              </a:rPr>
              <a:t>1. Bộ từ vựng</a:t>
            </a:r>
          </a:p>
          <a:p>
            <a:pPr eaLnBrk="1" hangingPunct="1"/>
            <a:r>
              <a:rPr lang="en-US" altLang="vi-VN" sz="2800" smtClean="0"/>
              <a:t>2. Kiểu truy vấn</a:t>
            </a:r>
          </a:p>
          <a:p>
            <a:pPr lvl="1" eaLnBrk="1" hangingPunct="1"/>
            <a:r>
              <a:rPr lang="en-US" altLang="vi-VN" sz="2400" smtClean="0">
                <a:solidFill>
                  <a:srgbClr val="D9D9D9"/>
                </a:solidFill>
              </a:rPr>
              <a:t>Truy vấn Boolean</a:t>
            </a:r>
          </a:p>
          <a:p>
            <a:pPr lvl="1" eaLnBrk="1" hangingPunct="1"/>
            <a:r>
              <a:rPr lang="en-US" altLang="vi-VN" sz="2400" smtClean="0"/>
              <a:t>Truy vấn mẫu từ</a:t>
            </a:r>
          </a:p>
          <a:p>
            <a:pPr lvl="1" eaLnBrk="1" hangingPunct="1"/>
            <a:r>
              <a:rPr lang="en-US" altLang="vi-VN" sz="2400" smtClean="0">
                <a:solidFill>
                  <a:srgbClr val="D9D9D9"/>
                </a:solidFill>
              </a:rPr>
              <a:t>Truy vấn trích đoạn</a:t>
            </a:r>
          </a:p>
          <a:p>
            <a:pPr eaLnBrk="1" hangingPunct="1"/>
            <a:r>
              <a:rPr lang="en-US" altLang="vi-VN" sz="2800" smtClean="0">
                <a:solidFill>
                  <a:srgbClr val="D9D9D9"/>
                </a:solidFill>
              </a:rPr>
              <a:t>3. Khoảng cách soạn thảo</a:t>
            </a:r>
            <a:endParaRPr lang="vi-VN" altLang="vi-VN" sz="2800" smtClean="0">
              <a:solidFill>
                <a:srgbClr val="D9D9D9"/>
              </a:solidFill>
            </a:endParaRPr>
          </a:p>
        </p:txBody>
      </p:sp>
      <p:sp>
        <p:nvSpPr>
          <p:cNvPr id="10244" name="Slide Number Placeholder 1"/>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5AD69179-9F00-4CD2-A8DE-B277524A635E}" type="slidenum">
              <a:rPr lang="vi-VN" altLang="ru-RU" sz="1400" smtClean="0"/>
              <a:pPr>
                <a:spcBef>
                  <a:spcPct val="0"/>
                </a:spcBef>
                <a:buClrTx/>
                <a:buSzTx/>
                <a:buFontTx/>
                <a:buNone/>
              </a:pPr>
              <a:t>8</a:t>
            </a:fld>
            <a:endParaRPr lang="vi-VN" altLang="ru-RU" sz="1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238125"/>
            <a:ext cx="7793037" cy="1462088"/>
          </a:xfrm>
        </p:spPr>
        <p:txBody>
          <a:bodyPr/>
          <a:lstStyle/>
          <a:p>
            <a:pPr eaLnBrk="1" hangingPunct="1"/>
            <a:r>
              <a:rPr lang="de-DE" altLang="ru-RU" sz="3600" smtClean="0">
                <a:ea typeface="ＭＳ Ｐゴシック" pitchFamily="34" charset="-128"/>
              </a:rPr>
              <a:t>Truy vấn mẫu từ</a:t>
            </a:r>
            <a:endParaRPr lang="en-US" altLang="en-US" sz="3600" smtClean="0">
              <a:ea typeface="ＭＳ Ｐゴシック" pitchFamily="34" charset="-128"/>
            </a:endParaRPr>
          </a:p>
        </p:txBody>
      </p:sp>
      <p:sp>
        <p:nvSpPr>
          <p:cNvPr id="11267" name="Rectangle 3"/>
          <p:cNvSpPr>
            <a:spLocks noGrp="1" noChangeArrowheads="1"/>
          </p:cNvSpPr>
          <p:nvPr>
            <p:ph type="body" idx="1"/>
          </p:nvPr>
        </p:nvSpPr>
        <p:spPr>
          <a:xfrm>
            <a:off x="685800" y="3141663"/>
            <a:ext cx="8001000" cy="3487737"/>
          </a:xfrm>
        </p:spPr>
        <p:txBody>
          <a:bodyPr/>
          <a:lstStyle/>
          <a:p>
            <a:pPr eaLnBrk="1" hangingPunct="1"/>
            <a:r>
              <a:rPr lang="en-US" altLang="en-US" sz="2600" i="1" smtClean="0">
                <a:ea typeface="ＭＳ Ｐゴシック" pitchFamily="34" charset="-128"/>
              </a:rPr>
              <a:t>IIR Slides</a:t>
            </a:r>
          </a:p>
        </p:txBody>
      </p:sp>
      <p:sp>
        <p:nvSpPr>
          <p:cNvPr id="1126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eaLnBrk="1" hangingPunct="1">
              <a:spcBef>
                <a:spcPct val="0"/>
              </a:spcBef>
              <a:buClrTx/>
              <a:buSzTx/>
              <a:buFontTx/>
              <a:buNone/>
            </a:pPr>
            <a:r>
              <a:rPr lang="en-US" altLang="en-US" sz="1600">
                <a:solidFill>
                  <a:srgbClr val="FBFCFF"/>
                </a:solidFill>
                <a:latin typeface="Lucida Sans" pitchFamily="34" charset="0"/>
                <a:ea typeface="Arial Unicode MS" pitchFamily="34" charset="-128"/>
                <a:cs typeface="Arial Unicode MS" pitchFamily="34" charset="-128"/>
              </a:rPr>
              <a:t>Sec. 3.2</a:t>
            </a:r>
          </a:p>
        </p:txBody>
      </p:sp>
      <p:sp>
        <p:nvSpPr>
          <p:cNvPr id="112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cs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cs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cs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cs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cs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cs typeface="Arial" charset="0"/>
              </a:defRPr>
            </a:lvl9pPr>
          </a:lstStyle>
          <a:p>
            <a:pPr>
              <a:spcBef>
                <a:spcPct val="0"/>
              </a:spcBef>
              <a:buClrTx/>
              <a:buSzTx/>
              <a:buFontTx/>
              <a:buNone/>
            </a:pPr>
            <a:fld id="{0A6B8D14-2706-493B-A230-A2B887C6E15C}" type="slidenum">
              <a:rPr lang="en-US" altLang="en-US" sz="1200" smtClean="0">
                <a:solidFill>
                  <a:srgbClr val="898989"/>
                </a:solidFill>
                <a:latin typeface="Calibri" pitchFamily="34" charset="0"/>
                <a:ea typeface="Arial Unicode MS" pitchFamily="34" charset="-128"/>
                <a:cs typeface="Arial Unicode MS" pitchFamily="34" charset="-128"/>
              </a:rPr>
              <a:pPr>
                <a:spcBef>
                  <a:spcPct val="0"/>
                </a:spcBef>
                <a:buClrTx/>
                <a:buSzTx/>
                <a:buFontTx/>
                <a:buNone/>
              </a:pPr>
              <a:t>9</a:t>
            </a:fld>
            <a:endParaRPr lang="en-US" altLang="en-US" sz="1200" smtClean="0">
              <a:solidFill>
                <a:srgbClr val="898989"/>
              </a:solidFill>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4982</TotalTime>
  <Words>1997</Words>
  <Application>Microsoft Office PowerPoint</Application>
  <PresentationFormat>On-screen Show (4:3)</PresentationFormat>
  <Paragraphs>311</Paragraphs>
  <Slides>40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Tahoma</vt:lpstr>
      <vt:lpstr>Arial</vt:lpstr>
      <vt:lpstr>Wingdings</vt:lpstr>
      <vt:lpstr>ＭＳ Ｐゴシック</vt:lpstr>
      <vt:lpstr>Lucida Sans</vt:lpstr>
      <vt:lpstr>Arial Unicode MS</vt:lpstr>
      <vt:lpstr>Courier</vt:lpstr>
      <vt:lpstr>Calibri</vt:lpstr>
      <vt:lpstr>Times New Roman</vt:lpstr>
      <vt:lpstr>Палитра</vt:lpstr>
      <vt:lpstr>IT4853 Tìm kiếm và trình diễn thông tin</vt:lpstr>
      <vt:lpstr>Nội dung chính</vt:lpstr>
      <vt:lpstr>Dữ liệu từ vựng</vt:lpstr>
      <vt:lpstr>Tối ưu hóa tốc độ tìm từ</vt:lpstr>
      <vt:lpstr>Cây nhị phân tìm kiếm vs bảng băm</vt:lpstr>
      <vt:lpstr>Nội dung chính</vt:lpstr>
      <vt:lpstr>Truy vấn Boolean</vt:lpstr>
      <vt:lpstr>Nội dung chính</vt:lpstr>
      <vt:lpstr>Truy vấn mẫu từ</vt:lpstr>
      <vt:lpstr>Mẫu từ: *</vt:lpstr>
      <vt:lpstr>Truy vấn mẫu từ: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Truy vấn trích đoạn</vt:lpstr>
      <vt:lpstr>Truy vấn với giới hạn khoảng cách</vt:lpstr>
      <vt:lpstr>Truy vấn với giới hạn khoảng cách (2)</vt:lpstr>
      <vt:lpstr>Nội dung chính</vt:lpstr>
      <vt:lpstr>Khoảng cách soạn thảo</vt:lpstr>
      <vt:lpstr>Khoảng cách soạn thảo (2)</vt:lpstr>
      <vt:lpstr>Giải thuật quy hoạch động tính khoảng cách Levenshtein</vt:lpstr>
      <vt:lpstr>Ví dụ tính khoảng cách Levenshtein</vt:lpstr>
      <vt:lpstr>Các giá trị trong ma trận Levenshtein</vt:lpstr>
      <vt:lpstr>Bài tập 3.1</vt:lpstr>
      <vt:lpstr>PowerPoint Presentation</vt:lpstr>
      <vt:lpstr>PowerPoint Presentation</vt:lpstr>
      <vt:lpstr>Bài tập 3.2</vt:lpstr>
      <vt:lpstr>Bài tập 3.3</vt:lpstr>
      <vt:lpstr>Bài tập 3.4</vt:lpstr>
      <vt:lpstr>Bài tập 3.5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1830</cp:revision>
  <dcterms:created xsi:type="dcterms:W3CDTF">2013-06-24T04:34:24Z</dcterms:created>
  <dcterms:modified xsi:type="dcterms:W3CDTF">2017-11-27T17:58:31Z</dcterms:modified>
</cp:coreProperties>
</file>