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32"/>
  </p:notesMasterIdLst>
  <p:sldIdLst>
    <p:sldId id="363" r:id="rId2"/>
    <p:sldId id="456" r:id="rId3"/>
    <p:sldId id="257" r:id="rId4"/>
    <p:sldId id="463" r:id="rId5"/>
    <p:sldId id="464" r:id="rId6"/>
    <p:sldId id="465" r:id="rId7"/>
    <p:sldId id="455" r:id="rId8"/>
    <p:sldId id="441" r:id="rId9"/>
    <p:sldId id="442" r:id="rId10"/>
    <p:sldId id="458" r:id="rId11"/>
    <p:sldId id="457" r:id="rId12"/>
    <p:sldId id="418" r:id="rId13"/>
    <p:sldId id="419" r:id="rId14"/>
    <p:sldId id="450" r:id="rId15"/>
    <p:sldId id="451" r:id="rId16"/>
    <p:sldId id="422" r:id="rId17"/>
    <p:sldId id="462" r:id="rId18"/>
    <p:sldId id="423" r:id="rId19"/>
    <p:sldId id="452" r:id="rId20"/>
    <p:sldId id="427" r:id="rId21"/>
    <p:sldId id="428" r:id="rId22"/>
    <p:sldId id="429" r:id="rId23"/>
    <p:sldId id="432" r:id="rId24"/>
    <p:sldId id="433" r:id="rId25"/>
    <p:sldId id="434" r:id="rId26"/>
    <p:sldId id="435" r:id="rId27"/>
    <p:sldId id="436" r:id="rId28"/>
    <p:sldId id="453" r:id="rId29"/>
    <p:sldId id="466" r:id="rId30"/>
    <p:sldId id="440" r:id="rId31"/>
  </p:sldIdLst>
  <p:sldSz cx="9144000" cy="6858000" type="screen4x3"/>
  <p:notesSz cx="6858000" cy="9144000"/>
  <p:defaultTextStyle>
    <a:defPPr>
      <a:defRPr lang="vi-VN"/>
    </a:defPPr>
    <a:lvl1pPr algn="l" rtl="0" eaLnBrk="0" fontAlgn="base" hangingPunct="0">
      <a:spcBef>
        <a:spcPct val="0"/>
      </a:spcBef>
      <a:spcAft>
        <a:spcPct val="0"/>
      </a:spcAft>
      <a:defRPr kern="1200">
        <a:solidFill>
          <a:schemeClr val="tx1"/>
        </a:solidFill>
        <a:latin typeface="Tahoma" pitchFamily="34" charset="0"/>
        <a:ea typeface="+mn-ea"/>
        <a:cs typeface="Arial" charset="0"/>
      </a:defRPr>
    </a:lvl1pPr>
    <a:lvl2pPr marL="457200" algn="l" rtl="0" eaLnBrk="0" fontAlgn="base" hangingPunct="0">
      <a:spcBef>
        <a:spcPct val="0"/>
      </a:spcBef>
      <a:spcAft>
        <a:spcPct val="0"/>
      </a:spcAft>
      <a:defRPr kern="1200">
        <a:solidFill>
          <a:schemeClr val="tx1"/>
        </a:solidFill>
        <a:latin typeface="Tahoma" pitchFamily="34" charset="0"/>
        <a:ea typeface="+mn-ea"/>
        <a:cs typeface="Arial" charset="0"/>
      </a:defRPr>
    </a:lvl2pPr>
    <a:lvl3pPr marL="914400" algn="l" rtl="0" eaLnBrk="0" fontAlgn="base" hangingPunct="0">
      <a:spcBef>
        <a:spcPct val="0"/>
      </a:spcBef>
      <a:spcAft>
        <a:spcPct val="0"/>
      </a:spcAft>
      <a:defRPr kern="1200">
        <a:solidFill>
          <a:schemeClr val="tx1"/>
        </a:solidFill>
        <a:latin typeface="Tahoma" pitchFamily="34" charset="0"/>
        <a:ea typeface="+mn-ea"/>
        <a:cs typeface="Arial" charset="0"/>
      </a:defRPr>
    </a:lvl3pPr>
    <a:lvl4pPr marL="1371600" algn="l" rtl="0" eaLnBrk="0" fontAlgn="base" hangingPunct="0">
      <a:spcBef>
        <a:spcPct val="0"/>
      </a:spcBef>
      <a:spcAft>
        <a:spcPct val="0"/>
      </a:spcAft>
      <a:defRPr kern="1200">
        <a:solidFill>
          <a:schemeClr val="tx1"/>
        </a:solidFill>
        <a:latin typeface="Tahoma" pitchFamily="34" charset="0"/>
        <a:ea typeface="+mn-ea"/>
        <a:cs typeface="Arial" charset="0"/>
      </a:defRPr>
    </a:lvl4pPr>
    <a:lvl5pPr marL="1828800" algn="l" rtl="0" eaLnBrk="0" fontAlgn="base" hangingPunct="0">
      <a:spcBef>
        <a:spcPct val="0"/>
      </a:spcBef>
      <a:spcAft>
        <a:spcPct val="0"/>
      </a:spcAft>
      <a:defRPr kern="1200">
        <a:solidFill>
          <a:schemeClr val="tx1"/>
        </a:solidFill>
        <a:latin typeface="Tahoma" pitchFamily="34" charset="0"/>
        <a:ea typeface="+mn-ea"/>
        <a:cs typeface="Arial" charset="0"/>
      </a:defRPr>
    </a:lvl5pPr>
    <a:lvl6pPr marL="2286000" algn="l" defTabSz="914400" rtl="0" eaLnBrk="1" latinLnBrk="0" hangingPunct="1">
      <a:defRPr kern="1200">
        <a:solidFill>
          <a:schemeClr val="tx1"/>
        </a:solidFill>
        <a:latin typeface="Tahoma" pitchFamily="34" charset="0"/>
        <a:ea typeface="+mn-ea"/>
        <a:cs typeface="Arial" charset="0"/>
      </a:defRPr>
    </a:lvl6pPr>
    <a:lvl7pPr marL="2743200" algn="l" defTabSz="914400" rtl="0" eaLnBrk="1" latinLnBrk="0" hangingPunct="1">
      <a:defRPr kern="1200">
        <a:solidFill>
          <a:schemeClr val="tx1"/>
        </a:solidFill>
        <a:latin typeface="Tahoma" pitchFamily="34" charset="0"/>
        <a:ea typeface="+mn-ea"/>
        <a:cs typeface="Arial" charset="0"/>
      </a:defRPr>
    </a:lvl7pPr>
    <a:lvl8pPr marL="3200400" algn="l" defTabSz="914400" rtl="0" eaLnBrk="1" latinLnBrk="0" hangingPunct="1">
      <a:defRPr kern="1200">
        <a:solidFill>
          <a:schemeClr val="tx1"/>
        </a:solidFill>
        <a:latin typeface="Tahoma" pitchFamily="34" charset="0"/>
        <a:ea typeface="+mn-ea"/>
        <a:cs typeface="Arial" charset="0"/>
      </a:defRPr>
    </a:lvl8pPr>
    <a:lvl9pPr marL="3657600" algn="l" defTabSz="914400" rtl="0" eaLnBrk="1" latinLnBrk="0" hangingPunct="1">
      <a:defRPr kern="1200">
        <a:solidFill>
          <a:schemeClr val="tx1"/>
        </a:solidFill>
        <a:latin typeface="Tahom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B2B2B2"/>
    <a:srgbClr val="990099"/>
    <a:srgbClr val="D60093"/>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020"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cs typeface="Arial" panose="020B0604020202020204" pitchFamily="34" charset="0"/>
              </a:defRPr>
            </a:lvl1pPr>
          </a:lstStyle>
          <a:p>
            <a:pPr>
              <a:defRPr/>
            </a:pPr>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cs typeface="Arial" panose="020B0604020202020204" pitchFamily="34" charset="0"/>
              </a:defRPr>
            </a:lvl1pPr>
          </a:lstStyle>
          <a:p>
            <a:pPr>
              <a:defRPr/>
            </a:pPr>
            <a:fld id="{B09A56DE-3C99-41C2-98AB-31D41E7AA178}" type="datetimeFigureOut">
              <a:rPr lang="vi-VN"/>
              <a:pPr>
                <a:defRPr/>
              </a:pPr>
              <a:t>28/11/2017</a:t>
            </a:fld>
            <a:endParaRPr lang="vi-V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vi-VN" noProof="0" smtClean="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vi-VN" noProof="0" smtClean="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cs typeface="Arial" panose="020B0604020202020204" pitchFamily="34" charset="0"/>
              </a:defRPr>
            </a:lvl1pPr>
          </a:lstStyle>
          <a:p>
            <a:pPr>
              <a:defRPr/>
            </a:pPr>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B63F63FD-2288-43CB-A338-5F6784B9F6AA}" type="slidenum">
              <a:rPr lang="vi-VN" altLang="vi-VN"/>
              <a:pPr>
                <a:defRPr/>
              </a:pPr>
              <a:t>‹#›</a:t>
            </a:fld>
            <a:endParaRPr lang="vi-VN" altLang="vi-VN"/>
          </a:p>
        </p:txBody>
      </p:sp>
    </p:spTree>
    <p:extLst>
      <p:ext uri="{BB962C8B-B14F-4D97-AF65-F5344CB8AC3E}">
        <p14:creationId xmlns:p14="http://schemas.microsoft.com/office/powerpoint/2010/main" val="19069118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smtClean="0">
              <a:latin typeface="Arial" charset="0"/>
            </a:endParaRPr>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fld id="{85E239EF-FD20-4F16-8426-5D99D49F9922}" type="slidenum">
              <a:rPr lang="vi-VN" altLang="ru-RU" smtClean="0"/>
              <a:pPr/>
              <a:t>3</a:t>
            </a:fld>
            <a:endParaRPr lang="vi-VN" altLang="ru-RU"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ru-RU" altLang="ru-RU" smtClean="0">
              <a:latin typeface="Arial" charset="0"/>
            </a:endParaRPr>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fld id="{E4C5153C-DD9B-43E8-A7A7-4528208DDF21}" type="slidenum">
              <a:rPr lang="vi-VN" altLang="vi-VN" smtClean="0"/>
              <a:pPr/>
              <a:t>9</a:t>
            </a:fld>
            <a:endParaRPr lang="vi-VN" altLang="vi-V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endParaRPr lang="ru-RU" smtClean="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endParaRPr lang="ru-RU" smtClean="0"/>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endParaRPr lang="ru-RU" smtClean="0"/>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endParaRPr lang="ru-RU"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endParaRPr lang="ru-RU"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endParaRPr lang="ru-RU"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endParaRPr lang="ru-RU" smtClean="0"/>
            </a:p>
          </p:txBody>
        </p:sp>
      </p:grpSp>
      <p:sp>
        <p:nvSpPr>
          <p:cNvPr id="67596" name="Rectangle 12"/>
          <p:cNvSpPr>
            <a:spLocks noGrp="1" noChangeArrowheads="1"/>
          </p:cNvSpPr>
          <p:nvPr>
            <p:ph type="ctrTitle"/>
          </p:nvPr>
        </p:nvSpPr>
        <p:spPr>
          <a:xfrm>
            <a:off x="990600" y="1676400"/>
            <a:ext cx="7772400" cy="1462088"/>
          </a:xfrm>
        </p:spPr>
        <p:txBody>
          <a:bodyPr/>
          <a:lstStyle>
            <a:lvl1pPr>
              <a:defRPr/>
            </a:lvl1pPr>
          </a:lstStyle>
          <a:p>
            <a:pPr lvl="0"/>
            <a:r>
              <a:rPr lang="vi-VN" noProof="0" smtClean="0"/>
              <a:t>Образец заголовка</a:t>
            </a:r>
          </a:p>
        </p:txBody>
      </p:sp>
      <p:sp>
        <p:nvSpPr>
          <p:cNvPr id="67597"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vi-VN" noProof="0" smtClean="0"/>
              <a:t>Образец подзаголовка</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vi-V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vi-V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60EA977F-5684-4A63-8864-DB1CD0E5D38A}" type="slidenum">
              <a:rPr lang="vi-VN" altLang="vi-VN"/>
              <a:pPr>
                <a:defRPr/>
              </a:pPr>
              <a:t>‹#›</a:t>
            </a:fld>
            <a:endParaRPr lang="vi-VN" altLang="vi-VN"/>
          </a:p>
        </p:txBody>
      </p:sp>
    </p:spTree>
    <p:extLst>
      <p:ext uri="{BB962C8B-B14F-4D97-AF65-F5344CB8AC3E}">
        <p14:creationId xmlns:p14="http://schemas.microsoft.com/office/powerpoint/2010/main" val="1992486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EA9325FC-F9D6-434F-997E-ABC6BEF5C55D}" type="slidenum">
              <a:rPr lang="vi-VN" altLang="vi-VN"/>
              <a:pPr>
                <a:defRPr/>
              </a:pPr>
              <a:t>‹#›</a:t>
            </a:fld>
            <a:endParaRPr lang="vi-VN" altLang="vi-VN"/>
          </a:p>
        </p:txBody>
      </p:sp>
    </p:spTree>
    <p:extLst>
      <p:ext uri="{BB962C8B-B14F-4D97-AF65-F5344CB8AC3E}">
        <p14:creationId xmlns:p14="http://schemas.microsoft.com/office/powerpoint/2010/main" val="409877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9EC14C17-730F-45F1-84A5-0E4C01FCCAFD}" type="slidenum">
              <a:rPr lang="vi-VN" altLang="vi-VN"/>
              <a:pPr>
                <a:defRPr/>
              </a:pPr>
              <a:t>‹#›</a:t>
            </a:fld>
            <a:endParaRPr lang="vi-VN" altLang="vi-VN"/>
          </a:p>
        </p:txBody>
      </p:sp>
    </p:spTree>
    <p:extLst>
      <p:ext uri="{BB962C8B-B14F-4D97-AF65-F5344CB8AC3E}">
        <p14:creationId xmlns:p14="http://schemas.microsoft.com/office/powerpoint/2010/main" val="1198417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82B678D8-A84B-45AB-B5BE-03E2D2C45AC0}" type="slidenum">
              <a:rPr lang="vi-VN" altLang="vi-VN"/>
              <a:pPr>
                <a:defRPr/>
              </a:pPr>
              <a:t>‹#›</a:t>
            </a:fld>
            <a:endParaRPr lang="vi-VN" altLang="vi-VN"/>
          </a:p>
        </p:txBody>
      </p:sp>
    </p:spTree>
    <p:extLst>
      <p:ext uri="{BB962C8B-B14F-4D97-AF65-F5344CB8AC3E}">
        <p14:creationId xmlns:p14="http://schemas.microsoft.com/office/powerpoint/2010/main" val="3757866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B557914C-C4A2-40F1-88E1-9132AD08D3CD}" type="slidenum">
              <a:rPr lang="vi-VN" altLang="vi-VN"/>
              <a:pPr>
                <a:defRPr/>
              </a:pPr>
              <a:t>‹#›</a:t>
            </a:fld>
            <a:endParaRPr lang="vi-VN" altLang="vi-VN"/>
          </a:p>
        </p:txBody>
      </p:sp>
    </p:spTree>
    <p:extLst>
      <p:ext uri="{BB962C8B-B14F-4D97-AF65-F5344CB8AC3E}">
        <p14:creationId xmlns:p14="http://schemas.microsoft.com/office/powerpoint/2010/main" val="1720179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51450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04109928-5042-4961-825A-4D3E609BD8EC}" type="slidenum">
              <a:rPr lang="vi-VN" altLang="vi-VN"/>
              <a:pPr>
                <a:defRPr/>
              </a:pPr>
              <a:t>‹#›</a:t>
            </a:fld>
            <a:endParaRPr lang="vi-VN" altLang="vi-VN"/>
          </a:p>
        </p:txBody>
      </p:sp>
    </p:spTree>
    <p:extLst>
      <p:ext uri="{BB962C8B-B14F-4D97-AF65-F5344CB8AC3E}">
        <p14:creationId xmlns:p14="http://schemas.microsoft.com/office/powerpoint/2010/main" val="2947442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Rectangle 11"/>
          <p:cNvSpPr>
            <a:spLocks noGrp="1" noChangeArrowheads="1"/>
          </p:cNvSpPr>
          <p:nvPr>
            <p:ph type="dt" sz="half" idx="10"/>
          </p:nvPr>
        </p:nvSpPr>
        <p:spPr>
          <a:ln/>
        </p:spPr>
        <p:txBody>
          <a:bodyPr/>
          <a:lstStyle>
            <a:lvl1pPr>
              <a:defRPr/>
            </a:lvl1pPr>
          </a:lstStyle>
          <a:p>
            <a:pPr>
              <a:defRPr/>
            </a:pPr>
            <a:endParaRPr lang="vi-VN"/>
          </a:p>
        </p:txBody>
      </p:sp>
      <p:sp>
        <p:nvSpPr>
          <p:cNvPr id="8" name="Rectangle 12"/>
          <p:cNvSpPr>
            <a:spLocks noGrp="1" noChangeArrowheads="1"/>
          </p:cNvSpPr>
          <p:nvPr>
            <p:ph type="ftr" sz="quarter" idx="11"/>
          </p:nvPr>
        </p:nvSpPr>
        <p:spPr>
          <a:ln/>
        </p:spPr>
        <p:txBody>
          <a:bodyPr/>
          <a:lstStyle>
            <a:lvl1pPr>
              <a:defRPr/>
            </a:lvl1pPr>
          </a:lstStyle>
          <a:p>
            <a:pPr>
              <a:defRPr/>
            </a:pPr>
            <a:endParaRPr lang="vi-VN"/>
          </a:p>
        </p:txBody>
      </p:sp>
      <p:sp>
        <p:nvSpPr>
          <p:cNvPr id="9" name="Rectangle 13"/>
          <p:cNvSpPr>
            <a:spLocks noGrp="1" noChangeArrowheads="1"/>
          </p:cNvSpPr>
          <p:nvPr>
            <p:ph type="sldNum" sz="quarter" idx="12"/>
          </p:nvPr>
        </p:nvSpPr>
        <p:spPr>
          <a:ln/>
        </p:spPr>
        <p:txBody>
          <a:bodyPr/>
          <a:lstStyle>
            <a:lvl1pPr>
              <a:defRPr/>
            </a:lvl1pPr>
          </a:lstStyle>
          <a:p>
            <a:pPr>
              <a:defRPr/>
            </a:pPr>
            <a:fld id="{C94179EF-6BCA-450A-B4E9-976B9032C927}" type="slidenum">
              <a:rPr lang="vi-VN" altLang="vi-VN"/>
              <a:pPr>
                <a:defRPr/>
              </a:pPr>
              <a:t>‹#›</a:t>
            </a:fld>
            <a:endParaRPr lang="vi-VN" altLang="vi-VN"/>
          </a:p>
        </p:txBody>
      </p:sp>
    </p:spTree>
    <p:extLst>
      <p:ext uri="{BB962C8B-B14F-4D97-AF65-F5344CB8AC3E}">
        <p14:creationId xmlns:p14="http://schemas.microsoft.com/office/powerpoint/2010/main" val="2511218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Rectangle 11"/>
          <p:cNvSpPr>
            <a:spLocks noGrp="1" noChangeArrowheads="1"/>
          </p:cNvSpPr>
          <p:nvPr>
            <p:ph type="dt" sz="half" idx="10"/>
          </p:nvPr>
        </p:nvSpPr>
        <p:spPr>
          <a:ln/>
        </p:spPr>
        <p:txBody>
          <a:bodyPr/>
          <a:lstStyle>
            <a:lvl1pPr>
              <a:defRPr/>
            </a:lvl1pPr>
          </a:lstStyle>
          <a:p>
            <a:pPr>
              <a:defRPr/>
            </a:pPr>
            <a:endParaRPr lang="vi-VN"/>
          </a:p>
        </p:txBody>
      </p:sp>
      <p:sp>
        <p:nvSpPr>
          <p:cNvPr id="4" name="Rectangle 12"/>
          <p:cNvSpPr>
            <a:spLocks noGrp="1" noChangeArrowheads="1"/>
          </p:cNvSpPr>
          <p:nvPr>
            <p:ph type="ftr" sz="quarter" idx="11"/>
          </p:nvPr>
        </p:nvSpPr>
        <p:spPr>
          <a:ln/>
        </p:spPr>
        <p:txBody>
          <a:bodyPr/>
          <a:lstStyle>
            <a:lvl1pPr>
              <a:defRPr/>
            </a:lvl1pPr>
          </a:lstStyle>
          <a:p>
            <a:pPr>
              <a:defRPr/>
            </a:pPr>
            <a:endParaRPr lang="vi-VN"/>
          </a:p>
        </p:txBody>
      </p:sp>
      <p:sp>
        <p:nvSpPr>
          <p:cNvPr id="5" name="Rectangle 13"/>
          <p:cNvSpPr>
            <a:spLocks noGrp="1" noChangeArrowheads="1"/>
          </p:cNvSpPr>
          <p:nvPr>
            <p:ph type="sldNum" sz="quarter" idx="12"/>
          </p:nvPr>
        </p:nvSpPr>
        <p:spPr>
          <a:ln/>
        </p:spPr>
        <p:txBody>
          <a:bodyPr/>
          <a:lstStyle>
            <a:lvl1pPr>
              <a:defRPr/>
            </a:lvl1pPr>
          </a:lstStyle>
          <a:p>
            <a:pPr>
              <a:defRPr/>
            </a:pPr>
            <a:fld id="{B29CC29B-A26C-4B95-B210-4BAA2AE5E3DA}" type="slidenum">
              <a:rPr lang="vi-VN" altLang="vi-VN"/>
              <a:pPr>
                <a:defRPr/>
              </a:pPr>
              <a:t>‹#›</a:t>
            </a:fld>
            <a:endParaRPr lang="vi-VN" altLang="vi-VN"/>
          </a:p>
        </p:txBody>
      </p:sp>
    </p:spTree>
    <p:extLst>
      <p:ext uri="{BB962C8B-B14F-4D97-AF65-F5344CB8AC3E}">
        <p14:creationId xmlns:p14="http://schemas.microsoft.com/office/powerpoint/2010/main" val="1117031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vi-VN"/>
          </a:p>
        </p:txBody>
      </p:sp>
      <p:sp>
        <p:nvSpPr>
          <p:cNvPr id="3" name="Rectangle 12"/>
          <p:cNvSpPr>
            <a:spLocks noGrp="1" noChangeArrowheads="1"/>
          </p:cNvSpPr>
          <p:nvPr>
            <p:ph type="ftr" sz="quarter" idx="11"/>
          </p:nvPr>
        </p:nvSpPr>
        <p:spPr>
          <a:ln/>
        </p:spPr>
        <p:txBody>
          <a:bodyPr/>
          <a:lstStyle>
            <a:lvl1pPr>
              <a:defRPr/>
            </a:lvl1pPr>
          </a:lstStyle>
          <a:p>
            <a:pPr>
              <a:defRPr/>
            </a:pPr>
            <a:endParaRPr lang="vi-VN"/>
          </a:p>
        </p:txBody>
      </p:sp>
      <p:sp>
        <p:nvSpPr>
          <p:cNvPr id="4" name="Rectangle 13"/>
          <p:cNvSpPr>
            <a:spLocks noGrp="1" noChangeArrowheads="1"/>
          </p:cNvSpPr>
          <p:nvPr>
            <p:ph type="sldNum" sz="quarter" idx="12"/>
          </p:nvPr>
        </p:nvSpPr>
        <p:spPr>
          <a:ln/>
        </p:spPr>
        <p:txBody>
          <a:bodyPr/>
          <a:lstStyle>
            <a:lvl1pPr>
              <a:defRPr/>
            </a:lvl1pPr>
          </a:lstStyle>
          <a:p>
            <a:pPr>
              <a:defRPr/>
            </a:pPr>
            <a:fld id="{13983A54-36B5-43D7-A8DA-3E449D323FF0}" type="slidenum">
              <a:rPr lang="vi-VN" altLang="vi-VN"/>
              <a:pPr>
                <a:defRPr/>
              </a:pPr>
              <a:t>‹#›</a:t>
            </a:fld>
            <a:endParaRPr lang="vi-VN" altLang="vi-VN"/>
          </a:p>
        </p:txBody>
      </p:sp>
    </p:spTree>
    <p:extLst>
      <p:ext uri="{BB962C8B-B14F-4D97-AF65-F5344CB8AC3E}">
        <p14:creationId xmlns:p14="http://schemas.microsoft.com/office/powerpoint/2010/main" val="4068526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C2E3D874-DC29-4618-A589-3A9BDD11456A}" type="slidenum">
              <a:rPr lang="vi-VN" altLang="vi-VN"/>
              <a:pPr>
                <a:defRPr/>
              </a:pPr>
              <a:t>‹#›</a:t>
            </a:fld>
            <a:endParaRPr lang="vi-VN" altLang="vi-VN"/>
          </a:p>
        </p:txBody>
      </p:sp>
    </p:spTree>
    <p:extLst>
      <p:ext uri="{BB962C8B-B14F-4D97-AF65-F5344CB8AC3E}">
        <p14:creationId xmlns:p14="http://schemas.microsoft.com/office/powerpoint/2010/main" val="3382376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52EF24FF-4B9B-4E73-88B9-585544109C55}" type="slidenum">
              <a:rPr lang="vi-VN" altLang="vi-VN"/>
              <a:pPr>
                <a:defRPr/>
              </a:pPr>
              <a:t>‹#›</a:t>
            </a:fld>
            <a:endParaRPr lang="vi-VN" altLang="vi-VN"/>
          </a:p>
        </p:txBody>
      </p:sp>
    </p:spTree>
    <p:extLst>
      <p:ext uri="{BB962C8B-B14F-4D97-AF65-F5344CB8AC3E}">
        <p14:creationId xmlns:p14="http://schemas.microsoft.com/office/powerpoint/2010/main" val="2846767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defRPr/>
            </a:pPr>
            <a:endParaRPr kumimoji="1" lang="ru-RU" sz="2400" smtClean="0"/>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defRPr/>
            </a:pPr>
            <a:endParaRPr kumimoji="1" lang="ru-RU" sz="2400" smtClean="0"/>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defRPr/>
            </a:pPr>
            <a:endParaRPr kumimoji="1" lang="ru-RU" sz="2400" smtClean="0"/>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defRPr/>
            </a:pPr>
            <a:endParaRPr kumimoji="1" lang="ru-RU" sz="2400" smtClean="0"/>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defRPr/>
            </a:pPr>
            <a:endParaRPr kumimoji="1" lang="ru-RU" sz="2400" smtClean="0"/>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defRPr/>
            </a:pPr>
            <a:endParaRPr kumimoji="1" lang="ru-RU" sz="2400" smtClean="0"/>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defRPr/>
            </a:pPr>
            <a:endParaRPr kumimoji="1" lang="ru-RU" sz="2400" smtClean="0"/>
          </a:p>
        </p:txBody>
      </p:sp>
      <p:sp>
        <p:nvSpPr>
          <p:cNvPr id="1033"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vi-VN" altLang="ru-RU" smtClean="0"/>
              <a:t>Образец заголовка</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altLang="ru-RU" smtClean="0"/>
              <a:t>Образец текста</a:t>
            </a:r>
          </a:p>
          <a:p>
            <a:pPr lvl="1"/>
            <a:r>
              <a:rPr lang="vi-VN" altLang="ru-RU" smtClean="0"/>
              <a:t>Второй уровень</a:t>
            </a:r>
          </a:p>
          <a:p>
            <a:pPr lvl="2"/>
            <a:r>
              <a:rPr lang="vi-VN" altLang="ru-RU" smtClean="0"/>
              <a:t>Третий уровень</a:t>
            </a:r>
          </a:p>
          <a:p>
            <a:pPr lvl="3"/>
            <a:r>
              <a:rPr lang="vi-VN" altLang="ru-RU" smtClean="0"/>
              <a:t>Четвертый уровень</a:t>
            </a:r>
          </a:p>
          <a:p>
            <a:pPr lvl="4"/>
            <a:r>
              <a:rPr lang="vi-VN" altLang="ru-RU" smtClean="0"/>
              <a:t>Пятый уровень</a:t>
            </a:r>
          </a:p>
        </p:txBody>
      </p:sp>
      <p:sp>
        <p:nvSpPr>
          <p:cNvPr id="66571"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cs typeface="Arial" panose="020B0604020202020204" pitchFamily="34" charset="0"/>
              </a:defRPr>
            </a:lvl1pPr>
          </a:lstStyle>
          <a:p>
            <a:pPr>
              <a:defRPr/>
            </a:pPr>
            <a:endParaRPr lang="vi-VN"/>
          </a:p>
        </p:txBody>
      </p:sp>
      <p:sp>
        <p:nvSpPr>
          <p:cNvPr id="66572"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cs typeface="Arial" panose="020B0604020202020204" pitchFamily="34" charset="0"/>
              </a:defRPr>
            </a:lvl1pPr>
          </a:lstStyle>
          <a:p>
            <a:pPr>
              <a:defRPr/>
            </a:pPr>
            <a:endParaRPr lang="vi-VN"/>
          </a:p>
        </p:txBody>
      </p:sp>
      <p:sp>
        <p:nvSpPr>
          <p:cNvPr id="66573"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vl1pPr>
          </a:lstStyle>
          <a:p>
            <a:pPr>
              <a:defRPr/>
            </a:pPr>
            <a:fld id="{44FF9C64-1173-4E6E-B7F1-E68396086087}" type="slidenum">
              <a:rPr lang="vi-VN" altLang="vi-VN"/>
              <a:pPr>
                <a:defRPr/>
              </a:pPr>
              <a:t>‹#›</a:t>
            </a:fld>
            <a:endParaRPr lang="vi-VN" altLang="vi-VN"/>
          </a:p>
        </p:txBody>
      </p:sp>
    </p:spTree>
  </p:cSld>
  <p:clrMap bg1="lt1" tx1="dk1" bg2="lt2" tx2="dk2" accent1="accent1" accent2="accent2" accent3="accent3" accent4="accent4" accent5="accent5" accent6="accent6" hlink="hlink" folHlink="folHlink"/>
  <p:sldLayoutIdLst>
    <p:sldLayoutId id="2147483895"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Lst>
  <p:hf hdr="0" ft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cs typeface="Arial" panose="020B0604020202020204" pitchFamily="34" charset="0"/>
        </a:defRPr>
      </a:lvl2pPr>
      <a:lvl3pPr algn="l" rtl="0" eaLnBrk="0" fontAlgn="base" hangingPunct="0">
        <a:spcBef>
          <a:spcPct val="0"/>
        </a:spcBef>
        <a:spcAft>
          <a:spcPct val="0"/>
        </a:spcAft>
        <a:defRPr sz="4400">
          <a:solidFill>
            <a:schemeClr val="tx2"/>
          </a:solidFill>
          <a:latin typeface="Tahoma" panose="020B0604030504040204" pitchFamily="34" charset="0"/>
          <a:cs typeface="Arial" panose="020B0604020202020204" pitchFamily="34" charset="0"/>
        </a:defRPr>
      </a:lvl3pPr>
      <a:lvl4pPr algn="l" rtl="0" eaLnBrk="0" fontAlgn="base" hangingPunct="0">
        <a:spcBef>
          <a:spcPct val="0"/>
        </a:spcBef>
        <a:spcAft>
          <a:spcPct val="0"/>
        </a:spcAft>
        <a:defRPr sz="4400">
          <a:solidFill>
            <a:schemeClr val="tx2"/>
          </a:solidFill>
          <a:latin typeface="Tahoma" panose="020B0604030504040204" pitchFamily="34" charset="0"/>
          <a:cs typeface="Arial" panose="020B0604020202020204" pitchFamily="34" charset="0"/>
        </a:defRPr>
      </a:lvl4pPr>
      <a:lvl5pPr algn="l" rtl="0" eaLnBrk="0" fontAlgn="base" hangingPunct="0">
        <a:spcBef>
          <a:spcPct val="0"/>
        </a:spcBef>
        <a:spcAft>
          <a:spcPct val="0"/>
        </a:spcAft>
        <a:defRPr sz="4400">
          <a:solidFill>
            <a:schemeClr val="tx2"/>
          </a:solidFill>
          <a:latin typeface="Tahoma" panose="020B0604030504040204" pitchFamily="34" charset="0"/>
          <a:cs typeface="Arial" panose="020B0604020202020204" pitchFamily="34" charset="0"/>
        </a:defRPr>
      </a:lvl5pPr>
      <a:lvl6pPr marL="457200" algn="l" rtl="0" fontAlgn="base">
        <a:spcBef>
          <a:spcPct val="0"/>
        </a:spcBef>
        <a:spcAft>
          <a:spcPct val="0"/>
        </a:spcAft>
        <a:defRPr sz="4400">
          <a:solidFill>
            <a:schemeClr val="tx2"/>
          </a:solidFill>
          <a:latin typeface="Tahoma" panose="020B0604030504040204" pitchFamily="34" charset="0"/>
          <a:cs typeface="Arial" panose="020B0604020202020204" pitchFamily="34" charset="0"/>
        </a:defRPr>
      </a:lvl6pPr>
      <a:lvl7pPr marL="914400" algn="l" rtl="0" fontAlgn="base">
        <a:spcBef>
          <a:spcPct val="0"/>
        </a:spcBef>
        <a:spcAft>
          <a:spcPct val="0"/>
        </a:spcAft>
        <a:defRPr sz="4400">
          <a:solidFill>
            <a:schemeClr val="tx2"/>
          </a:solidFill>
          <a:latin typeface="Tahoma" panose="020B0604030504040204" pitchFamily="34" charset="0"/>
          <a:cs typeface="Arial" panose="020B0604020202020204" pitchFamily="34" charset="0"/>
        </a:defRPr>
      </a:lvl7pPr>
      <a:lvl8pPr marL="1371600" algn="l" rtl="0" fontAlgn="base">
        <a:spcBef>
          <a:spcPct val="0"/>
        </a:spcBef>
        <a:spcAft>
          <a:spcPct val="0"/>
        </a:spcAft>
        <a:defRPr sz="4400">
          <a:solidFill>
            <a:schemeClr val="tx2"/>
          </a:solidFill>
          <a:latin typeface="Tahoma" panose="020B0604030504040204" pitchFamily="34" charset="0"/>
          <a:cs typeface="Arial" panose="020B0604020202020204" pitchFamily="34" charset="0"/>
        </a:defRPr>
      </a:lvl8pPr>
      <a:lvl9pPr marL="1828800" algn="l" rtl="0" fontAlgn="base">
        <a:spcBef>
          <a:spcPct val="0"/>
        </a:spcBef>
        <a:spcAft>
          <a:spcPct val="0"/>
        </a:spcAft>
        <a:defRPr sz="4400">
          <a:solidFill>
            <a:schemeClr val="tx2"/>
          </a:solidFill>
          <a:latin typeface="Tahoma" panose="020B0604030504040204" pitchFamily="34" charset="0"/>
          <a:cs typeface="Arial" panose="020B0604020202020204"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westlaw.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altLang="ru-RU" sz="4000" smtClean="0"/>
              <a:t>IT4853</a:t>
            </a:r>
            <a:br>
              <a:rPr lang="en-US" altLang="ru-RU" sz="4000" smtClean="0"/>
            </a:br>
            <a:r>
              <a:rPr lang="en-US" altLang="ru-RU" sz="4000" smtClean="0"/>
              <a:t>Tìm kiếm và trình diễn thông tin</a:t>
            </a:r>
            <a:endParaRPr lang="vi-VN" altLang="ru-RU" sz="4000" smtClean="0"/>
          </a:p>
        </p:txBody>
      </p:sp>
      <p:sp>
        <p:nvSpPr>
          <p:cNvPr id="3075" name="Rectangle 3"/>
          <p:cNvSpPr>
            <a:spLocks noGrp="1" noChangeArrowheads="1"/>
          </p:cNvSpPr>
          <p:nvPr>
            <p:ph type="subTitle" idx="1"/>
          </p:nvPr>
        </p:nvSpPr>
        <p:spPr>
          <a:xfrm>
            <a:off x="611188" y="3429000"/>
            <a:ext cx="8208962" cy="1127125"/>
          </a:xfrm>
        </p:spPr>
        <p:txBody>
          <a:bodyPr/>
          <a:lstStyle/>
          <a:p>
            <a:pPr algn="just" eaLnBrk="1" hangingPunct="1"/>
            <a:r>
              <a:rPr lang="en-US" altLang="ru-RU" sz="2800" smtClean="0"/>
              <a:t>Bài 1. Phương pháp tìm kiếm Boolean</a:t>
            </a:r>
          </a:p>
          <a:p>
            <a:pPr algn="just" eaLnBrk="1" hangingPunct="1"/>
            <a:r>
              <a:rPr lang="en-US" altLang="ru-RU" sz="2800" smtClean="0"/>
              <a:t>IIR.C1. Boolean retrieval</a:t>
            </a:r>
          </a:p>
          <a:p>
            <a:pPr algn="r" eaLnBrk="1" hangingPunct="1"/>
            <a:endParaRPr lang="en-US" altLang="ru-RU" sz="2000" smtClean="0"/>
          </a:p>
          <a:p>
            <a:pPr algn="r" eaLnBrk="1" hangingPunct="1"/>
            <a:endParaRPr lang="vi-VN" altLang="ru-RU" sz="2000" smtClean="0"/>
          </a:p>
        </p:txBody>
      </p:sp>
      <p:sp>
        <p:nvSpPr>
          <p:cNvPr id="3076" name="TextBox 1"/>
          <p:cNvSpPr txBox="1">
            <a:spLocks noChangeArrowheads="1"/>
          </p:cNvSpPr>
          <p:nvPr/>
        </p:nvSpPr>
        <p:spPr bwMode="auto">
          <a:xfrm>
            <a:off x="2987675" y="6308725"/>
            <a:ext cx="3024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ru-RU"/>
              <a:t>Hà Nội, 2016</a:t>
            </a:r>
            <a:endParaRPr lang="vi-VN" altLang="ru-RU"/>
          </a:p>
        </p:txBody>
      </p:sp>
      <p:sp>
        <p:nvSpPr>
          <p:cNvPr id="3077" name="TextBox 2"/>
          <p:cNvSpPr txBox="1">
            <a:spLocks noChangeArrowheads="1"/>
          </p:cNvSpPr>
          <p:nvPr/>
        </p:nvSpPr>
        <p:spPr bwMode="auto">
          <a:xfrm>
            <a:off x="4859338" y="4941888"/>
            <a:ext cx="421322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r>
              <a:rPr lang="en-US" altLang="ru-RU" sz="1400"/>
              <a:t>TS. Nguyễn Bá Ngọc, </a:t>
            </a:r>
            <a:r>
              <a:rPr lang="en-US" altLang="ru-RU" sz="1400" i="1"/>
              <a:t>Bộ môn Hệ thống thông tin, Viện CNTT &amp; TT</a:t>
            </a:r>
          </a:p>
          <a:p>
            <a:r>
              <a:rPr lang="en-US" altLang="ru-RU" sz="1400" i="1"/>
              <a:t>ngocnb@soict.hust.edu.vn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150938" y="214313"/>
            <a:ext cx="7793037" cy="622300"/>
          </a:xfrm>
        </p:spPr>
        <p:txBody>
          <a:bodyPr/>
          <a:lstStyle/>
          <a:p>
            <a:r>
              <a:rPr lang="en-US" altLang="ru-RU" sz="3600" smtClean="0"/>
              <a:t>Mô hình tìm kiếm thông tin (3)</a:t>
            </a:r>
            <a:endParaRPr lang="vi-VN" altLang="ru-RU" sz="3600" smtClean="0"/>
          </a:p>
        </p:txBody>
      </p:sp>
      <p:sp>
        <p:nvSpPr>
          <p:cNvPr id="12291" name="Line 3"/>
          <p:cNvSpPr>
            <a:spLocks noChangeShapeType="1"/>
          </p:cNvSpPr>
          <p:nvPr/>
        </p:nvSpPr>
        <p:spPr bwMode="auto">
          <a:xfrm>
            <a:off x="5364163" y="5360988"/>
            <a:ext cx="0" cy="2381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wrap="none" anchor="ctr">
            <a:spAutoFit/>
          </a:bodyPr>
          <a:lstStyle/>
          <a:p>
            <a:endParaRPr lang="vi-VN"/>
          </a:p>
        </p:txBody>
      </p:sp>
      <p:sp>
        <p:nvSpPr>
          <p:cNvPr id="12292" name="AutoShape 4"/>
          <p:cNvSpPr>
            <a:spLocks noChangeArrowheads="1"/>
          </p:cNvSpPr>
          <p:nvPr/>
        </p:nvSpPr>
        <p:spPr bwMode="auto">
          <a:xfrm>
            <a:off x="5618163" y="5741988"/>
            <a:ext cx="1617662" cy="639762"/>
          </a:xfrm>
          <a:prstGeom prst="flowChartMultidocument">
            <a:avLst/>
          </a:prstGeom>
          <a:solidFill>
            <a:srgbClr val="C6D9F1"/>
          </a:solidFill>
          <a:ln w="9525">
            <a:solidFill>
              <a:srgbClr val="000000"/>
            </a:solidFill>
            <a:miter lim="800000"/>
            <a:headEnd/>
            <a:tailEnd/>
          </a:ln>
        </p:spPr>
        <p:txBody>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ru-RU" sz="1400" b="1">
                <a:latin typeface="Arial" charset="0"/>
              </a:rPr>
              <a:t>Bộ văn bản</a:t>
            </a:r>
          </a:p>
        </p:txBody>
      </p:sp>
      <p:sp>
        <p:nvSpPr>
          <p:cNvPr id="6" name="Oval 5"/>
          <p:cNvSpPr>
            <a:spLocks noChangeArrowheads="1"/>
          </p:cNvSpPr>
          <p:nvPr/>
        </p:nvSpPr>
        <p:spPr bwMode="auto">
          <a:xfrm>
            <a:off x="1995488" y="1187450"/>
            <a:ext cx="1617662" cy="639763"/>
          </a:xfrm>
          <a:prstGeom prst="ellipse">
            <a:avLst/>
          </a:prstGeom>
          <a:solidFill>
            <a:schemeClr val="tx2">
              <a:lumMod val="20000"/>
              <a:lumOff val="80000"/>
            </a:schemeClr>
          </a:solidFill>
          <a:ln w="9525">
            <a:solidFill>
              <a:srgbClr val="000000"/>
            </a:solidFill>
            <a:round/>
            <a:headEnd/>
            <a:tailEnd/>
          </a:ln>
        </p:spPr>
        <p:txBody>
          <a:bodyPr/>
          <a:lstStyle/>
          <a:p>
            <a:pPr algn="ctr" fontAlgn="auto">
              <a:spcBef>
                <a:spcPts val="0"/>
              </a:spcBef>
              <a:spcAft>
                <a:spcPts val="0"/>
              </a:spcAft>
              <a:defRPr/>
            </a:pPr>
            <a:r>
              <a:rPr lang="en-US" sz="1400" b="1" dirty="0" err="1">
                <a:latin typeface="Arial" charset="0"/>
                <a:cs typeface="+mn-cs"/>
              </a:rPr>
              <a:t>Vấn</a:t>
            </a:r>
            <a:r>
              <a:rPr lang="en-US" sz="1400" b="1" dirty="0">
                <a:latin typeface="Arial" charset="0"/>
                <a:cs typeface="+mn-cs"/>
              </a:rPr>
              <a:t> </a:t>
            </a:r>
            <a:r>
              <a:rPr lang="en-US" sz="1400" b="1" dirty="0" err="1">
                <a:latin typeface="Arial" charset="0"/>
                <a:cs typeface="+mn-cs"/>
              </a:rPr>
              <a:t>đề</a:t>
            </a:r>
            <a:r>
              <a:rPr lang="en-US" sz="1400" b="1" dirty="0">
                <a:latin typeface="Arial" charset="0"/>
                <a:cs typeface="+mn-cs"/>
              </a:rPr>
              <a:t> </a:t>
            </a:r>
            <a:r>
              <a:rPr lang="en-US" sz="1400" b="1" dirty="0" err="1">
                <a:latin typeface="Arial" charset="0"/>
                <a:cs typeface="+mn-cs"/>
              </a:rPr>
              <a:t>cần</a:t>
            </a:r>
            <a:r>
              <a:rPr lang="en-US" sz="1400" b="1" dirty="0">
                <a:latin typeface="Arial" charset="0"/>
                <a:cs typeface="+mn-cs"/>
              </a:rPr>
              <a:t> </a:t>
            </a:r>
            <a:r>
              <a:rPr lang="en-US" sz="1400" b="1" dirty="0" err="1">
                <a:latin typeface="Arial" charset="0"/>
                <a:cs typeface="+mn-cs"/>
              </a:rPr>
              <a:t>giải</a:t>
            </a:r>
            <a:r>
              <a:rPr lang="en-US" sz="1400" b="1" dirty="0">
                <a:latin typeface="Arial" charset="0"/>
                <a:cs typeface="+mn-cs"/>
              </a:rPr>
              <a:t> </a:t>
            </a:r>
            <a:r>
              <a:rPr lang="en-US" sz="1400" b="1" dirty="0" err="1">
                <a:latin typeface="Arial" charset="0"/>
                <a:cs typeface="+mn-cs"/>
              </a:rPr>
              <a:t>quyết</a:t>
            </a:r>
            <a:endParaRPr lang="en-US" sz="1400" b="1" dirty="0">
              <a:latin typeface="Arial" charset="0"/>
              <a:cs typeface="+mn-cs"/>
            </a:endParaRPr>
          </a:p>
        </p:txBody>
      </p:sp>
      <p:sp>
        <p:nvSpPr>
          <p:cNvPr id="12294" name="Oval 6"/>
          <p:cNvSpPr>
            <a:spLocks noChangeArrowheads="1"/>
          </p:cNvSpPr>
          <p:nvPr/>
        </p:nvSpPr>
        <p:spPr bwMode="auto">
          <a:xfrm>
            <a:off x="1995488" y="2466975"/>
            <a:ext cx="1617662" cy="638175"/>
          </a:xfrm>
          <a:prstGeom prst="ellipse">
            <a:avLst/>
          </a:prstGeom>
          <a:solidFill>
            <a:srgbClr val="C6D9F1"/>
          </a:solidFill>
          <a:ln w="9525">
            <a:solidFill>
              <a:srgbClr val="000000"/>
            </a:solidFill>
            <a:round/>
            <a:headEnd/>
            <a:tailEnd/>
          </a:ln>
        </p:spPr>
        <p:txBody>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ru-RU" sz="1400" b="1">
                <a:latin typeface="Arial" charset="0"/>
              </a:rPr>
              <a:t>Nhu cầu thông tin</a:t>
            </a:r>
            <a:br>
              <a:rPr lang="en-US" altLang="ru-RU" sz="1400" b="1">
                <a:latin typeface="Arial" charset="0"/>
              </a:rPr>
            </a:br>
            <a:endParaRPr lang="en-US" altLang="ru-RU" sz="1400" b="1">
              <a:latin typeface="Arial" charset="0"/>
            </a:endParaRPr>
          </a:p>
        </p:txBody>
      </p:sp>
      <p:sp>
        <p:nvSpPr>
          <p:cNvPr id="12295" name="AutoShape 7"/>
          <p:cNvSpPr>
            <a:spLocks noChangeArrowheads="1"/>
          </p:cNvSpPr>
          <p:nvPr/>
        </p:nvSpPr>
        <p:spPr bwMode="auto">
          <a:xfrm>
            <a:off x="1995488" y="3638550"/>
            <a:ext cx="1617662" cy="641350"/>
          </a:xfrm>
          <a:prstGeom prst="flowChartManualInput">
            <a:avLst/>
          </a:prstGeom>
          <a:solidFill>
            <a:srgbClr val="C6D9F1"/>
          </a:solidFill>
          <a:ln w="9525">
            <a:solidFill>
              <a:srgbClr val="000000"/>
            </a:solidFill>
            <a:miter lim="800000"/>
            <a:headEnd/>
            <a:tailEnd/>
          </a:ln>
        </p:spPr>
        <p:txBody>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ru-RU" sz="1400" b="1">
                <a:latin typeface="Arial" charset="0"/>
              </a:rPr>
              <a:t>Truy vấn</a:t>
            </a:r>
            <a:br>
              <a:rPr lang="en-US" altLang="ru-RU" sz="1400" b="1">
                <a:latin typeface="Arial" charset="0"/>
              </a:rPr>
            </a:br>
            <a:endParaRPr lang="en-US" altLang="ru-RU" sz="1400" b="1">
              <a:latin typeface="Arial" charset="0"/>
            </a:endParaRPr>
          </a:p>
        </p:txBody>
      </p:sp>
      <p:sp>
        <p:nvSpPr>
          <p:cNvPr id="12296" name="Line 9"/>
          <p:cNvSpPr>
            <a:spLocks noChangeShapeType="1"/>
          </p:cNvSpPr>
          <p:nvPr/>
        </p:nvSpPr>
        <p:spPr bwMode="auto">
          <a:xfrm flipH="1">
            <a:off x="2798763" y="1827213"/>
            <a:ext cx="4762" cy="668337"/>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12297" name="Line 11"/>
          <p:cNvSpPr>
            <a:spLocks noChangeShapeType="1"/>
          </p:cNvSpPr>
          <p:nvPr/>
        </p:nvSpPr>
        <p:spPr bwMode="auto">
          <a:xfrm>
            <a:off x="2798763" y="3105150"/>
            <a:ext cx="0" cy="64135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12298" name="AutoShape 12"/>
          <p:cNvSpPr>
            <a:spLocks noChangeArrowheads="1"/>
          </p:cNvSpPr>
          <p:nvPr/>
        </p:nvSpPr>
        <p:spPr bwMode="auto">
          <a:xfrm>
            <a:off x="3290888" y="5649913"/>
            <a:ext cx="1617662" cy="639762"/>
          </a:xfrm>
          <a:prstGeom prst="flowChartTerminator">
            <a:avLst/>
          </a:prstGeom>
          <a:solidFill>
            <a:srgbClr val="C6D9F1"/>
          </a:solidFill>
          <a:ln w="9525">
            <a:solidFill>
              <a:srgbClr val="000000"/>
            </a:solidFill>
            <a:miter lim="800000"/>
            <a:headEnd/>
            <a:tailEnd/>
          </a:ln>
        </p:spPr>
        <p:txBody>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ru-RU" sz="1400" b="1">
                <a:latin typeface="Arial" charset="0"/>
              </a:rPr>
              <a:t>Kết quả</a:t>
            </a:r>
            <a:br>
              <a:rPr lang="en-US" altLang="ru-RU" sz="1400" b="1">
                <a:latin typeface="Arial" charset="0"/>
              </a:rPr>
            </a:br>
            <a:endParaRPr lang="en-US" altLang="ru-RU" sz="1400" b="1">
              <a:latin typeface="Arial" charset="0"/>
            </a:endParaRPr>
          </a:p>
        </p:txBody>
      </p:sp>
      <p:sp>
        <p:nvSpPr>
          <p:cNvPr id="12299" name="AutoShape 13"/>
          <p:cNvSpPr>
            <a:spLocks noChangeArrowheads="1"/>
          </p:cNvSpPr>
          <p:nvPr/>
        </p:nvSpPr>
        <p:spPr bwMode="auto">
          <a:xfrm>
            <a:off x="3290888" y="4760913"/>
            <a:ext cx="1617662" cy="639762"/>
          </a:xfrm>
          <a:prstGeom prst="flowChartProcess">
            <a:avLst/>
          </a:prstGeom>
          <a:solidFill>
            <a:srgbClr val="C6D9F1"/>
          </a:solidFill>
          <a:ln w="9525">
            <a:solidFill>
              <a:srgbClr val="000000"/>
            </a:solidFill>
            <a:miter lim="800000"/>
            <a:headEnd/>
            <a:tailEnd/>
          </a:ln>
        </p:spPr>
        <p:txBody>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ru-RU" sz="1400" b="1">
                <a:latin typeface="Arial" charset="0"/>
              </a:rPr>
              <a:t>Công cụ tìm kiếm</a:t>
            </a:r>
            <a:br>
              <a:rPr lang="en-US" altLang="ru-RU" sz="1400" b="1">
                <a:latin typeface="Arial" charset="0"/>
              </a:rPr>
            </a:br>
            <a:endParaRPr lang="en-US" altLang="ru-RU" sz="1400" b="1">
              <a:latin typeface="Arial" charset="0"/>
            </a:endParaRPr>
          </a:p>
        </p:txBody>
      </p:sp>
      <p:sp>
        <p:nvSpPr>
          <p:cNvPr id="12300" name="Oval 14"/>
          <p:cNvSpPr>
            <a:spLocks noChangeArrowheads="1"/>
          </p:cNvSpPr>
          <p:nvPr/>
        </p:nvSpPr>
        <p:spPr bwMode="auto">
          <a:xfrm>
            <a:off x="314325" y="5649913"/>
            <a:ext cx="1722438" cy="639762"/>
          </a:xfrm>
          <a:prstGeom prst="ellipse">
            <a:avLst/>
          </a:prstGeom>
          <a:solidFill>
            <a:srgbClr val="C6D9F1"/>
          </a:solidFill>
          <a:ln w="9525">
            <a:solidFill>
              <a:srgbClr val="000000"/>
            </a:solidFill>
            <a:round/>
            <a:headEnd/>
            <a:tailEnd/>
          </a:ln>
        </p:spPr>
        <p:txBody>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ru-RU" sz="1400" b="1">
                <a:latin typeface="Arial" charset="0"/>
              </a:rPr>
              <a:t>Nhu cầu thông tin *</a:t>
            </a:r>
          </a:p>
        </p:txBody>
      </p:sp>
      <p:sp>
        <p:nvSpPr>
          <p:cNvPr id="12301" name="Line 15"/>
          <p:cNvSpPr>
            <a:spLocks noChangeShapeType="1"/>
          </p:cNvSpPr>
          <p:nvPr/>
        </p:nvSpPr>
        <p:spPr bwMode="auto">
          <a:xfrm>
            <a:off x="2874963" y="4324350"/>
            <a:ext cx="1222375" cy="43656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12302" name="Line 16"/>
          <p:cNvSpPr>
            <a:spLocks noChangeShapeType="1"/>
          </p:cNvSpPr>
          <p:nvPr/>
        </p:nvSpPr>
        <p:spPr bwMode="auto">
          <a:xfrm flipH="1" flipV="1">
            <a:off x="4897438" y="5135563"/>
            <a:ext cx="1482725" cy="60642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12303" name="Line 17"/>
          <p:cNvSpPr>
            <a:spLocks noChangeShapeType="1"/>
          </p:cNvSpPr>
          <p:nvPr/>
        </p:nvSpPr>
        <p:spPr bwMode="auto">
          <a:xfrm flipH="1">
            <a:off x="2036763" y="5959475"/>
            <a:ext cx="1254125" cy="1111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12304" name="Line 18"/>
          <p:cNvSpPr>
            <a:spLocks noChangeShapeType="1"/>
          </p:cNvSpPr>
          <p:nvPr/>
        </p:nvSpPr>
        <p:spPr bwMode="auto">
          <a:xfrm flipV="1">
            <a:off x="1101725" y="4095750"/>
            <a:ext cx="20638" cy="155416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12305" name="Line 19"/>
          <p:cNvSpPr>
            <a:spLocks noChangeShapeType="1"/>
          </p:cNvSpPr>
          <p:nvPr/>
        </p:nvSpPr>
        <p:spPr bwMode="auto">
          <a:xfrm>
            <a:off x="1122363" y="4095750"/>
            <a:ext cx="762000"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vi-VN"/>
          </a:p>
        </p:txBody>
      </p:sp>
      <p:sp>
        <p:nvSpPr>
          <p:cNvPr id="12306" name="Line 20"/>
          <p:cNvSpPr>
            <a:spLocks noChangeShapeType="1"/>
          </p:cNvSpPr>
          <p:nvPr/>
        </p:nvSpPr>
        <p:spPr bwMode="auto">
          <a:xfrm>
            <a:off x="4094163" y="5402263"/>
            <a:ext cx="0" cy="23812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vi-VN"/>
          </a:p>
        </p:txBody>
      </p:sp>
      <p:sp>
        <p:nvSpPr>
          <p:cNvPr id="12307" name="TextBox 19"/>
          <p:cNvSpPr txBox="1">
            <a:spLocks noChangeArrowheads="1"/>
          </p:cNvSpPr>
          <p:nvPr/>
        </p:nvSpPr>
        <p:spPr bwMode="auto">
          <a:xfrm>
            <a:off x="4181475" y="6564313"/>
            <a:ext cx="49672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r>
              <a:rPr lang="vi-VN" altLang="ru-RU"/>
              <a:t>http://nlp.stanford.edu/IR-book/newslides.html</a:t>
            </a:r>
          </a:p>
        </p:txBody>
      </p:sp>
      <p:sp>
        <p:nvSpPr>
          <p:cNvPr id="12308" name="Slide Number Placeholder 1"/>
          <p:cNvSpPr>
            <a:spLocks noGrp="1"/>
          </p:cNvSpPr>
          <p:nvPr>
            <p:ph type="sldNum" sz="quarter" idx="12"/>
          </p:nvPr>
        </p:nvSpPr>
        <p:spPr>
          <a:noFill/>
        </p:spPr>
        <p:txBody>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fld id="{32B4092A-0041-45DA-9DF9-7E23893F9FC5}" type="slidenum">
              <a:rPr lang="vi-VN" altLang="ru-RU" smtClean="0"/>
              <a:pPr/>
              <a:t>10</a:t>
            </a:fld>
            <a:endParaRPr lang="vi-VN" altLang="ru-RU" smtClean="0"/>
          </a:p>
        </p:txBody>
      </p:sp>
      <p:sp>
        <p:nvSpPr>
          <p:cNvPr id="12309" name="TextBox 1"/>
          <p:cNvSpPr txBox="1">
            <a:spLocks noChangeArrowheads="1"/>
          </p:cNvSpPr>
          <p:nvPr/>
        </p:nvSpPr>
        <p:spPr bwMode="auto">
          <a:xfrm>
            <a:off x="107950" y="6397625"/>
            <a:ext cx="40735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r>
              <a:rPr lang="en-US" altLang="vi-VN" sz="900"/>
              <a:t>*Sau khi nhận kết quả tìm kiếm, nhu cầu thông tin của người dùng chịu tác động của kết quả tìm kiếm, sau đó người dùng có thể thiết lập lại truy vấn.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ru-RU" sz="3600" smtClean="0"/>
              <a:t>Nội dung chính</a:t>
            </a:r>
            <a:endParaRPr lang="vi-VN" altLang="ru-RU" sz="3600" smtClean="0"/>
          </a:p>
        </p:txBody>
      </p:sp>
      <p:sp>
        <p:nvSpPr>
          <p:cNvPr id="13315" name="Rectangle 3"/>
          <p:cNvSpPr txBox="1">
            <a:spLocks noChangeArrowheads="1"/>
          </p:cNvSpPr>
          <p:nvPr/>
        </p:nvSpPr>
        <p:spPr bwMode="auto">
          <a:xfrm>
            <a:off x="611188" y="2017713"/>
            <a:ext cx="83439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spcBef>
                <a:spcPct val="20000"/>
              </a:spcBef>
              <a:buClr>
                <a:schemeClr val="folHlink"/>
              </a:buClr>
              <a:buSzPct val="60000"/>
              <a:buFont typeface="Wingdings" pitchFamily="2" charset="2"/>
              <a:buChar char="n"/>
            </a:pPr>
            <a:r>
              <a:rPr lang="en-US" altLang="vi-VN" sz="2800">
                <a:solidFill>
                  <a:srgbClr val="D9D9D9"/>
                </a:solidFill>
              </a:rPr>
              <a:t>1. Khái niệm tìm kiếm thông tin</a:t>
            </a:r>
          </a:p>
          <a:p>
            <a:pPr eaLnBrk="1" hangingPunct="1">
              <a:spcBef>
                <a:spcPct val="20000"/>
              </a:spcBef>
              <a:buClr>
                <a:schemeClr val="folHlink"/>
              </a:buClr>
              <a:buSzPct val="60000"/>
              <a:buFont typeface="Wingdings" pitchFamily="2" charset="2"/>
              <a:buChar char="n"/>
            </a:pPr>
            <a:r>
              <a:rPr lang="en-US" altLang="vi-VN" sz="2800">
                <a:solidFill>
                  <a:srgbClr val="D9D9D9"/>
                </a:solidFill>
              </a:rPr>
              <a:t>2. Khái niệm mô hình </a:t>
            </a:r>
          </a:p>
          <a:p>
            <a:pPr eaLnBrk="1" hangingPunct="1">
              <a:spcBef>
                <a:spcPct val="20000"/>
              </a:spcBef>
              <a:buClr>
                <a:schemeClr val="folHlink"/>
              </a:buClr>
              <a:buSzPct val="60000"/>
              <a:buFont typeface="Wingdings" pitchFamily="2" charset="2"/>
              <a:buChar char="n"/>
            </a:pPr>
            <a:r>
              <a:rPr lang="en-US" altLang="vi-VN" sz="2800"/>
              <a:t>3. Mô hình Boolean và chỉ mục ngược</a:t>
            </a:r>
            <a:endParaRPr lang="vi-VN" altLang="vi-VN" sz="2800"/>
          </a:p>
        </p:txBody>
      </p:sp>
      <p:sp>
        <p:nvSpPr>
          <p:cNvPr id="13316" name="Slide Number Placeholder 1"/>
          <p:cNvSpPr>
            <a:spLocks noGrp="1"/>
          </p:cNvSpPr>
          <p:nvPr>
            <p:ph type="sldNum" sz="quarter" idx="12"/>
          </p:nvPr>
        </p:nvSpPr>
        <p:spPr>
          <a:noFill/>
        </p:spPr>
        <p:txBody>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fld id="{51067294-B8C8-47BF-B9F4-CD2C2E4C3B66}" type="slidenum">
              <a:rPr lang="vi-VN" altLang="ru-RU" smtClean="0"/>
              <a:pPr/>
              <a:t>11</a:t>
            </a:fld>
            <a:endParaRPr lang="vi-VN" altLang="ru-RU"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ru-RU" sz="3600" smtClean="0"/>
              <a:t>Mô hình Boolean</a:t>
            </a:r>
            <a:endParaRPr lang="vi-VN" altLang="ru-RU" sz="3600" smtClean="0"/>
          </a:p>
        </p:txBody>
      </p:sp>
      <p:sp>
        <p:nvSpPr>
          <p:cNvPr id="14339" name="Rectangle 5"/>
          <p:cNvSpPr>
            <a:spLocks noGrp="1" noChangeArrowheads="1"/>
          </p:cNvSpPr>
          <p:nvPr>
            <p:ph type="body" idx="1"/>
          </p:nvPr>
        </p:nvSpPr>
        <p:spPr>
          <a:xfrm>
            <a:off x="611188" y="2133600"/>
            <a:ext cx="8343900" cy="4175125"/>
          </a:xfrm>
        </p:spPr>
        <p:txBody>
          <a:bodyPr/>
          <a:lstStyle/>
          <a:p>
            <a:pPr algn="just" eaLnBrk="1" hangingPunct="1"/>
            <a:r>
              <a:rPr lang="vi-VN" altLang="ru-RU" sz="2400" smtClean="0"/>
              <a:t>Ra đời từ khoảng 3 thập kỷ trước đây và là mô hình được sử dụng rộng rãi nhất trong thời gian đó.</a:t>
            </a:r>
          </a:p>
          <a:p>
            <a:pPr algn="just" eaLnBrk="1" hangingPunct="1"/>
            <a:r>
              <a:rPr lang="vi-VN" altLang="ru-RU" sz="2400" smtClean="0"/>
              <a:t>Hiện nay vẫn đang được sử dụng trong nhiều hệ thống, </a:t>
            </a:r>
            <a:endParaRPr lang="vi-VN" altLang="ru-RU" sz="2000" smtClean="0"/>
          </a:p>
          <a:p>
            <a:pPr lvl="1" algn="just" eaLnBrk="1" hangingPunct="1"/>
            <a:r>
              <a:rPr lang="vi-VN" altLang="ru-RU" sz="2400" smtClean="0"/>
              <a:t>v</a:t>
            </a:r>
            <a:r>
              <a:rPr lang="vi-VN" altLang="ru-RU" sz="2000" smtClean="0"/>
              <a:t>d, thư viện số : </a:t>
            </a:r>
            <a:r>
              <a:rPr lang="vi-VN" altLang="ru-RU" sz="2000" smtClean="0">
                <a:hlinkClick r:id="rId2"/>
              </a:rPr>
              <a:t>http://www.westlaw.com</a:t>
            </a:r>
            <a:endParaRPr lang="vi-VN" altLang="ru-RU" sz="2000" smtClean="0"/>
          </a:p>
          <a:p>
            <a:pPr lvl="2" algn="just" eaLnBrk="1" hangingPunct="1"/>
            <a:r>
              <a:rPr lang="vi-VN" altLang="ru-RU" sz="1800" smtClean="0"/>
              <a:t>nhiều TB dữ liệu, &gt; </a:t>
            </a:r>
            <a:r>
              <a:rPr lang="vi-VN" altLang="ru-RU" sz="2000" smtClean="0"/>
              <a:t>700K</a:t>
            </a:r>
            <a:r>
              <a:rPr lang="vi-VN" altLang="ru-RU" sz="1800" smtClean="0"/>
              <a:t> người dùng</a:t>
            </a:r>
          </a:p>
          <a:p>
            <a:pPr algn="just" eaLnBrk="1" hangingPunct="1">
              <a:buFont typeface="Wingdings" pitchFamily="2" charset="2"/>
              <a:buNone/>
            </a:pPr>
            <a:endParaRPr lang="vi-VN" altLang="ru-RU" sz="2400" smtClean="0"/>
          </a:p>
        </p:txBody>
      </p:sp>
      <p:sp>
        <p:nvSpPr>
          <p:cNvPr id="14340" name="Slide Number Placeholder 1"/>
          <p:cNvSpPr>
            <a:spLocks noGrp="1"/>
          </p:cNvSpPr>
          <p:nvPr>
            <p:ph type="sldNum" sz="quarter" idx="12"/>
          </p:nvPr>
        </p:nvSpPr>
        <p:spPr>
          <a:noFill/>
        </p:spPr>
        <p:txBody>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fld id="{47F1E431-69EB-4BFA-ACE4-BAF888780553}" type="slidenum">
              <a:rPr lang="vi-VN" altLang="ru-RU" smtClean="0"/>
              <a:pPr/>
              <a:t>12</a:t>
            </a:fld>
            <a:endParaRPr lang="vi-VN" altLang="ru-RU"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vi-VN" altLang="ru-RU" sz="3600" smtClean="0"/>
              <a:t>Mô hình </a:t>
            </a:r>
            <a:r>
              <a:rPr lang="en-US" altLang="ru-RU" sz="3600" smtClean="0"/>
              <a:t>Boolean (2)</a:t>
            </a:r>
            <a:endParaRPr lang="vi-VN" altLang="ru-RU" sz="3600" smtClean="0"/>
          </a:p>
        </p:txBody>
      </p:sp>
      <p:sp>
        <p:nvSpPr>
          <p:cNvPr id="15363" name="Rectangle 3"/>
          <p:cNvSpPr>
            <a:spLocks noGrp="1" noChangeArrowheads="1"/>
          </p:cNvSpPr>
          <p:nvPr>
            <p:ph type="body" idx="1"/>
          </p:nvPr>
        </p:nvSpPr>
        <p:spPr>
          <a:xfrm>
            <a:off x="611188" y="2017713"/>
            <a:ext cx="8343900" cy="4114800"/>
          </a:xfrm>
        </p:spPr>
        <p:txBody>
          <a:bodyPr/>
          <a:lstStyle/>
          <a:p>
            <a:pPr algn="just" eaLnBrk="1" hangingPunct="1">
              <a:buFont typeface="Wingdings" pitchFamily="2" charset="2"/>
              <a:buNone/>
            </a:pPr>
            <a:r>
              <a:rPr lang="vi-VN" altLang="ru-RU" sz="2400" b="1" smtClean="0"/>
              <a:t>D:</a:t>
            </a:r>
            <a:r>
              <a:rPr lang="vi-VN" altLang="ru-RU" sz="2400" smtClean="0"/>
              <a:t> Văn bản được biểu diễn dưới dạng tập từ;</a:t>
            </a:r>
          </a:p>
          <a:p>
            <a:pPr eaLnBrk="1" hangingPunct="1">
              <a:buFont typeface="Wingdings" pitchFamily="2" charset="2"/>
              <a:buNone/>
            </a:pPr>
            <a:r>
              <a:rPr lang="vi-VN" altLang="ru-RU" sz="2400" b="1" smtClean="0"/>
              <a:t>Q:</a:t>
            </a:r>
            <a:r>
              <a:rPr lang="vi-VN" altLang="ru-RU" sz="2400" smtClean="0"/>
              <a:t> Biểu thức Boolean trên từ, ràng buộc sự xuất hiện của từ trong văn bản;</a:t>
            </a:r>
          </a:p>
          <a:p>
            <a:pPr eaLnBrk="1" hangingPunct="1">
              <a:buFont typeface="Wingdings" pitchFamily="2" charset="2"/>
              <a:buNone/>
            </a:pPr>
            <a:r>
              <a:rPr lang="vi-VN" altLang="ru-RU" sz="2400" b="1" smtClean="0"/>
              <a:t>F:</a:t>
            </a:r>
            <a:r>
              <a:rPr lang="vi-VN" altLang="ru-RU" sz="2400" smtClean="0"/>
              <a:t> Lý thuyết tập hợp, đại số Boolean;</a:t>
            </a:r>
          </a:p>
          <a:p>
            <a:pPr eaLnBrk="1" hangingPunct="1">
              <a:buFont typeface="Wingdings" pitchFamily="2" charset="2"/>
              <a:buNone/>
            </a:pPr>
            <a:r>
              <a:rPr lang="vi-VN" altLang="ru-RU" sz="2400" b="1" smtClean="0"/>
              <a:t>R:</a:t>
            </a:r>
            <a:r>
              <a:rPr lang="vi-VN" altLang="ru-RU" sz="2400" smtClean="0"/>
              <a:t> Một văn bản phù hợp nếu nó thỏa mãn biểu thức truy vấn. R(d, q) chỉ trả về hai giá trị 0: không phù hợp, 1: phù hợp.</a:t>
            </a:r>
          </a:p>
        </p:txBody>
      </p:sp>
      <p:sp>
        <p:nvSpPr>
          <p:cNvPr id="15364" name="Slide Number Placeholder 1"/>
          <p:cNvSpPr>
            <a:spLocks noGrp="1"/>
          </p:cNvSpPr>
          <p:nvPr>
            <p:ph type="sldNum" sz="quarter" idx="12"/>
          </p:nvPr>
        </p:nvSpPr>
        <p:spPr>
          <a:noFill/>
        </p:spPr>
        <p:txBody>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fld id="{E9259E40-6B3B-4B65-B8C7-51BFDDA406EB}" type="slidenum">
              <a:rPr lang="vi-VN" altLang="ru-RU" smtClean="0"/>
              <a:pPr/>
              <a:t>13</a:t>
            </a:fld>
            <a:endParaRPr lang="vi-VN" altLang="ru-RU"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ru-RU" sz="3600" smtClean="0"/>
              <a:t>Ví dụ phù hợp Boolean</a:t>
            </a:r>
            <a:endParaRPr lang="vi-VN" altLang="ru-RU" sz="3600" smtClean="0"/>
          </a:p>
        </p:txBody>
      </p:sp>
      <p:sp>
        <p:nvSpPr>
          <p:cNvPr id="16387" name="Rectangle 3"/>
          <p:cNvSpPr>
            <a:spLocks noGrp="1" noChangeArrowheads="1"/>
          </p:cNvSpPr>
          <p:nvPr>
            <p:ph type="body" idx="1"/>
          </p:nvPr>
        </p:nvSpPr>
        <p:spPr>
          <a:xfrm>
            <a:off x="611188" y="2017713"/>
            <a:ext cx="8343900" cy="4114800"/>
          </a:xfrm>
        </p:spPr>
        <p:txBody>
          <a:bodyPr/>
          <a:lstStyle/>
          <a:p>
            <a:pPr algn="just" eaLnBrk="1" hangingPunct="1">
              <a:buFont typeface="Wingdings" pitchFamily="2" charset="2"/>
              <a:buNone/>
            </a:pPr>
            <a:r>
              <a:rPr lang="en-US" altLang="ru-RU" sz="2800" b="1" smtClean="0"/>
              <a:t>Truy vấn:</a:t>
            </a:r>
            <a:r>
              <a:rPr lang="en-US" altLang="ru-RU" sz="2800" smtClean="0"/>
              <a:t> ((</a:t>
            </a:r>
            <a:r>
              <a:rPr lang="en-US" altLang="ru-RU" sz="2800" i="1" smtClean="0"/>
              <a:t>văn bản</a:t>
            </a:r>
            <a:r>
              <a:rPr lang="en-US" altLang="ru-RU" sz="2800" smtClean="0"/>
              <a:t> ˅ </a:t>
            </a:r>
            <a:r>
              <a:rPr lang="en-US" altLang="ru-RU" sz="2800" i="1" smtClean="0"/>
              <a:t>thông tin</a:t>
            </a:r>
            <a:r>
              <a:rPr lang="en-US" altLang="ru-RU" sz="2800" smtClean="0"/>
              <a:t>) ˄ </a:t>
            </a:r>
            <a:r>
              <a:rPr lang="en-US" altLang="ru-RU" sz="2800" i="1" smtClean="0"/>
              <a:t>tìm kiếm </a:t>
            </a:r>
            <a:r>
              <a:rPr lang="en-US" altLang="ru-RU" sz="2800" smtClean="0"/>
              <a:t>˄ 		¬</a:t>
            </a:r>
            <a:r>
              <a:rPr lang="en-US" altLang="ru-RU" sz="2800" i="1" smtClean="0"/>
              <a:t>lý thuyết</a:t>
            </a:r>
            <a:r>
              <a:rPr lang="en-US" altLang="ru-RU" sz="2800" smtClean="0"/>
              <a:t>)</a:t>
            </a:r>
          </a:p>
          <a:p>
            <a:pPr eaLnBrk="1" hangingPunct="1">
              <a:buFont typeface="Wingdings" pitchFamily="2" charset="2"/>
              <a:buNone/>
            </a:pPr>
            <a:r>
              <a:rPr lang="en-US" altLang="ru-RU" sz="2800" b="1" smtClean="0"/>
              <a:t>Văn bản:</a:t>
            </a:r>
          </a:p>
          <a:p>
            <a:pPr algn="just" eaLnBrk="1" hangingPunct="1">
              <a:buFont typeface="Tahoma" pitchFamily="34" charset="0"/>
              <a:buAutoNum type="arabicPeriod"/>
            </a:pPr>
            <a:r>
              <a:rPr lang="en-US" altLang="ru-RU" sz="2800" i="1" smtClean="0"/>
              <a:t>“Tìm kiếm thông tin</a:t>
            </a:r>
          </a:p>
          <a:p>
            <a:pPr algn="just" eaLnBrk="1" hangingPunct="1">
              <a:buFont typeface="Tahoma" pitchFamily="34" charset="0"/>
              <a:buAutoNum type="arabicPeriod"/>
            </a:pPr>
            <a:r>
              <a:rPr lang="en-US" altLang="ru-RU" sz="2800" i="1" smtClean="0"/>
              <a:t>“Lý thuyết thông tin”</a:t>
            </a:r>
          </a:p>
          <a:p>
            <a:pPr algn="just" eaLnBrk="1" hangingPunct="1">
              <a:buFont typeface="Tahoma" pitchFamily="34" charset="0"/>
              <a:buAutoNum type="arabicPeriod"/>
            </a:pPr>
            <a:r>
              <a:rPr lang="en-US" altLang="ru-RU" sz="2800" i="1" smtClean="0"/>
              <a:t>“Tìm kiếm thông tin hiện đại: lý thuyết và thực hành”</a:t>
            </a:r>
          </a:p>
          <a:p>
            <a:pPr algn="just" eaLnBrk="1" hangingPunct="1">
              <a:buFont typeface="Tahoma" pitchFamily="34" charset="0"/>
              <a:buAutoNum type="arabicPeriod"/>
            </a:pPr>
            <a:r>
              <a:rPr lang="en-US" altLang="ru-RU" sz="2800" i="1" smtClean="0"/>
              <a:t>“Phương pháp nén văn bản”</a:t>
            </a:r>
            <a:endParaRPr lang="vi-VN" altLang="ru-RU" sz="2800" i="1" smtClean="0"/>
          </a:p>
        </p:txBody>
      </p:sp>
      <p:sp>
        <p:nvSpPr>
          <p:cNvPr id="16388" name="Slide Number Placeholder 1"/>
          <p:cNvSpPr>
            <a:spLocks noGrp="1"/>
          </p:cNvSpPr>
          <p:nvPr>
            <p:ph type="sldNum" sz="quarter" idx="12"/>
          </p:nvPr>
        </p:nvSpPr>
        <p:spPr>
          <a:noFill/>
        </p:spPr>
        <p:txBody>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fld id="{8C4F06C9-C23A-47A3-AE12-8F61B2785DA1}" type="slidenum">
              <a:rPr lang="vi-VN" altLang="ru-RU" smtClean="0"/>
              <a:pPr/>
              <a:t>14</a:t>
            </a:fld>
            <a:endParaRPr lang="vi-VN" altLang="ru-RU"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ru-RU" sz="3600" smtClean="0"/>
              <a:t>Ví dụ phù hợp Boolean</a:t>
            </a:r>
            <a:endParaRPr lang="vi-VN" altLang="ru-RU" sz="3600" smtClean="0"/>
          </a:p>
        </p:txBody>
      </p:sp>
      <p:sp>
        <p:nvSpPr>
          <p:cNvPr id="17411" name="Rectangle 3"/>
          <p:cNvSpPr>
            <a:spLocks noGrp="1" noChangeArrowheads="1"/>
          </p:cNvSpPr>
          <p:nvPr>
            <p:ph type="body" idx="1"/>
          </p:nvPr>
        </p:nvSpPr>
        <p:spPr>
          <a:xfrm>
            <a:off x="684213" y="2017713"/>
            <a:ext cx="8270875" cy="4114800"/>
          </a:xfrm>
        </p:spPr>
        <p:txBody>
          <a:bodyPr/>
          <a:lstStyle/>
          <a:p>
            <a:pPr algn="just" eaLnBrk="1" hangingPunct="1">
              <a:buFont typeface="Wingdings" pitchFamily="2" charset="2"/>
              <a:buNone/>
            </a:pPr>
            <a:r>
              <a:rPr lang="en-US" altLang="ru-RU" sz="2800" b="1" smtClean="0"/>
              <a:t>Truy vấn:</a:t>
            </a:r>
            <a:r>
              <a:rPr lang="en-US" altLang="ru-RU" sz="2800" smtClean="0"/>
              <a:t> ((</a:t>
            </a:r>
            <a:r>
              <a:rPr lang="en-US" altLang="ru-RU" sz="2800" i="1" smtClean="0"/>
              <a:t>văn bản</a:t>
            </a:r>
            <a:r>
              <a:rPr lang="en-US" altLang="ru-RU" sz="2800" smtClean="0"/>
              <a:t> ˅ </a:t>
            </a:r>
            <a:r>
              <a:rPr lang="en-US" altLang="ru-RU" sz="2800" i="1" smtClean="0"/>
              <a:t>thông tin</a:t>
            </a:r>
            <a:r>
              <a:rPr lang="en-US" altLang="ru-RU" sz="2800" smtClean="0"/>
              <a:t>) ˄ </a:t>
            </a:r>
            <a:r>
              <a:rPr lang="en-US" altLang="ru-RU" sz="2800" i="1" smtClean="0"/>
              <a:t>tìm kiếm </a:t>
            </a:r>
            <a:r>
              <a:rPr lang="en-US" altLang="ru-RU" sz="2800" smtClean="0"/>
              <a:t>˄ 		¬</a:t>
            </a:r>
            <a:r>
              <a:rPr lang="en-US" altLang="ru-RU" sz="2800" i="1" smtClean="0"/>
              <a:t>lý thuyết</a:t>
            </a:r>
            <a:r>
              <a:rPr lang="en-US" altLang="ru-RU" sz="2800" smtClean="0"/>
              <a:t>)</a:t>
            </a:r>
          </a:p>
          <a:p>
            <a:pPr eaLnBrk="1" hangingPunct="1">
              <a:buFont typeface="Wingdings" pitchFamily="2" charset="2"/>
              <a:buNone/>
            </a:pPr>
            <a:r>
              <a:rPr lang="en-US" altLang="ru-RU" sz="2800" b="1" smtClean="0"/>
              <a:t>Văn bản:</a:t>
            </a:r>
          </a:p>
          <a:p>
            <a:pPr algn="just" eaLnBrk="1" hangingPunct="1">
              <a:buFont typeface="Tahoma" pitchFamily="34" charset="0"/>
              <a:buAutoNum type="arabicPeriod"/>
            </a:pPr>
            <a:r>
              <a:rPr lang="en-US" altLang="ru-RU" sz="2800" i="1" u="sng" smtClean="0"/>
              <a:t>“Tìm kiếm thông tin</a:t>
            </a:r>
          </a:p>
          <a:p>
            <a:pPr algn="just" eaLnBrk="1" hangingPunct="1">
              <a:buFont typeface="Tahoma" pitchFamily="34" charset="0"/>
              <a:buAutoNum type="arabicPeriod"/>
            </a:pPr>
            <a:r>
              <a:rPr lang="en-US" altLang="ru-RU" sz="2800" i="1" smtClean="0"/>
              <a:t>“Lý thuyết thông tin”</a:t>
            </a:r>
          </a:p>
          <a:p>
            <a:pPr algn="just" eaLnBrk="1" hangingPunct="1">
              <a:buFont typeface="Tahoma" pitchFamily="34" charset="0"/>
              <a:buAutoNum type="arabicPeriod"/>
            </a:pPr>
            <a:r>
              <a:rPr lang="en-US" altLang="ru-RU" sz="2800" i="1" smtClean="0"/>
              <a:t>“Tìm kiếm thông tin hiện đại: lý thuyết và thực hành”</a:t>
            </a:r>
          </a:p>
          <a:p>
            <a:pPr algn="just" eaLnBrk="1" hangingPunct="1">
              <a:buFont typeface="Tahoma" pitchFamily="34" charset="0"/>
              <a:buAutoNum type="arabicPeriod"/>
            </a:pPr>
            <a:r>
              <a:rPr lang="en-US" altLang="ru-RU" sz="2800" i="1" smtClean="0"/>
              <a:t>“Phương pháp nén văn bản”</a:t>
            </a:r>
            <a:endParaRPr lang="vi-VN" altLang="ru-RU" sz="2800" i="1" smtClean="0"/>
          </a:p>
        </p:txBody>
      </p:sp>
      <p:sp>
        <p:nvSpPr>
          <p:cNvPr id="17412" name="Slide Number Placeholder 1"/>
          <p:cNvSpPr>
            <a:spLocks noGrp="1"/>
          </p:cNvSpPr>
          <p:nvPr>
            <p:ph type="sldNum" sz="quarter" idx="12"/>
          </p:nvPr>
        </p:nvSpPr>
        <p:spPr>
          <a:noFill/>
        </p:spPr>
        <p:txBody>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fld id="{8EBA9E8C-AA9E-4359-869C-D0658F83D22B}" type="slidenum">
              <a:rPr lang="vi-VN" altLang="ru-RU" smtClean="0"/>
              <a:pPr/>
              <a:t>15</a:t>
            </a:fld>
            <a:endParaRPr lang="vi-VN" altLang="ru-RU"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vi-VN" altLang="ru-RU" sz="3600" smtClean="0"/>
              <a:t>Thực hiện truy vấn Boolean trên dữ liệu nhỏ</a:t>
            </a:r>
          </a:p>
        </p:txBody>
      </p:sp>
      <p:sp>
        <p:nvSpPr>
          <p:cNvPr id="18435" name="Rectangle 3"/>
          <p:cNvSpPr>
            <a:spLocks noGrp="1" noChangeArrowheads="1"/>
          </p:cNvSpPr>
          <p:nvPr>
            <p:ph type="body" idx="1"/>
          </p:nvPr>
        </p:nvSpPr>
        <p:spPr>
          <a:xfrm>
            <a:off x="611188" y="1989138"/>
            <a:ext cx="8343900" cy="4535487"/>
          </a:xfrm>
        </p:spPr>
        <p:txBody>
          <a:bodyPr/>
          <a:lstStyle/>
          <a:p>
            <a:pPr eaLnBrk="1" hangingPunct="1"/>
            <a:r>
              <a:rPr lang="vi-VN" altLang="ru-RU" sz="2800" smtClean="0"/>
              <a:t>Kiểm tra tuần tự tất cả văn bản:</a:t>
            </a:r>
          </a:p>
          <a:p>
            <a:pPr lvl="1" eaLnBrk="1" hangingPunct="1"/>
            <a:r>
              <a:rPr lang="vi-VN" altLang="ru-RU" sz="2400" smtClean="0"/>
              <a:t>Đơn giản, nhưng…</a:t>
            </a:r>
          </a:p>
          <a:p>
            <a:pPr lvl="1" eaLnBrk="1" hangingPunct="1"/>
            <a:r>
              <a:rPr lang="vi-VN" altLang="ru-RU" sz="2400" smtClean="0"/>
              <a:t>.. Sẽ rất chậm khi chạy trên bộ dữ liệu lớn</a:t>
            </a:r>
          </a:p>
          <a:p>
            <a:pPr eaLnBrk="1" hangingPunct="1"/>
            <a:endParaRPr lang="vi-VN" altLang="ru-RU" sz="2800" smtClean="0"/>
          </a:p>
        </p:txBody>
      </p:sp>
      <p:sp>
        <p:nvSpPr>
          <p:cNvPr id="18436" name="Slide Number Placeholder 1"/>
          <p:cNvSpPr>
            <a:spLocks noGrp="1"/>
          </p:cNvSpPr>
          <p:nvPr>
            <p:ph type="sldNum" sz="quarter" idx="12"/>
          </p:nvPr>
        </p:nvSpPr>
        <p:spPr>
          <a:noFill/>
        </p:spPr>
        <p:txBody>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fld id="{A63C808D-F45E-4EAC-B898-65B30BF38B4A}" type="slidenum">
              <a:rPr lang="vi-VN" altLang="ru-RU" smtClean="0"/>
              <a:pPr/>
              <a:t>16</a:t>
            </a:fld>
            <a:endParaRPr lang="vi-VN" altLang="ru-RU"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ru-RU" sz="3600" smtClean="0"/>
              <a:t>Khái niệm chỉ mục</a:t>
            </a:r>
            <a:endParaRPr lang="vi-VN" altLang="ru-RU" sz="3600" smtClean="0"/>
          </a:p>
        </p:txBody>
      </p:sp>
      <p:sp>
        <p:nvSpPr>
          <p:cNvPr id="19459" name="Rectangle 4"/>
          <p:cNvSpPr>
            <a:spLocks noChangeArrowheads="1"/>
          </p:cNvSpPr>
          <p:nvPr/>
        </p:nvSpPr>
        <p:spPr bwMode="auto">
          <a:xfrm>
            <a:off x="250825" y="2060575"/>
            <a:ext cx="8564563" cy="441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just" eaLnBrk="1" hangingPunct="1">
              <a:lnSpc>
                <a:spcPct val="150000"/>
              </a:lnSpc>
              <a:spcBef>
                <a:spcPct val="20000"/>
              </a:spcBef>
              <a:buClr>
                <a:schemeClr val="folHlink"/>
              </a:buClr>
              <a:buSzPct val="60000"/>
              <a:buFont typeface="Wingdings" pitchFamily="2" charset="2"/>
              <a:buNone/>
            </a:pPr>
            <a:r>
              <a:rPr lang="vi-VN" altLang="ru-RU" sz="2400" i="1">
                <a:cs typeface="Tahoma" pitchFamily="34" charset="0"/>
              </a:rPr>
              <a:t>“Chỉ mục là cấu trúc dữ liệu chuyên biệt để tối ưu hóa tốc độ thực hiện truy vấn.”</a:t>
            </a:r>
          </a:p>
          <a:p>
            <a:pPr algn="just" eaLnBrk="1" hangingPunct="1">
              <a:lnSpc>
                <a:spcPct val="150000"/>
              </a:lnSpc>
              <a:spcBef>
                <a:spcPct val="20000"/>
              </a:spcBef>
              <a:buClr>
                <a:schemeClr val="folHlink"/>
              </a:buClr>
              <a:buSzPct val="60000"/>
              <a:buFont typeface="Wingdings" pitchFamily="2" charset="2"/>
              <a:buNone/>
            </a:pPr>
            <a:endParaRPr lang="vi-VN" altLang="ru-RU" sz="2400">
              <a:cs typeface="Tahoma" pitchFamily="34" charset="0"/>
            </a:endParaRPr>
          </a:p>
          <a:p>
            <a:pPr eaLnBrk="1" hangingPunct="1">
              <a:lnSpc>
                <a:spcPct val="150000"/>
              </a:lnSpc>
              <a:spcBef>
                <a:spcPct val="20000"/>
              </a:spcBef>
              <a:buClr>
                <a:schemeClr val="folHlink"/>
              </a:buClr>
              <a:buSzPct val="60000"/>
              <a:buFont typeface="Wingdings" pitchFamily="2" charset="2"/>
              <a:buNone/>
            </a:pPr>
            <a:r>
              <a:rPr lang="vi-VN" altLang="ru-RU" sz="2400">
                <a:cs typeface="Tahoma" pitchFamily="34" charset="0"/>
              </a:rPr>
              <a:t>Thuật ngữ tiếng anh là Index</a:t>
            </a:r>
          </a:p>
          <a:p>
            <a:pPr algn="r" eaLnBrk="1" hangingPunct="1">
              <a:lnSpc>
                <a:spcPct val="150000"/>
              </a:lnSpc>
              <a:spcBef>
                <a:spcPct val="20000"/>
              </a:spcBef>
              <a:buClr>
                <a:schemeClr val="folHlink"/>
              </a:buClr>
              <a:buSzPct val="60000"/>
              <a:buFont typeface="Wingdings" pitchFamily="2" charset="2"/>
              <a:buNone/>
            </a:pPr>
            <a:endParaRPr lang="en-US" altLang="ru-RU" sz="2400">
              <a:cs typeface="Tahoma" pitchFamily="34" charset="0"/>
            </a:endParaRPr>
          </a:p>
        </p:txBody>
      </p:sp>
      <p:sp>
        <p:nvSpPr>
          <p:cNvPr id="19460" name="Slide Number Placeholder 1"/>
          <p:cNvSpPr>
            <a:spLocks noGrp="1"/>
          </p:cNvSpPr>
          <p:nvPr>
            <p:ph type="sldNum" sz="quarter" idx="12"/>
          </p:nvPr>
        </p:nvSpPr>
        <p:spPr>
          <a:noFill/>
        </p:spPr>
        <p:txBody>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fld id="{4A3D9731-9861-4236-A082-52E209C9BF46}" type="slidenum">
              <a:rPr lang="vi-VN" altLang="ru-RU" smtClean="0"/>
              <a:pPr/>
              <a:t>17</a:t>
            </a:fld>
            <a:endParaRPr lang="vi-VN" altLang="ru-RU"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ru-RU" sz="3600" smtClean="0"/>
              <a:t>Ý tưởng sử dụng chỉ mục</a:t>
            </a:r>
            <a:endParaRPr lang="vi-VN" altLang="ru-RU" sz="3600" smtClean="0"/>
          </a:p>
        </p:txBody>
      </p:sp>
      <p:sp>
        <p:nvSpPr>
          <p:cNvPr id="20483" name="Rectangle 3"/>
          <p:cNvSpPr>
            <a:spLocks noGrp="1" noChangeArrowheads="1"/>
          </p:cNvSpPr>
          <p:nvPr>
            <p:ph type="body" idx="1"/>
          </p:nvPr>
        </p:nvSpPr>
        <p:spPr>
          <a:xfrm>
            <a:off x="539750" y="5229225"/>
            <a:ext cx="8280400" cy="720725"/>
          </a:xfrm>
        </p:spPr>
        <p:txBody>
          <a:bodyPr/>
          <a:lstStyle/>
          <a:p>
            <a:pPr marL="0" indent="0" algn="ctr" eaLnBrk="1" hangingPunct="1">
              <a:buFont typeface="Wingdings" pitchFamily="2" charset="2"/>
              <a:buNone/>
            </a:pPr>
            <a:r>
              <a:rPr lang="en-US" altLang="ru-RU" sz="2400" i="1" smtClean="0">
                <a:solidFill>
                  <a:schemeClr val="tx2"/>
                </a:solidFill>
              </a:rPr>
              <a:t>1: từ xuất hiện trong văn bản; 0: từ không xuất hiện. </a:t>
            </a:r>
            <a:endParaRPr lang="vi-VN" altLang="ru-RU" sz="2400" i="1" smtClean="0">
              <a:solidFill>
                <a:schemeClr val="tx2"/>
              </a:solidFill>
            </a:endParaRPr>
          </a:p>
        </p:txBody>
      </p:sp>
      <p:pic>
        <p:nvPicPr>
          <p:cNvPr id="204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2071688"/>
            <a:ext cx="7488237" cy="294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85" name="Slide Number Placeholder 1"/>
          <p:cNvSpPr>
            <a:spLocks noGrp="1"/>
          </p:cNvSpPr>
          <p:nvPr>
            <p:ph type="sldNum" sz="quarter" idx="12"/>
          </p:nvPr>
        </p:nvSpPr>
        <p:spPr>
          <a:noFill/>
        </p:spPr>
        <p:txBody>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fld id="{2F38D704-CB44-4C21-8AA3-C4E936C8AA76}" type="slidenum">
              <a:rPr lang="vi-VN" altLang="ru-RU" smtClean="0"/>
              <a:pPr/>
              <a:t>18</a:t>
            </a:fld>
            <a:endParaRPr lang="vi-VN" altLang="ru-RU"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ru-RU" sz="3600" smtClean="0"/>
              <a:t>Xử lý truy vấn trên ma trận đánh dấu</a:t>
            </a:r>
            <a:endParaRPr lang="vi-VN" altLang="ru-RU" sz="3600" smtClean="0"/>
          </a:p>
        </p:txBody>
      </p:sp>
      <p:sp>
        <p:nvSpPr>
          <p:cNvPr id="21507" name="Rectangle 3"/>
          <p:cNvSpPr>
            <a:spLocks noGrp="1" noChangeArrowheads="1"/>
          </p:cNvSpPr>
          <p:nvPr>
            <p:ph type="body" idx="1"/>
          </p:nvPr>
        </p:nvSpPr>
        <p:spPr>
          <a:xfrm>
            <a:off x="611188" y="2017713"/>
            <a:ext cx="8343900" cy="4114800"/>
          </a:xfrm>
        </p:spPr>
        <p:txBody>
          <a:bodyPr/>
          <a:lstStyle/>
          <a:p>
            <a:pPr algn="just" eaLnBrk="1" hangingPunct="1"/>
            <a:r>
              <a:rPr lang="en-US" altLang="ru-RU" sz="2800" smtClean="0"/>
              <a:t>Xử lý các truy vấn Boolean có thể quy về thực hiện phép toán logic theo bit:</a:t>
            </a:r>
          </a:p>
          <a:p>
            <a:pPr lvl="1" algn="just" eaLnBrk="1" hangingPunct="1"/>
            <a:r>
              <a:rPr lang="en-US" altLang="ru-RU" sz="2400" smtClean="0"/>
              <a:t>Ví dụ, truy vấn a AND b AND NOT d được thực hiện như sau:</a:t>
            </a:r>
          </a:p>
          <a:p>
            <a:pPr lvl="1" eaLnBrk="1" hangingPunct="1"/>
            <a:r>
              <a:rPr lang="en-US" altLang="ru-RU" sz="2400" smtClean="0"/>
              <a:t>1101001 AND</a:t>
            </a:r>
          </a:p>
          <a:p>
            <a:pPr lvl="1" eaLnBrk="1" hangingPunct="1"/>
            <a:r>
              <a:rPr lang="en-US" altLang="ru-RU" sz="2400" smtClean="0"/>
              <a:t>1001101 AND</a:t>
            </a:r>
          </a:p>
          <a:p>
            <a:pPr lvl="1" eaLnBrk="1" hangingPunct="1"/>
            <a:r>
              <a:rPr lang="en-US" altLang="ru-RU" sz="2400" smtClean="0"/>
              <a:t>1011010 =</a:t>
            </a:r>
          </a:p>
          <a:p>
            <a:pPr lvl="1" eaLnBrk="1" hangingPunct="1"/>
            <a:r>
              <a:rPr lang="en-US" altLang="ru-RU" sz="2400" smtClean="0"/>
              <a:t>1001000</a:t>
            </a:r>
          </a:p>
          <a:p>
            <a:pPr eaLnBrk="1" hangingPunct="1"/>
            <a:endParaRPr lang="vi-VN" altLang="ru-RU" sz="2800" smtClean="0"/>
          </a:p>
        </p:txBody>
      </p:sp>
      <p:pic>
        <p:nvPicPr>
          <p:cNvPr id="215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275" y="3544888"/>
            <a:ext cx="4751388" cy="186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09" name="Rectangle 3"/>
          <p:cNvSpPr txBox="1">
            <a:spLocks noChangeArrowheads="1"/>
          </p:cNvSpPr>
          <p:nvPr/>
        </p:nvSpPr>
        <p:spPr bwMode="auto">
          <a:xfrm>
            <a:off x="395288" y="5805488"/>
            <a:ext cx="8424862" cy="836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spcBef>
                <a:spcPct val="20000"/>
              </a:spcBef>
              <a:buClr>
                <a:schemeClr val="folHlink"/>
              </a:buClr>
              <a:buSzPct val="60000"/>
              <a:buFont typeface="Wingdings" pitchFamily="2" charset="2"/>
              <a:buNone/>
            </a:pPr>
            <a:r>
              <a:rPr lang="vi-VN" altLang="ru-RU" sz="1600">
                <a:solidFill>
                  <a:schemeClr val="tx2"/>
                </a:solidFill>
              </a:rPr>
              <a:t>Ưu điểm: Nhanh hơn kiểm tra tuần tự;</a:t>
            </a:r>
          </a:p>
          <a:p>
            <a:pPr eaLnBrk="1" hangingPunct="1">
              <a:spcBef>
                <a:spcPct val="20000"/>
              </a:spcBef>
              <a:buClr>
                <a:schemeClr val="folHlink"/>
              </a:buClr>
              <a:buSzPct val="60000"/>
              <a:buFont typeface="Wingdings" pitchFamily="2" charset="2"/>
              <a:buNone/>
            </a:pPr>
            <a:r>
              <a:rPr lang="vi-VN" altLang="ru-RU" sz="1600">
                <a:solidFill>
                  <a:schemeClr val="tx2"/>
                </a:solidFill>
              </a:rPr>
              <a:t>Nhược điểm: nhưng sẽ cần rất nhiều bộ nhớ;</a:t>
            </a:r>
          </a:p>
          <a:p>
            <a:pPr eaLnBrk="1" hangingPunct="1">
              <a:spcBef>
                <a:spcPct val="20000"/>
              </a:spcBef>
              <a:buClr>
                <a:schemeClr val="folHlink"/>
              </a:buClr>
              <a:buSzPct val="60000"/>
              <a:buFont typeface="Wingdings" pitchFamily="2" charset="2"/>
              <a:buNone/>
            </a:pPr>
            <a:r>
              <a:rPr lang="vi-VN" altLang="ru-RU" sz="1600">
                <a:solidFill>
                  <a:schemeClr val="tx2"/>
                </a:solidFill>
              </a:rPr>
              <a:t>Phương hướng giải quyết nhược điểm: chỉ mục ngược.</a:t>
            </a:r>
          </a:p>
        </p:txBody>
      </p:sp>
      <p:sp>
        <p:nvSpPr>
          <p:cNvPr id="21510" name="Slide Number Placeholder 1"/>
          <p:cNvSpPr>
            <a:spLocks noGrp="1"/>
          </p:cNvSpPr>
          <p:nvPr>
            <p:ph type="sldNum" sz="quarter" idx="12"/>
          </p:nvPr>
        </p:nvSpPr>
        <p:spPr>
          <a:noFill/>
        </p:spPr>
        <p:txBody>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fld id="{9F721DC2-C9EA-4F53-A7B2-0CE36CA24143}" type="slidenum">
              <a:rPr lang="vi-VN" altLang="ru-RU" smtClean="0"/>
              <a:pPr/>
              <a:t>19</a:t>
            </a:fld>
            <a:endParaRPr lang="vi-VN" altLang="ru-RU"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ru-RU" sz="3600" smtClean="0"/>
              <a:t>Nội dung chính</a:t>
            </a:r>
            <a:endParaRPr lang="vi-VN" altLang="ru-RU" sz="3600" smtClean="0"/>
          </a:p>
        </p:txBody>
      </p:sp>
      <p:sp>
        <p:nvSpPr>
          <p:cNvPr id="4099" name="Rectangle 3"/>
          <p:cNvSpPr txBox="1">
            <a:spLocks noChangeArrowheads="1"/>
          </p:cNvSpPr>
          <p:nvPr/>
        </p:nvSpPr>
        <p:spPr bwMode="auto">
          <a:xfrm>
            <a:off x="611188" y="2017713"/>
            <a:ext cx="83439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spcBef>
                <a:spcPct val="20000"/>
              </a:spcBef>
              <a:buClr>
                <a:schemeClr val="folHlink"/>
              </a:buClr>
              <a:buSzPct val="60000"/>
              <a:buFont typeface="Wingdings" pitchFamily="2" charset="2"/>
              <a:buChar char="n"/>
            </a:pPr>
            <a:r>
              <a:rPr lang="en-US" altLang="vi-VN" sz="2800"/>
              <a:t>1. Khái niệm tìm kiếm thông tin</a:t>
            </a:r>
          </a:p>
          <a:p>
            <a:pPr eaLnBrk="1" hangingPunct="1">
              <a:spcBef>
                <a:spcPct val="20000"/>
              </a:spcBef>
              <a:buClr>
                <a:schemeClr val="folHlink"/>
              </a:buClr>
              <a:buSzPct val="60000"/>
              <a:buFont typeface="Wingdings" pitchFamily="2" charset="2"/>
              <a:buChar char="n"/>
            </a:pPr>
            <a:r>
              <a:rPr lang="en-US" altLang="vi-VN" sz="2800">
                <a:solidFill>
                  <a:srgbClr val="D9D9D9"/>
                </a:solidFill>
              </a:rPr>
              <a:t>2. Khái niệm mô hình </a:t>
            </a:r>
          </a:p>
          <a:p>
            <a:pPr eaLnBrk="1" hangingPunct="1">
              <a:spcBef>
                <a:spcPct val="20000"/>
              </a:spcBef>
              <a:buClr>
                <a:schemeClr val="folHlink"/>
              </a:buClr>
              <a:buSzPct val="60000"/>
              <a:buFont typeface="Wingdings" pitchFamily="2" charset="2"/>
              <a:buChar char="n"/>
            </a:pPr>
            <a:r>
              <a:rPr lang="en-US" altLang="vi-VN" sz="2800">
                <a:solidFill>
                  <a:srgbClr val="D9D9D9"/>
                </a:solidFill>
              </a:rPr>
              <a:t>3. Mô hình Boolean và chỉ mục ngược</a:t>
            </a:r>
            <a:endParaRPr lang="vi-VN" altLang="vi-VN" sz="2800">
              <a:solidFill>
                <a:srgbClr val="D9D9D9"/>
              </a:solidFill>
            </a:endParaRPr>
          </a:p>
        </p:txBody>
      </p:sp>
      <p:sp>
        <p:nvSpPr>
          <p:cNvPr id="4100" name="Slide Number Placeholder 1"/>
          <p:cNvSpPr>
            <a:spLocks noGrp="1"/>
          </p:cNvSpPr>
          <p:nvPr>
            <p:ph type="sldNum" sz="quarter" idx="12"/>
          </p:nvPr>
        </p:nvSpPr>
        <p:spPr>
          <a:noFill/>
        </p:spPr>
        <p:txBody>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fld id="{37EF00EB-F839-49BE-9CFA-A8BDAEE053AC}" type="slidenum">
              <a:rPr lang="vi-VN" altLang="ru-RU" smtClean="0"/>
              <a:pPr/>
              <a:t>2</a:t>
            </a:fld>
            <a:endParaRPr lang="vi-VN" altLang="ru-RU"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vi-VN" altLang="ru-RU" sz="3600" smtClean="0"/>
              <a:t>Chỉ mục ngược (1)</a:t>
            </a:r>
          </a:p>
        </p:txBody>
      </p:sp>
      <p:sp>
        <p:nvSpPr>
          <p:cNvPr id="22531" name="Rectangle 3"/>
          <p:cNvSpPr>
            <a:spLocks noGrp="1" noChangeArrowheads="1"/>
          </p:cNvSpPr>
          <p:nvPr>
            <p:ph type="body" idx="1"/>
          </p:nvPr>
        </p:nvSpPr>
        <p:spPr>
          <a:xfrm>
            <a:off x="611188" y="2017713"/>
            <a:ext cx="8208962" cy="4435475"/>
          </a:xfrm>
        </p:spPr>
        <p:txBody>
          <a:bodyPr/>
          <a:lstStyle/>
          <a:p>
            <a:pPr algn="just" eaLnBrk="1" hangingPunct="1"/>
            <a:r>
              <a:rPr lang="vi-VN" altLang="ru-RU" sz="2400" smtClean="0"/>
              <a:t>Ý tưởng: Gần giống với ma trận đánh dấu, chỉ lưu các giá trị 1.</a:t>
            </a:r>
          </a:p>
          <a:p>
            <a:pPr lvl="1" algn="just" eaLnBrk="1" hangingPunct="1"/>
            <a:r>
              <a:rPr lang="vi-VN" altLang="ru-RU" sz="2000" smtClean="0"/>
              <a:t>Tối ưu hơn ma trận đánh dấu về mặt lưu trữ;</a:t>
            </a:r>
          </a:p>
          <a:p>
            <a:pPr lvl="1" algn="just" eaLnBrk="1" hangingPunct="1"/>
            <a:r>
              <a:rPr lang="vi-VN" altLang="ru-RU" sz="2000" smtClean="0"/>
              <a:t>Thực hiện truy vấn trên các danh sách:</a:t>
            </a:r>
          </a:p>
          <a:p>
            <a:pPr lvl="2" algn="just" eaLnBrk="1" hangingPunct="1"/>
            <a:r>
              <a:rPr lang="vi-VN" altLang="ru-RU" sz="1600" smtClean="0"/>
              <a:t>Không thực hiện phép toán logic trên bit như đối với ma trận đánh dấu;</a:t>
            </a:r>
          </a:p>
          <a:p>
            <a:pPr lvl="2" algn="just" eaLnBrk="1" hangingPunct="1"/>
            <a:r>
              <a:rPr lang="vi-VN" altLang="ru-RU" sz="1600" smtClean="0"/>
              <a:t>Thực hiện các phép toán tập hợp trên danh sách: lấy phần tử chung của hai danh sách (</a:t>
            </a:r>
            <a:r>
              <a:rPr lang="vi-VN" altLang="vi-VN" sz="1600" smtClean="0"/>
              <a:t>∩</a:t>
            </a:r>
            <a:r>
              <a:rPr lang="vi-VN" altLang="ru-RU" sz="1600" smtClean="0"/>
              <a:t>), kết hợp hai danh sách (</a:t>
            </a:r>
            <a:r>
              <a:rPr lang="vi-VN" altLang="vi-VN" sz="1600" smtClean="0"/>
              <a:t>∪</a:t>
            </a:r>
            <a:r>
              <a:rPr lang="vi-VN" altLang="ru-RU" sz="1600" smtClean="0"/>
              <a:t>);</a:t>
            </a:r>
          </a:p>
          <a:p>
            <a:pPr lvl="2" algn="just" eaLnBrk="1" hangingPunct="1"/>
            <a:r>
              <a:rPr lang="vi-VN" altLang="ru-RU" sz="1600" smtClean="0"/>
              <a:t>Nếu sắp xếp văn bản theo trật tự tăng dần mã văn bản, thì có thể thực hiện truy vấn với độ phức tạp tuyến tính.</a:t>
            </a:r>
          </a:p>
        </p:txBody>
      </p:sp>
      <p:sp>
        <p:nvSpPr>
          <p:cNvPr id="22532" name="Slide Number Placeholder 1"/>
          <p:cNvSpPr>
            <a:spLocks noGrp="1"/>
          </p:cNvSpPr>
          <p:nvPr>
            <p:ph type="sldNum" sz="quarter" idx="12"/>
          </p:nvPr>
        </p:nvSpPr>
        <p:spPr>
          <a:noFill/>
        </p:spPr>
        <p:txBody>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fld id="{145E138D-10D5-4E8C-B3D1-1AC2B4792507}" type="slidenum">
              <a:rPr lang="vi-VN" altLang="ru-RU" smtClean="0"/>
              <a:pPr/>
              <a:t>20</a:t>
            </a:fld>
            <a:endParaRPr lang="vi-VN" altLang="ru-RU"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ru-RU" sz="3600" smtClean="0"/>
              <a:t>Chỉ mục ngược (2)</a:t>
            </a:r>
            <a:endParaRPr lang="vi-VN" altLang="ru-RU" sz="3600" smtClean="0"/>
          </a:p>
        </p:txBody>
      </p:sp>
      <p:sp>
        <p:nvSpPr>
          <p:cNvPr id="23555" name="Slide Number Placeholder 1"/>
          <p:cNvSpPr>
            <a:spLocks noGrp="1"/>
          </p:cNvSpPr>
          <p:nvPr>
            <p:ph type="sldNum" sz="quarter" idx="12"/>
          </p:nvPr>
        </p:nvSpPr>
        <p:spPr>
          <a:noFill/>
        </p:spPr>
        <p:txBody>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fld id="{F0B03EAF-694D-43D9-9AA1-1556886A7345}" type="slidenum">
              <a:rPr lang="vi-VN" altLang="ru-RU" smtClean="0"/>
              <a:pPr/>
              <a:t>21</a:t>
            </a:fld>
            <a:endParaRPr lang="vi-VN" altLang="ru-RU" smtClean="0"/>
          </a:p>
        </p:txBody>
      </p:sp>
      <p:sp>
        <p:nvSpPr>
          <p:cNvPr id="23556" name="TextBox 1"/>
          <p:cNvSpPr txBox="1">
            <a:spLocks noChangeArrowheads="1"/>
          </p:cNvSpPr>
          <p:nvPr/>
        </p:nvSpPr>
        <p:spPr bwMode="auto">
          <a:xfrm>
            <a:off x="684213" y="6092825"/>
            <a:ext cx="7632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r"/>
            <a:r>
              <a:rPr lang="en-US" altLang="ru-RU">
                <a:cs typeface="Tahoma" pitchFamily="34" charset="0"/>
              </a:rPr>
              <a:t>Từ ngược trong chỉ mục ngược có nghĩa gì?</a:t>
            </a:r>
            <a:endParaRPr lang="vi-VN" altLang="ru-RU">
              <a:cs typeface="Tahoma" pitchFamily="34" charset="0"/>
            </a:endParaRPr>
          </a:p>
        </p:txBody>
      </p:sp>
      <p:pic>
        <p:nvPicPr>
          <p:cNvPr id="2355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788" y="1989138"/>
            <a:ext cx="8296275" cy="3895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ru-RU" sz="3600" smtClean="0"/>
              <a:t>Chỉ mục ngược (3)</a:t>
            </a:r>
            <a:endParaRPr lang="vi-VN" altLang="ru-RU" sz="3600" smtClean="0"/>
          </a:p>
        </p:txBody>
      </p:sp>
      <p:sp>
        <p:nvSpPr>
          <p:cNvPr id="24579" name="Slide Number Placeholder 1"/>
          <p:cNvSpPr>
            <a:spLocks noGrp="1"/>
          </p:cNvSpPr>
          <p:nvPr>
            <p:ph type="sldNum" sz="quarter" idx="12"/>
          </p:nvPr>
        </p:nvSpPr>
        <p:spPr>
          <a:noFill/>
        </p:spPr>
        <p:txBody>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fld id="{DDFEB880-B420-44B8-BA43-F653BA0FAA17}" type="slidenum">
              <a:rPr lang="vi-VN" altLang="ru-RU" smtClean="0"/>
              <a:pPr/>
              <a:t>22</a:t>
            </a:fld>
            <a:endParaRPr lang="vi-VN" altLang="ru-RU" smtClean="0"/>
          </a:p>
        </p:txBody>
      </p:sp>
      <p:sp>
        <p:nvSpPr>
          <p:cNvPr id="2" name="Rectangle 4"/>
          <p:cNvSpPr>
            <a:spLocks noChangeArrowheads="1"/>
          </p:cNvSpPr>
          <p:nvPr/>
        </p:nvSpPr>
        <p:spPr bwMode="auto">
          <a:xfrm>
            <a:off x="611188" y="2060575"/>
            <a:ext cx="8204200" cy="441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eaLnBrk="1" hangingPunct="1">
              <a:lnSpc>
                <a:spcPct val="150000"/>
              </a:lnSpc>
              <a:spcBef>
                <a:spcPct val="20000"/>
              </a:spcBef>
              <a:buClr>
                <a:schemeClr val="folHlink"/>
              </a:buClr>
              <a:buSzPct val="60000"/>
              <a:buFont typeface="Wingdings" pitchFamily="2" charset="2"/>
              <a:buChar char="n"/>
              <a:defRPr/>
            </a:pPr>
            <a:r>
              <a:rPr lang="vi-VN" altLang="ru-RU" sz="2400" dirty="0">
                <a:latin typeface="+mn-lt"/>
                <a:cs typeface="+mn-cs"/>
              </a:rPr>
              <a:t>Các thuật ngữ:</a:t>
            </a:r>
          </a:p>
          <a:p>
            <a:pPr marL="800100" lvl="1" indent="-342900" algn="just" eaLnBrk="1" hangingPunct="1">
              <a:lnSpc>
                <a:spcPct val="150000"/>
              </a:lnSpc>
              <a:spcBef>
                <a:spcPct val="20000"/>
              </a:spcBef>
              <a:buClr>
                <a:schemeClr val="folHlink"/>
              </a:buClr>
              <a:buSzPct val="60000"/>
              <a:buFont typeface="Wingdings" pitchFamily="2" charset="2"/>
              <a:buChar char="n"/>
              <a:defRPr/>
            </a:pPr>
            <a:r>
              <a:rPr lang="vi-VN" altLang="ru-RU" sz="2000" dirty="0">
                <a:cs typeface="Tahoma" pitchFamily="34" charset="0"/>
              </a:rPr>
              <a:t>Mỗi mục từ trong bộ từ vựng là một bộ ba gồm một từ duy nhất, df và con trỏ tới danh sách thẻ định vị của từ đó;</a:t>
            </a:r>
          </a:p>
          <a:p>
            <a:pPr marL="800100" lvl="1" indent="-342900" algn="just" eaLnBrk="1" hangingPunct="1">
              <a:lnSpc>
                <a:spcPct val="150000"/>
              </a:lnSpc>
              <a:spcBef>
                <a:spcPct val="20000"/>
              </a:spcBef>
              <a:buClr>
                <a:schemeClr val="folHlink"/>
              </a:buClr>
              <a:buSzPct val="60000"/>
              <a:buFont typeface="Wingdings" pitchFamily="2" charset="2"/>
              <a:buChar char="n"/>
              <a:defRPr/>
            </a:pPr>
            <a:r>
              <a:rPr lang="vi-VN" altLang="ru-RU" sz="2000" dirty="0">
                <a:cs typeface="Tahoma" pitchFamily="34" charset="0"/>
              </a:rPr>
              <a:t>Thẻ định vị, là một cấu trúc lưu thông tin ứng với một văn bản (mã văn bản, các vị trí xuất hiện từ, v.v.). Từ định vị mang ý nghĩa xác định vị trí xuất hiện của từ;</a:t>
            </a:r>
          </a:p>
          <a:p>
            <a:pPr marL="800100" lvl="1" indent="-342900" algn="just" eaLnBrk="1" hangingPunct="1">
              <a:lnSpc>
                <a:spcPct val="150000"/>
              </a:lnSpc>
              <a:spcBef>
                <a:spcPct val="20000"/>
              </a:spcBef>
              <a:buClr>
                <a:schemeClr val="folHlink"/>
              </a:buClr>
              <a:buSzPct val="60000"/>
              <a:buFont typeface="Wingdings" pitchFamily="2" charset="2"/>
              <a:buChar char="n"/>
              <a:defRPr/>
            </a:pPr>
            <a:r>
              <a:rPr lang="vi-VN" altLang="ru-RU" sz="2000" dirty="0">
                <a:cs typeface="Tahoma" pitchFamily="34" charset="0"/>
              </a:rPr>
              <a:t>Tất cả các thẻ định trong các danh sách thẻ định vị gộp lại được gọi chung là bộ thẻ định vị.</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ru-RU" sz="3600" smtClean="0"/>
              <a:t>Xây dựng chỉ mục ngược</a:t>
            </a:r>
            <a:endParaRPr lang="vi-VN" altLang="ru-RU" sz="3600" smtClean="0"/>
          </a:p>
        </p:txBody>
      </p:sp>
      <p:sp>
        <p:nvSpPr>
          <p:cNvPr id="25603" name="Rectangle 3"/>
          <p:cNvSpPr>
            <a:spLocks noGrp="1" noChangeArrowheads="1"/>
          </p:cNvSpPr>
          <p:nvPr>
            <p:ph type="body" idx="1"/>
          </p:nvPr>
        </p:nvSpPr>
        <p:spPr>
          <a:xfrm>
            <a:off x="611188" y="2017713"/>
            <a:ext cx="8343900" cy="4114800"/>
          </a:xfrm>
        </p:spPr>
        <p:txBody>
          <a:bodyPr/>
          <a:lstStyle/>
          <a:p>
            <a:pPr marL="0" indent="0" eaLnBrk="1" hangingPunct="1">
              <a:buFont typeface="Wingdings" pitchFamily="2" charset="2"/>
              <a:buNone/>
            </a:pPr>
            <a:r>
              <a:rPr lang="vi-VN" altLang="ru-RU" sz="2400" smtClean="0"/>
              <a:t>Các bước cơ bản xây dựng chỉ mục ngược trong bộ nhớ:</a:t>
            </a:r>
          </a:p>
          <a:p>
            <a:pPr marL="400050" lvl="1" indent="0" eaLnBrk="1" hangingPunct="1">
              <a:buFont typeface="Wingdings" pitchFamily="2" charset="2"/>
              <a:buNone/>
            </a:pPr>
            <a:r>
              <a:rPr lang="vi-VN" altLang="ru-RU" sz="2000" smtClean="0"/>
              <a:t>Tách từ→ Sinh thẻ định vị → Sắp xếp thẻ định vị → Tổng hợp danh sách thẻ định vị → Lưu bộ từ vựng và bộ thẻ định vị</a:t>
            </a:r>
          </a:p>
        </p:txBody>
      </p:sp>
      <p:sp>
        <p:nvSpPr>
          <p:cNvPr id="25604" name="Slide Number Placeholder 1"/>
          <p:cNvSpPr>
            <a:spLocks noGrp="1"/>
          </p:cNvSpPr>
          <p:nvPr>
            <p:ph type="sldNum" sz="quarter" idx="12"/>
          </p:nvPr>
        </p:nvSpPr>
        <p:spPr>
          <a:noFill/>
        </p:spPr>
        <p:txBody>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fld id="{3897144E-60BE-4036-81BD-2DA3AD7FCDD6}" type="slidenum">
              <a:rPr lang="vi-VN" altLang="ru-RU" smtClean="0"/>
              <a:pPr/>
              <a:t>23</a:t>
            </a:fld>
            <a:endParaRPr lang="vi-VN" altLang="ru-RU"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ru-RU" sz="3200" smtClean="0"/>
              <a:t>Tách từ</a:t>
            </a:r>
            <a:endParaRPr lang="vi-VN" altLang="ru-RU" sz="3200" smtClean="0"/>
          </a:p>
        </p:txBody>
      </p:sp>
      <p:sp>
        <p:nvSpPr>
          <p:cNvPr id="26627" name="Rectangle 3"/>
          <p:cNvSpPr>
            <a:spLocks noGrp="1" noChangeArrowheads="1"/>
          </p:cNvSpPr>
          <p:nvPr>
            <p:ph type="body" idx="1"/>
          </p:nvPr>
        </p:nvSpPr>
        <p:spPr>
          <a:xfrm>
            <a:off x="250825" y="2017713"/>
            <a:ext cx="4032250" cy="3355975"/>
          </a:xfrm>
        </p:spPr>
        <p:txBody>
          <a:bodyPr/>
          <a:lstStyle/>
          <a:p>
            <a:pPr algn="just" eaLnBrk="1" hangingPunct="1"/>
            <a:r>
              <a:rPr lang="en-US" altLang="ru-RU" sz="2000" smtClean="0"/>
              <a:t>D1. DMPLK</a:t>
            </a:r>
            <a:r>
              <a:rPr lang="vi-VN" altLang="ru-RU" sz="2000" smtClean="0"/>
              <a:t> là tác phẩm văn xuôi đặc sắc và nổi tiếng nhất của Tô Hoài viết về loài vật, dành cho lứa tuổi thiếu nhi</a:t>
            </a:r>
            <a:r>
              <a:rPr lang="en-US" altLang="ru-RU" sz="2000" smtClean="0"/>
              <a:t> </a:t>
            </a:r>
          </a:p>
          <a:p>
            <a:pPr algn="just" eaLnBrk="1" hangingPunct="1"/>
            <a:r>
              <a:rPr lang="en-US" altLang="ru-RU" sz="2000" smtClean="0"/>
              <a:t>D2. </a:t>
            </a:r>
            <a:r>
              <a:rPr lang="vi-VN" altLang="ru-RU" sz="2000" b="1" smtClean="0"/>
              <a:t>Tô Hoài</a:t>
            </a:r>
            <a:r>
              <a:rPr lang="vi-VN" altLang="ru-RU" sz="2000" smtClean="0"/>
              <a:t> (sinh ngày </a:t>
            </a:r>
            <a:r>
              <a:rPr lang="en-US" altLang="ru-RU" sz="2000" smtClean="0"/>
              <a:t>27-9-1920</a:t>
            </a:r>
            <a:r>
              <a:rPr lang="vi-VN" altLang="ru-RU" sz="2000" smtClean="0"/>
              <a:t>) là một nhà văn Việt Nam nổi tiếng. Một số tác phẩm đề tài thiếu nhi của ông được dịch ra ngoại ngữ. </a:t>
            </a:r>
          </a:p>
        </p:txBody>
      </p:sp>
      <p:sp>
        <p:nvSpPr>
          <p:cNvPr id="26628" name="Rectangle 4"/>
          <p:cNvSpPr>
            <a:spLocks noChangeArrowheads="1"/>
          </p:cNvSpPr>
          <p:nvPr/>
        </p:nvSpPr>
        <p:spPr bwMode="auto">
          <a:xfrm>
            <a:off x="4860925" y="1944688"/>
            <a:ext cx="4032250" cy="335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just" eaLnBrk="1" hangingPunct="1">
              <a:spcBef>
                <a:spcPct val="20000"/>
              </a:spcBef>
              <a:buClr>
                <a:schemeClr val="folHlink"/>
              </a:buClr>
              <a:buSzPct val="60000"/>
              <a:buFont typeface="Wingdings" pitchFamily="2" charset="2"/>
              <a:buChar char="n"/>
            </a:pPr>
            <a:r>
              <a:rPr lang="en-US" altLang="ru-RU" sz="2000">
                <a:cs typeface="Tahoma" pitchFamily="34" charset="0"/>
              </a:rPr>
              <a:t>D1. DMPKL|</a:t>
            </a:r>
            <a:r>
              <a:rPr lang="vi-VN" altLang="ru-RU" sz="2000">
                <a:cs typeface="Tahoma" pitchFamily="34" charset="0"/>
              </a:rPr>
              <a:t> là</a:t>
            </a:r>
            <a:r>
              <a:rPr lang="en-US" altLang="ru-RU" sz="2000">
                <a:cs typeface="Tahoma" pitchFamily="34" charset="0"/>
              </a:rPr>
              <a:t> |</a:t>
            </a:r>
            <a:r>
              <a:rPr lang="vi-VN" altLang="ru-RU" sz="2000">
                <a:cs typeface="Tahoma" pitchFamily="34" charset="0"/>
              </a:rPr>
              <a:t> tác phẩm</a:t>
            </a:r>
            <a:r>
              <a:rPr lang="en-US" altLang="ru-RU" sz="2000">
                <a:cs typeface="Tahoma" pitchFamily="34" charset="0"/>
              </a:rPr>
              <a:t> |</a:t>
            </a:r>
            <a:r>
              <a:rPr lang="vi-VN" altLang="ru-RU" sz="2000">
                <a:cs typeface="Tahoma" pitchFamily="34" charset="0"/>
              </a:rPr>
              <a:t> văn xuôi</a:t>
            </a:r>
            <a:r>
              <a:rPr lang="en-US" altLang="ru-RU" sz="2000">
                <a:cs typeface="Tahoma" pitchFamily="34" charset="0"/>
              </a:rPr>
              <a:t> |</a:t>
            </a:r>
            <a:r>
              <a:rPr lang="vi-VN" altLang="ru-RU" sz="2000">
                <a:cs typeface="Tahoma" pitchFamily="34" charset="0"/>
              </a:rPr>
              <a:t> đặc sắc</a:t>
            </a:r>
            <a:r>
              <a:rPr lang="en-US" altLang="ru-RU" sz="2000">
                <a:cs typeface="Tahoma" pitchFamily="34" charset="0"/>
              </a:rPr>
              <a:t> |</a:t>
            </a:r>
            <a:r>
              <a:rPr lang="vi-VN" altLang="ru-RU" sz="2000">
                <a:cs typeface="Tahoma" pitchFamily="34" charset="0"/>
              </a:rPr>
              <a:t> và</a:t>
            </a:r>
            <a:r>
              <a:rPr lang="en-US" altLang="ru-RU" sz="2000">
                <a:cs typeface="Tahoma" pitchFamily="34" charset="0"/>
              </a:rPr>
              <a:t> |</a:t>
            </a:r>
            <a:r>
              <a:rPr lang="vi-VN" altLang="ru-RU" sz="2000">
                <a:cs typeface="Tahoma" pitchFamily="34" charset="0"/>
              </a:rPr>
              <a:t> nổi tiếng nhất</a:t>
            </a:r>
            <a:r>
              <a:rPr lang="en-US" altLang="ru-RU" sz="2000">
                <a:cs typeface="Tahoma" pitchFamily="34" charset="0"/>
              </a:rPr>
              <a:t> |</a:t>
            </a:r>
            <a:r>
              <a:rPr lang="vi-VN" altLang="ru-RU" sz="2000">
                <a:cs typeface="Tahoma" pitchFamily="34" charset="0"/>
              </a:rPr>
              <a:t> của</a:t>
            </a:r>
            <a:r>
              <a:rPr lang="en-US" altLang="ru-RU" sz="2000">
                <a:cs typeface="Tahoma" pitchFamily="34" charset="0"/>
              </a:rPr>
              <a:t> |</a:t>
            </a:r>
            <a:r>
              <a:rPr lang="vi-VN" altLang="ru-RU" sz="2000">
                <a:cs typeface="Tahoma" pitchFamily="34" charset="0"/>
              </a:rPr>
              <a:t> Tô Hoài</a:t>
            </a:r>
            <a:r>
              <a:rPr lang="en-US" altLang="ru-RU" sz="2000">
                <a:cs typeface="Tahoma" pitchFamily="34" charset="0"/>
              </a:rPr>
              <a:t> |</a:t>
            </a:r>
            <a:r>
              <a:rPr lang="vi-VN" altLang="ru-RU" sz="2000">
                <a:cs typeface="Tahoma" pitchFamily="34" charset="0"/>
              </a:rPr>
              <a:t> viết về</a:t>
            </a:r>
            <a:r>
              <a:rPr lang="en-US" altLang="ru-RU" sz="2000">
                <a:cs typeface="Tahoma" pitchFamily="34" charset="0"/>
              </a:rPr>
              <a:t> |</a:t>
            </a:r>
            <a:r>
              <a:rPr lang="vi-VN" altLang="ru-RU" sz="2000">
                <a:cs typeface="Tahoma" pitchFamily="34" charset="0"/>
              </a:rPr>
              <a:t> loài vật</a:t>
            </a:r>
            <a:r>
              <a:rPr lang="en-US" altLang="ru-RU" sz="2000">
                <a:cs typeface="Tahoma" pitchFamily="34" charset="0"/>
              </a:rPr>
              <a:t> |</a:t>
            </a:r>
            <a:r>
              <a:rPr lang="vi-VN" altLang="ru-RU" sz="2000">
                <a:cs typeface="Tahoma" pitchFamily="34" charset="0"/>
              </a:rPr>
              <a:t> dành cho</a:t>
            </a:r>
            <a:r>
              <a:rPr lang="en-US" altLang="ru-RU" sz="2000">
                <a:cs typeface="Tahoma" pitchFamily="34" charset="0"/>
              </a:rPr>
              <a:t> |</a:t>
            </a:r>
            <a:r>
              <a:rPr lang="vi-VN" altLang="ru-RU" sz="2000">
                <a:cs typeface="Tahoma" pitchFamily="34" charset="0"/>
              </a:rPr>
              <a:t> lứa tuổi thiếu nhi</a:t>
            </a:r>
            <a:r>
              <a:rPr lang="en-US" altLang="ru-RU" sz="2000">
                <a:cs typeface="Tahoma" pitchFamily="34" charset="0"/>
              </a:rPr>
              <a:t> </a:t>
            </a:r>
          </a:p>
          <a:p>
            <a:pPr algn="just" eaLnBrk="1" hangingPunct="1">
              <a:spcBef>
                <a:spcPct val="20000"/>
              </a:spcBef>
              <a:buClr>
                <a:schemeClr val="folHlink"/>
              </a:buClr>
              <a:buSzPct val="60000"/>
              <a:buFont typeface="Wingdings" pitchFamily="2" charset="2"/>
              <a:buChar char="n"/>
            </a:pPr>
            <a:r>
              <a:rPr lang="en-US" altLang="ru-RU" sz="2000">
                <a:cs typeface="Tahoma" pitchFamily="34" charset="0"/>
              </a:rPr>
              <a:t>D2. </a:t>
            </a:r>
            <a:r>
              <a:rPr lang="vi-VN" altLang="ru-RU" sz="2000">
                <a:cs typeface="Tahoma" pitchFamily="34" charset="0"/>
              </a:rPr>
              <a:t>Tô Hoài</a:t>
            </a:r>
            <a:r>
              <a:rPr lang="en-US" altLang="ru-RU" sz="2000">
                <a:cs typeface="Tahoma" pitchFamily="34" charset="0"/>
              </a:rPr>
              <a:t> |</a:t>
            </a:r>
            <a:r>
              <a:rPr lang="vi-VN" altLang="ru-RU" sz="2000">
                <a:cs typeface="Tahoma" pitchFamily="34" charset="0"/>
              </a:rPr>
              <a:t> sinh</a:t>
            </a:r>
            <a:r>
              <a:rPr lang="en-US" altLang="ru-RU" sz="2000">
                <a:cs typeface="Tahoma" pitchFamily="34" charset="0"/>
              </a:rPr>
              <a:t> ngày |</a:t>
            </a:r>
            <a:r>
              <a:rPr lang="vi-VN" altLang="ru-RU" sz="2000">
                <a:cs typeface="Tahoma" pitchFamily="34" charset="0"/>
              </a:rPr>
              <a:t> </a:t>
            </a:r>
            <a:r>
              <a:rPr lang="en-US" altLang="ru-RU" sz="2000">
                <a:cs typeface="Tahoma" pitchFamily="34" charset="0"/>
              </a:rPr>
              <a:t>27-9-1920 |</a:t>
            </a:r>
            <a:r>
              <a:rPr lang="vi-VN" altLang="ru-RU" sz="2000">
                <a:cs typeface="Tahoma" pitchFamily="34" charset="0"/>
              </a:rPr>
              <a:t> là</a:t>
            </a:r>
            <a:r>
              <a:rPr lang="en-US" altLang="ru-RU" sz="2000">
                <a:cs typeface="Tahoma" pitchFamily="34" charset="0"/>
              </a:rPr>
              <a:t> </a:t>
            </a:r>
            <a:r>
              <a:rPr lang="vi-VN" altLang="ru-RU" sz="2000">
                <a:cs typeface="Tahoma" pitchFamily="34" charset="0"/>
              </a:rPr>
              <a:t>một</a:t>
            </a:r>
            <a:r>
              <a:rPr lang="en-US" altLang="ru-RU" sz="2000">
                <a:cs typeface="Tahoma" pitchFamily="34" charset="0"/>
              </a:rPr>
              <a:t> |</a:t>
            </a:r>
            <a:r>
              <a:rPr lang="vi-VN" altLang="ru-RU" sz="2000">
                <a:cs typeface="Tahoma" pitchFamily="34" charset="0"/>
              </a:rPr>
              <a:t> nhà văn</a:t>
            </a:r>
            <a:r>
              <a:rPr lang="en-US" altLang="ru-RU" sz="2000">
                <a:cs typeface="Tahoma" pitchFamily="34" charset="0"/>
              </a:rPr>
              <a:t> |</a:t>
            </a:r>
            <a:r>
              <a:rPr lang="vi-VN" altLang="ru-RU" sz="2000">
                <a:cs typeface="Tahoma" pitchFamily="34" charset="0"/>
              </a:rPr>
              <a:t> Việt Nam</a:t>
            </a:r>
            <a:r>
              <a:rPr lang="en-US" altLang="ru-RU" sz="2000">
                <a:cs typeface="Tahoma" pitchFamily="34" charset="0"/>
              </a:rPr>
              <a:t> |</a:t>
            </a:r>
            <a:r>
              <a:rPr lang="vi-VN" altLang="ru-RU" sz="2000">
                <a:cs typeface="Tahoma" pitchFamily="34" charset="0"/>
              </a:rPr>
              <a:t> nổi tiếng</a:t>
            </a:r>
            <a:r>
              <a:rPr lang="en-US" altLang="ru-RU" sz="2000">
                <a:cs typeface="Tahoma" pitchFamily="34" charset="0"/>
              </a:rPr>
              <a:t> |</a:t>
            </a:r>
            <a:r>
              <a:rPr lang="vi-VN" altLang="ru-RU" sz="2000">
                <a:cs typeface="Tahoma" pitchFamily="34" charset="0"/>
              </a:rPr>
              <a:t> Một số</a:t>
            </a:r>
            <a:r>
              <a:rPr lang="en-US" altLang="ru-RU" sz="2000">
                <a:cs typeface="Tahoma" pitchFamily="34" charset="0"/>
              </a:rPr>
              <a:t> |</a:t>
            </a:r>
            <a:r>
              <a:rPr lang="vi-VN" altLang="ru-RU" sz="2000">
                <a:cs typeface="Tahoma" pitchFamily="34" charset="0"/>
              </a:rPr>
              <a:t> tác phẩm</a:t>
            </a:r>
            <a:r>
              <a:rPr lang="en-US" altLang="ru-RU" sz="2000">
                <a:cs typeface="Tahoma" pitchFamily="34" charset="0"/>
              </a:rPr>
              <a:t> |</a:t>
            </a:r>
            <a:r>
              <a:rPr lang="vi-VN" altLang="ru-RU" sz="2000">
                <a:cs typeface="Tahoma" pitchFamily="34" charset="0"/>
              </a:rPr>
              <a:t> đề tài</a:t>
            </a:r>
            <a:r>
              <a:rPr lang="en-US" altLang="ru-RU" sz="2000">
                <a:cs typeface="Tahoma" pitchFamily="34" charset="0"/>
              </a:rPr>
              <a:t> |</a:t>
            </a:r>
            <a:r>
              <a:rPr lang="vi-VN" altLang="ru-RU" sz="2000">
                <a:cs typeface="Tahoma" pitchFamily="34" charset="0"/>
              </a:rPr>
              <a:t> thiếu nhi</a:t>
            </a:r>
            <a:r>
              <a:rPr lang="en-US" altLang="ru-RU" sz="2000">
                <a:cs typeface="Tahoma" pitchFamily="34" charset="0"/>
              </a:rPr>
              <a:t> |</a:t>
            </a:r>
            <a:r>
              <a:rPr lang="vi-VN" altLang="ru-RU" sz="2000">
                <a:cs typeface="Tahoma" pitchFamily="34" charset="0"/>
              </a:rPr>
              <a:t> của</a:t>
            </a:r>
            <a:r>
              <a:rPr lang="en-US" altLang="ru-RU" sz="2000">
                <a:cs typeface="Tahoma" pitchFamily="34" charset="0"/>
              </a:rPr>
              <a:t> </a:t>
            </a:r>
            <a:r>
              <a:rPr lang="vi-VN" altLang="ru-RU" sz="2000">
                <a:cs typeface="Tahoma" pitchFamily="34" charset="0"/>
              </a:rPr>
              <a:t>ông</a:t>
            </a:r>
            <a:r>
              <a:rPr lang="en-US" altLang="ru-RU" sz="2000">
                <a:cs typeface="Tahoma" pitchFamily="34" charset="0"/>
              </a:rPr>
              <a:t> |</a:t>
            </a:r>
            <a:r>
              <a:rPr lang="vi-VN" altLang="ru-RU" sz="2000">
                <a:cs typeface="Tahoma" pitchFamily="34" charset="0"/>
              </a:rPr>
              <a:t> được</a:t>
            </a:r>
            <a:r>
              <a:rPr lang="en-US" altLang="ru-RU" sz="2000">
                <a:cs typeface="Tahoma" pitchFamily="34" charset="0"/>
              </a:rPr>
              <a:t> |</a:t>
            </a:r>
            <a:r>
              <a:rPr lang="vi-VN" altLang="ru-RU" sz="2000">
                <a:cs typeface="Tahoma" pitchFamily="34" charset="0"/>
              </a:rPr>
              <a:t> dịch</a:t>
            </a:r>
            <a:r>
              <a:rPr lang="en-US" altLang="ru-RU" sz="2000">
                <a:cs typeface="Tahoma" pitchFamily="34" charset="0"/>
              </a:rPr>
              <a:t> </a:t>
            </a:r>
            <a:r>
              <a:rPr lang="vi-VN" altLang="ru-RU" sz="2000">
                <a:cs typeface="Tahoma" pitchFamily="34" charset="0"/>
              </a:rPr>
              <a:t>ra</a:t>
            </a:r>
            <a:r>
              <a:rPr lang="en-US" altLang="ru-RU" sz="2000">
                <a:cs typeface="Tahoma" pitchFamily="34" charset="0"/>
              </a:rPr>
              <a:t> |</a:t>
            </a:r>
            <a:r>
              <a:rPr lang="vi-VN" altLang="ru-RU" sz="2000">
                <a:cs typeface="Tahoma" pitchFamily="34" charset="0"/>
              </a:rPr>
              <a:t> ngoại ngữ</a:t>
            </a:r>
          </a:p>
        </p:txBody>
      </p:sp>
      <p:sp>
        <p:nvSpPr>
          <p:cNvPr id="26629" name="AutoShape 5"/>
          <p:cNvSpPr>
            <a:spLocks noChangeArrowheads="1"/>
          </p:cNvSpPr>
          <p:nvPr/>
        </p:nvSpPr>
        <p:spPr bwMode="auto">
          <a:xfrm>
            <a:off x="4356100" y="3213100"/>
            <a:ext cx="431800" cy="431800"/>
          </a:xfrm>
          <a:prstGeom prst="right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ru-RU" altLang="ru-RU"/>
          </a:p>
        </p:txBody>
      </p:sp>
      <p:sp>
        <p:nvSpPr>
          <p:cNvPr id="26630" name="Slide Number Placeholder 1"/>
          <p:cNvSpPr>
            <a:spLocks noGrp="1"/>
          </p:cNvSpPr>
          <p:nvPr>
            <p:ph type="sldNum" sz="quarter" idx="12"/>
          </p:nvPr>
        </p:nvSpPr>
        <p:spPr>
          <a:noFill/>
        </p:spPr>
        <p:txBody>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fld id="{26901772-29D8-4443-9AE4-7B91B5A7477E}" type="slidenum">
              <a:rPr lang="vi-VN" altLang="ru-RU" smtClean="0"/>
              <a:pPr/>
              <a:t>24</a:t>
            </a:fld>
            <a:endParaRPr lang="vi-VN" altLang="ru-RU" smtClean="0"/>
          </a:p>
        </p:txBody>
      </p:sp>
      <p:sp>
        <p:nvSpPr>
          <p:cNvPr id="26631" name="Text Box 5"/>
          <p:cNvSpPr txBox="1">
            <a:spLocks noChangeArrowheads="1"/>
          </p:cNvSpPr>
          <p:nvPr/>
        </p:nvSpPr>
        <p:spPr bwMode="auto">
          <a:xfrm>
            <a:off x="468313" y="5876925"/>
            <a:ext cx="6767512"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spcBef>
                <a:spcPct val="50000"/>
              </a:spcBef>
            </a:pPr>
            <a:r>
              <a:rPr lang="en-US" altLang="ru-RU" sz="1400">
                <a:solidFill>
                  <a:schemeClr val="tx2"/>
                </a:solidFill>
              </a:rPr>
              <a:t>*Ký hiệu viết tắt trong slide: </a:t>
            </a:r>
            <a:r>
              <a:rPr lang="en-US" altLang="ru-RU" sz="1000">
                <a:solidFill>
                  <a:schemeClr val="tx2"/>
                </a:solidFill>
              </a:rPr>
              <a:t>DMPLK: Dế mèn phiêu lưu kí</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ChangeArrowheads="1"/>
          </p:cNvSpPr>
          <p:nvPr/>
        </p:nvSpPr>
        <p:spPr bwMode="auto">
          <a:xfrm>
            <a:off x="5867400" y="836613"/>
            <a:ext cx="2665413" cy="57610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just" eaLnBrk="1" hangingPunct="1">
              <a:lnSpc>
                <a:spcPct val="90000"/>
              </a:lnSpc>
              <a:buClr>
                <a:schemeClr val="folHlink"/>
              </a:buClr>
              <a:buSzPct val="60000"/>
              <a:buFont typeface="Wingdings" pitchFamily="2" charset="2"/>
              <a:buNone/>
            </a:pPr>
            <a:r>
              <a:rPr lang="en-US" altLang="ru-RU">
                <a:cs typeface="Tahoma" pitchFamily="34" charset="0"/>
              </a:rPr>
              <a:t>Từ		   Mã văn bản</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&lt;DMPLK,		1&gt;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là</a:t>
            </a:r>
            <a:r>
              <a:rPr lang="en-US" altLang="ru-RU" sz="1400">
                <a:cs typeface="Tahoma" pitchFamily="34" charset="0"/>
              </a:rPr>
              <a:t>,			1&gt;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tác phẩm</a:t>
            </a:r>
            <a:r>
              <a:rPr lang="en-US" altLang="ru-RU" sz="1400">
                <a:cs typeface="Tahoma" pitchFamily="34" charset="0"/>
              </a:rPr>
              <a:t>,		1&gt;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văn xuôi</a:t>
            </a:r>
            <a:r>
              <a:rPr lang="en-US" altLang="ru-RU" sz="1400">
                <a:cs typeface="Tahoma" pitchFamily="34" charset="0"/>
              </a:rPr>
              <a:t>,		1&gt;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đặc sắc</a:t>
            </a:r>
            <a:r>
              <a:rPr lang="en-US" altLang="ru-RU" sz="1400">
                <a:cs typeface="Tahoma" pitchFamily="34" charset="0"/>
              </a:rPr>
              <a:t>,		1&gt;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và</a:t>
            </a:r>
            <a:r>
              <a:rPr lang="en-US" altLang="ru-RU" sz="1400">
                <a:cs typeface="Tahoma" pitchFamily="34" charset="0"/>
              </a:rPr>
              <a:t>	,		1&gt;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nổi tiếng nhất</a:t>
            </a:r>
            <a:r>
              <a:rPr lang="en-US" altLang="ru-RU" sz="1400">
                <a:cs typeface="Tahoma" pitchFamily="34" charset="0"/>
              </a:rPr>
              <a:t>,	1&gt;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của</a:t>
            </a:r>
            <a:r>
              <a:rPr lang="en-US" altLang="ru-RU" sz="1400">
                <a:cs typeface="Tahoma" pitchFamily="34" charset="0"/>
              </a:rPr>
              <a:t>,		1&gt;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Tô Hoài</a:t>
            </a:r>
            <a:r>
              <a:rPr lang="en-US" altLang="ru-RU" sz="1400">
                <a:cs typeface="Tahoma" pitchFamily="34" charset="0"/>
              </a:rPr>
              <a:t>,		1&gt;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viết về</a:t>
            </a:r>
            <a:r>
              <a:rPr lang="en-US" altLang="ru-RU" sz="1400">
                <a:cs typeface="Tahoma" pitchFamily="34" charset="0"/>
              </a:rPr>
              <a:t>,		1&gt;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loài vật</a:t>
            </a:r>
            <a:r>
              <a:rPr lang="en-US" altLang="ru-RU" sz="1400">
                <a:cs typeface="Tahoma" pitchFamily="34" charset="0"/>
              </a:rPr>
              <a:t>,		1&gt;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dành cho</a:t>
            </a:r>
            <a:r>
              <a:rPr lang="en-US" altLang="ru-RU" sz="1400">
                <a:cs typeface="Tahoma" pitchFamily="34" charset="0"/>
              </a:rPr>
              <a:t>,		1&gt;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lứa tuổi thiếu nhi</a:t>
            </a:r>
            <a:r>
              <a:rPr lang="en-US" altLang="ru-RU" sz="1400">
                <a:cs typeface="Tahoma" pitchFamily="34" charset="0"/>
              </a:rPr>
              <a:t>, 	1&gt;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Tô Hoài</a:t>
            </a:r>
            <a:r>
              <a:rPr lang="en-US" altLang="ru-RU" sz="1400">
                <a:cs typeface="Tahoma" pitchFamily="34" charset="0"/>
              </a:rPr>
              <a:t>,		2&gt;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sinh</a:t>
            </a:r>
            <a:r>
              <a:rPr lang="en-US" altLang="ru-RU" sz="1400">
                <a:cs typeface="Tahoma" pitchFamily="34" charset="0"/>
              </a:rPr>
              <a:t> ngày,	2&gt;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&lt;27-9-1920,	2&gt;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là</a:t>
            </a:r>
            <a:r>
              <a:rPr lang="en-US" altLang="ru-RU" sz="1400">
                <a:cs typeface="Tahoma" pitchFamily="34" charset="0"/>
              </a:rPr>
              <a:t> một,		2&gt;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nhà văn</a:t>
            </a:r>
            <a:r>
              <a:rPr lang="en-US" altLang="ru-RU" sz="1400">
                <a:cs typeface="Tahoma" pitchFamily="34" charset="0"/>
              </a:rPr>
              <a:t>,		2&gt;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Việt Nam</a:t>
            </a:r>
            <a:r>
              <a:rPr lang="en-US" altLang="ru-RU" sz="1400">
                <a:cs typeface="Tahoma" pitchFamily="34" charset="0"/>
              </a:rPr>
              <a:t>,		2&gt;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nổi tiếng</a:t>
            </a:r>
            <a:r>
              <a:rPr lang="en-US" altLang="ru-RU" sz="1400">
                <a:cs typeface="Tahoma" pitchFamily="34" charset="0"/>
              </a:rPr>
              <a:t>,		2&gt;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Một số</a:t>
            </a:r>
            <a:r>
              <a:rPr lang="en-US" altLang="ru-RU" sz="1400">
                <a:cs typeface="Tahoma" pitchFamily="34" charset="0"/>
              </a:rPr>
              <a:t>,		2&gt;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tác phẩm</a:t>
            </a:r>
            <a:r>
              <a:rPr lang="en-US" altLang="ru-RU" sz="1400">
                <a:cs typeface="Tahoma" pitchFamily="34" charset="0"/>
              </a:rPr>
              <a:t>,		2&gt;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đề tài</a:t>
            </a:r>
            <a:r>
              <a:rPr lang="en-US" altLang="ru-RU" sz="1400">
                <a:cs typeface="Tahoma" pitchFamily="34" charset="0"/>
              </a:rPr>
              <a:t>,		2&gt;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thiếu nhi</a:t>
            </a:r>
            <a:r>
              <a:rPr lang="en-US" altLang="ru-RU" sz="1400">
                <a:cs typeface="Tahoma" pitchFamily="34" charset="0"/>
              </a:rPr>
              <a:t>,		2&gt;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của</a:t>
            </a:r>
            <a:r>
              <a:rPr lang="en-US" altLang="ru-RU" sz="1400">
                <a:cs typeface="Tahoma" pitchFamily="34" charset="0"/>
              </a:rPr>
              <a:t> ông,		2&gt;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được</a:t>
            </a:r>
            <a:r>
              <a:rPr lang="en-US" altLang="ru-RU" sz="1400">
                <a:cs typeface="Tahoma" pitchFamily="34" charset="0"/>
              </a:rPr>
              <a:t>,		2&gt;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dịch</a:t>
            </a:r>
            <a:r>
              <a:rPr lang="en-US" altLang="ru-RU" sz="1400">
                <a:cs typeface="Tahoma" pitchFamily="34" charset="0"/>
              </a:rPr>
              <a:t> ra,		2&gt;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ngoại ngữ</a:t>
            </a:r>
            <a:r>
              <a:rPr lang="en-US" altLang="ru-RU" sz="1400">
                <a:cs typeface="Tahoma" pitchFamily="34" charset="0"/>
              </a:rPr>
              <a:t>,	2&gt;</a:t>
            </a:r>
            <a:endParaRPr lang="vi-VN" altLang="ru-RU" sz="1400">
              <a:cs typeface="Tahoma" pitchFamily="34" charset="0"/>
            </a:endParaRPr>
          </a:p>
        </p:txBody>
      </p:sp>
      <p:sp>
        <p:nvSpPr>
          <p:cNvPr id="27651" name="AutoShape 6"/>
          <p:cNvSpPr>
            <a:spLocks noChangeArrowheads="1"/>
          </p:cNvSpPr>
          <p:nvPr/>
        </p:nvSpPr>
        <p:spPr bwMode="auto">
          <a:xfrm>
            <a:off x="3851275" y="3644900"/>
            <a:ext cx="1800225" cy="360363"/>
          </a:xfrm>
          <a:prstGeom prst="rightArrow">
            <a:avLst>
              <a:gd name="adj1" fmla="val 50000"/>
              <a:gd name="adj2" fmla="val 12489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ru-RU" altLang="ru-RU"/>
          </a:p>
        </p:txBody>
      </p:sp>
      <p:sp>
        <p:nvSpPr>
          <p:cNvPr id="27652" name="TextBox 7"/>
          <p:cNvSpPr txBox="1">
            <a:spLocks noChangeArrowheads="1"/>
          </p:cNvSpPr>
          <p:nvPr/>
        </p:nvSpPr>
        <p:spPr bwMode="auto">
          <a:xfrm>
            <a:off x="3892550" y="2708275"/>
            <a:ext cx="194468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r>
              <a:rPr lang="en-US" altLang="ru-RU" sz="2400">
                <a:solidFill>
                  <a:schemeClr val="tx2"/>
                </a:solidFill>
              </a:rPr>
              <a:t>Sinh thẻ định vị</a:t>
            </a:r>
            <a:endParaRPr lang="vi-VN" altLang="ru-RU" sz="2400">
              <a:solidFill>
                <a:schemeClr val="tx2"/>
              </a:solidFill>
            </a:endParaRPr>
          </a:p>
        </p:txBody>
      </p:sp>
      <p:sp>
        <p:nvSpPr>
          <p:cNvPr id="27653" name="Slide Number Placeholder 1"/>
          <p:cNvSpPr>
            <a:spLocks noGrp="1"/>
          </p:cNvSpPr>
          <p:nvPr>
            <p:ph type="sldNum" sz="quarter" idx="12"/>
          </p:nvPr>
        </p:nvSpPr>
        <p:spPr>
          <a:noFill/>
        </p:spPr>
        <p:txBody>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fld id="{470545DF-D0FE-4FAC-8A19-FA55639221FD}" type="slidenum">
              <a:rPr lang="vi-VN" altLang="ru-RU" smtClean="0"/>
              <a:pPr/>
              <a:t>25</a:t>
            </a:fld>
            <a:endParaRPr lang="vi-VN" altLang="ru-RU" smtClean="0"/>
          </a:p>
        </p:txBody>
      </p:sp>
      <p:sp>
        <p:nvSpPr>
          <p:cNvPr id="27654" name="Rectangle 2"/>
          <p:cNvSpPr>
            <a:spLocks noGrp="1" noChangeArrowheads="1"/>
          </p:cNvSpPr>
          <p:nvPr>
            <p:ph type="title"/>
          </p:nvPr>
        </p:nvSpPr>
        <p:spPr/>
        <p:txBody>
          <a:bodyPr/>
          <a:lstStyle/>
          <a:p>
            <a:pPr eaLnBrk="1" hangingPunct="1"/>
            <a:r>
              <a:rPr lang="en-US" altLang="ru-RU" sz="3200" smtClean="0"/>
              <a:t>Sinh thẻ định vị</a:t>
            </a:r>
            <a:endParaRPr lang="vi-VN" altLang="ru-RU" sz="3200" smtClean="0"/>
          </a:p>
        </p:txBody>
      </p:sp>
      <p:sp>
        <p:nvSpPr>
          <p:cNvPr id="27655" name="Rectangle 4"/>
          <p:cNvSpPr>
            <a:spLocks noChangeArrowheads="1"/>
          </p:cNvSpPr>
          <p:nvPr/>
        </p:nvSpPr>
        <p:spPr bwMode="auto">
          <a:xfrm>
            <a:off x="150813" y="2551113"/>
            <a:ext cx="3671887" cy="290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just" eaLnBrk="1" hangingPunct="1">
              <a:spcBef>
                <a:spcPct val="20000"/>
              </a:spcBef>
              <a:buClr>
                <a:schemeClr val="folHlink"/>
              </a:buClr>
              <a:buSzPct val="60000"/>
              <a:buFont typeface="Wingdings" pitchFamily="2" charset="2"/>
              <a:buChar char="n"/>
            </a:pPr>
            <a:r>
              <a:rPr lang="en-US" altLang="ru-RU">
                <a:cs typeface="Tahoma" pitchFamily="34" charset="0"/>
              </a:rPr>
              <a:t>D1. DMPKL|</a:t>
            </a:r>
            <a:r>
              <a:rPr lang="vi-VN" altLang="ru-RU">
                <a:cs typeface="Tahoma" pitchFamily="34" charset="0"/>
              </a:rPr>
              <a:t> là</a:t>
            </a:r>
            <a:r>
              <a:rPr lang="en-US" altLang="ru-RU">
                <a:cs typeface="Tahoma" pitchFamily="34" charset="0"/>
              </a:rPr>
              <a:t> |</a:t>
            </a:r>
            <a:r>
              <a:rPr lang="vi-VN" altLang="ru-RU">
                <a:cs typeface="Tahoma" pitchFamily="34" charset="0"/>
              </a:rPr>
              <a:t> tác phẩm</a:t>
            </a:r>
            <a:r>
              <a:rPr lang="en-US" altLang="ru-RU">
                <a:cs typeface="Tahoma" pitchFamily="34" charset="0"/>
              </a:rPr>
              <a:t> |</a:t>
            </a:r>
            <a:r>
              <a:rPr lang="vi-VN" altLang="ru-RU">
                <a:cs typeface="Tahoma" pitchFamily="34" charset="0"/>
              </a:rPr>
              <a:t> văn xuôi</a:t>
            </a:r>
            <a:r>
              <a:rPr lang="en-US" altLang="ru-RU">
                <a:cs typeface="Tahoma" pitchFamily="34" charset="0"/>
              </a:rPr>
              <a:t> |</a:t>
            </a:r>
            <a:r>
              <a:rPr lang="vi-VN" altLang="ru-RU">
                <a:cs typeface="Tahoma" pitchFamily="34" charset="0"/>
              </a:rPr>
              <a:t> đặc sắc</a:t>
            </a:r>
            <a:r>
              <a:rPr lang="en-US" altLang="ru-RU">
                <a:cs typeface="Tahoma" pitchFamily="34" charset="0"/>
              </a:rPr>
              <a:t> |</a:t>
            </a:r>
            <a:r>
              <a:rPr lang="vi-VN" altLang="ru-RU">
                <a:cs typeface="Tahoma" pitchFamily="34" charset="0"/>
              </a:rPr>
              <a:t> và</a:t>
            </a:r>
            <a:r>
              <a:rPr lang="en-US" altLang="ru-RU">
                <a:cs typeface="Tahoma" pitchFamily="34" charset="0"/>
              </a:rPr>
              <a:t> |</a:t>
            </a:r>
            <a:r>
              <a:rPr lang="vi-VN" altLang="ru-RU">
                <a:cs typeface="Tahoma" pitchFamily="34" charset="0"/>
              </a:rPr>
              <a:t> nổi tiếng nhất</a:t>
            </a:r>
            <a:r>
              <a:rPr lang="en-US" altLang="ru-RU">
                <a:cs typeface="Tahoma" pitchFamily="34" charset="0"/>
              </a:rPr>
              <a:t> |</a:t>
            </a:r>
            <a:r>
              <a:rPr lang="vi-VN" altLang="ru-RU">
                <a:cs typeface="Tahoma" pitchFamily="34" charset="0"/>
              </a:rPr>
              <a:t> của</a:t>
            </a:r>
            <a:r>
              <a:rPr lang="en-US" altLang="ru-RU">
                <a:cs typeface="Tahoma" pitchFamily="34" charset="0"/>
              </a:rPr>
              <a:t> |</a:t>
            </a:r>
            <a:r>
              <a:rPr lang="vi-VN" altLang="ru-RU">
                <a:cs typeface="Tahoma" pitchFamily="34" charset="0"/>
              </a:rPr>
              <a:t> Tô Hoài</a:t>
            </a:r>
            <a:r>
              <a:rPr lang="en-US" altLang="ru-RU">
                <a:cs typeface="Tahoma" pitchFamily="34" charset="0"/>
              </a:rPr>
              <a:t> |</a:t>
            </a:r>
            <a:r>
              <a:rPr lang="vi-VN" altLang="ru-RU">
                <a:cs typeface="Tahoma" pitchFamily="34" charset="0"/>
              </a:rPr>
              <a:t> viết về</a:t>
            </a:r>
            <a:r>
              <a:rPr lang="en-US" altLang="ru-RU">
                <a:cs typeface="Tahoma" pitchFamily="34" charset="0"/>
              </a:rPr>
              <a:t> |</a:t>
            </a:r>
            <a:r>
              <a:rPr lang="vi-VN" altLang="ru-RU">
                <a:cs typeface="Tahoma" pitchFamily="34" charset="0"/>
              </a:rPr>
              <a:t> loài vật</a:t>
            </a:r>
            <a:r>
              <a:rPr lang="en-US" altLang="ru-RU">
                <a:cs typeface="Tahoma" pitchFamily="34" charset="0"/>
              </a:rPr>
              <a:t> |</a:t>
            </a:r>
            <a:r>
              <a:rPr lang="vi-VN" altLang="ru-RU">
                <a:cs typeface="Tahoma" pitchFamily="34" charset="0"/>
              </a:rPr>
              <a:t> dành cho</a:t>
            </a:r>
            <a:r>
              <a:rPr lang="en-US" altLang="ru-RU">
                <a:cs typeface="Tahoma" pitchFamily="34" charset="0"/>
              </a:rPr>
              <a:t> |</a:t>
            </a:r>
            <a:r>
              <a:rPr lang="vi-VN" altLang="ru-RU">
                <a:cs typeface="Tahoma" pitchFamily="34" charset="0"/>
              </a:rPr>
              <a:t> lứa tuổi thiếu nhi</a:t>
            </a:r>
            <a:r>
              <a:rPr lang="en-US" altLang="ru-RU">
                <a:cs typeface="Tahoma" pitchFamily="34" charset="0"/>
              </a:rPr>
              <a:t> </a:t>
            </a:r>
          </a:p>
          <a:p>
            <a:pPr algn="just" eaLnBrk="1" hangingPunct="1">
              <a:spcBef>
                <a:spcPct val="20000"/>
              </a:spcBef>
              <a:buClr>
                <a:schemeClr val="folHlink"/>
              </a:buClr>
              <a:buSzPct val="60000"/>
              <a:buFont typeface="Wingdings" pitchFamily="2" charset="2"/>
              <a:buChar char="n"/>
            </a:pPr>
            <a:r>
              <a:rPr lang="en-US" altLang="ru-RU">
                <a:cs typeface="Tahoma" pitchFamily="34" charset="0"/>
              </a:rPr>
              <a:t>D2. </a:t>
            </a:r>
            <a:r>
              <a:rPr lang="vi-VN" altLang="ru-RU">
                <a:cs typeface="Tahoma" pitchFamily="34" charset="0"/>
              </a:rPr>
              <a:t>Tô Hoài</a:t>
            </a:r>
            <a:r>
              <a:rPr lang="en-US" altLang="ru-RU">
                <a:cs typeface="Tahoma" pitchFamily="34" charset="0"/>
              </a:rPr>
              <a:t> |</a:t>
            </a:r>
            <a:r>
              <a:rPr lang="vi-VN" altLang="ru-RU">
                <a:cs typeface="Tahoma" pitchFamily="34" charset="0"/>
              </a:rPr>
              <a:t> sinh</a:t>
            </a:r>
            <a:r>
              <a:rPr lang="en-US" altLang="ru-RU">
                <a:cs typeface="Tahoma" pitchFamily="34" charset="0"/>
              </a:rPr>
              <a:t> ngày |</a:t>
            </a:r>
            <a:r>
              <a:rPr lang="vi-VN" altLang="ru-RU">
                <a:cs typeface="Tahoma" pitchFamily="34" charset="0"/>
              </a:rPr>
              <a:t> </a:t>
            </a:r>
            <a:r>
              <a:rPr lang="en-US" altLang="ru-RU">
                <a:cs typeface="Tahoma" pitchFamily="34" charset="0"/>
              </a:rPr>
              <a:t>27-9-1920 |</a:t>
            </a:r>
            <a:r>
              <a:rPr lang="vi-VN" altLang="ru-RU">
                <a:cs typeface="Tahoma" pitchFamily="34" charset="0"/>
              </a:rPr>
              <a:t> là</a:t>
            </a:r>
            <a:r>
              <a:rPr lang="en-US" altLang="ru-RU">
                <a:cs typeface="Tahoma" pitchFamily="34" charset="0"/>
              </a:rPr>
              <a:t> </a:t>
            </a:r>
            <a:r>
              <a:rPr lang="vi-VN" altLang="ru-RU">
                <a:cs typeface="Tahoma" pitchFamily="34" charset="0"/>
              </a:rPr>
              <a:t>một</a:t>
            </a:r>
            <a:r>
              <a:rPr lang="en-US" altLang="ru-RU">
                <a:cs typeface="Tahoma" pitchFamily="34" charset="0"/>
              </a:rPr>
              <a:t> |</a:t>
            </a:r>
            <a:r>
              <a:rPr lang="vi-VN" altLang="ru-RU">
                <a:cs typeface="Tahoma" pitchFamily="34" charset="0"/>
              </a:rPr>
              <a:t> nhà văn</a:t>
            </a:r>
            <a:r>
              <a:rPr lang="en-US" altLang="ru-RU">
                <a:cs typeface="Tahoma" pitchFamily="34" charset="0"/>
              </a:rPr>
              <a:t> |</a:t>
            </a:r>
            <a:r>
              <a:rPr lang="vi-VN" altLang="ru-RU">
                <a:cs typeface="Tahoma" pitchFamily="34" charset="0"/>
              </a:rPr>
              <a:t> Việt Nam</a:t>
            </a:r>
            <a:r>
              <a:rPr lang="en-US" altLang="ru-RU">
                <a:cs typeface="Tahoma" pitchFamily="34" charset="0"/>
              </a:rPr>
              <a:t> |</a:t>
            </a:r>
            <a:r>
              <a:rPr lang="vi-VN" altLang="ru-RU">
                <a:cs typeface="Tahoma" pitchFamily="34" charset="0"/>
              </a:rPr>
              <a:t> nổi tiếng</a:t>
            </a:r>
            <a:r>
              <a:rPr lang="en-US" altLang="ru-RU">
                <a:cs typeface="Tahoma" pitchFamily="34" charset="0"/>
              </a:rPr>
              <a:t> |</a:t>
            </a:r>
            <a:r>
              <a:rPr lang="vi-VN" altLang="ru-RU">
                <a:cs typeface="Tahoma" pitchFamily="34" charset="0"/>
              </a:rPr>
              <a:t> Một số</a:t>
            </a:r>
            <a:r>
              <a:rPr lang="en-US" altLang="ru-RU">
                <a:cs typeface="Tahoma" pitchFamily="34" charset="0"/>
              </a:rPr>
              <a:t> |</a:t>
            </a:r>
            <a:r>
              <a:rPr lang="vi-VN" altLang="ru-RU">
                <a:cs typeface="Tahoma" pitchFamily="34" charset="0"/>
              </a:rPr>
              <a:t> tác phẩm</a:t>
            </a:r>
            <a:r>
              <a:rPr lang="en-US" altLang="ru-RU">
                <a:cs typeface="Tahoma" pitchFamily="34" charset="0"/>
              </a:rPr>
              <a:t> |</a:t>
            </a:r>
            <a:r>
              <a:rPr lang="vi-VN" altLang="ru-RU">
                <a:cs typeface="Tahoma" pitchFamily="34" charset="0"/>
              </a:rPr>
              <a:t> đề tài</a:t>
            </a:r>
            <a:r>
              <a:rPr lang="en-US" altLang="ru-RU">
                <a:cs typeface="Tahoma" pitchFamily="34" charset="0"/>
              </a:rPr>
              <a:t> |</a:t>
            </a:r>
            <a:r>
              <a:rPr lang="vi-VN" altLang="ru-RU">
                <a:cs typeface="Tahoma" pitchFamily="34" charset="0"/>
              </a:rPr>
              <a:t> thiếu nhi</a:t>
            </a:r>
            <a:r>
              <a:rPr lang="en-US" altLang="ru-RU">
                <a:cs typeface="Tahoma" pitchFamily="34" charset="0"/>
              </a:rPr>
              <a:t> |</a:t>
            </a:r>
            <a:r>
              <a:rPr lang="vi-VN" altLang="ru-RU">
                <a:cs typeface="Tahoma" pitchFamily="34" charset="0"/>
              </a:rPr>
              <a:t> của</a:t>
            </a:r>
            <a:r>
              <a:rPr lang="en-US" altLang="ru-RU">
                <a:cs typeface="Tahoma" pitchFamily="34" charset="0"/>
              </a:rPr>
              <a:t> </a:t>
            </a:r>
            <a:r>
              <a:rPr lang="vi-VN" altLang="ru-RU">
                <a:cs typeface="Tahoma" pitchFamily="34" charset="0"/>
              </a:rPr>
              <a:t>ông</a:t>
            </a:r>
            <a:r>
              <a:rPr lang="en-US" altLang="ru-RU">
                <a:cs typeface="Tahoma" pitchFamily="34" charset="0"/>
              </a:rPr>
              <a:t> |</a:t>
            </a:r>
            <a:r>
              <a:rPr lang="vi-VN" altLang="ru-RU">
                <a:cs typeface="Tahoma" pitchFamily="34" charset="0"/>
              </a:rPr>
              <a:t> được</a:t>
            </a:r>
            <a:r>
              <a:rPr lang="en-US" altLang="ru-RU">
                <a:cs typeface="Tahoma" pitchFamily="34" charset="0"/>
              </a:rPr>
              <a:t> |</a:t>
            </a:r>
            <a:r>
              <a:rPr lang="vi-VN" altLang="ru-RU">
                <a:cs typeface="Tahoma" pitchFamily="34" charset="0"/>
              </a:rPr>
              <a:t> dịch</a:t>
            </a:r>
            <a:r>
              <a:rPr lang="en-US" altLang="ru-RU">
                <a:cs typeface="Tahoma" pitchFamily="34" charset="0"/>
              </a:rPr>
              <a:t> </a:t>
            </a:r>
            <a:r>
              <a:rPr lang="vi-VN" altLang="ru-RU">
                <a:cs typeface="Tahoma" pitchFamily="34" charset="0"/>
              </a:rPr>
              <a:t>ra</a:t>
            </a:r>
            <a:r>
              <a:rPr lang="en-US" altLang="ru-RU">
                <a:cs typeface="Tahoma" pitchFamily="34" charset="0"/>
              </a:rPr>
              <a:t> |</a:t>
            </a:r>
            <a:r>
              <a:rPr lang="vi-VN" altLang="ru-RU">
                <a:cs typeface="Tahoma" pitchFamily="34" charset="0"/>
              </a:rPr>
              <a:t> ngoại ngữ</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4"/>
          <p:cNvSpPr>
            <a:spLocks noChangeArrowheads="1"/>
          </p:cNvSpPr>
          <p:nvPr/>
        </p:nvSpPr>
        <p:spPr bwMode="auto">
          <a:xfrm>
            <a:off x="4356100" y="3213100"/>
            <a:ext cx="1223963" cy="288925"/>
          </a:xfrm>
          <a:prstGeom prst="rightArrow">
            <a:avLst>
              <a:gd name="adj1" fmla="val 50000"/>
              <a:gd name="adj2" fmla="val 10590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ru-RU" altLang="ru-RU"/>
          </a:p>
        </p:txBody>
      </p:sp>
      <p:sp>
        <p:nvSpPr>
          <p:cNvPr id="28675" name="TextBox 5"/>
          <p:cNvSpPr txBox="1">
            <a:spLocks noChangeArrowheads="1"/>
          </p:cNvSpPr>
          <p:nvPr/>
        </p:nvSpPr>
        <p:spPr bwMode="auto">
          <a:xfrm>
            <a:off x="4283075" y="2555875"/>
            <a:ext cx="19446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r>
              <a:rPr lang="en-US" altLang="ru-RU" sz="2400">
                <a:solidFill>
                  <a:schemeClr val="tx2"/>
                </a:solidFill>
              </a:rPr>
              <a:t>Sắp xếp</a:t>
            </a:r>
            <a:endParaRPr lang="vi-VN" altLang="ru-RU" sz="2400">
              <a:solidFill>
                <a:schemeClr val="tx2"/>
              </a:solidFill>
            </a:endParaRPr>
          </a:p>
        </p:txBody>
      </p:sp>
      <p:sp>
        <p:nvSpPr>
          <p:cNvPr id="28676" name="Slide Number Placeholder 1"/>
          <p:cNvSpPr>
            <a:spLocks noGrp="1"/>
          </p:cNvSpPr>
          <p:nvPr>
            <p:ph type="sldNum" sz="quarter" idx="12"/>
          </p:nvPr>
        </p:nvSpPr>
        <p:spPr>
          <a:noFill/>
        </p:spPr>
        <p:txBody>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fld id="{FFD63765-CFA1-4AB1-8550-EDCA5AF2902A}" type="slidenum">
              <a:rPr lang="vi-VN" altLang="ru-RU" smtClean="0"/>
              <a:pPr/>
              <a:t>26</a:t>
            </a:fld>
            <a:endParaRPr lang="vi-VN" altLang="ru-RU" smtClean="0"/>
          </a:p>
        </p:txBody>
      </p:sp>
      <p:sp>
        <p:nvSpPr>
          <p:cNvPr id="28677" name="Rectangle 4"/>
          <p:cNvSpPr>
            <a:spLocks noChangeArrowheads="1"/>
          </p:cNvSpPr>
          <p:nvPr/>
        </p:nvSpPr>
        <p:spPr bwMode="auto">
          <a:xfrm>
            <a:off x="1546225" y="908050"/>
            <a:ext cx="2665413" cy="57610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just" eaLnBrk="1" hangingPunct="1">
              <a:lnSpc>
                <a:spcPct val="90000"/>
              </a:lnSpc>
              <a:buClr>
                <a:schemeClr val="folHlink"/>
              </a:buClr>
              <a:buSzPct val="60000"/>
              <a:buFont typeface="Wingdings" pitchFamily="2" charset="2"/>
              <a:buNone/>
            </a:pPr>
            <a:r>
              <a:rPr lang="en-US" altLang="ru-RU">
                <a:cs typeface="Tahoma" pitchFamily="34" charset="0"/>
              </a:rPr>
              <a:t>Từ		   Mã văn bản</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&lt;DMPLK,		1&gt;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là</a:t>
            </a:r>
            <a:r>
              <a:rPr lang="en-US" altLang="ru-RU" sz="1400">
                <a:cs typeface="Tahoma" pitchFamily="34" charset="0"/>
              </a:rPr>
              <a:t>,			1&gt;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tác phẩm</a:t>
            </a:r>
            <a:r>
              <a:rPr lang="en-US" altLang="ru-RU" sz="1400">
                <a:cs typeface="Tahoma" pitchFamily="34" charset="0"/>
              </a:rPr>
              <a:t>,		1&gt;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văn xuôi</a:t>
            </a:r>
            <a:r>
              <a:rPr lang="en-US" altLang="ru-RU" sz="1400">
                <a:cs typeface="Tahoma" pitchFamily="34" charset="0"/>
              </a:rPr>
              <a:t>,		1&gt;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đặc sắc</a:t>
            </a:r>
            <a:r>
              <a:rPr lang="en-US" altLang="ru-RU" sz="1400">
                <a:cs typeface="Tahoma" pitchFamily="34" charset="0"/>
              </a:rPr>
              <a:t>,		1&gt;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và</a:t>
            </a:r>
            <a:r>
              <a:rPr lang="en-US" altLang="ru-RU" sz="1400">
                <a:cs typeface="Tahoma" pitchFamily="34" charset="0"/>
              </a:rPr>
              <a:t>	,		1&gt;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nổi tiếng nhất</a:t>
            </a:r>
            <a:r>
              <a:rPr lang="en-US" altLang="ru-RU" sz="1400">
                <a:cs typeface="Tahoma" pitchFamily="34" charset="0"/>
              </a:rPr>
              <a:t>,	1&gt;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của</a:t>
            </a:r>
            <a:r>
              <a:rPr lang="en-US" altLang="ru-RU" sz="1400">
                <a:cs typeface="Tahoma" pitchFamily="34" charset="0"/>
              </a:rPr>
              <a:t>,		1&gt;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Tô Hoài</a:t>
            </a:r>
            <a:r>
              <a:rPr lang="en-US" altLang="ru-RU" sz="1400">
                <a:cs typeface="Tahoma" pitchFamily="34" charset="0"/>
              </a:rPr>
              <a:t>,		1&gt;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viết về</a:t>
            </a:r>
            <a:r>
              <a:rPr lang="en-US" altLang="ru-RU" sz="1400">
                <a:cs typeface="Tahoma" pitchFamily="34" charset="0"/>
              </a:rPr>
              <a:t>,		1&gt;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loài vật</a:t>
            </a:r>
            <a:r>
              <a:rPr lang="en-US" altLang="ru-RU" sz="1400">
                <a:cs typeface="Tahoma" pitchFamily="34" charset="0"/>
              </a:rPr>
              <a:t>,		1&gt;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dành cho</a:t>
            </a:r>
            <a:r>
              <a:rPr lang="en-US" altLang="ru-RU" sz="1400">
                <a:cs typeface="Tahoma" pitchFamily="34" charset="0"/>
              </a:rPr>
              <a:t>,		1&gt;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lứa tuổi thiếu nhi</a:t>
            </a:r>
            <a:r>
              <a:rPr lang="en-US" altLang="ru-RU" sz="1400">
                <a:cs typeface="Tahoma" pitchFamily="34" charset="0"/>
              </a:rPr>
              <a:t>, 	1&gt;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Tô Hoài</a:t>
            </a:r>
            <a:r>
              <a:rPr lang="en-US" altLang="ru-RU" sz="1400">
                <a:cs typeface="Tahoma" pitchFamily="34" charset="0"/>
              </a:rPr>
              <a:t>,		2&gt;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sinh</a:t>
            </a:r>
            <a:r>
              <a:rPr lang="en-US" altLang="ru-RU" sz="1400">
                <a:cs typeface="Tahoma" pitchFamily="34" charset="0"/>
              </a:rPr>
              <a:t> ngày,	2&gt;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&lt;27-9-1920,	2&gt;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là</a:t>
            </a:r>
            <a:r>
              <a:rPr lang="en-US" altLang="ru-RU" sz="1400">
                <a:cs typeface="Tahoma" pitchFamily="34" charset="0"/>
              </a:rPr>
              <a:t> một,		2&gt;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nhà văn</a:t>
            </a:r>
            <a:r>
              <a:rPr lang="en-US" altLang="ru-RU" sz="1400">
                <a:cs typeface="Tahoma" pitchFamily="34" charset="0"/>
              </a:rPr>
              <a:t>,		2&gt;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Việt Nam</a:t>
            </a:r>
            <a:r>
              <a:rPr lang="en-US" altLang="ru-RU" sz="1400">
                <a:cs typeface="Tahoma" pitchFamily="34" charset="0"/>
              </a:rPr>
              <a:t>,		2&gt;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nổi tiếng</a:t>
            </a:r>
            <a:r>
              <a:rPr lang="en-US" altLang="ru-RU" sz="1400">
                <a:cs typeface="Tahoma" pitchFamily="34" charset="0"/>
              </a:rPr>
              <a:t>,		2&gt;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Một số</a:t>
            </a:r>
            <a:r>
              <a:rPr lang="en-US" altLang="ru-RU" sz="1400">
                <a:cs typeface="Tahoma" pitchFamily="34" charset="0"/>
              </a:rPr>
              <a:t>,		2&gt;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tác phẩm</a:t>
            </a:r>
            <a:r>
              <a:rPr lang="en-US" altLang="ru-RU" sz="1400">
                <a:cs typeface="Tahoma" pitchFamily="34" charset="0"/>
              </a:rPr>
              <a:t>,		2&gt;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đề tài</a:t>
            </a:r>
            <a:r>
              <a:rPr lang="en-US" altLang="ru-RU" sz="1400">
                <a:cs typeface="Tahoma" pitchFamily="34" charset="0"/>
              </a:rPr>
              <a:t>,		2&gt;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thiếu nhi</a:t>
            </a:r>
            <a:r>
              <a:rPr lang="en-US" altLang="ru-RU" sz="1400">
                <a:cs typeface="Tahoma" pitchFamily="34" charset="0"/>
              </a:rPr>
              <a:t>,		2&gt;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của</a:t>
            </a:r>
            <a:r>
              <a:rPr lang="en-US" altLang="ru-RU" sz="1400">
                <a:cs typeface="Tahoma" pitchFamily="34" charset="0"/>
              </a:rPr>
              <a:t> ông,		2&gt;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được</a:t>
            </a:r>
            <a:r>
              <a:rPr lang="en-US" altLang="ru-RU" sz="1400">
                <a:cs typeface="Tahoma" pitchFamily="34" charset="0"/>
              </a:rPr>
              <a:t>,		2&gt;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dịch</a:t>
            </a:r>
            <a:r>
              <a:rPr lang="en-US" altLang="ru-RU" sz="1400">
                <a:cs typeface="Tahoma" pitchFamily="34" charset="0"/>
              </a:rPr>
              <a:t> ra,		2&gt;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ngoại ngữ</a:t>
            </a:r>
            <a:r>
              <a:rPr lang="en-US" altLang="ru-RU" sz="1400">
                <a:cs typeface="Tahoma" pitchFamily="34" charset="0"/>
              </a:rPr>
              <a:t>,	2&gt;</a:t>
            </a:r>
            <a:endParaRPr lang="vi-VN" altLang="ru-RU" sz="1400">
              <a:cs typeface="Tahoma" pitchFamily="34" charset="0"/>
            </a:endParaRPr>
          </a:p>
        </p:txBody>
      </p:sp>
      <p:sp>
        <p:nvSpPr>
          <p:cNvPr id="28678" name="Rectangle 4"/>
          <p:cNvSpPr>
            <a:spLocks noChangeArrowheads="1"/>
          </p:cNvSpPr>
          <p:nvPr/>
        </p:nvSpPr>
        <p:spPr bwMode="auto">
          <a:xfrm>
            <a:off x="5795963" y="908050"/>
            <a:ext cx="2665412" cy="57610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just" eaLnBrk="1" hangingPunct="1">
              <a:lnSpc>
                <a:spcPct val="90000"/>
              </a:lnSpc>
              <a:buClr>
                <a:schemeClr val="folHlink"/>
              </a:buClr>
              <a:buSzPct val="60000"/>
              <a:buFont typeface="Wingdings" pitchFamily="2" charset="2"/>
              <a:buNone/>
            </a:pPr>
            <a:r>
              <a:rPr lang="en-US" altLang="ru-RU">
                <a:cs typeface="Tahoma" pitchFamily="34" charset="0"/>
              </a:rPr>
              <a:t>Từ		   Mã văn bản</a:t>
            </a:r>
          </a:p>
          <a:p>
            <a:pPr algn="just" eaLnBrk="1" hangingPunct="1">
              <a:lnSpc>
                <a:spcPct val="90000"/>
              </a:lnSpc>
              <a:buClr>
                <a:schemeClr val="folHlink"/>
              </a:buClr>
              <a:buSzPct val="60000"/>
            </a:pPr>
            <a:r>
              <a:rPr lang="en-US" altLang="ru-RU" sz="1400">
                <a:cs typeface="Tahoma" pitchFamily="34" charset="0"/>
              </a:rPr>
              <a:t>&lt;27-9-1920,	2&gt;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&lt;DMPLK,		1&gt;</a:t>
            </a:r>
          </a:p>
          <a:p>
            <a:pPr algn="just" eaLnBrk="1" hangingPunct="1">
              <a:lnSpc>
                <a:spcPct val="90000"/>
              </a:lnSpc>
              <a:buClr>
                <a:schemeClr val="folHlink"/>
              </a:buClr>
              <a:buSzPct val="60000"/>
            </a:pPr>
            <a:r>
              <a:rPr lang="en-US" altLang="ru-RU" sz="1400">
                <a:cs typeface="Tahoma" pitchFamily="34" charset="0"/>
              </a:rPr>
              <a:t>&lt;</a:t>
            </a:r>
            <a:r>
              <a:rPr lang="vi-VN" altLang="ru-RU" sz="1400">
                <a:cs typeface="Tahoma" pitchFamily="34" charset="0"/>
              </a:rPr>
              <a:t>Một số</a:t>
            </a:r>
            <a:r>
              <a:rPr lang="en-US" altLang="ru-RU" sz="1400">
                <a:cs typeface="Tahoma" pitchFamily="34" charset="0"/>
              </a:rPr>
              <a:t>,		2&gt;</a:t>
            </a:r>
          </a:p>
          <a:p>
            <a:pPr algn="just" eaLnBrk="1" hangingPunct="1">
              <a:lnSpc>
                <a:spcPct val="90000"/>
              </a:lnSpc>
              <a:buClr>
                <a:schemeClr val="folHlink"/>
              </a:buClr>
              <a:buSzPct val="60000"/>
            </a:pPr>
            <a:r>
              <a:rPr lang="en-US" altLang="ru-RU" sz="1400">
                <a:cs typeface="Tahoma" pitchFamily="34" charset="0"/>
              </a:rPr>
              <a:t>&lt;</a:t>
            </a:r>
            <a:r>
              <a:rPr lang="vi-VN" altLang="ru-RU" sz="1400">
                <a:cs typeface="Tahoma" pitchFamily="34" charset="0"/>
              </a:rPr>
              <a:t>Tô Hoài</a:t>
            </a:r>
            <a:r>
              <a:rPr lang="en-US" altLang="ru-RU" sz="1400">
                <a:cs typeface="Tahoma" pitchFamily="34" charset="0"/>
              </a:rPr>
              <a:t>,		1&gt;</a:t>
            </a:r>
          </a:p>
          <a:p>
            <a:pPr algn="just" eaLnBrk="1" hangingPunct="1">
              <a:lnSpc>
                <a:spcPct val="90000"/>
              </a:lnSpc>
              <a:buClr>
                <a:schemeClr val="folHlink"/>
              </a:buClr>
              <a:buSzPct val="60000"/>
            </a:pPr>
            <a:r>
              <a:rPr lang="en-US" altLang="ru-RU" sz="1400">
                <a:cs typeface="Tahoma" pitchFamily="34" charset="0"/>
              </a:rPr>
              <a:t>&lt;</a:t>
            </a:r>
            <a:r>
              <a:rPr lang="vi-VN" altLang="ru-RU" sz="1400">
                <a:cs typeface="Tahoma" pitchFamily="34" charset="0"/>
              </a:rPr>
              <a:t>Tô Hoài</a:t>
            </a:r>
            <a:r>
              <a:rPr lang="en-US" altLang="ru-RU" sz="1400">
                <a:cs typeface="Tahoma" pitchFamily="34" charset="0"/>
              </a:rPr>
              <a:t>,		2&gt;</a:t>
            </a:r>
          </a:p>
          <a:p>
            <a:pPr algn="just" eaLnBrk="1" hangingPunct="1">
              <a:lnSpc>
                <a:spcPct val="90000"/>
              </a:lnSpc>
              <a:buClr>
                <a:schemeClr val="folHlink"/>
              </a:buClr>
              <a:buSzPct val="60000"/>
            </a:pPr>
            <a:r>
              <a:rPr lang="en-US" altLang="ru-RU" sz="1400">
                <a:cs typeface="Tahoma" pitchFamily="34" charset="0"/>
              </a:rPr>
              <a:t>&lt;</a:t>
            </a:r>
            <a:r>
              <a:rPr lang="vi-VN" altLang="ru-RU" sz="1400">
                <a:cs typeface="Tahoma" pitchFamily="34" charset="0"/>
              </a:rPr>
              <a:t>Việt Nam</a:t>
            </a:r>
            <a:r>
              <a:rPr lang="en-US" altLang="ru-RU" sz="1400">
                <a:cs typeface="Tahoma" pitchFamily="34" charset="0"/>
              </a:rPr>
              <a:t>,		2&gt;</a:t>
            </a:r>
          </a:p>
          <a:p>
            <a:pPr algn="just" eaLnBrk="1" hangingPunct="1">
              <a:lnSpc>
                <a:spcPct val="90000"/>
              </a:lnSpc>
              <a:buClr>
                <a:schemeClr val="folHlink"/>
              </a:buClr>
              <a:buSzPct val="60000"/>
            </a:pPr>
            <a:r>
              <a:rPr lang="en-US" altLang="ru-RU" sz="1400">
                <a:cs typeface="Tahoma" pitchFamily="34" charset="0"/>
              </a:rPr>
              <a:t>&lt;</a:t>
            </a:r>
            <a:r>
              <a:rPr lang="vi-VN" altLang="ru-RU" sz="1400">
                <a:cs typeface="Tahoma" pitchFamily="34" charset="0"/>
              </a:rPr>
              <a:t>của</a:t>
            </a:r>
            <a:r>
              <a:rPr lang="en-US" altLang="ru-RU" sz="1400">
                <a:cs typeface="Tahoma" pitchFamily="34" charset="0"/>
              </a:rPr>
              <a:t>,		1&gt;</a:t>
            </a:r>
          </a:p>
          <a:p>
            <a:pPr algn="just" eaLnBrk="1" hangingPunct="1">
              <a:lnSpc>
                <a:spcPct val="90000"/>
              </a:lnSpc>
              <a:buClr>
                <a:schemeClr val="folHlink"/>
              </a:buClr>
              <a:buSzPct val="60000"/>
            </a:pPr>
            <a:r>
              <a:rPr lang="en-US" altLang="ru-RU" sz="1400">
                <a:cs typeface="Tahoma" pitchFamily="34" charset="0"/>
              </a:rPr>
              <a:t>&lt;</a:t>
            </a:r>
            <a:r>
              <a:rPr lang="vi-VN" altLang="ru-RU" sz="1400">
                <a:cs typeface="Tahoma" pitchFamily="34" charset="0"/>
              </a:rPr>
              <a:t>của</a:t>
            </a:r>
            <a:r>
              <a:rPr lang="en-US" altLang="ru-RU" sz="1400">
                <a:cs typeface="Tahoma" pitchFamily="34" charset="0"/>
              </a:rPr>
              <a:t> ông,		2&gt;</a:t>
            </a:r>
          </a:p>
          <a:p>
            <a:pPr algn="just" eaLnBrk="1" hangingPunct="1">
              <a:lnSpc>
                <a:spcPct val="90000"/>
              </a:lnSpc>
              <a:buClr>
                <a:schemeClr val="folHlink"/>
              </a:buClr>
              <a:buSzPct val="60000"/>
            </a:pPr>
            <a:r>
              <a:rPr lang="en-US" altLang="ru-RU" sz="1400">
                <a:cs typeface="Tahoma" pitchFamily="34" charset="0"/>
              </a:rPr>
              <a:t>&lt;</a:t>
            </a:r>
            <a:r>
              <a:rPr lang="vi-VN" altLang="ru-RU" sz="1400">
                <a:cs typeface="Tahoma" pitchFamily="34" charset="0"/>
              </a:rPr>
              <a:t>dành cho</a:t>
            </a:r>
            <a:r>
              <a:rPr lang="en-US" altLang="ru-RU" sz="1400">
                <a:cs typeface="Tahoma" pitchFamily="34" charset="0"/>
              </a:rPr>
              <a:t>,		1&gt;</a:t>
            </a:r>
          </a:p>
          <a:p>
            <a:pPr algn="just" eaLnBrk="1" hangingPunct="1">
              <a:lnSpc>
                <a:spcPct val="90000"/>
              </a:lnSpc>
              <a:buClr>
                <a:schemeClr val="folHlink"/>
              </a:buClr>
              <a:buSzPct val="60000"/>
            </a:pPr>
            <a:r>
              <a:rPr lang="en-US" altLang="ru-RU" sz="1400">
                <a:cs typeface="Tahoma" pitchFamily="34" charset="0"/>
              </a:rPr>
              <a:t>&lt;</a:t>
            </a:r>
            <a:r>
              <a:rPr lang="vi-VN" altLang="ru-RU" sz="1400">
                <a:cs typeface="Tahoma" pitchFamily="34" charset="0"/>
              </a:rPr>
              <a:t>dịch</a:t>
            </a:r>
            <a:r>
              <a:rPr lang="en-US" altLang="ru-RU" sz="1400">
                <a:cs typeface="Tahoma" pitchFamily="34" charset="0"/>
              </a:rPr>
              <a:t> ra,		2&gt;</a:t>
            </a:r>
          </a:p>
          <a:p>
            <a:pPr algn="just" eaLnBrk="1" hangingPunct="1">
              <a:lnSpc>
                <a:spcPct val="90000"/>
              </a:lnSpc>
              <a:buClr>
                <a:schemeClr val="folHlink"/>
              </a:buClr>
              <a:buSzPct val="60000"/>
            </a:pPr>
            <a:r>
              <a:rPr lang="en-US" altLang="ru-RU" sz="1400">
                <a:cs typeface="Tahoma" pitchFamily="34" charset="0"/>
              </a:rPr>
              <a:t>&lt;</a:t>
            </a:r>
            <a:r>
              <a:rPr lang="vi-VN" altLang="ru-RU" sz="1400">
                <a:cs typeface="Tahoma" pitchFamily="34" charset="0"/>
              </a:rPr>
              <a:t>đặc sắc</a:t>
            </a:r>
            <a:r>
              <a:rPr lang="en-US" altLang="ru-RU" sz="1400">
                <a:cs typeface="Tahoma" pitchFamily="34" charset="0"/>
              </a:rPr>
              <a:t>,		1&gt;</a:t>
            </a:r>
          </a:p>
          <a:p>
            <a:pPr algn="just" eaLnBrk="1" hangingPunct="1">
              <a:lnSpc>
                <a:spcPct val="90000"/>
              </a:lnSpc>
              <a:buClr>
                <a:schemeClr val="folHlink"/>
              </a:buClr>
              <a:buSzPct val="60000"/>
            </a:pPr>
            <a:r>
              <a:rPr lang="en-US" altLang="ru-RU" sz="1400">
                <a:cs typeface="Tahoma" pitchFamily="34" charset="0"/>
              </a:rPr>
              <a:t>&lt;</a:t>
            </a:r>
            <a:r>
              <a:rPr lang="vi-VN" altLang="ru-RU" sz="1400">
                <a:cs typeface="Tahoma" pitchFamily="34" charset="0"/>
              </a:rPr>
              <a:t>đề tài</a:t>
            </a:r>
            <a:r>
              <a:rPr lang="en-US" altLang="ru-RU" sz="1400">
                <a:cs typeface="Tahoma" pitchFamily="34" charset="0"/>
              </a:rPr>
              <a:t>,		2&gt;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được</a:t>
            </a:r>
            <a:r>
              <a:rPr lang="en-US" altLang="ru-RU" sz="1400">
                <a:cs typeface="Tahoma" pitchFamily="34" charset="0"/>
              </a:rPr>
              <a:t>,		2&gt;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là</a:t>
            </a:r>
            <a:r>
              <a:rPr lang="en-US" altLang="ru-RU" sz="1400">
                <a:cs typeface="Tahoma" pitchFamily="34" charset="0"/>
              </a:rPr>
              <a:t>,			1&gt;</a:t>
            </a:r>
          </a:p>
          <a:p>
            <a:pPr algn="just" eaLnBrk="1" hangingPunct="1">
              <a:lnSpc>
                <a:spcPct val="90000"/>
              </a:lnSpc>
              <a:buClr>
                <a:schemeClr val="folHlink"/>
              </a:buClr>
              <a:buSzPct val="60000"/>
            </a:pPr>
            <a:r>
              <a:rPr lang="en-US" altLang="ru-RU" sz="1400">
                <a:cs typeface="Tahoma" pitchFamily="34" charset="0"/>
              </a:rPr>
              <a:t>&lt;</a:t>
            </a:r>
            <a:r>
              <a:rPr lang="vi-VN" altLang="ru-RU" sz="1400">
                <a:cs typeface="Tahoma" pitchFamily="34" charset="0"/>
              </a:rPr>
              <a:t>là</a:t>
            </a:r>
            <a:r>
              <a:rPr lang="en-US" altLang="ru-RU" sz="1400">
                <a:cs typeface="Tahoma" pitchFamily="34" charset="0"/>
              </a:rPr>
              <a:t> một,		2&gt;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loài vật</a:t>
            </a:r>
            <a:r>
              <a:rPr lang="en-US" altLang="ru-RU" sz="1400">
                <a:cs typeface="Tahoma" pitchFamily="34" charset="0"/>
              </a:rPr>
              <a:t>,		1&gt;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lứa tuổi thiếu nhi</a:t>
            </a:r>
            <a:r>
              <a:rPr lang="en-US" altLang="ru-RU" sz="1400">
                <a:cs typeface="Tahoma" pitchFamily="34" charset="0"/>
              </a:rPr>
              <a:t>, 	1&gt;</a:t>
            </a:r>
          </a:p>
          <a:p>
            <a:pPr algn="just" eaLnBrk="1" hangingPunct="1">
              <a:lnSpc>
                <a:spcPct val="90000"/>
              </a:lnSpc>
              <a:buClr>
                <a:schemeClr val="folHlink"/>
              </a:buClr>
              <a:buSzPct val="60000"/>
            </a:pPr>
            <a:r>
              <a:rPr lang="en-US" altLang="ru-RU" sz="1400">
                <a:cs typeface="Tahoma" pitchFamily="34" charset="0"/>
              </a:rPr>
              <a:t>&lt;</a:t>
            </a:r>
            <a:r>
              <a:rPr lang="vi-VN" altLang="ru-RU" sz="1400">
                <a:cs typeface="Tahoma" pitchFamily="34" charset="0"/>
              </a:rPr>
              <a:t>ngoại ngữ</a:t>
            </a:r>
            <a:r>
              <a:rPr lang="en-US" altLang="ru-RU" sz="1400">
                <a:cs typeface="Tahoma" pitchFamily="34" charset="0"/>
              </a:rPr>
              <a:t>,	2&gt;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nhà văn</a:t>
            </a:r>
            <a:r>
              <a:rPr lang="en-US" altLang="ru-RU" sz="1400">
                <a:cs typeface="Tahoma" pitchFamily="34" charset="0"/>
              </a:rPr>
              <a:t>,		2&gt;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nổi tiếng</a:t>
            </a:r>
            <a:r>
              <a:rPr lang="en-US" altLang="ru-RU" sz="1400">
                <a:cs typeface="Tahoma" pitchFamily="34" charset="0"/>
              </a:rPr>
              <a:t>,		2&gt;</a:t>
            </a:r>
          </a:p>
          <a:p>
            <a:pPr algn="just" eaLnBrk="1" hangingPunct="1">
              <a:lnSpc>
                <a:spcPct val="90000"/>
              </a:lnSpc>
              <a:buClr>
                <a:schemeClr val="folHlink"/>
              </a:buClr>
              <a:buSzPct val="60000"/>
            </a:pPr>
            <a:r>
              <a:rPr lang="en-US" altLang="ru-RU" sz="1400">
                <a:cs typeface="Tahoma" pitchFamily="34" charset="0"/>
              </a:rPr>
              <a:t>&lt;</a:t>
            </a:r>
            <a:r>
              <a:rPr lang="vi-VN" altLang="ru-RU" sz="1400">
                <a:cs typeface="Tahoma" pitchFamily="34" charset="0"/>
              </a:rPr>
              <a:t>nổi tiếng nhất</a:t>
            </a:r>
            <a:r>
              <a:rPr lang="en-US" altLang="ru-RU" sz="1400">
                <a:cs typeface="Tahoma" pitchFamily="34" charset="0"/>
              </a:rPr>
              <a:t>,	1&gt;</a:t>
            </a:r>
          </a:p>
          <a:p>
            <a:pPr algn="just" eaLnBrk="1" hangingPunct="1">
              <a:lnSpc>
                <a:spcPct val="90000"/>
              </a:lnSpc>
              <a:buClr>
                <a:schemeClr val="folHlink"/>
              </a:buClr>
              <a:buSzPct val="60000"/>
            </a:pPr>
            <a:r>
              <a:rPr lang="en-US" altLang="ru-RU" sz="1400">
                <a:cs typeface="Tahoma" pitchFamily="34" charset="0"/>
              </a:rPr>
              <a:t>&lt;</a:t>
            </a:r>
            <a:r>
              <a:rPr lang="vi-VN" altLang="ru-RU" sz="1400">
                <a:cs typeface="Tahoma" pitchFamily="34" charset="0"/>
              </a:rPr>
              <a:t>sinh</a:t>
            </a:r>
            <a:r>
              <a:rPr lang="en-US" altLang="ru-RU" sz="1400">
                <a:cs typeface="Tahoma" pitchFamily="34" charset="0"/>
              </a:rPr>
              <a:t> ngày,	2&gt;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tác phẩm</a:t>
            </a:r>
            <a:r>
              <a:rPr lang="en-US" altLang="ru-RU" sz="1400">
                <a:cs typeface="Tahoma" pitchFamily="34" charset="0"/>
              </a:rPr>
              <a:t>,		1&gt;</a:t>
            </a:r>
          </a:p>
          <a:p>
            <a:pPr algn="just" eaLnBrk="1" hangingPunct="1">
              <a:lnSpc>
                <a:spcPct val="90000"/>
              </a:lnSpc>
              <a:buClr>
                <a:schemeClr val="folHlink"/>
              </a:buClr>
              <a:buSzPct val="60000"/>
            </a:pPr>
            <a:r>
              <a:rPr lang="en-US" altLang="ru-RU" sz="1400">
                <a:cs typeface="Tahoma" pitchFamily="34" charset="0"/>
              </a:rPr>
              <a:t>&lt;</a:t>
            </a:r>
            <a:r>
              <a:rPr lang="vi-VN" altLang="ru-RU" sz="1400">
                <a:cs typeface="Tahoma" pitchFamily="34" charset="0"/>
              </a:rPr>
              <a:t>tác phẩm</a:t>
            </a:r>
            <a:r>
              <a:rPr lang="en-US" altLang="ru-RU" sz="1400">
                <a:cs typeface="Tahoma" pitchFamily="34" charset="0"/>
              </a:rPr>
              <a:t>,		2&gt;</a:t>
            </a:r>
          </a:p>
          <a:p>
            <a:pPr algn="just" eaLnBrk="1" hangingPunct="1">
              <a:lnSpc>
                <a:spcPct val="90000"/>
              </a:lnSpc>
              <a:buClr>
                <a:schemeClr val="folHlink"/>
              </a:buClr>
              <a:buSzPct val="60000"/>
            </a:pPr>
            <a:r>
              <a:rPr lang="en-US" altLang="ru-RU" sz="1400">
                <a:cs typeface="Tahoma" pitchFamily="34" charset="0"/>
              </a:rPr>
              <a:t>&lt;</a:t>
            </a:r>
            <a:r>
              <a:rPr lang="vi-VN" altLang="ru-RU" sz="1400">
                <a:cs typeface="Tahoma" pitchFamily="34" charset="0"/>
              </a:rPr>
              <a:t>thiếu nhi</a:t>
            </a:r>
            <a:r>
              <a:rPr lang="en-US" altLang="ru-RU" sz="1400">
                <a:cs typeface="Tahoma" pitchFamily="34" charset="0"/>
              </a:rPr>
              <a:t>,		2&gt;</a:t>
            </a:r>
          </a:p>
          <a:p>
            <a:pPr algn="just" eaLnBrk="1" hangingPunct="1">
              <a:lnSpc>
                <a:spcPct val="90000"/>
              </a:lnSpc>
              <a:buClr>
                <a:schemeClr val="folHlink"/>
              </a:buClr>
              <a:buSzPct val="60000"/>
            </a:pPr>
            <a:r>
              <a:rPr lang="en-US" altLang="ru-RU" sz="1400">
                <a:cs typeface="Tahoma" pitchFamily="34" charset="0"/>
              </a:rPr>
              <a:t>&lt;</a:t>
            </a:r>
            <a:r>
              <a:rPr lang="vi-VN" altLang="ru-RU" sz="1400">
                <a:cs typeface="Tahoma" pitchFamily="34" charset="0"/>
              </a:rPr>
              <a:t>và</a:t>
            </a:r>
            <a:r>
              <a:rPr lang="en-US" altLang="ru-RU" sz="1400">
                <a:cs typeface="Tahoma" pitchFamily="34" charset="0"/>
              </a:rPr>
              <a:t>	,		1&gt;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văn xuôi</a:t>
            </a:r>
            <a:r>
              <a:rPr lang="en-US" altLang="ru-RU" sz="1400">
                <a:cs typeface="Tahoma" pitchFamily="34" charset="0"/>
              </a:rPr>
              <a:t>,		1&gt;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viết về</a:t>
            </a:r>
            <a:r>
              <a:rPr lang="en-US" altLang="ru-RU" sz="1400">
                <a:cs typeface="Tahoma" pitchFamily="34" charset="0"/>
              </a:rPr>
              <a:t>,		1&gt;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ChangeArrowheads="1"/>
          </p:cNvSpPr>
          <p:nvPr/>
        </p:nvSpPr>
        <p:spPr bwMode="auto">
          <a:xfrm>
            <a:off x="4787900" y="2600325"/>
            <a:ext cx="3744913" cy="25209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just" eaLnBrk="1" hangingPunct="1">
              <a:lnSpc>
                <a:spcPct val="90000"/>
              </a:lnSpc>
              <a:buClr>
                <a:schemeClr val="folHlink"/>
              </a:buClr>
              <a:buSzPct val="60000"/>
              <a:buFont typeface="Wingdings" pitchFamily="2" charset="2"/>
              <a:buNone/>
            </a:pPr>
            <a:r>
              <a:rPr lang="en-US" altLang="ru-RU">
                <a:cs typeface="Tahoma" pitchFamily="34" charset="0"/>
              </a:rPr>
              <a:t>Từ	, df		   danh sách 		     thẻ định vị</a:t>
            </a:r>
          </a:p>
          <a:p>
            <a:pPr eaLnBrk="1" hangingPunct="1">
              <a:lnSpc>
                <a:spcPct val="90000"/>
              </a:lnSpc>
              <a:buClr>
                <a:schemeClr val="folHlink"/>
              </a:buClr>
              <a:buSzPct val="60000"/>
            </a:pPr>
            <a:r>
              <a:rPr lang="en-US" altLang="ru-RU" sz="1400">
                <a:cs typeface="Tahoma" pitchFamily="34" charset="0"/>
              </a:rPr>
              <a:t>27-9-1920, 1	→ 	2</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a:t>
            </a:r>
          </a:p>
          <a:p>
            <a:pPr algn="just" eaLnBrk="1" hangingPunct="1">
              <a:lnSpc>
                <a:spcPct val="90000"/>
              </a:lnSpc>
              <a:buClr>
                <a:schemeClr val="folHlink"/>
              </a:buClr>
              <a:buSzPct val="60000"/>
            </a:pPr>
            <a:r>
              <a:rPr lang="vi-VN" altLang="ru-RU" sz="1400">
                <a:cs typeface="Tahoma" pitchFamily="34" charset="0"/>
              </a:rPr>
              <a:t>Tô Hoài</a:t>
            </a:r>
            <a:r>
              <a:rPr lang="en-US" altLang="ru-RU" sz="1400">
                <a:cs typeface="Tahoma" pitchFamily="34" charset="0"/>
              </a:rPr>
              <a:t>, 2		→ 	1, 2</a:t>
            </a:r>
          </a:p>
          <a:p>
            <a:pPr algn="just" eaLnBrk="1" hangingPunct="1">
              <a:lnSpc>
                <a:spcPct val="90000"/>
              </a:lnSpc>
              <a:buClr>
                <a:schemeClr val="folHlink"/>
              </a:buClr>
              <a:buSzPct val="60000"/>
            </a:pPr>
            <a:r>
              <a:rPr lang="en-US" altLang="ru-RU" sz="1400">
                <a:cs typeface="Tahoma" pitchFamily="34" charset="0"/>
              </a:rPr>
              <a:t>…</a:t>
            </a:r>
          </a:p>
          <a:p>
            <a:pPr algn="just" eaLnBrk="1" hangingPunct="1">
              <a:lnSpc>
                <a:spcPct val="90000"/>
              </a:lnSpc>
              <a:buClr>
                <a:schemeClr val="folHlink"/>
              </a:buClr>
              <a:buSzPct val="60000"/>
              <a:buFont typeface="Wingdings" pitchFamily="2" charset="2"/>
              <a:buNone/>
            </a:pPr>
            <a:r>
              <a:rPr lang="vi-VN" altLang="ru-RU" sz="1400">
                <a:cs typeface="Tahoma" pitchFamily="34" charset="0"/>
              </a:rPr>
              <a:t>tác phẩm</a:t>
            </a:r>
            <a:r>
              <a:rPr lang="en-US" altLang="ru-RU" sz="1400">
                <a:cs typeface="Tahoma" pitchFamily="34" charset="0"/>
              </a:rPr>
              <a:t>, 2	→ 	1, 2</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a:t>
            </a:r>
          </a:p>
          <a:p>
            <a:pPr algn="just" eaLnBrk="1" hangingPunct="1">
              <a:lnSpc>
                <a:spcPct val="90000"/>
              </a:lnSpc>
              <a:buClr>
                <a:schemeClr val="folHlink"/>
              </a:buClr>
              <a:buSzPct val="60000"/>
              <a:buFont typeface="Wingdings" pitchFamily="2" charset="2"/>
              <a:buNone/>
            </a:pPr>
            <a:r>
              <a:rPr lang="vi-VN" altLang="ru-RU" sz="1400">
                <a:cs typeface="Tahoma" pitchFamily="34" charset="0"/>
              </a:rPr>
              <a:t>văn xuôi</a:t>
            </a:r>
            <a:r>
              <a:rPr lang="en-US" altLang="ru-RU" sz="1400">
                <a:cs typeface="Tahoma" pitchFamily="34" charset="0"/>
              </a:rPr>
              <a:t>, 1		→ 	1</a:t>
            </a:r>
          </a:p>
          <a:p>
            <a:pPr algn="just" eaLnBrk="1" hangingPunct="1">
              <a:lnSpc>
                <a:spcPct val="90000"/>
              </a:lnSpc>
              <a:buClr>
                <a:schemeClr val="folHlink"/>
              </a:buClr>
              <a:buSzPct val="60000"/>
              <a:buFont typeface="Wingdings" pitchFamily="2" charset="2"/>
              <a:buNone/>
            </a:pPr>
            <a:r>
              <a:rPr lang="vi-VN" altLang="ru-RU" sz="1400">
                <a:cs typeface="Tahoma" pitchFamily="34" charset="0"/>
              </a:rPr>
              <a:t>viết về</a:t>
            </a:r>
            <a:r>
              <a:rPr lang="en-US" altLang="ru-RU" sz="1400">
                <a:cs typeface="Tahoma" pitchFamily="34" charset="0"/>
              </a:rPr>
              <a:t>, 1		→ 	1</a:t>
            </a:r>
          </a:p>
          <a:p>
            <a:pPr eaLnBrk="1" hangingPunct="1">
              <a:lnSpc>
                <a:spcPct val="90000"/>
              </a:lnSpc>
              <a:buClr>
                <a:schemeClr val="folHlink"/>
              </a:buClr>
              <a:buSzPct val="60000"/>
            </a:pPr>
            <a:endParaRPr lang="en-US" altLang="ru-RU" sz="1400">
              <a:cs typeface="Tahoma" pitchFamily="34" charset="0"/>
            </a:endParaRPr>
          </a:p>
        </p:txBody>
      </p:sp>
      <p:sp>
        <p:nvSpPr>
          <p:cNvPr id="29699" name="AutoShape 4"/>
          <p:cNvSpPr>
            <a:spLocks noChangeArrowheads="1"/>
          </p:cNvSpPr>
          <p:nvPr/>
        </p:nvSpPr>
        <p:spPr bwMode="auto">
          <a:xfrm>
            <a:off x="3708400" y="3646488"/>
            <a:ext cx="792163" cy="358775"/>
          </a:xfrm>
          <a:prstGeom prst="rightArrow">
            <a:avLst>
              <a:gd name="adj1" fmla="val 50000"/>
              <a:gd name="adj2" fmla="val 5519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ru-RU" altLang="ru-RU"/>
          </a:p>
        </p:txBody>
      </p:sp>
      <p:sp>
        <p:nvSpPr>
          <p:cNvPr id="29700" name="TextBox 5"/>
          <p:cNvSpPr txBox="1">
            <a:spLocks noChangeArrowheads="1"/>
          </p:cNvSpPr>
          <p:nvPr/>
        </p:nvSpPr>
        <p:spPr bwMode="auto">
          <a:xfrm>
            <a:off x="3313113" y="2794000"/>
            <a:ext cx="19431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r>
              <a:rPr lang="en-US" altLang="ru-RU" sz="2400">
                <a:solidFill>
                  <a:schemeClr val="tx2"/>
                </a:solidFill>
              </a:rPr>
              <a:t>Tổng hợp danh sách</a:t>
            </a:r>
            <a:endParaRPr lang="vi-VN" altLang="ru-RU" sz="2400">
              <a:solidFill>
                <a:schemeClr val="tx2"/>
              </a:solidFill>
            </a:endParaRPr>
          </a:p>
        </p:txBody>
      </p:sp>
      <p:sp>
        <p:nvSpPr>
          <p:cNvPr id="29701" name="Slide Number Placeholder 1"/>
          <p:cNvSpPr>
            <a:spLocks noGrp="1"/>
          </p:cNvSpPr>
          <p:nvPr>
            <p:ph type="sldNum" sz="quarter" idx="12"/>
          </p:nvPr>
        </p:nvSpPr>
        <p:spPr>
          <a:noFill/>
        </p:spPr>
        <p:txBody>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fld id="{3E3FC762-2586-4F4C-A7D0-6AF1A62AB88D}" type="slidenum">
              <a:rPr lang="vi-VN" altLang="ru-RU" smtClean="0"/>
              <a:pPr/>
              <a:t>27</a:t>
            </a:fld>
            <a:endParaRPr lang="vi-VN" altLang="ru-RU" smtClean="0"/>
          </a:p>
        </p:txBody>
      </p:sp>
      <p:sp>
        <p:nvSpPr>
          <p:cNvPr id="29702" name="Rectangle 4"/>
          <p:cNvSpPr>
            <a:spLocks noChangeArrowheads="1"/>
          </p:cNvSpPr>
          <p:nvPr/>
        </p:nvSpPr>
        <p:spPr bwMode="auto">
          <a:xfrm>
            <a:off x="754063" y="981075"/>
            <a:ext cx="2665412" cy="57610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just" eaLnBrk="1" hangingPunct="1">
              <a:lnSpc>
                <a:spcPct val="90000"/>
              </a:lnSpc>
              <a:buClr>
                <a:schemeClr val="folHlink"/>
              </a:buClr>
              <a:buSzPct val="60000"/>
              <a:buFont typeface="Wingdings" pitchFamily="2" charset="2"/>
              <a:buNone/>
            </a:pPr>
            <a:r>
              <a:rPr lang="en-US" altLang="ru-RU">
                <a:cs typeface="Tahoma" pitchFamily="34" charset="0"/>
              </a:rPr>
              <a:t>Từ		   Mã văn bản</a:t>
            </a:r>
          </a:p>
          <a:p>
            <a:pPr algn="just" eaLnBrk="1" hangingPunct="1">
              <a:lnSpc>
                <a:spcPct val="90000"/>
              </a:lnSpc>
              <a:buClr>
                <a:schemeClr val="folHlink"/>
              </a:buClr>
              <a:buSzPct val="60000"/>
            </a:pPr>
            <a:r>
              <a:rPr lang="en-US" altLang="ru-RU" sz="1400">
                <a:cs typeface="Tahoma" pitchFamily="34" charset="0"/>
              </a:rPr>
              <a:t>&lt;27-9-1920,	2&gt;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&lt;DMPLK,		1&gt;</a:t>
            </a:r>
          </a:p>
          <a:p>
            <a:pPr algn="just" eaLnBrk="1" hangingPunct="1">
              <a:lnSpc>
                <a:spcPct val="90000"/>
              </a:lnSpc>
              <a:buClr>
                <a:schemeClr val="folHlink"/>
              </a:buClr>
              <a:buSzPct val="60000"/>
            </a:pPr>
            <a:r>
              <a:rPr lang="en-US" altLang="ru-RU" sz="1400">
                <a:cs typeface="Tahoma" pitchFamily="34" charset="0"/>
              </a:rPr>
              <a:t>&lt;</a:t>
            </a:r>
            <a:r>
              <a:rPr lang="vi-VN" altLang="ru-RU" sz="1400">
                <a:cs typeface="Tahoma" pitchFamily="34" charset="0"/>
              </a:rPr>
              <a:t>Một số</a:t>
            </a:r>
            <a:r>
              <a:rPr lang="en-US" altLang="ru-RU" sz="1400">
                <a:cs typeface="Tahoma" pitchFamily="34" charset="0"/>
              </a:rPr>
              <a:t>,		2&gt;</a:t>
            </a:r>
          </a:p>
          <a:p>
            <a:pPr algn="just" eaLnBrk="1" hangingPunct="1">
              <a:lnSpc>
                <a:spcPct val="90000"/>
              </a:lnSpc>
              <a:buClr>
                <a:schemeClr val="folHlink"/>
              </a:buClr>
              <a:buSzPct val="60000"/>
            </a:pPr>
            <a:r>
              <a:rPr lang="en-US" altLang="ru-RU" sz="1400">
                <a:cs typeface="Tahoma" pitchFamily="34" charset="0"/>
              </a:rPr>
              <a:t>&lt;</a:t>
            </a:r>
            <a:r>
              <a:rPr lang="vi-VN" altLang="ru-RU" sz="1400">
                <a:cs typeface="Tahoma" pitchFamily="34" charset="0"/>
              </a:rPr>
              <a:t>Tô Hoài</a:t>
            </a:r>
            <a:r>
              <a:rPr lang="en-US" altLang="ru-RU" sz="1400">
                <a:cs typeface="Tahoma" pitchFamily="34" charset="0"/>
              </a:rPr>
              <a:t>,		1&gt;</a:t>
            </a:r>
          </a:p>
          <a:p>
            <a:pPr algn="just" eaLnBrk="1" hangingPunct="1">
              <a:lnSpc>
                <a:spcPct val="90000"/>
              </a:lnSpc>
              <a:buClr>
                <a:schemeClr val="folHlink"/>
              </a:buClr>
              <a:buSzPct val="60000"/>
            </a:pPr>
            <a:r>
              <a:rPr lang="en-US" altLang="ru-RU" sz="1400">
                <a:cs typeface="Tahoma" pitchFamily="34" charset="0"/>
              </a:rPr>
              <a:t>&lt;</a:t>
            </a:r>
            <a:r>
              <a:rPr lang="vi-VN" altLang="ru-RU" sz="1400">
                <a:cs typeface="Tahoma" pitchFamily="34" charset="0"/>
              </a:rPr>
              <a:t>Tô Hoài</a:t>
            </a:r>
            <a:r>
              <a:rPr lang="en-US" altLang="ru-RU" sz="1400">
                <a:cs typeface="Tahoma" pitchFamily="34" charset="0"/>
              </a:rPr>
              <a:t>,		2&gt;</a:t>
            </a:r>
          </a:p>
          <a:p>
            <a:pPr algn="just" eaLnBrk="1" hangingPunct="1">
              <a:lnSpc>
                <a:spcPct val="90000"/>
              </a:lnSpc>
              <a:buClr>
                <a:schemeClr val="folHlink"/>
              </a:buClr>
              <a:buSzPct val="60000"/>
            </a:pPr>
            <a:r>
              <a:rPr lang="en-US" altLang="ru-RU" sz="1400">
                <a:cs typeface="Tahoma" pitchFamily="34" charset="0"/>
              </a:rPr>
              <a:t>&lt;</a:t>
            </a:r>
            <a:r>
              <a:rPr lang="vi-VN" altLang="ru-RU" sz="1400">
                <a:cs typeface="Tahoma" pitchFamily="34" charset="0"/>
              </a:rPr>
              <a:t>Việt Nam</a:t>
            </a:r>
            <a:r>
              <a:rPr lang="en-US" altLang="ru-RU" sz="1400">
                <a:cs typeface="Tahoma" pitchFamily="34" charset="0"/>
              </a:rPr>
              <a:t>,		2&gt;</a:t>
            </a:r>
          </a:p>
          <a:p>
            <a:pPr algn="just" eaLnBrk="1" hangingPunct="1">
              <a:lnSpc>
                <a:spcPct val="90000"/>
              </a:lnSpc>
              <a:buClr>
                <a:schemeClr val="folHlink"/>
              </a:buClr>
              <a:buSzPct val="60000"/>
            </a:pPr>
            <a:r>
              <a:rPr lang="en-US" altLang="ru-RU" sz="1400">
                <a:cs typeface="Tahoma" pitchFamily="34" charset="0"/>
              </a:rPr>
              <a:t>&lt;</a:t>
            </a:r>
            <a:r>
              <a:rPr lang="vi-VN" altLang="ru-RU" sz="1400">
                <a:cs typeface="Tahoma" pitchFamily="34" charset="0"/>
              </a:rPr>
              <a:t>của</a:t>
            </a:r>
            <a:r>
              <a:rPr lang="en-US" altLang="ru-RU" sz="1400">
                <a:cs typeface="Tahoma" pitchFamily="34" charset="0"/>
              </a:rPr>
              <a:t>,		1&gt;</a:t>
            </a:r>
          </a:p>
          <a:p>
            <a:pPr algn="just" eaLnBrk="1" hangingPunct="1">
              <a:lnSpc>
                <a:spcPct val="90000"/>
              </a:lnSpc>
              <a:buClr>
                <a:schemeClr val="folHlink"/>
              </a:buClr>
              <a:buSzPct val="60000"/>
            </a:pPr>
            <a:r>
              <a:rPr lang="en-US" altLang="ru-RU" sz="1400">
                <a:cs typeface="Tahoma" pitchFamily="34" charset="0"/>
              </a:rPr>
              <a:t>&lt;</a:t>
            </a:r>
            <a:r>
              <a:rPr lang="vi-VN" altLang="ru-RU" sz="1400">
                <a:cs typeface="Tahoma" pitchFamily="34" charset="0"/>
              </a:rPr>
              <a:t>của</a:t>
            </a:r>
            <a:r>
              <a:rPr lang="en-US" altLang="ru-RU" sz="1400">
                <a:cs typeface="Tahoma" pitchFamily="34" charset="0"/>
              </a:rPr>
              <a:t> ông,		2&gt;</a:t>
            </a:r>
          </a:p>
          <a:p>
            <a:pPr algn="just" eaLnBrk="1" hangingPunct="1">
              <a:lnSpc>
                <a:spcPct val="90000"/>
              </a:lnSpc>
              <a:buClr>
                <a:schemeClr val="folHlink"/>
              </a:buClr>
              <a:buSzPct val="60000"/>
            </a:pPr>
            <a:r>
              <a:rPr lang="en-US" altLang="ru-RU" sz="1400">
                <a:cs typeface="Tahoma" pitchFamily="34" charset="0"/>
              </a:rPr>
              <a:t>&lt;</a:t>
            </a:r>
            <a:r>
              <a:rPr lang="vi-VN" altLang="ru-RU" sz="1400">
                <a:cs typeface="Tahoma" pitchFamily="34" charset="0"/>
              </a:rPr>
              <a:t>dành cho</a:t>
            </a:r>
            <a:r>
              <a:rPr lang="en-US" altLang="ru-RU" sz="1400">
                <a:cs typeface="Tahoma" pitchFamily="34" charset="0"/>
              </a:rPr>
              <a:t>,		1&gt;</a:t>
            </a:r>
          </a:p>
          <a:p>
            <a:pPr algn="just" eaLnBrk="1" hangingPunct="1">
              <a:lnSpc>
                <a:spcPct val="90000"/>
              </a:lnSpc>
              <a:buClr>
                <a:schemeClr val="folHlink"/>
              </a:buClr>
              <a:buSzPct val="60000"/>
            </a:pPr>
            <a:r>
              <a:rPr lang="en-US" altLang="ru-RU" sz="1400">
                <a:cs typeface="Tahoma" pitchFamily="34" charset="0"/>
              </a:rPr>
              <a:t>&lt;</a:t>
            </a:r>
            <a:r>
              <a:rPr lang="vi-VN" altLang="ru-RU" sz="1400">
                <a:cs typeface="Tahoma" pitchFamily="34" charset="0"/>
              </a:rPr>
              <a:t>dịch</a:t>
            </a:r>
            <a:r>
              <a:rPr lang="en-US" altLang="ru-RU" sz="1400">
                <a:cs typeface="Tahoma" pitchFamily="34" charset="0"/>
              </a:rPr>
              <a:t> ra,		2&gt;</a:t>
            </a:r>
          </a:p>
          <a:p>
            <a:pPr algn="just" eaLnBrk="1" hangingPunct="1">
              <a:lnSpc>
                <a:spcPct val="90000"/>
              </a:lnSpc>
              <a:buClr>
                <a:schemeClr val="folHlink"/>
              </a:buClr>
              <a:buSzPct val="60000"/>
            </a:pPr>
            <a:r>
              <a:rPr lang="en-US" altLang="ru-RU" sz="1400">
                <a:cs typeface="Tahoma" pitchFamily="34" charset="0"/>
              </a:rPr>
              <a:t>&lt;</a:t>
            </a:r>
            <a:r>
              <a:rPr lang="vi-VN" altLang="ru-RU" sz="1400">
                <a:cs typeface="Tahoma" pitchFamily="34" charset="0"/>
              </a:rPr>
              <a:t>đặc sắc</a:t>
            </a:r>
            <a:r>
              <a:rPr lang="en-US" altLang="ru-RU" sz="1400">
                <a:cs typeface="Tahoma" pitchFamily="34" charset="0"/>
              </a:rPr>
              <a:t>,		1&gt;</a:t>
            </a:r>
          </a:p>
          <a:p>
            <a:pPr algn="just" eaLnBrk="1" hangingPunct="1">
              <a:lnSpc>
                <a:spcPct val="90000"/>
              </a:lnSpc>
              <a:buClr>
                <a:schemeClr val="folHlink"/>
              </a:buClr>
              <a:buSzPct val="60000"/>
            </a:pPr>
            <a:r>
              <a:rPr lang="en-US" altLang="ru-RU" sz="1400">
                <a:cs typeface="Tahoma" pitchFamily="34" charset="0"/>
              </a:rPr>
              <a:t>&lt;</a:t>
            </a:r>
            <a:r>
              <a:rPr lang="vi-VN" altLang="ru-RU" sz="1400">
                <a:cs typeface="Tahoma" pitchFamily="34" charset="0"/>
              </a:rPr>
              <a:t>đề tài</a:t>
            </a:r>
            <a:r>
              <a:rPr lang="en-US" altLang="ru-RU" sz="1400">
                <a:cs typeface="Tahoma" pitchFamily="34" charset="0"/>
              </a:rPr>
              <a:t>,		2&gt;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được</a:t>
            </a:r>
            <a:r>
              <a:rPr lang="en-US" altLang="ru-RU" sz="1400">
                <a:cs typeface="Tahoma" pitchFamily="34" charset="0"/>
              </a:rPr>
              <a:t>,		2&gt;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là</a:t>
            </a:r>
            <a:r>
              <a:rPr lang="en-US" altLang="ru-RU" sz="1400">
                <a:cs typeface="Tahoma" pitchFamily="34" charset="0"/>
              </a:rPr>
              <a:t>,			1&gt;</a:t>
            </a:r>
          </a:p>
          <a:p>
            <a:pPr algn="just" eaLnBrk="1" hangingPunct="1">
              <a:lnSpc>
                <a:spcPct val="90000"/>
              </a:lnSpc>
              <a:buClr>
                <a:schemeClr val="folHlink"/>
              </a:buClr>
              <a:buSzPct val="60000"/>
            </a:pPr>
            <a:r>
              <a:rPr lang="en-US" altLang="ru-RU" sz="1400">
                <a:cs typeface="Tahoma" pitchFamily="34" charset="0"/>
              </a:rPr>
              <a:t>&lt;</a:t>
            </a:r>
            <a:r>
              <a:rPr lang="vi-VN" altLang="ru-RU" sz="1400">
                <a:cs typeface="Tahoma" pitchFamily="34" charset="0"/>
              </a:rPr>
              <a:t>là</a:t>
            </a:r>
            <a:r>
              <a:rPr lang="en-US" altLang="ru-RU" sz="1400">
                <a:cs typeface="Tahoma" pitchFamily="34" charset="0"/>
              </a:rPr>
              <a:t> một,		2&gt;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loài vật</a:t>
            </a:r>
            <a:r>
              <a:rPr lang="en-US" altLang="ru-RU" sz="1400">
                <a:cs typeface="Tahoma" pitchFamily="34" charset="0"/>
              </a:rPr>
              <a:t>,		1&gt;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lứa tuổi thiếu nhi</a:t>
            </a:r>
            <a:r>
              <a:rPr lang="en-US" altLang="ru-RU" sz="1400">
                <a:cs typeface="Tahoma" pitchFamily="34" charset="0"/>
              </a:rPr>
              <a:t>, 	1&gt;</a:t>
            </a:r>
          </a:p>
          <a:p>
            <a:pPr algn="just" eaLnBrk="1" hangingPunct="1">
              <a:lnSpc>
                <a:spcPct val="90000"/>
              </a:lnSpc>
              <a:buClr>
                <a:schemeClr val="folHlink"/>
              </a:buClr>
              <a:buSzPct val="60000"/>
            </a:pPr>
            <a:r>
              <a:rPr lang="en-US" altLang="ru-RU" sz="1400">
                <a:cs typeface="Tahoma" pitchFamily="34" charset="0"/>
              </a:rPr>
              <a:t>&lt;</a:t>
            </a:r>
            <a:r>
              <a:rPr lang="vi-VN" altLang="ru-RU" sz="1400">
                <a:cs typeface="Tahoma" pitchFamily="34" charset="0"/>
              </a:rPr>
              <a:t>ngoại ngữ</a:t>
            </a:r>
            <a:r>
              <a:rPr lang="en-US" altLang="ru-RU" sz="1400">
                <a:cs typeface="Tahoma" pitchFamily="34" charset="0"/>
              </a:rPr>
              <a:t>,	2&gt;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nhà văn</a:t>
            </a:r>
            <a:r>
              <a:rPr lang="en-US" altLang="ru-RU" sz="1400">
                <a:cs typeface="Tahoma" pitchFamily="34" charset="0"/>
              </a:rPr>
              <a:t>,		2&gt;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nổi tiếng</a:t>
            </a:r>
            <a:r>
              <a:rPr lang="en-US" altLang="ru-RU" sz="1400">
                <a:cs typeface="Tahoma" pitchFamily="34" charset="0"/>
              </a:rPr>
              <a:t>,		2&gt;</a:t>
            </a:r>
          </a:p>
          <a:p>
            <a:pPr algn="just" eaLnBrk="1" hangingPunct="1">
              <a:lnSpc>
                <a:spcPct val="90000"/>
              </a:lnSpc>
              <a:buClr>
                <a:schemeClr val="folHlink"/>
              </a:buClr>
              <a:buSzPct val="60000"/>
            </a:pPr>
            <a:r>
              <a:rPr lang="en-US" altLang="ru-RU" sz="1400">
                <a:cs typeface="Tahoma" pitchFamily="34" charset="0"/>
              </a:rPr>
              <a:t>&lt;</a:t>
            </a:r>
            <a:r>
              <a:rPr lang="vi-VN" altLang="ru-RU" sz="1400">
                <a:cs typeface="Tahoma" pitchFamily="34" charset="0"/>
              </a:rPr>
              <a:t>nổi tiếng nhất</a:t>
            </a:r>
            <a:r>
              <a:rPr lang="en-US" altLang="ru-RU" sz="1400">
                <a:cs typeface="Tahoma" pitchFamily="34" charset="0"/>
              </a:rPr>
              <a:t>,	1&gt;</a:t>
            </a:r>
          </a:p>
          <a:p>
            <a:pPr algn="just" eaLnBrk="1" hangingPunct="1">
              <a:lnSpc>
                <a:spcPct val="90000"/>
              </a:lnSpc>
              <a:buClr>
                <a:schemeClr val="folHlink"/>
              </a:buClr>
              <a:buSzPct val="60000"/>
            </a:pPr>
            <a:r>
              <a:rPr lang="en-US" altLang="ru-RU" sz="1400">
                <a:cs typeface="Tahoma" pitchFamily="34" charset="0"/>
              </a:rPr>
              <a:t>&lt;</a:t>
            </a:r>
            <a:r>
              <a:rPr lang="vi-VN" altLang="ru-RU" sz="1400">
                <a:cs typeface="Tahoma" pitchFamily="34" charset="0"/>
              </a:rPr>
              <a:t>sinh</a:t>
            </a:r>
            <a:r>
              <a:rPr lang="en-US" altLang="ru-RU" sz="1400">
                <a:cs typeface="Tahoma" pitchFamily="34" charset="0"/>
              </a:rPr>
              <a:t> ngày,	2&gt;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tác phẩm</a:t>
            </a:r>
            <a:r>
              <a:rPr lang="en-US" altLang="ru-RU" sz="1400">
                <a:cs typeface="Tahoma" pitchFamily="34" charset="0"/>
              </a:rPr>
              <a:t>,		1&gt;</a:t>
            </a:r>
          </a:p>
          <a:p>
            <a:pPr algn="just" eaLnBrk="1" hangingPunct="1">
              <a:lnSpc>
                <a:spcPct val="90000"/>
              </a:lnSpc>
              <a:buClr>
                <a:schemeClr val="folHlink"/>
              </a:buClr>
              <a:buSzPct val="60000"/>
            </a:pPr>
            <a:r>
              <a:rPr lang="en-US" altLang="ru-RU" sz="1400">
                <a:cs typeface="Tahoma" pitchFamily="34" charset="0"/>
              </a:rPr>
              <a:t>&lt;</a:t>
            </a:r>
            <a:r>
              <a:rPr lang="vi-VN" altLang="ru-RU" sz="1400">
                <a:cs typeface="Tahoma" pitchFamily="34" charset="0"/>
              </a:rPr>
              <a:t>tác phẩm</a:t>
            </a:r>
            <a:r>
              <a:rPr lang="en-US" altLang="ru-RU" sz="1400">
                <a:cs typeface="Tahoma" pitchFamily="34" charset="0"/>
              </a:rPr>
              <a:t>,		2&gt;</a:t>
            </a:r>
          </a:p>
          <a:p>
            <a:pPr algn="just" eaLnBrk="1" hangingPunct="1">
              <a:lnSpc>
                <a:spcPct val="90000"/>
              </a:lnSpc>
              <a:buClr>
                <a:schemeClr val="folHlink"/>
              </a:buClr>
              <a:buSzPct val="60000"/>
            </a:pPr>
            <a:r>
              <a:rPr lang="en-US" altLang="ru-RU" sz="1400">
                <a:cs typeface="Tahoma" pitchFamily="34" charset="0"/>
              </a:rPr>
              <a:t>&lt;</a:t>
            </a:r>
            <a:r>
              <a:rPr lang="vi-VN" altLang="ru-RU" sz="1400">
                <a:cs typeface="Tahoma" pitchFamily="34" charset="0"/>
              </a:rPr>
              <a:t>thiếu nhi</a:t>
            </a:r>
            <a:r>
              <a:rPr lang="en-US" altLang="ru-RU" sz="1400">
                <a:cs typeface="Tahoma" pitchFamily="34" charset="0"/>
              </a:rPr>
              <a:t>,		2&gt;</a:t>
            </a:r>
          </a:p>
          <a:p>
            <a:pPr algn="just" eaLnBrk="1" hangingPunct="1">
              <a:lnSpc>
                <a:spcPct val="90000"/>
              </a:lnSpc>
              <a:buClr>
                <a:schemeClr val="folHlink"/>
              </a:buClr>
              <a:buSzPct val="60000"/>
            </a:pPr>
            <a:r>
              <a:rPr lang="en-US" altLang="ru-RU" sz="1400">
                <a:cs typeface="Tahoma" pitchFamily="34" charset="0"/>
              </a:rPr>
              <a:t>&lt;</a:t>
            </a:r>
            <a:r>
              <a:rPr lang="vi-VN" altLang="ru-RU" sz="1400">
                <a:cs typeface="Tahoma" pitchFamily="34" charset="0"/>
              </a:rPr>
              <a:t>và</a:t>
            </a:r>
            <a:r>
              <a:rPr lang="en-US" altLang="ru-RU" sz="1400">
                <a:cs typeface="Tahoma" pitchFamily="34" charset="0"/>
              </a:rPr>
              <a:t>	,		1&gt;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văn xuôi</a:t>
            </a:r>
            <a:r>
              <a:rPr lang="en-US" altLang="ru-RU" sz="1400">
                <a:cs typeface="Tahoma" pitchFamily="34" charset="0"/>
              </a:rPr>
              <a:t>,		1&gt;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viết về</a:t>
            </a:r>
            <a:r>
              <a:rPr lang="en-US" altLang="ru-RU" sz="1400">
                <a:cs typeface="Tahoma" pitchFamily="34" charset="0"/>
              </a:rPr>
              <a:t>,		1&gt;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ru-RU" sz="3600" smtClean="0"/>
              <a:t>Lưu bộ từ vựng và bộ thẻ định vị</a:t>
            </a:r>
            <a:endParaRPr lang="vi-VN" altLang="ru-RU" sz="3600" smtClean="0"/>
          </a:p>
        </p:txBody>
      </p:sp>
      <p:sp>
        <p:nvSpPr>
          <p:cNvPr id="30723" name="Rectangle 3"/>
          <p:cNvSpPr>
            <a:spLocks noGrp="1" noChangeArrowheads="1"/>
          </p:cNvSpPr>
          <p:nvPr>
            <p:ph type="body" idx="1"/>
          </p:nvPr>
        </p:nvSpPr>
        <p:spPr>
          <a:xfrm>
            <a:off x="611188" y="2017713"/>
            <a:ext cx="8343900" cy="4114800"/>
          </a:xfrm>
        </p:spPr>
        <p:txBody>
          <a:bodyPr/>
          <a:lstStyle/>
          <a:p>
            <a:pPr algn="just" eaLnBrk="1" hangingPunct="1"/>
            <a:r>
              <a:rPr lang="vi-VN" altLang="ru-RU" sz="2400" smtClean="0"/>
              <a:t>Bộ từ vựng và bộ thẻ định vị thường được lưu tách biệt</a:t>
            </a:r>
          </a:p>
          <a:p>
            <a:pPr lvl="1" algn="just" eaLnBrk="1" hangingPunct="1"/>
            <a:r>
              <a:rPr lang="vi-VN" altLang="ru-RU" sz="1800" smtClean="0"/>
              <a:t>Có thẻ nén bộ từ vựng và bộ thẻ định vị;</a:t>
            </a:r>
          </a:p>
          <a:p>
            <a:pPr lvl="1" algn="just" eaLnBrk="1" hangingPunct="1"/>
            <a:r>
              <a:rPr lang="vi-VN" altLang="ru-RU" sz="1800" smtClean="0"/>
              <a:t>Giải thuật nén bộ từ vựng khác giải thuật nén bộ thẻ định vị.</a:t>
            </a:r>
          </a:p>
          <a:p>
            <a:pPr eaLnBrk="1" hangingPunct="1"/>
            <a:endParaRPr lang="en-US" altLang="ru-RU" sz="2400" smtClean="0"/>
          </a:p>
        </p:txBody>
      </p:sp>
      <p:sp>
        <p:nvSpPr>
          <p:cNvPr id="30724" name="Slide Number Placeholder 1"/>
          <p:cNvSpPr>
            <a:spLocks noGrp="1"/>
          </p:cNvSpPr>
          <p:nvPr>
            <p:ph type="sldNum" sz="quarter" idx="12"/>
          </p:nvPr>
        </p:nvSpPr>
        <p:spPr>
          <a:noFill/>
        </p:spPr>
        <p:txBody>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fld id="{6E51CD08-A84B-476E-AF48-56D2A82CB3FE}" type="slidenum">
              <a:rPr lang="vi-VN" altLang="ru-RU" smtClean="0"/>
              <a:pPr/>
              <a:t>28</a:t>
            </a:fld>
            <a:endParaRPr lang="vi-VN" altLang="ru-RU"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ru-RU" sz="3600" smtClean="0"/>
              <a:t>Bài tập 1.1</a:t>
            </a:r>
            <a:endParaRPr lang="vi-VN" altLang="ru-RU" sz="3600" smtClean="0"/>
          </a:p>
        </p:txBody>
      </p:sp>
      <p:sp>
        <p:nvSpPr>
          <p:cNvPr id="31747" name="Rectangle 3"/>
          <p:cNvSpPr>
            <a:spLocks noGrp="1" noChangeArrowheads="1"/>
          </p:cNvSpPr>
          <p:nvPr>
            <p:ph type="body" idx="1"/>
          </p:nvPr>
        </p:nvSpPr>
        <p:spPr>
          <a:xfrm>
            <a:off x="611188" y="2017713"/>
            <a:ext cx="8343900" cy="4506912"/>
          </a:xfrm>
        </p:spPr>
        <p:txBody>
          <a:bodyPr/>
          <a:lstStyle/>
          <a:p>
            <a:pPr marL="0" indent="0" algn="just" eaLnBrk="1" hangingPunct="1">
              <a:buFont typeface="Wingdings" pitchFamily="2" charset="2"/>
              <a:buNone/>
            </a:pPr>
            <a:r>
              <a:rPr lang="en-US" altLang="ru-RU" sz="2800" smtClean="0"/>
              <a:t>Cho các văn bản sau:</a:t>
            </a:r>
          </a:p>
          <a:p>
            <a:pPr lvl="1" algn="just" eaLnBrk="1" hangingPunct="1"/>
            <a:r>
              <a:rPr lang="en-US" altLang="ru-RU" sz="2400" b="1" smtClean="0"/>
              <a:t>Doc1</a:t>
            </a:r>
            <a:r>
              <a:rPr lang="en-US" altLang="ru-RU" sz="2400" smtClean="0"/>
              <a:t> breakthrough drug for schizophrenia</a:t>
            </a:r>
          </a:p>
          <a:p>
            <a:pPr lvl="1" algn="just" eaLnBrk="1" hangingPunct="1"/>
            <a:r>
              <a:rPr lang="en-US" altLang="ru-RU" sz="2400" b="1" smtClean="0"/>
              <a:t>Doc2</a:t>
            </a:r>
            <a:r>
              <a:rPr lang="en-US" altLang="ru-RU" sz="2400" smtClean="0"/>
              <a:t> new schizophrenia drug</a:t>
            </a:r>
          </a:p>
          <a:p>
            <a:pPr lvl="1" algn="just" eaLnBrk="1" hangingPunct="1"/>
            <a:r>
              <a:rPr lang="en-US" altLang="ru-RU" sz="2400" b="1" smtClean="0"/>
              <a:t>Doc3</a:t>
            </a:r>
            <a:r>
              <a:rPr lang="en-US" altLang="ru-RU" sz="2400" smtClean="0"/>
              <a:t> new approach for treatment of schizophrenia</a:t>
            </a:r>
          </a:p>
          <a:p>
            <a:pPr lvl="1" algn="just" eaLnBrk="1" hangingPunct="1"/>
            <a:r>
              <a:rPr lang="en-US" altLang="ru-RU" sz="2400" b="1" smtClean="0"/>
              <a:t>Doc4</a:t>
            </a:r>
            <a:r>
              <a:rPr lang="en-US" altLang="ru-RU" sz="2400" smtClean="0"/>
              <a:t> new hopes for schizophrenia patients</a:t>
            </a:r>
          </a:p>
          <a:p>
            <a:pPr marL="0" indent="0" algn="just" eaLnBrk="1" hangingPunct="1">
              <a:buFont typeface="Wingdings" pitchFamily="2" charset="2"/>
              <a:buNone/>
            </a:pPr>
            <a:r>
              <a:rPr lang="en-US" altLang="ru-RU" sz="2800" smtClean="0"/>
              <a:t>a) Vẽ biểu diễn chỉ mục ngược;</a:t>
            </a:r>
          </a:p>
          <a:p>
            <a:pPr marL="0" indent="0" algn="just" eaLnBrk="1" hangingPunct="1">
              <a:buFont typeface="Wingdings" pitchFamily="2" charset="2"/>
              <a:buNone/>
            </a:pPr>
            <a:r>
              <a:rPr lang="en-US" altLang="ru-RU" sz="2800" smtClean="0"/>
              <a:t>b) Các văn bản nào sẽ được trả về cho truy vấn: </a:t>
            </a:r>
          </a:p>
          <a:p>
            <a:pPr lvl="1" algn="just" eaLnBrk="1" hangingPunct="1"/>
            <a:r>
              <a:rPr lang="en-US" altLang="ru-RU" smtClean="0"/>
              <a:t>schizophrenia AND drug</a:t>
            </a:r>
          </a:p>
          <a:p>
            <a:pPr lvl="1" algn="just" eaLnBrk="1" hangingPunct="1"/>
            <a:r>
              <a:rPr lang="en-US" altLang="ru-RU" smtClean="0"/>
              <a:t>for AND NOT(drug OR approach)</a:t>
            </a:r>
          </a:p>
        </p:txBody>
      </p:sp>
      <p:sp>
        <p:nvSpPr>
          <p:cNvPr id="31748" name="Slide Number Placeholder 1"/>
          <p:cNvSpPr>
            <a:spLocks noGrp="1"/>
          </p:cNvSpPr>
          <p:nvPr>
            <p:ph type="sldNum" sz="quarter" idx="12"/>
          </p:nvPr>
        </p:nvSpPr>
        <p:spPr>
          <a:noFill/>
        </p:spPr>
        <p:txBody>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fld id="{5D6BE7C7-45DF-43E4-9A4F-F2AF6AF9D10C}" type="slidenum">
              <a:rPr lang="vi-VN" altLang="ru-RU" smtClean="0"/>
              <a:pPr/>
              <a:t>29</a:t>
            </a:fld>
            <a:endParaRPr lang="vi-VN" altLang="ru-RU"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971550" y="214313"/>
            <a:ext cx="7972425" cy="1462087"/>
          </a:xfrm>
        </p:spPr>
        <p:txBody>
          <a:bodyPr/>
          <a:lstStyle/>
          <a:p>
            <a:pPr eaLnBrk="1" hangingPunct="1"/>
            <a:r>
              <a:rPr lang="en-US" altLang="ru-RU" sz="3600" smtClean="0"/>
              <a:t>Tìm kiếm thông tin là gì?</a:t>
            </a:r>
            <a:endParaRPr lang="vi-VN" altLang="ru-RU" sz="3600" smtClean="0"/>
          </a:p>
        </p:txBody>
      </p:sp>
      <p:sp>
        <p:nvSpPr>
          <p:cNvPr id="5123" name="Rectangle 5"/>
          <p:cNvSpPr>
            <a:spLocks noChangeArrowheads="1"/>
          </p:cNvSpPr>
          <p:nvPr/>
        </p:nvSpPr>
        <p:spPr bwMode="auto">
          <a:xfrm>
            <a:off x="612775" y="2205038"/>
            <a:ext cx="8059738"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just" eaLnBrk="1" hangingPunct="1">
              <a:spcBef>
                <a:spcPct val="20000"/>
              </a:spcBef>
              <a:buClr>
                <a:schemeClr val="folHlink"/>
              </a:buClr>
              <a:buSzPct val="60000"/>
              <a:buFont typeface="Wingdings" pitchFamily="2" charset="2"/>
              <a:buNone/>
            </a:pPr>
            <a:r>
              <a:rPr lang="en-US" altLang="ru-RU" sz="2400"/>
              <a:t>Tìm kiếm thông tin là tìm kiếm các tài nguyên thông tin phi cấu trúc (thường là văn bản) từ một nguồn thông tin lớn (thường được lưu trên máy tính), đáp ứng được nhu cầu thông tin.</a:t>
            </a:r>
            <a:endParaRPr lang="vi-VN" altLang="ru-RU" sz="2400"/>
          </a:p>
        </p:txBody>
      </p:sp>
      <p:sp>
        <p:nvSpPr>
          <p:cNvPr id="5124" name="Text Box 6"/>
          <p:cNvSpPr txBox="1">
            <a:spLocks noChangeArrowheads="1"/>
          </p:cNvSpPr>
          <p:nvPr/>
        </p:nvSpPr>
        <p:spPr bwMode="auto">
          <a:xfrm>
            <a:off x="754063" y="4595813"/>
            <a:ext cx="7777162"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just" eaLnBrk="1" hangingPunct="1">
              <a:spcBef>
                <a:spcPct val="50000"/>
              </a:spcBef>
            </a:pPr>
            <a:r>
              <a:rPr lang="en-US" altLang="ru-RU" sz="2400">
                <a:solidFill>
                  <a:schemeClr val="tx2"/>
                </a:solidFill>
              </a:rPr>
              <a:t>Thuật ngữ tiếng Anh là Information Retrieval (IR).</a:t>
            </a:r>
            <a:endParaRPr lang="vi-VN" altLang="ru-RU" sz="2400">
              <a:solidFill>
                <a:schemeClr val="tx2"/>
              </a:solidFill>
            </a:endParaRPr>
          </a:p>
        </p:txBody>
      </p:sp>
      <p:sp>
        <p:nvSpPr>
          <p:cNvPr id="5125" name="Slide Number Placeholder 2"/>
          <p:cNvSpPr>
            <a:spLocks noGrp="1"/>
          </p:cNvSpPr>
          <p:nvPr>
            <p:ph type="sldNum" sz="quarter" idx="12"/>
          </p:nvPr>
        </p:nvSpPr>
        <p:spPr>
          <a:noFill/>
        </p:spPr>
        <p:txBody>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fld id="{4BA60E33-A54D-415F-BEC9-2DBF50E121C5}" type="slidenum">
              <a:rPr lang="vi-VN" altLang="ru-RU" smtClean="0"/>
              <a:pPr/>
              <a:t>3</a:t>
            </a:fld>
            <a:endParaRPr lang="vi-VN" altLang="ru-RU"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endParaRPr lang="ru-RU" altLang="ru-RU" smtClean="0"/>
          </a:p>
        </p:txBody>
      </p:sp>
      <p:pic>
        <p:nvPicPr>
          <p:cNvPr id="394243" name="Picture 3" descr="MC900282178[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313" y="1989138"/>
            <a:ext cx="3565525" cy="410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2" name="Slide Number Placeholder 1"/>
          <p:cNvSpPr>
            <a:spLocks noGrp="1"/>
          </p:cNvSpPr>
          <p:nvPr>
            <p:ph type="sldNum" sz="quarter" idx="12"/>
          </p:nvPr>
        </p:nvSpPr>
        <p:spPr>
          <a:noFill/>
        </p:spPr>
        <p:txBody>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fld id="{468262BA-4DC0-45B6-8CB6-3A93B66C2ECC}" type="slidenum">
              <a:rPr lang="vi-VN" altLang="ru-RU" smtClean="0"/>
              <a:pPr/>
              <a:t>30</a:t>
            </a:fld>
            <a:endParaRPr lang="vi-VN" altLang="ru-RU"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394243"/>
                                        </p:tgtEl>
                                        <p:attrNameLst>
                                          <p:attrName>style.visibility</p:attrName>
                                        </p:attrNameLst>
                                      </p:cBhvr>
                                      <p:to>
                                        <p:strVal val="visible"/>
                                      </p:to>
                                    </p:set>
                                    <p:anim calcmode="lin" valueType="num">
                                      <p:cBhvr additive="base">
                                        <p:cTn id="7" dur="500" fill="hold"/>
                                        <p:tgtEl>
                                          <p:spTgt spid="394243"/>
                                        </p:tgtEl>
                                        <p:attrNameLst>
                                          <p:attrName>ppt_x</p:attrName>
                                        </p:attrNameLst>
                                      </p:cBhvr>
                                      <p:tavLst>
                                        <p:tav tm="0">
                                          <p:val>
                                            <p:strVal val="#ppt_x"/>
                                          </p:val>
                                        </p:tav>
                                        <p:tav tm="100000">
                                          <p:val>
                                            <p:strVal val="#ppt_x"/>
                                          </p:val>
                                        </p:tav>
                                      </p:tavLst>
                                    </p:anim>
                                    <p:anim calcmode="lin" valueType="num">
                                      <p:cBhvr additive="base">
                                        <p:cTn id="8" dur="500" fill="hold"/>
                                        <p:tgtEl>
                                          <p:spTgt spid="3942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ru-RU" sz="3600" smtClean="0"/>
              <a:t>TKTT vs. CSDL:</a:t>
            </a:r>
            <a:br>
              <a:rPr lang="en-US" altLang="ru-RU" sz="3600" smtClean="0"/>
            </a:br>
            <a:r>
              <a:rPr lang="en-US" altLang="ru-RU" sz="3600" smtClean="0"/>
              <a:t>Dữ liệu có cấu trúc vs phi cấu trúc</a:t>
            </a:r>
          </a:p>
        </p:txBody>
      </p:sp>
      <p:sp>
        <p:nvSpPr>
          <p:cNvPr id="6147" name="Rectangle 3"/>
          <p:cNvSpPr>
            <a:spLocks noGrp="1" noChangeArrowheads="1"/>
          </p:cNvSpPr>
          <p:nvPr>
            <p:ph idx="1"/>
          </p:nvPr>
        </p:nvSpPr>
        <p:spPr>
          <a:xfrm>
            <a:off x="611188" y="2017713"/>
            <a:ext cx="8343900" cy="4114800"/>
          </a:xfrm>
        </p:spPr>
        <p:txBody>
          <a:bodyPr/>
          <a:lstStyle/>
          <a:p>
            <a:r>
              <a:rPr lang="en-US" altLang="ru-RU" sz="2400" smtClean="0">
                <a:ea typeface="ＭＳ Ｐゴシック" pitchFamily="34" charset="-128"/>
              </a:rPr>
              <a:t>Dữ liệu có cấu trúc thường thể hiện được dưới dạng bảng</a:t>
            </a:r>
          </a:p>
        </p:txBody>
      </p:sp>
      <p:sp>
        <p:nvSpPr>
          <p:cNvPr id="6148"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fld id="{061B4521-7730-47F0-868D-50BF0D0A4CC2}" type="slidenum">
              <a:rPr lang="en-US" altLang="ru-RU" smtClean="0">
                <a:solidFill>
                  <a:srgbClr val="898989"/>
                </a:solidFill>
                <a:latin typeface="Calibri" pitchFamily="34" charset="0"/>
                <a:ea typeface="ＭＳ Ｐゴシック" pitchFamily="34" charset="-128"/>
                <a:cs typeface="Arial Unicode MS" pitchFamily="34" charset="-128"/>
              </a:rPr>
              <a:pPr/>
              <a:t>4</a:t>
            </a:fld>
            <a:endParaRPr lang="en-US" altLang="ru-RU" smtClean="0">
              <a:solidFill>
                <a:srgbClr val="898989"/>
              </a:solidFill>
              <a:latin typeface="Calibri" pitchFamily="34" charset="0"/>
              <a:ea typeface="ＭＳ Ｐゴシック" pitchFamily="34" charset="-128"/>
              <a:cs typeface="Arial Unicode MS" pitchFamily="34" charset="-128"/>
            </a:endParaRPr>
          </a:p>
        </p:txBody>
      </p:sp>
      <p:grpSp>
        <p:nvGrpSpPr>
          <p:cNvPr id="6149" name="Group 1"/>
          <p:cNvGrpSpPr>
            <a:grpSpLocks/>
          </p:cNvGrpSpPr>
          <p:nvPr/>
        </p:nvGrpSpPr>
        <p:grpSpPr bwMode="auto">
          <a:xfrm>
            <a:off x="1524000" y="2781300"/>
            <a:ext cx="6172200" cy="2209800"/>
            <a:chOff x="1524000" y="2875384"/>
            <a:chExt cx="6172200" cy="2209800"/>
          </a:xfrm>
        </p:grpSpPr>
        <p:sp>
          <p:nvSpPr>
            <p:cNvPr id="6152" name="Rectangle 4"/>
            <p:cNvSpPr>
              <a:spLocks noChangeArrowheads="1"/>
            </p:cNvSpPr>
            <p:nvPr/>
          </p:nvSpPr>
          <p:spPr bwMode="auto">
            <a:xfrm>
              <a:off x="1524000" y="2875384"/>
              <a:ext cx="6172200" cy="22098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endParaRPr lang="ru-RU" altLang="ru-RU">
                <a:latin typeface="Calibri" pitchFamily="34" charset="0"/>
              </a:endParaRPr>
            </a:p>
          </p:txBody>
        </p:sp>
        <p:sp>
          <p:nvSpPr>
            <p:cNvPr id="6153" name="Rectangle 5"/>
            <p:cNvSpPr>
              <a:spLocks noChangeArrowheads="1"/>
            </p:cNvSpPr>
            <p:nvPr/>
          </p:nvSpPr>
          <p:spPr bwMode="auto">
            <a:xfrm>
              <a:off x="1524000" y="3408784"/>
              <a:ext cx="61722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endParaRPr lang="ru-RU" altLang="ru-RU">
                <a:latin typeface="Calibri" pitchFamily="34" charset="0"/>
              </a:endParaRPr>
            </a:p>
          </p:txBody>
        </p:sp>
        <p:sp>
          <p:nvSpPr>
            <p:cNvPr id="6154" name="Rectangle 6"/>
            <p:cNvSpPr>
              <a:spLocks noChangeArrowheads="1"/>
            </p:cNvSpPr>
            <p:nvPr/>
          </p:nvSpPr>
          <p:spPr bwMode="auto">
            <a:xfrm>
              <a:off x="1524000" y="3942184"/>
              <a:ext cx="61722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endParaRPr lang="ru-RU" altLang="ru-RU">
                <a:latin typeface="Calibri" pitchFamily="34" charset="0"/>
              </a:endParaRPr>
            </a:p>
          </p:txBody>
        </p:sp>
        <p:sp>
          <p:nvSpPr>
            <p:cNvPr id="6155" name="Rectangle 7"/>
            <p:cNvSpPr>
              <a:spLocks noChangeArrowheads="1"/>
            </p:cNvSpPr>
            <p:nvPr/>
          </p:nvSpPr>
          <p:spPr bwMode="auto">
            <a:xfrm>
              <a:off x="3429000" y="2875384"/>
              <a:ext cx="2362200" cy="2209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endParaRPr lang="ru-RU" altLang="ru-RU">
                <a:latin typeface="Calibri" pitchFamily="34" charset="0"/>
              </a:endParaRPr>
            </a:p>
          </p:txBody>
        </p:sp>
        <p:sp>
          <p:nvSpPr>
            <p:cNvPr id="6156" name="Text Box 8"/>
            <p:cNvSpPr txBox="1">
              <a:spLocks noChangeArrowheads="1"/>
            </p:cNvSpPr>
            <p:nvPr/>
          </p:nvSpPr>
          <p:spPr bwMode="auto">
            <a:xfrm>
              <a:off x="1658938" y="2951584"/>
              <a:ext cx="15414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ru-RU" sz="2400">
                  <a:latin typeface="Lucida Sans" pitchFamily="34" charset="0"/>
                  <a:ea typeface="ＭＳ Ｐゴシック" pitchFamily="34" charset="-128"/>
                  <a:cs typeface="Arial Unicode MS" pitchFamily="34" charset="-128"/>
                </a:rPr>
                <a:t>Employee</a:t>
              </a:r>
            </a:p>
          </p:txBody>
        </p:sp>
        <p:sp>
          <p:nvSpPr>
            <p:cNvPr id="6157" name="Text Box 9"/>
            <p:cNvSpPr txBox="1">
              <a:spLocks noChangeArrowheads="1"/>
            </p:cNvSpPr>
            <p:nvPr/>
          </p:nvSpPr>
          <p:spPr bwMode="auto">
            <a:xfrm>
              <a:off x="3944938" y="2951584"/>
              <a:ext cx="1389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ru-RU" sz="2400">
                  <a:latin typeface="Lucida Sans" pitchFamily="34" charset="0"/>
                  <a:ea typeface="ＭＳ Ｐゴシック" pitchFamily="34" charset="-128"/>
                  <a:cs typeface="Arial Unicode MS" pitchFamily="34" charset="-128"/>
                </a:rPr>
                <a:t>Manager</a:t>
              </a:r>
            </a:p>
          </p:txBody>
        </p:sp>
        <p:sp>
          <p:nvSpPr>
            <p:cNvPr id="6158" name="Text Box 10"/>
            <p:cNvSpPr txBox="1">
              <a:spLocks noChangeArrowheads="1"/>
            </p:cNvSpPr>
            <p:nvPr/>
          </p:nvSpPr>
          <p:spPr bwMode="auto">
            <a:xfrm>
              <a:off x="6183313" y="2951584"/>
              <a:ext cx="10493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ru-RU" sz="2400">
                  <a:latin typeface="Lucida Sans" pitchFamily="34" charset="0"/>
                  <a:ea typeface="ＭＳ Ｐゴシック" pitchFamily="34" charset="-128"/>
                  <a:cs typeface="Arial Unicode MS" pitchFamily="34" charset="-128"/>
                </a:rPr>
                <a:t>Salary</a:t>
              </a:r>
            </a:p>
          </p:txBody>
        </p:sp>
        <p:sp>
          <p:nvSpPr>
            <p:cNvPr id="6159" name="Text Box 11"/>
            <p:cNvSpPr txBox="1">
              <a:spLocks noChangeArrowheads="1"/>
            </p:cNvSpPr>
            <p:nvPr/>
          </p:nvSpPr>
          <p:spPr bwMode="auto">
            <a:xfrm>
              <a:off x="1654175" y="3484984"/>
              <a:ext cx="963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ru-RU" sz="2400">
                  <a:latin typeface="Lucida Sans" pitchFamily="34" charset="0"/>
                  <a:ea typeface="ＭＳ Ｐゴシック" pitchFamily="34" charset="-128"/>
                  <a:cs typeface="Arial Unicode MS" pitchFamily="34" charset="-128"/>
                </a:rPr>
                <a:t>Smith</a:t>
              </a:r>
            </a:p>
          </p:txBody>
        </p:sp>
        <p:sp>
          <p:nvSpPr>
            <p:cNvPr id="6160" name="Text Box 12"/>
            <p:cNvSpPr txBox="1">
              <a:spLocks noChangeArrowheads="1"/>
            </p:cNvSpPr>
            <p:nvPr/>
          </p:nvSpPr>
          <p:spPr bwMode="auto">
            <a:xfrm>
              <a:off x="3886200" y="3484984"/>
              <a:ext cx="998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ru-RU" sz="2400">
                  <a:latin typeface="Lucida Sans" pitchFamily="34" charset="0"/>
                  <a:ea typeface="ＭＳ Ｐゴシック" pitchFamily="34" charset="-128"/>
                  <a:cs typeface="Arial Unicode MS" pitchFamily="34" charset="-128"/>
                </a:rPr>
                <a:t>Jones</a:t>
              </a:r>
            </a:p>
          </p:txBody>
        </p:sp>
        <p:sp>
          <p:nvSpPr>
            <p:cNvPr id="6161" name="Text Box 13"/>
            <p:cNvSpPr txBox="1">
              <a:spLocks noChangeArrowheads="1"/>
            </p:cNvSpPr>
            <p:nvPr/>
          </p:nvSpPr>
          <p:spPr bwMode="auto">
            <a:xfrm>
              <a:off x="6205538" y="3484984"/>
              <a:ext cx="10334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ru-RU" sz="2400">
                  <a:latin typeface="Lucida Sans" pitchFamily="34" charset="0"/>
                  <a:ea typeface="ＭＳ Ｐゴシック" pitchFamily="34" charset="-128"/>
                  <a:cs typeface="Arial Unicode MS" pitchFamily="34" charset="-128"/>
                </a:rPr>
                <a:t>50000</a:t>
              </a:r>
            </a:p>
          </p:txBody>
        </p:sp>
        <p:sp>
          <p:nvSpPr>
            <p:cNvPr id="6162" name="Text Box 14"/>
            <p:cNvSpPr txBox="1">
              <a:spLocks noChangeArrowheads="1"/>
            </p:cNvSpPr>
            <p:nvPr/>
          </p:nvSpPr>
          <p:spPr bwMode="auto">
            <a:xfrm>
              <a:off x="1658938" y="4018384"/>
              <a:ext cx="1084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ru-RU" sz="2400">
                  <a:latin typeface="Lucida Sans" pitchFamily="34" charset="0"/>
                  <a:ea typeface="ＭＳ Ｐゴシック" pitchFamily="34" charset="-128"/>
                  <a:cs typeface="Arial Unicode MS" pitchFamily="34" charset="-128"/>
                </a:rPr>
                <a:t>Chang</a:t>
              </a:r>
            </a:p>
          </p:txBody>
        </p:sp>
        <p:sp>
          <p:nvSpPr>
            <p:cNvPr id="6163" name="Text Box 15"/>
            <p:cNvSpPr txBox="1">
              <a:spLocks noChangeArrowheads="1"/>
            </p:cNvSpPr>
            <p:nvPr/>
          </p:nvSpPr>
          <p:spPr bwMode="auto">
            <a:xfrm>
              <a:off x="3913188" y="4018384"/>
              <a:ext cx="963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ru-RU" sz="2400">
                  <a:latin typeface="Lucida Sans" pitchFamily="34" charset="0"/>
                  <a:ea typeface="ＭＳ Ｐゴシック" pitchFamily="34" charset="-128"/>
                  <a:cs typeface="Arial Unicode MS" pitchFamily="34" charset="-128"/>
                </a:rPr>
                <a:t>Smith</a:t>
              </a:r>
            </a:p>
          </p:txBody>
        </p:sp>
        <p:sp>
          <p:nvSpPr>
            <p:cNvPr id="60433" name="Rectangle 16"/>
            <p:cNvSpPr>
              <a:spLocks noChangeArrowheads="1"/>
            </p:cNvSpPr>
            <p:nvPr/>
          </p:nvSpPr>
          <p:spPr bwMode="auto">
            <a:xfrm>
              <a:off x="1524000" y="3408784"/>
              <a:ext cx="6172200" cy="76200"/>
            </a:xfrm>
            <a:prstGeom prst="rect">
              <a:avLst/>
            </a:prstGeom>
            <a:solidFill>
              <a:schemeClr val="accent5"/>
            </a:solidFill>
            <a:ln w="9525">
              <a:solidFill>
                <a:schemeClr val="tx1"/>
              </a:solidFill>
              <a:miter lim="800000"/>
              <a:headEnd/>
              <a:tailEnd/>
            </a:ln>
          </p:spPr>
          <p:txBody>
            <a:bodyPr wrap="none" anchor="ctr"/>
            <a:lstStyle/>
            <a:p>
              <a:pPr fontAlgn="auto">
                <a:spcBef>
                  <a:spcPts val="0"/>
                </a:spcBef>
                <a:spcAft>
                  <a:spcPts val="0"/>
                </a:spcAft>
                <a:defRPr/>
              </a:pPr>
              <a:endParaRPr lang="en-US">
                <a:latin typeface="+mn-lt"/>
                <a:cs typeface="+mn-cs"/>
              </a:endParaRPr>
            </a:p>
          </p:txBody>
        </p:sp>
        <p:sp>
          <p:nvSpPr>
            <p:cNvPr id="6165" name="Text Box 17"/>
            <p:cNvSpPr txBox="1">
              <a:spLocks noChangeArrowheads="1"/>
            </p:cNvSpPr>
            <p:nvPr/>
          </p:nvSpPr>
          <p:spPr bwMode="auto">
            <a:xfrm>
              <a:off x="6205538" y="4018384"/>
              <a:ext cx="10334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ru-RU" sz="2400">
                  <a:latin typeface="Lucida Sans" pitchFamily="34" charset="0"/>
                  <a:ea typeface="ＭＳ Ｐゴシック" pitchFamily="34" charset="-128"/>
                  <a:cs typeface="Arial Unicode MS" pitchFamily="34" charset="-128"/>
                </a:rPr>
                <a:t>60000</a:t>
              </a:r>
            </a:p>
          </p:txBody>
        </p:sp>
        <p:sp>
          <p:nvSpPr>
            <p:cNvPr id="6166" name="Text Box 18"/>
            <p:cNvSpPr txBox="1">
              <a:spLocks noChangeArrowheads="1"/>
            </p:cNvSpPr>
            <p:nvPr/>
          </p:nvSpPr>
          <p:spPr bwMode="auto">
            <a:xfrm>
              <a:off x="6205538" y="4551784"/>
              <a:ext cx="10334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ru-RU" sz="2400">
                  <a:latin typeface="Lucida Sans" pitchFamily="34" charset="0"/>
                  <a:ea typeface="ＭＳ Ｐゴシック" pitchFamily="34" charset="-128"/>
                  <a:cs typeface="Arial Unicode MS" pitchFamily="34" charset="-128"/>
                </a:rPr>
                <a:t>50000</a:t>
              </a:r>
            </a:p>
          </p:txBody>
        </p:sp>
        <p:sp>
          <p:nvSpPr>
            <p:cNvPr id="6167" name="Text Box 19"/>
            <p:cNvSpPr txBox="1">
              <a:spLocks noChangeArrowheads="1"/>
            </p:cNvSpPr>
            <p:nvPr/>
          </p:nvSpPr>
          <p:spPr bwMode="auto">
            <a:xfrm>
              <a:off x="1676400" y="4551784"/>
              <a:ext cx="573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ru-RU" sz="2400">
                  <a:latin typeface="Lucida Sans" pitchFamily="34" charset="0"/>
                  <a:ea typeface="ＭＳ Ｐゴシック" pitchFamily="34" charset="-128"/>
                  <a:cs typeface="Arial Unicode MS" pitchFamily="34" charset="-128"/>
                </a:rPr>
                <a:t>Ivy</a:t>
              </a:r>
            </a:p>
          </p:txBody>
        </p:sp>
        <p:sp>
          <p:nvSpPr>
            <p:cNvPr id="6168" name="Text Box 20"/>
            <p:cNvSpPr txBox="1">
              <a:spLocks noChangeArrowheads="1"/>
            </p:cNvSpPr>
            <p:nvPr/>
          </p:nvSpPr>
          <p:spPr bwMode="auto">
            <a:xfrm>
              <a:off x="3913188" y="4551784"/>
              <a:ext cx="963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ru-RU" sz="2400">
                  <a:latin typeface="Lucida Sans" pitchFamily="34" charset="0"/>
                  <a:ea typeface="ＭＳ Ｐゴシック" pitchFamily="34" charset="-128"/>
                  <a:cs typeface="Arial Unicode MS" pitchFamily="34" charset="-128"/>
                </a:rPr>
                <a:t>Smith</a:t>
              </a:r>
            </a:p>
          </p:txBody>
        </p:sp>
      </p:grpSp>
      <p:sp>
        <p:nvSpPr>
          <p:cNvPr id="6150" name="Text Box 21"/>
          <p:cNvSpPr txBox="1">
            <a:spLocks noChangeArrowheads="1"/>
          </p:cNvSpPr>
          <p:nvPr/>
        </p:nvSpPr>
        <p:spPr bwMode="auto">
          <a:xfrm>
            <a:off x="838200" y="5276850"/>
            <a:ext cx="81057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r>
              <a:rPr lang="en-US" altLang="ru-RU" sz="2400">
                <a:latin typeface="Lucida Sans" pitchFamily="34" charset="0"/>
                <a:ea typeface="ＭＳ Ｐゴシック" pitchFamily="34" charset="-128"/>
                <a:cs typeface="Arial Unicode MS" pitchFamily="34" charset="-128"/>
              </a:rPr>
              <a:t>Cho phép truy xuất dạng so khớp và giới hạn miền giá trị, vd, </a:t>
            </a:r>
            <a:r>
              <a:rPr lang="en-US" altLang="ru-RU" sz="2400" i="1">
                <a:latin typeface="Lucida Sans" pitchFamily="34" charset="0"/>
                <a:ea typeface="ＭＳ Ｐゴシック" pitchFamily="34" charset="-128"/>
                <a:cs typeface="Arial Unicode MS" pitchFamily="34" charset="-128"/>
              </a:rPr>
              <a:t>Salary &lt; 60000 AND Manager = Smith</a:t>
            </a:r>
            <a:r>
              <a:rPr lang="en-US" altLang="ru-RU" sz="2400">
                <a:latin typeface="Lucida Sans" pitchFamily="34" charset="0"/>
                <a:ea typeface="ＭＳ Ｐゴシック" pitchFamily="34" charset="-128"/>
                <a:cs typeface="Arial Unicode MS" pitchFamily="34" charset="-128"/>
              </a:rPr>
              <a:t>.</a:t>
            </a:r>
          </a:p>
        </p:txBody>
      </p:sp>
      <p:sp>
        <p:nvSpPr>
          <p:cNvPr id="6151" name="TextBox 22"/>
          <p:cNvSpPr txBox="1">
            <a:spLocks noChangeArrowheads="1"/>
          </p:cNvSpPr>
          <p:nvPr/>
        </p:nvSpPr>
        <p:spPr bwMode="auto">
          <a:xfrm>
            <a:off x="4176713" y="6138863"/>
            <a:ext cx="49672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r>
              <a:rPr lang="vi-VN" altLang="ru-RU"/>
              <a:t>http://nlp.stanford.edu/IR-book/newslides.html</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idx="1"/>
          </p:nvPr>
        </p:nvSpPr>
        <p:spPr>
          <a:xfrm>
            <a:off x="611188" y="2017713"/>
            <a:ext cx="8343900" cy="4114800"/>
          </a:xfrm>
        </p:spPr>
        <p:txBody>
          <a:bodyPr/>
          <a:lstStyle/>
          <a:p>
            <a:r>
              <a:rPr lang="vi-VN" altLang="ru-RU" sz="2400" smtClean="0">
                <a:ea typeface="ＭＳ Ｐゴシック" pitchFamily="34" charset="-128"/>
              </a:rPr>
              <a:t>Dữ liệu phi cấu trúc: Điển hình là những văn bản tự do.</a:t>
            </a:r>
          </a:p>
          <a:p>
            <a:r>
              <a:rPr lang="vi-VN" altLang="ru-RU" sz="2400" smtClean="0">
                <a:ea typeface="ＭＳ Ｐゴシック" pitchFamily="34" charset="-128"/>
              </a:rPr>
              <a:t>Cho phép:</a:t>
            </a:r>
          </a:p>
          <a:p>
            <a:pPr lvl="1"/>
            <a:r>
              <a:rPr lang="vi-VN" altLang="ru-RU" sz="2000" smtClean="0">
                <a:ea typeface="ＭＳ Ｐゴシック" pitchFamily="34" charset="-128"/>
              </a:rPr>
              <a:t>Truy xuất bằng từ khóa </a:t>
            </a:r>
          </a:p>
          <a:p>
            <a:pPr lvl="2"/>
            <a:r>
              <a:rPr lang="vi-VN" altLang="ru-RU" sz="1800" smtClean="0">
                <a:ea typeface="ＭＳ Ｐゴシック" pitchFamily="34" charset="-128"/>
              </a:rPr>
              <a:t>có thể kết hợp với ràng buộc logic</a:t>
            </a:r>
          </a:p>
          <a:p>
            <a:pPr lvl="1"/>
            <a:r>
              <a:rPr lang="vi-VN" altLang="ru-RU" sz="2000" smtClean="0">
                <a:ea typeface="ＭＳ Ｐゴシック" pitchFamily="34" charset="-128"/>
              </a:rPr>
              <a:t>Sử dụng quan hệ ngữ nghĩa giữa các khái niệm, v.d,</a:t>
            </a:r>
          </a:p>
          <a:p>
            <a:pPr lvl="2"/>
            <a:r>
              <a:rPr lang="vi-VN" altLang="ru-RU" sz="1800" smtClean="0">
                <a:ea typeface="ＭＳ Ｐゴシック" pitchFamily="34" charset="-128"/>
              </a:rPr>
              <a:t>tìm tất cả những trang web liên quan tới </a:t>
            </a:r>
            <a:r>
              <a:rPr lang="vi-VN" altLang="ru-RU" sz="1800" i="1" smtClean="0">
                <a:ea typeface="ＭＳ Ｐゴシック" pitchFamily="34" charset="-128"/>
              </a:rPr>
              <a:t>công nghệ</a:t>
            </a:r>
            <a:endParaRPr lang="vi-VN" altLang="ru-RU" smtClean="0">
              <a:ea typeface="ＭＳ Ｐゴシック" pitchFamily="34" charset="-128"/>
            </a:endParaRPr>
          </a:p>
          <a:p>
            <a:endParaRPr lang="en-US" altLang="ru-RU" sz="2000" smtClean="0">
              <a:ea typeface="ＭＳ Ｐゴシック" pitchFamily="34" charset="-128"/>
            </a:endParaRPr>
          </a:p>
        </p:txBody>
      </p:sp>
      <p:sp>
        <p:nvSpPr>
          <p:cNvPr id="7171"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fld id="{44DAE90C-8C3B-4075-966F-1476CC774F87}" type="slidenum">
              <a:rPr lang="en-US" altLang="ru-RU" smtClean="0">
                <a:solidFill>
                  <a:srgbClr val="898989"/>
                </a:solidFill>
                <a:latin typeface="Calibri" pitchFamily="34" charset="0"/>
                <a:ea typeface="ＭＳ Ｐゴシック" pitchFamily="34" charset="-128"/>
                <a:cs typeface="Arial Unicode MS" pitchFamily="34" charset="-128"/>
              </a:rPr>
              <a:pPr/>
              <a:t>5</a:t>
            </a:fld>
            <a:endParaRPr lang="en-US" altLang="ru-RU" smtClean="0">
              <a:solidFill>
                <a:srgbClr val="898989"/>
              </a:solidFill>
              <a:latin typeface="Calibri" pitchFamily="34" charset="0"/>
              <a:ea typeface="ＭＳ Ｐゴシック" pitchFamily="34" charset="-128"/>
              <a:cs typeface="Arial Unicode MS" pitchFamily="34" charset="-128"/>
            </a:endParaRPr>
          </a:p>
        </p:txBody>
      </p:sp>
      <p:sp>
        <p:nvSpPr>
          <p:cNvPr id="7172" name="TextBox 4"/>
          <p:cNvSpPr txBox="1">
            <a:spLocks noChangeArrowheads="1"/>
          </p:cNvSpPr>
          <p:nvPr/>
        </p:nvSpPr>
        <p:spPr bwMode="auto">
          <a:xfrm>
            <a:off x="4176713" y="6059488"/>
            <a:ext cx="49672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r>
              <a:rPr lang="vi-VN" altLang="ru-RU"/>
              <a:t>http://nlp.stanford.edu/IR-book/newslides.html</a:t>
            </a:r>
          </a:p>
        </p:txBody>
      </p:sp>
      <p:sp>
        <p:nvSpPr>
          <p:cNvPr id="7173" name="Rectangle 2"/>
          <p:cNvSpPr>
            <a:spLocks noGrp="1" noChangeArrowheads="1"/>
          </p:cNvSpPr>
          <p:nvPr>
            <p:ph type="title"/>
          </p:nvPr>
        </p:nvSpPr>
        <p:spPr>
          <a:xfrm>
            <a:off x="1150938" y="214313"/>
            <a:ext cx="7885112" cy="1462087"/>
          </a:xfrm>
        </p:spPr>
        <p:txBody>
          <a:bodyPr/>
          <a:lstStyle/>
          <a:p>
            <a:pPr eaLnBrk="1" hangingPunct="1"/>
            <a:r>
              <a:rPr lang="en-US" altLang="ru-RU" sz="3600" smtClean="0"/>
              <a:t>TKTT vs. CSDL:</a:t>
            </a:r>
            <a:br>
              <a:rPr lang="en-US" altLang="ru-RU" sz="3600" smtClean="0"/>
            </a:br>
            <a:r>
              <a:rPr lang="en-US" altLang="ru-RU" sz="3600" smtClean="0"/>
              <a:t>Dữ liệu có cấu trúc vs phi cấu trúc (2)</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ru-RU" sz="3600" smtClean="0">
                <a:ea typeface="ＭＳ Ｐゴシック" pitchFamily="34" charset="-128"/>
              </a:rPr>
              <a:t>Dữ liệu bán cấu trúc</a:t>
            </a:r>
          </a:p>
        </p:txBody>
      </p:sp>
      <p:sp>
        <p:nvSpPr>
          <p:cNvPr id="8195" name="Rectangle 3"/>
          <p:cNvSpPr>
            <a:spLocks noGrp="1" noChangeArrowheads="1"/>
          </p:cNvSpPr>
          <p:nvPr>
            <p:ph idx="1"/>
          </p:nvPr>
        </p:nvSpPr>
        <p:spPr>
          <a:xfrm>
            <a:off x="684213" y="2017713"/>
            <a:ext cx="8270875" cy="4114800"/>
          </a:xfrm>
        </p:spPr>
        <p:txBody>
          <a:bodyPr/>
          <a:lstStyle/>
          <a:p>
            <a:pPr algn="just">
              <a:lnSpc>
                <a:spcPct val="90000"/>
              </a:lnSpc>
              <a:defRPr/>
            </a:pPr>
            <a:r>
              <a:rPr lang="vi-VN" altLang="vi-VN" sz="2400" dirty="0" smtClean="0">
                <a:ea typeface="ＭＳ Ｐゴシック" pitchFamily="34" charset="-128"/>
              </a:rPr>
              <a:t>Trong thực tế, hầu như rất hiếm dữ liệu văn bản tuyệt đối phi cấu trúc.</a:t>
            </a:r>
          </a:p>
          <a:p>
            <a:pPr lvl="1" algn="just">
              <a:lnSpc>
                <a:spcPct val="90000"/>
              </a:lnSpc>
              <a:defRPr/>
            </a:pPr>
            <a:r>
              <a:rPr lang="vi-VN" altLang="vi-VN" sz="2000" dirty="0" smtClean="0">
                <a:ea typeface="ＭＳ Ｐゴシック" pitchFamily="34" charset="-128"/>
              </a:rPr>
              <a:t>Nếu tính đến cả khả năng suy diễn cấu trúc yếu từ dữ liệu phi cấu trúc:</a:t>
            </a:r>
          </a:p>
          <a:p>
            <a:pPr lvl="2" algn="just">
              <a:lnSpc>
                <a:spcPct val="90000"/>
              </a:lnSpc>
              <a:defRPr/>
            </a:pPr>
            <a:r>
              <a:rPr lang="vi-VN" altLang="vi-VN" sz="1600" dirty="0" smtClean="0">
                <a:ea typeface="ＭＳ Ｐゴシック" pitchFamily="34" charset="-128"/>
              </a:rPr>
              <a:t>vd., có thể chia slide này thành hai phần là tiêu đề và nội dung</a:t>
            </a:r>
            <a:endParaRPr lang="vi-VN" altLang="vi-VN" sz="1050" i="1" dirty="0" smtClean="0">
              <a:ea typeface="ＭＳ Ｐゴシック" pitchFamily="34" charset="-128"/>
            </a:endParaRPr>
          </a:p>
          <a:p>
            <a:pPr>
              <a:lnSpc>
                <a:spcPct val="90000"/>
              </a:lnSpc>
              <a:defRPr/>
            </a:pPr>
            <a:r>
              <a:rPr lang="vi-VN" altLang="vi-VN" sz="2400" dirty="0" smtClean="0">
                <a:ea typeface="ＭＳ Ｐゴシック" pitchFamily="34" charset="-128"/>
              </a:rPr>
              <a:t>Khái niệm bán cấu trúc nằm giữa khái niệm phi cấu trúc và khái niệm có cấu trúc theo mức độ chặt chẽ,</a:t>
            </a:r>
          </a:p>
          <a:p>
            <a:pPr lvl="1">
              <a:lnSpc>
                <a:spcPct val="90000"/>
              </a:lnSpc>
              <a:defRPr/>
            </a:pPr>
            <a:r>
              <a:rPr lang="vi-VN" altLang="vi-VN" sz="1800" dirty="0" smtClean="0">
                <a:ea typeface="ＭＳ Ｐゴシック" pitchFamily="34" charset="-128"/>
              </a:rPr>
              <a:t>Có thể kết hợp phong cách tìm kiếm trên dữ liệu phi cấu trúc và phong cách tìm kiếm trên dữ liệu có cấu trúc cho dữ liệu bán cấu trúc,</a:t>
            </a:r>
          </a:p>
          <a:p>
            <a:pPr lvl="2">
              <a:lnSpc>
                <a:spcPct val="90000"/>
              </a:lnSpc>
              <a:defRPr/>
            </a:pPr>
            <a:r>
              <a:rPr lang="vi-VN" altLang="vi-VN" sz="1600" dirty="0" smtClean="0">
                <a:ea typeface="ＭＳ Ｐゴシック" pitchFamily="34" charset="-128"/>
              </a:rPr>
              <a:t>vd., Tiêu đề có từ </a:t>
            </a:r>
            <a:r>
              <a:rPr lang="vi-VN" altLang="vi-VN" sz="1600" i="1" dirty="0" smtClean="0">
                <a:ea typeface="ＭＳ Ｐゴシック" pitchFamily="34" charset="-128"/>
              </a:rPr>
              <a:t>thông tin</a:t>
            </a:r>
            <a:r>
              <a:rPr lang="vi-VN" altLang="vi-VN" sz="1600" dirty="0" smtClean="0">
                <a:ea typeface="ＭＳ Ｐゴシック" pitchFamily="34" charset="-128"/>
              </a:rPr>
              <a:t> và Nội dung có từ </a:t>
            </a:r>
            <a:r>
              <a:rPr lang="vi-VN" altLang="vi-VN" sz="1600" i="1" dirty="0" smtClean="0">
                <a:ea typeface="ＭＳ Ｐゴシック" pitchFamily="34" charset="-128"/>
              </a:rPr>
              <a:t>tìm kiếm</a:t>
            </a:r>
          </a:p>
          <a:p>
            <a:pPr lvl="2">
              <a:lnSpc>
                <a:spcPct val="90000"/>
              </a:lnSpc>
              <a:defRPr/>
            </a:pPr>
            <a:r>
              <a:rPr lang="vi-VN" altLang="vi-VN" sz="1600" i="1" dirty="0" smtClean="0"/>
              <a:t>Tiêu đề</a:t>
            </a:r>
            <a:r>
              <a:rPr lang="vi-VN" altLang="vi-VN" sz="1600" dirty="0" smtClean="0"/>
              <a:t> nói về lập trình C++ và </a:t>
            </a:r>
            <a:r>
              <a:rPr lang="vi-VN" altLang="vi-VN" sz="1600" i="1" dirty="0" smtClean="0"/>
              <a:t>Tác giả</a:t>
            </a:r>
            <a:r>
              <a:rPr lang="vi-VN" altLang="vi-VN" sz="1600" dirty="0" smtClean="0"/>
              <a:t> có tên như là </a:t>
            </a:r>
            <a:r>
              <a:rPr lang="vi-VN" altLang="vi-VN" sz="1600" u="sng" dirty="0" smtClean="0"/>
              <a:t>stro*rup</a:t>
            </a:r>
            <a:r>
              <a:rPr lang="vi-VN" altLang="vi-VN" sz="1600" dirty="0" smtClean="0"/>
              <a:t> </a:t>
            </a:r>
          </a:p>
        </p:txBody>
      </p:sp>
      <p:sp>
        <p:nvSpPr>
          <p:cNvPr id="8196"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fld id="{0645106E-76D6-47F0-8B34-627C91919BF4}" type="slidenum">
              <a:rPr lang="en-US" altLang="ru-RU" smtClean="0">
                <a:solidFill>
                  <a:srgbClr val="898989"/>
                </a:solidFill>
                <a:latin typeface="Calibri" pitchFamily="34" charset="0"/>
                <a:ea typeface="ＭＳ Ｐゴシック" pitchFamily="34" charset="-128"/>
                <a:cs typeface="Arial Unicode MS" pitchFamily="34" charset="-128"/>
              </a:rPr>
              <a:pPr/>
              <a:t>6</a:t>
            </a:fld>
            <a:endParaRPr lang="en-US" altLang="ru-RU" smtClean="0">
              <a:solidFill>
                <a:srgbClr val="898989"/>
              </a:solidFill>
              <a:latin typeface="Calibri" pitchFamily="34" charset="0"/>
              <a:ea typeface="ＭＳ Ｐゴシック" pitchFamily="34" charset="-128"/>
              <a:cs typeface="Arial Unicode MS" pitchFamily="34" charset="-128"/>
            </a:endParaRPr>
          </a:p>
        </p:txBody>
      </p:sp>
      <p:sp>
        <p:nvSpPr>
          <p:cNvPr id="8197" name="TextBox 4"/>
          <p:cNvSpPr txBox="1">
            <a:spLocks noChangeArrowheads="1"/>
          </p:cNvSpPr>
          <p:nvPr/>
        </p:nvSpPr>
        <p:spPr bwMode="auto">
          <a:xfrm>
            <a:off x="4176713" y="6059488"/>
            <a:ext cx="49672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r>
              <a:rPr lang="vi-VN" altLang="ru-RU"/>
              <a:t>http://nlp.stanford.edu/IR-book/newslides.html</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ru-RU" sz="3600" smtClean="0"/>
              <a:t>Nội dung chính</a:t>
            </a:r>
            <a:endParaRPr lang="vi-VN" altLang="ru-RU" sz="3600" smtClean="0"/>
          </a:p>
        </p:txBody>
      </p:sp>
      <p:sp>
        <p:nvSpPr>
          <p:cNvPr id="9219" name="Rectangle 3"/>
          <p:cNvSpPr txBox="1">
            <a:spLocks noChangeArrowheads="1"/>
          </p:cNvSpPr>
          <p:nvPr/>
        </p:nvSpPr>
        <p:spPr bwMode="auto">
          <a:xfrm>
            <a:off x="611188" y="2017713"/>
            <a:ext cx="83439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spcBef>
                <a:spcPct val="20000"/>
              </a:spcBef>
              <a:buClr>
                <a:schemeClr val="folHlink"/>
              </a:buClr>
              <a:buSzPct val="60000"/>
              <a:buFont typeface="Wingdings" pitchFamily="2" charset="2"/>
              <a:buChar char="n"/>
            </a:pPr>
            <a:r>
              <a:rPr lang="en-US" altLang="vi-VN" sz="2800">
                <a:solidFill>
                  <a:srgbClr val="D9D9D9"/>
                </a:solidFill>
              </a:rPr>
              <a:t>1. Khái niệm tìm kiếm thông tin</a:t>
            </a:r>
          </a:p>
          <a:p>
            <a:pPr eaLnBrk="1" hangingPunct="1">
              <a:spcBef>
                <a:spcPct val="20000"/>
              </a:spcBef>
              <a:buClr>
                <a:schemeClr val="folHlink"/>
              </a:buClr>
              <a:buSzPct val="60000"/>
              <a:buFont typeface="Wingdings" pitchFamily="2" charset="2"/>
              <a:buChar char="n"/>
            </a:pPr>
            <a:r>
              <a:rPr lang="en-US" altLang="vi-VN" sz="2800"/>
              <a:t>2. Khái niệm mô hình</a:t>
            </a:r>
          </a:p>
          <a:p>
            <a:pPr eaLnBrk="1" hangingPunct="1">
              <a:spcBef>
                <a:spcPct val="20000"/>
              </a:spcBef>
              <a:buClr>
                <a:schemeClr val="folHlink"/>
              </a:buClr>
              <a:buSzPct val="60000"/>
              <a:buFont typeface="Wingdings" pitchFamily="2" charset="2"/>
              <a:buChar char="n"/>
            </a:pPr>
            <a:r>
              <a:rPr lang="en-US" altLang="vi-VN" sz="2800">
                <a:solidFill>
                  <a:srgbClr val="D9D9D9"/>
                </a:solidFill>
              </a:rPr>
              <a:t>3. Mô hình Boolean và chỉ mục ngược</a:t>
            </a:r>
            <a:endParaRPr lang="vi-VN" altLang="vi-VN" sz="2800">
              <a:solidFill>
                <a:srgbClr val="D9D9D9"/>
              </a:solidFill>
            </a:endParaRPr>
          </a:p>
        </p:txBody>
      </p:sp>
      <p:sp>
        <p:nvSpPr>
          <p:cNvPr id="9220" name="Slide Number Placeholder 1"/>
          <p:cNvSpPr>
            <a:spLocks noGrp="1"/>
          </p:cNvSpPr>
          <p:nvPr>
            <p:ph type="sldNum" sz="quarter" idx="12"/>
          </p:nvPr>
        </p:nvSpPr>
        <p:spPr>
          <a:noFill/>
        </p:spPr>
        <p:txBody>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fld id="{0A70149A-0F19-4E41-AC9E-3BABA38F34BD}" type="slidenum">
              <a:rPr lang="vi-VN" altLang="ru-RU" smtClean="0"/>
              <a:pPr/>
              <a:t>7</a:t>
            </a:fld>
            <a:endParaRPr lang="vi-VN" altLang="ru-RU"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ru-RU" sz="3600" smtClean="0"/>
              <a:t>Mô hình tìm kiếm thông tin (1)</a:t>
            </a:r>
            <a:endParaRPr lang="vi-VN" altLang="ru-RU" sz="3600" smtClean="0"/>
          </a:p>
        </p:txBody>
      </p:sp>
      <p:sp>
        <p:nvSpPr>
          <p:cNvPr id="10243" name="Rectangle 3"/>
          <p:cNvSpPr>
            <a:spLocks noGrp="1" noChangeArrowheads="1"/>
          </p:cNvSpPr>
          <p:nvPr>
            <p:ph type="body" idx="1"/>
          </p:nvPr>
        </p:nvSpPr>
        <p:spPr>
          <a:xfrm>
            <a:off x="611188" y="2017713"/>
            <a:ext cx="8343900" cy="4114800"/>
          </a:xfrm>
        </p:spPr>
        <p:txBody>
          <a:bodyPr/>
          <a:lstStyle/>
          <a:p>
            <a:pPr marL="0" indent="0" algn="just" eaLnBrk="1" hangingPunct="1">
              <a:buFont typeface="Wingdings" pitchFamily="2" charset="2"/>
              <a:buNone/>
            </a:pPr>
            <a:r>
              <a:rPr lang="vi-VN" altLang="ru-RU" sz="2800" i="1" smtClean="0"/>
              <a:t>“Mô hình tìm kiếm là nền tảng lý thuyết để xây dựng công cụ tìm kiếm</a:t>
            </a:r>
            <a:r>
              <a:rPr lang="en-US" altLang="ru-RU" sz="2800" i="1" smtClean="0"/>
              <a:t>.”</a:t>
            </a:r>
          </a:p>
          <a:p>
            <a:pPr marL="0" indent="0" algn="just" eaLnBrk="1" hangingPunct="1">
              <a:buFont typeface="Wingdings" pitchFamily="2" charset="2"/>
              <a:buNone/>
            </a:pPr>
            <a:endParaRPr lang="en-US" altLang="ru-RU" sz="2800" i="1" smtClean="0"/>
          </a:p>
          <a:p>
            <a:pPr marL="0" indent="0" algn="just" eaLnBrk="1" hangingPunct="1">
              <a:buFont typeface="Wingdings" pitchFamily="2" charset="2"/>
              <a:buNone/>
            </a:pPr>
            <a:r>
              <a:rPr lang="vi-VN" altLang="ru-RU" sz="2800" smtClean="0"/>
              <a:t>Nếu biết mô hình được sử dụng để xây dựng công cụ tìm kiếm thì có thể  giải thích và dự đoán được hành vi của hệ thống tìm kiếm, v.d., vì sao văn bản A được trả về trước văn bản B? vì sao văn bản C không được trả về? làm thế nào để chiếm thứ hạng cao trong xếp hạng? V.v.</a:t>
            </a:r>
          </a:p>
        </p:txBody>
      </p:sp>
      <p:sp>
        <p:nvSpPr>
          <p:cNvPr id="10244" name="Slide Number Placeholder 1"/>
          <p:cNvSpPr>
            <a:spLocks noGrp="1"/>
          </p:cNvSpPr>
          <p:nvPr>
            <p:ph type="sldNum" sz="quarter" idx="12"/>
          </p:nvPr>
        </p:nvSpPr>
        <p:spPr>
          <a:noFill/>
        </p:spPr>
        <p:txBody>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fld id="{A9279D57-D7A6-4FF3-9DF5-CA6E7AF4CA23}" type="slidenum">
              <a:rPr lang="vi-VN" altLang="ru-RU" smtClean="0"/>
              <a:pPr/>
              <a:t>8</a:t>
            </a:fld>
            <a:endParaRPr lang="vi-VN" altLang="ru-RU"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150938" y="187325"/>
            <a:ext cx="7793037" cy="1462088"/>
          </a:xfrm>
        </p:spPr>
        <p:txBody>
          <a:bodyPr/>
          <a:lstStyle/>
          <a:p>
            <a:pPr eaLnBrk="1" hangingPunct="1"/>
            <a:r>
              <a:rPr lang="en-US" altLang="ru-RU" sz="3600" smtClean="0"/>
              <a:t>Mô hình tìm kiếm thông tin (2)</a:t>
            </a:r>
            <a:endParaRPr lang="vi-VN" altLang="ru-RU" sz="3600" smtClean="0"/>
          </a:p>
        </p:txBody>
      </p:sp>
      <p:sp>
        <p:nvSpPr>
          <p:cNvPr id="11267" name="Rectangle 3"/>
          <p:cNvSpPr>
            <a:spLocks noGrp="1" noChangeArrowheads="1"/>
          </p:cNvSpPr>
          <p:nvPr>
            <p:ph type="body" idx="1"/>
          </p:nvPr>
        </p:nvSpPr>
        <p:spPr>
          <a:xfrm>
            <a:off x="611188" y="2017713"/>
            <a:ext cx="8532812" cy="3067050"/>
          </a:xfrm>
        </p:spPr>
        <p:txBody>
          <a:bodyPr/>
          <a:lstStyle/>
          <a:p>
            <a:pPr eaLnBrk="1" hangingPunct="1"/>
            <a:r>
              <a:rPr lang="vi-VN" altLang="ru-RU" sz="2800" smtClean="0"/>
              <a:t>Mô hình tìm kiếm quyết định các yếu tố sau:</a:t>
            </a:r>
          </a:p>
          <a:p>
            <a:pPr lvl="1" eaLnBrk="1" hangingPunct="1"/>
            <a:r>
              <a:rPr lang="vi-VN" altLang="ru-RU" sz="2000" b="1" smtClean="0"/>
              <a:t>D:</a:t>
            </a:r>
            <a:r>
              <a:rPr lang="vi-VN" altLang="ru-RU" sz="2000" smtClean="0"/>
              <a:t> Cách biểu diễn văn bản;</a:t>
            </a:r>
            <a:endParaRPr lang="vi-VN" altLang="ru-RU" sz="1800" smtClean="0"/>
          </a:p>
          <a:p>
            <a:pPr lvl="1" eaLnBrk="1" hangingPunct="1"/>
            <a:r>
              <a:rPr lang="vi-VN" altLang="ru-RU" sz="2000" b="1" smtClean="0"/>
              <a:t>Q:</a:t>
            </a:r>
            <a:r>
              <a:rPr lang="vi-VN" altLang="ru-RU" sz="2000" smtClean="0"/>
              <a:t> Cách biểu diễn truy vấn;</a:t>
            </a:r>
          </a:p>
          <a:p>
            <a:pPr lvl="1" algn="just" eaLnBrk="1" hangingPunct="1"/>
            <a:r>
              <a:rPr lang="vi-VN" altLang="ru-RU" sz="2000" b="1" smtClean="0"/>
              <a:t>F:</a:t>
            </a:r>
            <a:r>
              <a:rPr lang="vi-VN" altLang="ru-RU" sz="2000" smtClean="0"/>
              <a:t> Nền tảng lý thuyết (toán học) tương thích với D và Q, giữ vai trò cơ sở để thực hiện các suy diễn xếp hạng</a:t>
            </a:r>
            <a:r>
              <a:rPr lang="vi-VN" altLang="ru-RU" sz="1600" smtClean="0"/>
              <a:t>;</a:t>
            </a:r>
          </a:p>
          <a:p>
            <a:pPr lvl="1" algn="just" eaLnBrk="1" hangingPunct="1"/>
            <a:r>
              <a:rPr lang="vi-VN" altLang="ru-RU" sz="2000" b="1" smtClean="0"/>
              <a:t>R(d, q):</a:t>
            </a:r>
            <a:r>
              <a:rPr lang="vi-VN" altLang="ru-RU" sz="2000" smtClean="0"/>
              <a:t> Hàm xếp hạng, là hàm định lượng mức độ phù hợp giữa văn bản và truy vấn.</a:t>
            </a:r>
          </a:p>
        </p:txBody>
      </p:sp>
      <p:sp>
        <p:nvSpPr>
          <p:cNvPr id="11268" name="Slide Number Placeholder 1"/>
          <p:cNvSpPr>
            <a:spLocks noGrp="1"/>
          </p:cNvSpPr>
          <p:nvPr>
            <p:ph type="sldNum" sz="quarter" idx="12"/>
          </p:nvPr>
        </p:nvSpPr>
        <p:spPr>
          <a:noFill/>
        </p:spPr>
        <p:txBody>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fld id="{E527519A-05EE-4DBE-A957-6E9CDA9456BB}" type="slidenum">
              <a:rPr lang="vi-VN" altLang="ru-RU" smtClean="0"/>
              <a:pPr/>
              <a:t>9</a:t>
            </a:fld>
            <a:endParaRPr lang="vi-VN" altLang="ru-RU" smtClean="0"/>
          </a:p>
        </p:txBody>
      </p:sp>
      <p:sp>
        <p:nvSpPr>
          <p:cNvPr id="11269" name="TextBox 2"/>
          <p:cNvSpPr txBox="1">
            <a:spLocks noChangeArrowheads="1"/>
          </p:cNvSpPr>
          <p:nvPr/>
        </p:nvSpPr>
        <p:spPr bwMode="auto">
          <a:xfrm>
            <a:off x="611188" y="5300663"/>
            <a:ext cx="8208962"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r"/>
            <a:r>
              <a:rPr lang="vi-VN" altLang="ru-RU"/>
              <a:t>Biểu diễn văn bản còn được gọi là mô hình văn bản</a:t>
            </a:r>
            <a:r>
              <a:rPr lang="vi-VN" altLang="ru-RU" sz="1600"/>
              <a:t>; </a:t>
            </a:r>
          </a:p>
          <a:p>
            <a:pPr algn="r"/>
            <a:r>
              <a:rPr lang="vi-VN" altLang="ru-RU"/>
              <a:t>Truy vấn về bản chất là biểu diễn của nhu cầu thông tin bằng ngôn ngữ của hệ thống tìm kiếm;</a:t>
            </a:r>
          </a:p>
          <a:p>
            <a:pPr algn="r"/>
            <a:r>
              <a:rPr lang="vi-VN" altLang="ru-RU"/>
              <a:t>Một vài nền tảng lý thuyết quan trọng: tập hợp, đại số, xác suất,...</a:t>
            </a:r>
          </a:p>
          <a:p>
            <a:endParaRPr lang="vi-VN" altLang="ru-RU"/>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Палитра">
  <a:themeElements>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Палитра">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Палитра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Палитра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Палитра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Палитра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Палитра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docProps/app.xml><?xml version="1.0" encoding="utf-8"?>
<Properties xmlns="http://schemas.openxmlformats.org/officeDocument/2006/extended-properties" xmlns:vt="http://schemas.openxmlformats.org/officeDocument/2006/docPropsVTypes">
  <Template/>
  <TotalTime>3876</TotalTime>
  <Words>1803</Words>
  <Application>Microsoft Office PowerPoint</Application>
  <PresentationFormat>On-screen Show (4:3)</PresentationFormat>
  <Paragraphs>320</Paragraphs>
  <Slides>30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Tahoma</vt:lpstr>
      <vt:lpstr>Arial</vt:lpstr>
      <vt:lpstr>Wingdings</vt:lpstr>
      <vt:lpstr>ＭＳ Ｐゴシック</vt:lpstr>
      <vt:lpstr>Calibri</vt:lpstr>
      <vt:lpstr>Arial Unicode MS</vt:lpstr>
      <vt:lpstr>Lucida Sans</vt:lpstr>
      <vt:lpstr>Палитра</vt:lpstr>
      <vt:lpstr>IT4853 Tìm kiếm và trình diễn thông tin</vt:lpstr>
      <vt:lpstr>Nội dung chính</vt:lpstr>
      <vt:lpstr>Tìm kiếm thông tin là gì?</vt:lpstr>
      <vt:lpstr>TKTT vs. CSDL: Dữ liệu có cấu trúc vs phi cấu trúc</vt:lpstr>
      <vt:lpstr>TKTT vs. CSDL: Dữ liệu có cấu trúc vs phi cấu trúc (2)</vt:lpstr>
      <vt:lpstr>Dữ liệu bán cấu trúc</vt:lpstr>
      <vt:lpstr>Nội dung chính</vt:lpstr>
      <vt:lpstr>Mô hình tìm kiếm thông tin (1)</vt:lpstr>
      <vt:lpstr>Mô hình tìm kiếm thông tin (2)</vt:lpstr>
      <vt:lpstr>Mô hình tìm kiếm thông tin (3)</vt:lpstr>
      <vt:lpstr>Nội dung chính</vt:lpstr>
      <vt:lpstr>Mô hình Boolean</vt:lpstr>
      <vt:lpstr>Mô hình Boolean (2)</vt:lpstr>
      <vt:lpstr>Ví dụ phù hợp Boolean</vt:lpstr>
      <vt:lpstr>Ví dụ phù hợp Boolean</vt:lpstr>
      <vt:lpstr>Thực hiện truy vấn Boolean trên dữ liệu nhỏ</vt:lpstr>
      <vt:lpstr>Khái niệm chỉ mục</vt:lpstr>
      <vt:lpstr>Ý tưởng sử dụng chỉ mục</vt:lpstr>
      <vt:lpstr>Xử lý truy vấn trên ma trận đánh dấu</vt:lpstr>
      <vt:lpstr>Chỉ mục ngược (1)</vt:lpstr>
      <vt:lpstr>Chỉ mục ngược (2)</vt:lpstr>
      <vt:lpstr>Chỉ mục ngược (3)</vt:lpstr>
      <vt:lpstr>Xây dựng chỉ mục ngược</vt:lpstr>
      <vt:lpstr>Tách từ</vt:lpstr>
      <vt:lpstr>Sinh thẻ định vị</vt:lpstr>
      <vt:lpstr>PowerPoint Presentation</vt:lpstr>
      <vt:lpstr>PowerPoint Presentation</vt:lpstr>
      <vt:lpstr>Lưu bộ từ vựng và bộ thẻ định vị</vt:lpstr>
      <vt:lpstr>Bài tập 1.1</vt:lpstr>
      <vt:lpstr>PowerPoint Presentation</vt:lpstr>
    </vt:vector>
  </TitlesOfParts>
  <Company>tpu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kiếm và Trình diễn thông tin</dc:title>
  <dc:creator>nbngoc</dc:creator>
  <cp:lastModifiedBy>bangoc</cp:lastModifiedBy>
  <cp:revision>1746</cp:revision>
  <dcterms:created xsi:type="dcterms:W3CDTF">2013-06-24T04:34:24Z</dcterms:created>
  <dcterms:modified xsi:type="dcterms:W3CDTF">2017-11-27T17:57:54Z</dcterms:modified>
</cp:coreProperties>
</file>