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9"/>
  </p:notesMasterIdLst>
  <p:sldIdLst>
    <p:sldId id="363" r:id="rId2"/>
    <p:sldId id="629" r:id="rId3"/>
    <p:sldId id="633" r:id="rId4"/>
    <p:sldId id="632" r:id="rId5"/>
    <p:sldId id="634" r:id="rId6"/>
    <p:sldId id="694" r:id="rId7"/>
    <p:sldId id="636" r:id="rId8"/>
    <p:sldId id="637" r:id="rId9"/>
    <p:sldId id="638" r:id="rId10"/>
    <p:sldId id="689" r:id="rId11"/>
    <p:sldId id="682" r:id="rId12"/>
    <p:sldId id="683" r:id="rId13"/>
    <p:sldId id="684" r:id="rId14"/>
    <p:sldId id="692" r:id="rId15"/>
    <p:sldId id="686" r:id="rId16"/>
    <p:sldId id="693" r:id="rId17"/>
    <p:sldId id="639" r:id="rId18"/>
    <p:sldId id="690" r:id="rId19"/>
    <p:sldId id="680" r:id="rId20"/>
    <p:sldId id="678" r:id="rId21"/>
    <p:sldId id="643" r:id="rId22"/>
    <p:sldId id="640" r:id="rId23"/>
    <p:sldId id="679" r:id="rId24"/>
    <p:sldId id="695" r:id="rId25"/>
    <p:sldId id="696" r:id="rId26"/>
    <p:sldId id="697" r:id="rId27"/>
    <p:sldId id="691" r:id="rId2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0560" autoAdjust="0"/>
  </p:normalViewPr>
  <p:slideViewPr>
    <p:cSldViewPr>
      <p:cViewPr varScale="1">
        <p:scale>
          <a:sx n="68" d="100"/>
          <a:sy n="68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946CD4-416C-4E4C-8493-A91FDB291669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6804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ru-RU" smtClean="0"/>
              <a:t>Có thể đi từ trang bất kỳ trong IN tới trang bất kỳ trong SCC</a:t>
            </a:r>
          </a:p>
          <a:p>
            <a:r>
              <a:rPr lang="en-US" altLang="ru-RU" smtClean="0"/>
              <a:t>Có thể đi từ trang bất kỳ trong SCC tới trang bất kỳ trong OUT</a:t>
            </a:r>
          </a:p>
          <a:p>
            <a:r>
              <a:rPr lang="en-US" altLang="ru-RU" smtClean="0"/>
              <a:t>Có thể đi từ trang bất kỳ trong SCC tới trang bất kỳ trong SCC</a:t>
            </a:r>
          </a:p>
          <a:p>
            <a:r>
              <a:rPr lang="en-US" altLang="ru-RU" smtClean="0"/>
              <a:t>Một tập nhỏ ngoài SCC dẫn từ IN tới OUT</a:t>
            </a:r>
            <a:endParaRPr lang="vi-VN" altLang="ru-RU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fld id="{009D954D-ACBF-4BE4-A232-0BF0B763D34D}" type="slidenum">
              <a:rPr lang="vi-VN" altLang="ru-RU" smtClean="0"/>
              <a:pPr/>
              <a:t>8</a:t>
            </a:fld>
            <a:endParaRPr lang="vi-VN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1F7F09-1E72-4814-85B5-21CCF3914E6F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2318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A7FDF-5E54-45F0-B07B-EE799F504BBE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155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0174E-4F22-4AAA-B6EB-E926BA408E11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9313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7127-FCEE-4C8F-B923-4C1FF84DDCB7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4791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0E53-AAC6-4211-A80C-6F7B65291FC7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2610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9CF02-C8B0-4D9A-8FEE-A3E9A9BF24BF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323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DC252-C3E9-4E36-BFEE-44230267D03B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44612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43BC7-03C2-482A-B91E-7C66FC276576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9110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9111-993D-4D10-B632-D5DE9672F40A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4029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2B7D-E599-48A1-8B58-BE5612AAD674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258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C08EF-12E7-4BD4-8742-3F30C95CC079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66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ru-RU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ru-RU" smtClean="0"/>
              <a:t>Образец текста</a:t>
            </a:r>
          </a:p>
          <a:p>
            <a:pPr lvl="1"/>
            <a:r>
              <a:rPr lang="vi-VN" altLang="ru-RU" smtClean="0"/>
              <a:t>Второй уровень</a:t>
            </a:r>
          </a:p>
          <a:p>
            <a:pPr lvl="2"/>
            <a:r>
              <a:rPr lang="vi-VN" altLang="ru-RU" smtClean="0"/>
              <a:t>Третий уровень</a:t>
            </a:r>
          </a:p>
          <a:p>
            <a:pPr lvl="3"/>
            <a:r>
              <a:rPr lang="vi-VN" altLang="ru-RU" smtClean="0"/>
              <a:t>Четвертый уровень</a:t>
            </a:r>
          </a:p>
          <a:p>
            <a:pPr lvl="4"/>
            <a:r>
              <a:rPr lang="vi-VN" altLang="ru-RU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C768C7-D401-4169-941C-52C83F1B1360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%3canyth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rospec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sz="3200" smtClean="0"/>
              <a:t>IT4853</a:t>
            </a:r>
            <a:br>
              <a:rPr lang="en-US" altLang="ru-RU" sz="3200" smtClean="0"/>
            </a:br>
            <a:r>
              <a:rPr lang="en-US" altLang="ru-RU" sz="3200" smtClean="0"/>
              <a:t>Tìm kiếm và trình diễn thông tin</a:t>
            </a:r>
            <a:endParaRPr lang="vi-VN" altLang="ru-RU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429000"/>
            <a:ext cx="8281987" cy="2209800"/>
          </a:xfrm>
        </p:spPr>
        <p:txBody>
          <a:bodyPr/>
          <a:lstStyle/>
          <a:p>
            <a:pPr algn="just" eaLnBrk="1" hangingPunct="1"/>
            <a:r>
              <a:rPr lang="en-US" altLang="ru-RU" smtClean="0"/>
              <a:t>Bài 20. Vấn đề tìm kiếm trên Web</a:t>
            </a:r>
          </a:p>
          <a:p>
            <a:pPr algn="just" eaLnBrk="1" hangingPunct="1"/>
            <a:r>
              <a:rPr lang="en-US" altLang="ru-RU" smtClean="0"/>
              <a:t>IIR.C19. Web search basics</a:t>
            </a:r>
          </a:p>
          <a:p>
            <a:pPr algn="r" eaLnBrk="1" hangingPunct="1"/>
            <a:endParaRPr lang="vi-VN" altLang="ru-RU" sz="2000" smtClean="0"/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3079750" y="62166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cs typeface="Arial" charset="0"/>
              </a:rPr>
              <a:t>Hà Nội, 2016</a:t>
            </a:r>
            <a:endParaRPr lang="vi-VN" altLang="ru-RU" sz="1800">
              <a:cs typeface="Arial" charset="0"/>
            </a:endParaRPr>
          </a:p>
        </p:txBody>
      </p: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4951413" y="4849813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/>
              <a:t>TS. Nguyễn Bá Ngọc, </a:t>
            </a:r>
            <a:r>
              <a:rPr lang="en-US" altLang="ru-RU" sz="1400" i="1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A1DAB-02ED-45C0-A2F6-26CC0CFEDB8F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altLang="ru-RU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Nội dung chính</a:t>
            </a:r>
            <a:endParaRPr lang="vi-VN" altLang="ru-RU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Dữ liệu Web</a:t>
            </a:r>
          </a:p>
          <a:p>
            <a:pPr eaLnBrk="1" hangingPunct="1"/>
            <a:r>
              <a:rPr lang="en-US" altLang="vi-VN" smtClean="0"/>
              <a:t>Ước lượng kích thước chỉ mục</a:t>
            </a:r>
          </a:p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Căn bản tìm kiếm trên Web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B6DFD6-5ABA-432E-BADE-8BEB85F4B181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vi-VN" altLang="ru-RU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Quy mô dữ liệu web</a:t>
            </a:r>
            <a:endParaRPr lang="vi-VN" altLang="ru-RU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ru-RU" smtClean="0"/>
              <a:t>Dữ liệu web có thể coi là vô hạn</a:t>
            </a:r>
          </a:p>
          <a:p>
            <a:pPr lvl="1" eaLnBrk="1" hangingPunct="1"/>
            <a:r>
              <a:rPr lang="en-US" altLang="ru-RU" smtClean="0"/>
              <a:t>Nội dung động</a:t>
            </a:r>
          </a:p>
          <a:p>
            <a:pPr lvl="1" eaLnBrk="1" hangingPunct="1"/>
            <a:r>
              <a:rPr lang="en-US" altLang="ru-RU" smtClean="0"/>
              <a:t>Soft 404: </a:t>
            </a:r>
            <a:r>
              <a:rPr lang="en-US" altLang="ru-RU" smtClean="0">
                <a:hlinkClick r:id="rId2"/>
              </a:rPr>
              <a:t>www.yahoo.com/&lt;anything</a:t>
            </a:r>
            <a:r>
              <a:rPr lang="en-US" altLang="ru-RU" smtClean="0"/>
              <a:t>&gt; </a:t>
            </a:r>
          </a:p>
          <a:p>
            <a:pPr eaLnBrk="1" hangingPunct="1"/>
            <a:r>
              <a:rPr lang="en-US" altLang="ru-RU" smtClean="0"/>
              <a:t>Web tĩnh chứa nhiều trùng lặp (~30%)</a:t>
            </a:r>
          </a:p>
          <a:p>
            <a:pPr lvl="1" eaLnBrk="1" hangingPunct="1"/>
            <a:endParaRPr lang="vi-VN" altLang="ru-R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6EAF6C-853C-4477-8771-214C7C3294A8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vi-VN" altLang="ru-RU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Kích thước chỉ mục của công cụ tìm kiếm</a:t>
            </a:r>
            <a:endParaRPr lang="vi-VN" altLang="ru-RU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ru-RU" smtClean="0"/>
              <a:t>Công cụ tìm kiếm đánh chỉ mục web tĩnh và web động;</a:t>
            </a:r>
          </a:p>
          <a:p>
            <a:pPr eaLnBrk="1" hangingPunct="1"/>
            <a:r>
              <a:rPr lang="en-US" altLang="ru-RU" smtClean="0"/>
              <a:t>Các công cụ tìm kiếm khác nhau có dữ liệu chỉ mục khác nhau:</a:t>
            </a:r>
          </a:p>
          <a:p>
            <a:pPr lvl="1" eaLnBrk="1" hangingPunct="1"/>
            <a:r>
              <a:rPr lang="en-US" altLang="ru-RU" smtClean="0"/>
              <a:t>Độ sâu url, luật phát hiện spam, độ ưu tiên v.v.</a:t>
            </a:r>
          </a:p>
          <a:p>
            <a:pPr eaLnBrk="1" hangingPunct="1"/>
            <a:r>
              <a:rPr lang="en-US" altLang="ru-RU" smtClean="0"/>
              <a:t>… thu thập các nội dung khác nhau từ một URL</a:t>
            </a:r>
            <a:endParaRPr lang="vi-VN" altLang="ru-RU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0" y="3429000"/>
            <a:ext cx="53340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ru-RU" sz="24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ru-RU" sz="2400" b="1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Ç </a:t>
            </a: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ru-RU" sz="24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=  (1/2) * Size A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ru-RU" sz="24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ru-RU" sz="2400" b="1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Ç </a:t>
            </a: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ru-RU" sz="24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=  (1/6) * Size B</a:t>
            </a:r>
            <a:endParaRPr lang="en-US" altLang="ru-RU" sz="2400" b="1"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(1/2)*Size A = (1/6)*Size B</a:t>
            </a:r>
            <a:r>
              <a:rPr lang="en-US" altLang="ru-RU" sz="24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\   </a:t>
            </a: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Size A / Size B =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     (1/6)/(1/2) = 1/3</a:t>
            </a:r>
            <a:r>
              <a:rPr lang="en-US" altLang="ru-RU" sz="1800" b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81400" y="1863725"/>
            <a:ext cx="54864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solidFill>
                  <a:srgbClr val="0033CC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Lấy mẫu</a:t>
            </a:r>
            <a:r>
              <a:rPr lang="en-US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ngẫu nhiên URLs từ A, </a:t>
            </a:r>
            <a:r>
              <a:rPr lang="en-US" altLang="ru-RU" sz="2400" b="1">
                <a:solidFill>
                  <a:srgbClr val="0033CC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kiểm tra</a:t>
            </a:r>
            <a:r>
              <a:rPr lang="en-US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nếu có trong B;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và ngược lại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04800" y="1828800"/>
            <a:ext cx="3200400" cy="3484563"/>
            <a:chOff x="1152" y="1440"/>
            <a:chExt cx="2268" cy="2195"/>
          </a:xfrm>
        </p:grpSpPr>
        <p:pic>
          <p:nvPicPr>
            <p:cNvPr id="15369" name="Picture 5" descr="in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440"/>
              <a:ext cx="2268" cy="219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1920" y="2400"/>
              <a:ext cx="336" cy="144"/>
            </a:xfrm>
            <a:prstGeom prst="rect">
              <a:avLst/>
            </a:prstGeom>
            <a:solidFill>
              <a:srgbClr val="F2F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71" name="Text Box 7"/>
            <p:cNvSpPr txBox="1">
              <a:spLocks noChangeArrowheads="1"/>
            </p:cNvSpPr>
            <p:nvPr/>
          </p:nvSpPr>
          <p:spPr bwMode="auto">
            <a:xfrm>
              <a:off x="1776" y="2352"/>
              <a:ext cx="62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600" b="1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ru-RU" sz="1400" b="1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ru-RU" sz="1800" b="1">
                  <a:latin typeface="Symbol" pitchFamily="18" charset="2"/>
                  <a:ea typeface="Arial Unicode MS" pitchFamily="34" charset="-128"/>
                  <a:cs typeface="Arial Unicode MS" pitchFamily="34" charset="-128"/>
                </a:rPr>
                <a:t>Ç</a:t>
              </a:r>
              <a:r>
                <a:rPr lang="en-US" altLang="ru-RU" sz="1400" b="1">
                  <a:latin typeface="Symbol" pitchFamily="18" charset="2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ru-RU" sz="1600" b="1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altLang="ru-RU" sz="1800" b="1">
                <a:solidFill>
                  <a:srgbClr val="A5002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793750" y="6248400"/>
            <a:ext cx="78168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400" b="1">
                <a:solidFill>
                  <a:srgbClr val="A5002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altLang="ru-RU" sz="2400" b="1">
                <a:solidFill>
                  <a:srgbClr val="0033CC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Phép thử:  </a:t>
            </a:r>
            <a:r>
              <a:rPr lang="en-US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(i) </a:t>
            </a:r>
            <a:r>
              <a:rPr lang="en-US" altLang="ru-RU" sz="2400" u="sng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Lấy mẫu</a:t>
            </a:r>
            <a:r>
              <a:rPr lang="en-US" altLang="ru-RU" sz="24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 (ii) Kiểm tra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title"/>
          </p:nvPr>
        </p:nvSpPr>
        <p:spPr>
          <a:xfrm>
            <a:off x="962025" y="912813"/>
            <a:ext cx="7219950" cy="534987"/>
          </a:xfrm>
        </p:spPr>
        <p:txBody>
          <a:bodyPr/>
          <a:lstStyle/>
          <a:p>
            <a:pPr eaLnBrk="1" hangingPunct="1"/>
            <a:r>
              <a:rPr lang="en-US" altLang="ru-RU" smtClean="0">
                <a:ea typeface="ＭＳ Ｐゴシック" pitchFamily="34" charset="-128"/>
              </a:rPr>
              <a:t>Tỉ lể chỉ mục</a:t>
            </a:r>
          </a:p>
        </p:txBody>
      </p:sp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19.5</a:t>
            </a:r>
          </a:p>
        </p:txBody>
      </p:sp>
      <p:sp>
        <p:nvSpPr>
          <p:cNvPr id="1536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18A99-0763-4D14-B106-235259F8F963}" type="slidenum">
              <a:rPr lang="en-US" altLang="ru-RU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ru-RU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9F6EFE-BC73-4788-A617-D6BD3E11E30F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vi-VN" altLang="ru-RU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Lấy mẫu URLs</a:t>
            </a:r>
            <a:endParaRPr lang="vi-VN" altLang="ru-RU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85950"/>
            <a:ext cx="8343900" cy="4856163"/>
          </a:xfrm>
        </p:spPr>
        <p:txBody>
          <a:bodyPr/>
          <a:lstStyle/>
          <a:p>
            <a:pPr eaLnBrk="1" hangingPunct="1"/>
            <a:r>
              <a:rPr lang="en-US" altLang="ru-RU" smtClean="0"/>
              <a:t>Mục tiêu: Sinh ngẫu nhiên URL và kiểm tra tồn tại trong chỉ mục.</a:t>
            </a:r>
          </a:p>
          <a:p>
            <a:pPr lvl="1" eaLnBrk="1" hangingPunct="1"/>
            <a:r>
              <a:rPr lang="en-US" altLang="ru-RU" smtClean="0"/>
              <a:t>Khó xây dựng giải thuật sinh ngẫu nhiên URL trong toàn bộ Web.</a:t>
            </a:r>
          </a:p>
          <a:p>
            <a:pPr lvl="1" eaLnBrk="1" hangingPunct="1"/>
            <a:r>
              <a:rPr lang="en-US" altLang="ru-RU" smtClean="0"/>
              <a:t>Có thể sinh ngẫu nhiên URL có trong chỉ mục của công cụ tìm kiếm.</a:t>
            </a:r>
          </a:p>
          <a:p>
            <a:pPr eaLnBrk="1" hangingPunct="1"/>
            <a:r>
              <a:rPr lang="en-US" altLang="ru-RU" smtClean="0"/>
              <a:t>Giải pháp 1: Sinh ngẫu nhiên URL trong chỉ mục của công cụ tìm kiếm.</a:t>
            </a:r>
          </a:p>
          <a:p>
            <a:pPr lvl="1" eaLnBrk="1" hangingPunct="1"/>
            <a:r>
              <a:rPr lang="en-US" altLang="ru-RU" smtClean="0"/>
              <a:t>Xác định tỉ lệ chỉ mục</a:t>
            </a:r>
          </a:p>
          <a:p>
            <a:pPr eaLnBrk="1" hangingPunct="1"/>
            <a:r>
              <a:rPr lang="en-US" altLang="ru-RU" smtClean="0"/>
              <a:t>Giải pháp 2: Random walks / địa chỉ IP</a:t>
            </a:r>
          </a:p>
          <a:p>
            <a:pPr lvl="1" eaLnBrk="1" hangingPunct="1"/>
            <a:r>
              <a:rPr lang="en-US" altLang="ru-RU" smtClean="0"/>
              <a:t>Trên lý thuyết có thể ước lượng kích thước Web.</a:t>
            </a:r>
          </a:p>
          <a:p>
            <a:pPr lvl="1" eaLnBrk="1" hangingPunct="1"/>
            <a:endParaRPr lang="en-US" altLang="ru-RU" smtClean="0"/>
          </a:p>
          <a:p>
            <a:pPr eaLnBrk="1" hangingPunct="1"/>
            <a:endParaRPr lang="vi-VN" altLang="ru-RU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557213"/>
            <a:ext cx="7772400" cy="1143000"/>
          </a:xfrm>
        </p:spPr>
        <p:txBody>
          <a:bodyPr/>
          <a:lstStyle/>
          <a:p>
            <a:r>
              <a:rPr lang="en-US" altLang="ru-RU" smtClean="0"/>
              <a:t>Ước lượng kích thước của Web</a:t>
            </a:r>
            <a:br>
              <a:rPr lang="en-US" altLang="ru-RU" smtClean="0"/>
            </a:br>
            <a:r>
              <a:rPr lang="en-US" altLang="ru-RU" sz="2800" smtClean="0"/>
              <a:t>[Lawr98, Bhar98a]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2138"/>
            <a:ext cx="8077200" cy="4005262"/>
          </a:xfrm>
        </p:spPr>
        <p:txBody>
          <a:bodyPr/>
          <a:lstStyle/>
          <a:p>
            <a:r>
              <a:rPr lang="en-US" altLang="ru-RU" smtClean="0"/>
              <a:t>Giả sử các công cụ tìm kiếm đánh chỉ mục một tập con ngẫu nhiên của Web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32543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Times New Roman" pitchFamily="18" charset="0"/>
              </a:rPr>
              <a:t>Nếu E2 chứa x% của E1,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Times New Roman" pitchFamily="18" charset="0"/>
              </a:rPr>
              <a:t>thì E2 cũng chứa x%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Times New Roman" pitchFamily="18" charset="0"/>
              </a:rPr>
              <a:t>của Web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0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Times New Roman" pitchFamily="18" charset="0"/>
              </a:rPr>
              <a:t>Biết kích thước 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Times New Roman" pitchFamily="18" charset="0"/>
              </a:rPr>
              <a:t>Kích thước Web = 100*E2/x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3733800" y="2971800"/>
            <a:ext cx="4419600" cy="2514600"/>
            <a:chOff x="2352" y="1872"/>
            <a:chExt cx="3216" cy="1824"/>
          </a:xfrm>
        </p:grpSpPr>
        <p:grpSp>
          <p:nvGrpSpPr>
            <p:cNvPr id="17415" name="Group 6"/>
            <p:cNvGrpSpPr>
              <a:grpSpLocks/>
            </p:cNvGrpSpPr>
            <p:nvPr/>
          </p:nvGrpSpPr>
          <p:grpSpPr bwMode="auto">
            <a:xfrm>
              <a:off x="2352" y="1872"/>
              <a:ext cx="3216" cy="1824"/>
              <a:chOff x="1248" y="1776"/>
              <a:chExt cx="3504" cy="2400"/>
            </a:xfrm>
          </p:grpSpPr>
          <p:sp>
            <p:nvSpPr>
              <p:cNvPr id="17417" name="Oval 7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3504" cy="2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17418" name="Oval 8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1248" cy="12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>
                    <a:latin typeface="Times New Roman" pitchFamily="18" charset="0"/>
                  </a:rPr>
                  <a:t>E1</a:t>
                </a:r>
              </a:p>
            </p:txBody>
          </p:sp>
          <p:sp>
            <p:nvSpPr>
              <p:cNvPr id="17419" name="Oval 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1584" cy="16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>
                    <a:latin typeface="Times New Roman" pitchFamily="18" charset="0"/>
                  </a:rPr>
                  <a:t>E2</a:t>
                </a:r>
              </a:p>
            </p:txBody>
          </p:sp>
        </p:grp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3695" y="3360"/>
              <a:ext cx="65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latin typeface="Times New Roman" pitchFamily="18" charset="0"/>
                </a:rPr>
                <a:t>WEB</a:t>
              </a:r>
            </a:p>
          </p:txBody>
        </p:sp>
      </p:grp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228600" y="5791200"/>
            <a:ext cx="6635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>
                <a:latin typeface="Times New Roman" pitchFamily="18" charset="0"/>
              </a:rPr>
              <a:t>Bharat &amp; Broder</a:t>
            </a:r>
            <a:r>
              <a:rPr lang="en-US" altLang="ru-RU" sz="1800">
                <a:latin typeface="Times New Roman" pitchFamily="18" charset="0"/>
              </a:rPr>
              <a:t>: 200 M (Nov 97), 275 M (Mar 98)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>
                <a:latin typeface="Times New Roman" pitchFamily="18" charset="0"/>
              </a:rPr>
              <a:t>Lawrence &amp; Giles</a:t>
            </a:r>
            <a:r>
              <a:rPr lang="en-US" altLang="ru-RU" sz="1800">
                <a:latin typeface="Times New Roman" pitchFamily="18" charset="0"/>
              </a:rPr>
              <a:t>: 320 M (Dec 97)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adaptive access control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neighborhood preservation topographic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hamiltonian structures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right linear grammar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pulse width modulation neural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unbalanced prior probabilities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ranked assignment method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internet explorer favourites importing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karvel thornber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zili liu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200" smtClean="0">
                <a:ea typeface="ＭＳ Ｐゴシック" pitchFamily="34" charset="-128"/>
              </a:rPr>
              <a:t>Các truy vấn trong nghiên cứu của Lawrence và Giles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softmax activation function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bose multidimensional system theory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gamma mlp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dvi2pdf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john oliensis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rieke spikes exploring neural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video watermarking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counterpropagation network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fat shattering dimension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 i="1" smtClean="0">
                <a:ea typeface="ＭＳ Ｐゴシック" pitchFamily="34" charset="-128"/>
              </a:rPr>
              <a:t>abelson amorphous computing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19.5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47DC5-C8FC-4206-B4B2-F4BF5888200C}" type="slidenum">
              <a:rPr lang="en-US" altLang="ru-RU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ru-RU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DA22D4-FDF2-42FF-AF68-BD5BD13A2208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vi-VN" altLang="ru-RU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Tỉ lệ đánh chỉ mục Web</a:t>
            </a:r>
            <a:endParaRPr lang="vi-VN" altLang="ru-RU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496300" cy="4291012"/>
          </a:xfrm>
        </p:spPr>
        <p:txBody>
          <a:bodyPr/>
          <a:lstStyle/>
          <a:p>
            <a:pPr algn="just"/>
            <a:r>
              <a:rPr lang="en-US" altLang="ru-RU" smtClean="0"/>
              <a:t>Lawrence and Giles (1998) xác định cận dưới đối với Web: 320M trang có thể đánh chỉ mục.</a:t>
            </a:r>
          </a:p>
          <a:p>
            <a:pPr algn="just"/>
            <a:r>
              <a:rPr lang="en-US" altLang="ru-RU" smtClean="0"/>
              <a:t>Công cụ tìm kiếm chỉ phủ một phần nhỏ của Web:</a:t>
            </a:r>
          </a:p>
          <a:p>
            <a:pPr lvl="1" algn="just"/>
            <a:r>
              <a:rPr lang="en-US" altLang="ru-RU" smtClean="0"/>
              <a:t>HotBot phủ 34%, </a:t>
            </a:r>
          </a:p>
          <a:p>
            <a:pPr lvl="1" algn="just"/>
            <a:r>
              <a:rPr lang="en-US" altLang="ru-RU" smtClean="0"/>
              <a:t>AltaVista, 28%</a:t>
            </a:r>
          </a:p>
          <a:p>
            <a:pPr lvl="1" algn="just"/>
            <a:r>
              <a:rPr lang="en-US" altLang="ru-RU" smtClean="0"/>
              <a:t>Northern Light, 20%</a:t>
            </a:r>
          </a:p>
          <a:p>
            <a:pPr lvl="1" algn="just"/>
            <a:r>
              <a:rPr lang="en-US" altLang="ru-RU" smtClean="0"/>
              <a:t>Excite, 14%</a:t>
            </a:r>
          </a:p>
          <a:p>
            <a:pPr lvl="1" algn="just"/>
            <a:r>
              <a:rPr lang="en-US" altLang="ru-RU" smtClean="0"/>
              <a:t>Infoseek, 10%</a:t>
            </a:r>
          </a:p>
          <a:p>
            <a:pPr lvl="1" algn="just"/>
            <a:r>
              <a:rPr lang="en-US" altLang="ru-RU" smtClean="0"/>
              <a:t>Lycos, 3%</a:t>
            </a:r>
            <a:endParaRPr lang="vi-VN" altLang="ru-R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27BE3-B472-4613-95F3-A93722F97537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vi-VN" altLang="ru-RU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Nội dung chính</a:t>
            </a:r>
            <a:endParaRPr lang="vi-VN" altLang="ru-RU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Dữ liệu Web</a:t>
            </a:r>
          </a:p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Ước lượng kích thước chỉ mục</a:t>
            </a:r>
          </a:p>
          <a:p>
            <a:pPr eaLnBrk="1" hangingPunct="1"/>
            <a:r>
              <a:rPr lang="en-US" altLang="vi-VN" smtClean="0"/>
              <a:t>Căn bản tìm kiếm trên Web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6D493-E1C2-4729-8353-A6B57DE5E590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vi-VN" altLang="ru-RU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Vai trò của công cụ tìm kiếm web</a:t>
            </a:r>
            <a:endParaRPr lang="vi-VN" altLang="ru-RU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343900" cy="4464050"/>
          </a:xfrm>
        </p:spPr>
        <p:txBody>
          <a:bodyPr/>
          <a:lstStyle/>
          <a:p>
            <a:pPr algn="just" eaLnBrk="1" hangingPunct="1"/>
            <a:r>
              <a:rPr lang="en-US" altLang="vi-VN" smtClean="0"/>
              <a:t>Là động lực thúc đẩy người dùng công bố nội dung trên web</a:t>
            </a:r>
          </a:p>
          <a:p>
            <a:pPr lvl="1" algn="just" eaLnBrk="1" hangingPunct="1"/>
            <a:r>
              <a:rPr lang="en-US" altLang="vi-VN" smtClean="0"/>
              <a:t>Có nên công bố thông tin nếu không ai đọc nó?</a:t>
            </a:r>
          </a:p>
          <a:p>
            <a:pPr lvl="1" algn="just" eaLnBrk="1" hangingPunct="1"/>
            <a:r>
              <a:rPr lang="en-US" altLang="vi-VN" smtClean="0"/>
              <a:t>Có nên công bố nội dung nếu không thu được lợi nhuận?</a:t>
            </a:r>
          </a:p>
          <a:p>
            <a:pPr lvl="1" algn="just" eaLnBrk="1" hangingPunct="1">
              <a:buClr>
                <a:schemeClr val="folHlink"/>
              </a:buClr>
              <a:buSzPct val="60000"/>
            </a:pPr>
            <a:r>
              <a:rPr lang="en-US" altLang="vi-VN" sz="2800" smtClean="0"/>
              <a:t>Tìm kiếm giải quyết vấn đề kinh phí vận hành web</a:t>
            </a:r>
            <a:endParaRPr lang="vi-VN" altLang="vi-VN" sz="2800" smtClean="0"/>
          </a:p>
          <a:p>
            <a:pPr lvl="1" algn="just" eaLnBrk="1" hangingPunct="1"/>
            <a:r>
              <a:rPr lang="de-DE" altLang="vi-VN" smtClean="0"/>
              <a:t>Máy chủ, thiết bị mạng, việc biên soạn nội dung v.v.</a:t>
            </a:r>
          </a:p>
          <a:p>
            <a:pPr lvl="1" algn="just" eaLnBrk="1" hangingPunct="1"/>
            <a:r>
              <a:rPr lang="en-US" altLang="vi-VN" smtClean="0"/>
              <a:t>Ngày nay phần lớn chi phí được trả nhờ quảng cáo trong tìm kiếm;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3228A6-D2FF-4969-9090-9CE1CF22845B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altLang="ru-RU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Nội dung chính</a:t>
            </a:r>
            <a:endParaRPr lang="vi-VN" altLang="ru-RU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vi-VN" smtClean="0"/>
              <a:t>Dữ liệu Web</a:t>
            </a:r>
          </a:p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Ước lượng kích thước chỉ mục</a:t>
            </a:r>
          </a:p>
          <a:p>
            <a:pPr eaLnBrk="1" hangingPunct="1"/>
            <a:r>
              <a:rPr lang="en-US" altLang="vi-VN" smtClean="0">
                <a:solidFill>
                  <a:srgbClr val="A6A6A6"/>
                </a:solidFill>
              </a:rPr>
              <a:t>Căn bản tìm kiếm trên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F41A93-521D-4B2B-9165-A200CF4797DE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altLang="ru-RU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ru-RU" smtClean="0"/>
              <a:t>Tìm kiếm là hoạt động thường xuyên nhất trên Web</a:t>
            </a:r>
            <a:endParaRPr lang="vi-VN" altLang="ru-RU" smtClean="0"/>
          </a:p>
        </p:txBody>
      </p:sp>
      <p:pic>
        <p:nvPicPr>
          <p:cNvPr id="22532" name="Picture 7" descr="19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79327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ea typeface="ＭＳ Ｐゴシック" pitchFamily="34" charset="-128"/>
              </a:rPr>
              <a:t>Phạm vi tìm kiếm kết quả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0200"/>
            <a:ext cx="8839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7B0099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(Source: </a:t>
            </a:r>
            <a:r>
              <a:rPr lang="en-US" altLang="ru-RU" sz="1600" b="1">
                <a:solidFill>
                  <a:srgbClr val="7B0099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  <a:hlinkClick r:id="rId3"/>
              </a:rPr>
              <a:t>iprospect.com</a:t>
            </a:r>
            <a:r>
              <a:rPr lang="en-US" altLang="ru-RU" sz="1600" b="1">
                <a:solidFill>
                  <a:srgbClr val="7B0099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WhitePaper_2006_SearchEngineUserBehavior.pdf)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9ACFB7-2DF7-4CCC-8752-BFAF6CF326C4}" type="slidenum">
              <a:rPr lang="en-US" altLang="ru-RU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ru-RU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0642C9-F76E-4AC9-B3B9-AD5A9D5D11AC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vi-VN" altLang="ru-RU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270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ru-RU" smtClean="0"/>
              <a:t>Tổng quan công cụ tìm kiếm trên Web</a:t>
            </a:r>
            <a:endParaRPr lang="vi-VN" altLang="ru-RU" smtClean="0"/>
          </a:p>
        </p:txBody>
      </p:sp>
      <p:pic>
        <p:nvPicPr>
          <p:cNvPr id="24580" name="Picture 6" descr="19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84313"/>
            <a:ext cx="81438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1F342-1B41-4889-913A-36BD0A4505AF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vi-VN" altLang="ru-RU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Nhu cầu thông tin</a:t>
            </a:r>
            <a:endParaRPr lang="vi-VN" altLang="ru-RU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/>
            <a:r>
              <a:rPr lang="en-US" altLang="ru-RU" smtClean="0">
                <a:solidFill>
                  <a:schemeClr val="tx2"/>
                </a:solidFill>
                <a:ea typeface="ＭＳ Ｐゴシック" pitchFamily="34" charset="-128"/>
              </a:rPr>
              <a:t>Need [Brod02, RL04]</a:t>
            </a:r>
          </a:p>
          <a:p>
            <a:pPr lvl="1" eaLnBrk="1" hangingPunct="1"/>
            <a:r>
              <a:rPr lang="en-US" altLang="ru-RU" smtClean="0">
                <a:ea typeface="ＭＳ Ｐゴシック" pitchFamily="34" charset="-128"/>
              </a:rPr>
              <a:t>Thông tin (Informational): Học về một vấn đề nào đó (~40%/65%)</a:t>
            </a:r>
          </a:p>
          <a:p>
            <a:pPr lvl="1" eaLnBrk="1" hangingPunct="1"/>
            <a:r>
              <a:rPr lang="en-US" altLang="ru-RU" smtClean="0">
                <a:ea typeface="ＭＳ Ｐゴシック" pitchFamily="34" charset="-128"/>
              </a:rPr>
              <a:t>Định vị (Navigational): Địa chỉ một trang cụ thể (~25%/15%)</a:t>
            </a:r>
          </a:p>
          <a:p>
            <a:pPr lvl="1" eaLnBrk="1" hangingPunct="1"/>
            <a:r>
              <a:rPr lang="en-US" altLang="ru-RU" smtClean="0">
                <a:ea typeface="ＭＳ Ｐゴシック" pitchFamily="34" charset="-128"/>
              </a:rPr>
              <a:t>Giao dịch (transactional): Dịch vụ, tải dữ liệu, mua sắm, v.v., (~35%)</a:t>
            </a:r>
          </a:p>
          <a:p>
            <a:pPr lvl="1" eaLnBrk="1" hangingPunct="1"/>
            <a:r>
              <a:rPr lang="en-US" altLang="ru-RU" smtClean="0">
                <a:ea typeface="ＭＳ Ｐゴシック" pitchFamily="34" charset="-128"/>
              </a:rPr>
              <a:t>Trung gian (Gray areas)</a:t>
            </a:r>
          </a:p>
          <a:p>
            <a:pPr eaLnBrk="1" hangingPunct="1"/>
            <a:endParaRPr lang="vi-VN" alt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30C62-BED3-4506-9815-1B333542836E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vi-VN" altLang="ru-RU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Bài tập 20.1</a:t>
            </a:r>
            <a:endParaRPr lang="vi-VN" altLang="ru-RU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smtClean="0"/>
              <a:t>Nếu số trang có bậc vào i tỉ lệ thuận với 1/i</a:t>
            </a:r>
            <a:r>
              <a:rPr lang="en-US" altLang="ru-RU" baseline="30000" smtClean="0"/>
              <a:t>2.1</a:t>
            </a:r>
            <a:r>
              <a:rPr lang="en-US" altLang="ru-RU" smtClean="0"/>
              <a:t>, bậc vào trung bình của một trang web bằng bao nhiêu?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mtClean="0"/>
              <a:t>Khi i tăng đến vô cùng điều gì sẽ sảy ra với số trang có bậc vào i: tăng, không đổi, tiến đến 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40090-9780-47CE-85A5-7E6500C3A6E3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vi-VN" altLang="ru-RU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Bài tập 20.2</a:t>
            </a:r>
            <a:endParaRPr lang="vi-VN" altLang="ru-RU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smtClean="0"/>
              <a:t>Giá trị trung bình bậc vào của tất cả các nút bằng 9. Giá trị trung bình bậc ra bằng bao nhiêu?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B16A5-1664-43C0-8E8E-141C0DC64186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vi-VN" altLang="ru-RU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/>
              <a:t>Bài tập 20.3</a:t>
            </a:r>
            <a:endParaRPr lang="vi-VN" altLang="ru-RU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smtClean="0"/>
              <a:t>Hai công cụ tìm kiếm A và B sinh ngẫu nhiên một số lượng lớn trang web từ chỉ mục. 30% trang của A có trong chỉ mục của B, 50% trang của B có trong chỉ mục của A. Hãy tính tỉ lệ chỉ mục |A|/|B|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8EDF8D-0E42-4B95-8AF4-BCC7A34B7068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vi-VN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0E61AF-D5E2-422B-ADDA-D8C6EC6269D5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vi-VN" altLang="ru-RU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Sao lưu dữ liệu Web</a:t>
            </a:r>
            <a:endParaRPr lang="vi-VN" altLang="ru-RU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 algn="just"/>
            <a:r>
              <a:rPr lang="en-US" altLang="ru-RU" smtClean="0"/>
              <a:t>http://www.archive.org</a:t>
            </a:r>
          </a:p>
          <a:p>
            <a:pPr lvl="1" algn="just"/>
            <a:r>
              <a:rPr lang="en-US" altLang="ru-RU" smtClean="0"/>
              <a:t>Được ví như “cỗ máy thời gian” với khả năng hiển thị trang web như trong quá khứ</a:t>
            </a:r>
          </a:p>
          <a:p>
            <a:pPr lvl="1" algn="just"/>
            <a:r>
              <a:rPr lang="en-US" altLang="ru-RU" smtClean="0"/>
              <a:t>Thu gom bởi Alexa và Compaq</a:t>
            </a:r>
          </a:p>
          <a:p>
            <a:pPr lvl="1" algn="just"/>
            <a:r>
              <a:rPr lang="en-US" altLang="ru-RU" smtClean="0"/>
              <a:t>Năm 2001 quy mô 4 tỉ trang (40 TB) </a:t>
            </a:r>
          </a:p>
          <a:p>
            <a:pPr lvl="1" algn="just"/>
            <a:r>
              <a:rPr lang="en-US" altLang="ru-RU" smtClean="0"/>
              <a:t>Năm 2002: 100TB</a:t>
            </a:r>
          </a:p>
          <a:p>
            <a:pPr lvl="1" algn="just"/>
            <a:endParaRPr lang="en-US" altLang="ru-RU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C1909-1776-41A8-A73F-718FEA8F6C56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vi-VN" altLang="ru-RU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7972425" cy="1462087"/>
          </a:xfrm>
        </p:spPr>
        <p:txBody>
          <a:bodyPr/>
          <a:lstStyle/>
          <a:p>
            <a:r>
              <a:rPr lang="en-US" altLang="ru-RU" smtClean="0"/>
              <a:t>Khó khăn đối với tìm kiếm trên Web</a:t>
            </a:r>
            <a:endParaRPr lang="vi-VN" alt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44700"/>
            <a:ext cx="8135937" cy="4114800"/>
          </a:xfrm>
        </p:spPr>
        <p:txBody>
          <a:bodyPr/>
          <a:lstStyle/>
          <a:p>
            <a:r>
              <a:rPr lang="en-US" altLang="ru-RU" smtClean="0"/>
              <a:t>Phân tán;</a:t>
            </a:r>
          </a:p>
          <a:p>
            <a:r>
              <a:rPr lang="en-US" altLang="ru-RU" smtClean="0"/>
              <a:t>Thay đổi thường xuyên;</a:t>
            </a:r>
          </a:p>
          <a:p>
            <a:r>
              <a:rPr lang="en-US" altLang="ru-RU" smtClean="0"/>
              <a:t>Rất lớn;</a:t>
            </a:r>
          </a:p>
          <a:p>
            <a:r>
              <a:rPr lang="en-US" altLang="ru-RU" smtClean="0"/>
              <a:t>Phi cấu trúc;</a:t>
            </a:r>
          </a:p>
          <a:p>
            <a:r>
              <a:rPr lang="en-US" altLang="ru-RU" smtClean="0"/>
              <a:t>Nhiều trùng lặp;</a:t>
            </a:r>
          </a:p>
          <a:p>
            <a:r>
              <a:rPr lang="en-US" altLang="ru-RU" smtClean="0"/>
              <a:t>Chất lượng không đồng nhất;</a:t>
            </a:r>
          </a:p>
          <a:p>
            <a:r>
              <a:rPr lang="en-US" altLang="ru-RU" smtClean="0"/>
              <a:t>Đa ngôn ngữ.</a:t>
            </a:r>
            <a:endParaRPr lang="vi-VN" alt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0F0DF-C078-4E9F-85C0-9530C41F1CFD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vi-VN" altLang="ru-RU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Đặc điểm đồ thị Web</a:t>
            </a:r>
            <a:endParaRPr lang="vi-VN" altLang="ru-RU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r>
              <a:rPr lang="en-US" altLang="ru-RU" smtClean="0"/>
              <a:t>Coi mỗi trang web (được xác định bởi một url duy nhất) là một đỉnh của độ thị, các siêu liên kết là các cạnh có hướng của đồ thị.</a:t>
            </a:r>
          </a:p>
          <a:p>
            <a:r>
              <a:rPr lang="en-US" altLang="ru-RU" smtClean="0"/>
              <a:t>Broder et al (2000), WWW9</a:t>
            </a:r>
          </a:p>
          <a:p>
            <a:pPr lvl="1"/>
            <a:r>
              <a:rPr lang="en-US" altLang="ru-RU" smtClean="0"/>
              <a:t>Công trình nghiên cứu tính chất đồ thị web quy mô lớn</a:t>
            </a:r>
          </a:p>
          <a:p>
            <a:r>
              <a:rPr lang="en-US" altLang="ru-RU" smtClean="0"/>
              <a:t>Dữ liệu được thu thập hai lần từ AltaVista</a:t>
            </a:r>
          </a:p>
          <a:p>
            <a:pPr lvl="1"/>
            <a:r>
              <a:rPr lang="en-US" altLang="ru-RU" smtClean="0"/>
              <a:t>Tháng 5 năm 99: 203M trang, 1.5 tỉ liên kết;</a:t>
            </a:r>
          </a:p>
          <a:p>
            <a:pPr lvl="1"/>
            <a:r>
              <a:rPr lang="en-US" altLang="ru-RU" smtClean="0"/>
              <a:t>Tháng 10 năm 99: 271M trang, 2.1 tỉ liên kết.</a:t>
            </a:r>
          </a:p>
          <a:p>
            <a:endParaRPr lang="vi-VN" altLang="ru-RU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AE7BC-45AF-4E07-AC58-8D5D9AD2B0D8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altLang="ru-RU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Những khái niệm cơ bản của đồ thị</a:t>
            </a:r>
            <a:endParaRPr lang="vi-VN" altLang="ru-RU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993063" cy="4784725"/>
          </a:xfrm>
        </p:spPr>
        <p:txBody>
          <a:bodyPr/>
          <a:lstStyle/>
          <a:p>
            <a:r>
              <a:rPr lang="en-US" altLang="ru-RU" sz="2400" smtClean="0"/>
              <a:t>Bậc-vào của một đỉnh là số cạnh đi tới đỉnh đó</a:t>
            </a:r>
          </a:p>
          <a:p>
            <a:r>
              <a:rPr lang="en-US" altLang="ru-RU" sz="2400" smtClean="0"/>
              <a:t>Bậc-ra: số cạnh đi ra từ đỉnh</a:t>
            </a:r>
          </a:p>
          <a:p>
            <a:r>
              <a:rPr lang="en-US" altLang="ru-RU" sz="2400" smtClean="0"/>
              <a:t>Đường kính của đồ thị:</a:t>
            </a:r>
          </a:p>
          <a:p>
            <a:pPr lvl="1"/>
            <a:r>
              <a:rPr lang="en-US" altLang="ru-RU" sz="2000" smtClean="0"/>
              <a:t>Giá trị cực đại của các độ dài ngắn nhất giữa tất cả cặp đỉnh (u, v).</a:t>
            </a:r>
          </a:p>
          <a:p>
            <a:r>
              <a:rPr lang="en-US" altLang="ru-RU" sz="2400" smtClean="0"/>
              <a:t>Thành phần liên thông:</a:t>
            </a:r>
          </a:p>
          <a:p>
            <a:pPr lvl="1" algn="just"/>
            <a:r>
              <a:rPr lang="en-US" altLang="ru-RU" sz="2000" smtClean="0"/>
              <a:t>Thành phần liên thông yếu (WCC – Weakly connected component) là tập đỉnh trong đồ thị vô hướng, trong đó luôn tồn tại đường đi giữa hai nút bất kỳ;</a:t>
            </a:r>
          </a:p>
          <a:p>
            <a:pPr lvl="1" algn="just"/>
            <a:r>
              <a:rPr lang="en-US" altLang="ru-RU" sz="2000" smtClean="0"/>
              <a:t>Thành phần liên thông mạnh (SCC – Strongly connected component) là thành phần liên thông trong đồ thị có hướng.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4B019-5BD9-4FAD-87D0-F87430803AB4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vi-VN" altLang="ru-RU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Kết quả nghiên cứu</a:t>
            </a:r>
            <a:endParaRPr lang="vi-VN" altLang="ru-RU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/>
            <a:r>
              <a:rPr lang="en-US" altLang="ru-RU" smtClean="0"/>
              <a:t>Broder et al (2000), WWW9</a:t>
            </a:r>
          </a:p>
          <a:p>
            <a:pPr algn="just"/>
            <a:r>
              <a:rPr lang="en-US" altLang="ru-RU" smtClean="0"/>
              <a:t>Số lượng trang với bậc vào i </a:t>
            </a:r>
            <a:r>
              <a:rPr lang="vi-VN" altLang="ru-RU" sz="3200" smtClean="0"/>
              <a:t>∝</a:t>
            </a:r>
            <a:r>
              <a:rPr lang="vi-VN" altLang="ru-RU" smtClean="0"/>
              <a:t> </a:t>
            </a:r>
            <a:r>
              <a:rPr lang="en-US" altLang="ru-RU" smtClean="0"/>
              <a:t>1/i</a:t>
            </a:r>
            <a:r>
              <a:rPr lang="en-US" altLang="ru-RU" baseline="30000" smtClean="0"/>
              <a:t>2.1</a:t>
            </a:r>
          </a:p>
          <a:p>
            <a:pPr lvl="1" algn="just"/>
            <a:r>
              <a:rPr lang="en-US" altLang="ru-RU" smtClean="0"/>
              <a:t>Thống nhất với những nghiên cứu trên quy mô nhỏ hơn</a:t>
            </a:r>
          </a:p>
          <a:p>
            <a:pPr algn="just"/>
            <a:r>
              <a:rPr lang="en-US" altLang="ru-RU" smtClean="0"/>
              <a:t>Kích thước của thành phần liên kết cũng tuân theo quy luật lũy thừa</a:t>
            </a:r>
          </a:p>
          <a:p>
            <a:pPr lvl="1" algn="just"/>
            <a:r>
              <a:rPr lang="en-US" altLang="ru-RU" smtClean="0"/>
              <a:t>WCC lớn nhất 91%, SCC lớn nhất 26%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6ACF4-6CFC-4CDB-A082-D30E3614AF2A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vi-VN" altLang="ru-RU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33375"/>
            <a:ext cx="7793037" cy="911225"/>
          </a:xfrm>
        </p:spPr>
        <p:txBody>
          <a:bodyPr/>
          <a:lstStyle/>
          <a:p>
            <a:r>
              <a:rPr lang="en-US" altLang="ru-RU" smtClean="0"/>
              <a:t>Kết quả nghiên cứu (2)</a:t>
            </a:r>
            <a:endParaRPr lang="vi-VN" altLang="ru-RU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706755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179388" y="6308725"/>
            <a:ext cx="475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>
                <a:solidFill>
                  <a:schemeClr val="tx2"/>
                </a:solidFill>
              </a:rPr>
              <a:t>Cấu trúc hình nơ của dữ liệu Web</a:t>
            </a:r>
            <a:endParaRPr lang="vi-VN" altLang="vi-V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011979-4E58-4592-85F3-9EC64BB19908}" type="slidenum">
              <a:rPr lang="vi-VN" altLang="ru-RU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vi-VN" altLang="ru-RU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Kết quả nghiên cứu (3)</a:t>
            </a:r>
            <a:endParaRPr lang="vi-VN" altLang="ru-RU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506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mtClean="0"/>
              <a:t>Đường kính tối thiểu của SCC là 28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Đường kính của toàn bộ Web là trên 500</a:t>
            </a:r>
          </a:p>
          <a:p>
            <a:pPr>
              <a:lnSpc>
                <a:spcPct val="90000"/>
              </a:lnSpc>
            </a:pPr>
            <a:r>
              <a:rPr lang="en-US" altLang="ru-RU" smtClean="0"/>
              <a:t>Không phải tất cả cặp đỉnh đều liên thông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Cho cặp (u, v) ngẫu nhiên, P(path(u, v))=0,24</a:t>
            </a:r>
          </a:p>
          <a:p>
            <a:pPr lvl="2">
              <a:lnSpc>
                <a:spcPct val="90000"/>
              </a:lnSpc>
            </a:pPr>
            <a:r>
              <a:rPr lang="en-US" altLang="ru-RU" smtClean="0"/>
              <a:t>Xác suất tồn tại đường đi từ u đến v là 0,24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Độ dài trung bình của đường dẫn có hướng là 16</a:t>
            </a:r>
          </a:p>
          <a:p>
            <a:pPr lvl="2">
              <a:lnSpc>
                <a:spcPct val="90000"/>
              </a:lnSpc>
            </a:pPr>
            <a:r>
              <a:rPr lang="en-US" altLang="ru-RU" smtClean="0"/>
              <a:t>Đường dẫn vô hướng là 6</a:t>
            </a:r>
          </a:p>
          <a:p>
            <a:pPr algn="just">
              <a:lnSpc>
                <a:spcPct val="90000"/>
              </a:lnSpc>
            </a:pPr>
            <a:r>
              <a:rPr lang="en-US" altLang="ru-RU" smtClean="0"/>
              <a:t>Tuy nhiên trong trường hợp tổng quát, Web có mức liên thông cao</a:t>
            </a:r>
          </a:p>
          <a:p>
            <a:pPr lvl="1" algn="just">
              <a:lnSpc>
                <a:spcPct val="90000"/>
              </a:lnSpc>
            </a:pPr>
            <a:r>
              <a:rPr lang="en-US" altLang="ru-RU" smtClean="0"/>
              <a:t>Nếu loại bỏ đỉnh với bậc vào &gt; 5, trên Web vẫn tồn tại thành phần liên thông yếu ~ 59M nút</a:t>
            </a:r>
            <a:endParaRPr lang="vi-VN" altLang="ru-RU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1463</Words>
  <Application>Microsoft Office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Tahoma</vt:lpstr>
      <vt:lpstr>Arial</vt:lpstr>
      <vt:lpstr>Wingdings</vt:lpstr>
      <vt:lpstr>Courier New</vt:lpstr>
      <vt:lpstr>Arial Unicode MS</vt:lpstr>
      <vt:lpstr>Lucida Sans</vt:lpstr>
      <vt:lpstr>Symbol</vt:lpstr>
      <vt:lpstr>Times New Roman</vt:lpstr>
      <vt:lpstr>ＭＳ Ｐゴシック</vt:lpstr>
      <vt:lpstr>Calibri</vt:lpstr>
      <vt:lpstr>Палитра</vt:lpstr>
      <vt:lpstr>IT4853 Tìm kiếm và trình diễn thông tin</vt:lpstr>
      <vt:lpstr>Nội dung chính</vt:lpstr>
      <vt:lpstr>Sao lưu dữ liệu Web</vt:lpstr>
      <vt:lpstr>Khó khăn đối với tìm kiếm trên Web</vt:lpstr>
      <vt:lpstr>Đặc điểm đồ thị Web</vt:lpstr>
      <vt:lpstr>Những khái niệm cơ bản của đồ thị</vt:lpstr>
      <vt:lpstr>Kết quả nghiên cứu</vt:lpstr>
      <vt:lpstr>Kết quả nghiên cứu (2)</vt:lpstr>
      <vt:lpstr>Kết quả nghiên cứu (3)</vt:lpstr>
      <vt:lpstr>Nội dung chính</vt:lpstr>
      <vt:lpstr>Quy mô dữ liệu web</vt:lpstr>
      <vt:lpstr>Kích thước chỉ mục của công cụ tìm kiếm</vt:lpstr>
      <vt:lpstr>Tỉ lể chỉ mục</vt:lpstr>
      <vt:lpstr>Lấy mẫu URLs</vt:lpstr>
      <vt:lpstr>Ước lượng kích thước của Web [Lawr98, Bhar98a]</vt:lpstr>
      <vt:lpstr>Các truy vấn trong nghiên cứu của Lawrence và Giles</vt:lpstr>
      <vt:lpstr>Tỉ lệ đánh chỉ mục Web</vt:lpstr>
      <vt:lpstr>Nội dung chính</vt:lpstr>
      <vt:lpstr>Vai trò của công cụ tìm kiếm web</vt:lpstr>
      <vt:lpstr>Tìm kiếm là hoạt động thường xuyên nhất trên Web</vt:lpstr>
      <vt:lpstr>Phạm vi tìm kiếm kết quả</vt:lpstr>
      <vt:lpstr>Tổng quan công cụ tìm kiếm trên Web</vt:lpstr>
      <vt:lpstr>Nhu cầu thông tin</vt:lpstr>
      <vt:lpstr>Bài tập 20.1</vt:lpstr>
      <vt:lpstr>Bài tập 20.2</vt:lpstr>
      <vt:lpstr>Bài tập 20.3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1897</cp:revision>
  <dcterms:created xsi:type="dcterms:W3CDTF">2013-06-24T04:34:24Z</dcterms:created>
  <dcterms:modified xsi:type="dcterms:W3CDTF">2017-11-27T17:55:09Z</dcterms:modified>
</cp:coreProperties>
</file>