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0"/>
  </p:notesMasterIdLst>
  <p:sldIdLst>
    <p:sldId id="363" r:id="rId2"/>
    <p:sldId id="641" r:id="rId3"/>
    <p:sldId id="631" r:id="rId4"/>
    <p:sldId id="560" r:id="rId5"/>
    <p:sldId id="561" r:id="rId6"/>
    <p:sldId id="563" r:id="rId7"/>
    <p:sldId id="565" r:id="rId8"/>
    <p:sldId id="566" r:id="rId9"/>
    <p:sldId id="650" r:id="rId10"/>
    <p:sldId id="567" r:id="rId11"/>
    <p:sldId id="568" r:id="rId12"/>
    <p:sldId id="649" r:id="rId13"/>
    <p:sldId id="569" r:id="rId14"/>
    <p:sldId id="570" r:id="rId15"/>
    <p:sldId id="571" r:id="rId16"/>
    <p:sldId id="572" r:id="rId17"/>
    <p:sldId id="573" r:id="rId18"/>
    <p:sldId id="643" r:id="rId19"/>
    <p:sldId id="633" r:id="rId20"/>
    <p:sldId id="644" r:id="rId21"/>
    <p:sldId id="636" r:id="rId22"/>
    <p:sldId id="645" r:id="rId23"/>
    <p:sldId id="646" r:id="rId24"/>
    <p:sldId id="647" r:id="rId25"/>
    <p:sldId id="640" r:id="rId26"/>
    <p:sldId id="651" r:id="rId27"/>
    <p:sldId id="652" r:id="rId28"/>
    <p:sldId id="648" r:id="rId29"/>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itchFamily="34" charset="0"/>
        <a:ea typeface="+mn-ea"/>
        <a:cs typeface="Tahoma" pitchFamily="34"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Tahoma" pitchFamily="34"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Tahoma" pitchFamily="34"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Tahoma" pitchFamily="34"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Tahoma" pitchFamily="34" charset="0"/>
      </a:defRPr>
    </a:lvl5pPr>
    <a:lvl6pPr marL="2286000" algn="l" defTabSz="914400" rtl="0" eaLnBrk="1" latinLnBrk="0" hangingPunct="1">
      <a:defRPr kern="1200">
        <a:solidFill>
          <a:schemeClr val="tx1"/>
        </a:solidFill>
        <a:latin typeface="Tahoma" pitchFamily="34" charset="0"/>
        <a:ea typeface="+mn-ea"/>
        <a:cs typeface="Tahoma" pitchFamily="34" charset="0"/>
      </a:defRPr>
    </a:lvl6pPr>
    <a:lvl7pPr marL="2743200" algn="l" defTabSz="914400" rtl="0" eaLnBrk="1" latinLnBrk="0" hangingPunct="1">
      <a:defRPr kern="1200">
        <a:solidFill>
          <a:schemeClr val="tx1"/>
        </a:solidFill>
        <a:latin typeface="Tahoma" pitchFamily="34" charset="0"/>
        <a:ea typeface="+mn-ea"/>
        <a:cs typeface="Tahoma" pitchFamily="34" charset="0"/>
      </a:defRPr>
    </a:lvl7pPr>
    <a:lvl8pPr marL="3200400" algn="l" defTabSz="914400" rtl="0" eaLnBrk="1" latinLnBrk="0" hangingPunct="1">
      <a:defRPr kern="1200">
        <a:solidFill>
          <a:schemeClr val="tx1"/>
        </a:solidFill>
        <a:latin typeface="Tahoma" pitchFamily="34" charset="0"/>
        <a:ea typeface="+mn-ea"/>
        <a:cs typeface="Tahoma" pitchFamily="34" charset="0"/>
      </a:defRPr>
    </a:lvl8pPr>
    <a:lvl9pPr marL="3657600" algn="l" defTabSz="914400" rtl="0" eaLnBrk="1" latinLnBrk="0" hangingPunct="1">
      <a:defRPr kern="1200">
        <a:solidFill>
          <a:schemeClr val="tx1"/>
        </a:solidFill>
        <a:latin typeface="Tahoma" pitchFamily="34" charset="0"/>
        <a:ea typeface="+mn-ea"/>
        <a:cs typeface="Tahom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68" autoAdjust="0"/>
    <p:restoredTop sz="94660"/>
  </p:normalViewPr>
  <p:slideViewPr>
    <p:cSldViewPr>
      <p:cViewPr varScale="1">
        <p:scale>
          <a:sx n="81" d="100"/>
          <a:sy n="81" d="100"/>
        </p:scale>
        <p:origin x="-786" y="-8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67E5EF5-6CE5-4D66-A64D-82E45286398F}" type="slidenum">
              <a:rPr lang="vi-VN" altLang="vi-VN"/>
              <a:pPr>
                <a:defRPr/>
              </a:pPr>
              <a:t>‹#›</a:t>
            </a:fld>
            <a:endParaRPr lang="vi-VN" altLang="vi-VN"/>
          </a:p>
        </p:txBody>
      </p:sp>
    </p:spTree>
    <p:extLst>
      <p:ext uri="{BB962C8B-B14F-4D97-AF65-F5344CB8AC3E}">
        <p14:creationId xmlns:p14="http://schemas.microsoft.com/office/powerpoint/2010/main" val="2859387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B412A6E-1A91-4CAD-B94D-E2F6EEBA7556}" type="slidenum">
              <a:rPr lang="vi-VN" altLang="vi-VN"/>
              <a:pPr>
                <a:defRPr/>
              </a:pPr>
              <a:t>‹#›</a:t>
            </a:fld>
            <a:endParaRPr lang="vi-VN" altLang="vi-VN"/>
          </a:p>
        </p:txBody>
      </p:sp>
    </p:spTree>
    <p:extLst>
      <p:ext uri="{BB962C8B-B14F-4D97-AF65-F5344CB8AC3E}">
        <p14:creationId xmlns:p14="http://schemas.microsoft.com/office/powerpoint/2010/main" val="215997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06579174-560B-4C59-97DC-F82E1788BD37}" type="slidenum">
              <a:rPr lang="vi-VN" altLang="vi-VN"/>
              <a:pPr>
                <a:defRPr/>
              </a:pPr>
              <a:t>‹#›</a:t>
            </a:fld>
            <a:endParaRPr lang="vi-VN" altLang="vi-VN"/>
          </a:p>
        </p:txBody>
      </p:sp>
    </p:spTree>
    <p:extLst>
      <p:ext uri="{BB962C8B-B14F-4D97-AF65-F5344CB8AC3E}">
        <p14:creationId xmlns:p14="http://schemas.microsoft.com/office/powerpoint/2010/main" val="86911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6974ED6-8E0F-4204-8647-D3C0E4BD06F0}" type="slidenum">
              <a:rPr lang="vi-VN" altLang="vi-VN"/>
              <a:pPr>
                <a:defRPr/>
              </a:pPr>
              <a:t>‹#›</a:t>
            </a:fld>
            <a:endParaRPr lang="vi-VN" altLang="vi-VN"/>
          </a:p>
        </p:txBody>
      </p:sp>
    </p:spTree>
    <p:extLst>
      <p:ext uri="{BB962C8B-B14F-4D97-AF65-F5344CB8AC3E}">
        <p14:creationId xmlns:p14="http://schemas.microsoft.com/office/powerpoint/2010/main" val="37477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F9C2E82-98B9-4772-AE80-D478B61BC37C}" type="slidenum">
              <a:rPr lang="vi-VN" altLang="vi-VN"/>
              <a:pPr>
                <a:defRPr/>
              </a:pPr>
              <a:t>‹#›</a:t>
            </a:fld>
            <a:endParaRPr lang="vi-VN" altLang="vi-VN"/>
          </a:p>
        </p:txBody>
      </p:sp>
    </p:spTree>
    <p:extLst>
      <p:ext uri="{BB962C8B-B14F-4D97-AF65-F5344CB8AC3E}">
        <p14:creationId xmlns:p14="http://schemas.microsoft.com/office/powerpoint/2010/main" val="35578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3C1B4AA-C7C3-4C97-83FC-ECD41331A603}" type="slidenum">
              <a:rPr lang="vi-VN" altLang="vi-VN"/>
              <a:pPr>
                <a:defRPr/>
              </a:pPr>
              <a:t>‹#›</a:t>
            </a:fld>
            <a:endParaRPr lang="vi-VN" altLang="vi-VN"/>
          </a:p>
        </p:txBody>
      </p:sp>
    </p:spTree>
    <p:extLst>
      <p:ext uri="{BB962C8B-B14F-4D97-AF65-F5344CB8AC3E}">
        <p14:creationId xmlns:p14="http://schemas.microsoft.com/office/powerpoint/2010/main" val="214759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102E9B7B-50C7-404D-A7D7-08B18A5A0FD3}" type="slidenum">
              <a:rPr lang="vi-VN" altLang="vi-VN"/>
              <a:pPr>
                <a:defRPr/>
              </a:pPr>
              <a:t>‹#›</a:t>
            </a:fld>
            <a:endParaRPr lang="vi-VN" altLang="vi-VN"/>
          </a:p>
        </p:txBody>
      </p:sp>
    </p:spTree>
    <p:extLst>
      <p:ext uri="{BB962C8B-B14F-4D97-AF65-F5344CB8AC3E}">
        <p14:creationId xmlns:p14="http://schemas.microsoft.com/office/powerpoint/2010/main" val="314243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1BC647C6-995C-4803-B1AB-B1590D09D2AC}" type="slidenum">
              <a:rPr lang="vi-VN" altLang="vi-VN"/>
              <a:pPr>
                <a:defRPr/>
              </a:pPr>
              <a:t>‹#›</a:t>
            </a:fld>
            <a:endParaRPr lang="vi-VN" altLang="vi-VN"/>
          </a:p>
        </p:txBody>
      </p:sp>
    </p:spTree>
    <p:extLst>
      <p:ext uri="{BB962C8B-B14F-4D97-AF65-F5344CB8AC3E}">
        <p14:creationId xmlns:p14="http://schemas.microsoft.com/office/powerpoint/2010/main" val="74491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ADBC679-8532-47CB-8953-11DB873176C2}" type="slidenum">
              <a:rPr lang="vi-VN" altLang="vi-VN"/>
              <a:pPr>
                <a:defRPr/>
              </a:pPr>
              <a:t>‹#›</a:t>
            </a:fld>
            <a:endParaRPr lang="vi-VN" altLang="vi-VN"/>
          </a:p>
        </p:txBody>
      </p:sp>
    </p:spTree>
    <p:extLst>
      <p:ext uri="{BB962C8B-B14F-4D97-AF65-F5344CB8AC3E}">
        <p14:creationId xmlns:p14="http://schemas.microsoft.com/office/powerpoint/2010/main" val="3633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44A31967-6ACA-4C63-96FC-12B501C8025E}" type="slidenum">
              <a:rPr lang="vi-VN" altLang="vi-VN"/>
              <a:pPr>
                <a:defRPr/>
              </a:pPr>
              <a:t>‹#›</a:t>
            </a:fld>
            <a:endParaRPr lang="vi-VN" altLang="vi-VN"/>
          </a:p>
        </p:txBody>
      </p:sp>
    </p:spTree>
    <p:extLst>
      <p:ext uri="{BB962C8B-B14F-4D97-AF65-F5344CB8AC3E}">
        <p14:creationId xmlns:p14="http://schemas.microsoft.com/office/powerpoint/2010/main" val="40718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D1DD1F-3AF9-4A25-BED7-8C40ED23352C}" type="slidenum">
              <a:rPr lang="vi-VN" altLang="vi-VN"/>
              <a:pPr>
                <a:defRPr/>
              </a:pPr>
              <a:t>‹#›</a:t>
            </a:fld>
            <a:endParaRPr lang="vi-VN" altLang="vi-VN"/>
          </a:p>
        </p:txBody>
      </p:sp>
    </p:spTree>
    <p:extLst>
      <p:ext uri="{BB962C8B-B14F-4D97-AF65-F5344CB8AC3E}">
        <p14:creationId xmlns:p14="http://schemas.microsoft.com/office/powerpoint/2010/main" val="171278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EA3AF47-FC4A-4FE9-9721-79AABD6D5CF6}" type="slidenum">
              <a:rPr lang="vi-VN" altLang="vi-VN"/>
              <a:pPr>
                <a:defRPr/>
              </a:pPr>
              <a:t>‹#›</a:t>
            </a:fld>
            <a:endParaRPr lang="vi-VN" altLang="vi-VN"/>
          </a:p>
        </p:txBody>
      </p:sp>
    </p:spTree>
    <p:extLst>
      <p:ext uri="{BB962C8B-B14F-4D97-AF65-F5344CB8AC3E}">
        <p14:creationId xmlns:p14="http://schemas.microsoft.com/office/powerpoint/2010/main" val="335395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4B16DCA1-5DA7-492F-9FB3-3EE9949723AA}" type="slidenum">
              <a:rPr lang="vi-VN" altLang="vi-VN"/>
              <a:pPr>
                <a:defRPr/>
              </a:pPr>
              <a:t>‹#›</a:t>
            </a:fld>
            <a:endParaRPr lang="vi-VN" altLang="vi-VN"/>
          </a:p>
        </p:txBody>
      </p:sp>
    </p:spTree>
  </p:cSld>
  <p:clrMap bg1="lt1" tx1="dk1" bg2="lt2" tx2="dk2" accent1="accent1" accent2="accent2" accent3="accent3" accent4="accent4" accent5="accent5" accent6="accent6" hlink="hlink" folHlink="folHlink"/>
  <p:sldLayoutIdLst>
    <p:sldLayoutId id="2147483917"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google.com/intl/en/webmasters/" TargetMode="External"/><Relationship Id="rId2" Type="http://schemas.openxmlformats.org/officeDocument/2006/relationships/hyperlink" Target="http://help.yahoo.com/help/us/ysearch/index.html" TargetMode="External"/><Relationship Id="rId1" Type="http://schemas.openxmlformats.org/officeDocument/2006/relationships/slideLayout" Target="../slideLayouts/slideLayout2.xml"/><Relationship Id="rId4" Type="http://schemas.openxmlformats.org/officeDocument/2006/relationships/hyperlink" Target="../Documents%20and%20Settings/pragh/Documents%20and%20Settings/pragh/Local%20Settings/Temp/notesC9812B/AIRWeb%20'05%20First%20International%20Workshop%20on%20Adversarial%20Information%20Retrieval%20on%20the%20Web.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3075" name="Rectangle 3"/>
          <p:cNvSpPr>
            <a:spLocks noGrp="1" noChangeArrowheads="1"/>
          </p:cNvSpPr>
          <p:nvPr>
            <p:ph type="subTitle" idx="1"/>
          </p:nvPr>
        </p:nvSpPr>
        <p:spPr>
          <a:xfrm>
            <a:off x="611188" y="3429000"/>
            <a:ext cx="8281987" cy="2209800"/>
          </a:xfrm>
        </p:spPr>
        <p:txBody>
          <a:bodyPr/>
          <a:lstStyle/>
          <a:p>
            <a:pPr algn="just" eaLnBrk="1" hangingPunct="1"/>
            <a:r>
              <a:rPr lang="en-US" altLang="ru-RU" smtClean="0"/>
              <a:t>Bài 22. Quảng cáo và SPAM</a:t>
            </a:r>
          </a:p>
          <a:p>
            <a:pPr algn="just" eaLnBrk="1" hangingPunct="1"/>
            <a:r>
              <a:rPr lang="en-US" altLang="ru-RU" smtClean="0"/>
              <a:t>IIR. C19. Web search basics</a:t>
            </a:r>
            <a:endParaRPr lang="vi-VN" altLang="ru-RU" smtClean="0"/>
          </a:p>
        </p:txBody>
      </p:sp>
      <p:sp>
        <p:nvSpPr>
          <p:cNvPr id="3076" name="TextBox 1"/>
          <p:cNvSpPr txBox="1">
            <a:spLocks noChangeArrowheads="1"/>
          </p:cNvSpPr>
          <p:nvPr/>
        </p:nvSpPr>
        <p:spPr bwMode="auto">
          <a:xfrm>
            <a:off x="3079750" y="6216650"/>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lgn="ctr">
              <a:spcBef>
                <a:spcPct val="0"/>
              </a:spcBef>
              <a:buClrTx/>
              <a:buSzTx/>
              <a:buFontTx/>
              <a:buNone/>
            </a:pPr>
            <a:r>
              <a:rPr lang="en-US" altLang="ru-RU" sz="1800">
                <a:cs typeface="Arial" charset="0"/>
              </a:rPr>
              <a:t>Hà Nội, 2016</a:t>
            </a:r>
            <a:endParaRPr lang="vi-VN" altLang="ru-RU" sz="1800">
              <a:cs typeface="Arial" charset="0"/>
            </a:endParaRPr>
          </a:p>
        </p:txBody>
      </p:sp>
      <p:sp>
        <p:nvSpPr>
          <p:cNvPr id="3077" name="TextBox 2"/>
          <p:cNvSpPr txBox="1">
            <a:spLocks noChangeArrowheads="1"/>
          </p:cNvSpPr>
          <p:nvPr/>
        </p:nvSpPr>
        <p:spPr bwMode="auto">
          <a:xfrm>
            <a:off x="4951413" y="4849813"/>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r>
              <a:rPr lang="en-US" altLang="ru-RU" sz="1400"/>
              <a:t>TS. Nguyễn Bá Ngọc, </a:t>
            </a:r>
            <a:r>
              <a:rPr lang="en-US" altLang="ru-RU" sz="1400" i="1"/>
              <a:t>Bộ môn Hệ thống thông tin, Viện CNTT &amp; TT</a:t>
            </a:r>
          </a:p>
          <a:p>
            <a:pPr>
              <a:spcBef>
                <a:spcPct val="0"/>
              </a:spcBef>
              <a:buClrTx/>
              <a:buSzTx/>
              <a:buFontTx/>
              <a:buNone/>
            </a:pPr>
            <a:r>
              <a:rPr lang="en-US" altLang="ru-RU" sz="1400" i="1"/>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96B80132-CBDB-492F-AF0F-D1ADBD148F8B}" type="slidenum">
              <a:rPr lang="vi-VN" altLang="ru-RU" sz="1400" smtClean="0"/>
              <a:pPr>
                <a:spcBef>
                  <a:spcPct val="0"/>
                </a:spcBef>
                <a:buClrTx/>
                <a:buSzTx/>
                <a:buFontTx/>
                <a:buNone/>
              </a:pPr>
              <a:t>10</a:t>
            </a:fld>
            <a:endParaRPr lang="vi-VN" altLang="ru-RU" sz="1400" smtClean="0"/>
          </a:p>
        </p:txBody>
      </p:sp>
      <p:sp>
        <p:nvSpPr>
          <p:cNvPr id="12291"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Mô hình đấu giá với giá thứ hai của Google</a:t>
            </a:r>
            <a:endParaRPr lang="vi-VN" altLang="ru-RU" smtClean="0"/>
          </a:p>
        </p:txBody>
      </p:sp>
      <p:sp>
        <p:nvSpPr>
          <p:cNvPr id="12292" name="Rectangle 3"/>
          <p:cNvSpPr>
            <a:spLocks noGrp="1" noChangeArrowheads="1"/>
          </p:cNvSpPr>
          <p:nvPr>
            <p:ph type="body" idx="1"/>
          </p:nvPr>
        </p:nvSpPr>
        <p:spPr>
          <a:xfrm>
            <a:off x="179388" y="3317875"/>
            <a:ext cx="8775700" cy="2990850"/>
          </a:xfrm>
        </p:spPr>
        <p:txBody>
          <a:bodyPr/>
          <a:lstStyle/>
          <a:p>
            <a:pPr eaLnBrk="1" hangingPunct="1"/>
            <a:r>
              <a:rPr lang="en-US" altLang="ru-RU" sz="2400" smtClean="0">
                <a:solidFill>
                  <a:srgbClr val="0070C0"/>
                </a:solidFill>
              </a:rPr>
              <a:t>bid</a:t>
            </a:r>
            <a:r>
              <a:rPr lang="en-US" altLang="ru-RU" sz="2400" smtClean="0"/>
              <a:t>: giá tối đa được trả cho một lần mở quảng cáo</a:t>
            </a:r>
          </a:p>
          <a:p>
            <a:pPr eaLnBrk="1" hangingPunct="1"/>
            <a:r>
              <a:rPr lang="en-US" altLang="ru-RU" sz="2400" smtClean="0">
                <a:solidFill>
                  <a:srgbClr val="0070C0"/>
                </a:solidFill>
              </a:rPr>
              <a:t>CTR</a:t>
            </a:r>
            <a:r>
              <a:rPr lang="en-US" altLang="ru-RU" sz="2400" smtClean="0"/>
              <a:t>: tỉ lệ bấm quảng cáo: (số lần bấm quảng cáo / số lần hiển thị quảng cáo). </a:t>
            </a:r>
            <a:r>
              <a:rPr lang="en-US" altLang="ru-RU" sz="2400" smtClean="0">
                <a:solidFill>
                  <a:srgbClr val="0070C0"/>
                </a:solidFill>
              </a:rPr>
              <a:t>CTR thể hiện sự phù hợp</a:t>
            </a:r>
            <a:r>
              <a:rPr lang="de-DE" altLang="ru-RU" sz="2400" smtClean="0"/>
              <a:t>.</a:t>
            </a:r>
          </a:p>
          <a:p>
            <a:pPr eaLnBrk="1" hangingPunct="1"/>
            <a:r>
              <a:rPr lang="en-US" altLang="ru-RU" sz="2400" smtClean="0">
                <a:solidFill>
                  <a:srgbClr val="0070C0"/>
                </a:solidFill>
              </a:rPr>
              <a:t>Xếp hạng quảng cáo</a:t>
            </a:r>
            <a:r>
              <a:rPr lang="en-US" altLang="ru-RU" sz="2400" smtClean="0"/>
              <a:t>: bid × CTR: tổng hợp (i) giá được trả (ii) mức độ phù hợp của quảng cáo</a:t>
            </a:r>
          </a:p>
          <a:p>
            <a:pPr eaLnBrk="1" hangingPunct="1"/>
            <a:r>
              <a:rPr lang="de-DE" altLang="ru-RU" sz="2400" smtClean="0">
                <a:solidFill>
                  <a:srgbClr val="0070C0"/>
                </a:solidFill>
              </a:rPr>
              <a:t>rank</a:t>
            </a:r>
            <a:r>
              <a:rPr lang="de-DE" altLang="ru-RU" sz="2400" smtClean="0"/>
              <a:t>: xếp hạng</a:t>
            </a:r>
          </a:p>
          <a:p>
            <a:pPr eaLnBrk="1" hangingPunct="1"/>
            <a:r>
              <a:rPr lang="en-US" altLang="ru-RU" sz="2400" smtClean="0">
                <a:solidFill>
                  <a:srgbClr val="0070C0"/>
                </a:solidFill>
              </a:rPr>
              <a:t>paid</a:t>
            </a:r>
            <a:r>
              <a:rPr lang="en-US" altLang="ru-RU" sz="2400" smtClean="0"/>
              <a:t>: giá thực trả</a:t>
            </a:r>
            <a:endParaRPr lang="vi-VN" altLang="ru-RU" sz="2400" smtClean="0"/>
          </a:p>
        </p:txBody>
      </p:sp>
      <p:pic>
        <p:nvPicPr>
          <p:cNvPr id="12293" name="Picture 6" descr="192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84350"/>
            <a:ext cx="5889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47D2B6EA-9D20-4ACC-9C2F-F08CD2718C48}" type="slidenum">
              <a:rPr lang="vi-VN" altLang="ru-RU" sz="1400" smtClean="0"/>
              <a:pPr>
                <a:spcBef>
                  <a:spcPct val="0"/>
                </a:spcBef>
                <a:buClrTx/>
                <a:buSzTx/>
                <a:buFontTx/>
                <a:buNone/>
              </a:pPr>
              <a:t>11</a:t>
            </a:fld>
            <a:endParaRPr lang="vi-VN" altLang="ru-RU" sz="1400" smtClean="0"/>
          </a:p>
        </p:txBody>
      </p:sp>
      <p:sp>
        <p:nvSpPr>
          <p:cNvPr id="13315"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Mô hình đấu giá với giá thứ hai của Google (2)</a:t>
            </a:r>
            <a:endParaRPr lang="vi-VN" altLang="ru-RU" smtClean="0"/>
          </a:p>
        </p:txBody>
      </p:sp>
      <p:pic>
        <p:nvPicPr>
          <p:cNvPr id="13316" name="Picture 6" descr="192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12913"/>
            <a:ext cx="5889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3"/>
          <p:cNvSpPr txBox="1">
            <a:spLocks noChangeArrowheads="1"/>
          </p:cNvSpPr>
          <p:nvPr/>
        </p:nvSpPr>
        <p:spPr bwMode="auto">
          <a:xfrm>
            <a:off x="179388" y="3289300"/>
            <a:ext cx="8713787"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179388" indent="12700" defTabSz="449263">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defTabSz="449263">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defTabSz="449263">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defTabSz="449263">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defTabSz="449263"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defTabSz="449263"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defTabSz="449263"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defTabSz="449263"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lvl="1" eaLnBrk="1" hangingPunct="1">
              <a:spcBef>
                <a:spcPct val="0"/>
              </a:spcBef>
              <a:buClr>
                <a:srgbClr val="336699"/>
              </a:buClr>
              <a:buSzTx/>
              <a:buFontTx/>
              <a:buNone/>
            </a:pPr>
            <a:r>
              <a:rPr lang="en-US" altLang="ru-RU">
                <a:latin typeface="Calibri" pitchFamily="34" charset="0"/>
                <a:ea typeface="ＭＳ Ｐゴシック" pitchFamily="34" charset="-128"/>
              </a:rPr>
              <a:t>Giá thứ hai là</a:t>
            </a:r>
            <a:r>
              <a:rPr lang="en-US" altLang="ru-RU">
                <a:solidFill>
                  <a:srgbClr val="0070C0"/>
                </a:solidFill>
                <a:latin typeface="Calibri" pitchFamily="34" charset="0"/>
                <a:ea typeface="ＭＳ Ｐゴシック" pitchFamily="34" charset="-128"/>
              </a:rPr>
              <a:t> chi phí tối thiểu để duy trì vị trí của họ trong đấu giá </a:t>
            </a:r>
            <a:r>
              <a:rPr lang="en-US" altLang="ru-RU">
                <a:latin typeface="Calibri" pitchFamily="34" charset="0"/>
                <a:ea typeface="ＭＳ Ｐゴシック" pitchFamily="34" charset="-128"/>
              </a:rPr>
              <a:t>và thêm 1 xu (0.01$).</a:t>
            </a:r>
          </a:p>
          <a:p>
            <a:pPr lvl="1" eaLnBrk="1" hangingPunct="1">
              <a:spcBef>
                <a:spcPct val="0"/>
              </a:spcBef>
              <a:buClrTx/>
              <a:buSzTx/>
              <a:buFontTx/>
              <a:buNone/>
            </a:pPr>
            <a:endParaRPr lang="en-US" altLang="ru-RU" sz="1000">
              <a:latin typeface="Calibri" pitchFamily="34" charset="0"/>
              <a:ea typeface="ＭＳ Ｐゴシック" pitchFamily="34" charset="-128"/>
            </a:endParaRPr>
          </a:p>
          <a:p>
            <a:pPr lvl="1" eaLnBrk="1" hangingPunct="1">
              <a:spcBef>
                <a:spcPct val="0"/>
              </a:spcBef>
              <a:buClrTx/>
              <a:buSzTx/>
              <a:buFontTx/>
              <a:buNone/>
            </a:pPr>
            <a:r>
              <a:rPr lang="en-US" altLang="ru-RU">
                <a:latin typeface="Calibri" pitchFamily="34" charset="0"/>
                <a:ea typeface="ＭＳ Ｐゴシック" pitchFamily="34" charset="-128"/>
              </a:rPr>
              <a:t>price</a:t>
            </a:r>
            <a:r>
              <a:rPr lang="en-US" altLang="ru-RU" baseline="-25000">
                <a:latin typeface="Calibri" pitchFamily="34" charset="0"/>
                <a:ea typeface="ＭＳ Ｐゴシック" pitchFamily="34" charset="-128"/>
              </a:rPr>
              <a:t>1</a:t>
            </a:r>
            <a:r>
              <a:rPr lang="en-US" altLang="ru-RU">
                <a:latin typeface="Calibri" pitchFamily="34" charset="0"/>
                <a:ea typeface="ＭＳ Ｐゴシック" pitchFamily="34" charset="-128"/>
              </a:rPr>
              <a:t> × CTR</a:t>
            </a:r>
            <a:r>
              <a:rPr lang="en-US" altLang="ru-RU" baseline="-25000">
                <a:latin typeface="Calibri" pitchFamily="34" charset="0"/>
                <a:ea typeface="ＭＳ Ｐゴシック" pitchFamily="34" charset="-128"/>
              </a:rPr>
              <a:t>1</a:t>
            </a:r>
            <a:r>
              <a:rPr lang="en-US" altLang="ru-RU">
                <a:latin typeface="Calibri" pitchFamily="34" charset="0"/>
                <a:ea typeface="ＭＳ Ｐゴシック" pitchFamily="34" charset="-128"/>
              </a:rPr>
              <a:t> = bid</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 × CTR</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 (kết quả là rank</a:t>
            </a:r>
            <a:r>
              <a:rPr lang="en-US" altLang="ru-RU" baseline="-25000">
                <a:latin typeface="Calibri" pitchFamily="34" charset="0"/>
                <a:ea typeface="ＭＳ Ｐゴシック" pitchFamily="34" charset="-128"/>
              </a:rPr>
              <a:t>1</a:t>
            </a:r>
            <a:r>
              <a:rPr lang="en-US" altLang="ru-RU">
                <a:latin typeface="Calibri" pitchFamily="34" charset="0"/>
                <a:ea typeface="ＭＳ Ｐゴシック" pitchFamily="34" charset="-128"/>
              </a:rPr>
              <a:t>=rank</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a:t>
            </a:r>
          </a:p>
          <a:p>
            <a:pPr lvl="1" eaLnBrk="1" hangingPunct="1">
              <a:spcBef>
                <a:spcPct val="0"/>
              </a:spcBef>
              <a:buClrTx/>
              <a:buSzTx/>
              <a:buFontTx/>
              <a:buNone/>
            </a:pPr>
            <a:endParaRPr lang="en-US" altLang="ru-RU" sz="1000">
              <a:latin typeface="Calibri" pitchFamily="34" charset="0"/>
              <a:ea typeface="ＭＳ Ｐゴシック" pitchFamily="34" charset="-128"/>
            </a:endParaRPr>
          </a:p>
          <a:p>
            <a:pPr lvl="1" eaLnBrk="1" hangingPunct="1">
              <a:spcBef>
                <a:spcPct val="0"/>
              </a:spcBef>
              <a:buClrTx/>
              <a:buSzTx/>
              <a:buFontTx/>
              <a:buNone/>
            </a:pPr>
            <a:r>
              <a:rPr lang="de-DE" altLang="ru-RU">
                <a:latin typeface="Calibri" pitchFamily="34" charset="0"/>
                <a:ea typeface="ＭＳ Ｐゴシック" pitchFamily="34" charset="-128"/>
              </a:rPr>
              <a:t>price</a:t>
            </a:r>
            <a:r>
              <a:rPr lang="de-DE" altLang="ru-RU" baseline="-25000">
                <a:latin typeface="Calibri" pitchFamily="34" charset="0"/>
                <a:ea typeface="ＭＳ Ｐゴシック" pitchFamily="34" charset="-128"/>
              </a:rPr>
              <a:t>1</a:t>
            </a:r>
            <a:r>
              <a:rPr lang="de-DE" altLang="ru-RU">
                <a:latin typeface="Calibri" pitchFamily="34" charset="0"/>
                <a:ea typeface="ＭＳ Ｐゴシック" pitchFamily="34" charset="-128"/>
              </a:rPr>
              <a:t> = bid</a:t>
            </a:r>
            <a:r>
              <a:rPr lang="de-DE" altLang="ru-RU" baseline="-25000">
                <a:latin typeface="Calibri" pitchFamily="34" charset="0"/>
                <a:ea typeface="ＭＳ Ｐゴシック" pitchFamily="34" charset="-128"/>
              </a:rPr>
              <a:t>2</a:t>
            </a:r>
            <a:r>
              <a:rPr lang="de-DE" altLang="ru-RU">
                <a:latin typeface="Calibri" pitchFamily="34" charset="0"/>
                <a:ea typeface="ＭＳ Ｐゴシック" pitchFamily="34" charset="-128"/>
              </a:rPr>
              <a:t> × CTR</a:t>
            </a:r>
            <a:r>
              <a:rPr lang="de-DE" altLang="ru-RU" baseline="-25000">
                <a:latin typeface="Calibri" pitchFamily="34" charset="0"/>
                <a:ea typeface="ＭＳ Ｐゴシック" pitchFamily="34" charset="-128"/>
              </a:rPr>
              <a:t>2</a:t>
            </a:r>
            <a:r>
              <a:rPr lang="de-DE" altLang="ru-RU">
                <a:latin typeface="Calibri" pitchFamily="34" charset="0"/>
                <a:ea typeface="ＭＳ Ｐゴシック" pitchFamily="34" charset="-128"/>
              </a:rPr>
              <a:t> / CTR</a:t>
            </a:r>
            <a:r>
              <a:rPr lang="de-DE" altLang="ru-RU" baseline="-25000">
                <a:latin typeface="Calibri" pitchFamily="34" charset="0"/>
                <a:ea typeface="ＭＳ Ｐゴシック" pitchFamily="34" charset="-128"/>
              </a:rPr>
              <a:t>1</a:t>
            </a:r>
          </a:p>
          <a:p>
            <a:pPr lvl="1" eaLnBrk="1" hangingPunct="1">
              <a:spcBef>
                <a:spcPct val="0"/>
              </a:spcBef>
              <a:buClrTx/>
              <a:buSzTx/>
              <a:buFontTx/>
              <a:buNone/>
            </a:pPr>
            <a:endParaRPr lang="de-DE" altLang="ru-RU" sz="1000" baseline="-25000">
              <a:latin typeface="Calibri" pitchFamily="34" charset="0"/>
              <a:ea typeface="ＭＳ Ｐゴシック" pitchFamily="34" charset="-128"/>
            </a:endParaRPr>
          </a:p>
          <a:p>
            <a:pPr lvl="1" eaLnBrk="1" hangingPunct="1">
              <a:spcBef>
                <a:spcPct val="0"/>
              </a:spcBef>
              <a:buClrTx/>
              <a:buSzTx/>
              <a:buFontTx/>
              <a:buNone/>
            </a:pPr>
            <a:r>
              <a:rPr lang="en-US" altLang="ru-RU">
                <a:latin typeface="Calibri" pitchFamily="34" charset="0"/>
                <a:ea typeface="ＭＳ Ｐゴシック" pitchFamily="34" charset="-128"/>
              </a:rPr>
              <a:t>price</a:t>
            </a:r>
            <a:r>
              <a:rPr lang="en-US" altLang="ru-RU" baseline="-25000">
                <a:latin typeface="Calibri" pitchFamily="34" charset="0"/>
                <a:ea typeface="ＭＳ Ｐゴシック" pitchFamily="34" charset="-128"/>
              </a:rPr>
              <a:t>1</a:t>
            </a:r>
            <a:r>
              <a:rPr lang="en-US" altLang="ru-RU">
                <a:latin typeface="Calibri" pitchFamily="34" charset="0"/>
                <a:ea typeface="ＭＳ Ｐゴシック" pitchFamily="34" charset="-128"/>
              </a:rPr>
              <a:t> = bid</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 × CTR</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/CTR</a:t>
            </a:r>
            <a:r>
              <a:rPr lang="en-US" altLang="ru-RU" baseline="-25000">
                <a:latin typeface="Calibri" pitchFamily="34" charset="0"/>
                <a:ea typeface="ＭＳ Ｐゴシック" pitchFamily="34" charset="-128"/>
              </a:rPr>
              <a:t>1</a:t>
            </a:r>
            <a:r>
              <a:rPr lang="en-US" altLang="ru-RU">
                <a:latin typeface="Calibri" pitchFamily="34" charset="0"/>
                <a:ea typeface="ＭＳ Ｐゴシック" pitchFamily="34" charset="-128"/>
              </a:rPr>
              <a:t> = 3.00 × 0.03/0.06 = 1.50</a:t>
            </a:r>
          </a:p>
          <a:p>
            <a:pPr lvl="1" eaLnBrk="1" hangingPunct="1">
              <a:spcBef>
                <a:spcPct val="0"/>
              </a:spcBef>
              <a:buClrTx/>
              <a:buSzTx/>
              <a:buFontTx/>
              <a:buNone/>
            </a:pPr>
            <a:r>
              <a:rPr lang="en-US" altLang="ru-RU">
                <a:latin typeface="Calibri" pitchFamily="34" charset="0"/>
                <a:ea typeface="ＭＳ Ｐゴシック" pitchFamily="34" charset="-128"/>
              </a:rPr>
              <a:t>price</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 = bid</a:t>
            </a:r>
            <a:r>
              <a:rPr lang="en-US" altLang="ru-RU" baseline="-25000">
                <a:latin typeface="Calibri" pitchFamily="34" charset="0"/>
                <a:ea typeface="ＭＳ Ｐゴシック" pitchFamily="34" charset="-128"/>
              </a:rPr>
              <a:t>3</a:t>
            </a:r>
            <a:r>
              <a:rPr lang="en-US" altLang="ru-RU">
                <a:latin typeface="Calibri" pitchFamily="34" charset="0"/>
                <a:ea typeface="ＭＳ Ｐゴシック" pitchFamily="34" charset="-128"/>
              </a:rPr>
              <a:t> × CTR</a:t>
            </a:r>
            <a:r>
              <a:rPr lang="en-US" altLang="ru-RU" baseline="-25000">
                <a:latin typeface="Calibri" pitchFamily="34" charset="0"/>
                <a:ea typeface="ＭＳ Ｐゴシック" pitchFamily="34" charset="-128"/>
              </a:rPr>
              <a:t>3</a:t>
            </a:r>
            <a:r>
              <a:rPr lang="en-US" altLang="ru-RU">
                <a:latin typeface="Calibri" pitchFamily="34" charset="0"/>
                <a:ea typeface="ＭＳ Ｐゴシック" pitchFamily="34" charset="-128"/>
              </a:rPr>
              <a:t>/CTR</a:t>
            </a:r>
            <a:r>
              <a:rPr lang="en-US" altLang="ru-RU" baseline="-25000">
                <a:latin typeface="Calibri" pitchFamily="34" charset="0"/>
                <a:ea typeface="ＭＳ Ｐゴシック" pitchFamily="34" charset="-128"/>
              </a:rPr>
              <a:t>2</a:t>
            </a:r>
            <a:r>
              <a:rPr lang="en-US" altLang="ru-RU">
                <a:latin typeface="Calibri" pitchFamily="34" charset="0"/>
                <a:ea typeface="ＭＳ Ｐゴシック" pitchFamily="34" charset="-128"/>
              </a:rPr>
              <a:t> = 1.00 × 0.08/0.03 = 2.67</a:t>
            </a:r>
          </a:p>
          <a:p>
            <a:pPr lvl="1" eaLnBrk="1" hangingPunct="1">
              <a:spcBef>
                <a:spcPct val="0"/>
              </a:spcBef>
              <a:buClrTx/>
              <a:buSzTx/>
              <a:buFontTx/>
              <a:buNone/>
            </a:pPr>
            <a:r>
              <a:rPr lang="en-US" altLang="ru-RU">
                <a:latin typeface="Calibri" pitchFamily="34" charset="0"/>
                <a:ea typeface="ＭＳ Ｐゴシック" pitchFamily="34" charset="-128"/>
              </a:rPr>
              <a:t>price</a:t>
            </a:r>
            <a:r>
              <a:rPr lang="en-US" altLang="ru-RU" baseline="-25000">
                <a:latin typeface="Calibri" pitchFamily="34" charset="0"/>
                <a:ea typeface="ＭＳ Ｐゴシック" pitchFamily="34" charset="-128"/>
              </a:rPr>
              <a:t>3</a:t>
            </a:r>
            <a:r>
              <a:rPr lang="en-US" altLang="ru-RU">
                <a:latin typeface="Calibri" pitchFamily="34" charset="0"/>
                <a:ea typeface="ＭＳ Ｐゴシック" pitchFamily="34" charset="-128"/>
              </a:rPr>
              <a:t> = bid</a:t>
            </a:r>
            <a:r>
              <a:rPr lang="en-US" altLang="ru-RU" baseline="-25000">
                <a:latin typeface="Calibri" pitchFamily="34" charset="0"/>
                <a:ea typeface="ＭＳ Ｐゴシック" pitchFamily="34" charset="-128"/>
              </a:rPr>
              <a:t>4</a:t>
            </a:r>
            <a:r>
              <a:rPr lang="en-US" altLang="ru-RU">
                <a:latin typeface="Calibri" pitchFamily="34" charset="0"/>
                <a:ea typeface="ＭＳ Ｐゴシック" pitchFamily="34" charset="-128"/>
              </a:rPr>
              <a:t> × CTR</a:t>
            </a:r>
            <a:r>
              <a:rPr lang="en-US" altLang="ru-RU" baseline="-25000">
                <a:latin typeface="Calibri" pitchFamily="34" charset="0"/>
                <a:ea typeface="ＭＳ Ｐゴシック" pitchFamily="34" charset="-128"/>
              </a:rPr>
              <a:t>4</a:t>
            </a:r>
            <a:r>
              <a:rPr lang="en-US" altLang="ru-RU">
                <a:latin typeface="Calibri" pitchFamily="34" charset="0"/>
                <a:ea typeface="ＭＳ Ｐゴシック" pitchFamily="34" charset="-128"/>
              </a:rPr>
              <a:t>/CTR</a:t>
            </a:r>
            <a:r>
              <a:rPr lang="en-US" altLang="ru-RU" baseline="-25000">
                <a:latin typeface="Calibri" pitchFamily="34" charset="0"/>
                <a:ea typeface="ＭＳ Ｐゴシック" pitchFamily="34" charset="-128"/>
              </a:rPr>
              <a:t>3</a:t>
            </a:r>
            <a:r>
              <a:rPr lang="en-US" altLang="ru-RU">
                <a:latin typeface="Calibri" pitchFamily="34" charset="0"/>
                <a:ea typeface="ＭＳ Ｐゴシック" pitchFamily="34" charset="-128"/>
              </a:rPr>
              <a:t> = 4.00 × 0.01/0.08 = 0.50</a:t>
            </a:r>
          </a:p>
          <a:p>
            <a:pPr lvl="1" algn="ctr" eaLnBrk="1" hangingPunct="1">
              <a:spcBef>
                <a:spcPct val="0"/>
              </a:spcBef>
              <a:buClrTx/>
              <a:buSzTx/>
              <a:buFontTx/>
              <a:buNone/>
            </a:pPr>
            <a:r>
              <a:rPr lang="en-US" altLang="ru-RU">
                <a:solidFill>
                  <a:schemeClr val="tx2"/>
                </a:solidFill>
                <a:latin typeface="Calibri" pitchFamily="34" charset="0"/>
                <a:ea typeface="ＭＳ Ｐゴシック" pitchFamily="34" charset="-128"/>
              </a:rPr>
              <a:t>paid = price + 0.01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D894F11C-A759-4083-9062-5C2833946721}" type="slidenum">
              <a:rPr lang="vi-VN" altLang="ru-RU" sz="1400" smtClean="0"/>
              <a:pPr>
                <a:spcBef>
                  <a:spcPct val="0"/>
                </a:spcBef>
                <a:buClrTx/>
                <a:buSzTx/>
                <a:buFontTx/>
                <a:buNone/>
              </a:pPr>
              <a:t>12</a:t>
            </a:fld>
            <a:endParaRPr lang="vi-VN" altLang="ru-RU" sz="1400" smtClean="0"/>
          </a:p>
        </p:txBody>
      </p:sp>
      <p:sp>
        <p:nvSpPr>
          <p:cNvPr id="14339" name="Rectangle 2"/>
          <p:cNvSpPr>
            <a:spLocks noGrp="1" noChangeArrowheads="1"/>
          </p:cNvSpPr>
          <p:nvPr>
            <p:ph type="title"/>
          </p:nvPr>
        </p:nvSpPr>
        <p:spPr>
          <a:xfrm>
            <a:off x="1150938" y="214313"/>
            <a:ext cx="7793037" cy="14144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ru-RU" smtClean="0"/>
              <a:t>Mô hình đấu giá theo giá thứ hai của Google (2)</a:t>
            </a:r>
            <a:endParaRPr lang="vi-VN" altLang="ru-RU" smtClean="0"/>
          </a:p>
        </p:txBody>
      </p:sp>
      <p:sp>
        <p:nvSpPr>
          <p:cNvPr id="14340" name="Rectangle 3"/>
          <p:cNvSpPr>
            <a:spLocks noGrp="1" noChangeArrowheads="1"/>
          </p:cNvSpPr>
          <p:nvPr>
            <p:ph type="body" idx="1"/>
          </p:nvPr>
        </p:nvSpPr>
        <p:spPr>
          <a:xfrm>
            <a:off x="611188" y="2017713"/>
            <a:ext cx="8353425" cy="4435475"/>
          </a:xfrm>
        </p:spPr>
        <p:txBody>
          <a:bodyPr/>
          <a:lstStyle/>
          <a:p>
            <a:pPr algn="just" eaLnBrk="1" hangingPunct="1"/>
            <a:r>
              <a:rPr lang="en-US" altLang="vi-VN" smtClean="0"/>
              <a:t>Google:</a:t>
            </a:r>
          </a:p>
          <a:p>
            <a:pPr lvl="1" eaLnBrk="1" hangingPunct="1"/>
            <a:r>
              <a:rPr lang="en-US" altLang="vi-VN" smtClean="0"/>
              <a:t>Thu thêm </a:t>
            </a:r>
            <a:r>
              <a:rPr lang="en-US" altLang="vi-VN" smtClean="0">
                <a:solidFill>
                  <a:srgbClr val="0070C0"/>
                </a:solidFill>
              </a:rPr>
              <a:t>một xu </a:t>
            </a:r>
            <a:r>
              <a:rPr lang="en-US" altLang="vi-VN" smtClean="0"/>
              <a:t>từ mỗi quảng cáo sẽ </a:t>
            </a:r>
            <a:r>
              <a:rPr lang="en-US" altLang="vi-VN" smtClean="0">
                <a:solidFill>
                  <a:srgbClr val="0070C0"/>
                </a:solidFill>
              </a:rPr>
              <a:t>bổ xung hàng tỉ </a:t>
            </a:r>
            <a:r>
              <a:rPr lang="en-US" altLang="vi-VN" smtClean="0"/>
              <a:t>lợi nhuận cho Google.</a:t>
            </a:r>
          </a:p>
          <a:p>
            <a:pPr lvl="1" eaLnBrk="1" hangingPunct="1"/>
            <a:r>
              <a:rPr lang="en-US" altLang="vi-VN" smtClean="0"/>
              <a:t>Mô hình quảng cáo có thể là lĩnh vực nghiên cứu quan trọng bậc nhất đối với máy tìm kiếm (computational advertising).</a:t>
            </a:r>
          </a:p>
          <a:p>
            <a:pPr eaLnBrk="1" hangingPunct="1">
              <a:buFont typeface="Wingdings" pitchFamily="2" charset="2"/>
              <a:buNone/>
            </a:pPr>
            <a:endParaRPr lang="en-US" altLang="vi-V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50E39D19-9541-4C1D-B4FC-F19A13AE8F90}" type="slidenum">
              <a:rPr lang="vi-VN" altLang="ru-RU" sz="1400" smtClean="0"/>
              <a:pPr>
                <a:spcBef>
                  <a:spcPct val="0"/>
                </a:spcBef>
                <a:buClrTx/>
                <a:buSzTx/>
                <a:buFontTx/>
                <a:buNone/>
              </a:pPr>
              <a:t>13</a:t>
            </a:fld>
            <a:endParaRPr lang="vi-VN" altLang="ru-RU" sz="1400" smtClean="0"/>
          </a:p>
        </p:txBody>
      </p:sp>
      <p:sp>
        <p:nvSpPr>
          <p:cNvPr id="15363" name="Rectangle 2"/>
          <p:cNvSpPr>
            <a:spLocks noGrp="1" noChangeArrowheads="1"/>
          </p:cNvSpPr>
          <p:nvPr>
            <p:ph type="title"/>
          </p:nvPr>
        </p:nvSpPr>
        <p:spPr>
          <a:xfrm>
            <a:off x="1150938" y="214313"/>
            <a:ext cx="7793037" cy="838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Những từ khóa được định giá cao</a:t>
            </a:r>
            <a:endParaRPr lang="vi-VN" altLang="ru-RU" smtClean="0"/>
          </a:p>
        </p:txBody>
      </p:sp>
      <p:sp>
        <p:nvSpPr>
          <p:cNvPr id="15364" name="Text Box 3"/>
          <p:cNvSpPr txBox="1">
            <a:spLocks noChangeArrowheads="1"/>
          </p:cNvSpPr>
          <p:nvPr/>
        </p:nvSpPr>
        <p:spPr bwMode="auto">
          <a:xfrm>
            <a:off x="357188" y="1196975"/>
            <a:ext cx="8572500" cy="514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de-DE" altLang="ru-RU" sz="2400">
                <a:latin typeface="Calibri" pitchFamily="34" charset="0"/>
                <a:ea typeface="ＭＳ Ｐゴシック" pitchFamily="34" charset="-128"/>
              </a:rPr>
              <a:t>Theo http://www.cwire.org/highest-paying-search-terms/</a:t>
            </a:r>
          </a:p>
          <a:p>
            <a:pPr eaLnBrk="1" hangingPunct="1">
              <a:spcBef>
                <a:spcPct val="0"/>
              </a:spcBef>
              <a:buClrTx/>
              <a:buSzTx/>
              <a:buFontTx/>
              <a:buNone/>
            </a:pPr>
            <a:r>
              <a:rPr lang="de-DE" altLang="ru-RU" sz="2200">
                <a:latin typeface="Calibri" pitchFamily="34" charset="0"/>
                <a:ea typeface="ＭＳ Ｐゴシック" pitchFamily="34" charset="-128"/>
              </a:rPr>
              <a:t>$69.1 	mesothelioma treatment options</a:t>
            </a:r>
          </a:p>
          <a:p>
            <a:pPr eaLnBrk="1" hangingPunct="1">
              <a:spcBef>
                <a:spcPct val="0"/>
              </a:spcBef>
              <a:buClrTx/>
              <a:buSzTx/>
              <a:buFontTx/>
              <a:buNone/>
            </a:pPr>
            <a:r>
              <a:rPr lang="en-US" altLang="ru-RU" sz="2200">
                <a:latin typeface="Calibri" pitchFamily="34" charset="0"/>
                <a:ea typeface="ＭＳ Ｐゴシック" pitchFamily="34" charset="-128"/>
              </a:rPr>
              <a:t>$65.9 	personal injury lawyer michigan</a:t>
            </a:r>
          </a:p>
          <a:p>
            <a:pPr eaLnBrk="1" hangingPunct="1">
              <a:spcBef>
                <a:spcPct val="0"/>
              </a:spcBef>
              <a:buClrTx/>
              <a:buSzTx/>
              <a:buFontTx/>
              <a:buNone/>
            </a:pPr>
            <a:r>
              <a:rPr lang="de-DE" altLang="ru-RU" sz="2200">
                <a:latin typeface="Calibri" pitchFamily="34" charset="0"/>
                <a:ea typeface="ＭＳ Ｐゴシック" pitchFamily="34" charset="-128"/>
              </a:rPr>
              <a:t>$62.6 	student loans consolidation</a:t>
            </a:r>
          </a:p>
          <a:p>
            <a:pPr eaLnBrk="1" hangingPunct="1">
              <a:spcBef>
                <a:spcPct val="0"/>
              </a:spcBef>
              <a:buClrTx/>
              <a:buSzTx/>
              <a:buFontTx/>
              <a:buNone/>
            </a:pPr>
            <a:r>
              <a:rPr lang="en-US" altLang="ru-RU" sz="2200">
                <a:latin typeface="Calibri" pitchFamily="34" charset="0"/>
                <a:ea typeface="ＭＳ Ｐゴシック" pitchFamily="34" charset="-128"/>
              </a:rPr>
              <a:t>$61.4 	car accident attorney los angeles</a:t>
            </a:r>
          </a:p>
          <a:p>
            <a:pPr eaLnBrk="1" hangingPunct="1">
              <a:spcBef>
                <a:spcPct val="0"/>
              </a:spcBef>
              <a:buClrTx/>
              <a:buSzTx/>
              <a:buFontTx/>
              <a:buNone/>
            </a:pPr>
            <a:r>
              <a:rPr lang="fr-FR" altLang="ru-RU" sz="2200">
                <a:latin typeface="Calibri" pitchFamily="34" charset="0"/>
                <a:ea typeface="ＭＳ Ｐゴシック" pitchFamily="34" charset="-128"/>
              </a:rPr>
              <a:t>$59.4 	online car insurance quotes</a:t>
            </a:r>
          </a:p>
          <a:p>
            <a:pPr eaLnBrk="1" hangingPunct="1">
              <a:spcBef>
                <a:spcPct val="0"/>
              </a:spcBef>
              <a:buClrTx/>
              <a:buSzTx/>
              <a:buFontTx/>
              <a:buNone/>
            </a:pPr>
            <a:r>
              <a:rPr lang="de-DE" altLang="ru-RU" sz="2200">
                <a:latin typeface="Calibri" pitchFamily="34" charset="0"/>
                <a:ea typeface="ＭＳ Ｐゴシック" pitchFamily="34" charset="-128"/>
              </a:rPr>
              <a:t>$59.4 	arizona dui lawyer</a:t>
            </a:r>
          </a:p>
          <a:p>
            <a:pPr eaLnBrk="1" hangingPunct="1">
              <a:spcBef>
                <a:spcPct val="0"/>
              </a:spcBef>
              <a:buClrTx/>
              <a:buSzTx/>
              <a:buFontTx/>
              <a:buNone/>
            </a:pPr>
            <a:r>
              <a:rPr lang="de-DE" altLang="ru-RU" sz="2200">
                <a:latin typeface="Calibri" pitchFamily="34" charset="0"/>
                <a:ea typeface="ＭＳ Ｐゴシック" pitchFamily="34" charset="-128"/>
              </a:rPr>
              <a:t>$46.4 	asbestos cancer</a:t>
            </a:r>
          </a:p>
          <a:p>
            <a:pPr eaLnBrk="1" hangingPunct="1">
              <a:spcBef>
                <a:spcPct val="0"/>
              </a:spcBef>
              <a:buClrTx/>
              <a:buSzTx/>
              <a:buFontTx/>
              <a:buNone/>
            </a:pPr>
            <a:r>
              <a:rPr lang="en-US" altLang="ru-RU" sz="2200">
                <a:latin typeface="Calibri" pitchFamily="34" charset="0"/>
                <a:ea typeface="ＭＳ Ｐゴシック" pitchFamily="34" charset="-128"/>
              </a:rPr>
              <a:t>$40.1 	home equity line of credit</a:t>
            </a:r>
          </a:p>
          <a:p>
            <a:pPr eaLnBrk="1" hangingPunct="1">
              <a:spcBef>
                <a:spcPct val="0"/>
              </a:spcBef>
              <a:buClrTx/>
              <a:buSzTx/>
              <a:buFontTx/>
              <a:buNone/>
            </a:pPr>
            <a:r>
              <a:rPr lang="de-DE" altLang="ru-RU" sz="2200">
                <a:latin typeface="Calibri" pitchFamily="34" charset="0"/>
                <a:ea typeface="ＭＳ Ｐゴシック" pitchFamily="34" charset="-128"/>
              </a:rPr>
              <a:t>$39.8 	life insurance quotes</a:t>
            </a:r>
          </a:p>
          <a:p>
            <a:pPr eaLnBrk="1" hangingPunct="1">
              <a:spcBef>
                <a:spcPct val="0"/>
              </a:spcBef>
              <a:buClrTx/>
              <a:buSzTx/>
              <a:buFontTx/>
              <a:buNone/>
            </a:pPr>
            <a:r>
              <a:rPr lang="de-DE" altLang="ru-RU" sz="2200">
                <a:latin typeface="Calibri" pitchFamily="34" charset="0"/>
                <a:ea typeface="ＭＳ Ｐゴシック" pitchFamily="34" charset="-128"/>
              </a:rPr>
              <a:t>$39.2 	refinancing</a:t>
            </a:r>
          </a:p>
          <a:p>
            <a:pPr eaLnBrk="1" hangingPunct="1">
              <a:spcBef>
                <a:spcPct val="0"/>
              </a:spcBef>
              <a:buClrTx/>
              <a:buSzTx/>
              <a:buFontTx/>
              <a:buNone/>
            </a:pPr>
            <a:r>
              <a:rPr lang="en-US" altLang="ru-RU" sz="2200">
                <a:latin typeface="Calibri" pitchFamily="34" charset="0"/>
                <a:ea typeface="ＭＳ Ｐゴシック" pitchFamily="34" charset="-128"/>
              </a:rPr>
              <a:t>$38.7 	equity line of credit</a:t>
            </a:r>
          </a:p>
          <a:p>
            <a:pPr eaLnBrk="1" hangingPunct="1">
              <a:spcBef>
                <a:spcPct val="0"/>
              </a:spcBef>
              <a:buClrTx/>
              <a:buSzTx/>
              <a:buFontTx/>
              <a:buNone/>
            </a:pPr>
            <a:r>
              <a:rPr lang="en-US" altLang="ru-RU" sz="2200">
                <a:latin typeface="Calibri" pitchFamily="34" charset="0"/>
                <a:ea typeface="ＭＳ Ｐゴシック" pitchFamily="34" charset="-128"/>
              </a:rPr>
              <a:t>$38.0 	lasik eye surgery new york city</a:t>
            </a:r>
          </a:p>
          <a:p>
            <a:pPr eaLnBrk="1" hangingPunct="1">
              <a:spcBef>
                <a:spcPct val="0"/>
              </a:spcBef>
              <a:buClrTx/>
              <a:buSzTx/>
              <a:buFontTx/>
              <a:buNone/>
            </a:pPr>
            <a:r>
              <a:rPr lang="de-DE" altLang="ru-RU" sz="2200">
                <a:latin typeface="Calibri" pitchFamily="34" charset="0"/>
                <a:ea typeface="ＭＳ Ｐゴシック" pitchFamily="34" charset="-128"/>
              </a:rPr>
              <a:t>$37.0 	2nd mortgage</a:t>
            </a:r>
          </a:p>
          <a:p>
            <a:pPr eaLnBrk="1" hangingPunct="1">
              <a:spcBef>
                <a:spcPct val="0"/>
              </a:spcBef>
              <a:buClrTx/>
              <a:buSzTx/>
              <a:buFontTx/>
              <a:buNone/>
            </a:pPr>
            <a:r>
              <a:rPr lang="de-DE" altLang="ru-RU" sz="2200">
                <a:latin typeface="Calibri" pitchFamily="34" charset="0"/>
                <a:ea typeface="ＭＳ Ｐゴシック" pitchFamily="34" charset="-128"/>
              </a:rPr>
              <a:t>$35.9 	free car insurance quote</a:t>
            </a:r>
          </a:p>
          <a:p>
            <a:pPr eaLnBrk="1" hangingPunct="1">
              <a:spcBef>
                <a:spcPct val="0"/>
              </a:spcBef>
              <a:buClrTx/>
              <a:buSzTx/>
              <a:buFontTx/>
              <a:buNone/>
            </a:pPr>
            <a:endParaRPr lang="en-US" altLang="ru-RU" sz="240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A56EF2AC-A74B-4544-BE50-5BBAFC64E19A}" type="slidenum">
              <a:rPr lang="vi-VN" altLang="ru-RU" sz="1400" smtClean="0"/>
              <a:pPr>
                <a:spcBef>
                  <a:spcPct val="0"/>
                </a:spcBef>
                <a:buClrTx/>
                <a:buSzTx/>
                <a:buFontTx/>
                <a:buNone/>
              </a:pPr>
              <a:t>14</a:t>
            </a:fld>
            <a:endParaRPr lang="vi-VN" altLang="ru-RU" sz="1400" smtClean="0"/>
          </a:p>
        </p:txBody>
      </p:sp>
      <p:sp>
        <p:nvSpPr>
          <p:cNvPr id="16387"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Quảng cáo trong tìm kiếm: ba bền đều có lợi?</a:t>
            </a:r>
            <a:endParaRPr lang="vi-VN" altLang="ru-RU" smtClean="0"/>
          </a:p>
        </p:txBody>
      </p:sp>
      <p:sp>
        <p:nvSpPr>
          <p:cNvPr id="16388" name="Rectangle 3"/>
          <p:cNvSpPr>
            <a:spLocks noGrp="1" noChangeArrowheads="1"/>
          </p:cNvSpPr>
          <p:nvPr>
            <p:ph type="body" idx="1"/>
          </p:nvPr>
        </p:nvSpPr>
        <p:spPr>
          <a:xfrm>
            <a:off x="611188" y="2017713"/>
            <a:ext cx="8343900" cy="4364037"/>
          </a:xfrm>
        </p:spPr>
        <p:txBody>
          <a:bodyPr/>
          <a:lstStyle/>
          <a:p>
            <a:pPr eaLnBrk="1" hangingPunct="1"/>
            <a:r>
              <a:rPr lang="en-US" altLang="ru-RU" smtClean="0">
                <a:solidFill>
                  <a:srgbClr val="0070C0"/>
                </a:solidFill>
              </a:rPr>
              <a:t>Công cụ tìm kiếm</a:t>
            </a:r>
            <a:r>
              <a:rPr lang="en-US" altLang="ru-RU" smtClean="0"/>
              <a:t> thu lợi mỗi khi ai đó mở quảng cáo.</a:t>
            </a:r>
          </a:p>
          <a:p>
            <a:pPr eaLnBrk="1" hangingPunct="1"/>
            <a:r>
              <a:rPr lang="en-US" altLang="ru-RU" smtClean="0">
                <a:solidFill>
                  <a:srgbClr val="0070C0"/>
                </a:solidFill>
              </a:rPr>
              <a:t>Người dùng</a:t>
            </a:r>
            <a:r>
              <a:rPr lang="en-US" altLang="ru-RU" smtClean="0"/>
              <a:t> chỉ mở quảng cáo nếu họ thực sự quan tâm.</a:t>
            </a:r>
          </a:p>
          <a:p>
            <a:pPr lvl="1" eaLnBrk="1" hangingPunct="1"/>
            <a:r>
              <a:rPr lang="en-US" altLang="ru-RU" smtClean="0"/>
              <a:t>Công cụ tìm kiếm sẽ </a:t>
            </a:r>
            <a:r>
              <a:rPr lang="en-US" altLang="ru-RU" i="1" smtClean="0"/>
              <a:t>phạt</a:t>
            </a:r>
            <a:r>
              <a:rPr lang="en-US" altLang="ru-RU" smtClean="0"/>
              <a:t>  những quảng cáo không phù hợp.</a:t>
            </a:r>
          </a:p>
          <a:p>
            <a:pPr lvl="1" eaLnBrk="1" hangingPunct="1"/>
            <a:r>
              <a:rPr lang="en-US" altLang="ru-RU" smtClean="0"/>
              <a:t>… để người dùng hài lòng với những gì họ tìm thấy sau khi mở quảng cáo</a:t>
            </a:r>
            <a:r>
              <a:rPr lang="de-DE" altLang="ru-RU" smtClean="0"/>
              <a:t>.</a:t>
            </a:r>
          </a:p>
          <a:p>
            <a:pPr eaLnBrk="1" hangingPunct="1"/>
            <a:r>
              <a:rPr lang="en-US" altLang="ru-RU" smtClean="0">
                <a:solidFill>
                  <a:srgbClr val="0070C0"/>
                </a:solidFill>
              </a:rPr>
              <a:t>Nhà quảng cáo </a:t>
            </a:r>
            <a:r>
              <a:rPr lang="en-US" altLang="ru-RU" smtClean="0"/>
              <a:t>tìm thấy những khách hàng mới với chi phí tối thiểu.</a:t>
            </a:r>
            <a:endParaRPr lang="vi-VN" altLang="ru-RU"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4680B722-0AA5-4367-9EDB-63100AF7261F}" type="slidenum">
              <a:rPr lang="vi-VN" altLang="ru-RU" sz="1400" smtClean="0"/>
              <a:pPr>
                <a:spcBef>
                  <a:spcPct val="0"/>
                </a:spcBef>
                <a:buClrTx/>
                <a:buSzTx/>
                <a:buFontTx/>
                <a:buNone/>
              </a:pPr>
              <a:t>15</a:t>
            </a:fld>
            <a:endParaRPr lang="vi-VN" altLang="ru-RU" sz="1400" smtClean="0"/>
          </a:p>
        </p:txBody>
      </p:sp>
      <p:sp>
        <p:nvSpPr>
          <p:cNvPr id="17411" name="Rectangle 2"/>
          <p:cNvSpPr>
            <a:spLocks noGrp="1" noChangeArrowheads="1"/>
          </p:cNvSpPr>
          <p:nvPr>
            <p:ph type="title"/>
          </p:nvPr>
        </p:nvSpPr>
        <p:spPr/>
        <p:txBody>
          <a:bodyPr/>
          <a:lstStyle/>
          <a:p>
            <a:pPr eaLnBrk="1" hangingPunct="1"/>
            <a:r>
              <a:rPr lang="en-US" altLang="ru-RU" smtClean="0"/>
              <a:t>Có thể đánh lừa hệ thống?</a:t>
            </a:r>
            <a:endParaRPr lang="vi-VN" altLang="ru-RU" smtClean="0"/>
          </a:p>
        </p:txBody>
      </p:sp>
      <p:sp>
        <p:nvSpPr>
          <p:cNvPr id="17412" name="Rectangle 3"/>
          <p:cNvSpPr>
            <a:spLocks noGrp="1" noChangeArrowheads="1"/>
          </p:cNvSpPr>
          <p:nvPr>
            <p:ph type="body" idx="1"/>
          </p:nvPr>
        </p:nvSpPr>
        <p:spPr/>
        <p:txBody>
          <a:bodyPr/>
          <a:lstStyle/>
          <a:p>
            <a:pPr eaLnBrk="1" hangingPunct="1"/>
            <a:endParaRPr lang="ru-RU" altLang="ru-RU"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41A114BA-C985-4DF8-A57E-10373D6DE2DC}" type="slidenum">
              <a:rPr lang="vi-VN" altLang="ru-RU" sz="1400" smtClean="0"/>
              <a:pPr>
                <a:spcBef>
                  <a:spcPct val="0"/>
                </a:spcBef>
                <a:buClrTx/>
                <a:buSzTx/>
                <a:buFontTx/>
                <a:buNone/>
              </a:pPr>
              <a:t>16</a:t>
            </a:fld>
            <a:endParaRPr lang="vi-VN" altLang="ru-RU" sz="1400" smtClean="0"/>
          </a:p>
        </p:txBody>
      </p:sp>
      <p:sp>
        <p:nvSpPr>
          <p:cNvPr id="18435"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Có thể đánh lừa hệ thống?</a:t>
            </a:r>
            <a:br>
              <a:rPr lang="de-DE" altLang="ru-RU" smtClean="0"/>
            </a:br>
            <a:r>
              <a:rPr lang="de-DE" altLang="ru-RU" smtClean="0"/>
              <a:t>  Đầu cơ từ khóa</a:t>
            </a:r>
            <a:endParaRPr lang="vi-VN" altLang="ru-RU" smtClean="0"/>
          </a:p>
        </p:txBody>
      </p:sp>
      <p:sp>
        <p:nvSpPr>
          <p:cNvPr id="18436" name="Rectangle 3"/>
          <p:cNvSpPr>
            <a:spLocks noGrp="1" noChangeArrowheads="1"/>
          </p:cNvSpPr>
          <p:nvPr>
            <p:ph type="body" idx="1"/>
          </p:nvPr>
        </p:nvSpPr>
        <p:spPr>
          <a:xfrm>
            <a:off x="611188" y="2017713"/>
            <a:ext cx="8343900" cy="4114800"/>
          </a:xfrm>
        </p:spPr>
        <p:txBody>
          <a:bodyPr/>
          <a:lstStyle/>
          <a:p>
            <a:pPr eaLnBrk="1" hangingPunct="1"/>
            <a:r>
              <a:rPr lang="en-US" altLang="ru-RU" smtClean="0"/>
              <a:t>Mua một từ khóa trên Google</a:t>
            </a:r>
          </a:p>
          <a:p>
            <a:pPr eaLnBrk="1" hangingPunct="1"/>
            <a:r>
              <a:rPr lang="en-US" altLang="ru-RU" smtClean="0"/>
              <a:t>Sau đó chuyển hướng lưu lượng tới bên thứ ba (đối tác trả giá cao hơn giá bạn phải trả Google)</a:t>
            </a:r>
          </a:p>
          <a:p>
            <a:pPr lvl="1" eaLnBrk="1" hangingPunct="1"/>
            <a:r>
              <a:rPr lang="en-US" altLang="ru-RU" smtClean="0"/>
              <a:t>Ví dụ, chuyển tới một trang chứa rất nhiều quảng cáo</a:t>
            </a:r>
          </a:p>
          <a:p>
            <a:pPr eaLnBrk="1" hangingPunct="1"/>
            <a:r>
              <a:rPr lang="en-US" altLang="ru-RU" smtClean="0"/>
              <a:t>v.v.</a:t>
            </a:r>
          </a:p>
          <a:p>
            <a:pPr eaLnBrk="1" hangingPunct="1"/>
            <a:endParaRPr lang="vi-VN" altLang="ru-R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ECFB1EB7-FACA-434F-819F-2262CF8D5722}" type="slidenum">
              <a:rPr lang="vi-VN" altLang="ru-RU" sz="1400" smtClean="0"/>
              <a:pPr>
                <a:spcBef>
                  <a:spcPct val="0"/>
                </a:spcBef>
                <a:buClrTx/>
                <a:buSzTx/>
                <a:buFontTx/>
                <a:buNone/>
              </a:pPr>
              <a:t>17</a:t>
            </a:fld>
            <a:endParaRPr lang="vi-VN" altLang="ru-RU" sz="1400" smtClean="0"/>
          </a:p>
        </p:txBody>
      </p:sp>
      <p:sp>
        <p:nvSpPr>
          <p:cNvPr id="19459"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ru-RU" smtClean="0"/>
              <a:t>Có thể đánh lừa hệ thống?</a:t>
            </a:r>
            <a:br>
              <a:rPr lang="en-US" altLang="ru-RU" smtClean="0"/>
            </a:br>
            <a:r>
              <a:rPr lang="en-US" altLang="ru-RU" smtClean="0"/>
              <a:t>   Vi phạm thương hiệu</a:t>
            </a:r>
            <a:endParaRPr lang="vi-VN" altLang="ru-RU" smtClean="0"/>
          </a:p>
        </p:txBody>
      </p:sp>
      <p:sp>
        <p:nvSpPr>
          <p:cNvPr id="19460" name="Rectangle 3"/>
          <p:cNvSpPr>
            <a:spLocks noGrp="1" noChangeArrowheads="1"/>
          </p:cNvSpPr>
          <p:nvPr>
            <p:ph type="body" idx="1"/>
          </p:nvPr>
        </p:nvSpPr>
        <p:spPr>
          <a:xfrm>
            <a:off x="611188" y="2017713"/>
            <a:ext cx="8343900" cy="4114800"/>
          </a:xfrm>
        </p:spPr>
        <p:txBody>
          <a:bodyPr/>
          <a:lstStyle/>
          <a:p>
            <a:pPr eaLnBrk="1" hangingPunct="1"/>
            <a:r>
              <a:rPr lang="de-DE" altLang="ru-RU" smtClean="0"/>
              <a:t>Ví dụ: Geico</a:t>
            </a:r>
          </a:p>
          <a:p>
            <a:pPr eaLnBrk="1" hangingPunct="1"/>
            <a:r>
              <a:rPr lang="en-US" altLang="ru-RU" smtClean="0"/>
              <a:t>Một thời gian trong năm 2005: Từ khóa tìm kiếm “Geico” trên Google bị mua bởi những đối thủ</a:t>
            </a:r>
            <a:r>
              <a:rPr lang="de-DE" altLang="ru-RU" smtClean="0"/>
              <a:t>.</a:t>
            </a:r>
          </a:p>
          <a:p>
            <a:pPr lvl="1" eaLnBrk="1" hangingPunct="1"/>
            <a:r>
              <a:rPr lang="en-US" altLang="ru-RU" smtClean="0"/>
              <a:t>Geico đã thất bại trong trường hợp này ở Mỹ.</a:t>
            </a:r>
          </a:p>
          <a:p>
            <a:pPr eaLnBrk="1" hangingPunct="1"/>
            <a:r>
              <a:rPr lang="en-US" altLang="ru-RU" smtClean="0"/>
              <a:t>Louis Vuitton cũng đã gặp tình huống tương tự ở châu Âu.</a:t>
            </a:r>
          </a:p>
          <a:p>
            <a:pPr eaLnBrk="1" hangingPunct="1"/>
            <a:r>
              <a:rPr lang="de-DE" altLang="ru-RU" smtClean="0"/>
              <a:t>Tham khảo http://google.com/tm complaint.html</a:t>
            </a:r>
            <a:endParaRPr lang="vi-VN" altLang="ru-RU"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E53367FD-FBE9-4E5D-B47C-224DA24FED15}" type="slidenum">
              <a:rPr lang="vi-VN" altLang="ru-RU" sz="1400" smtClean="0"/>
              <a:pPr>
                <a:spcBef>
                  <a:spcPct val="0"/>
                </a:spcBef>
                <a:buClrTx/>
                <a:buSzTx/>
                <a:buFontTx/>
                <a:buNone/>
              </a:pPr>
              <a:t>18</a:t>
            </a:fld>
            <a:endParaRPr lang="vi-VN" altLang="ru-RU" sz="1400" smtClean="0"/>
          </a:p>
        </p:txBody>
      </p:sp>
      <p:sp>
        <p:nvSpPr>
          <p:cNvPr id="20483"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6148" name="Rectangle 3"/>
          <p:cNvSpPr>
            <a:spLocks noGrp="1" noChangeArrowheads="1"/>
          </p:cNvSpPr>
          <p:nvPr>
            <p:ph type="body" idx="1"/>
          </p:nvPr>
        </p:nvSpPr>
        <p:spPr>
          <a:xfrm>
            <a:off x="611188" y="2017713"/>
            <a:ext cx="8343900" cy="4114800"/>
          </a:xfrm>
        </p:spPr>
        <p:txBody>
          <a:bodyPr/>
          <a:lstStyle/>
          <a:p>
            <a:pPr eaLnBrk="1" hangingPunct="1">
              <a:defRPr/>
            </a:pPr>
            <a:r>
              <a:rPr lang="en-US" dirty="0" err="1" smtClean="0">
                <a:solidFill>
                  <a:schemeClr val="bg1">
                    <a:lumMod val="75000"/>
                  </a:schemeClr>
                </a:solidFill>
              </a:rPr>
              <a:t>Quảng</a:t>
            </a:r>
            <a:r>
              <a:rPr lang="en-US" dirty="0" smtClean="0">
                <a:solidFill>
                  <a:schemeClr val="bg1">
                    <a:lumMod val="75000"/>
                  </a:schemeClr>
                </a:solidFill>
              </a:rPr>
              <a:t> </a:t>
            </a:r>
            <a:r>
              <a:rPr lang="en-US" dirty="0" err="1" smtClean="0">
                <a:solidFill>
                  <a:schemeClr val="bg1">
                    <a:lumMod val="75000"/>
                  </a:schemeClr>
                </a:solidFill>
              </a:rPr>
              <a:t>cáo</a:t>
            </a:r>
            <a:r>
              <a:rPr lang="en-US" dirty="0" smtClean="0">
                <a:solidFill>
                  <a:schemeClr val="bg1">
                    <a:lumMod val="75000"/>
                  </a:schemeClr>
                </a:solidFill>
              </a:rPr>
              <a:t> </a:t>
            </a:r>
            <a:r>
              <a:rPr lang="en-US" dirty="0" err="1" smtClean="0">
                <a:solidFill>
                  <a:schemeClr val="bg1">
                    <a:lumMod val="75000"/>
                  </a:schemeClr>
                </a:solidFill>
              </a:rPr>
              <a:t>trong</a:t>
            </a:r>
            <a:r>
              <a:rPr lang="en-US" dirty="0" smtClean="0">
                <a:solidFill>
                  <a:schemeClr val="bg1">
                    <a:lumMod val="75000"/>
                  </a:schemeClr>
                </a:solidFill>
              </a:rPr>
              <a:t> </a:t>
            </a:r>
            <a:r>
              <a:rPr lang="en-US" dirty="0" err="1" smtClean="0">
                <a:solidFill>
                  <a:schemeClr val="bg1">
                    <a:lumMod val="75000"/>
                  </a:schemeClr>
                </a:solidFill>
              </a:rPr>
              <a:t>tìm</a:t>
            </a:r>
            <a:r>
              <a:rPr lang="en-US" dirty="0" smtClean="0">
                <a:solidFill>
                  <a:schemeClr val="bg1">
                    <a:lumMod val="75000"/>
                  </a:schemeClr>
                </a:solidFill>
              </a:rPr>
              <a:t> </a:t>
            </a:r>
            <a:r>
              <a:rPr lang="en-US" dirty="0" err="1" smtClean="0">
                <a:solidFill>
                  <a:schemeClr val="bg1">
                    <a:lumMod val="75000"/>
                  </a:schemeClr>
                </a:solidFill>
              </a:rPr>
              <a:t>kiếm</a:t>
            </a:r>
            <a:endParaRPr lang="en-US" dirty="0" smtClean="0">
              <a:solidFill>
                <a:schemeClr val="bg1">
                  <a:lumMod val="75000"/>
                </a:schemeClr>
              </a:solidFill>
            </a:endParaRPr>
          </a:p>
          <a:p>
            <a:pPr eaLnBrk="1" hangingPunct="1">
              <a:defRPr/>
            </a:pP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nội</a:t>
            </a:r>
            <a:r>
              <a:rPr lang="en-US" dirty="0" smtClean="0"/>
              <a:t> dung </a:t>
            </a:r>
            <a:r>
              <a:rPr lang="en-US" dirty="0" err="1" smtClean="0"/>
              <a:t>hướng</a:t>
            </a:r>
            <a:r>
              <a:rPr lang="en-US" dirty="0" smtClean="0"/>
              <a:t> </a:t>
            </a:r>
            <a:r>
              <a:rPr lang="en-US" dirty="0" err="1" smtClean="0"/>
              <a:t>tìm</a:t>
            </a:r>
            <a:r>
              <a:rPr lang="en-US" dirty="0" smtClean="0"/>
              <a:t> </a:t>
            </a:r>
            <a:r>
              <a:rPr lang="en-US" dirty="0" err="1" smtClean="0"/>
              <a:t>kiếm</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ru-RU" smtClean="0">
                <a:ea typeface="ＭＳ Ｐゴシック" pitchFamily="34" charset="-128"/>
              </a:rPr>
              <a:t>Tối ưu nội dung hướng tìm kiếm</a:t>
            </a:r>
          </a:p>
        </p:txBody>
      </p:sp>
      <p:sp>
        <p:nvSpPr>
          <p:cNvPr id="827395" name="Rectangle 3"/>
          <p:cNvSpPr>
            <a:spLocks noGrp="1" noChangeArrowheads="1"/>
          </p:cNvSpPr>
          <p:nvPr>
            <p:ph type="body" idx="1"/>
          </p:nvPr>
        </p:nvSpPr>
        <p:spPr>
          <a:xfrm>
            <a:off x="609600" y="2060575"/>
            <a:ext cx="7772400" cy="4645025"/>
          </a:xfrm>
        </p:spPr>
        <p:txBody>
          <a:bodyPr/>
          <a:lstStyle/>
          <a:p>
            <a:pPr eaLnBrk="1" hangingPunct="1"/>
            <a:r>
              <a:rPr lang="en-US" altLang="ru-RU" smtClean="0">
                <a:ea typeface="ＭＳ Ｐゴシック" pitchFamily="34" charset="-128"/>
              </a:rPr>
              <a:t>SEO - Search Engine Optimization</a:t>
            </a:r>
          </a:p>
          <a:p>
            <a:pPr eaLnBrk="1" hangingPunct="1"/>
            <a:r>
              <a:rPr lang="en-US" altLang="ru-RU" smtClean="0">
                <a:ea typeface="ＭＳ Ｐゴシック" pitchFamily="34" charset="-128"/>
              </a:rPr>
              <a:t>Tùy chỉnh nội dung trang web để chiếm thứ hạng cao trong tìm kiếm</a:t>
            </a:r>
          </a:p>
          <a:p>
            <a:pPr eaLnBrk="1" hangingPunct="1"/>
            <a:r>
              <a:rPr lang="en-US" altLang="ru-RU" smtClean="0">
                <a:ea typeface="ＭＳ Ｐゴシック" pitchFamily="34" charset="-128"/>
              </a:rPr>
              <a:t>Mục đích:</a:t>
            </a:r>
          </a:p>
          <a:p>
            <a:pPr lvl="1" eaLnBrk="1" hangingPunct="1"/>
            <a:r>
              <a:rPr lang="en-US" altLang="ru-RU" smtClean="0">
                <a:ea typeface="ＭＳ Ｐゴシック" pitchFamily="34" charset="-128"/>
              </a:rPr>
              <a:t>Thương mại, chính trị, tôn giáo</a:t>
            </a:r>
          </a:p>
          <a:p>
            <a:pPr lvl="1" eaLnBrk="1" hangingPunct="1"/>
            <a:r>
              <a:rPr lang="en-US" altLang="ru-RU" smtClean="0">
                <a:ea typeface="ＭＳ Ｐゴシック" pitchFamily="34" charset="-128"/>
              </a:rPr>
              <a:t>Tài trợ bởi quỹ quảng cáo</a:t>
            </a:r>
          </a:p>
          <a:p>
            <a:pPr eaLnBrk="1" hangingPunct="1"/>
            <a:r>
              <a:rPr lang="en-US" altLang="ru-RU" smtClean="0">
                <a:ea typeface="ＭＳ Ｐゴシック" pitchFamily="34" charset="-128"/>
              </a:rPr>
              <a:t>Thực hiện dưới dạng dịch vụ bởi các công ty, webmasters, search engine optimizers, v.v.</a:t>
            </a:r>
            <a:endParaRPr lang="en-US" altLang="ru-RU" i="1" smtClean="0">
              <a:ea typeface="ＭＳ Ｐゴシック" pitchFamily="34" charset="-128"/>
            </a:endParaRPr>
          </a:p>
        </p:txBody>
      </p:sp>
      <p:sp>
        <p:nvSpPr>
          <p:cNvPr id="21508"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19.2.2</a:t>
            </a:r>
          </a:p>
        </p:txBody>
      </p:sp>
      <p:sp>
        <p:nvSpPr>
          <p:cNvPr id="215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2C9FAAAC-DB22-499B-8C53-4DD1FB4A4FCB}"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19</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7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73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73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7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739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9D298410-E23B-4BD6-8EA4-EC270D155136}" type="slidenum">
              <a:rPr lang="vi-VN" altLang="ru-RU" sz="1400" smtClean="0"/>
              <a:pPr>
                <a:spcBef>
                  <a:spcPct val="0"/>
                </a:spcBef>
                <a:buClrTx/>
                <a:buSzTx/>
                <a:buFontTx/>
                <a:buNone/>
              </a:pPr>
              <a:t>2</a:t>
            </a:fld>
            <a:endParaRPr lang="vi-VN" altLang="ru-RU" sz="1400" smtClean="0"/>
          </a:p>
        </p:txBody>
      </p:sp>
      <p:sp>
        <p:nvSpPr>
          <p:cNvPr id="4099" name="Rectangle 2"/>
          <p:cNvSpPr>
            <a:spLocks noGrp="1" noChangeArrowheads="1"/>
          </p:cNvSpPr>
          <p:nvPr>
            <p:ph type="title"/>
          </p:nvPr>
        </p:nvSpPr>
        <p:spPr>
          <a:xfrm>
            <a:off x="1150938" y="214313"/>
            <a:ext cx="7793037" cy="1270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Tổng quan công cụ tìm kiếm trên Web</a:t>
            </a:r>
            <a:endParaRPr lang="vi-VN" altLang="ru-RU" smtClean="0"/>
          </a:p>
        </p:txBody>
      </p:sp>
      <p:pic>
        <p:nvPicPr>
          <p:cNvPr id="4100" name="Picture 6" descr="19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500188"/>
            <a:ext cx="81438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ru-RU" smtClean="0">
                <a:ea typeface="ＭＳ Ｐゴシック" pitchFamily="34" charset="-128"/>
              </a:rPr>
              <a:t>Kỹ thuật đơn giản nhất</a:t>
            </a:r>
          </a:p>
        </p:txBody>
      </p:sp>
      <p:sp>
        <p:nvSpPr>
          <p:cNvPr id="827395" name="Rectangle 3"/>
          <p:cNvSpPr>
            <a:spLocks noGrp="1" noChangeArrowheads="1"/>
          </p:cNvSpPr>
          <p:nvPr>
            <p:ph type="body" idx="1"/>
          </p:nvPr>
        </p:nvSpPr>
        <p:spPr>
          <a:xfrm>
            <a:off x="609600" y="2060575"/>
            <a:ext cx="8307388" cy="4645025"/>
          </a:xfrm>
        </p:spPr>
        <p:txBody>
          <a:bodyPr/>
          <a:lstStyle/>
          <a:p>
            <a:pPr eaLnBrk="1" hangingPunct="1"/>
            <a:r>
              <a:rPr lang="en-US" altLang="ru-RU" smtClean="0">
                <a:ea typeface="ＭＳ Ｐゴシック" pitchFamily="34" charset="-128"/>
              </a:rPr>
              <a:t>Kích tf/idf</a:t>
            </a:r>
          </a:p>
          <a:p>
            <a:pPr lvl="1" eaLnBrk="1" hangingPunct="1"/>
            <a:r>
              <a:rPr lang="en-US" altLang="ru-RU" smtClean="0">
                <a:ea typeface="ＭＳ Ｐゴシック" pitchFamily="34" charset="-128"/>
              </a:rPr>
              <a:t>Đối với những mô hình xếp hạng cổ điển, những trang hàng đầu chứa nhiều từ truy vấn.</a:t>
            </a:r>
          </a:p>
          <a:p>
            <a:pPr eaLnBrk="1" hangingPunct="1"/>
            <a:r>
              <a:rPr lang="en-US" altLang="ru-RU" smtClean="0">
                <a:ea typeface="ＭＳ Ｐゴシック" pitchFamily="34" charset="-128"/>
              </a:rPr>
              <a:t>SEOs sử dụng các từ được lựa chọn với mật độ dày đặc</a:t>
            </a:r>
          </a:p>
          <a:p>
            <a:pPr lvl="1" eaLnBrk="1" hangingPunct="1"/>
            <a:r>
              <a:rPr lang="en-US" altLang="ru-RU" smtClean="0">
                <a:ea typeface="ＭＳ Ｐゴシック" pitchFamily="34" charset="-128"/>
              </a:rPr>
              <a:t>Thông thường các từ được lặp lại có mầu trùng màu nền: Vẫn được đưa vào chỉ mục, nhưng vô hình với người dùng</a:t>
            </a:r>
          </a:p>
        </p:txBody>
      </p:sp>
      <p:sp>
        <p:nvSpPr>
          <p:cNvPr id="22532"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19.2.2</a:t>
            </a:r>
          </a:p>
        </p:txBody>
      </p:sp>
      <p:sp>
        <p:nvSpPr>
          <p:cNvPr id="2253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0CB52BC4-B65C-4A87-BEED-28B737B14952}"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20</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
        <p:nvSpPr>
          <p:cNvPr id="6" name="AutoShape 4"/>
          <p:cNvSpPr>
            <a:spLocks noChangeArrowheads="1"/>
          </p:cNvSpPr>
          <p:nvPr/>
        </p:nvSpPr>
        <p:spPr bwMode="auto">
          <a:xfrm>
            <a:off x="6248400" y="5084763"/>
            <a:ext cx="1676400" cy="1223962"/>
          </a:xfrm>
          <a:prstGeom prst="curvedLeftArrow">
            <a:avLst>
              <a:gd name="adj1" fmla="val 20000"/>
              <a:gd name="adj2" fmla="val 40000"/>
              <a:gd name="adj3" fmla="val 33125"/>
            </a:avLst>
          </a:prstGeom>
          <a:gradFill rotWithShape="1">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endParaRPr lang="ru-RU" altLang="ru-RU" sz="2400">
              <a:latin typeface="Lucida Sans" pitchFamily="34" charset="0"/>
              <a:ea typeface="Arial Unicode MS" pitchFamily="34" charset="-128"/>
              <a:cs typeface="Arial Unicode MS" pitchFamily="34" charset="-128"/>
            </a:endParaRPr>
          </a:p>
        </p:txBody>
      </p:sp>
      <p:sp>
        <p:nvSpPr>
          <p:cNvPr id="7" name="Rectangle 5"/>
          <p:cNvSpPr>
            <a:spLocks noChangeArrowheads="1"/>
          </p:cNvSpPr>
          <p:nvPr/>
        </p:nvSpPr>
        <p:spPr bwMode="auto">
          <a:xfrm>
            <a:off x="1905000" y="5551488"/>
            <a:ext cx="3962400"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lgn="ctr" eaLnBrk="1" hangingPunct="1">
              <a:spcBef>
                <a:spcPct val="0"/>
              </a:spcBef>
              <a:buClrTx/>
              <a:buSzTx/>
              <a:buFontTx/>
              <a:buNone/>
            </a:pPr>
            <a:r>
              <a:rPr lang="en-US" altLang="ru-RU" sz="2400">
                <a:solidFill>
                  <a:srgbClr val="E41C55"/>
                </a:solidFill>
                <a:latin typeface="Lucida Sans" pitchFamily="34" charset="0"/>
                <a:ea typeface="Arial Unicode MS" pitchFamily="34" charset="-128"/>
                <a:cs typeface="Arial Unicode MS" pitchFamily="34" charset="-128"/>
              </a:rPr>
              <a:t>Mật độ từ là một tín hiệu xếp hạng kém tin cậy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73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7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73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ru-RU" smtClean="0">
                <a:ea typeface="ＭＳ Ｐゴシック" pitchFamily="34" charset="-128"/>
              </a:rPr>
              <a:t>Các phương pháp kích từ khóa</a:t>
            </a:r>
          </a:p>
        </p:txBody>
      </p:sp>
      <p:sp>
        <p:nvSpPr>
          <p:cNvPr id="23555" name="Rectangle 3"/>
          <p:cNvSpPr>
            <a:spLocks noGrp="1" noChangeArrowheads="1"/>
          </p:cNvSpPr>
          <p:nvPr>
            <p:ph type="body" idx="1"/>
          </p:nvPr>
        </p:nvSpPr>
        <p:spPr/>
        <p:txBody>
          <a:bodyPr/>
          <a:lstStyle/>
          <a:p>
            <a:pPr eaLnBrk="1" hangingPunct="1">
              <a:lnSpc>
                <a:spcPct val="85000"/>
              </a:lnSpc>
            </a:pPr>
            <a:r>
              <a:rPr lang="en-US" altLang="ru-RU" sz="3000" smtClean="0">
                <a:ea typeface="ＭＳ Ｐゴシック" pitchFamily="34" charset="-128"/>
              </a:rPr>
              <a:t>Sử dụng thẻ Meta</a:t>
            </a:r>
          </a:p>
          <a:p>
            <a:pPr eaLnBrk="1" hangingPunct="1">
              <a:lnSpc>
                <a:spcPct val="85000"/>
              </a:lnSpc>
            </a:pPr>
            <a:r>
              <a:rPr lang="en-US" altLang="ru-RU" sz="3000" smtClean="0">
                <a:ea typeface="ＭＳ Ｐゴシック" pitchFamily="34" charset="-128"/>
              </a:rPr>
              <a:t>Văn bản ẩn, mầu sắc, css, v.v.</a:t>
            </a:r>
          </a:p>
        </p:txBody>
      </p:sp>
      <p:sp>
        <p:nvSpPr>
          <p:cNvPr id="23556" name="Text Box 4"/>
          <p:cNvSpPr txBox="1">
            <a:spLocks noChangeArrowheads="1"/>
          </p:cNvSpPr>
          <p:nvPr/>
        </p:nvSpPr>
        <p:spPr bwMode="auto">
          <a:xfrm>
            <a:off x="1371600" y="4114800"/>
            <a:ext cx="693420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2000" b="1">
                <a:solidFill>
                  <a:schemeClr val="hlink"/>
                </a:solidFill>
                <a:latin typeface="Comic Sans MS" pitchFamily="66" charset="0"/>
                <a:cs typeface="Arial" charset="0"/>
              </a:rPr>
              <a:t>Meta-Tags</a:t>
            </a:r>
            <a:r>
              <a:rPr lang="en-US" altLang="ru-RU" sz="2000">
                <a:solidFill>
                  <a:schemeClr val="hlink"/>
                </a:solidFill>
                <a:latin typeface="Comic Sans MS" pitchFamily="66" charset="0"/>
                <a:cs typeface="Arial" charset="0"/>
              </a:rPr>
              <a:t> = </a:t>
            </a:r>
          </a:p>
          <a:p>
            <a:pPr eaLnBrk="1" hangingPunct="1">
              <a:spcBef>
                <a:spcPct val="0"/>
              </a:spcBef>
              <a:buClrTx/>
              <a:buSzTx/>
              <a:buFontTx/>
              <a:buNone/>
            </a:pPr>
            <a:r>
              <a:rPr lang="en-US" altLang="ru-RU" sz="2000">
                <a:solidFill>
                  <a:schemeClr val="hlink"/>
                </a:solidFill>
                <a:latin typeface="Comic Sans MS" pitchFamily="66" charset="0"/>
                <a:cs typeface="Arial" charset="0"/>
              </a:rPr>
              <a:t>“… London hotels, hotel, holiday inn, hilton, discount, booking, reservation, sex, mp3, britney spears, viagra, …”</a:t>
            </a:r>
          </a:p>
        </p:txBody>
      </p:sp>
      <p:sp>
        <p:nvSpPr>
          <p:cNvPr id="23557"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19.2.2</a:t>
            </a:r>
          </a:p>
        </p:txBody>
      </p:sp>
      <p:sp>
        <p:nvSpPr>
          <p:cNvPr id="2355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6DF30FCD-393B-4E3F-B564-5860A11F387D}"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21</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ru-RU" smtClean="0">
                <a:ea typeface="ＭＳ Ｐゴシック" pitchFamily="34" charset="-128"/>
              </a:rPr>
              <a:t>Tàng hình</a:t>
            </a:r>
          </a:p>
        </p:txBody>
      </p:sp>
      <p:sp>
        <p:nvSpPr>
          <p:cNvPr id="827395" name="Rectangle 3"/>
          <p:cNvSpPr>
            <a:spLocks noGrp="1" noChangeArrowheads="1"/>
          </p:cNvSpPr>
          <p:nvPr>
            <p:ph type="body" idx="1"/>
          </p:nvPr>
        </p:nvSpPr>
        <p:spPr>
          <a:xfrm>
            <a:off x="609600" y="2060575"/>
            <a:ext cx="7772400" cy="1081088"/>
          </a:xfrm>
        </p:spPr>
        <p:txBody>
          <a:bodyPr/>
          <a:lstStyle/>
          <a:p>
            <a:pPr eaLnBrk="1" hangingPunct="1"/>
            <a:r>
              <a:rPr lang="en-US" altLang="ru-RU" smtClean="0">
                <a:ea typeface="ＭＳ Ｐゴシック" pitchFamily="34" charset="-128"/>
              </a:rPr>
              <a:t>Cung cấp nội dung giả cho bộ thu thập</a:t>
            </a:r>
          </a:p>
          <a:p>
            <a:pPr eaLnBrk="1" hangingPunct="1"/>
            <a:r>
              <a:rPr lang="en-US" altLang="ru-RU" smtClean="0">
                <a:ea typeface="ＭＳ Ｐゴシック" pitchFamily="34" charset="-128"/>
              </a:rPr>
              <a:t>DNS: Hoán đổi IP.</a:t>
            </a:r>
          </a:p>
          <a:p>
            <a:pPr eaLnBrk="1" hangingPunct="1"/>
            <a:endParaRPr lang="en-US" altLang="ru-RU" i="1" smtClean="0">
              <a:ea typeface="ＭＳ Ｐゴシック" pitchFamily="34" charset="-128"/>
            </a:endParaRPr>
          </a:p>
        </p:txBody>
      </p:sp>
      <p:sp>
        <p:nvSpPr>
          <p:cNvPr id="24580"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19.2.2</a:t>
            </a:r>
          </a:p>
        </p:txBody>
      </p:sp>
      <p:sp>
        <p:nvSpPr>
          <p:cNvPr id="2458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4A610B97-8A13-4FF6-A0D1-0EDB6B855609}"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22</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grpSp>
        <p:nvGrpSpPr>
          <p:cNvPr id="24582" name="Group 4"/>
          <p:cNvGrpSpPr>
            <a:grpSpLocks/>
          </p:cNvGrpSpPr>
          <p:nvPr/>
        </p:nvGrpSpPr>
        <p:grpSpPr bwMode="auto">
          <a:xfrm>
            <a:off x="1979613" y="3141663"/>
            <a:ext cx="5400675" cy="3240087"/>
            <a:chOff x="3456" y="672"/>
            <a:chExt cx="2304" cy="1536"/>
          </a:xfrm>
        </p:grpSpPr>
        <p:sp>
          <p:nvSpPr>
            <p:cNvPr id="24583" name="Rectangle 5"/>
            <p:cNvSpPr>
              <a:spLocks noChangeArrowheads="1"/>
            </p:cNvSpPr>
            <p:nvPr/>
          </p:nvSpPr>
          <p:spPr bwMode="auto">
            <a:xfrm>
              <a:off x="3456" y="672"/>
              <a:ext cx="2304" cy="1536"/>
            </a:xfrm>
            <a:prstGeom prst="rect">
              <a:avLst/>
            </a:prstGeom>
            <a:solidFill>
              <a:schemeClr val="bg1"/>
            </a:solidFill>
            <a:ln w="9525" cap="rnd">
              <a:solidFill>
                <a:schemeClr val="tx1"/>
              </a:solidFill>
              <a:prstDash val="sysDot"/>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endParaRPr lang="ru-RU" altLang="ru-RU" sz="2400">
                <a:latin typeface="Lucida Sans" pitchFamily="34" charset="0"/>
                <a:ea typeface="Arial Unicode MS" pitchFamily="34" charset="-128"/>
                <a:cs typeface="Arial Unicode MS" pitchFamily="34" charset="-128"/>
              </a:endParaRPr>
            </a:p>
          </p:txBody>
        </p:sp>
        <p:grpSp>
          <p:nvGrpSpPr>
            <p:cNvPr id="24584" name="Group 6"/>
            <p:cNvGrpSpPr>
              <a:grpSpLocks/>
            </p:cNvGrpSpPr>
            <p:nvPr/>
          </p:nvGrpSpPr>
          <p:grpSpPr bwMode="auto">
            <a:xfrm>
              <a:off x="3548" y="722"/>
              <a:ext cx="2116" cy="1387"/>
              <a:chOff x="3548" y="722"/>
              <a:chExt cx="2116" cy="1387"/>
            </a:xfrm>
          </p:grpSpPr>
          <p:sp>
            <p:nvSpPr>
              <p:cNvPr id="24585" name="Line 7"/>
              <p:cNvSpPr>
                <a:spLocks noChangeShapeType="1"/>
              </p:cNvSpPr>
              <p:nvPr/>
            </p:nvSpPr>
            <p:spPr bwMode="auto">
              <a:xfrm>
                <a:off x="3548" y="1416"/>
                <a:ext cx="60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4586" name="Oval 8"/>
              <p:cNvSpPr>
                <a:spLocks noChangeArrowheads="1"/>
              </p:cNvSpPr>
              <p:nvPr/>
            </p:nvSpPr>
            <p:spPr bwMode="auto">
              <a:xfrm>
                <a:off x="3792" y="1104"/>
                <a:ext cx="960" cy="576"/>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lgn="ctr" eaLnBrk="1" hangingPunct="1">
                  <a:spcBef>
                    <a:spcPct val="0"/>
                  </a:spcBef>
                  <a:buClrTx/>
                  <a:buSzTx/>
                  <a:buFontTx/>
                  <a:buNone/>
                </a:pPr>
                <a:r>
                  <a:rPr lang="en-US" altLang="ru-RU" sz="2000">
                    <a:latin typeface="Times New Roman" pitchFamily="18" charset="0"/>
                    <a:ea typeface="Arial Unicode MS" pitchFamily="34" charset="-128"/>
                    <a:cs typeface="Arial Unicode MS" pitchFamily="34" charset="-128"/>
                  </a:rPr>
                  <a:t>Bộ thu thập </a:t>
                </a:r>
              </a:p>
              <a:p>
                <a:pPr algn="ctr" eaLnBrk="1" hangingPunct="1">
                  <a:spcBef>
                    <a:spcPct val="0"/>
                  </a:spcBef>
                  <a:buClrTx/>
                  <a:buSzTx/>
                  <a:buFontTx/>
                  <a:buNone/>
                </a:pPr>
                <a:r>
                  <a:rPr lang="en-US" altLang="ru-RU" sz="2000">
                    <a:latin typeface="Times New Roman" pitchFamily="18" charset="0"/>
                    <a:ea typeface="Arial Unicode MS" pitchFamily="34" charset="-128"/>
                    <a:cs typeface="Arial Unicode MS" pitchFamily="34" charset="-128"/>
                  </a:rPr>
                  <a:t>của công cụ </a:t>
                </a:r>
              </a:p>
              <a:p>
                <a:pPr algn="ctr" eaLnBrk="1" hangingPunct="1">
                  <a:spcBef>
                    <a:spcPct val="0"/>
                  </a:spcBef>
                  <a:buClrTx/>
                  <a:buSzTx/>
                  <a:buFontTx/>
                  <a:buNone/>
                </a:pPr>
                <a:r>
                  <a:rPr lang="en-US" altLang="ru-RU" sz="2000">
                    <a:latin typeface="Times New Roman" pitchFamily="18" charset="0"/>
                    <a:ea typeface="Arial Unicode MS" pitchFamily="34" charset="-128"/>
                    <a:cs typeface="Arial Unicode MS" pitchFamily="34" charset="-128"/>
                  </a:rPr>
                  <a:t>tìm kiếm?</a:t>
                </a:r>
              </a:p>
            </p:txBody>
          </p:sp>
          <p:sp>
            <p:nvSpPr>
              <p:cNvPr id="24587" name="Line 9"/>
              <p:cNvSpPr>
                <a:spLocks noChangeShapeType="1"/>
              </p:cNvSpPr>
              <p:nvPr/>
            </p:nvSpPr>
            <p:spPr bwMode="auto">
              <a:xfrm flipV="1">
                <a:off x="4656" y="1008"/>
                <a:ext cx="563"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4588" name="Line 10"/>
              <p:cNvSpPr>
                <a:spLocks noChangeShapeType="1"/>
              </p:cNvSpPr>
              <p:nvPr/>
            </p:nvSpPr>
            <p:spPr bwMode="auto">
              <a:xfrm>
                <a:off x="4614" y="1579"/>
                <a:ext cx="633" cy="28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4589" name="Text Box 11"/>
              <p:cNvSpPr txBox="1">
                <a:spLocks noChangeArrowheads="1"/>
              </p:cNvSpPr>
              <p:nvPr/>
            </p:nvSpPr>
            <p:spPr bwMode="auto">
              <a:xfrm>
                <a:off x="4841" y="1035"/>
                <a:ext cx="213" cy="213"/>
              </a:xfrm>
              <a:prstGeom prst="rect">
                <a:avLst/>
              </a:prstGeom>
              <a:solidFill>
                <a:schemeClr val="bg1"/>
              </a:solidFill>
              <a:ln w="28575">
                <a:solidFill>
                  <a:schemeClr val="tx1"/>
                </a:solidFill>
                <a:miter lim="800000"/>
                <a:headEnd/>
                <a:tailEnd/>
              </a:ln>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latin typeface="Times New Roman" pitchFamily="18" charset="0"/>
                    <a:ea typeface="Arial Unicode MS" pitchFamily="34" charset="-128"/>
                    <a:cs typeface="Arial Unicode MS" pitchFamily="34" charset="-128"/>
                  </a:rPr>
                  <a:t>N</a:t>
                </a:r>
              </a:p>
            </p:txBody>
          </p:sp>
          <p:sp>
            <p:nvSpPr>
              <p:cNvPr id="24590" name="Text Box 12"/>
              <p:cNvSpPr txBox="1">
                <a:spLocks noChangeArrowheads="1"/>
              </p:cNvSpPr>
              <p:nvPr/>
            </p:nvSpPr>
            <p:spPr bwMode="auto">
              <a:xfrm>
                <a:off x="4848" y="1680"/>
                <a:ext cx="240" cy="213"/>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lgn="ctr" eaLnBrk="1" hangingPunct="1">
                  <a:spcBef>
                    <a:spcPct val="0"/>
                  </a:spcBef>
                  <a:buClrTx/>
                  <a:buSzTx/>
                  <a:buFontTx/>
                  <a:buNone/>
                </a:pPr>
                <a:r>
                  <a:rPr lang="en-US" altLang="ru-RU" sz="1600">
                    <a:latin typeface="Times New Roman" pitchFamily="18" charset="0"/>
                    <a:ea typeface="Arial Unicode MS" pitchFamily="34" charset="-128"/>
                    <a:cs typeface="Arial Unicode MS" pitchFamily="34" charset="-128"/>
                  </a:rPr>
                  <a:t>Y</a:t>
                </a:r>
              </a:p>
            </p:txBody>
          </p:sp>
          <p:sp>
            <p:nvSpPr>
              <p:cNvPr id="24591" name="AutoShape 13"/>
              <p:cNvSpPr>
                <a:spLocks noChangeArrowheads="1"/>
              </p:cNvSpPr>
              <p:nvPr/>
            </p:nvSpPr>
            <p:spPr bwMode="auto">
              <a:xfrm>
                <a:off x="5276" y="722"/>
                <a:ext cx="388" cy="489"/>
              </a:xfrm>
              <a:prstGeom prst="foldedCorner">
                <a:avLst>
                  <a:gd name="adj" fmla="val 12500"/>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lgn="ctr" eaLnBrk="1" hangingPunct="1">
                  <a:spcBef>
                    <a:spcPct val="0"/>
                  </a:spcBef>
                  <a:buClrTx/>
                  <a:buSzTx/>
                  <a:buFontTx/>
                  <a:buNone/>
                </a:pPr>
                <a:r>
                  <a:rPr lang="en-US" altLang="ru-RU" sz="1600">
                    <a:latin typeface="Times New Roman" pitchFamily="18" charset="0"/>
                    <a:ea typeface="Arial Unicode MS" pitchFamily="34" charset="-128"/>
                    <a:cs typeface="Arial Unicode MS" pitchFamily="34" charset="-128"/>
                  </a:rPr>
                  <a:t>SPAM</a:t>
                </a:r>
              </a:p>
            </p:txBody>
          </p:sp>
          <p:sp>
            <p:nvSpPr>
              <p:cNvPr id="24592" name="AutoShape 14"/>
              <p:cNvSpPr>
                <a:spLocks noChangeArrowheads="1"/>
              </p:cNvSpPr>
              <p:nvPr/>
            </p:nvSpPr>
            <p:spPr bwMode="auto">
              <a:xfrm>
                <a:off x="5276" y="1620"/>
                <a:ext cx="346" cy="489"/>
              </a:xfrm>
              <a:prstGeom prst="foldedCorner">
                <a:avLst>
                  <a:gd name="adj" fmla="val 12500"/>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lgn="ctr" eaLnBrk="1" hangingPunct="1">
                  <a:spcBef>
                    <a:spcPct val="0"/>
                  </a:spcBef>
                  <a:buClrTx/>
                  <a:buSzTx/>
                  <a:buFontTx/>
                  <a:buNone/>
                </a:pPr>
                <a:r>
                  <a:rPr lang="en-US" altLang="ru-RU" sz="1600">
                    <a:latin typeface="Times New Roman" pitchFamily="18" charset="0"/>
                    <a:ea typeface="Arial Unicode MS" pitchFamily="34" charset="-128"/>
                    <a:cs typeface="Arial Unicode MS" pitchFamily="34" charset="-128"/>
                  </a:rPr>
                  <a:t>Nội dung </a:t>
                </a:r>
              </a:p>
              <a:p>
                <a:pPr algn="ctr" eaLnBrk="1" hangingPunct="1">
                  <a:spcBef>
                    <a:spcPct val="0"/>
                  </a:spcBef>
                  <a:buClrTx/>
                  <a:buSzTx/>
                  <a:buFontTx/>
                  <a:buNone/>
                </a:pPr>
                <a:r>
                  <a:rPr lang="en-US" altLang="ru-RU" sz="1600">
                    <a:latin typeface="Times New Roman" pitchFamily="18" charset="0"/>
                    <a:ea typeface="Arial Unicode MS" pitchFamily="34" charset="-128"/>
                    <a:cs typeface="Arial Unicode MS" pitchFamily="34" charset="-128"/>
                  </a:rPr>
                  <a:t>thực</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7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ru-RU" smtClean="0">
                <a:ea typeface="ＭＳ Ｐゴシック" pitchFamily="34" charset="-128"/>
              </a:rPr>
              <a:t>Những kỹ thuật khác</a:t>
            </a:r>
          </a:p>
        </p:txBody>
      </p:sp>
      <p:sp>
        <p:nvSpPr>
          <p:cNvPr id="827395" name="Rectangle 3"/>
          <p:cNvSpPr>
            <a:spLocks noGrp="1" noChangeArrowheads="1"/>
          </p:cNvSpPr>
          <p:nvPr>
            <p:ph type="body" idx="1"/>
          </p:nvPr>
        </p:nvSpPr>
        <p:spPr>
          <a:xfrm>
            <a:off x="609600" y="2060575"/>
            <a:ext cx="7772400" cy="4537075"/>
          </a:xfrm>
        </p:spPr>
        <p:txBody>
          <a:bodyPr/>
          <a:lstStyle/>
          <a:p>
            <a:pPr eaLnBrk="1" hangingPunct="1"/>
            <a:r>
              <a:rPr lang="en-US" altLang="ru-RU" smtClean="0">
                <a:ea typeface="ＭＳ Ｐゴシック" pitchFamily="34" charset="-128"/>
              </a:rPr>
              <a:t>Doorway pages</a:t>
            </a:r>
          </a:p>
          <a:p>
            <a:pPr lvl="1" eaLnBrk="1" hangingPunct="1"/>
            <a:r>
              <a:rPr lang="en-US" altLang="ru-RU" smtClean="0">
                <a:ea typeface="ＭＳ Ｐゴシック" pitchFamily="34" charset="-128"/>
              </a:rPr>
              <a:t>Trang với nội dung tối ưu cho một từ khóa, điều hướng tới các trang đích</a:t>
            </a:r>
          </a:p>
          <a:p>
            <a:pPr eaLnBrk="1" hangingPunct="1"/>
            <a:r>
              <a:rPr lang="en-US" altLang="ru-RU" smtClean="0">
                <a:ea typeface="ＭＳ Ｐゴシック" pitchFamily="34" charset="-128"/>
              </a:rPr>
              <a:t>Link pages</a:t>
            </a:r>
          </a:p>
          <a:p>
            <a:pPr lvl="1" eaLnBrk="1" hangingPunct="1"/>
            <a:r>
              <a:rPr lang="en-US" altLang="ru-RU" smtClean="0">
                <a:ea typeface="ＭＳ Ｐゴシック" pitchFamily="34" charset="-128"/>
              </a:rPr>
              <a:t>Hidden links,</a:t>
            </a:r>
          </a:p>
          <a:p>
            <a:pPr lvl="1" eaLnBrk="1" hangingPunct="1"/>
            <a:r>
              <a:rPr lang="en-US" altLang="ru-RU" smtClean="0">
                <a:ea typeface="ＭＳ Ｐゴシック" pitchFamily="34" charset="-128"/>
              </a:rPr>
              <a:t>Domain flooding.</a:t>
            </a:r>
          </a:p>
          <a:p>
            <a:pPr eaLnBrk="1" hangingPunct="1"/>
            <a:r>
              <a:rPr lang="en-US" altLang="ru-RU" smtClean="0">
                <a:ea typeface="ＭＳ Ｐゴシック" pitchFamily="34" charset="-128"/>
              </a:rPr>
              <a:t>Robots</a:t>
            </a:r>
          </a:p>
          <a:p>
            <a:pPr lvl="1" eaLnBrk="1" hangingPunct="1"/>
            <a:r>
              <a:rPr lang="en-US" altLang="ru-RU" smtClean="0">
                <a:ea typeface="ＭＳ Ｐゴシック" pitchFamily="34" charset="-128"/>
              </a:rPr>
              <a:t>Luồng truy vấn ảo</a:t>
            </a:r>
          </a:p>
          <a:p>
            <a:pPr eaLnBrk="1" hangingPunct="1"/>
            <a:endParaRPr lang="en-US" altLang="ru-RU" i="1" smtClean="0">
              <a:ea typeface="ＭＳ Ｐゴシック" pitchFamily="34" charset="-128"/>
            </a:endParaRPr>
          </a:p>
        </p:txBody>
      </p:sp>
      <p:sp>
        <p:nvSpPr>
          <p:cNvPr id="25604"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19.2.2</a:t>
            </a:r>
          </a:p>
        </p:txBody>
      </p:sp>
      <p:sp>
        <p:nvSpPr>
          <p:cNvPr id="2560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3E73F97A-A108-46AD-9C74-21EAE592BCC8}"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23</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73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7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7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7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73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7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ea typeface="ＭＳ Ｐゴシック" pitchFamily="34" charset="-128"/>
              </a:rPr>
              <a:t>Đối phó với spam</a:t>
            </a:r>
          </a:p>
        </p:txBody>
      </p:sp>
      <p:sp>
        <p:nvSpPr>
          <p:cNvPr id="827395" name="Rectangle 3"/>
          <p:cNvSpPr>
            <a:spLocks noGrp="1" noChangeArrowheads="1"/>
          </p:cNvSpPr>
          <p:nvPr>
            <p:ph type="body" idx="1"/>
          </p:nvPr>
        </p:nvSpPr>
        <p:spPr>
          <a:xfrm>
            <a:off x="609600" y="2060575"/>
            <a:ext cx="7772400" cy="4537075"/>
          </a:xfrm>
        </p:spPr>
        <p:txBody>
          <a:bodyPr/>
          <a:lstStyle/>
          <a:p>
            <a:pPr eaLnBrk="1" hangingPunct="1"/>
            <a:r>
              <a:rPr lang="en-US" altLang="ru-RU" smtClean="0">
                <a:ea typeface="ＭＳ Ｐゴシック" pitchFamily="34" charset="-128"/>
              </a:rPr>
              <a:t>Các tín hiệu chất lượng:</a:t>
            </a:r>
          </a:p>
          <a:p>
            <a:pPr lvl="1" eaLnBrk="1" hangingPunct="1"/>
            <a:r>
              <a:rPr lang="en-US" altLang="ru-RU" smtClean="0">
                <a:ea typeface="ＭＳ Ｐゴシック" pitchFamily="34" charset="-128"/>
              </a:rPr>
              <a:t>Dựa trên đánh giá của các tác giả và người dùng;</a:t>
            </a:r>
          </a:p>
          <a:p>
            <a:pPr eaLnBrk="1" hangingPunct="1"/>
            <a:r>
              <a:rPr lang="en-US" altLang="ru-RU" smtClean="0">
                <a:ea typeface="ＭＳ Ｐゴシック" pitchFamily="34" charset="-128"/>
              </a:rPr>
              <a:t>Chính sách tiếp nhận URL:</a:t>
            </a:r>
          </a:p>
          <a:p>
            <a:pPr lvl="1" eaLnBrk="1" hangingPunct="1"/>
            <a:r>
              <a:rPr lang="en-US" altLang="ru-RU" smtClean="0">
                <a:ea typeface="ＭＳ Ｐゴシック" pitchFamily="34" charset="-128"/>
              </a:rPr>
              <a:t>Phát hiện robot</a:t>
            </a:r>
          </a:p>
          <a:p>
            <a:pPr eaLnBrk="1" hangingPunct="1"/>
            <a:r>
              <a:rPr lang="en-US" altLang="ru-RU" smtClean="0">
                <a:ea typeface="ＭＳ Ｐゴシック" pitchFamily="34" charset="-128"/>
              </a:rPr>
              <a:t>Hạn chế từ khóa meta</a:t>
            </a:r>
          </a:p>
          <a:p>
            <a:pPr eaLnBrk="1" hangingPunct="1"/>
            <a:r>
              <a:rPr lang="en-US" altLang="ru-RU" smtClean="0">
                <a:ea typeface="ＭＳ Ｐゴシック" pitchFamily="34" charset="-128"/>
              </a:rPr>
              <a:t>Phân tích liên kết</a:t>
            </a:r>
          </a:p>
          <a:p>
            <a:pPr eaLnBrk="1" hangingPunct="1"/>
            <a:r>
              <a:rPr lang="en-US" altLang="ru-RU" smtClean="0">
                <a:ea typeface="ＭＳ Ｐゴシック" pitchFamily="34" charset="-128"/>
              </a:rPr>
              <a:t>Phát hiện SPAM bằng học máy</a:t>
            </a:r>
          </a:p>
          <a:p>
            <a:pPr eaLnBrk="1" hangingPunct="1"/>
            <a:r>
              <a:rPr lang="en-US" altLang="ru-RU" smtClean="0">
                <a:ea typeface="ＭＳ Ｐゴシック" pitchFamily="34" charset="-128"/>
              </a:rPr>
              <a:t>v.v.</a:t>
            </a:r>
          </a:p>
        </p:txBody>
      </p:sp>
      <p:sp>
        <p:nvSpPr>
          <p:cNvPr id="26628"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19.2.2</a:t>
            </a:r>
          </a:p>
        </p:txBody>
      </p:sp>
      <p:sp>
        <p:nvSpPr>
          <p:cNvPr id="2662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E3680B0C-28CD-4F5B-BC93-F94AB6E0BE65}"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24</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73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7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7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7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73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73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7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ru-RU" smtClean="0">
                <a:ea typeface="ＭＳ Ｐゴシック" pitchFamily="34" charset="-128"/>
              </a:rPr>
              <a:t>Tài liệu tham khảo</a:t>
            </a:r>
          </a:p>
        </p:txBody>
      </p:sp>
      <p:sp>
        <p:nvSpPr>
          <p:cNvPr id="27651" name="Rectangle 3"/>
          <p:cNvSpPr>
            <a:spLocks noGrp="1" noChangeArrowheads="1"/>
          </p:cNvSpPr>
          <p:nvPr>
            <p:ph type="body" idx="1"/>
          </p:nvPr>
        </p:nvSpPr>
        <p:spPr/>
        <p:txBody>
          <a:bodyPr/>
          <a:lstStyle/>
          <a:p>
            <a:pPr eaLnBrk="1" hangingPunct="1">
              <a:lnSpc>
                <a:spcPct val="90000"/>
              </a:lnSpc>
            </a:pPr>
            <a:r>
              <a:rPr lang="en-US" altLang="ru-RU" smtClean="0">
                <a:ea typeface="ＭＳ Ｐゴシック" pitchFamily="34" charset="-128"/>
              </a:rPr>
              <a:t>Chính sách của các công cụ tìm kiếm trên Web đối với SEO (chấp nhận/từ chối).</a:t>
            </a:r>
          </a:p>
          <a:p>
            <a:pPr lvl="1" eaLnBrk="1" hangingPunct="1">
              <a:lnSpc>
                <a:spcPct val="90000"/>
              </a:lnSpc>
            </a:pPr>
            <a:r>
              <a:rPr lang="en-US" altLang="ru-RU" sz="2000" smtClean="0">
                <a:ea typeface="ＭＳ Ｐゴシック" pitchFamily="34" charset="-128"/>
                <a:hlinkClick r:id="rId2"/>
              </a:rPr>
              <a:t>http://help.yahoo.com/help/us/ysearch/index.html</a:t>
            </a:r>
            <a:r>
              <a:rPr lang="en-US" altLang="ru-RU" sz="2000" smtClean="0">
                <a:ea typeface="ＭＳ Ｐゴシック" pitchFamily="34" charset="-128"/>
              </a:rPr>
              <a:t> </a:t>
            </a:r>
          </a:p>
          <a:p>
            <a:pPr lvl="1" eaLnBrk="1" hangingPunct="1">
              <a:lnSpc>
                <a:spcPct val="90000"/>
              </a:lnSpc>
            </a:pPr>
            <a:r>
              <a:rPr lang="en-US" altLang="ru-RU" sz="2000" smtClean="0">
                <a:ea typeface="ＭＳ Ｐゴシック" pitchFamily="34" charset="-128"/>
                <a:hlinkClick r:id="rId3"/>
              </a:rPr>
              <a:t>http://www.google.com/intl/en/webmasters/</a:t>
            </a:r>
            <a:r>
              <a:rPr lang="en-US" altLang="ru-RU" sz="2000" smtClean="0">
                <a:ea typeface="ＭＳ Ｐゴシック" pitchFamily="34" charset="-128"/>
              </a:rPr>
              <a:t> </a:t>
            </a:r>
          </a:p>
          <a:p>
            <a:pPr eaLnBrk="1" hangingPunct="1">
              <a:lnSpc>
                <a:spcPct val="90000"/>
              </a:lnSpc>
            </a:pPr>
            <a:r>
              <a:rPr lang="en-US" altLang="ru-RU" smtClean="0">
                <a:ea typeface="ＭＳ Ｐゴシック" pitchFamily="34" charset="-128"/>
              </a:rPr>
              <a:t>Quảng cáo trong tìm kiếm: Cuộc chiến kỹ thuật giữa SEOs và công cụ tìm kiếm</a:t>
            </a:r>
          </a:p>
          <a:p>
            <a:pPr lvl="1" eaLnBrk="1" hangingPunct="1">
              <a:lnSpc>
                <a:spcPct val="90000"/>
              </a:lnSpc>
            </a:pPr>
            <a:r>
              <a:rPr lang="en-US" altLang="ru-RU" smtClean="0">
                <a:ea typeface="ＭＳ Ｐゴシック" pitchFamily="34" charset="-128"/>
                <a:hlinkClick r:id="rId4" action="ppaction://hlinkfile"/>
              </a:rPr>
              <a:t>http://airweb.cse.lehigh.edu/</a:t>
            </a:r>
            <a:endParaRPr lang="en-US" altLang="ru-RU" smtClean="0">
              <a:ea typeface="ＭＳ Ｐゴシック" pitchFamily="34" charset="-128"/>
            </a:endParaRPr>
          </a:p>
        </p:txBody>
      </p:sp>
      <p:sp>
        <p:nvSpPr>
          <p:cNvPr id="2765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45D49A22-E5AF-4695-B03A-90D4C62E0C93}"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25</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ru-RU" smtClean="0">
                <a:ea typeface="ＭＳ Ｐゴシック" pitchFamily="34" charset="-128"/>
              </a:rPr>
              <a:t>Bài tập 22.1</a:t>
            </a:r>
          </a:p>
        </p:txBody>
      </p:sp>
      <p:sp>
        <p:nvSpPr>
          <p:cNvPr id="28675" name="Rectangle 3"/>
          <p:cNvSpPr>
            <a:spLocks noGrp="1" noChangeArrowheads="1"/>
          </p:cNvSpPr>
          <p:nvPr>
            <p:ph type="body" idx="1"/>
          </p:nvPr>
        </p:nvSpPr>
        <p:spPr>
          <a:xfrm>
            <a:off x="755650" y="2017713"/>
            <a:ext cx="8199438" cy="4114800"/>
          </a:xfrm>
        </p:spPr>
        <p:txBody>
          <a:bodyPr/>
          <a:lstStyle/>
          <a:p>
            <a:pPr marL="0" indent="0" algn="just" eaLnBrk="1" hangingPunct="1">
              <a:lnSpc>
                <a:spcPct val="90000"/>
              </a:lnSpc>
              <a:buFont typeface="Wingdings" pitchFamily="2" charset="2"/>
              <a:buNone/>
            </a:pPr>
            <a:r>
              <a:rPr lang="en-US" altLang="ru-RU" smtClean="0">
                <a:ea typeface="ＭＳ Ｐゴシック" pitchFamily="34" charset="-128"/>
              </a:rPr>
              <a:t>Hệ thống Goto xếp hạng văn bản theo bid: các quảng cáo có bid cao nhất đứng đầu danh sách. Điều gì sẽ sảy ra nếu  quảng cáo có bid cao nhất không phù hợp với truy vấn? Vì sao nhà quảng cáo muốn trả bid cao cho quảng cáo không phù theo cách này?</a:t>
            </a:r>
          </a:p>
        </p:txBody>
      </p:sp>
      <p:sp>
        <p:nvSpPr>
          <p:cNvPr id="2867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EC82E3C0-D4FC-4D52-B997-DA746DD201FA}"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26</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ru-RU" smtClean="0">
                <a:ea typeface="ＭＳ Ｐゴシック" pitchFamily="34" charset="-128"/>
              </a:rPr>
              <a:t>Bài tập 22.2</a:t>
            </a:r>
          </a:p>
        </p:txBody>
      </p:sp>
      <p:sp>
        <p:nvSpPr>
          <p:cNvPr id="29699" name="Rectangle 3"/>
          <p:cNvSpPr>
            <a:spLocks noGrp="1" noChangeArrowheads="1"/>
          </p:cNvSpPr>
          <p:nvPr>
            <p:ph type="body" idx="1"/>
          </p:nvPr>
        </p:nvSpPr>
        <p:spPr>
          <a:xfrm>
            <a:off x="755650" y="2017713"/>
            <a:ext cx="8199438" cy="4114800"/>
          </a:xfrm>
        </p:spPr>
        <p:txBody>
          <a:bodyPr/>
          <a:lstStyle/>
          <a:p>
            <a:pPr marL="0" indent="0" algn="just" eaLnBrk="1" hangingPunct="1">
              <a:lnSpc>
                <a:spcPct val="90000"/>
              </a:lnSpc>
              <a:buFont typeface="Wingdings" pitchFamily="2" charset="2"/>
              <a:buNone/>
            </a:pPr>
            <a:r>
              <a:rPr lang="en-US" altLang="ru-RU" smtClean="0">
                <a:ea typeface="ＭＳ Ｐゴシック" pitchFamily="34" charset="-128"/>
              </a:rPr>
              <a:t>Giả sử chúng ta có thêm CTR được khai thác từ dữ liệu lịch sử của hệ thống quảng cáo. Hãy đề xuất một thay đổi cho phương pháp xếp hạng của Goto để giải quyết vấn đề của bài tập 22.1.</a:t>
            </a:r>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7FE1B0C7-94C8-4021-8D01-FA4F499A2118}" type="slidenum">
              <a:rPr lang="en-US" altLang="ru-RU"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27</a:t>
            </a:fld>
            <a:endParaRPr lang="en-US" altLang="ru-RU"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ru-RU" altLang="ru-RU" smtClean="0"/>
          </a:p>
        </p:txBody>
      </p:sp>
      <p:pic>
        <p:nvPicPr>
          <p:cNvPr id="416771" name="Picture 3" descr="MC90028217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4F1646A7-D60E-4664-BCDA-161C982C2850}" type="slidenum">
              <a:rPr lang="vi-VN" altLang="ru-RU" sz="1400" smtClean="0"/>
              <a:pPr>
                <a:spcBef>
                  <a:spcPct val="0"/>
                </a:spcBef>
                <a:buClrTx/>
                <a:buSzTx/>
                <a:buFontTx/>
                <a:buNone/>
              </a:pPr>
              <a:t>28</a:t>
            </a:fld>
            <a:endParaRPr lang="vi-VN" altLang="ru-RU"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50A34377-471B-4322-9145-D3EE26CEE022}" type="slidenum">
              <a:rPr lang="vi-VN" altLang="ru-RU" sz="1400" smtClean="0"/>
              <a:pPr>
                <a:spcBef>
                  <a:spcPct val="0"/>
                </a:spcBef>
                <a:buClrTx/>
                <a:buSzTx/>
                <a:buFontTx/>
                <a:buNone/>
              </a:pPr>
              <a:t>3</a:t>
            </a:fld>
            <a:endParaRPr lang="vi-VN" altLang="ru-RU" sz="1400" smtClean="0"/>
          </a:p>
        </p:txBody>
      </p:sp>
      <p:sp>
        <p:nvSpPr>
          <p:cNvPr id="5123"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6148" name="Rectangle 3"/>
          <p:cNvSpPr>
            <a:spLocks noGrp="1" noChangeArrowheads="1"/>
          </p:cNvSpPr>
          <p:nvPr>
            <p:ph type="body" idx="1"/>
          </p:nvPr>
        </p:nvSpPr>
        <p:spPr>
          <a:xfrm>
            <a:off x="611188" y="2017713"/>
            <a:ext cx="8343900" cy="4114800"/>
          </a:xfrm>
        </p:spPr>
        <p:txBody>
          <a:bodyPr/>
          <a:lstStyle/>
          <a:p>
            <a:pPr eaLnBrk="1" hangingPunct="1">
              <a:defRPr/>
            </a:pPr>
            <a:r>
              <a:rPr lang="en-US" dirty="0" err="1" smtClean="0"/>
              <a:t>Quảng</a:t>
            </a:r>
            <a:r>
              <a:rPr lang="en-US" dirty="0" smtClean="0"/>
              <a:t> </a:t>
            </a:r>
            <a:r>
              <a:rPr lang="en-US" dirty="0" err="1" smtClean="0"/>
              <a:t>cáo</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endParaRPr lang="en-US" dirty="0" smtClean="0"/>
          </a:p>
          <a:p>
            <a:pPr eaLnBrk="1" hangingPunct="1">
              <a:defRPr/>
            </a:pPr>
            <a:r>
              <a:rPr lang="en-US" dirty="0" err="1" smtClean="0">
                <a:solidFill>
                  <a:schemeClr val="bg1">
                    <a:lumMod val="75000"/>
                  </a:schemeClr>
                </a:solidFill>
              </a:rPr>
              <a:t>Tối</a:t>
            </a:r>
            <a:r>
              <a:rPr lang="en-US" dirty="0" smtClean="0">
                <a:solidFill>
                  <a:schemeClr val="bg1">
                    <a:lumMod val="75000"/>
                  </a:schemeClr>
                </a:solidFill>
              </a:rPr>
              <a:t> </a:t>
            </a:r>
            <a:r>
              <a:rPr lang="en-US" dirty="0" err="1" smtClean="0">
                <a:solidFill>
                  <a:schemeClr val="bg1">
                    <a:lumMod val="75000"/>
                  </a:schemeClr>
                </a:solidFill>
              </a:rPr>
              <a:t>ưu</a:t>
            </a:r>
            <a:r>
              <a:rPr lang="en-US" dirty="0" smtClean="0">
                <a:solidFill>
                  <a:schemeClr val="bg1">
                    <a:lumMod val="75000"/>
                  </a:schemeClr>
                </a:solidFill>
              </a:rPr>
              <a:t> </a:t>
            </a:r>
            <a:r>
              <a:rPr lang="en-US" dirty="0" err="1" smtClean="0">
                <a:solidFill>
                  <a:schemeClr val="bg1">
                    <a:lumMod val="75000"/>
                  </a:schemeClr>
                </a:solidFill>
              </a:rPr>
              <a:t>hóa</a:t>
            </a:r>
            <a:r>
              <a:rPr lang="en-US" dirty="0" smtClean="0">
                <a:solidFill>
                  <a:schemeClr val="bg1">
                    <a:lumMod val="75000"/>
                  </a:schemeClr>
                </a:solidFill>
              </a:rPr>
              <a:t> </a:t>
            </a:r>
            <a:r>
              <a:rPr lang="en-US" dirty="0" err="1" smtClean="0">
                <a:solidFill>
                  <a:schemeClr val="bg1">
                    <a:lumMod val="75000"/>
                  </a:schemeClr>
                </a:solidFill>
              </a:rPr>
              <a:t>nội</a:t>
            </a:r>
            <a:r>
              <a:rPr lang="en-US" dirty="0" smtClean="0">
                <a:solidFill>
                  <a:schemeClr val="bg1">
                    <a:lumMod val="75000"/>
                  </a:schemeClr>
                </a:solidFill>
              </a:rPr>
              <a:t> dung </a:t>
            </a:r>
            <a:r>
              <a:rPr lang="en-US" dirty="0" err="1" smtClean="0">
                <a:solidFill>
                  <a:schemeClr val="bg1">
                    <a:lumMod val="75000"/>
                  </a:schemeClr>
                </a:solidFill>
              </a:rPr>
              <a:t>hướng</a:t>
            </a:r>
            <a:r>
              <a:rPr lang="en-US" dirty="0" smtClean="0">
                <a:solidFill>
                  <a:schemeClr val="bg1">
                    <a:lumMod val="75000"/>
                  </a:schemeClr>
                </a:solidFill>
              </a:rPr>
              <a:t> </a:t>
            </a:r>
            <a:r>
              <a:rPr lang="en-US" dirty="0" err="1" smtClean="0">
                <a:solidFill>
                  <a:schemeClr val="bg1">
                    <a:lumMod val="75000"/>
                  </a:schemeClr>
                </a:solidFill>
              </a:rPr>
              <a:t>tìm</a:t>
            </a:r>
            <a:r>
              <a:rPr lang="en-US" dirty="0" smtClean="0">
                <a:solidFill>
                  <a:schemeClr val="bg1">
                    <a:lumMod val="75000"/>
                  </a:schemeClr>
                </a:solidFill>
              </a:rPr>
              <a:t> </a:t>
            </a:r>
            <a:r>
              <a:rPr lang="en-US" dirty="0" err="1" smtClean="0">
                <a:solidFill>
                  <a:schemeClr val="bg1">
                    <a:lumMod val="75000"/>
                  </a:schemeClr>
                </a:solidFill>
              </a:rPr>
              <a:t>kiếm</a:t>
            </a:r>
            <a:endParaRPr lang="en-US" dirty="0" smtClean="0">
              <a:solidFill>
                <a:schemeClr val="bg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8BB20943-E2F6-4F2A-8F9E-F7F8B595174B}" type="slidenum">
              <a:rPr lang="vi-VN" altLang="ru-RU" sz="1400" smtClean="0"/>
              <a:pPr>
                <a:spcBef>
                  <a:spcPct val="0"/>
                </a:spcBef>
                <a:buClrTx/>
                <a:buSzTx/>
                <a:buFontTx/>
                <a:buNone/>
              </a:pPr>
              <a:t>4</a:t>
            </a:fld>
            <a:endParaRPr lang="vi-VN" altLang="ru-RU" sz="1400" smtClean="0"/>
          </a:p>
        </p:txBody>
      </p:sp>
      <p:sp>
        <p:nvSpPr>
          <p:cNvPr id="6147" name="Rectangle 2"/>
          <p:cNvSpPr>
            <a:spLocks noGrp="1" noChangeArrowheads="1"/>
          </p:cNvSpPr>
          <p:nvPr>
            <p:ph type="title"/>
          </p:nvPr>
        </p:nvSpPr>
        <p:spPr>
          <a:xfrm>
            <a:off x="1150938" y="214313"/>
            <a:ext cx="7793037" cy="1270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ru-RU" smtClean="0"/>
              <a:t>Mô hình Goto (1996)</a:t>
            </a:r>
            <a:endParaRPr lang="vi-VN" altLang="ru-RU" smtClean="0"/>
          </a:p>
        </p:txBody>
      </p:sp>
      <p:pic>
        <p:nvPicPr>
          <p:cNvPr id="6148" name="Picture 6" descr="191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500188"/>
            <a:ext cx="7072312"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3FFA0A8C-C2AC-40FB-B9DF-D2AD42C5D481}" type="slidenum">
              <a:rPr lang="vi-VN" altLang="ru-RU" sz="1400" smtClean="0"/>
              <a:pPr>
                <a:spcBef>
                  <a:spcPct val="0"/>
                </a:spcBef>
                <a:buClrTx/>
                <a:buSzTx/>
                <a:buFontTx/>
                <a:buNone/>
              </a:pPr>
              <a:t>5</a:t>
            </a:fld>
            <a:endParaRPr lang="vi-VN" altLang="ru-RU" sz="1400" smtClean="0"/>
          </a:p>
        </p:txBody>
      </p:sp>
      <p:sp>
        <p:nvSpPr>
          <p:cNvPr id="7171"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ru-RU" smtClean="0"/>
              <a:t>Mô hình Goto (1996)</a:t>
            </a:r>
            <a:endParaRPr lang="vi-VN" altLang="ru-RU" smtClean="0"/>
          </a:p>
        </p:txBody>
      </p:sp>
      <p:sp>
        <p:nvSpPr>
          <p:cNvPr id="7172" name="Rectangle 3"/>
          <p:cNvSpPr>
            <a:spLocks noGrp="1" noChangeArrowheads="1"/>
          </p:cNvSpPr>
          <p:nvPr>
            <p:ph type="body" idx="1"/>
          </p:nvPr>
        </p:nvSpPr>
        <p:spPr>
          <a:xfrm>
            <a:off x="684213" y="2017713"/>
            <a:ext cx="8270875" cy="4114800"/>
          </a:xfrm>
        </p:spPr>
        <p:txBody>
          <a:bodyPr/>
          <a:lstStyle/>
          <a:p>
            <a:pPr eaLnBrk="1" hangingPunct="1"/>
            <a:r>
              <a:rPr lang="en-US" altLang="ru-RU" smtClean="0"/>
              <a:t>Quảng cáo được xếp hạng theo giá</a:t>
            </a:r>
          </a:p>
          <a:p>
            <a:pPr lvl="1" eaLnBrk="1" hangingPunct="1"/>
            <a:r>
              <a:rPr lang="en-US" altLang="ru-RU" smtClean="0"/>
              <a:t>Tối đa thu nhập cho </a:t>
            </a:r>
            <a:r>
              <a:rPr lang="de-DE" altLang="ru-RU" smtClean="0"/>
              <a:t>Goto.</a:t>
            </a:r>
          </a:p>
          <a:p>
            <a:pPr algn="just" eaLnBrk="1" hangingPunct="1"/>
            <a:r>
              <a:rPr lang="en-US" altLang="ru-RU" smtClean="0"/>
              <a:t>Không phân biệt quảng cáo với kết quả tìm kiếm. Chỉ hiển thị một danh sách kết quả duy nhất!</a:t>
            </a:r>
          </a:p>
          <a:p>
            <a:pPr eaLnBrk="1" hangingPunct="1"/>
            <a:r>
              <a:rPr lang="en-US" altLang="ru-RU" smtClean="0"/>
              <a:t>Không xếp hạng theo sự phù hợp, . . .</a:t>
            </a:r>
          </a:p>
          <a:p>
            <a:pPr lvl="1" eaLnBrk="1" hangingPunct="1"/>
            <a:r>
              <a:rPr lang="en-US" altLang="ru-RU" smtClean="0"/>
              <a:t>Bất tiện cho người dùng.</a:t>
            </a:r>
            <a:endParaRPr lang="vi-VN" altLang="ru-RU"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119C6A14-FC94-4238-87CA-80F56DBA96C3}" type="slidenum">
              <a:rPr lang="vi-VN" altLang="ru-RU" sz="1400" smtClean="0"/>
              <a:pPr>
                <a:spcBef>
                  <a:spcPct val="0"/>
                </a:spcBef>
                <a:buClrTx/>
                <a:buSzTx/>
                <a:buFontTx/>
                <a:buNone/>
              </a:pPr>
              <a:t>6</a:t>
            </a:fld>
            <a:endParaRPr lang="vi-VN" altLang="ru-RU" sz="1400" smtClean="0"/>
          </a:p>
        </p:txBody>
      </p:sp>
      <p:sp>
        <p:nvSpPr>
          <p:cNvPr id="8195" name="Rectangle 2"/>
          <p:cNvSpPr>
            <a:spLocks noGrp="1" noChangeArrowheads="1"/>
          </p:cNvSpPr>
          <p:nvPr>
            <p:ph type="title"/>
          </p:nvPr>
        </p:nvSpPr>
        <p:spPr>
          <a:xfrm>
            <a:off x="1150938" y="214313"/>
            <a:ext cx="7793037" cy="10541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ru-RU" smtClean="0"/>
              <a:t>Mô hình Google (2000/2001)</a:t>
            </a:r>
            <a:endParaRPr lang="vi-VN" altLang="ru-RU" smtClean="0"/>
          </a:p>
        </p:txBody>
      </p:sp>
      <p:sp>
        <p:nvSpPr>
          <p:cNvPr id="8196" name="Text Box 3"/>
          <p:cNvSpPr txBox="1">
            <a:spLocks noChangeArrowheads="1"/>
          </p:cNvSpPr>
          <p:nvPr/>
        </p:nvSpPr>
        <p:spPr bwMode="auto">
          <a:xfrm>
            <a:off x="6011863" y="1268413"/>
            <a:ext cx="3071812"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eaLnBrk="1" hangingPunct="1">
              <a:spcBef>
                <a:spcPct val="0"/>
              </a:spcBef>
              <a:buClrTx/>
              <a:buSzTx/>
              <a:buFontTx/>
              <a:buNone/>
            </a:pPr>
            <a:r>
              <a:rPr lang="de-DE" altLang="ru-RU" sz="2400">
                <a:latin typeface="Calibri" pitchFamily="34" charset="0"/>
                <a:ea typeface="ＭＳ Ｐゴシック" pitchFamily="34" charset="-128"/>
              </a:rPr>
              <a:t>SogoTrade xuất hiện trong kết quả tìm kiếm</a:t>
            </a:r>
          </a:p>
          <a:p>
            <a:pPr eaLnBrk="1" hangingPunct="1">
              <a:spcBef>
                <a:spcPct val="0"/>
              </a:spcBef>
              <a:buClrTx/>
              <a:buSzTx/>
              <a:buFontTx/>
              <a:buNone/>
            </a:pPr>
            <a:endParaRPr lang="de-DE" altLang="ru-RU" sz="2400">
              <a:latin typeface="Calibri" pitchFamily="34" charset="0"/>
              <a:ea typeface="ＭＳ Ｐゴシック" pitchFamily="34" charset="-128"/>
            </a:endParaRPr>
          </a:p>
          <a:p>
            <a:pPr eaLnBrk="1" hangingPunct="1">
              <a:spcBef>
                <a:spcPct val="0"/>
              </a:spcBef>
              <a:buClrTx/>
              <a:buSzTx/>
              <a:buFontTx/>
              <a:buNone/>
            </a:pPr>
            <a:r>
              <a:rPr lang="de-DE" altLang="ru-RU" sz="2400">
                <a:latin typeface="Calibri" pitchFamily="34" charset="0"/>
                <a:ea typeface="ＭＳ Ｐゴシック" pitchFamily="34" charset="-128"/>
              </a:rPr>
              <a:t>SogoTrade trong mục quảng cáo</a:t>
            </a:r>
          </a:p>
          <a:p>
            <a:pPr eaLnBrk="1" hangingPunct="1">
              <a:spcBef>
                <a:spcPct val="0"/>
              </a:spcBef>
              <a:buClrTx/>
              <a:buSzTx/>
              <a:buFontTx/>
              <a:buNone/>
            </a:pPr>
            <a:endParaRPr lang="de-DE" altLang="ru-RU" sz="2400">
              <a:latin typeface="Calibri" pitchFamily="34" charset="0"/>
              <a:ea typeface="ＭＳ Ｐゴシック" pitchFamily="34" charset="-128"/>
            </a:endParaRPr>
          </a:p>
          <a:p>
            <a:pPr eaLnBrk="1" hangingPunct="1">
              <a:spcBef>
                <a:spcPct val="0"/>
              </a:spcBef>
              <a:buClrTx/>
              <a:buSzTx/>
              <a:buFontTx/>
              <a:buNone/>
            </a:pPr>
            <a:r>
              <a:rPr lang="de-DE" altLang="ru-RU" sz="2400">
                <a:latin typeface="Calibri" pitchFamily="34" charset="0"/>
                <a:ea typeface="ＭＳ Ｐゴシック" pitchFamily="34" charset="-128"/>
              </a:rPr>
              <a:t>Công cụ tìm kiếm có ưu tiên nội dung được quảng cáo trong xếp hạng?</a:t>
            </a:r>
          </a:p>
          <a:p>
            <a:pPr eaLnBrk="1" hangingPunct="1">
              <a:spcBef>
                <a:spcPct val="0"/>
              </a:spcBef>
              <a:buClrTx/>
              <a:buSzTx/>
              <a:buFontTx/>
              <a:buNone/>
            </a:pPr>
            <a:endParaRPr lang="de-DE" altLang="ru-RU" sz="2400">
              <a:latin typeface="Calibri" pitchFamily="34" charset="0"/>
              <a:ea typeface="ＭＳ Ｐゴシック" pitchFamily="34" charset="-128"/>
            </a:endParaRPr>
          </a:p>
          <a:p>
            <a:pPr eaLnBrk="1" hangingPunct="1">
              <a:spcBef>
                <a:spcPct val="0"/>
              </a:spcBef>
              <a:buClrTx/>
              <a:buSzTx/>
              <a:buFontTx/>
              <a:buNone/>
            </a:pPr>
            <a:r>
              <a:rPr lang="de-DE" altLang="ru-RU" sz="2400">
                <a:solidFill>
                  <a:srgbClr val="0070C0"/>
                </a:solidFill>
                <a:latin typeface="Calibri" pitchFamily="34" charset="0"/>
                <a:ea typeface="ＭＳ Ｐゴシック" pitchFamily="34" charset="-128"/>
              </a:rPr>
              <a:t>    Đa phần các công cụ tìm kiếm hàng đầu đều tuyên bố không.</a:t>
            </a:r>
          </a:p>
        </p:txBody>
      </p:sp>
      <p:pic>
        <p:nvPicPr>
          <p:cNvPr id="8197" name="Picture 9" descr="19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571625"/>
            <a:ext cx="5805488"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DC9C27F9-D012-48DE-9259-4479D9D2FF68}" type="slidenum">
              <a:rPr lang="vi-VN" altLang="ru-RU" sz="1400" smtClean="0"/>
              <a:pPr>
                <a:spcBef>
                  <a:spcPct val="0"/>
                </a:spcBef>
                <a:buClrTx/>
                <a:buSzTx/>
                <a:buFontTx/>
                <a:buNone/>
              </a:pPr>
              <a:t>7</a:t>
            </a:fld>
            <a:endParaRPr lang="vi-VN" altLang="ru-RU" sz="1400" smtClean="0"/>
          </a:p>
        </p:txBody>
      </p:sp>
      <p:sp>
        <p:nvSpPr>
          <p:cNvPr id="9219" name="Rectangle 2"/>
          <p:cNvSpPr>
            <a:spLocks noGrp="1" noChangeArrowheads="1"/>
          </p:cNvSpPr>
          <p:nvPr>
            <p:ph type="title"/>
          </p:nvPr>
        </p:nvSpPr>
        <p:spPr>
          <a:xfrm>
            <a:off x="1150938" y="214313"/>
            <a:ext cx="7793037" cy="14144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ru-RU" smtClean="0"/>
              <a:t>Xếp hạng quảng cáo</a:t>
            </a:r>
            <a:endParaRPr lang="vi-VN" altLang="ru-RU" smtClean="0"/>
          </a:p>
        </p:txBody>
      </p:sp>
      <p:sp>
        <p:nvSpPr>
          <p:cNvPr id="10244" name="Rectangle 3"/>
          <p:cNvSpPr>
            <a:spLocks noGrp="1" noChangeArrowheads="1"/>
          </p:cNvSpPr>
          <p:nvPr>
            <p:ph type="body" idx="1"/>
          </p:nvPr>
        </p:nvSpPr>
        <p:spPr>
          <a:xfrm>
            <a:off x="611188" y="2017713"/>
            <a:ext cx="8353425" cy="4435475"/>
          </a:xfrm>
        </p:spPr>
        <p:txBody>
          <a:bodyPr/>
          <a:lstStyle/>
          <a:p>
            <a:pPr eaLnBrk="1" hangingPunct="1">
              <a:defRPr/>
            </a:pPr>
            <a:r>
              <a:rPr lang="en-US" altLang="ru-RU" smtClean="0"/>
              <a:t>Đấu giá:</a:t>
            </a:r>
          </a:p>
          <a:p>
            <a:pPr lvl="1" eaLnBrk="1" hangingPunct="1">
              <a:defRPr/>
            </a:pPr>
            <a:r>
              <a:rPr lang="en-US" altLang="ru-RU" smtClean="0"/>
              <a:t>Nhà quảng cáo đặt giá cho từ khóa;</a:t>
            </a:r>
            <a:endParaRPr lang="en-US" altLang="ru-RU" smtClean="0">
              <a:solidFill>
                <a:srgbClr val="0070C0"/>
              </a:solidFill>
            </a:endParaRPr>
          </a:p>
          <a:p>
            <a:pPr lvl="1" algn="just" eaLnBrk="1" hangingPunct="1">
              <a:defRPr/>
            </a:pPr>
            <a:r>
              <a:rPr lang="en-US" altLang="ru-RU" smtClean="0"/>
              <a:t>Bất kỳ ai cũng có thể tham gia đặt giá cho bất kỳ từ khóa nào.</a:t>
            </a:r>
          </a:p>
          <a:p>
            <a:pPr algn="just" eaLnBrk="1" hangingPunct="1">
              <a:defRPr/>
            </a:pPr>
            <a:r>
              <a:rPr lang="en-US" altLang="ru-RU" smtClean="0"/>
              <a:t>Nhà quảng cáo chỉ phải trả tiền khi ai đó mở quảng cáo.</a:t>
            </a:r>
          </a:p>
          <a:p>
            <a:pPr marL="0" indent="0" algn="just" eaLnBrk="1" hangingPunct="1">
              <a:buFont typeface="Wingdings" pitchFamily="2" charset="2"/>
              <a:buNone/>
              <a:defRPr/>
            </a:pPr>
            <a:endParaRPr lang="en-US" altLang="ru-RU" smtClean="0"/>
          </a:p>
          <a:p>
            <a:pPr marL="0" indent="0" algn="just" eaLnBrk="1" hangingPunct="1">
              <a:buFont typeface="Wingdings" pitchFamily="2" charset="2"/>
              <a:buNone/>
              <a:defRPr/>
            </a:pPr>
            <a:r>
              <a:rPr lang="en-US" altLang="ru-RU" smtClean="0">
                <a:solidFill>
                  <a:schemeClr val="tx2"/>
                </a:solidFill>
              </a:rPr>
              <a:t>Xếp hạng quảng cáo, và giá phải trả khi người dùng mở quảng cáo? </a:t>
            </a:r>
            <a:endParaRPr lang="en-US" altLang="ru-RU" sz="2400" smtClean="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E91DDE97-064D-42B3-8E48-E6E840AC042C}" type="slidenum">
              <a:rPr lang="vi-VN" altLang="ru-RU" sz="1400" smtClean="0"/>
              <a:pPr>
                <a:spcBef>
                  <a:spcPct val="0"/>
                </a:spcBef>
                <a:buClrTx/>
                <a:buSzTx/>
                <a:buFontTx/>
                <a:buNone/>
              </a:pPr>
              <a:t>8</a:t>
            </a:fld>
            <a:endParaRPr lang="vi-VN" altLang="ru-RU" sz="1400" smtClean="0"/>
          </a:p>
        </p:txBody>
      </p:sp>
      <p:sp>
        <p:nvSpPr>
          <p:cNvPr id="10243"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Xếp hạng quảng cáo (2)</a:t>
            </a:r>
            <a:endParaRPr lang="vi-VN" altLang="ru-RU" smtClean="0"/>
          </a:p>
        </p:txBody>
      </p:sp>
      <p:sp>
        <p:nvSpPr>
          <p:cNvPr id="10244" name="Rectangle 3"/>
          <p:cNvSpPr>
            <a:spLocks noGrp="1" noChangeArrowheads="1"/>
          </p:cNvSpPr>
          <p:nvPr>
            <p:ph type="body" idx="1"/>
          </p:nvPr>
        </p:nvSpPr>
        <p:spPr>
          <a:xfrm>
            <a:off x="250825" y="1914525"/>
            <a:ext cx="8775700" cy="4786313"/>
          </a:xfrm>
        </p:spPr>
        <p:txBody>
          <a:bodyPr/>
          <a:lstStyle/>
          <a:p>
            <a:pPr eaLnBrk="1" hangingPunct="1"/>
            <a:r>
              <a:rPr lang="en-US" altLang="ru-RU" smtClean="0"/>
              <a:t>Vấn đề: Nếu xếp hạng theo giá được trả như trong Goto, truy vấn và quảng cáo có thể không khớp về nội dung;</a:t>
            </a:r>
          </a:p>
          <a:p>
            <a:pPr eaLnBrk="1" hangingPunct="1"/>
            <a:r>
              <a:rPr lang="en-US" altLang="ru-RU" smtClean="0"/>
              <a:t>Cải tiến: Xếp hạng dựa trên giá và sự phù hợp</a:t>
            </a:r>
            <a:endParaRPr lang="en-US" altLang="ru-RU" smtClean="0">
              <a:solidFill>
                <a:srgbClr val="0070C0"/>
              </a:solidFill>
            </a:endParaRPr>
          </a:p>
          <a:p>
            <a:pPr lvl="1" eaLnBrk="1" hangingPunct="1"/>
            <a:r>
              <a:rPr lang="en-US" altLang="ru-RU" smtClean="0"/>
              <a:t>Tham số chính để đánh giá sự phù hợp là tỉ lệ mở liên kết</a:t>
            </a:r>
          </a:p>
          <a:p>
            <a:pPr lvl="1" algn="just" eaLnBrk="1" hangingPunct="1"/>
            <a:r>
              <a:rPr lang="en-US" altLang="ru-RU" smtClean="0"/>
              <a:t>Các tiêu chí xếp hạng khác: địa điểm, thời gian, chất lượng và tốc độ tải trang web, v.v.</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itchFamily="34" charset="0"/>
                <a:cs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cs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cs typeface="Tahoma" pitchFamily="34" charset="0"/>
              </a:defRPr>
            </a:lvl4pPr>
            <a:lvl5pPr marL="2057400" indent="-228600">
              <a:spcBef>
                <a:spcPct val="20000"/>
              </a:spcBef>
              <a:buClr>
                <a:schemeClr val="accent1"/>
              </a:buClr>
              <a:buSzPct val="50000"/>
              <a:buFont typeface="Wingdings" pitchFamily="2" charset="2"/>
              <a:buChar char="n"/>
              <a:defRPr sz="16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Tahoma" pitchFamily="34" charset="0"/>
                <a:cs typeface="Tahoma" pitchFamily="34" charset="0"/>
              </a:defRPr>
            </a:lvl9pPr>
          </a:lstStyle>
          <a:p>
            <a:pPr>
              <a:spcBef>
                <a:spcPct val="0"/>
              </a:spcBef>
              <a:buClrTx/>
              <a:buSzTx/>
              <a:buFontTx/>
              <a:buNone/>
            </a:pPr>
            <a:fld id="{67436EFE-281F-4F59-A378-4E7D150F70AE}" type="slidenum">
              <a:rPr lang="vi-VN" altLang="ru-RU" sz="1400" smtClean="0"/>
              <a:pPr>
                <a:spcBef>
                  <a:spcPct val="0"/>
                </a:spcBef>
                <a:buClrTx/>
                <a:buSzTx/>
                <a:buFontTx/>
                <a:buNone/>
              </a:pPr>
              <a:t>9</a:t>
            </a:fld>
            <a:endParaRPr lang="vi-VN" altLang="ru-RU" sz="1400" smtClean="0"/>
          </a:p>
        </p:txBody>
      </p:sp>
      <p:sp>
        <p:nvSpPr>
          <p:cNvPr id="11267"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de-DE" altLang="ru-RU" smtClean="0"/>
              <a:t>Xếp hạng quảng cáo (3)</a:t>
            </a:r>
            <a:endParaRPr lang="vi-VN" altLang="ru-RU" smtClean="0"/>
          </a:p>
        </p:txBody>
      </p:sp>
      <p:sp>
        <p:nvSpPr>
          <p:cNvPr id="11268" name="Rectangle 3"/>
          <p:cNvSpPr>
            <a:spLocks noGrp="1" noChangeArrowheads="1"/>
          </p:cNvSpPr>
          <p:nvPr>
            <p:ph type="body" idx="1"/>
          </p:nvPr>
        </p:nvSpPr>
        <p:spPr>
          <a:xfrm>
            <a:off x="250825" y="1914525"/>
            <a:ext cx="8775700" cy="4786313"/>
          </a:xfrm>
        </p:spPr>
        <p:txBody>
          <a:bodyPr/>
          <a:lstStyle/>
          <a:p>
            <a:pPr eaLnBrk="1" hangingPunct="1"/>
            <a:r>
              <a:rPr lang="en-US" altLang="ru-RU" smtClean="0"/>
              <a:t>Kết quả: Quảng cáo kém phù hợp sẽ bị xếp hạng thấp hơn</a:t>
            </a:r>
          </a:p>
          <a:p>
            <a:pPr lvl="1" eaLnBrk="1" hangingPunct="1"/>
            <a:r>
              <a:rPr lang="en-US" altLang="ru-RU" smtClean="0"/>
              <a:t>Mong muốn: Người dùng luôn tìm được thông tin hữu ích. </a:t>
            </a:r>
          </a:p>
          <a:p>
            <a:pPr lvl="1" eaLnBrk="1" hangingPunct="1"/>
            <a:r>
              <a:rPr lang="en-US" altLang="ru-RU" smtClean="0"/>
              <a:t>Sự hài lòng của người dùng là cực đại =&gt; doanh thu của hệ thống là cực đại.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4701</TotalTime>
  <Words>1364</Words>
  <Application>Microsoft Office PowerPoint</Application>
  <PresentationFormat>On-screen Show (4:3)</PresentationFormat>
  <Paragraphs>188</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Tahoma</vt:lpstr>
      <vt:lpstr>Arial</vt:lpstr>
      <vt:lpstr>Wingdings</vt:lpstr>
      <vt:lpstr>Calibri</vt:lpstr>
      <vt:lpstr>ＭＳ Ｐゴシック</vt:lpstr>
      <vt:lpstr>Lucida Sans</vt:lpstr>
      <vt:lpstr>Arial Unicode MS</vt:lpstr>
      <vt:lpstr>Comic Sans MS</vt:lpstr>
      <vt:lpstr>Times New Roman</vt:lpstr>
      <vt:lpstr>Палитра</vt:lpstr>
      <vt:lpstr>IT4853 Tìm kiếm và trình diễn thông tin</vt:lpstr>
      <vt:lpstr>Tổng quan công cụ tìm kiếm trên Web</vt:lpstr>
      <vt:lpstr>Nội dung chính</vt:lpstr>
      <vt:lpstr>Mô hình Goto (1996)</vt:lpstr>
      <vt:lpstr>Mô hình Goto (1996)</vt:lpstr>
      <vt:lpstr>Mô hình Google (2000/2001)</vt:lpstr>
      <vt:lpstr>Xếp hạng quảng cáo</vt:lpstr>
      <vt:lpstr>Xếp hạng quảng cáo (2)</vt:lpstr>
      <vt:lpstr>Xếp hạng quảng cáo (3)</vt:lpstr>
      <vt:lpstr>Mô hình đấu giá với giá thứ hai của Google</vt:lpstr>
      <vt:lpstr>Mô hình đấu giá với giá thứ hai của Google (2)</vt:lpstr>
      <vt:lpstr>Mô hình đấu giá theo giá thứ hai của Google (2)</vt:lpstr>
      <vt:lpstr>Những từ khóa được định giá cao</vt:lpstr>
      <vt:lpstr>Quảng cáo trong tìm kiếm: ba bền đều có lợi?</vt:lpstr>
      <vt:lpstr>Có thể đánh lừa hệ thống?</vt:lpstr>
      <vt:lpstr>Có thể đánh lừa hệ thống?   Đầu cơ từ khóa</vt:lpstr>
      <vt:lpstr>Có thể đánh lừa hệ thống?    Vi phạm thương hiệu</vt:lpstr>
      <vt:lpstr>Nội dung chính</vt:lpstr>
      <vt:lpstr>Tối ưu nội dung hướng tìm kiếm</vt:lpstr>
      <vt:lpstr>Kỹ thuật đơn giản nhất</vt:lpstr>
      <vt:lpstr>Các phương pháp kích từ khóa</vt:lpstr>
      <vt:lpstr>Tàng hình</vt:lpstr>
      <vt:lpstr>Những kỹ thuật khác</vt:lpstr>
      <vt:lpstr>Đối phó với spam</vt:lpstr>
      <vt:lpstr>Tài liệu tham khảo</vt:lpstr>
      <vt:lpstr>Bài tập 22.1</vt:lpstr>
      <vt:lpstr>Bài tập 22.2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1852</cp:revision>
  <dcterms:created xsi:type="dcterms:W3CDTF">2013-06-24T04:34:24Z</dcterms:created>
  <dcterms:modified xsi:type="dcterms:W3CDTF">2017-11-27T17:55:53Z</dcterms:modified>
</cp:coreProperties>
</file>