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9"/>
  </p:notesMasterIdLst>
  <p:sldIdLst>
    <p:sldId id="363" r:id="rId2"/>
    <p:sldId id="675" r:id="rId3"/>
    <p:sldId id="567" r:id="rId4"/>
    <p:sldId id="568" r:id="rId5"/>
    <p:sldId id="569" r:id="rId6"/>
    <p:sldId id="570" r:id="rId7"/>
    <p:sldId id="676" r:id="rId8"/>
    <p:sldId id="654" r:id="rId9"/>
    <p:sldId id="655" r:id="rId10"/>
    <p:sldId id="656" r:id="rId11"/>
    <p:sldId id="657" r:id="rId12"/>
    <p:sldId id="678" r:id="rId13"/>
    <p:sldId id="677" r:id="rId14"/>
    <p:sldId id="571" r:id="rId15"/>
    <p:sldId id="679" r:id="rId16"/>
    <p:sldId id="681" r:id="rId17"/>
    <p:sldId id="659" r:id="rId18"/>
    <p:sldId id="660" r:id="rId19"/>
    <p:sldId id="661" r:id="rId20"/>
    <p:sldId id="662" r:id="rId21"/>
    <p:sldId id="685" r:id="rId22"/>
    <p:sldId id="686" r:id="rId23"/>
    <p:sldId id="683" r:id="rId24"/>
    <p:sldId id="682" r:id="rId25"/>
    <p:sldId id="690" r:id="rId26"/>
    <p:sldId id="688" r:id="rId27"/>
    <p:sldId id="691" r:id="rId28"/>
    <p:sldId id="692" r:id="rId29"/>
    <p:sldId id="693" r:id="rId30"/>
    <p:sldId id="671" r:id="rId31"/>
    <p:sldId id="672" r:id="rId32"/>
    <p:sldId id="680" r:id="rId33"/>
    <p:sldId id="694" r:id="rId34"/>
    <p:sldId id="695" r:id="rId35"/>
    <p:sldId id="696" r:id="rId36"/>
    <p:sldId id="697" r:id="rId37"/>
    <p:sldId id="673" r:id="rId38"/>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CCFFFF"/>
    <a:srgbClr val="000000"/>
    <a:srgbClr val="B2B2B2"/>
    <a:srgbClr val="990099"/>
    <a:srgbClr val="D6009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1250" autoAdjust="0"/>
    <p:restoredTop sz="83065" autoAdjust="0"/>
  </p:normalViewPr>
  <p:slideViewPr>
    <p:cSldViewPr>
      <p:cViewPr varScale="1">
        <p:scale>
          <a:sx n="61" d="100"/>
          <a:sy n="61" d="100"/>
        </p:scale>
        <p:origin x="-84" y="-240"/>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17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vi-VN"/>
          </a:p>
        </p:txBody>
      </p:sp>
      <p:sp>
        <p:nvSpPr>
          <p:cNvPr id="387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vi-VN"/>
          </a:p>
        </p:txBody>
      </p:sp>
      <p:sp>
        <p:nvSpPr>
          <p:cNvPr id="387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7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387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vi-VN"/>
          </a:p>
        </p:txBody>
      </p:sp>
      <p:sp>
        <p:nvSpPr>
          <p:cNvPr id="387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04B95E1-28A0-44C7-9CBC-2C249B0EC0A3}" type="slidenum">
              <a:rPr lang="vi-VN"/>
              <a:pPr/>
              <a:t>‹#›</a:t>
            </a:fld>
            <a:endParaRPr lang="vi-VN"/>
          </a:p>
        </p:txBody>
      </p:sp>
    </p:spTree>
    <p:extLst>
      <p:ext uri="{BB962C8B-B14F-4D97-AF65-F5344CB8AC3E}">
        <p14:creationId xmlns:p14="http://schemas.microsoft.com/office/powerpoint/2010/main" val="18590447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82" name="Rectangle 10"/>
          <p:cNvSpPr>
            <a:spLocks noGrp="1" noChangeArrowheads="1"/>
          </p:cNvSpPr>
          <p:nvPr>
            <p:ph type="sldNum" sz="quarter"/>
          </p:nvPr>
        </p:nvSpPr>
        <p:spPr>
          <a:noFill/>
        </p:spPr>
        <p:txBody>
          <a:bodyPr/>
          <a:lstStyle/>
          <a:p>
            <a:fld id="{9FCA81AA-AA40-46D9-970F-B8CD018939F6}" type="slidenum">
              <a:rPr lang="en-US" smtClean="0">
                <a:ea typeface="ＭＳ Ｐゴシック" charset="-128"/>
              </a:rPr>
              <a:pPr/>
              <a:t>19</a:t>
            </a:fld>
            <a:endParaRPr lang="en-US" smtClean="0">
              <a:ea typeface="ＭＳ Ｐゴシック" charset="-128"/>
            </a:endParaRPr>
          </a:p>
        </p:txBody>
      </p:sp>
      <p:sp>
        <p:nvSpPr>
          <p:cNvPr id="37888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37888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92713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0930" name="Rectangle 10"/>
          <p:cNvSpPr>
            <a:spLocks noGrp="1" noChangeArrowheads="1"/>
          </p:cNvSpPr>
          <p:nvPr>
            <p:ph type="sldNum" sz="quarter"/>
          </p:nvPr>
        </p:nvSpPr>
        <p:spPr>
          <a:noFill/>
        </p:spPr>
        <p:txBody>
          <a:bodyPr/>
          <a:lstStyle/>
          <a:p>
            <a:fld id="{2ED89B2D-9191-41BA-B59D-C4A053D482AA}" type="slidenum">
              <a:rPr lang="en-US" smtClean="0">
                <a:ea typeface="ＭＳ Ｐゴシック" charset="-128"/>
              </a:rPr>
              <a:pPr/>
              <a:t>20</a:t>
            </a:fld>
            <a:endParaRPr lang="en-US" smtClean="0">
              <a:ea typeface="ＭＳ Ｐゴシック" charset="-128"/>
            </a:endParaRPr>
          </a:p>
        </p:txBody>
      </p:sp>
      <p:sp>
        <p:nvSpPr>
          <p:cNvPr id="38093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380932"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166618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0930" name="Rectangle 10"/>
          <p:cNvSpPr>
            <a:spLocks noGrp="1" noChangeArrowheads="1"/>
          </p:cNvSpPr>
          <p:nvPr>
            <p:ph type="sldNum" sz="quarter"/>
          </p:nvPr>
        </p:nvSpPr>
        <p:spPr>
          <a:noFill/>
        </p:spPr>
        <p:txBody>
          <a:bodyPr/>
          <a:lstStyle/>
          <a:p>
            <a:fld id="{2ED89B2D-9191-41BA-B59D-C4A053D482AA}" type="slidenum">
              <a:rPr lang="en-US" smtClean="0">
                <a:ea typeface="ＭＳ Ｐゴシック" charset="-128"/>
              </a:rPr>
              <a:pPr/>
              <a:t>21</a:t>
            </a:fld>
            <a:endParaRPr lang="en-US" smtClean="0">
              <a:ea typeface="ＭＳ Ｐゴシック" charset="-128"/>
            </a:endParaRPr>
          </a:p>
        </p:txBody>
      </p:sp>
      <p:sp>
        <p:nvSpPr>
          <p:cNvPr id="38093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380932"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998253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904B95E1-28A0-44C7-9CBC-2C249B0EC0A3}" type="slidenum">
              <a:rPr lang="vi-VN" smtClean="0"/>
              <a:pPr/>
              <a:t>29</a:t>
            </a:fld>
            <a:endParaRPr lang="vi-VN"/>
          </a:p>
        </p:txBody>
      </p:sp>
    </p:spTree>
    <p:extLst>
      <p:ext uri="{BB962C8B-B14F-4D97-AF65-F5344CB8AC3E}">
        <p14:creationId xmlns:p14="http://schemas.microsoft.com/office/powerpoint/2010/main" val="593634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7586" name="Group 2"/>
          <p:cNvGrpSpPr>
            <a:grpSpLocks/>
          </p:cNvGrpSpPr>
          <p:nvPr/>
        </p:nvGrpSpPr>
        <p:grpSpPr bwMode="auto">
          <a:xfrm>
            <a:off x="0" y="2438400"/>
            <a:ext cx="9009063" cy="1052513"/>
            <a:chOff x="0" y="1536"/>
            <a:chExt cx="5675" cy="663"/>
          </a:xfrm>
        </p:grpSpPr>
        <p:grpSp>
          <p:nvGrpSpPr>
            <p:cNvPr id="67587" name="Group 3"/>
            <p:cNvGrpSpPr>
              <a:grpSpLocks/>
            </p:cNvGrpSpPr>
            <p:nvPr/>
          </p:nvGrpSpPr>
          <p:grpSpPr bwMode="auto">
            <a:xfrm>
              <a:off x="183" y="1604"/>
              <a:ext cx="448" cy="299"/>
              <a:chOff x="720" y="336"/>
              <a:chExt cx="624" cy="432"/>
            </a:xfrm>
          </p:grpSpPr>
          <p:sp>
            <p:nvSpPr>
              <p:cNvPr id="6758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8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67590" name="Group 6"/>
            <p:cNvGrpSpPr>
              <a:grpSpLocks/>
            </p:cNvGrpSpPr>
            <p:nvPr/>
          </p:nvGrpSpPr>
          <p:grpSpPr bwMode="auto">
            <a:xfrm>
              <a:off x="261" y="1870"/>
              <a:ext cx="465" cy="299"/>
              <a:chOff x="912" y="2640"/>
              <a:chExt cx="672" cy="432"/>
            </a:xfrm>
          </p:grpSpPr>
          <p:sp>
            <p:nvSpPr>
              <p:cNvPr id="6759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6759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vi-VN"/>
          </a:p>
        </p:txBody>
      </p:sp>
      <p:sp>
        <p:nvSpPr>
          <p:cNvPr id="6759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vi-VN"/>
          </a:p>
        </p:txBody>
      </p:sp>
      <p:sp>
        <p:nvSpPr>
          <p:cNvPr id="6760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E42FAD91-7D0B-49D9-B849-D8FEDE1EF1A3}" type="slidenum">
              <a:rPr lang="vi-VN"/>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8A954C2D-C9AB-4B76-A3D5-1234A2EDF5FE}" type="slidenum">
              <a:rPr lang="vi-VN"/>
              <a:pPr/>
              <a:t>‹#›</a:t>
            </a:fld>
            <a:endParaRPr lang="vi-VN"/>
          </a:p>
        </p:txBody>
      </p:sp>
    </p:spTree>
    <p:extLst>
      <p:ext uri="{BB962C8B-B14F-4D97-AF65-F5344CB8AC3E}">
        <p14:creationId xmlns:p14="http://schemas.microsoft.com/office/powerpoint/2010/main" val="56219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1163" y="214313"/>
            <a:ext cx="2193925"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79388" y="214313"/>
            <a:ext cx="6429375"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180718F1-FB1D-4338-B6C3-796BA3EA03E6}" type="slidenum">
              <a:rPr lang="vi-VN"/>
              <a:pPr/>
              <a:t>‹#›</a:t>
            </a:fld>
            <a:endParaRPr lang="vi-VN"/>
          </a:p>
        </p:txBody>
      </p:sp>
    </p:spTree>
    <p:extLst>
      <p:ext uri="{BB962C8B-B14F-4D97-AF65-F5344CB8AC3E}">
        <p14:creationId xmlns:p14="http://schemas.microsoft.com/office/powerpoint/2010/main" val="253057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D6068C68-03D6-411B-96BB-8ECF95BB1CE2}" type="slidenum">
              <a:rPr lang="vi-VN"/>
              <a:pPr/>
              <a:t>‹#›</a:t>
            </a:fld>
            <a:endParaRPr lang="vi-VN"/>
          </a:p>
        </p:txBody>
      </p:sp>
    </p:spTree>
    <p:extLst>
      <p:ext uri="{BB962C8B-B14F-4D97-AF65-F5344CB8AC3E}">
        <p14:creationId xmlns:p14="http://schemas.microsoft.com/office/powerpoint/2010/main" val="1069965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B3B822E6-F7A4-4C80-A2F6-40B80B15E306}" type="slidenum">
              <a:rPr lang="vi-VN"/>
              <a:pPr/>
              <a:t>‹#›</a:t>
            </a:fld>
            <a:endParaRPr lang="vi-VN"/>
          </a:p>
        </p:txBody>
      </p:sp>
    </p:spTree>
    <p:extLst>
      <p:ext uri="{BB962C8B-B14F-4D97-AF65-F5344CB8AC3E}">
        <p14:creationId xmlns:p14="http://schemas.microsoft.com/office/powerpoint/2010/main" val="2776410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79388" y="2017713"/>
            <a:ext cx="431165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3438" y="2017713"/>
            <a:ext cx="431165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84478FF7-7FE6-4AB4-9FD3-4EB5F102244E}" type="slidenum">
              <a:rPr lang="vi-VN"/>
              <a:pPr/>
              <a:t>‹#›</a:t>
            </a:fld>
            <a:endParaRPr lang="vi-VN"/>
          </a:p>
        </p:txBody>
      </p:sp>
    </p:spTree>
    <p:extLst>
      <p:ext uri="{BB962C8B-B14F-4D97-AF65-F5344CB8AC3E}">
        <p14:creationId xmlns:p14="http://schemas.microsoft.com/office/powerpoint/2010/main" val="1732391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endParaRPr lang="vi-VN"/>
          </a:p>
        </p:txBody>
      </p:sp>
      <p:sp>
        <p:nvSpPr>
          <p:cNvPr id="8" name="Footer Placeholder 7"/>
          <p:cNvSpPr>
            <a:spLocks noGrp="1"/>
          </p:cNvSpPr>
          <p:nvPr>
            <p:ph type="ftr" sz="quarter" idx="11"/>
          </p:nvPr>
        </p:nvSpPr>
        <p:spPr/>
        <p:txBody>
          <a:bodyPr/>
          <a:lstStyle>
            <a:lvl1pPr>
              <a:defRPr/>
            </a:lvl1pPr>
          </a:lstStyle>
          <a:p>
            <a:endParaRPr lang="vi-VN"/>
          </a:p>
        </p:txBody>
      </p:sp>
      <p:sp>
        <p:nvSpPr>
          <p:cNvPr id="9" name="Slide Number Placeholder 8"/>
          <p:cNvSpPr>
            <a:spLocks noGrp="1"/>
          </p:cNvSpPr>
          <p:nvPr>
            <p:ph type="sldNum" sz="quarter" idx="12"/>
          </p:nvPr>
        </p:nvSpPr>
        <p:spPr/>
        <p:txBody>
          <a:bodyPr/>
          <a:lstStyle>
            <a:lvl1pPr>
              <a:defRPr/>
            </a:lvl1pPr>
          </a:lstStyle>
          <a:p>
            <a:fld id="{612C87EA-D7A7-4388-BF80-B1F552791F10}" type="slidenum">
              <a:rPr lang="vi-VN"/>
              <a:pPr/>
              <a:t>‹#›</a:t>
            </a:fld>
            <a:endParaRPr lang="vi-VN"/>
          </a:p>
        </p:txBody>
      </p:sp>
    </p:spTree>
    <p:extLst>
      <p:ext uri="{BB962C8B-B14F-4D97-AF65-F5344CB8AC3E}">
        <p14:creationId xmlns:p14="http://schemas.microsoft.com/office/powerpoint/2010/main" val="55191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endParaRPr lang="vi-VN"/>
          </a:p>
        </p:txBody>
      </p:sp>
      <p:sp>
        <p:nvSpPr>
          <p:cNvPr id="4" name="Footer Placeholder 3"/>
          <p:cNvSpPr>
            <a:spLocks noGrp="1"/>
          </p:cNvSpPr>
          <p:nvPr>
            <p:ph type="ftr" sz="quarter" idx="11"/>
          </p:nvPr>
        </p:nvSpPr>
        <p:spPr/>
        <p:txBody>
          <a:bodyPr/>
          <a:lstStyle>
            <a:lvl1pPr>
              <a:defRPr/>
            </a:lvl1pPr>
          </a:lstStyle>
          <a:p>
            <a:endParaRPr lang="vi-VN"/>
          </a:p>
        </p:txBody>
      </p:sp>
      <p:sp>
        <p:nvSpPr>
          <p:cNvPr id="5" name="Slide Number Placeholder 4"/>
          <p:cNvSpPr>
            <a:spLocks noGrp="1"/>
          </p:cNvSpPr>
          <p:nvPr>
            <p:ph type="sldNum" sz="quarter" idx="12"/>
          </p:nvPr>
        </p:nvSpPr>
        <p:spPr/>
        <p:txBody>
          <a:bodyPr/>
          <a:lstStyle>
            <a:lvl1pPr>
              <a:defRPr/>
            </a:lvl1pPr>
          </a:lstStyle>
          <a:p>
            <a:fld id="{3346D970-0F57-4AA3-82F1-1C3A79D506E3}" type="slidenum">
              <a:rPr lang="vi-VN"/>
              <a:pPr/>
              <a:t>‹#›</a:t>
            </a:fld>
            <a:endParaRPr lang="vi-VN"/>
          </a:p>
        </p:txBody>
      </p:sp>
    </p:spTree>
    <p:extLst>
      <p:ext uri="{BB962C8B-B14F-4D97-AF65-F5344CB8AC3E}">
        <p14:creationId xmlns:p14="http://schemas.microsoft.com/office/powerpoint/2010/main" val="803973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vi-VN"/>
          </a:p>
        </p:txBody>
      </p:sp>
      <p:sp>
        <p:nvSpPr>
          <p:cNvPr id="3" name="Footer Placeholder 2"/>
          <p:cNvSpPr>
            <a:spLocks noGrp="1"/>
          </p:cNvSpPr>
          <p:nvPr>
            <p:ph type="ftr" sz="quarter" idx="11"/>
          </p:nvPr>
        </p:nvSpPr>
        <p:spPr/>
        <p:txBody>
          <a:bodyPr/>
          <a:lstStyle>
            <a:lvl1pPr>
              <a:defRPr/>
            </a:lvl1pPr>
          </a:lstStyle>
          <a:p>
            <a:endParaRPr lang="vi-VN"/>
          </a:p>
        </p:txBody>
      </p:sp>
      <p:sp>
        <p:nvSpPr>
          <p:cNvPr id="4" name="Slide Number Placeholder 3"/>
          <p:cNvSpPr>
            <a:spLocks noGrp="1"/>
          </p:cNvSpPr>
          <p:nvPr>
            <p:ph type="sldNum" sz="quarter" idx="12"/>
          </p:nvPr>
        </p:nvSpPr>
        <p:spPr/>
        <p:txBody>
          <a:bodyPr/>
          <a:lstStyle>
            <a:lvl1pPr>
              <a:defRPr/>
            </a:lvl1pPr>
          </a:lstStyle>
          <a:p>
            <a:fld id="{40332AF8-82C9-4407-8194-080623E93913}" type="slidenum">
              <a:rPr lang="vi-VN"/>
              <a:pPr/>
              <a:t>‹#›</a:t>
            </a:fld>
            <a:endParaRPr lang="vi-VN"/>
          </a:p>
        </p:txBody>
      </p:sp>
    </p:spTree>
    <p:extLst>
      <p:ext uri="{BB962C8B-B14F-4D97-AF65-F5344CB8AC3E}">
        <p14:creationId xmlns:p14="http://schemas.microsoft.com/office/powerpoint/2010/main" val="250036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396C51F1-57B6-43B4-9471-27A2209AA0DF}" type="slidenum">
              <a:rPr lang="vi-VN"/>
              <a:pPr/>
              <a:t>‹#›</a:t>
            </a:fld>
            <a:endParaRPr lang="vi-VN"/>
          </a:p>
        </p:txBody>
      </p:sp>
    </p:spTree>
    <p:extLst>
      <p:ext uri="{BB962C8B-B14F-4D97-AF65-F5344CB8AC3E}">
        <p14:creationId xmlns:p14="http://schemas.microsoft.com/office/powerpoint/2010/main" val="167183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975C1FC1-3913-4701-B191-FD92461176B0}" type="slidenum">
              <a:rPr lang="vi-VN"/>
              <a:pPr/>
              <a:t>‹#›</a:t>
            </a:fld>
            <a:endParaRPr lang="vi-VN"/>
          </a:p>
        </p:txBody>
      </p:sp>
    </p:spTree>
    <p:extLst>
      <p:ext uri="{BB962C8B-B14F-4D97-AF65-F5344CB8AC3E}">
        <p14:creationId xmlns:p14="http://schemas.microsoft.com/office/powerpoint/2010/main" val="1308481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9"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66570" name="Rectangle 10"/>
          <p:cNvSpPr>
            <a:spLocks noGrp="1" noChangeArrowheads="1"/>
          </p:cNvSpPr>
          <p:nvPr>
            <p:ph type="body" idx="1"/>
          </p:nvPr>
        </p:nvSpPr>
        <p:spPr bwMode="auto">
          <a:xfrm>
            <a:off x="179388" y="2017713"/>
            <a:ext cx="87757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FC1F5DB1-3FE9-416E-9E32-726DB67319A0}" type="slidenum">
              <a:rPr lang="vi-VN"/>
              <a:pPr/>
              <a:t>‹#›</a:t>
            </a:fld>
            <a:endParaRPr lang="vi-V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wmf"/></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www.ibm.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ibm.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p:txBody>
          <a:bodyPr/>
          <a:lstStyle/>
          <a:p>
            <a:r>
              <a:rPr lang="en-US" sz="3200" dirty="0" smtClean="0"/>
              <a:t>IT4853</a:t>
            </a:r>
            <a:br>
              <a:rPr lang="en-US" sz="3200" dirty="0" smtClean="0"/>
            </a:br>
            <a:r>
              <a:rPr lang="en-US" sz="3200" dirty="0" err="1" smtClean="0"/>
              <a:t>Tìm</a:t>
            </a:r>
            <a:r>
              <a:rPr lang="en-US" sz="3200" dirty="0" smtClean="0"/>
              <a:t> </a:t>
            </a:r>
            <a:r>
              <a:rPr lang="en-US" sz="3200" dirty="0" err="1"/>
              <a:t>kiếm</a:t>
            </a:r>
            <a:r>
              <a:rPr lang="en-US" sz="3200" dirty="0"/>
              <a:t> </a:t>
            </a:r>
            <a:r>
              <a:rPr lang="en-US" sz="3200" dirty="0" err="1"/>
              <a:t>và</a:t>
            </a:r>
            <a:r>
              <a:rPr lang="en-US" sz="3200" dirty="0"/>
              <a:t> </a:t>
            </a:r>
            <a:r>
              <a:rPr lang="en-US" sz="3200" dirty="0" err="1"/>
              <a:t>trình</a:t>
            </a:r>
            <a:r>
              <a:rPr lang="en-US" sz="3200" dirty="0"/>
              <a:t> </a:t>
            </a:r>
            <a:r>
              <a:rPr lang="en-US" sz="3200" dirty="0" err="1"/>
              <a:t>diễn</a:t>
            </a:r>
            <a:r>
              <a:rPr lang="en-US" sz="3200" dirty="0"/>
              <a:t> </a:t>
            </a:r>
            <a:r>
              <a:rPr lang="en-US" sz="3200" dirty="0" err="1"/>
              <a:t>thông</a:t>
            </a:r>
            <a:r>
              <a:rPr lang="en-US" sz="3200" dirty="0"/>
              <a:t> tin</a:t>
            </a:r>
            <a:endParaRPr lang="vi-VN" sz="3200" dirty="0"/>
          </a:p>
        </p:txBody>
      </p:sp>
      <p:sp>
        <p:nvSpPr>
          <p:cNvPr id="243715" name="Rectangle 3"/>
          <p:cNvSpPr>
            <a:spLocks noGrp="1" noChangeArrowheads="1"/>
          </p:cNvSpPr>
          <p:nvPr>
            <p:ph type="subTitle" idx="1"/>
          </p:nvPr>
        </p:nvSpPr>
        <p:spPr>
          <a:xfrm>
            <a:off x="611560" y="3429000"/>
            <a:ext cx="7704856" cy="2209800"/>
          </a:xfrm>
        </p:spPr>
        <p:txBody>
          <a:bodyPr/>
          <a:lstStyle/>
          <a:p>
            <a:pPr algn="just"/>
            <a:r>
              <a:rPr lang="en-US" sz="3200" smtClean="0"/>
              <a:t>Bài 24. </a:t>
            </a:r>
            <a:r>
              <a:rPr lang="en-US" sz="3200" dirty="0" err="1" smtClean="0"/>
              <a:t>Phân</a:t>
            </a:r>
            <a:r>
              <a:rPr lang="en-US" sz="3200" dirty="0" smtClean="0"/>
              <a:t> </a:t>
            </a:r>
            <a:r>
              <a:rPr lang="en-US" sz="3200" dirty="0" err="1" smtClean="0"/>
              <a:t>tích</a:t>
            </a:r>
            <a:r>
              <a:rPr lang="en-US" sz="3200" dirty="0" smtClean="0"/>
              <a:t> </a:t>
            </a:r>
            <a:r>
              <a:rPr lang="en-US" sz="3200" dirty="0" err="1" smtClean="0"/>
              <a:t>liên</a:t>
            </a:r>
            <a:r>
              <a:rPr lang="en-US" sz="3200" dirty="0" smtClean="0"/>
              <a:t> </a:t>
            </a:r>
            <a:r>
              <a:rPr lang="en-US" sz="3200" dirty="0" err="1" smtClean="0"/>
              <a:t>kết</a:t>
            </a:r>
            <a:r>
              <a:rPr lang="en-US" sz="3200" smtClean="0"/>
              <a:t>, PageRank</a:t>
            </a:r>
          </a:p>
          <a:p>
            <a:pPr algn="just"/>
            <a:r>
              <a:rPr lang="en-US" sz="3200" smtClean="0"/>
              <a:t>IIR.C21. Link analysis</a:t>
            </a:r>
            <a:endParaRPr lang="vi-VN" sz="2400" dirty="0"/>
          </a:p>
        </p:txBody>
      </p:sp>
      <p:sp>
        <p:nvSpPr>
          <p:cNvPr id="4" name="TextBox 1"/>
          <p:cNvSpPr txBox="1">
            <a:spLocks noChangeArrowheads="1"/>
          </p:cNvSpPr>
          <p:nvPr/>
        </p:nvSpPr>
        <p:spPr bwMode="auto">
          <a:xfrm>
            <a:off x="2987824" y="6217344"/>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a:lstStyle>
          <a:p>
            <a:pPr algn="ctr">
              <a:spcBef>
                <a:spcPct val="0"/>
              </a:spcBef>
              <a:buClrTx/>
              <a:buSzTx/>
              <a:buFontTx/>
              <a:buNone/>
            </a:pPr>
            <a:r>
              <a:rPr lang="en-US" altLang="ru-RU" sz="1800" dirty="0" err="1">
                <a:cs typeface="Arial" panose="020B0604020202020204" pitchFamily="34" charset="0"/>
              </a:rPr>
              <a:t>Hà</a:t>
            </a:r>
            <a:r>
              <a:rPr lang="en-US" altLang="ru-RU" sz="1800" dirty="0">
                <a:cs typeface="Arial" panose="020B0604020202020204" pitchFamily="34" charset="0"/>
              </a:rPr>
              <a:t> </a:t>
            </a:r>
            <a:r>
              <a:rPr lang="en-US" altLang="ru-RU" sz="1800" dirty="0" err="1">
                <a:cs typeface="Arial" panose="020B0604020202020204" pitchFamily="34" charset="0"/>
              </a:rPr>
              <a:t>Nội</a:t>
            </a:r>
            <a:r>
              <a:rPr lang="en-US" altLang="ru-RU" sz="1800" dirty="0">
                <a:cs typeface="Arial" panose="020B0604020202020204" pitchFamily="34" charset="0"/>
              </a:rPr>
              <a:t>, </a:t>
            </a:r>
            <a:r>
              <a:rPr lang="en-US" altLang="ru-RU" sz="1800" dirty="0" smtClean="0">
                <a:cs typeface="Arial" panose="020B0604020202020204" pitchFamily="34" charset="0"/>
              </a:rPr>
              <a:t>2016</a:t>
            </a:r>
            <a:endParaRPr lang="vi-VN" altLang="ru-RU" sz="1800" dirty="0">
              <a:cs typeface="Arial" panose="020B0604020202020204" pitchFamily="34" charset="0"/>
            </a:endParaRPr>
          </a:p>
        </p:txBody>
      </p:sp>
      <p:sp>
        <p:nvSpPr>
          <p:cNvPr id="5" name="TextBox 2"/>
          <p:cNvSpPr txBox="1">
            <a:spLocks noChangeArrowheads="1"/>
          </p:cNvSpPr>
          <p:nvPr/>
        </p:nvSpPr>
        <p:spPr bwMode="auto">
          <a:xfrm>
            <a:off x="4859487" y="4850507"/>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a:lstStyle>
          <a:p>
            <a:pPr>
              <a:spcBef>
                <a:spcPct val="0"/>
              </a:spcBef>
              <a:buClrTx/>
              <a:buSzTx/>
              <a:buFontTx/>
              <a:buNone/>
            </a:pPr>
            <a:r>
              <a:rPr lang="en-US" altLang="ru-RU" sz="1400" dirty="0"/>
              <a:t>TS. </a:t>
            </a:r>
            <a:r>
              <a:rPr lang="en-US" altLang="ru-RU" sz="1400" dirty="0" err="1"/>
              <a:t>Nguyễn</a:t>
            </a:r>
            <a:r>
              <a:rPr lang="en-US" altLang="ru-RU" sz="1400" dirty="0"/>
              <a:t> </a:t>
            </a:r>
            <a:r>
              <a:rPr lang="en-US" altLang="ru-RU" sz="1400" dirty="0" err="1"/>
              <a:t>Bá</a:t>
            </a:r>
            <a:r>
              <a:rPr lang="en-US" altLang="ru-RU" sz="1400" dirty="0"/>
              <a:t> </a:t>
            </a:r>
            <a:r>
              <a:rPr lang="en-US" altLang="ru-RU" sz="1400" dirty="0" err="1"/>
              <a:t>Ngọc</a:t>
            </a:r>
            <a:r>
              <a:rPr lang="en-US" altLang="ru-RU" sz="1400" dirty="0"/>
              <a:t>, </a:t>
            </a:r>
            <a:r>
              <a:rPr lang="en-US" altLang="ru-RU" sz="1400" i="1" dirty="0" err="1"/>
              <a:t>Bộ</a:t>
            </a:r>
            <a:r>
              <a:rPr lang="en-US" altLang="ru-RU" sz="1400" i="1" dirty="0"/>
              <a:t> </a:t>
            </a:r>
            <a:r>
              <a:rPr lang="en-US" altLang="ru-RU" sz="1400" i="1" dirty="0" err="1"/>
              <a:t>môn</a:t>
            </a:r>
            <a:r>
              <a:rPr lang="en-US" altLang="ru-RU" sz="1400" i="1" dirty="0"/>
              <a:t> </a:t>
            </a:r>
            <a:r>
              <a:rPr lang="en-US" altLang="ru-RU" sz="1400" i="1" dirty="0" err="1"/>
              <a:t>Hệ</a:t>
            </a:r>
            <a:r>
              <a:rPr lang="en-US" altLang="ru-RU" sz="1400" i="1" dirty="0"/>
              <a:t> </a:t>
            </a:r>
            <a:r>
              <a:rPr lang="en-US" altLang="ru-RU" sz="1400" i="1" dirty="0" err="1"/>
              <a:t>thống</a:t>
            </a:r>
            <a:r>
              <a:rPr lang="en-US" altLang="ru-RU" sz="1400" i="1" dirty="0"/>
              <a:t> </a:t>
            </a:r>
            <a:r>
              <a:rPr lang="en-US" altLang="ru-RU" sz="1400" i="1" dirty="0" err="1"/>
              <a:t>thông</a:t>
            </a:r>
            <a:r>
              <a:rPr lang="en-US" altLang="ru-RU" sz="1400" i="1" dirty="0"/>
              <a:t> tin, </a:t>
            </a:r>
            <a:r>
              <a:rPr lang="en-US" altLang="ru-RU" sz="1400" i="1" dirty="0" err="1"/>
              <a:t>Viện</a:t>
            </a:r>
            <a:r>
              <a:rPr lang="en-US" altLang="ru-RU" sz="1400" i="1" dirty="0"/>
              <a:t> CNTT &amp; TT</a:t>
            </a:r>
          </a:p>
          <a:p>
            <a:pPr>
              <a:spcBef>
                <a:spcPct val="0"/>
              </a:spcBef>
              <a:buClrTx/>
              <a:buSzTx/>
              <a:buFontTx/>
              <a:buNone/>
            </a:pPr>
            <a:r>
              <a:rPr lang="en-US" altLang="ru-RU" sz="1400" i="1" dirty="0"/>
              <a:t>ngocnb@soict.hust.edu.vn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730248BC-C047-4783-8BE7-8F99DA9D8875}" type="slidenum">
              <a:rPr lang="vi-VN"/>
              <a:pPr/>
              <a:t>10</a:t>
            </a:fld>
            <a:endParaRPr lang="vi-VN"/>
          </a:p>
        </p:txBody>
      </p:sp>
      <p:sp>
        <p:nvSpPr>
          <p:cNvPr id="833538" name="Rectangle 2"/>
          <p:cNvSpPr>
            <a:spLocks noGrp="1" noChangeArrowheads="1"/>
          </p:cNvSpPr>
          <p:nvPr>
            <p:ph type="title"/>
          </p:nvPr>
        </p:nvSpPr>
        <p:spPr>
          <a:xfrm>
            <a:off x="1187624" y="214313"/>
            <a:ext cx="7767464" cy="1462087"/>
          </a:xfrm>
        </p:spPr>
        <p:txBody>
          <a:bodyPr/>
          <a:lstStyle/>
          <a:p>
            <a:r>
              <a:rPr lang="en-US" dirty="0" smtClean="0"/>
              <a:t/>
            </a:r>
            <a:br>
              <a:rPr lang="en-US" dirty="0" smtClean="0"/>
            </a:br>
            <a:r>
              <a:rPr lang="vi-VN" dirty="0" smtClean="0"/>
              <a:t>Mức đồng tham chiếu</a:t>
            </a:r>
            <a:endParaRPr lang="vi-VN" dirty="0"/>
          </a:p>
        </p:txBody>
      </p:sp>
      <p:sp>
        <p:nvSpPr>
          <p:cNvPr id="833539" name="Rectangle 3"/>
          <p:cNvSpPr>
            <a:spLocks noGrp="1" noChangeArrowheads="1"/>
          </p:cNvSpPr>
          <p:nvPr>
            <p:ph type="body" idx="1"/>
          </p:nvPr>
        </p:nvSpPr>
        <p:spPr>
          <a:xfrm>
            <a:off x="683568" y="2017713"/>
            <a:ext cx="8271520" cy="1742603"/>
          </a:xfrm>
        </p:spPr>
        <p:txBody>
          <a:bodyPr/>
          <a:lstStyle/>
          <a:p>
            <a:r>
              <a:rPr lang="vi-VN" sz="2600" dirty="0" smtClean="0"/>
              <a:t>Mức đồng tham chiếu là số văn bản trích dẫn </a:t>
            </a:r>
            <a:r>
              <a:rPr lang="en-US" sz="2600" dirty="0" err="1" smtClean="0"/>
              <a:t>đồng</a:t>
            </a:r>
            <a:r>
              <a:rPr lang="en-US" sz="2600" dirty="0" smtClean="0"/>
              <a:t> </a:t>
            </a:r>
            <a:r>
              <a:rPr lang="en-US" sz="2600" dirty="0" err="1" smtClean="0"/>
              <a:t>thời</a:t>
            </a:r>
            <a:r>
              <a:rPr lang="en-US" sz="2600" dirty="0" smtClean="0"/>
              <a:t> </a:t>
            </a:r>
            <a:r>
              <a:rPr lang="vi-VN" sz="2600" dirty="0" smtClean="0"/>
              <a:t>cả </a:t>
            </a:r>
            <a:r>
              <a:rPr lang="vi-VN" sz="2600" i="1" dirty="0" smtClean="0"/>
              <a:t>A</a:t>
            </a:r>
            <a:r>
              <a:rPr lang="vi-VN" sz="2600" dirty="0" smtClean="0"/>
              <a:t> và </a:t>
            </a:r>
            <a:r>
              <a:rPr lang="vi-VN" sz="2600" i="1" dirty="0" smtClean="0"/>
              <a:t>B</a:t>
            </a:r>
            <a:r>
              <a:rPr lang="vi-VN" sz="2600" dirty="0" smtClean="0"/>
              <a:t>.</a:t>
            </a:r>
          </a:p>
          <a:p>
            <a:r>
              <a:rPr lang="vi-VN" sz="2600" dirty="0" smtClean="0"/>
              <a:t>Tương tự mức đồng tham khảo, </a:t>
            </a:r>
            <a:r>
              <a:rPr lang="en-US" sz="2600" dirty="0" err="1" smtClean="0"/>
              <a:t>được</a:t>
            </a:r>
            <a:r>
              <a:rPr lang="en-US" sz="2600" dirty="0" smtClean="0"/>
              <a:t> </a:t>
            </a:r>
            <a:r>
              <a:rPr lang="en-US" sz="2600" dirty="0" err="1" smtClean="0"/>
              <a:t>sử</a:t>
            </a:r>
            <a:r>
              <a:rPr lang="en-US" sz="2600" dirty="0" smtClean="0"/>
              <a:t> </a:t>
            </a:r>
            <a:r>
              <a:rPr lang="en-US" sz="2600" dirty="0" err="1" smtClean="0"/>
              <a:t>dụng</a:t>
            </a:r>
            <a:r>
              <a:rPr lang="en-US" sz="2600" dirty="0" smtClean="0"/>
              <a:t> </a:t>
            </a:r>
            <a:r>
              <a:rPr lang="en-US" sz="2600" dirty="0" err="1" smtClean="0"/>
              <a:t>để</a:t>
            </a:r>
            <a:r>
              <a:rPr lang="en-US" sz="2600" dirty="0" smtClean="0"/>
              <a:t> </a:t>
            </a:r>
            <a:r>
              <a:rPr lang="en-US" sz="2600" dirty="0" err="1" smtClean="0"/>
              <a:t>đánh</a:t>
            </a:r>
            <a:r>
              <a:rPr lang="en-US" sz="2600" dirty="0" smtClean="0"/>
              <a:t> </a:t>
            </a:r>
            <a:r>
              <a:rPr lang="en-US" sz="2600" dirty="0" err="1" smtClean="0"/>
              <a:t>giá</a:t>
            </a:r>
            <a:r>
              <a:rPr lang="en-US" sz="2600" dirty="0" smtClean="0"/>
              <a:t> </a:t>
            </a:r>
            <a:r>
              <a:rPr lang="en-US" sz="2600" dirty="0" err="1" smtClean="0"/>
              <a:t>độ</a:t>
            </a:r>
            <a:r>
              <a:rPr lang="en-US" sz="2600" dirty="0" smtClean="0"/>
              <a:t> </a:t>
            </a:r>
            <a:r>
              <a:rPr lang="en-US" sz="2600" dirty="0" err="1" smtClean="0"/>
              <a:t>tương</a:t>
            </a:r>
            <a:r>
              <a:rPr lang="en-US" sz="2600" dirty="0" smtClean="0"/>
              <a:t> </a:t>
            </a:r>
            <a:r>
              <a:rPr lang="en-US" sz="2600" dirty="0" err="1" smtClean="0"/>
              <a:t>đồng</a:t>
            </a:r>
            <a:r>
              <a:rPr lang="en-US" sz="2600" dirty="0" smtClean="0"/>
              <a:t> </a:t>
            </a:r>
            <a:r>
              <a:rPr lang="en-US" sz="2600" dirty="0" err="1" smtClean="0"/>
              <a:t>giữa</a:t>
            </a:r>
            <a:r>
              <a:rPr lang="en-US" sz="2600" dirty="0" smtClean="0"/>
              <a:t> </a:t>
            </a:r>
            <a:r>
              <a:rPr lang="en-US" sz="2600" dirty="0" err="1" smtClean="0"/>
              <a:t>hai</a:t>
            </a:r>
            <a:r>
              <a:rPr lang="en-US" sz="2600" dirty="0" smtClean="0"/>
              <a:t> </a:t>
            </a:r>
            <a:r>
              <a:rPr lang="en-US" sz="2600" dirty="0" err="1" smtClean="0"/>
              <a:t>tài</a:t>
            </a:r>
            <a:r>
              <a:rPr lang="en-US" sz="2600" dirty="0" smtClean="0"/>
              <a:t> </a:t>
            </a:r>
            <a:r>
              <a:rPr lang="en-US" sz="2600" dirty="0" err="1" smtClean="0"/>
              <a:t>liệu</a:t>
            </a:r>
            <a:r>
              <a:rPr lang="en-US" sz="2600" dirty="0" smtClean="0"/>
              <a:t>, </a:t>
            </a:r>
            <a:r>
              <a:rPr lang="vi-VN" sz="2600" dirty="0" smtClean="0"/>
              <a:t>tác giả Small, công bố năm 1973.</a:t>
            </a:r>
          </a:p>
          <a:p>
            <a:pPr marL="0" indent="0">
              <a:buNone/>
            </a:pPr>
            <a:endParaRPr lang="vi-VN" sz="2600" dirty="0"/>
          </a:p>
        </p:txBody>
      </p:sp>
      <p:grpSp>
        <p:nvGrpSpPr>
          <p:cNvPr id="833540" name="Group 72"/>
          <p:cNvGrpSpPr>
            <a:grpSpLocks/>
          </p:cNvGrpSpPr>
          <p:nvPr/>
        </p:nvGrpSpPr>
        <p:grpSpPr bwMode="auto">
          <a:xfrm>
            <a:off x="5436096" y="3963312"/>
            <a:ext cx="2403475" cy="1468437"/>
            <a:chOff x="1835" y="2751"/>
            <a:chExt cx="1514" cy="925"/>
          </a:xfrm>
        </p:grpSpPr>
        <p:sp>
          <p:nvSpPr>
            <p:cNvPr id="833541" name="Oval 5"/>
            <p:cNvSpPr>
              <a:spLocks noChangeArrowheads="1"/>
            </p:cNvSpPr>
            <p:nvPr/>
          </p:nvSpPr>
          <p:spPr bwMode="auto">
            <a:xfrm>
              <a:off x="2190" y="3285"/>
              <a:ext cx="309" cy="391"/>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r>
                <a:rPr lang="en-US" sz="2400">
                  <a:latin typeface="Lucida Sans" pitchFamily="34" charset="0"/>
                </a:rPr>
                <a:t>A</a:t>
              </a:r>
            </a:p>
          </p:txBody>
        </p:sp>
        <p:sp>
          <p:nvSpPr>
            <p:cNvPr id="833542" name="Oval 19"/>
            <p:cNvSpPr>
              <a:spLocks noChangeArrowheads="1"/>
            </p:cNvSpPr>
            <p:nvPr/>
          </p:nvSpPr>
          <p:spPr bwMode="auto">
            <a:xfrm>
              <a:off x="2734" y="3285"/>
              <a:ext cx="278" cy="391"/>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r>
                <a:rPr lang="en-US" sz="2400">
                  <a:latin typeface="Lucida Sans" pitchFamily="34" charset="0"/>
                </a:rPr>
                <a:t>B</a:t>
              </a:r>
            </a:p>
          </p:txBody>
        </p:sp>
        <p:sp>
          <p:nvSpPr>
            <p:cNvPr id="833543" name="Oval 42"/>
            <p:cNvSpPr>
              <a:spLocks noChangeArrowheads="1"/>
            </p:cNvSpPr>
            <p:nvPr/>
          </p:nvSpPr>
          <p:spPr bwMode="auto">
            <a:xfrm>
              <a:off x="2337" y="2751"/>
              <a:ext cx="510" cy="401"/>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4" name="Oval 43"/>
            <p:cNvSpPr>
              <a:spLocks noChangeArrowheads="1"/>
            </p:cNvSpPr>
            <p:nvPr/>
          </p:nvSpPr>
          <p:spPr bwMode="auto">
            <a:xfrm>
              <a:off x="2009"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5" name="Oval 44"/>
            <p:cNvSpPr>
              <a:spLocks noChangeArrowheads="1"/>
            </p:cNvSpPr>
            <p:nvPr/>
          </p:nvSpPr>
          <p:spPr bwMode="auto">
            <a:xfrm>
              <a:off x="2183"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6" name="Oval 46"/>
            <p:cNvSpPr>
              <a:spLocks noChangeArrowheads="1"/>
            </p:cNvSpPr>
            <p:nvPr/>
          </p:nvSpPr>
          <p:spPr bwMode="auto">
            <a:xfrm>
              <a:off x="1835"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7" name="Oval 53"/>
            <p:cNvSpPr>
              <a:spLocks noChangeArrowheads="1"/>
            </p:cNvSpPr>
            <p:nvPr/>
          </p:nvSpPr>
          <p:spPr bwMode="auto">
            <a:xfrm>
              <a:off x="2357"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8" name="Oval 54"/>
            <p:cNvSpPr>
              <a:spLocks noChangeArrowheads="1"/>
            </p:cNvSpPr>
            <p:nvPr/>
          </p:nvSpPr>
          <p:spPr bwMode="auto">
            <a:xfrm>
              <a:off x="2531"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9" name="Oval 55"/>
            <p:cNvSpPr>
              <a:spLocks noChangeArrowheads="1"/>
            </p:cNvSpPr>
            <p:nvPr/>
          </p:nvSpPr>
          <p:spPr bwMode="auto">
            <a:xfrm>
              <a:off x="2705"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50" name="Oval 56"/>
            <p:cNvSpPr>
              <a:spLocks noChangeArrowheads="1"/>
            </p:cNvSpPr>
            <p:nvPr/>
          </p:nvSpPr>
          <p:spPr bwMode="auto">
            <a:xfrm>
              <a:off x="2879"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51" name="Oval 57"/>
            <p:cNvSpPr>
              <a:spLocks noChangeArrowheads="1"/>
            </p:cNvSpPr>
            <p:nvPr/>
          </p:nvSpPr>
          <p:spPr bwMode="auto">
            <a:xfrm>
              <a:off x="3053"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52" name="Oval 58"/>
            <p:cNvSpPr>
              <a:spLocks noChangeArrowheads="1"/>
            </p:cNvSpPr>
            <p:nvPr/>
          </p:nvSpPr>
          <p:spPr bwMode="auto">
            <a:xfrm>
              <a:off x="3227"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53" name="Line 59"/>
            <p:cNvSpPr>
              <a:spLocks noChangeShapeType="1"/>
            </p:cNvSpPr>
            <p:nvPr/>
          </p:nvSpPr>
          <p:spPr bwMode="auto">
            <a:xfrm>
              <a:off x="1920" y="2976"/>
              <a:ext cx="300"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4" name="Line 60"/>
            <p:cNvSpPr>
              <a:spLocks noChangeShapeType="1"/>
            </p:cNvSpPr>
            <p:nvPr/>
          </p:nvSpPr>
          <p:spPr bwMode="auto">
            <a:xfrm>
              <a:off x="2064" y="2976"/>
              <a:ext cx="204" cy="3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5" name="Line 61"/>
            <p:cNvSpPr>
              <a:spLocks noChangeShapeType="1"/>
            </p:cNvSpPr>
            <p:nvPr/>
          </p:nvSpPr>
          <p:spPr bwMode="auto">
            <a:xfrm>
              <a:off x="2256" y="2928"/>
              <a:ext cx="96" cy="3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6" name="Line 62"/>
            <p:cNvSpPr>
              <a:spLocks noChangeShapeType="1"/>
            </p:cNvSpPr>
            <p:nvPr/>
          </p:nvSpPr>
          <p:spPr bwMode="auto">
            <a:xfrm flipH="1">
              <a:off x="2436" y="2976"/>
              <a:ext cx="6" cy="3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7" name="Line 63"/>
            <p:cNvSpPr>
              <a:spLocks noChangeShapeType="1"/>
            </p:cNvSpPr>
            <p:nvPr/>
          </p:nvSpPr>
          <p:spPr bwMode="auto">
            <a:xfrm>
              <a:off x="2442" y="2976"/>
              <a:ext cx="330" cy="4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8" name="Line 64"/>
            <p:cNvSpPr>
              <a:spLocks noChangeShapeType="1"/>
            </p:cNvSpPr>
            <p:nvPr/>
          </p:nvSpPr>
          <p:spPr bwMode="auto">
            <a:xfrm>
              <a:off x="2598" y="2970"/>
              <a:ext cx="222" cy="36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59" name="Line 65"/>
            <p:cNvSpPr>
              <a:spLocks noChangeShapeType="1"/>
            </p:cNvSpPr>
            <p:nvPr/>
          </p:nvSpPr>
          <p:spPr bwMode="auto">
            <a:xfrm>
              <a:off x="2772" y="2982"/>
              <a:ext cx="90" cy="3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0" name="Line 67"/>
            <p:cNvSpPr>
              <a:spLocks noChangeShapeType="1"/>
            </p:cNvSpPr>
            <p:nvPr/>
          </p:nvSpPr>
          <p:spPr bwMode="auto">
            <a:xfrm flipH="1">
              <a:off x="2916" y="2970"/>
              <a:ext cx="30" cy="34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1" name="Line 68"/>
            <p:cNvSpPr>
              <a:spLocks noChangeShapeType="1"/>
            </p:cNvSpPr>
            <p:nvPr/>
          </p:nvSpPr>
          <p:spPr bwMode="auto">
            <a:xfrm flipH="1">
              <a:off x="2964" y="2964"/>
              <a:ext cx="15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2" name="Line 69"/>
            <p:cNvSpPr>
              <a:spLocks noChangeShapeType="1"/>
            </p:cNvSpPr>
            <p:nvPr/>
          </p:nvSpPr>
          <p:spPr bwMode="auto">
            <a:xfrm flipH="1">
              <a:off x="3000" y="2964"/>
              <a:ext cx="282" cy="4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3" name="Line 70"/>
            <p:cNvSpPr>
              <a:spLocks noChangeShapeType="1"/>
            </p:cNvSpPr>
            <p:nvPr/>
          </p:nvSpPr>
          <p:spPr bwMode="auto">
            <a:xfrm flipH="1">
              <a:off x="2460" y="2964"/>
              <a:ext cx="126" cy="40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4" name="Line 71"/>
            <p:cNvSpPr>
              <a:spLocks noChangeShapeType="1"/>
            </p:cNvSpPr>
            <p:nvPr/>
          </p:nvSpPr>
          <p:spPr bwMode="auto">
            <a:xfrm flipH="1">
              <a:off x="2484" y="2958"/>
              <a:ext cx="276" cy="4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grpSp>
      <p:sp>
        <p:nvSpPr>
          <p:cNvPr id="2" name="TextBox 1"/>
          <p:cNvSpPr txBox="1"/>
          <p:nvPr/>
        </p:nvSpPr>
        <p:spPr>
          <a:xfrm>
            <a:off x="539552" y="5589240"/>
            <a:ext cx="8064896" cy="954107"/>
          </a:xfrm>
          <a:prstGeom prst="rect">
            <a:avLst/>
          </a:prstGeom>
          <a:noFill/>
        </p:spPr>
        <p:txBody>
          <a:bodyPr wrap="square" rtlCol="0">
            <a:spAutoFit/>
          </a:bodyPr>
          <a:lstStyle/>
          <a:p>
            <a:r>
              <a:rPr lang="vi-VN" sz="2800" dirty="0" smtClean="0">
                <a:solidFill>
                  <a:schemeClr val="tx2"/>
                </a:solidFill>
              </a:rPr>
              <a:t>Có nên chuẩn hóa theo</a:t>
            </a:r>
            <a:r>
              <a:rPr lang="en-US" sz="2800" dirty="0" smtClean="0">
                <a:solidFill>
                  <a:schemeClr val="tx2"/>
                </a:solidFill>
              </a:rPr>
              <a:t> </a:t>
            </a:r>
            <a:r>
              <a:rPr lang="en-US" sz="2800" dirty="0" err="1" smtClean="0">
                <a:solidFill>
                  <a:schemeClr val="tx2"/>
                </a:solidFill>
              </a:rPr>
              <a:t>tổng</a:t>
            </a:r>
            <a:r>
              <a:rPr lang="vi-VN" sz="2800" dirty="0" smtClean="0">
                <a:solidFill>
                  <a:schemeClr val="tx2"/>
                </a:solidFill>
              </a:rPr>
              <a:t> số tài liệu trích dẫn A </a:t>
            </a:r>
            <a:r>
              <a:rPr lang="en-US" sz="2800" dirty="0" err="1" smtClean="0">
                <a:solidFill>
                  <a:schemeClr val="tx2"/>
                </a:solidFill>
              </a:rPr>
              <a:t>và</a:t>
            </a:r>
            <a:r>
              <a:rPr lang="en-US" sz="2800" dirty="0" smtClean="0">
                <a:solidFill>
                  <a:schemeClr val="tx2"/>
                </a:solidFill>
              </a:rPr>
              <a:t> </a:t>
            </a:r>
            <a:r>
              <a:rPr lang="en-US" sz="2800" dirty="0" err="1" smtClean="0">
                <a:solidFill>
                  <a:schemeClr val="tx2"/>
                </a:solidFill>
              </a:rPr>
              <a:t>số</a:t>
            </a:r>
            <a:r>
              <a:rPr lang="en-US" sz="2800" dirty="0" smtClean="0">
                <a:solidFill>
                  <a:schemeClr val="tx2"/>
                </a:solidFill>
              </a:rPr>
              <a:t> </a:t>
            </a:r>
            <a:r>
              <a:rPr lang="en-US" sz="2800" dirty="0" err="1" smtClean="0">
                <a:solidFill>
                  <a:schemeClr val="tx2"/>
                </a:solidFill>
              </a:rPr>
              <a:t>tài</a:t>
            </a:r>
            <a:r>
              <a:rPr lang="en-US" sz="2800" dirty="0" smtClean="0">
                <a:solidFill>
                  <a:schemeClr val="tx2"/>
                </a:solidFill>
              </a:rPr>
              <a:t> </a:t>
            </a:r>
            <a:r>
              <a:rPr lang="en-US" sz="2800" dirty="0" err="1" smtClean="0">
                <a:solidFill>
                  <a:schemeClr val="tx2"/>
                </a:solidFill>
              </a:rPr>
              <a:t>liệu</a:t>
            </a:r>
            <a:r>
              <a:rPr lang="en-US" sz="2800" dirty="0" smtClean="0">
                <a:solidFill>
                  <a:schemeClr val="tx2"/>
                </a:solidFill>
              </a:rPr>
              <a:t> </a:t>
            </a:r>
            <a:r>
              <a:rPr lang="en-US" sz="2800" dirty="0" err="1" smtClean="0">
                <a:solidFill>
                  <a:schemeClr val="tx2"/>
                </a:solidFill>
              </a:rPr>
              <a:t>trích</a:t>
            </a:r>
            <a:r>
              <a:rPr lang="en-US" sz="2800" dirty="0" smtClean="0">
                <a:solidFill>
                  <a:schemeClr val="tx2"/>
                </a:solidFill>
              </a:rPr>
              <a:t> </a:t>
            </a:r>
            <a:r>
              <a:rPr lang="en-US" sz="2800" dirty="0" err="1" smtClean="0">
                <a:solidFill>
                  <a:schemeClr val="tx2"/>
                </a:solidFill>
              </a:rPr>
              <a:t>dẫn</a:t>
            </a:r>
            <a:r>
              <a:rPr lang="en-US" sz="2800" dirty="0" smtClean="0">
                <a:solidFill>
                  <a:schemeClr val="tx2"/>
                </a:solidFill>
              </a:rPr>
              <a:t> </a:t>
            </a:r>
            <a:r>
              <a:rPr lang="vi-VN" sz="2800" dirty="0" smtClean="0">
                <a:solidFill>
                  <a:schemeClr val="tx2"/>
                </a:solidFill>
              </a:rPr>
              <a:t>B?</a:t>
            </a:r>
            <a:endParaRPr lang="vi-VN" sz="2800" dirty="0">
              <a:solidFill>
                <a:schemeClr val="tx2"/>
              </a:solidFill>
            </a:endParaRPr>
          </a:p>
        </p:txBody>
      </p:sp>
    </p:spTree>
    <p:extLst>
      <p:ext uri="{BB962C8B-B14F-4D97-AF65-F5344CB8AC3E}">
        <p14:creationId xmlns:p14="http://schemas.microsoft.com/office/powerpoint/2010/main" val="298944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7E52EBA-EF8A-4B46-A82C-9134672EB1CF}" type="slidenum">
              <a:rPr lang="vi-VN"/>
              <a:pPr/>
              <a:t>11</a:t>
            </a:fld>
            <a:endParaRPr lang="vi-VN"/>
          </a:p>
        </p:txBody>
      </p:sp>
      <p:sp>
        <p:nvSpPr>
          <p:cNvPr id="834562" name="Rectangle 2"/>
          <p:cNvSpPr>
            <a:spLocks noGrp="1" noChangeArrowheads="1"/>
          </p:cNvSpPr>
          <p:nvPr>
            <p:ph type="title"/>
          </p:nvPr>
        </p:nvSpPr>
        <p:spPr/>
        <p:txBody>
          <a:bodyPr/>
          <a:lstStyle/>
          <a:p>
            <a:r>
              <a:rPr lang="en-US" dirty="0" err="1" smtClean="0"/>
              <a:t>Xếp</a:t>
            </a:r>
            <a:r>
              <a:rPr lang="en-US" dirty="0" smtClean="0"/>
              <a:t> </a:t>
            </a:r>
            <a:r>
              <a:rPr lang="en-US" dirty="0" err="1" smtClean="0"/>
              <a:t>hạng</a:t>
            </a:r>
            <a:r>
              <a:rPr lang="en-US" dirty="0" smtClean="0"/>
              <a:t> </a:t>
            </a:r>
            <a:r>
              <a:rPr lang="en-US" dirty="0" err="1" smtClean="0"/>
              <a:t>tạp</a:t>
            </a:r>
            <a:r>
              <a:rPr lang="en-US" dirty="0" smtClean="0"/>
              <a:t> </a:t>
            </a:r>
            <a:r>
              <a:rPr lang="en-US" dirty="0" err="1" smtClean="0"/>
              <a:t>trí</a:t>
            </a:r>
            <a:r>
              <a:rPr lang="en-US" dirty="0"/>
              <a:t> </a:t>
            </a:r>
            <a:r>
              <a:rPr lang="en-US" dirty="0" err="1" smtClean="0"/>
              <a:t>theo</a:t>
            </a:r>
            <a:r>
              <a:rPr lang="en-US" dirty="0" smtClean="0"/>
              <a:t> impact factor </a:t>
            </a:r>
            <a:endParaRPr lang="vi-VN" dirty="0"/>
          </a:p>
        </p:txBody>
      </p:sp>
      <p:sp>
        <p:nvSpPr>
          <p:cNvPr id="834563" name="Rectangle 3"/>
          <p:cNvSpPr>
            <a:spLocks noGrp="1" noChangeArrowheads="1"/>
          </p:cNvSpPr>
          <p:nvPr>
            <p:ph type="body" idx="1"/>
          </p:nvPr>
        </p:nvSpPr>
        <p:spPr>
          <a:xfrm>
            <a:off x="611560" y="2017713"/>
            <a:ext cx="8343528" cy="3715543"/>
          </a:xfrm>
        </p:spPr>
        <p:txBody>
          <a:bodyPr/>
          <a:lstStyle/>
          <a:p>
            <a:r>
              <a:rPr lang="vi-VN" dirty="0" smtClean="0"/>
              <a:t>Tác giả Garfield, công bố năm 1972</a:t>
            </a:r>
          </a:p>
          <a:p>
            <a:pPr algn="just"/>
            <a:r>
              <a:rPr lang="vi-VN" dirty="0" smtClean="0"/>
              <a:t>Được tính và công bố thường niên bởi Institute for Scientific Information (ISI).</a:t>
            </a:r>
          </a:p>
          <a:p>
            <a:pPr algn="just"/>
            <a:r>
              <a:rPr lang="vi-VN" dirty="0" smtClean="0"/>
              <a:t>Độ uy tín của một tạp trí </a:t>
            </a:r>
            <a:r>
              <a:rPr lang="vi-VN" i="1" dirty="0" smtClean="0"/>
              <a:t>J</a:t>
            </a:r>
            <a:r>
              <a:rPr lang="vi-VN" dirty="0" smtClean="0"/>
              <a:t> trong năm </a:t>
            </a:r>
            <a:r>
              <a:rPr lang="vi-VN" i="1" dirty="0" smtClean="0"/>
              <a:t>Y</a:t>
            </a:r>
            <a:r>
              <a:rPr lang="vi-VN" dirty="0" smtClean="0"/>
              <a:t> là số lượng trích dẫn trung bình từ các tài liệu được công bố trong năm Y tới tạp trí </a:t>
            </a:r>
            <a:r>
              <a:rPr lang="vi-VN" i="1" dirty="0" smtClean="0"/>
              <a:t>J</a:t>
            </a:r>
            <a:r>
              <a:rPr lang="vi-VN" dirty="0" smtClean="0"/>
              <a:t> trong năm </a:t>
            </a:r>
            <a:r>
              <a:rPr lang="vi-VN" i="1" dirty="0" smtClean="0"/>
              <a:t>Y</a:t>
            </a:r>
            <a:r>
              <a:rPr lang="vi-VN" dirty="0" smtClean="0">
                <a:sym typeface="Symbol" panose="05050102010706020507" pitchFamily="18" charset="2"/>
              </a:rPr>
              <a:t></a:t>
            </a:r>
            <a:r>
              <a:rPr lang="vi-VN" dirty="0" smtClean="0"/>
              <a:t>1 hoặc </a:t>
            </a:r>
            <a:r>
              <a:rPr lang="vi-VN" i="1" dirty="0" smtClean="0"/>
              <a:t>Y</a:t>
            </a:r>
            <a:r>
              <a:rPr lang="vi-VN" dirty="0" smtClean="0">
                <a:sym typeface="Symbol" panose="05050102010706020507" pitchFamily="18" charset="2"/>
              </a:rPr>
              <a:t></a:t>
            </a:r>
            <a:r>
              <a:rPr lang="vi-VN" dirty="0" smtClean="0"/>
              <a:t>2.</a:t>
            </a:r>
          </a:p>
          <a:p>
            <a:pPr lvl="1"/>
            <a:r>
              <a:rPr lang="vi-VN" dirty="0" smtClean="0"/>
              <a:t>Không tính chất lượng của báo cáo chứa trích dẫn.</a:t>
            </a:r>
            <a:endParaRPr lang="vi-VN" dirty="0"/>
          </a:p>
        </p:txBody>
      </p:sp>
      <p:sp>
        <p:nvSpPr>
          <p:cNvPr id="2" name="TextBox 1"/>
          <p:cNvSpPr txBox="1"/>
          <p:nvPr/>
        </p:nvSpPr>
        <p:spPr>
          <a:xfrm>
            <a:off x="539552" y="5949280"/>
            <a:ext cx="7848872" cy="584775"/>
          </a:xfrm>
          <a:prstGeom prst="rect">
            <a:avLst/>
          </a:prstGeom>
          <a:noFill/>
        </p:spPr>
        <p:txBody>
          <a:bodyPr wrap="square" rtlCol="0">
            <a:spAutoFit/>
          </a:bodyPr>
          <a:lstStyle/>
          <a:p>
            <a:pPr algn="ctr"/>
            <a:r>
              <a:rPr lang="en-US" sz="3200" dirty="0" err="1" smtClean="0">
                <a:solidFill>
                  <a:schemeClr val="tx2"/>
                </a:solidFill>
              </a:rPr>
              <a:t>Độ</a:t>
            </a:r>
            <a:r>
              <a:rPr lang="en-US" sz="3200" dirty="0" smtClean="0">
                <a:solidFill>
                  <a:schemeClr val="tx2"/>
                </a:solidFill>
              </a:rPr>
              <a:t> </a:t>
            </a:r>
            <a:r>
              <a:rPr lang="en-US" sz="3200" dirty="0" err="1" smtClean="0">
                <a:solidFill>
                  <a:schemeClr val="tx2"/>
                </a:solidFill>
              </a:rPr>
              <a:t>uy</a:t>
            </a:r>
            <a:r>
              <a:rPr lang="en-US" sz="3200" dirty="0" smtClean="0">
                <a:solidFill>
                  <a:schemeClr val="tx2"/>
                </a:solidFill>
              </a:rPr>
              <a:t> </a:t>
            </a:r>
            <a:r>
              <a:rPr lang="en-US" sz="3200" dirty="0" err="1" smtClean="0">
                <a:solidFill>
                  <a:schemeClr val="tx2"/>
                </a:solidFill>
              </a:rPr>
              <a:t>tín</a:t>
            </a:r>
            <a:r>
              <a:rPr lang="en-US" sz="3200" dirty="0" smtClean="0">
                <a:solidFill>
                  <a:schemeClr val="tx2"/>
                </a:solidFill>
              </a:rPr>
              <a:t>: impact factor</a:t>
            </a:r>
            <a:endParaRPr lang="vi-VN" sz="3200" dirty="0">
              <a:solidFill>
                <a:schemeClr val="tx2"/>
              </a:solidFill>
            </a:endParaRPr>
          </a:p>
        </p:txBody>
      </p:sp>
    </p:spTree>
    <p:extLst>
      <p:ext uri="{BB962C8B-B14F-4D97-AF65-F5344CB8AC3E}">
        <p14:creationId xmlns:p14="http://schemas.microsoft.com/office/powerpoint/2010/main" val="39475548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7E52EBA-EF8A-4B46-A82C-9134672EB1CF}" type="slidenum">
              <a:rPr lang="vi-VN"/>
              <a:pPr/>
              <a:t>12</a:t>
            </a:fld>
            <a:endParaRPr lang="vi-VN"/>
          </a:p>
        </p:txBody>
      </p:sp>
      <p:sp>
        <p:nvSpPr>
          <p:cNvPr id="834562" name="Rectangle 2"/>
          <p:cNvSpPr>
            <a:spLocks noGrp="1" noChangeArrowheads="1"/>
          </p:cNvSpPr>
          <p:nvPr>
            <p:ph type="title"/>
          </p:nvPr>
        </p:nvSpPr>
        <p:spPr/>
        <p:txBody>
          <a:bodyPr/>
          <a:lstStyle/>
          <a:p>
            <a:r>
              <a:rPr lang="en-US" dirty="0" err="1" smtClean="0"/>
              <a:t>Xếp</a:t>
            </a:r>
            <a:r>
              <a:rPr lang="en-US" dirty="0" smtClean="0"/>
              <a:t> </a:t>
            </a:r>
            <a:r>
              <a:rPr lang="en-US" dirty="0" err="1" smtClean="0"/>
              <a:t>hạng</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trích</a:t>
            </a:r>
            <a:r>
              <a:rPr lang="en-US" dirty="0" smtClean="0"/>
              <a:t> </a:t>
            </a:r>
            <a:r>
              <a:rPr lang="en-US" dirty="0" err="1" smtClean="0"/>
              <a:t>dẫn</a:t>
            </a:r>
            <a:endParaRPr lang="vi-VN" dirty="0"/>
          </a:p>
        </p:txBody>
      </p:sp>
      <p:sp>
        <p:nvSpPr>
          <p:cNvPr id="834563" name="Rectangle 3"/>
          <p:cNvSpPr>
            <a:spLocks noGrp="1" noChangeArrowheads="1"/>
          </p:cNvSpPr>
          <p:nvPr>
            <p:ph type="body" idx="1"/>
          </p:nvPr>
        </p:nvSpPr>
        <p:spPr>
          <a:xfrm>
            <a:off x="611560" y="2017713"/>
            <a:ext cx="8343528" cy="1339279"/>
          </a:xfrm>
        </p:spPr>
        <p:txBody>
          <a:bodyPr/>
          <a:lstStyle/>
          <a:p>
            <a:pPr algn="just"/>
            <a:r>
              <a:rPr lang="vi-VN" dirty="0" smtClean="0"/>
              <a:t>Pinsk</a:t>
            </a:r>
            <a:r>
              <a:rPr lang="en-US" dirty="0" err="1" smtClean="0"/>
              <a:t>er</a:t>
            </a:r>
            <a:r>
              <a:rPr lang="vi-VN" dirty="0" smtClean="0"/>
              <a:t> và Narin [1976], xếp hạng báo cáo khoa học dựa trên phân tích trích dẫn.</a:t>
            </a:r>
          </a:p>
        </p:txBody>
      </p:sp>
      <p:sp>
        <p:nvSpPr>
          <p:cNvPr id="2" name="TextBox 1"/>
          <p:cNvSpPr txBox="1"/>
          <p:nvPr/>
        </p:nvSpPr>
        <p:spPr>
          <a:xfrm>
            <a:off x="539552" y="4365104"/>
            <a:ext cx="8404423" cy="830997"/>
          </a:xfrm>
          <a:prstGeom prst="rect">
            <a:avLst/>
          </a:prstGeom>
          <a:noFill/>
        </p:spPr>
        <p:txBody>
          <a:bodyPr wrap="square" rtlCol="0">
            <a:spAutoFit/>
          </a:bodyPr>
          <a:lstStyle/>
          <a:p>
            <a:r>
              <a:rPr lang="vi-VN" sz="2400" dirty="0">
                <a:solidFill>
                  <a:schemeClr val="tx2"/>
                </a:solidFill>
              </a:rPr>
              <a:t>PageRank được phát triển theo phương pháp </a:t>
            </a:r>
            <a:r>
              <a:rPr lang="en-US" sz="2400" dirty="0" err="1">
                <a:solidFill>
                  <a:schemeClr val="tx2"/>
                </a:solidFill>
              </a:rPr>
              <a:t>phân</a:t>
            </a:r>
            <a:r>
              <a:rPr lang="en-US" sz="2400" dirty="0">
                <a:solidFill>
                  <a:schemeClr val="tx2"/>
                </a:solidFill>
              </a:rPr>
              <a:t> </a:t>
            </a:r>
            <a:r>
              <a:rPr lang="en-US" sz="2400" dirty="0" err="1">
                <a:solidFill>
                  <a:schemeClr val="tx2"/>
                </a:solidFill>
              </a:rPr>
              <a:t>tích</a:t>
            </a:r>
            <a:r>
              <a:rPr lang="en-US" sz="2400" dirty="0">
                <a:solidFill>
                  <a:schemeClr val="tx2"/>
                </a:solidFill>
              </a:rPr>
              <a:t> </a:t>
            </a:r>
            <a:r>
              <a:rPr lang="en-US" sz="2400" dirty="0" err="1">
                <a:solidFill>
                  <a:schemeClr val="tx2"/>
                </a:solidFill>
              </a:rPr>
              <a:t>trích</a:t>
            </a:r>
            <a:r>
              <a:rPr lang="en-US" sz="2400" dirty="0">
                <a:solidFill>
                  <a:schemeClr val="tx2"/>
                </a:solidFill>
              </a:rPr>
              <a:t> </a:t>
            </a:r>
            <a:r>
              <a:rPr lang="en-US" sz="2400" dirty="0" err="1">
                <a:solidFill>
                  <a:schemeClr val="tx2"/>
                </a:solidFill>
              </a:rPr>
              <a:t>dẫn</a:t>
            </a:r>
            <a:r>
              <a:rPr lang="en-US" sz="2400" dirty="0">
                <a:solidFill>
                  <a:schemeClr val="tx2"/>
                </a:solidFill>
              </a:rPr>
              <a:t> </a:t>
            </a:r>
            <a:r>
              <a:rPr lang="vi-VN" sz="2400" dirty="0">
                <a:solidFill>
                  <a:schemeClr val="tx2"/>
                </a:solidFill>
              </a:rPr>
              <a:t>của </a:t>
            </a:r>
            <a:r>
              <a:rPr lang="vi-VN" sz="2400" dirty="0" smtClean="0">
                <a:solidFill>
                  <a:schemeClr val="tx2"/>
                </a:solidFill>
              </a:rPr>
              <a:t>Pinsk</a:t>
            </a:r>
            <a:r>
              <a:rPr lang="en-US" sz="2400" dirty="0" err="1" smtClean="0">
                <a:solidFill>
                  <a:schemeClr val="tx2"/>
                </a:solidFill>
              </a:rPr>
              <a:t>er</a:t>
            </a:r>
            <a:r>
              <a:rPr lang="vi-VN" sz="2400" dirty="0" smtClean="0">
                <a:solidFill>
                  <a:schemeClr val="tx2"/>
                </a:solidFill>
              </a:rPr>
              <a:t> </a:t>
            </a:r>
            <a:r>
              <a:rPr lang="vi-VN" sz="2400" dirty="0">
                <a:solidFill>
                  <a:schemeClr val="tx2"/>
                </a:solidFill>
              </a:rPr>
              <a:t>và Narin</a:t>
            </a:r>
            <a:r>
              <a:rPr lang="vi-VN" sz="2400" dirty="0" smtClean="0">
                <a:solidFill>
                  <a:schemeClr val="tx2"/>
                </a:solidFill>
              </a:rPr>
              <a:t>.</a:t>
            </a:r>
            <a:endParaRPr lang="vi-VN" sz="2400" dirty="0">
              <a:solidFill>
                <a:schemeClr val="tx2"/>
              </a:solidFill>
            </a:endParaRPr>
          </a:p>
        </p:txBody>
      </p:sp>
    </p:spTree>
    <p:extLst>
      <p:ext uri="{BB962C8B-B14F-4D97-AF65-F5344CB8AC3E}">
        <p14:creationId xmlns:p14="http://schemas.microsoft.com/office/powerpoint/2010/main" val="221918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373BD45-E7AE-419E-82CF-F6DD9B010C37}" type="slidenum">
              <a:rPr lang="vi-VN"/>
              <a:pPr/>
              <a:t>13</a:t>
            </a:fld>
            <a:endParaRPr lang="vi-VN"/>
          </a:p>
        </p:txBody>
      </p:sp>
      <p:sp>
        <p:nvSpPr>
          <p:cNvPr id="959490" name="Rectangle 2"/>
          <p:cNvSpPr>
            <a:spLocks noGrp="1" noChangeArrowheads="1"/>
          </p:cNvSpPr>
          <p:nvPr>
            <p:ph type="title"/>
          </p:nvPr>
        </p:nvSpPr>
        <p:spPr/>
        <p:txBody>
          <a:bodyPr/>
          <a:lstStyle/>
          <a:p>
            <a:r>
              <a:rPr lang="en-US"/>
              <a:t>Nội dung chính</a:t>
            </a:r>
            <a:endParaRPr lang="vi-VN"/>
          </a:p>
        </p:txBody>
      </p:sp>
      <p:sp>
        <p:nvSpPr>
          <p:cNvPr id="959491" name="Rectangle 3"/>
          <p:cNvSpPr>
            <a:spLocks noGrp="1" noChangeArrowheads="1"/>
          </p:cNvSpPr>
          <p:nvPr>
            <p:ph type="body" idx="1"/>
          </p:nvPr>
        </p:nvSpPr>
        <p:spPr>
          <a:xfrm>
            <a:off x="611560" y="2017713"/>
            <a:ext cx="8343528" cy="4114800"/>
          </a:xfrm>
        </p:spPr>
        <p:txBody>
          <a:bodyPr/>
          <a:lstStyle/>
          <a:p>
            <a:r>
              <a:rPr lang="vi-VN" dirty="0" smtClean="0">
                <a:solidFill>
                  <a:schemeClr val="bg1">
                    <a:lumMod val="65000"/>
                  </a:schemeClr>
                </a:solidFill>
              </a:rPr>
              <a:t>Dữ liệu liên kết</a:t>
            </a:r>
          </a:p>
          <a:p>
            <a:r>
              <a:rPr lang="vi-VN" dirty="0" smtClean="0">
                <a:solidFill>
                  <a:schemeClr val="bg1">
                    <a:lumMod val="65000"/>
                  </a:schemeClr>
                </a:solidFill>
              </a:rPr>
              <a:t>Phân tích trích dẫn</a:t>
            </a:r>
          </a:p>
          <a:p>
            <a:r>
              <a:rPr lang="vi-VN" dirty="0" smtClean="0"/>
              <a:t>Giải thuật PageRank</a:t>
            </a:r>
            <a:endParaRPr lang="vi-VN" dirty="0"/>
          </a:p>
        </p:txBody>
      </p:sp>
    </p:spTree>
    <p:extLst>
      <p:ext uri="{BB962C8B-B14F-4D97-AF65-F5344CB8AC3E}">
        <p14:creationId xmlns:p14="http://schemas.microsoft.com/office/powerpoint/2010/main" val="2383866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14</a:t>
            </a:fld>
            <a:endParaRPr lang="vi-VN"/>
          </a:p>
        </p:txBody>
      </p:sp>
      <p:sp>
        <p:nvSpPr>
          <p:cNvPr id="844802" name="Rectangle 2"/>
          <p:cNvSpPr>
            <a:spLocks noGrp="1" noChangeArrowheads="1"/>
          </p:cNvSpPr>
          <p:nvPr>
            <p:ph type="title"/>
          </p:nvPr>
        </p:nvSpPr>
        <p:spPr/>
        <p:txBody>
          <a:bodyPr/>
          <a:lstStyle/>
          <a:p>
            <a:r>
              <a:rPr lang="en-US" dirty="0" smtClean="0"/>
              <a:t/>
            </a:r>
            <a:br>
              <a:rPr lang="en-US" dirty="0" smtClean="0"/>
            </a:br>
            <a:r>
              <a:rPr lang="vi-VN" dirty="0"/>
              <a:t>Mô hình duyệt Web ngẫu </a:t>
            </a:r>
            <a:r>
              <a:rPr lang="vi-VN" dirty="0" smtClean="0"/>
              <a:t>nhiên</a:t>
            </a:r>
            <a:endParaRPr lang="vi-VN" dirty="0"/>
          </a:p>
        </p:txBody>
      </p:sp>
      <p:sp>
        <p:nvSpPr>
          <p:cNvPr id="844803" name="Rectangle 3"/>
          <p:cNvSpPr>
            <a:spLocks noGrp="1" noChangeArrowheads="1"/>
          </p:cNvSpPr>
          <p:nvPr>
            <p:ph type="body" idx="1"/>
          </p:nvPr>
        </p:nvSpPr>
        <p:spPr>
          <a:xfrm>
            <a:off x="332804" y="2089820"/>
            <a:ext cx="8775700" cy="4611018"/>
          </a:xfrm>
        </p:spPr>
        <p:txBody>
          <a:bodyPr/>
          <a:lstStyle/>
          <a:p>
            <a:pPr algn="just"/>
            <a:r>
              <a:rPr lang="vi-VN" dirty="0" smtClean="0"/>
              <a:t>Quy tắc duyệt</a:t>
            </a:r>
            <a:r>
              <a:rPr lang="en-US" dirty="0" smtClean="0"/>
              <a:t> Web</a:t>
            </a:r>
            <a:r>
              <a:rPr lang="vi-VN" dirty="0" smtClean="0"/>
              <a:t>:</a:t>
            </a:r>
          </a:p>
          <a:p>
            <a:pPr lvl="1" algn="just"/>
            <a:r>
              <a:rPr lang="vi-VN" dirty="0" smtClean="0"/>
              <a:t>Bắt đầu với một trang </a:t>
            </a:r>
            <a:r>
              <a:rPr lang="en-US" dirty="0" smtClean="0"/>
              <a:t>Web </a:t>
            </a:r>
            <a:r>
              <a:rPr lang="vi-VN" dirty="0" smtClean="0"/>
              <a:t>bất kỳ</a:t>
            </a:r>
          </a:p>
          <a:p>
            <a:pPr lvl="2" algn="just"/>
            <a:r>
              <a:rPr lang="vi-VN" dirty="0" smtClean="0"/>
              <a:t>Lựa chọn ngẫu nhiên một </a:t>
            </a:r>
            <a:r>
              <a:rPr lang="en-US" dirty="0" err="1" smtClean="0"/>
              <a:t>địa</a:t>
            </a:r>
            <a:r>
              <a:rPr lang="en-US" dirty="0" smtClean="0"/>
              <a:t> </a:t>
            </a:r>
            <a:r>
              <a:rPr lang="en-US" dirty="0" err="1" smtClean="0"/>
              <a:t>chỉ</a:t>
            </a:r>
            <a:r>
              <a:rPr lang="en-US" dirty="0" smtClean="0"/>
              <a:t> </a:t>
            </a:r>
            <a:r>
              <a:rPr lang="en-US" dirty="0" err="1" smtClean="0"/>
              <a:t>để</a:t>
            </a:r>
            <a:r>
              <a:rPr lang="vi-VN" dirty="0" smtClean="0"/>
              <a:t> bắt đầu</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duyệt</a:t>
            </a:r>
            <a:r>
              <a:rPr lang="en-US" dirty="0" smtClean="0"/>
              <a:t>.</a:t>
            </a:r>
            <a:endParaRPr lang="vi-VN" dirty="0" smtClean="0"/>
          </a:p>
          <a:p>
            <a:pPr lvl="1" algn="just"/>
            <a:r>
              <a:rPr lang="vi-VN" dirty="0" smtClean="0"/>
              <a:t>Lặp</a:t>
            </a:r>
            <a:r>
              <a:rPr lang="en-US" dirty="0" smtClean="0"/>
              <a:t> m</a:t>
            </a:r>
            <a:r>
              <a:rPr lang="vi-VN" dirty="0" smtClean="0"/>
              <a:t>ở ngẫu nhiên một liên kết có trong trang hiện tại</a:t>
            </a:r>
            <a:endParaRPr lang="en-US" dirty="0" smtClean="0"/>
          </a:p>
          <a:p>
            <a:pPr lvl="2" algn="just"/>
            <a:r>
              <a:rPr lang="vi-VN" dirty="0" smtClean="0"/>
              <a:t>Sau đó lại mở liên kết trong trang mới và cứ tiếp tục như vậy</a:t>
            </a:r>
            <a:r>
              <a:rPr lang="en-US" dirty="0" smtClean="0"/>
              <a:t>.</a:t>
            </a:r>
          </a:p>
          <a:p>
            <a:pPr algn="just"/>
            <a:r>
              <a:rPr lang="vi-VN" dirty="0" smtClean="0"/>
              <a:t>Mục đích:</a:t>
            </a:r>
          </a:p>
          <a:p>
            <a:pPr lvl="1" algn="just"/>
            <a:r>
              <a:rPr lang="vi-VN" dirty="0" smtClean="0"/>
              <a:t>Quan sát tỉ lệ ghé thăm mỗi trang web sau một số bước đủ lớn</a:t>
            </a:r>
            <a:r>
              <a:rPr lang="en-US" dirty="0" smtClean="0"/>
              <a:t>.</a:t>
            </a:r>
            <a:endParaRPr lang="vi-V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15</a:t>
            </a:fld>
            <a:endParaRPr lang="vi-VN"/>
          </a:p>
        </p:txBody>
      </p:sp>
      <p:sp>
        <p:nvSpPr>
          <p:cNvPr id="844802" name="Rectangle 2"/>
          <p:cNvSpPr>
            <a:spLocks noGrp="1" noChangeArrowheads="1"/>
          </p:cNvSpPr>
          <p:nvPr>
            <p:ph type="title"/>
          </p:nvPr>
        </p:nvSpPr>
        <p:spPr/>
        <p:txBody>
          <a:bodyPr/>
          <a:lstStyle/>
          <a:p>
            <a:r>
              <a:rPr lang="en-US" dirty="0" smtClean="0"/>
              <a:t/>
            </a:r>
            <a:br>
              <a:rPr lang="en-US" dirty="0" smtClean="0"/>
            </a:br>
            <a:r>
              <a:rPr lang="vi-VN" dirty="0"/>
              <a:t>Mô hình duyệt Web ngẫu </a:t>
            </a:r>
            <a:r>
              <a:rPr lang="vi-VN" dirty="0" smtClean="0"/>
              <a:t>nhiên</a:t>
            </a:r>
            <a:r>
              <a:rPr lang="en-US" dirty="0" smtClean="0"/>
              <a:t> (2)</a:t>
            </a:r>
            <a:endParaRPr lang="vi-VN" dirty="0"/>
          </a:p>
        </p:txBody>
      </p:sp>
      <p:sp>
        <p:nvSpPr>
          <p:cNvPr id="844803" name="Rectangle 3"/>
          <p:cNvSpPr>
            <a:spLocks noGrp="1" noChangeArrowheads="1"/>
          </p:cNvSpPr>
          <p:nvPr>
            <p:ph type="body" idx="1"/>
          </p:nvPr>
        </p:nvSpPr>
        <p:spPr>
          <a:xfrm>
            <a:off x="611560" y="2089820"/>
            <a:ext cx="8496944" cy="1987252"/>
          </a:xfrm>
        </p:spPr>
        <p:txBody>
          <a:bodyPr/>
          <a:lstStyle/>
          <a:p>
            <a:pPr algn="just"/>
            <a:r>
              <a:rPr lang="en-US" sz="2400" dirty="0" smtClean="0"/>
              <a:t>T</a:t>
            </a:r>
            <a:r>
              <a:rPr lang="vi-VN" sz="2400" dirty="0" smtClean="0"/>
              <a:t>ỉ lệ </a:t>
            </a:r>
            <a:r>
              <a:rPr lang="en-US" sz="2400" dirty="0" err="1" smtClean="0"/>
              <a:t>ghé</a:t>
            </a:r>
            <a:r>
              <a:rPr lang="en-US" sz="2400" dirty="0" smtClean="0"/>
              <a:t> </a:t>
            </a:r>
            <a:r>
              <a:rPr lang="en-US" sz="2400" dirty="0" err="1" smtClean="0"/>
              <a:t>thăm</a:t>
            </a:r>
            <a:r>
              <a:rPr lang="en-US" sz="2400" dirty="0" smtClean="0"/>
              <a:t> </a:t>
            </a:r>
            <a:r>
              <a:rPr lang="vi-VN" sz="2400" dirty="0" smtClean="0"/>
              <a:t>mỗi trang</a:t>
            </a:r>
            <a:r>
              <a:rPr lang="en-US" sz="2400" dirty="0" smtClean="0"/>
              <a:t> web </a:t>
            </a:r>
            <a:r>
              <a:rPr lang="en-US" sz="2400" dirty="0" err="1" smtClean="0"/>
              <a:t>trong</a:t>
            </a:r>
            <a:r>
              <a:rPr lang="en-US" sz="2400" dirty="0" smtClean="0"/>
              <a:t> </a:t>
            </a:r>
            <a:r>
              <a:rPr lang="en-US" sz="2400" dirty="0" err="1" smtClean="0"/>
              <a:t>nhiều</a:t>
            </a:r>
            <a:r>
              <a:rPr lang="en-US" sz="2400" dirty="0" smtClean="0"/>
              <a:t> </a:t>
            </a:r>
            <a:r>
              <a:rPr lang="en-US" sz="2400" dirty="0" err="1" smtClean="0"/>
              <a:t>trường</a:t>
            </a:r>
            <a:r>
              <a:rPr lang="en-US" sz="2400" dirty="0" smtClean="0"/>
              <a:t> </a:t>
            </a:r>
            <a:r>
              <a:rPr lang="en-US" sz="2400" dirty="0" err="1" smtClean="0"/>
              <a:t>hợp</a:t>
            </a:r>
            <a:r>
              <a:rPr lang="en-US" sz="2400" dirty="0" smtClean="0"/>
              <a:t> </a:t>
            </a:r>
            <a:r>
              <a:rPr lang="en-US" sz="2400" dirty="0" err="1" smtClean="0"/>
              <a:t>sẽ</a:t>
            </a:r>
            <a:r>
              <a:rPr lang="en-US" sz="2400" dirty="0" smtClean="0"/>
              <a:t> </a:t>
            </a:r>
            <a:r>
              <a:rPr lang="en-US" sz="2400" dirty="0" err="1" smtClean="0"/>
              <a:t>là</a:t>
            </a:r>
            <a:r>
              <a:rPr lang="en-US" sz="2400" dirty="0" smtClean="0"/>
              <a:t> hằng </a:t>
            </a:r>
            <a:r>
              <a:rPr lang="en-US" sz="2400" dirty="0" err="1" smtClean="0"/>
              <a:t>số</a:t>
            </a:r>
            <a:r>
              <a:rPr lang="vi-VN" sz="2400" dirty="0" smtClean="0"/>
              <a:t> sau </a:t>
            </a:r>
            <a:r>
              <a:rPr lang="en-US" sz="2400" dirty="0" err="1" smtClean="0"/>
              <a:t>một</a:t>
            </a:r>
            <a:r>
              <a:rPr lang="en-US" sz="2400" dirty="0" smtClean="0"/>
              <a:t> </a:t>
            </a:r>
            <a:r>
              <a:rPr lang="en-US" sz="2400" dirty="0" err="1" smtClean="0"/>
              <a:t>số</a:t>
            </a:r>
            <a:r>
              <a:rPr lang="en-US" sz="2400" dirty="0"/>
              <a:t> </a:t>
            </a:r>
            <a:r>
              <a:rPr lang="en-US" sz="2400" dirty="0" err="1" smtClean="0"/>
              <a:t>bước</a:t>
            </a:r>
            <a:r>
              <a:rPr lang="en-US" sz="2400" dirty="0" smtClean="0"/>
              <a:t> </a:t>
            </a:r>
            <a:r>
              <a:rPr lang="vi-VN" sz="2400" dirty="0" smtClean="0"/>
              <a:t>đủ lớn. </a:t>
            </a:r>
            <a:endParaRPr lang="en-US" sz="2400" dirty="0" smtClean="0"/>
          </a:p>
          <a:p>
            <a:pPr lvl="1" algn="just"/>
            <a:r>
              <a:rPr lang="en-US" sz="2000" dirty="0" err="1" smtClean="0"/>
              <a:t>Không</a:t>
            </a:r>
            <a:r>
              <a:rPr lang="en-US" sz="2000" dirty="0" smtClean="0"/>
              <a:t> </a:t>
            </a:r>
            <a:r>
              <a:rPr lang="en-US" sz="2000" dirty="0" err="1" smtClean="0"/>
              <a:t>phụ</a:t>
            </a:r>
            <a:r>
              <a:rPr lang="en-US" sz="2000" dirty="0" smtClean="0"/>
              <a:t> </a:t>
            </a:r>
            <a:r>
              <a:rPr lang="en-US" sz="2000" dirty="0" err="1" smtClean="0"/>
              <a:t>thuộc</a:t>
            </a:r>
            <a:r>
              <a:rPr lang="en-US" sz="2000" dirty="0" smtClean="0"/>
              <a:t> </a:t>
            </a:r>
            <a:r>
              <a:rPr lang="en-US" sz="2000" dirty="0" err="1" smtClean="0"/>
              <a:t>vào</a:t>
            </a:r>
            <a:r>
              <a:rPr lang="en-US" sz="2000" dirty="0" smtClean="0"/>
              <a:t> </a:t>
            </a:r>
            <a:r>
              <a:rPr lang="en-US" sz="2000" dirty="0" err="1" smtClean="0"/>
              <a:t>việc</a:t>
            </a:r>
            <a:r>
              <a:rPr lang="en-US" sz="2000" dirty="0" smtClean="0"/>
              <a:t> </a:t>
            </a:r>
            <a:r>
              <a:rPr lang="en-US" sz="2000" dirty="0" err="1" smtClean="0"/>
              <a:t>lựa</a:t>
            </a:r>
            <a:r>
              <a:rPr lang="en-US" sz="2000" dirty="0" smtClean="0"/>
              <a:t> </a:t>
            </a:r>
            <a:r>
              <a:rPr lang="en-US" sz="2000" dirty="0" err="1" smtClean="0"/>
              <a:t>chọn</a:t>
            </a:r>
            <a:r>
              <a:rPr lang="en-US" sz="2000" dirty="0" smtClean="0"/>
              <a:t> </a:t>
            </a:r>
            <a:r>
              <a:rPr lang="en-US" sz="2000" dirty="0" err="1" smtClean="0"/>
              <a:t>trang</a:t>
            </a:r>
            <a:r>
              <a:rPr lang="en-US" sz="2000" dirty="0" smtClean="0"/>
              <a:t> </a:t>
            </a:r>
            <a:r>
              <a:rPr lang="en-US" sz="2000" dirty="0" err="1" smtClean="0"/>
              <a:t>bắt</a:t>
            </a:r>
            <a:r>
              <a:rPr lang="en-US" sz="2000" dirty="0" smtClean="0"/>
              <a:t> </a:t>
            </a:r>
            <a:r>
              <a:rPr lang="en-US" sz="2000" dirty="0" err="1" smtClean="0"/>
              <a:t>đầu</a:t>
            </a:r>
            <a:r>
              <a:rPr lang="en-US" sz="2000" dirty="0" smtClean="0"/>
              <a:t>;</a:t>
            </a:r>
          </a:p>
          <a:p>
            <a:pPr lvl="1" algn="just"/>
            <a:r>
              <a:rPr lang="vi-VN" sz="2000" dirty="0" smtClean="0"/>
              <a:t>Tỉ lệ này là PageRank của trang Web.</a:t>
            </a:r>
          </a:p>
        </p:txBody>
      </p:sp>
      <p:sp>
        <p:nvSpPr>
          <p:cNvPr id="2" name="TextBox 1"/>
          <p:cNvSpPr txBox="1"/>
          <p:nvPr/>
        </p:nvSpPr>
        <p:spPr>
          <a:xfrm>
            <a:off x="611560" y="5733256"/>
            <a:ext cx="8136904" cy="830997"/>
          </a:xfrm>
          <a:prstGeom prst="rect">
            <a:avLst/>
          </a:prstGeom>
          <a:noFill/>
        </p:spPr>
        <p:txBody>
          <a:bodyPr wrap="square" rtlCol="0">
            <a:spAutoFit/>
          </a:bodyPr>
          <a:lstStyle/>
          <a:p>
            <a:r>
              <a:rPr lang="en-US" sz="2400" dirty="0" err="1" smtClean="0">
                <a:solidFill>
                  <a:schemeClr val="tx2"/>
                </a:solidFill>
              </a:rPr>
              <a:t>Điều</a:t>
            </a:r>
            <a:r>
              <a:rPr lang="en-US" sz="2400" dirty="0" smtClean="0">
                <a:solidFill>
                  <a:schemeClr val="tx2"/>
                </a:solidFill>
              </a:rPr>
              <a:t> </a:t>
            </a:r>
            <a:r>
              <a:rPr lang="en-US" sz="2400" dirty="0" err="1" smtClean="0">
                <a:solidFill>
                  <a:schemeClr val="tx2"/>
                </a:solidFill>
              </a:rPr>
              <a:t>kiện</a:t>
            </a:r>
            <a:r>
              <a:rPr lang="en-US" sz="2400" dirty="0" smtClean="0">
                <a:solidFill>
                  <a:schemeClr val="tx2"/>
                </a:solidFill>
              </a:rPr>
              <a:t> </a:t>
            </a:r>
            <a:r>
              <a:rPr lang="en-US" sz="2400" dirty="0" err="1" smtClean="0">
                <a:solidFill>
                  <a:schemeClr val="tx2"/>
                </a:solidFill>
              </a:rPr>
              <a:t>tồn</a:t>
            </a:r>
            <a:r>
              <a:rPr lang="en-US" sz="2400" dirty="0" smtClean="0">
                <a:solidFill>
                  <a:schemeClr val="tx2"/>
                </a:solidFill>
              </a:rPr>
              <a:t> </a:t>
            </a:r>
            <a:r>
              <a:rPr lang="en-US" sz="2400" dirty="0" err="1" smtClean="0">
                <a:solidFill>
                  <a:schemeClr val="tx2"/>
                </a:solidFill>
              </a:rPr>
              <a:t>tại</a:t>
            </a:r>
            <a:r>
              <a:rPr lang="en-US" sz="2400" dirty="0" smtClean="0">
                <a:solidFill>
                  <a:schemeClr val="tx2"/>
                </a:solidFill>
              </a:rPr>
              <a:t> </a:t>
            </a:r>
            <a:r>
              <a:rPr lang="en-US" sz="2400" dirty="0" err="1" smtClean="0">
                <a:solidFill>
                  <a:schemeClr val="tx2"/>
                </a:solidFill>
              </a:rPr>
              <a:t>tỉ</a:t>
            </a:r>
            <a:r>
              <a:rPr lang="en-US" sz="2400" dirty="0" smtClean="0">
                <a:solidFill>
                  <a:schemeClr val="tx2"/>
                </a:solidFill>
              </a:rPr>
              <a:t> </a:t>
            </a:r>
            <a:r>
              <a:rPr lang="en-US" sz="2400" dirty="0" err="1" smtClean="0">
                <a:solidFill>
                  <a:schemeClr val="tx2"/>
                </a:solidFill>
              </a:rPr>
              <a:t>lệ</a:t>
            </a:r>
            <a:r>
              <a:rPr lang="en-US" sz="2400" dirty="0" smtClean="0">
                <a:solidFill>
                  <a:schemeClr val="tx2"/>
                </a:solidFill>
              </a:rPr>
              <a:t> </a:t>
            </a:r>
            <a:r>
              <a:rPr lang="en-US" sz="2400" dirty="0" err="1" smtClean="0">
                <a:solidFill>
                  <a:schemeClr val="tx2"/>
                </a:solidFill>
              </a:rPr>
              <a:t>mở</a:t>
            </a:r>
            <a:r>
              <a:rPr lang="en-US" sz="2400" dirty="0" smtClean="0">
                <a:solidFill>
                  <a:schemeClr val="tx2"/>
                </a:solidFill>
              </a:rPr>
              <a:t> </a:t>
            </a:r>
            <a:r>
              <a:rPr lang="en-US" sz="2400" dirty="0" err="1" smtClean="0">
                <a:solidFill>
                  <a:schemeClr val="tx2"/>
                </a:solidFill>
              </a:rPr>
              <a:t>ổn</a:t>
            </a:r>
            <a:r>
              <a:rPr lang="en-US" sz="2400" dirty="0" smtClean="0">
                <a:solidFill>
                  <a:schemeClr val="tx2"/>
                </a:solidFill>
              </a:rPr>
              <a:t> </a:t>
            </a:r>
            <a:r>
              <a:rPr lang="en-US" sz="2400" dirty="0" err="1" smtClean="0">
                <a:solidFill>
                  <a:schemeClr val="tx2"/>
                </a:solidFill>
              </a:rPr>
              <a:t>định</a:t>
            </a:r>
            <a:r>
              <a:rPr lang="en-US" sz="2400" dirty="0" smtClean="0">
                <a:solidFill>
                  <a:schemeClr val="tx2"/>
                </a:solidFill>
              </a:rPr>
              <a:t> </a:t>
            </a:r>
            <a:r>
              <a:rPr lang="en-US" sz="2400" dirty="0" err="1" smtClean="0">
                <a:solidFill>
                  <a:schemeClr val="tx2"/>
                </a:solidFill>
              </a:rPr>
              <a:t>và</a:t>
            </a:r>
            <a:r>
              <a:rPr lang="en-US" sz="2400" dirty="0" smtClean="0">
                <a:solidFill>
                  <a:schemeClr val="tx2"/>
                </a:solidFill>
              </a:rPr>
              <a:t> </a:t>
            </a:r>
            <a:r>
              <a:rPr lang="en-US" sz="2400" dirty="0" err="1" smtClean="0">
                <a:solidFill>
                  <a:schemeClr val="tx2"/>
                </a:solidFill>
              </a:rPr>
              <a:t>không</a:t>
            </a:r>
            <a:r>
              <a:rPr lang="en-US" sz="2400" dirty="0" smtClean="0">
                <a:solidFill>
                  <a:schemeClr val="tx2"/>
                </a:solidFill>
              </a:rPr>
              <a:t> </a:t>
            </a:r>
            <a:r>
              <a:rPr lang="en-US" sz="2400" dirty="0" err="1" smtClean="0">
                <a:solidFill>
                  <a:schemeClr val="tx2"/>
                </a:solidFill>
              </a:rPr>
              <a:t>phụ</a:t>
            </a:r>
            <a:r>
              <a:rPr lang="en-US" sz="2400" dirty="0" smtClean="0">
                <a:solidFill>
                  <a:schemeClr val="tx2"/>
                </a:solidFill>
              </a:rPr>
              <a:t> </a:t>
            </a:r>
            <a:r>
              <a:rPr lang="en-US" sz="2400" dirty="0" err="1" smtClean="0">
                <a:solidFill>
                  <a:schemeClr val="tx2"/>
                </a:solidFill>
              </a:rPr>
              <a:t>thuộc</a:t>
            </a:r>
            <a:r>
              <a:rPr lang="en-US" sz="2400" dirty="0" smtClean="0">
                <a:solidFill>
                  <a:schemeClr val="tx2"/>
                </a:solidFill>
              </a:rPr>
              <a:t> </a:t>
            </a:r>
            <a:r>
              <a:rPr lang="en-US" sz="2400" dirty="0" err="1" smtClean="0">
                <a:solidFill>
                  <a:schemeClr val="tx2"/>
                </a:solidFill>
              </a:rPr>
              <a:t>vào</a:t>
            </a:r>
            <a:r>
              <a:rPr lang="en-US" sz="2400" dirty="0" smtClean="0">
                <a:solidFill>
                  <a:schemeClr val="tx2"/>
                </a:solidFill>
              </a:rPr>
              <a:t> </a:t>
            </a:r>
            <a:r>
              <a:rPr lang="en-US" sz="2400" dirty="0" err="1" smtClean="0">
                <a:solidFill>
                  <a:schemeClr val="tx2"/>
                </a:solidFill>
              </a:rPr>
              <a:t>trang</a:t>
            </a:r>
            <a:r>
              <a:rPr lang="en-US" sz="2400" dirty="0" smtClean="0">
                <a:solidFill>
                  <a:schemeClr val="tx2"/>
                </a:solidFill>
              </a:rPr>
              <a:t> </a:t>
            </a:r>
            <a:r>
              <a:rPr lang="en-US" sz="2400" dirty="0" err="1" smtClean="0">
                <a:solidFill>
                  <a:schemeClr val="tx2"/>
                </a:solidFill>
              </a:rPr>
              <a:t>bắt</a:t>
            </a:r>
            <a:r>
              <a:rPr lang="en-US" sz="2400" dirty="0" smtClean="0">
                <a:solidFill>
                  <a:schemeClr val="tx2"/>
                </a:solidFill>
              </a:rPr>
              <a:t> </a:t>
            </a:r>
            <a:r>
              <a:rPr lang="en-US" sz="2400" dirty="0" err="1" smtClean="0">
                <a:solidFill>
                  <a:schemeClr val="tx2"/>
                </a:solidFill>
              </a:rPr>
              <a:t>đầu</a:t>
            </a:r>
            <a:r>
              <a:rPr lang="en-US" sz="2400" dirty="0" smtClean="0">
                <a:solidFill>
                  <a:schemeClr val="tx2"/>
                </a:solidFill>
              </a:rPr>
              <a:t> </a:t>
            </a:r>
            <a:r>
              <a:rPr lang="en-US" sz="2400" dirty="0" err="1" smtClean="0">
                <a:solidFill>
                  <a:schemeClr val="tx2"/>
                </a:solidFill>
              </a:rPr>
              <a:t>là</a:t>
            </a:r>
            <a:r>
              <a:rPr lang="en-US" sz="2400" dirty="0" smtClean="0">
                <a:solidFill>
                  <a:schemeClr val="tx2"/>
                </a:solidFill>
              </a:rPr>
              <a:t> </a:t>
            </a:r>
            <a:r>
              <a:rPr lang="en-US" sz="2400" dirty="0" err="1" smtClean="0">
                <a:solidFill>
                  <a:schemeClr val="tx2"/>
                </a:solidFill>
              </a:rPr>
              <a:t>gì</a:t>
            </a:r>
            <a:r>
              <a:rPr lang="en-US" sz="2400" dirty="0" smtClean="0">
                <a:solidFill>
                  <a:schemeClr val="tx2"/>
                </a:solidFill>
              </a:rPr>
              <a:t>?</a:t>
            </a:r>
            <a:endParaRPr lang="vi-VN" sz="2400" dirty="0">
              <a:solidFill>
                <a:schemeClr val="tx2"/>
              </a:solidFill>
            </a:endParaRPr>
          </a:p>
        </p:txBody>
      </p:sp>
    </p:spTree>
    <p:extLst>
      <p:ext uri="{BB962C8B-B14F-4D97-AF65-F5344CB8AC3E}">
        <p14:creationId xmlns:p14="http://schemas.microsoft.com/office/powerpoint/2010/main" val="1294823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16</a:t>
            </a:fld>
            <a:endParaRPr lang="vi-VN"/>
          </a:p>
        </p:txBody>
      </p:sp>
      <p:sp>
        <p:nvSpPr>
          <p:cNvPr id="844802" name="Rectangle 2"/>
          <p:cNvSpPr>
            <a:spLocks noGrp="1" noChangeArrowheads="1"/>
          </p:cNvSpPr>
          <p:nvPr>
            <p:ph type="title"/>
          </p:nvPr>
        </p:nvSpPr>
        <p:spPr/>
        <p:txBody>
          <a:bodyPr/>
          <a:lstStyle/>
          <a:p>
            <a:r>
              <a:rPr lang="vi-VN" dirty="0" smtClean="0"/>
              <a:t>Mô hình duyệt Web ngẫu nhiên với bước nhảy</a:t>
            </a:r>
            <a:endParaRPr lang="vi-VN" dirty="0"/>
          </a:p>
        </p:txBody>
      </p:sp>
      <mc:AlternateContent xmlns:mc="http://schemas.openxmlformats.org/markup-compatibility/2006" xmlns:a14="http://schemas.microsoft.com/office/drawing/2010/main">
        <mc:Choice Requires="a14">
          <p:sp>
            <p:nvSpPr>
              <p:cNvPr id="844803" name="Rectangle 3"/>
              <p:cNvSpPr>
                <a:spLocks noGrp="1" noChangeArrowheads="1"/>
              </p:cNvSpPr>
              <p:nvPr>
                <p:ph type="body" idx="1"/>
              </p:nvPr>
            </p:nvSpPr>
            <p:spPr>
              <a:xfrm>
                <a:off x="332804" y="2089820"/>
                <a:ext cx="8775700" cy="4611018"/>
              </a:xfrm>
            </p:spPr>
            <p:txBody>
              <a:bodyPr/>
              <a:lstStyle/>
              <a:p>
                <a:r>
                  <a:rPr lang="en-US" sz="2400" dirty="0" smtClean="0"/>
                  <a:t>Bước </a:t>
                </a:r>
                <a:r>
                  <a:rPr lang="en-US" sz="2400" dirty="0" err="1" smtClean="0"/>
                  <a:t>nhảy</a:t>
                </a:r>
                <a:r>
                  <a:rPr lang="en-US" sz="2400" dirty="0" smtClean="0"/>
                  <a:t>: Di </a:t>
                </a:r>
                <a:r>
                  <a:rPr lang="en-US" sz="2400" dirty="0" err="1" smtClean="0"/>
                  <a:t>chuyển</a:t>
                </a:r>
                <a:r>
                  <a:rPr lang="en-US" sz="2400" dirty="0" smtClean="0"/>
                  <a:t> </a:t>
                </a:r>
                <a:r>
                  <a:rPr lang="en-US" sz="2400" dirty="0" err="1" smtClean="0"/>
                  <a:t>đến</a:t>
                </a:r>
                <a:r>
                  <a:rPr lang="en-US" sz="2400" dirty="0" smtClean="0"/>
                  <a:t> </a:t>
                </a:r>
                <a:r>
                  <a:rPr lang="en-US" sz="2400" dirty="0" err="1" smtClean="0"/>
                  <a:t>một</a:t>
                </a:r>
                <a:r>
                  <a:rPr lang="en-US" sz="2400" dirty="0" smtClean="0"/>
                  <a:t> </a:t>
                </a:r>
                <a:r>
                  <a:rPr lang="en-US" sz="2400" dirty="0" err="1" smtClean="0"/>
                  <a:t>trang</a:t>
                </a:r>
                <a:r>
                  <a:rPr lang="en-US" sz="2400" dirty="0" smtClean="0"/>
                  <a:t> </a:t>
                </a:r>
                <a:r>
                  <a:rPr lang="en-US" sz="2400" dirty="0" err="1" smtClean="0"/>
                  <a:t>bất</a:t>
                </a:r>
                <a:r>
                  <a:rPr lang="en-US" sz="2400" dirty="0" smtClean="0"/>
                  <a:t> </a:t>
                </a:r>
                <a:r>
                  <a:rPr lang="en-US" sz="2400" dirty="0" err="1" smtClean="0"/>
                  <a:t>kỳ</a:t>
                </a:r>
                <a:endParaRPr lang="en-US" sz="2400" dirty="0" smtClean="0"/>
              </a:p>
              <a:p>
                <a:pPr lvl="1"/>
                <a:r>
                  <a:rPr lang="en-US" sz="2000" dirty="0" err="1" smtClean="0"/>
                  <a:t>Bổ</a:t>
                </a:r>
                <a:r>
                  <a:rPr lang="en-US" sz="2000" dirty="0" smtClean="0"/>
                  <a:t> </a:t>
                </a:r>
                <a:r>
                  <a:rPr lang="en-US" sz="2000" dirty="0" err="1" smtClean="0"/>
                  <a:t>xung</a:t>
                </a:r>
                <a:r>
                  <a:rPr lang="en-US" sz="2000" dirty="0" smtClean="0"/>
                  <a:t> </a:t>
                </a:r>
                <a:r>
                  <a:rPr lang="en-US" sz="2000" dirty="0" err="1" smtClean="0"/>
                  <a:t>thao</a:t>
                </a:r>
                <a:r>
                  <a:rPr lang="en-US" sz="2000" dirty="0" smtClean="0"/>
                  <a:t> </a:t>
                </a:r>
                <a:r>
                  <a:rPr lang="en-US" sz="2000" dirty="0" err="1" smtClean="0"/>
                  <a:t>tác</a:t>
                </a:r>
                <a:r>
                  <a:rPr lang="en-US" sz="2000" dirty="0" smtClean="0"/>
                  <a:t> </a:t>
                </a:r>
                <a:r>
                  <a:rPr lang="en-US" sz="2000" dirty="0" err="1" smtClean="0"/>
                  <a:t>này</a:t>
                </a:r>
                <a:r>
                  <a:rPr lang="en-US" sz="2000" dirty="0" smtClean="0"/>
                  <a:t> </a:t>
                </a:r>
                <a:r>
                  <a:rPr lang="en-US" sz="2000" dirty="0" err="1" smtClean="0"/>
                  <a:t>vào</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duyệt</a:t>
                </a:r>
                <a:r>
                  <a:rPr lang="en-US" sz="2000" dirty="0" smtClean="0"/>
                  <a:t> Web </a:t>
                </a:r>
                <a:r>
                  <a:rPr lang="en-US" sz="2000" dirty="0" err="1" smtClean="0"/>
                  <a:t>ngẫu</a:t>
                </a:r>
                <a:r>
                  <a:rPr lang="en-US" sz="2000" dirty="0" smtClean="0"/>
                  <a:t> </a:t>
                </a:r>
                <a:r>
                  <a:rPr lang="en-US" sz="2000" dirty="0" err="1" smtClean="0"/>
                  <a:t>nhiên</a:t>
                </a:r>
                <a:r>
                  <a:rPr lang="en-US" sz="2000" dirty="0" smtClean="0"/>
                  <a:t>.</a:t>
                </a:r>
              </a:p>
              <a:p>
                <a:r>
                  <a:rPr lang="vi-VN" sz="2400" dirty="0" smtClean="0"/>
                  <a:t>Mô hình duyệt Web</a:t>
                </a:r>
                <a:r>
                  <a:rPr lang="en-US" sz="2400" dirty="0" smtClean="0"/>
                  <a:t> </a:t>
                </a:r>
                <a:r>
                  <a:rPr lang="en-US" sz="2400" dirty="0" err="1" smtClean="0"/>
                  <a:t>ngẫu</a:t>
                </a:r>
                <a:r>
                  <a:rPr lang="en-US" sz="2400" dirty="0" smtClean="0"/>
                  <a:t> </a:t>
                </a:r>
                <a:r>
                  <a:rPr lang="en-US" sz="2400" dirty="0" err="1" smtClean="0"/>
                  <a:t>nhiên</a:t>
                </a:r>
                <a:r>
                  <a:rPr lang="vi-VN" sz="2400" dirty="0" smtClean="0"/>
                  <a:t> với bước nhảy:</a:t>
                </a:r>
              </a:p>
              <a:p>
                <a:pPr lvl="1"/>
                <a:r>
                  <a:rPr lang="vi-VN" sz="2000" dirty="0" smtClean="0"/>
                  <a:t>Bắt đầu với một trang được lựa chọn ngẫu nhiên</a:t>
                </a:r>
              </a:p>
              <a:p>
                <a:pPr lvl="1"/>
                <a:r>
                  <a:rPr lang="vi-VN" sz="2000" dirty="0" smtClean="0"/>
                  <a:t>Sau</a:t>
                </a:r>
                <a:r>
                  <a:rPr lang="vi-VN" sz="2000" dirty="0"/>
                  <a:t> </a:t>
                </a:r>
                <a:r>
                  <a:rPr lang="vi-VN" sz="2000" dirty="0" smtClean="0"/>
                  <a:t>mỗi bước</a:t>
                </a:r>
                <a:r>
                  <a:rPr lang="en-US" sz="2000" dirty="0" smtClean="0"/>
                  <a:t>:</a:t>
                </a:r>
              </a:p>
              <a:p>
                <a:pPr lvl="2"/>
                <a:r>
                  <a:rPr lang="en-US" sz="1600" dirty="0" err="1" smtClean="0"/>
                  <a:t>Nếu</a:t>
                </a:r>
                <a:r>
                  <a:rPr lang="en-US" sz="1600" dirty="0" smtClean="0"/>
                  <a:t> </a:t>
                </a:r>
                <a:r>
                  <a:rPr lang="en-US" sz="1600" dirty="0" err="1" smtClean="0"/>
                  <a:t>nút</a:t>
                </a:r>
                <a:r>
                  <a:rPr lang="en-US" sz="1600" dirty="0" smtClean="0"/>
                  <a:t> </a:t>
                </a:r>
                <a:r>
                  <a:rPr lang="en-US" sz="1600" dirty="0" err="1" smtClean="0"/>
                  <a:t>không</a:t>
                </a:r>
                <a:r>
                  <a:rPr lang="en-US" sz="1600" dirty="0" smtClean="0"/>
                  <a:t> </a:t>
                </a:r>
                <a:r>
                  <a:rPr lang="en-US" sz="1600" dirty="0" err="1" smtClean="0"/>
                  <a:t>có</a:t>
                </a:r>
                <a:r>
                  <a:rPr lang="en-US" sz="1600" dirty="0" smtClean="0"/>
                  <a:t> </a:t>
                </a:r>
                <a:r>
                  <a:rPr lang="en-US" sz="1600" dirty="0" err="1" smtClean="0"/>
                  <a:t>liên</a:t>
                </a:r>
                <a:r>
                  <a:rPr lang="en-US" sz="1600" dirty="0" smtClean="0"/>
                  <a:t> </a:t>
                </a:r>
                <a:r>
                  <a:rPr lang="en-US" sz="1600" dirty="0" err="1" smtClean="0"/>
                  <a:t>kết</a:t>
                </a:r>
                <a:r>
                  <a:rPr lang="en-US" sz="1600" dirty="0" smtClean="0"/>
                  <a:t> </a:t>
                </a:r>
                <a:r>
                  <a:rPr lang="en-US" sz="1600" dirty="0" err="1" smtClean="0"/>
                  <a:t>đi</a:t>
                </a:r>
                <a:r>
                  <a:rPr lang="en-US" sz="1600" dirty="0" smtClean="0"/>
                  <a:t> </a:t>
                </a:r>
                <a:r>
                  <a:rPr lang="en-US" sz="1600" dirty="0" err="1" smtClean="0"/>
                  <a:t>ra</a:t>
                </a:r>
                <a:r>
                  <a:rPr lang="en-US" sz="1600" dirty="0" smtClean="0"/>
                  <a:t>, </a:t>
                </a:r>
                <a:r>
                  <a:rPr lang="en-US" sz="1600" dirty="0" err="1" smtClean="0"/>
                  <a:t>thì</a:t>
                </a:r>
                <a:r>
                  <a:rPr lang="en-US" sz="1600" dirty="0" smtClean="0"/>
                  <a:t> </a:t>
                </a:r>
                <a:r>
                  <a:rPr lang="en-US" sz="1600" dirty="0" err="1" smtClean="0"/>
                  <a:t>thực</a:t>
                </a:r>
                <a:r>
                  <a:rPr lang="en-US" sz="1600" dirty="0" smtClean="0"/>
                  <a:t> </a:t>
                </a:r>
                <a:r>
                  <a:rPr lang="en-US" sz="1600" dirty="0" err="1" smtClean="0"/>
                  <a:t>hiện</a:t>
                </a:r>
                <a:r>
                  <a:rPr lang="en-US" sz="1600" dirty="0" smtClean="0"/>
                  <a:t> </a:t>
                </a:r>
                <a:r>
                  <a:rPr lang="en-US" sz="1600" dirty="0" err="1" smtClean="0"/>
                  <a:t>bước</a:t>
                </a:r>
                <a:r>
                  <a:rPr lang="en-US" sz="1600" dirty="0" smtClean="0"/>
                  <a:t> </a:t>
                </a:r>
                <a:r>
                  <a:rPr lang="en-US" sz="1600" dirty="0" err="1" smtClean="0"/>
                  <a:t>nhảy</a:t>
                </a:r>
                <a:r>
                  <a:rPr lang="en-US" sz="1600" dirty="0" smtClean="0"/>
                  <a:t>.</a:t>
                </a:r>
              </a:p>
              <a:p>
                <a:pPr lvl="2"/>
                <a:r>
                  <a:rPr lang="en-US" sz="1600" dirty="0" err="1" smtClean="0"/>
                  <a:t>Nếu</a:t>
                </a:r>
                <a:r>
                  <a:rPr lang="en-US" sz="1600" dirty="0" smtClean="0"/>
                  <a:t> </a:t>
                </a:r>
                <a:r>
                  <a:rPr lang="en-US" sz="1600" dirty="0" err="1" smtClean="0"/>
                  <a:t>nút</a:t>
                </a:r>
                <a:r>
                  <a:rPr lang="en-US" sz="1600" dirty="0" smtClean="0"/>
                  <a:t> </a:t>
                </a:r>
                <a:r>
                  <a:rPr lang="en-US" sz="1600" dirty="0" err="1" smtClean="0"/>
                  <a:t>có</a:t>
                </a:r>
                <a:r>
                  <a:rPr lang="en-US" sz="1600" dirty="0" smtClean="0"/>
                  <a:t> </a:t>
                </a:r>
                <a:r>
                  <a:rPr lang="en-US" sz="1600" dirty="0" err="1" smtClean="0"/>
                  <a:t>liên</a:t>
                </a:r>
                <a:r>
                  <a:rPr lang="en-US" sz="1600" dirty="0" smtClean="0"/>
                  <a:t> </a:t>
                </a:r>
                <a:r>
                  <a:rPr lang="en-US" sz="1600" dirty="0" err="1" smtClean="0"/>
                  <a:t>kết</a:t>
                </a:r>
                <a:r>
                  <a:rPr lang="en-US" sz="1600" dirty="0" smtClean="0"/>
                  <a:t> </a:t>
                </a:r>
                <a:r>
                  <a:rPr lang="en-US" sz="1600" dirty="0" err="1" smtClean="0"/>
                  <a:t>đi</a:t>
                </a:r>
                <a:r>
                  <a:rPr lang="en-US" sz="1600" dirty="0" smtClean="0"/>
                  <a:t> </a:t>
                </a:r>
                <a:r>
                  <a:rPr lang="en-US" sz="1600" dirty="0" err="1" smtClean="0"/>
                  <a:t>ra</a:t>
                </a:r>
                <a:r>
                  <a:rPr lang="en-US" sz="1600" dirty="0" smtClean="0"/>
                  <a:t>, </a:t>
                </a:r>
                <a:r>
                  <a:rPr lang="en-US" sz="1600" dirty="0" err="1" smtClean="0"/>
                  <a:t>thì</a:t>
                </a:r>
                <a:r>
                  <a:rPr lang="en-US" sz="1600" dirty="0" smtClean="0"/>
                  <a:t> </a:t>
                </a:r>
                <a:r>
                  <a:rPr lang="en-US" sz="1600" dirty="0" err="1" smtClean="0"/>
                  <a:t>với</a:t>
                </a:r>
                <a:r>
                  <a:rPr lang="en-US" sz="1600" dirty="0" smtClean="0"/>
                  <a:t> </a:t>
                </a:r>
                <a:r>
                  <a:rPr lang="en-US" sz="1600" dirty="0" err="1" smtClean="0"/>
                  <a:t>xác</a:t>
                </a:r>
                <a:r>
                  <a:rPr lang="en-US" sz="1600" dirty="0" smtClean="0"/>
                  <a:t> </a:t>
                </a:r>
                <a:r>
                  <a:rPr lang="en-US" sz="1600" dirty="0" err="1" smtClean="0"/>
                  <a:t>xuất</a:t>
                </a:r>
                <a:r>
                  <a:rPr lang="en-US" sz="1600" dirty="0" smtClean="0"/>
                  <a:t> </a:t>
                </a:r>
                <a14:m>
                  <m:oMath xmlns:m="http://schemas.openxmlformats.org/officeDocument/2006/math">
                    <m:r>
                      <a:rPr lang="vi-VN" sz="1600" i="1">
                        <a:latin typeface="Cambria Math" panose="02040503050406030204" pitchFamily="18" charset="0"/>
                        <a:ea typeface="Cambria Math" panose="02040503050406030204" pitchFamily="18" charset="0"/>
                      </a:rPr>
                      <m:t>𝛼</m:t>
                    </m:r>
                    <m:r>
                      <a:rPr lang="vi-VN" sz="1600" i="1">
                        <a:latin typeface="Cambria Math" panose="02040503050406030204" pitchFamily="18" charset="0"/>
                        <a:ea typeface="Cambria Math" panose="02040503050406030204" pitchFamily="18" charset="0"/>
                      </a:rPr>
                      <m:t> </m:t>
                    </m:r>
                  </m:oMath>
                </a14:m>
                <a:r>
                  <a:rPr lang="en-US" sz="1600" dirty="0" smtClean="0"/>
                  <a:t> </a:t>
                </a:r>
                <a:r>
                  <a:rPr lang="en-US" sz="1600" dirty="0" err="1" smtClean="0"/>
                  <a:t>thực</a:t>
                </a:r>
                <a:r>
                  <a:rPr lang="en-US" sz="1600" dirty="0" smtClean="0"/>
                  <a:t> </a:t>
                </a:r>
                <a:r>
                  <a:rPr lang="en-US" sz="1600" dirty="0" err="1" smtClean="0"/>
                  <a:t>hiện</a:t>
                </a:r>
                <a:r>
                  <a:rPr lang="en-US" sz="1600" dirty="0" smtClean="0"/>
                  <a:t> </a:t>
                </a:r>
                <a:r>
                  <a:rPr lang="en-US" sz="1600" dirty="0" err="1" smtClean="0"/>
                  <a:t>bước</a:t>
                </a:r>
                <a:r>
                  <a:rPr lang="en-US" sz="1600" dirty="0" smtClean="0"/>
                  <a:t> </a:t>
                </a:r>
                <a:r>
                  <a:rPr lang="en-US" sz="1600" dirty="0" err="1" smtClean="0"/>
                  <a:t>nhảy</a:t>
                </a:r>
                <a:r>
                  <a:rPr lang="en-US" sz="1600" dirty="0" smtClean="0"/>
                  <a:t>, </a:t>
                </a:r>
                <a:r>
                  <a:rPr lang="en-US" sz="1600" dirty="0" err="1" smtClean="0"/>
                  <a:t>với</a:t>
                </a:r>
                <a:r>
                  <a:rPr lang="en-US" sz="1600" dirty="0" smtClean="0"/>
                  <a:t> </a:t>
                </a:r>
                <a:r>
                  <a:rPr lang="en-US" sz="1600" dirty="0" err="1" smtClean="0"/>
                  <a:t>xác</a:t>
                </a:r>
                <a:r>
                  <a:rPr lang="en-US" sz="1600" dirty="0" smtClean="0"/>
                  <a:t> </a:t>
                </a:r>
                <a:r>
                  <a:rPr lang="en-US" sz="1600" dirty="0" err="1" smtClean="0"/>
                  <a:t>suất</a:t>
                </a:r>
                <a:r>
                  <a:rPr lang="en-US" sz="1600" dirty="0" smtClean="0"/>
                  <a:t> </a:t>
                </a:r>
                <a14:m>
                  <m:oMath xmlns:m="http://schemas.openxmlformats.org/officeDocument/2006/math">
                    <m:r>
                      <a:rPr lang="en-US" sz="1600">
                        <a:latin typeface="Cambria Math" panose="02040503050406030204" pitchFamily="18" charset="0"/>
                        <a:ea typeface="Cambria Math" panose="02040503050406030204" pitchFamily="18" charset="0"/>
                      </a:rPr>
                      <m:t>1−</m:t>
                    </m:r>
                    <m:r>
                      <a:rPr lang="vi-VN" sz="1600" i="1">
                        <a:latin typeface="Cambria Math" panose="02040503050406030204" pitchFamily="18" charset="0"/>
                        <a:ea typeface="Cambria Math" panose="02040503050406030204" pitchFamily="18" charset="0"/>
                      </a:rPr>
                      <m:t>𝛼</m:t>
                    </m:r>
                    <m:r>
                      <a:rPr lang="vi-VN" sz="1600" i="1">
                        <a:latin typeface="Cambria Math" panose="02040503050406030204" pitchFamily="18" charset="0"/>
                        <a:ea typeface="Cambria Math" panose="02040503050406030204" pitchFamily="18" charset="0"/>
                      </a:rPr>
                      <m:t> </m:t>
                    </m:r>
                  </m:oMath>
                </a14:m>
                <a:r>
                  <a:rPr lang="en-US" sz="1600" dirty="0" smtClean="0"/>
                  <a:t> di </a:t>
                </a:r>
                <a:r>
                  <a:rPr lang="en-US" sz="1600" dirty="0" err="1" smtClean="0"/>
                  <a:t>chuyển</a:t>
                </a:r>
                <a:r>
                  <a:rPr lang="en-US" sz="1600" dirty="0" smtClean="0"/>
                  <a:t> </a:t>
                </a:r>
                <a:r>
                  <a:rPr lang="en-US" sz="1600" dirty="0" err="1" smtClean="0"/>
                  <a:t>theo</a:t>
                </a:r>
                <a:r>
                  <a:rPr lang="en-US" sz="1600" dirty="0" smtClean="0"/>
                  <a:t> </a:t>
                </a:r>
                <a:r>
                  <a:rPr lang="en-US" sz="1600" dirty="0" err="1" smtClean="0"/>
                  <a:t>liên</a:t>
                </a:r>
                <a:r>
                  <a:rPr lang="en-US" sz="1600" dirty="0" smtClean="0"/>
                  <a:t> </a:t>
                </a:r>
                <a:r>
                  <a:rPr lang="en-US" sz="1600" dirty="0" err="1" smtClean="0"/>
                  <a:t>kết</a:t>
                </a:r>
                <a:r>
                  <a:rPr lang="en-US" sz="1600" dirty="0" smtClean="0"/>
                  <a:t> </a:t>
                </a:r>
                <a:r>
                  <a:rPr lang="en-US" sz="1600" dirty="0" err="1" smtClean="0"/>
                  <a:t>như</a:t>
                </a:r>
                <a:r>
                  <a:rPr lang="en-US" sz="1600" dirty="0" smtClean="0"/>
                  <a:t> </a:t>
                </a:r>
                <a:r>
                  <a:rPr lang="en-US" sz="1600" dirty="0" err="1" smtClean="0"/>
                  <a:t>bình</a:t>
                </a:r>
                <a:r>
                  <a:rPr lang="en-US" sz="1600" dirty="0" smtClean="0"/>
                  <a:t> </a:t>
                </a:r>
                <a:r>
                  <a:rPr lang="en-US" sz="1600" dirty="0" err="1" smtClean="0"/>
                  <a:t>thường</a:t>
                </a:r>
                <a:r>
                  <a:rPr lang="en-US" sz="1600" dirty="0" smtClean="0"/>
                  <a:t>.</a:t>
                </a:r>
                <a:endParaRPr lang="vi-VN" sz="1600" dirty="0" smtClean="0"/>
              </a:p>
              <a:p>
                <a:pPr algn="just"/>
                <a:r>
                  <a:rPr lang="en-US" sz="2400" dirty="0" err="1" smtClean="0"/>
                  <a:t>Đặt</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lựa</a:t>
                </a:r>
                <a:r>
                  <a:rPr lang="en-US" sz="2400" dirty="0" smtClean="0"/>
                  <a:t> </a:t>
                </a:r>
                <a:r>
                  <a:rPr lang="en-US" sz="2400" dirty="0" err="1" smtClean="0"/>
                  <a:t>chọn</a:t>
                </a:r>
                <a:r>
                  <a:rPr lang="en-US" sz="2400" dirty="0" smtClean="0"/>
                  <a:t> </a:t>
                </a:r>
                <a:r>
                  <a:rPr lang="en-US" sz="2400" dirty="0" err="1" smtClean="0"/>
                  <a:t>bước</a:t>
                </a:r>
                <a:r>
                  <a:rPr lang="en-US" sz="2400" dirty="0" smtClean="0"/>
                  <a:t> </a:t>
                </a:r>
                <a:r>
                  <a:rPr lang="en-US" sz="2400" dirty="0" err="1" smtClean="0"/>
                  <a:t>nhảy</a:t>
                </a:r>
                <a:r>
                  <a:rPr lang="en-US" sz="2400" dirty="0" smtClean="0"/>
                  <a:t> </a:t>
                </a:r>
                <a:r>
                  <a:rPr lang="en-US" sz="2400" dirty="0" err="1" smtClean="0"/>
                  <a:t>là</a:t>
                </a:r>
                <a:r>
                  <a:rPr lang="en-US" sz="2400" dirty="0" smtClean="0"/>
                  <a:t> </a:t>
                </a:r>
                <a14:m>
                  <m:oMath xmlns:m="http://schemas.openxmlformats.org/officeDocument/2006/math">
                    <m:r>
                      <a:rPr lang="vi-VN" sz="2400" i="1">
                        <a:latin typeface="Cambria Math" panose="02040503050406030204" pitchFamily="18" charset="0"/>
                        <a:ea typeface="Cambria Math" panose="02040503050406030204" pitchFamily="18" charset="0"/>
                      </a:rPr>
                      <m:t>𝛼</m:t>
                    </m:r>
                  </m:oMath>
                </a14:m>
                <a:r>
                  <a:rPr lang="en-US" sz="2400" dirty="0" smtClean="0"/>
                  <a:t>, </a:t>
                </a:r>
                <a:r>
                  <a:rPr lang="en-US" sz="2400" dirty="0" err="1" smtClean="0"/>
                  <a:t>xác</a:t>
                </a:r>
                <a:r>
                  <a:rPr lang="en-US" sz="2400" dirty="0" smtClean="0"/>
                  <a:t> </a:t>
                </a:r>
                <a:r>
                  <a:rPr lang="en-US" sz="2400" dirty="0" err="1" smtClean="0"/>
                  <a:t>suất</a:t>
                </a:r>
                <a:r>
                  <a:rPr lang="en-US" sz="2400" dirty="0" smtClean="0"/>
                  <a:t> di </a:t>
                </a:r>
                <a:r>
                  <a:rPr lang="en-US" sz="2400" dirty="0" err="1" smtClean="0"/>
                  <a:t>chuyển</a:t>
                </a:r>
                <a:r>
                  <a:rPr lang="en-US" sz="2400" dirty="0" smtClean="0"/>
                  <a:t> </a:t>
                </a:r>
                <a:r>
                  <a:rPr lang="en-US" sz="2400" dirty="0" err="1" smtClean="0"/>
                  <a:t>theo</a:t>
                </a:r>
                <a:r>
                  <a:rPr lang="en-US" sz="2400" dirty="0" smtClean="0"/>
                  <a:t> </a:t>
                </a:r>
                <a:r>
                  <a:rPr lang="en-US" sz="2400" dirty="0" err="1" smtClean="0"/>
                  <a:t>liên</a:t>
                </a:r>
                <a:r>
                  <a:rPr lang="en-US" sz="2400" dirty="0" smtClean="0"/>
                  <a:t> </a:t>
                </a:r>
                <a:r>
                  <a:rPr lang="en-US" sz="2400" dirty="0" err="1" smtClean="0"/>
                  <a:t>kết</a:t>
                </a:r>
                <a:r>
                  <a:rPr lang="en-US" sz="2400" dirty="0" smtClean="0"/>
                  <a:t> </a:t>
                </a:r>
                <a:r>
                  <a:rPr lang="en-US" sz="2400" dirty="0" err="1" smtClean="0"/>
                  <a:t>là</a:t>
                </a:r>
                <a:r>
                  <a:rPr lang="en-US" sz="2400" dirty="0" smtClean="0"/>
                  <a:t> </a:t>
                </a:r>
                <a14:m>
                  <m:oMath xmlns:m="http://schemas.openxmlformats.org/officeDocument/2006/math">
                    <m:r>
                      <a:rPr lang="en-US" sz="2400" b="0" i="0" smtClean="0">
                        <a:latin typeface="Cambria Math" panose="02040503050406030204" pitchFamily="18" charset="0"/>
                        <a:ea typeface="Cambria Math" panose="02040503050406030204" pitchFamily="18" charset="0"/>
                      </a:rPr>
                      <m:t>1−</m:t>
                    </m:r>
                    <m:r>
                      <a:rPr lang="vi-VN" sz="2400" i="1">
                        <a:latin typeface="Cambria Math" panose="02040503050406030204" pitchFamily="18" charset="0"/>
                        <a:ea typeface="Cambria Math" panose="02040503050406030204" pitchFamily="18" charset="0"/>
                      </a:rPr>
                      <m:t>𝛼</m:t>
                    </m:r>
                  </m:oMath>
                </a14:m>
                <a:r>
                  <a:rPr lang="en-US" sz="2400" dirty="0" smtClean="0"/>
                  <a:t>.</a:t>
                </a:r>
              </a:p>
            </p:txBody>
          </p:sp>
        </mc:Choice>
        <mc:Fallback xmlns="">
          <p:sp>
            <p:nvSpPr>
              <p:cNvPr id="844803" name="Rectangle 3"/>
              <p:cNvSpPr>
                <a:spLocks noGrp="1" noRot="1" noChangeAspect="1" noMove="1" noResize="1" noEditPoints="1" noAdjustHandles="1" noChangeArrowheads="1" noChangeShapeType="1" noTextEdit="1"/>
              </p:cNvSpPr>
              <p:nvPr>
                <p:ph type="body" idx="1"/>
              </p:nvPr>
            </p:nvSpPr>
            <p:spPr>
              <a:xfrm>
                <a:off x="332804" y="2089820"/>
                <a:ext cx="8775700" cy="4611018"/>
              </a:xfrm>
              <a:blipFill rotWithShape="1">
                <a:blip r:embed="rId2"/>
                <a:stretch>
                  <a:fillRect l="-139" t="-1058" r="-2085"/>
                </a:stretch>
              </a:blipFill>
            </p:spPr>
            <p:txBody>
              <a:bodyPr/>
              <a:lstStyle/>
              <a:p>
                <a:r>
                  <a:rPr lang="en-US">
                    <a:noFill/>
                  </a:rPr>
                  <a:t> </a:t>
                </a:r>
              </a:p>
            </p:txBody>
          </p:sp>
        </mc:Fallback>
      </mc:AlternateContent>
    </p:spTree>
    <p:extLst>
      <p:ext uri="{BB962C8B-B14F-4D97-AF65-F5344CB8AC3E}">
        <p14:creationId xmlns:p14="http://schemas.microsoft.com/office/powerpoint/2010/main" val="3134962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17</a:t>
            </a:fld>
            <a:endParaRPr lang="vi-VN"/>
          </a:p>
        </p:txBody>
      </p:sp>
      <p:sp>
        <p:nvSpPr>
          <p:cNvPr id="844802" name="Rectangle 2"/>
          <p:cNvSpPr>
            <a:spLocks noGrp="1" noChangeArrowheads="1"/>
          </p:cNvSpPr>
          <p:nvPr>
            <p:ph type="title"/>
          </p:nvPr>
        </p:nvSpPr>
        <p:spPr/>
        <p:txBody>
          <a:bodyPr/>
          <a:lstStyle/>
          <a:p>
            <a:r>
              <a:rPr lang="en-US" dirty="0" err="1" smtClean="0"/>
              <a:t>Khái</a:t>
            </a:r>
            <a:r>
              <a:rPr lang="en-US" dirty="0" smtClean="0"/>
              <a:t> </a:t>
            </a:r>
            <a:r>
              <a:rPr lang="en-US" dirty="0" err="1" smtClean="0"/>
              <a:t>quát</a:t>
            </a:r>
            <a:r>
              <a:rPr lang="en-US" dirty="0" smtClean="0"/>
              <a:t> </a:t>
            </a:r>
            <a:r>
              <a:rPr lang="en-US" dirty="0" err="1" smtClean="0"/>
              <a:t>hóa</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duyệt</a:t>
            </a:r>
            <a:r>
              <a:rPr lang="en-US" dirty="0" smtClean="0"/>
              <a:t> Web </a:t>
            </a:r>
            <a:r>
              <a:rPr lang="en-US" dirty="0" err="1" smtClean="0"/>
              <a:t>bằng</a:t>
            </a:r>
            <a:r>
              <a:rPr lang="en-US" dirty="0" smtClean="0"/>
              <a:t> c</a:t>
            </a:r>
            <a:r>
              <a:rPr lang="vi-VN" dirty="0" smtClean="0"/>
              <a:t>huỗi Markov</a:t>
            </a:r>
            <a:endParaRPr lang="vi-VN" dirty="0"/>
          </a:p>
        </p:txBody>
      </p:sp>
      <p:sp>
        <p:nvSpPr>
          <p:cNvPr id="844803" name="Rectangle 3"/>
          <p:cNvSpPr>
            <a:spLocks noGrp="1" noChangeArrowheads="1"/>
          </p:cNvSpPr>
          <p:nvPr>
            <p:ph type="body" idx="1"/>
          </p:nvPr>
        </p:nvSpPr>
        <p:spPr>
          <a:xfrm>
            <a:off x="332804" y="2089820"/>
            <a:ext cx="8775700" cy="3139380"/>
          </a:xfrm>
        </p:spPr>
        <p:txBody>
          <a:bodyPr/>
          <a:lstStyle/>
          <a:p>
            <a:r>
              <a:rPr lang="vi-VN" dirty="0" smtClean="0"/>
              <a:t>Chuỗi Markov gồm N trạng thái và ma trận xác suất chuyển trạng thái kích thước N x N</a:t>
            </a:r>
            <a:r>
              <a:rPr lang="en-US" dirty="0" smtClean="0"/>
              <a:t>:</a:t>
            </a:r>
            <a:endParaRPr lang="vi-VN" dirty="0" smtClean="0"/>
          </a:p>
          <a:p>
            <a:pPr lvl="1"/>
            <a:r>
              <a:rPr lang="vi-VN" dirty="0" smtClean="0"/>
              <a:t>Mỗi trạng thái </a:t>
            </a:r>
            <a:r>
              <a:rPr lang="en-US" dirty="0" err="1" smtClean="0"/>
              <a:t>tương</a:t>
            </a:r>
            <a:r>
              <a:rPr lang="en-US" dirty="0" smtClean="0"/>
              <a:t> </a:t>
            </a:r>
            <a:r>
              <a:rPr lang="vi-VN" dirty="0" smtClean="0"/>
              <a:t>ứng với một trang Web</a:t>
            </a:r>
          </a:p>
          <a:p>
            <a:pPr lvl="1"/>
            <a:r>
              <a:rPr lang="vi-VN" dirty="0" smtClean="0">
                <a:latin typeface="+mj-lt"/>
              </a:rPr>
              <a:t>P</a:t>
            </a:r>
            <a:r>
              <a:rPr lang="vi-VN" baseline="-25000" dirty="0" smtClean="0">
                <a:latin typeface="+mj-lt"/>
              </a:rPr>
              <a:t>ij</a:t>
            </a:r>
            <a:r>
              <a:rPr lang="vi-VN" dirty="0" smtClean="0">
                <a:latin typeface="+mj-lt"/>
              </a:rPr>
              <a:t> là xác suất </a:t>
            </a:r>
            <a:r>
              <a:rPr lang="en-US" dirty="0" err="1" smtClean="0">
                <a:latin typeface="+mj-lt"/>
              </a:rPr>
              <a:t>chuyển</a:t>
            </a:r>
            <a:r>
              <a:rPr lang="en-US" dirty="0" smtClean="0">
                <a:latin typeface="+mj-lt"/>
              </a:rPr>
              <a:t> </a:t>
            </a:r>
            <a:r>
              <a:rPr lang="en-US" dirty="0" err="1" smtClean="0">
                <a:latin typeface="+mj-lt"/>
              </a:rPr>
              <a:t>từ</a:t>
            </a:r>
            <a:r>
              <a:rPr lang="en-US" dirty="0" smtClean="0">
                <a:latin typeface="+mj-lt"/>
              </a:rPr>
              <a:t> </a:t>
            </a:r>
            <a:r>
              <a:rPr lang="en-US" dirty="0" err="1" smtClean="0">
                <a:latin typeface="+mj-lt"/>
              </a:rPr>
              <a:t>trạng</a:t>
            </a:r>
            <a:r>
              <a:rPr lang="en-US" dirty="0" smtClean="0">
                <a:latin typeface="+mj-lt"/>
              </a:rPr>
              <a:t> </a:t>
            </a:r>
            <a:r>
              <a:rPr lang="en-US" dirty="0" err="1" smtClean="0">
                <a:latin typeface="+mj-lt"/>
              </a:rPr>
              <a:t>thái</a:t>
            </a:r>
            <a:r>
              <a:rPr lang="en-US" dirty="0" smtClean="0">
                <a:latin typeface="+mj-lt"/>
              </a:rPr>
              <a:t> </a:t>
            </a:r>
            <a:r>
              <a:rPr lang="en-US" dirty="0" err="1" smtClean="0">
                <a:latin typeface="+mj-lt"/>
              </a:rPr>
              <a:t>i</a:t>
            </a:r>
            <a:r>
              <a:rPr lang="en-US" dirty="0" smtClean="0">
                <a:latin typeface="+mj-lt"/>
              </a:rPr>
              <a:t> sang </a:t>
            </a:r>
            <a:r>
              <a:rPr lang="en-US" dirty="0" err="1" smtClean="0">
                <a:latin typeface="+mj-lt"/>
              </a:rPr>
              <a:t>trạng</a:t>
            </a:r>
            <a:r>
              <a:rPr lang="en-US" dirty="0" smtClean="0">
                <a:latin typeface="+mj-lt"/>
              </a:rPr>
              <a:t> </a:t>
            </a:r>
            <a:r>
              <a:rPr lang="en-US" dirty="0" err="1" smtClean="0">
                <a:latin typeface="+mj-lt"/>
              </a:rPr>
              <a:t>thái</a:t>
            </a:r>
            <a:r>
              <a:rPr lang="en-US" dirty="0" smtClean="0">
                <a:latin typeface="+mj-lt"/>
              </a:rPr>
              <a:t> j</a:t>
            </a:r>
            <a:r>
              <a:rPr lang="en-US" dirty="0">
                <a:latin typeface="+mj-lt"/>
              </a:rPr>
              <a:t>, </a:t>
            </a:r>
            <a:r>
              <a:rPr lang="vi-VN" dirty="0">
                <a:latin typeface="+mj-lt"/>
              </a:rPr>
              <a:t>1 ≤ i, j ≤ N </a:t>
            </a:r>
            <a:endParaRPr lang="en-US" dirty="0">
              <a:latin typeface="+mj-lt"/>
            </a:endParaRPr>
          </a:p>
          <a:p>
            <a:pPr lvl="2"/>
            <a:r>
              <a:rPr lang="en-US" dirty="0" err="1" smtClean="0">
                <a:latin typeface="+mj-lt"/>
              </a:rPr>
              <a:t>P</a:t>
            </a:r>
            <a:r>
              <a:rPr lang="en-US" baseline="-25000" dirty="0" err="1" smtClean="0">
                <a:latin typeface="+mj-lt"/>
              </a:rPr>
              <a:t>ij</a:t>
            </a:r>
            <a:r>
              <a:rPr lang="en-US" dirty="0" smtClean="0">
                <a:latin typeface="+mj-lt"/>
              </a:rPr>
              <a:t> </a:t>
            </a:r>
            <a:r>
              <a:rPr lang="en-US" dirty="0" err="1" smtClean="0">
                <a:latin typeface="+mj-lt"/>
              </a:rPr>
              <a:t>cũng</a:t>
            </a:r>
            <a:r>
              <a:rPr lang="en-US" dirty="0" smtClean="0">
                <a:latin typeface="+mj-lt"/>
              </a:rPr>
              <a:t> </a:t>
            </a:r>
            <a:r>
              <a:rPr lang="en-US" dirty="0" err="1" smtClean="0">
                <a:latin typeface="+mj-lt"/>
              </a:rPr>
              <a:t>chính</a:t>
            </a:r>
            <a:r>
              <a:rPr lang="en-US" dirty="0" smtClean="0">
                <a:latin typeface="+mj-lt"/>
              </a:rPr>
              <a:t> </a:t>
            </a:r>
            <a:r>
              <a:rPr lang="en-US" dirty="0" err="1" smtClean="0">
                <a:latin typeface="+mj-lt"/>
              </a:rPr>
              <a:t>là</a:t>
            </a:r>
            <a:r>
              <a:rPr lang="en-US" dirty="0" smtClean="0">
                <a:latin typeface="+mj-lt"/>
              </a:rPr>
              <a:t> </a:t>
            </a:r>
            <a:r>
              <a:rPr lang="en-US" dirty="0" err="1" smtClean="0">
                <a:latin typeface="+mj-lt"/>
              </a:rPr>
              <a:t>xác</a:t>
            </a:r>
            <a:r>
              <a:rPr lang="en-US" dirty="0" smtClean="0">
                <a:latin typeface="+mj-lt"/>
              </a:rPr>
              <a:t> </a:t>
            </a:r>
            <a:r>
              <a:rPr lang="en-US" dirty="0" err="1" smtClean="0">
                <a:latin typeface="+mj-lt"/>
              </a:rPr>
              <a:t>suất</a:t>
            </a:r>
            <a:r>
              <a:rPr lang="en-US" dirty="0" smtClean="0">
                <a:latin typeface="+mj-lt"/>
              </a:rPr>
              <a:t> </a:t>
            </a:r>
            <a:r>
              <a:rPr lang="en-US" dirty="0" err="1" smtClean="0">
                <a:latin typeface="+mj-lt"/>
              </a:rPr>
              <a:t>lựa</a:t>
            </a:r>
            <a:r>
              <a:rPr lang="en-US" dirty="0" smtClean="0">
                <a:latin typeface="+mj-lt"/>
              </a:rPr>
              <a:t> </a:t>
            </a:r>
            <a:r>
              <a:rPr lang="en-US" dirty="0" err="1" smtClean="0">
                <a:latin typeface="+mj-lt"/>
              </a:rPr>
              <a:t>chọn</a:t>
            </a:r>
            <a:r>
              <a:rPr lang="en-US" dirty="0" smtClean="0">
                <a:latin typeface="+mj-lt"/>
              </a:rPr>
              <a:t> </a:t>
            </a:r>
            <a:r>
              <a:rPr lang="en-US" dirty="0" err="1" smtClean="0">
                <a:latin typeface="+mj-lt"/>
              </a:rPr>
              <a:t>trang</a:t>
            </a:r>
            <a:r>
              <a:rPr lang="en-US" dirty="0" smtClean="0">
                <a:latin typeface="+mj-lt"/>
              </a:rPr>
              <a:t> j </a:t>
            </a:r>
            <a:r>
              <a:rPr lang="en-US" dirty="0" err="1" smtClean="0">
                <a:latin typeface="+mj-lt"/>
              </a:rPr>
              <a:t>khi</a:t>
            </a:r>
            <a:r>
              <a:rPr lang="en-US" dirty="0" smtClean="0">
                <a:latin typeface="+mj-lt"/>
              </a:rPr>
              <a:t> </a:t>
            </a:r>
            <a:r>
              <a:rPr lang="en-US" dirty="0" err="1" smtClean="0">
                <a:latin typeface="+mj-lt"/>
              </a:rPr>
              <a:t>đang</a:t>
            </a:r>
            <a:r>
              <a:rPr lang="en-US" dirty="0" smtClean="0">
                <a:latin typeface="+mj-lt"/>
              </a:rPr>
              <a:t> ở </a:t>
            </a:r>
            <a:r>
              <a:rPr lang="en-US" dirty="0" err="1" smtClean="0">
                <a:latin typeface="+mj-lt"/>
              </a:rPr>
              <a:t>trang</a:t>
            </a:r>
            <a:r>
              <a:rPr lang="en-US" dirty="0" smtClean="0">
                <a:latin typeface="+mj-lt"/>
              </a:rPr>
              <a:t> </a:t>
            </a:r>
            <a:r>
              <a:rPr lang="en-US" dirty="0" err="1" smtClean="0">
                <a:latin typeface="+mj-lt"/>
              </a:rPr>
              <a:t>i</a:t>
            </a:r>
            <a:r>
              <a:rPr lang="en-US" dirty="0" smtClean="0">
                <a:latin typeface="+mj-lt"/>
              </a:rPr>
              <a:t>.</a:t>
            </a:r>
            <a:endParaRPr lang="vi-VN" dirty="0" smtClean="0">
              <a:latin typeface="+mj-lt"/>
            </a:endParaRPr>
          </a:p>
          <a:p>
            <a:r>
              <a:rPr lang="vi-VN" dirty="0" smtClean="0">
                <a:latin typeface="+mj-lt"/>
              </a:rPr>
              <a:t>Với i bất kỳ, </a:t>
            </a:r>
          </a:p>
        </p:txBody>
      </p:sp>
      <p:graphicFrame>
        <p:nvGraphicFramePr>
          <p:cNvPr id="5" name="Object 6"/>
          <p:cNvGraphicFramePr>
            <a:graphicFrameLocks noChangeAspect="1"/>
          </p:cNvGraphicFramePr>
          <p:nvPr>
            <p:extLst>
              <p:ext uri="{D42A27DB-BD31-4B8C-83A1-F6EECF244321}">
                <p14:modId xmlns:p14="http://schemas.microsoft.com/office/powerpoint/2010/main" val="3833795303"/>
              </p:ext>
            </p:extLst>
          </p:nvPr>
        </p:nvGraphicFramePr>
        <p:xfrm>
          <a:off x="2699792" y="4653136"/>
          <a:ext cx="1176338" cy="503237"/>
        </p:xfrm>
        <a:graphic>
          <a:graphicData uri="http://schemas.openxmlformats.org/presentationml/2006/ole">
            <mc:AlternateContent xmlns:mc="http://schemas.openxmlformats.org/markup-compatibility/2006">
              <mc:Choice xmlns:v="urn:schemas-microsoft-com:vml" Requires="v">
                <p:oleObj spid="_x0000_s865508" name="Vergelijking" r:id="rId3" imgW="711000" imgH="304560" progId="Equation.3">
                  <p:embed/>
                </p:oleObj>
              </mc:Choice>
              <mc:Fallback>
                <p:oleObj name="Vergelijking" r:id="rId3" imgW="711000" imgH="304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4653136"/>
                        <a:ext cx="1176338"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7" descr="92.png"/>
          <p:cNvPicPr>
            <a:picLocks noChangeAspect="1"/>
          </p:cNvPicPr>
          <p:nvPr/>
        </p:nvPicPr>
        <p:blipFill>
          <a:blip r:embed="rId5"/>
          <a:srcRect/>
          <a:stretch>
            <a:fillRect/>
          </a:stretch>
        </p:blipFill>
        <p:spPr bwMode="auto">
          <a:xfrm>
            <a:off x="3728120" y="5085184"/>
            <a:ext cx="2932112" cy="1008062"/>
          </a:xfrm>
          <a:prstGeom prst="rect">
            <a:avLst/>
          </a:prstGeom>
          <a:noFill/>
          <a:ln w="9525">
            <a:noFill/>
            <a:miter lim="800000"/>
            <a:headEnd/>
            <a:tailEnd/>
          </a:ln>
        </p:spPr>
      </p:pic>
    </p:spTree>
    <p:extLst>
      <p:ext uri="{BB962C8B-B14F-4D97-AF65-F5344CB8AC3E}">
        <p14:creationId xmlns:p14="http://schemas.microsoft.com/office/powerpoint/2010/main" val="3909526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1" name="Picture 3" descr="93f-graph.png"/>
          <p:cNvPicPr>
            <a:picLocks noChangeAspect="1"/>
          </p:cNvPicPr>
          <p:nvPr/>
        </p:nvPicPr>
        <p:blipFill>
          <a:blip r:embed="rId2"/>
          <a:srcRect/>
          <a:stretch>
            <a:fillRect/>
          </a:stretch>
        </p:blipFill>
        <p:spPr bwMode="auto">
          <a:xfrm>
            <a:off x="285750" y="1571625"/>
            <a:ext cx="4789488" cy="5040313"/>
          </a:xfrm>
          <a:prstGeom prst="rect">
            <a:avLst/>
          </a:prstGeom>
          <a:noFill/>
          <a:ln w="9525">
            <a:noFill/>
            <a:miter lim="800000"/>
            <a:headEnd/>
            <a:tailEnd/>
          </a:ln>
        </p:spPr>
      </p:pic>
      <p:sp>
        <p:nvSpPr>
          <p:cNvPr id="5" name="Rectangle 2"/>
          <p:cNvSpPr>
            <a:spLocks noGrp="1" noChangeArrowheads="1"/>
          </p:cNvSpPr>
          <p:nvPr>
            <p:ph type="title"/>
          </p:nvPr>
        </p:nvSpPr>
        <p:spPr>
          <a:xfrm>
            <a:off x="1150938" y="214314"/>
            <a:ext cx="7793037" cy="1357312"/>
          </a:xfrm>
        </p:spPr>
        <p:txBody>
          <a:bodyPr/>
          <a:lstStyle/>
          <a:p>
            <a:r>
              <a:rPr lang="en-US" dirty="0" err="1" smtClean="0"/>
              <a:t>Ví</a:t>
            </a:r>
            <a:r>
              <a:rPr lang="en-US" dirty="0" smtClean="0"/>
              <a:t> </a:t>
            </a:r>
            <a:r>
              <a:rPr lang="en-US" dirty="0" err="1" smtClean="0"/>
              <a:t>dụ</a:t>
            </a:r>
            <a:r>
              <a:rPr lang="en-US" dirty="0" smtClean="0"/>
              <a:t> </a:t>
            </a:r>
            <a:r>
              <a:rPr lang="en-US" dirty="0" err="1" smtClean="0"/>
              <a:t>đồ</a:t>
            </a:r>
            <a:r>
              <a:rPr lang="en-US" dirty="0" smtClean="0"/>
              <a:t> </a:t>
            </a:r>
            <a:r>
              <a:rPr lang="en-US" dirty="0" err="1" smtClean="0"/>
              <a:t>thị</a:t>
            </a:r>
            <a:r>
              <a:rPr lang="en-US" dirty="0" smtClean="0"/>
              <a:t> Web</a:t>
            </a:r>
            <a:endParaRPr lang="vi-VN" dirty="0"/>
          </a:p>
        </p:txBody>
      </p:sp>
    </p:spTree>
    <p:extLst>
      <p:ext uri="{BB962C8B-B14F-4D97-AF65-F5344CB8AC3E}">
        <p14:creationId xmlns:p14="http://schemas.microsoft.com/office/powerpoint/2010/main" val="2072216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3C106EC-1565-4205-AEF5-542E719C1100}"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US" sz="1200">
              <a:solidFill>
                <a:srgbClr val="898989"/>
              </a:solidFill>
              <a:latin typeface="Calibri" charset="0"/>
            </a:endParaRPr>
          </a:p>
        </p:txBody>
      </p:sp>
      <p:sp>
        <p:nvSpPr>
          <p:cNvPr id="167940"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graphicFrame>
        <p:nvGraphicFramePr>
          <p:cNvPr id="6" name="Table 5"/>
          <p:cNvGraphicFramePr>
            <a:graphicFrameLocks noGrp="1"/>
          </p:cNvGraphicFramePr>
          <p:nvPr/>
        </p:nvGraphicFramePr>
        <p:xfrm>
          <a:off x="1500188" y="1857375"/>
          <a:ext cx="5072097" cy="3657600"/>
        </p:xfrm>
        <a:graphic>
          <a:graphicData uri="http://schemas.openxmlformats.org/drawingml/2006/table">
            <a:tbl>
              <a:tblPr firstRow="1" bandRow="1">
                <a:tableStyleId>{2D5ABB26-0587-4C30-8999-92F81FD0307C}</a:tableStyleId>
              </a:tblPr>
              <a:tblGrid>
                <a:gridCol w="634012"/>
                <a:gridCol w="634012"/>
                <a:gridCol w="634025"/>
                <a:gridCol w="634000"/>
                <a:gridCol w="634012"/>
                <a:gridCol w="634012"/>
                <a:gridCol w="634012"/>
                <a:gridCol w="634012"/>
              </a:tblGrid>
              <a:tr h="223244">
                <a:tc>
                  <a:txBody>
                    <a:bodyPr/>
                    <a:lstStyle/>
                    <a:p>
                      <a:pPr lvl="0" algn="ctr"/>
                      <a:endParaRPr lang="de-DE" sz="2400" i="1" dirty="0"/>
                    </a:p>
                  </a:txBody>
                  <a:tcPr/>
                </a:tc>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i="1" dirty="0" smtClean="0"/>
                        <a:t>d</a:t>
                      </a:r>
                      <a:r>
                        <a:rPr lang="de-DE" sz="2400" i="1" baseline="-25000" dirty="0" smtClean="0"/>
                        <a:t>1</a:t>
                      </a:r>
                      <a:endParaRPr lang="de-DE" sz="2400" i="1" dirty="0"/>
                    </a:p>
                  </a:txBody>
                  <a:tcPr/>
                </a:tc>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i="1" dirty="0" smtClean="0"/>
                        <a:t>d</a:t>
                      </a:r>
                      <a:r>
                        <a:rPr lang="de-DE" sz="2400" i="1" baseline="-25000" dirty="0" smtClean="0"/>
                        <a:t>6</a:t>
                      </a:r>
                      <a:endParaRPr lang="de-DE" sz="2400" i="1" dirty="0"/>
                    </a:p>
                  </a:txBody>
                  <a:tcPr/>
                </a:tc>
              </a:tr>
              <a:tr h="223244">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r>
              <a:tr h="223244">
                <a:tc>
                  <a:txBody>
                    <a:bodyPr/>
                    <a:lstStyle/>
                    <a:p>
                      <a:pPr lvl="0" algn="ctr"/>
                      <a:r>
                        <a:rPr lang="de-DE" sz="2400" i="1" dirty="0" smtClean="0"/>
                        <a:t>d</a:t>
                      </a:r>
                      <a:r>
                        <a:rPr lang="de-DE" sz="2400" i="1" baseline="-25000" dirty="0" smtClean="0"/>
                        <a:t>1</a:t>
                      </a:r>
                      <a:endParaRPr lang="de-DE" sz="2400"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1</a:t>
                      </a:r>
                    </a:p>
                  </a:txBody>
                  <a:tcPr/>
                </a:tc>
                <a:tc>
                  <a:txBody>
                    <a:bodyPr/>
                    <a:lstStyle/>
                    <a:p>
                      <a:pPr lvl="0" algn="ctr"/>
                      <a:r>
                        <a:rPr lang="de-DE" sz="2400" dirty="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r>
              <a:tr h="223244">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dirty="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c>
                  <a:txBody>
                    <a:bodyPr/>
                    <a:lstStyle/>
                    <a:p>
                      <a:pPr lvl="0" algn="ctr"/>
                      <a:r>
                        <a:rPr lang="de-DE" sz="240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r>
              <a:tr h="223244">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1</a:t>
                      </a:r>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r>
              <a:tr h="223244">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r>
              <a:tr h="223244">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c>
                  <a:txBody>
                    <a:bodyPr/>
                    <a:lstStyle/>
                    <a:p>
                      <a:pPr lvl="0" algn="ctr"/>
                      <a:r>
                        <a:rPr lang="de-DE" sz="2400" dirty="0" smtClean="0"/>
                        <a:t>1</a:t>
                      </a:r>
                      <a:endParaRPr lang="de-DE" sz="2400" dirty="0"/>
                    </a:p>
                  </a:txBody>
                  <a:tcPr/>
                </a:tc>
              </a:tr>
              <a:tr h="223244">
                <a:tc>
                  <a:txBody>
                    <a:bodyPr/>
                    <a:lstStyle/>
                    <a:p>
                      <a:pPr lvl="0" algn="ctr"/>
                      <a:r>
                        <a:rPr lang="de-DE" sz="2400" i="1" dirty="0" smtClean="0"/>
                        <a:t>d</a:t>
                      </a:r>
                      <a:r>
                        <a:rPr lang="de-DE" sz="2400" i="1" baseline="-25000" dirty="0" smtClean="0"/>
                        <a:t>6</a:t>
                      </a:r>
                      <a:endParaRPr lang="de-DE" sz="2400" i="1"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1</a:t>
                      </a:r>
                    </a:p>
                  </a:txBody>
                  <a:tcPr/>
                </a:tc>
                <a:tc>
                  <a:txBody>
                    <a:bodyPr/>
                    <a:lstStyle/>
                    <a:p>
                      <a:pPr lvl="0" algn="ctr"/>
                      <a:r>
                        <a:rPr lang="de-DE" sz="2400" dirty="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r>
            </a:tbl>
          </a:graphicData>
        </a:graphic>
      </p:graphicFrame>
      <p:sp>
        <p:nvSpPr>
          <p:cNvPr id="7" name="Rectangle 2"/>
          <p:cNvSpPr txBox="1">
            <a:spLocks noChangeArrowheads="1"/>
          </p:cNvSpPr>
          <p:nvPr/>
        </p:nvSpPr>
        <p:spPr>
          <a:xfrm>
            <a:off x="1150938" y="980728"/>
            <a:ext cx="7793037" cy="695672"/>
          </a:xfrm>
          <a:prstGeom prst="rect">
            <a:avLst/>
          </a:prstGeom>
        </p:spPr>
        <p:txBody>
          <a:bodyPr/>
          <a:lst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a:lstStyle>
          <a:p>
            <a:r>
              <a:rPr lang="en-US" dirty="0" smtClean="0"/>
              <a:t>Ma </a:t>
            </a:r>
            <a:r>
              <a:rPr lang="en-US" dirty="0" err="1" smtClean="0"/>
              <a:t>trận</a:t>
            </a:r>
            <a:r>
              <a:rPr lang="en-US" dirty="0" smtClean="0"/>
              <a:t> </a:t>
            </a:r>
            <a:r>
              <a:rPr lang="en-US" dirty="0" err="1" smtClean="0"/>
              <a:t>kề</a:t>
            </a:r>
            <a:endParaRPr lang="vi-VN" dirty="0"/>
          </a:p>
        </p:txBody>
      </p:sp>
    </p:spTree>
    <p:extLst>
      <p:ext uri="{BB962C8B-B14F-4D97-AF65-F5344CB8AC3E}">
        <p14:creationId xmlns:p14="http://schemas.microsoft.com/office/powerpoint/2010/main" val="23792638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373BD45-E7AE-419E-82CF-F6DD9B010C37}" type="slidenum">
              <a:rPr lang="vi-VN"/>
              <a:pPr/>
              <a:t>2</a:t>
            </a:fld>
            <a:endParaRPr lang="vi-VN"/>
          </a:p>
        </p:txBody>
      </p:sp>
      <p:sp>
        <p:nvSpPr>
          <p:cNvPr id="959490" name="Rectangle 2"/>
          <p:cNvSpPr>
            <a:spLocks noGrp="1" noChangeArrowheads="1"/>
          </p:cNvSpPr>
          <p:nvPr>
            <p:ph type="title"/>
          </p:nvPr>
        </p:nvSpPr>
        <p:spPr/>
        <p:txBody>
          <a:bodyPr/>
          <a:lstStyle/>
          <a:p>
            <a:r>
              <a:rPr lang="en-US"/>
              <a:t>Nội dung chính</a:t>
            </a:r>
            <a:endParaRPr lang="vi-VN"/>
          </a:p>
        </p:txBody>
      </p:sp>
      <p:sp>
        <p:nvSpPr>
          <p:cNvPr id="959491" name="Rectangle 3"/>
          <p:cNvSpPr>
            <a:spLocks noGrp="1" noChangeArrowheads="1"/>
          </p:cNvSpPr>
          <p:nvPr>
            <p:ph type="body" idx="1"/>
          </p:nvPr>
        </p:nvSpPr>
        <p:spPr>
          <a:xfrm>
            <a:off x="611560" y="2017713"/>
            <a:ext cx="8343528" cy="4114800"/>
          </a:xfrm>
        </p:spPr>
        <p:txBody>
          <a:bodyPr/>
          <a:lstStyle/>
          <a:p>
            <a:r>
              <a:rPr lang="en-US" dirty="0" err="1" smtClean="0"/>
              <a:t>Dữ</a:t>
            </a:r>
            <a:r>
              <a:rPr lang="en-US" dirty="0" smtClean="0"/>
              <a:t> </a:t>
            </a:r>
            <a:r>
              <a:rPr lang="en-US" dirty="0" err="1" smtClean="0"/>
              <a:t>liệu</a:t>
            </a:r>
            <a:r>
              <a:rPr lang="en-US" dirty="0" smtClean="0"/>
              <a:t> </a:t>
            </a:r>
            <a:r>
              <a:rPr lang="en-US" dirty="0" err="1" smtClean="0"/>
              <a:t>liên</a:t>
            </a:r>
            <a:r>
              <a:rPr lang="en-US" dirty="0" smtClean="0"/>
              <a:t> </a:t>
            </a:r>
            <a:r>
              <a:rPr lang="en-US" dirty="0" err="1" smtClean="0"/>
              <a:t>kết</a:t>
            </a:r>
            <a:endParaRPr lang="en-US" dirty="0" smtClean="0"/>
          </a:p>
          <a:p>
            <a:r>
              <a:rPr lang="en-US" dirty="0" err="1" smtClean="0">
                <a:solidFill>
                  <a:schemeClr val="bg1">
                    <a:lumMod val="65000"/>
                  </a:schemeClr>
                </a:solidFill>
              </a:rPr>
              <a:t>Phân</a:t>
            </a:r>
            <a:r>
              <a:rPr lang="en-US" dirty="0" smtClean="0">
                <a:solidFill>
                  <a:schemeClr val="bg1">
                    <a:lumMod val="65000"/>
                  </a:schemeClr>
                </a:solidFill>
              </a:rPr>
              <a:t> </a:t>
            </a:r>
            <a:r>
              <a:rPr lang="en-US" dirty="0" err="1" smtClean="0">
                <a:solidFill>
                  <a:schemeClr val="bg1">
                    <a:lumMod val="65000"/>
                  </a:schemeClr>
                </a:solidFill>
              </a:rPr>
              <a:t>tích</a:t>
            </a:r>
            <a:r>
              <a:rPr lang="en-US" dirty="0" smtClean="0">
                <a:solidFill>
                  <a:schemeClr val="bg1">
                    <a:lumMod val="65000"/>
                  </a:schemeClr>
                </a:solidFill>
              </a:rPr>
              <a:t> </a:t>
            </a:r>
            <a:r>
              <a:rPr lang="en-US" dirty="0" err="1" smtClean="0">
                <a:solidFill>
                  <a:schemeClr val="bg1">
                    <a:lumMod val="65000"/>
                  </a:schemeClr>
                </a:solidFill>
              </a:rPr>
              <a:t>trích</a:t>
            </a:r>
            <a:r>
              <a:rPr lang="en-US" dirty="0" smtClean="0">
                <a:solidFill>
                  <a:schemeClr val="bg1">
                    <a:lumMod val="65000"/>
                  </a:schemeClr>
                </a:solidFill>
              </a:rPr>
              <a:t> </a:t>
            </a:r>
            <a:r>
              <a:rPr lang="en-US" dirty="0" err="1" smtClean="0">
                <a:solidFill>
                  <a:schemeClr val="bg1">
                    <a:lumMod val="65000"/>
                  </a:schemeClr>
                </a:solidFill>
              </a:rPr>
              <a:t>dẫn</a:t>
            </a:r>
            <a:endParaRPr lang="en-US" dirty="0">
              <a:solidFill>
                <a:schemeClr val="bg1">
                  <a:lumMod val="65000"/>
                </a:schemeClr>
              </a:solidFill>
            </a:endParaRPr>
          </a:p>
          <a:p>
            <a:r>
              <a:rPr lang="en-US" dirty="0" err="1">
                <a:solidFill>
                  <a:schemeClr val="bg1">
                    <a:lumMod val="65000"/>
                  </a:schemeClr>
                </a:solidFill>
              </a:rPr>
              <a:t>Giải</a:t>
            </a:r>
            <a:r>
              <a:rPr lang="en-US" dirty="0">
                <a:solidFill>
                  <a:schemeClr val="bg1">
                    <a:lumMod val="65000"/>
                  </a:schemeClr>
                </a:solidFill>
              </a:rPr>
              <a:t> </a:t>
            </a:r>
            <a:r>
              <a:rPr lang="en-US" dirty="0" err="1">
                <a:solidFill>
                  <a:schemeClr val="bg1">
                    <a:lumMod val="65000"/>
                  </a:schemeClr>
                </a:solidFill>
              </a:rPr>
              <a:t>thuật</a:t>
            </a:r>
            <a:r>
              <a:rPr lang="en-US" dirty="0">
                <a:solidFill>
                  <a:schemeClr val="bg1">
                    <a:lumMod val="65000"/>
                  </a:schemeClr>
                </a:solidFill>
              </a:rPr>
              <a:t> </a:t>
            </a:r>
            <a:r>
              <a:rPr lang="en-US" dirty="0" smtClean="0">
                <a:solidFill>
                  <a:schemeClr val="bg1">
                    <a:lumMod val="65000"/>
                  </a:schemeClr>
                </a:solidFill>
              </a:rPr>
              <a:t>PageRank</a:t>
            </a:r>
            <a:endParaRPr lang="en-US" dirty="0">
              <a:solidFill>
                <a:schemeClr val="bg1">
                  <a:lumMod val="65000"/>
                </a:schemeClr>
              </a:solidFill>
            </a:endParaRPr>
          </a:p>
        </p:txBody>
      </p:sp>
    </p:spTree>
    <p:extLst>
      <p:ext uri="{BB962C8B-B14F-4D97-AF65-F5344CB8AC3E}">
        <p14:creationId xmlns:p14="http://schemas.microsoft.com/office/powerpoint/2010/main" val="2267123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7972D3F-5004-4080-83C7-545521A1CADD}"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en-US" sz="1200">
              <a:solidFill>
                <a:srgbClr val="898989"/>
              </a:solidFill>
              <a:latin typeface="Calibri" charset="0"/>
            </a:endParaRPr>
          </a:p>
        </p:txBody>
      </p:sp>
      <p:sp>
        <p:nvSpPr>
          <p:cNvPr id="16998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graphicFrame>
        <p:nvGraphicFramePr>
          <p:cNvPr id="6" name="Table 5"/>
          <p:cNvGraphicFramePr>
            <a:graphicFrameLocks noGrp="1"/>
          </p:cNvGraphicFramePr>
          <p:nvPr/>
        </p:nvGraphicFramePr>
        <p:xfrm>
          <a:off x="571500" y="1785938"/>
          <a:ext cx="6858048" cy="3972880"/>
        </p:xfrm>
        <a:graphic>
          <a:graphicData uri="http://schemas.openxmlformats.org/drawingml/2006/table">
            <a:tbl>
              <a:tblPr firstRow="1" bandRow="1">
                <a:tableStyleId>{2D5ABB26-0587-4C30-8999-92F81FD0307C}</a:tableStyleId>
              </a:tblPr>
              <a:tblGrid>
                <a:gridCol w="857256"/>
                <a:gridCol w="857256"/>
                <a:gridCol w="857273"/>
                <a:gridCol w="857239"/>
                <a:gridCol w="857256"/>
                <a:gridCol w="857256"/>
                <a:gridCol w="857256"/>
                <a:gridCol w="857256"/>
              </a:tblGrid>
              <a:tr h="496610">
                <a:tc>
                  <a:txBody>
                    <a:bodyPr/>
                    <a:lstStyle/>
                    <a:p>
                      <a:pPr lvl="0" algn="ctr"/>
                      <a:endParaRPr lang="de-DE" sz="2400" i="1" dirty="0"/>
                    </a:p>
                  </a:txBody>
                  <a:tcPr/>
                </a:tc>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i="1" dirty="0" smtClean="0"/>
                        <a:t>d</a:t>
                      </a:r>
                      <a:r>
                        <a:rPr lang="de-DE" sz="2400" i="1" baseline="-25000" dirty="0" smtClean="0"/>
                        <a:t>1</a:t>
                      </a:r>
                      <a:endParaRPr lang="de-DE" sz="2400" i="1" dirty="0"/>
                    </a:p>
                  </a:txBody>
                  <a:tcPr/>
                </a:tc>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i="1" dirty="0" smtClean="0"/>
                        <a:t>d</a:t>
                      </a:r>
                      <a:r>
                        <a:rPr lang="de-DE" sz="2400" i="1" baseline="-25000" dirty="0" smtClean="0"/>
                        <a:t>6</a:t>
                      </a:r>
                      <a:endParaRPr lang="de-DE" sz="2400" i="1" dirty="0"/>
                    </a:p>
                  </a:txBody>
                  <a:tcPr/>
                </a:tc>
              </a:tr>
              <a:tr h="496610">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1.00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r>
              <a:tr h="496610">
                <a:tc>
                  <a:txBody>
                    <a:bodyPr/>
                    <a:lstStyle/>
                    <a:p>
                      <a:pPr lvl="0" algn="ctr"/>
                      <a:r>
                        <a:rPr lang="de-DE" sz="2400" i="1" dirty="0" smtClean="0"/>
                        <a:t>d</a:t>
                      </a:r>
                      <a:r>
                        <a:rPr lang="de-DE" sz="2400" i="1" baseline="-25000" dirty="0" smtClean="0"/>
                        <a:t>1</a:t>
                      </a:r>
                      <a:endParaRPr lang="de-DE" sz="2400"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0.50</a:t>
                      </a:r>
                    </a:p>
                  </a:txBody>
                  <a:tcPr/>
                </a:tc>
                <a:tc>
                  <a:txBody>
                    <a:bodyPr/>
                    <a:lstStyle/>
                    <a:p>
                      <a:pPr lvl="0" algn="ctr"/>
                      <a:r>
                        <a:rPr lang="de-DE" sz="2400" dirty="0" smtClean="0"/>
                        <a:t>0.50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r>
              <a:tr h="496610">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dirty="0" smtClean="0"/>
                        <a:t>0.33</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0.33</a:t>
                      </a:r>
                      <a:endParaRPr lang="de-DE" sz="2400" dirty="0"/>
                    </a:p>
                  </a:txBody>
                  <a:tcPr/>
                </a:tc>
                <a:tc>
                  <a:txBody>
                    <a:bodyPr/>
                    <a:lstStyle/>
                    <a:p>
                      <a:pPr lvl="0" algn="ctr"/>
                      <a:r>
                        <a:rPr lang="de-DE" sz="2400" dirty="0" smtClean="0"/>
                        <a:t>0.33</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r>
              <a:tr h="496610">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dirty="0" smtClean="0"/>
                        <a:t>0.00</a:t>
                      </a:r>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0.50</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0.50</a:t>
                      </a:r>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r>
              <a:tr h="496610">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1.00</a:t>
                      </a:r>
                      <a:endParaRPr lang="de-DE" sz="2400" dirty="0"/>
                    </a:p>
                  </a:txBody>
                  <a:tcPr/>
                </a:tc>
              </a:tr>
              <a:tr h="496610">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0.50</a:t>
                      </a:r>
                      <a:endParaRPr lang="de-DE" sz="2400" dirty="0"/>
                    </a:p>
                  </a:txBody>
                  <a:tcPr/>
                </a:tc>
                <a:tc>
                  <a:txBody>
                    <a:bodyPr/>
                    <a:lstStyle/>
                    <a:p>
                      <a:pPr lvl="0" algn="ctr"/>
                      <a:r>
                        <a:rPr lang="de-DE" sz="2400" dirty="0" smtClean="0"/>
                        <a:t>0.50</a:t>
                      </a:r>
                      <a:endParaRPr lang="de-DE" sz="2400" dirty="0"/>
                    </a:p>
                  </a:txBody>
                  <a:tcPr/>
                </a:tc>
              </a:tr>
              <a:tr h="496610">
                <a:tc>
                  <a:txBody>
                    <a:bodyPr/>
                    <a:lstStyle/>
                    <a:p>
                      <a:pPr lvl="0" algn="ctr"/>
                      <a:r>
                        <a:rPr lang="de-DE" sz="2400" i="1" dirty="0" smtClean="0"/>
                        <a:t>d</a:t>
                      </a:r>
                      <a:r>
                        <a:rPr lang="de-DE" sz="2400" i="1" baseline="-25000" dirty="0" smtClean="0"/>
                        <a:t>6</a:t>
                      </a:r>
                      <a:endParaRPr lang="de-DE" sz="2400" i="1"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0.33</a:t>
                      </a:r>
                    </a:p>
                  </a:txBody>
                  <a:tcPr/>
                </a:tc>
                <a:tc>
                  <a:txBody>
                    <a:bodyPr/>
                    <a:lstStyle/>
                    <a:p>
                      <a:pPr lvl="0" algn="ctr"/>
                      <a:r>
                        <a:rPr lang="de-DE" sz="2400" dirty="0" smtClean="0"/>
                        <a:t>0.33</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0.33</a:t>
                      </a:r>
                      <a:endParaRPr lang="de-DE" sz="2400" dirty="0"/>
                    </a:p>
                  </a:txBody>
                  <a:tcPr/>
                </a:tc>
              </a:tr>
            </a:tbl>
          </a:graphicData>
        </a:graphic>
      </p:graphicFrame>
      <p:sp>
        <p:nvSpPr>
          <p:cNvPr id="7" name="Rectangle 2"/>
          <p:cNvSpPr txBox="1">
            <a:spLocks noChangeArrowheads="1"/>
          </p:cNvSpPr>
          <p:nvPr/>
        </p:nvSpPr>
        <p:spPr>
          <a:xfrm>
            <a:off x="1150938" y="1077144"/>
            <a:ext cx="7793037" cy="695672"/>
          </a:xfrm>
          <a:prstGeom prst="rect">
            <a:avLst/>
          </a:prstGeom>
        </p:spPr>
        <p:txBody>
          <a:bodyPr/>
          <a:lst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a:lstStyle>
          <a:p>
            <a:r>
              <a:rPr lang="en-US" dirty="0" smtClean="0"/>
              <a:t>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endParaRPr lang="vi-VN" dirty="0"/>
          </a:p>
        </p:txBody>
      </p:sp>
      <p:sp>
        <p:nvSpPr>
          <p:cNvPr id="8" name="TextBox 7"/>
          <p:cNvSpPr txBox="1"/>
          <p:nvPr/>
        </p:nvSpPr>
        <p:spPr>
          <a:xfrm>
            <a:off x="827584" y="6080516"/>
            <a:ext cx="7128792" cy="461665"/>
          </a:xfrm>
          <a:prstGeom prst="rect">
            <a:avLst/>
          </a:prstGeom>
          <a:noFill/>
        </p:spPr>
        <p:txBody>
          <a:bodyPr wrap="square" rtlCol="0">
            <a:spAutoFit/>
          </a:bodyPr>
          <a:lstStyle/>
          <a:p>
            <a:r>
              <a:rPr lang="en-US" sz="2400" dirty="0" err="1" smtClean="0">
                <a:solidFill>
                  <a:schemeClr val="tx2"/>
                </a:solidFill>
              </a:rPr>
              <a:t>Mô</a:t>
            </a:r>
            <a:r>
              <a:rPr lang="en-US" sz="2400" dirty="0" smtClean="0">
                <a:solidFill>
                  <a:schemeClr val="tx2"/>
                </a:solidFill>
              </a:rPr>
              <a:t> </a:t>
            </a:r>
            <a:r>
              <a:rPr lang="en-US" sz="2400" dirty="0" err="1" smtClean="0">
                <a:solidFill>
                  <a:schemeClr val="tx2"/>
                </a:solidFill>
              </a:rPr>
              <a:t>hình</a:t>
            </a:r>
            <a:r>
              <a:rPr lang="en-US" sz="2400" dirty="0" smtClean="0">
                <a:solidFill>
                  <a:schemeClr val="tx2"/>
                </a:solidFill>
              </a:rPr>
              <a:t> </a:t>
            </a:r>
            <a:r>
              <a:rPr lang="en-US" sz="2400" dirty="0" err="1" smtClean="0">
                <a:solidFill>
                  <a:schemeClr val="tx2"/>
                </a:solidFill>
              </a:rPr>
              <a:t>duyệt</a:t>
            </a:r>
            <a:r>
              <a:rPr lang="en-US" sz="2400" dirty="0" smtClean="0">
                <a:solidFill>
                  <a:schemeClr val="tx2"/>
                </a:solidFill>
              </a:rPr>
              <a:t> web </a:t>
            </a:r>
            <a:r>
              <a:rPr lang="en-US" sz="2400" dirty="0" err="1" smtClean="0">
                <a:solidFill>
                  <a:schemeClr val="tx2"/>
                </a:solidFill>
              </a:rPr>
              <a:t>ngẫu</a:t>
            </a:r>
            <a:r>
              <a:rPr lang="en-US" sz="2400" dirty="0" smtClean="0">
                <a:solidFill>
                  <a:schemeClr val="tx2"/>
                </a:solidFill>
              </a:rPr>
              <a:t> </a:t>
            </a:r>
            <a:r>
              <a:rPr lang="en-US" sz="2400" dirty="0" err="1" smtClean="0">
                <a:solidFill>
                  <a:schemeClr val="tx2"/>
                </a:solidFill>
              </a:rPr>
              <a:t>nhiên</a:t>
            </a:r>
            <a:endParaRPr lang="vi-VN" sz="2400" dirty="0">
              <a:solidFill>
                <a:schemeClr val="tx2"/>
              </a:solidFill>
            </a:endParaRPr>
          </a:p>
        </p:txBody>
      </p:sp>
    </p:spTree>
    <p:extLst>
      <p:ext uri="{BB962C8B-B14F-4D97-AF65-F5344CB8AC3E}">
        <p14:creationId xmlns:p14="http://schemas.microsoft.com/office/powerpoint/2010/main" val="158970936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7972D3F-5004-4080-83C7-545521A1CADD}"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US" sz="1200">
              <a:solidFill>
                <a:srgbClr val="898989"/>
              </a:solidFill>
              <a:latin typeface="Calibri" charset="0"/>
            </a:endParaRPr>
          </a:p>
        </p:txBody>
      </p:sp>
      <p:sp>
        <p:nvSpPr>
          <p:cNvPr id="16998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graphicFrame>
        <p:nvGraphicFramePr>
          <p:cNvPr id="6" name="Table 5"/>
          <p:cNvGraphicFramePr>
            <a:graphicFrameLocks noGrp="1"/>
          </p:cNvGraphicFramePr>
          <p:nvPr>
            <p:extLst>
              <p:ext uri="{D42A27DB-BD31-4B8C-83A1-F6EECF244321}">
                <p14:modId xmlns:p14="http://schemas.microsoft.com/office/powerpoint/2010/main" val="2451457106"/>
              </p:ext>
            </p:extLst>
          </p:nvPr>
        </p:nvGraphicFramePr>
        <p:xfrm>
          <a:off x="571500" y="1785938"/>
          <a:ext cx="8248973" cy="4040452"/>
        </p:xfrm>
        <a:graphic>
          <a:graphicData uri="http://schemas.openxmlformats.org/drawingml/2006/table">
            <a:tbl>
              <a:tblPr firstRow="1" bandRow="1">
                <a:tableStyleId>{2D5ABB26-0587-4C30-8999-92F81FD0307C}</a:tableStyleId>
              </a:tblPr>
              <a:tblGrid>
                <a:gridCol w="1031122"/>
                <a:gridCol w="1031122"/>
                <a:gridCol w="1031141"/>
                <a:gridCol w="1031100"/>
                <a:gridCol w="1031122"/>
                <a:gridCol w="1031122"/>
                <a:gridCol w="1031122"/>
                <a:gridCol w="1031122"/>
              </a:tblGrid>
              <a:tr h="507577">
                <a:tc>
                  <a:txBody>
                    <a:bodyPr/>
                    <a:lstStyle/>
                    <a:p>
                      <a:pPr lvl="0" algn="ctr"/>
                      <a:endParaRPr lang="de-DE" sz="2400" i="1" dirty="0"/>
                    </a:p>
                  </a:txBody>
                  <a:tcPr/>
                </a:tc>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i="1" dirty="0" smtClean="0"/>
                        <a:t>d</a:t>
                      </a:r>
                      <a:r>
                        <a:rPr lang="de-DE" sz="2400" i="1" baseline="-25000" dirty="0" smtClean="0"/>
                        <a:t>1</a:t>
                      </a:r>
                      <a:endParaRPr lang="de-DE" sz="2400" i="1" dirty="0"/>
                    </a:p>
                  </a:txBody>
                  <a:tcPr/>
                </a:tc>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i="1" dirty="0" smtClean="0"/>
                        <a:t>d</a:t>
                      </a:r>
                      <a:r>
                        <a:rPr lang="de-DE" sz="2400" i="1" baseline="-25000" dirty="0" smtClean="0"/>
                        <a:t>6</a:t>
                      </a:r>
                      <a:endParaRPr lang="de-DE" sz="2400" i="1" dirty="0"/>
                    </a:p>
                  </a:txBody>
                  <a:tcPr/>
                </a:tc>
              </a:tr>
              <a:tr h="487413">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0.914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r>
              <a:tr h="507577">
                <a:tc>
                  <a:txBody>
                    <a:bodyPr/>
                    <a:lstStyle/>
                    <a:p>
                      <a:pPr lvl="0" algn="ctr"/>
                      <a:r>
                        <a:rPr lang="de-DE" sz="2400" i="1" dirty="0" smtClean="0"/>
                        <a:t>d</a:t>
                      </a:r>
                      <a:r>
                        <a:rPr lang="de-DE" sz="2400" i="1" baseline="-25000" dirty="0" smtClean="0"/>
                        <a:t>1</a:t>
                      </a:r>
                      <a:endParaRPr lang="de-DE" sz="2400"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smtClean="0"/>
                        <a:t>0.014</a:t>
                      </a:r>
                      <a:endParaRPr lang="de-DE" sz="24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smtClean="0"/>
                        <a:t>0.464</a:t>
                      </a:r>
                      <a:endParaRPr lang="de-DE" sz="2400" dirty="0" smtClean="0"/>
                    </a:p>
                  </a:txBody>
                  <a:tcPr/>
                </a:tc>
                <a:tc>
                  <a:txBody>
                    <a:bodyPr/>
                    <a:lstStyle/>
                    <a:p>
                      <a:pPr lvl="0" algn="ctr"/>
                      <a:r>
                        <a:rPr lang="de-DE" sz="2400" smtClean="0"/>
                        <a:t>0.464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r>
              <a:tr h="507577">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smtClean="0"/>
                        <a:t>0.314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0.314</a:t>
                      </a:r>
                      <a:endParaRPr lang="de-DE" sz="2400" dirty="0"/>
                    </a:p>
                  </a:txBody>
                  <a:tcPr/>
                </a:tc>
                <a:tc>
                  <a:txBody>
                    <a:bodyPr/>
                    <a:lstStyle/>
                    <a:p>
                      <a:pPr lvl="0" algn="ctr"/>
                      <a:r>
                        <a:rPr lang="de-DE" sz="2400" smtClean="0"/>
                        <a:t>0.314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r>
              <a:tr h="507577">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smtClean="0"/>
                        <a:t>0.014</a:t>
                      </a:r>
                      <a:endParaRPr lang="de-DE" sz="2400" dirty="0" smtClean="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0.464</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smtClean="0"/>
                        <a:t>0.464</a:t>
                      </a:r>
                      <a:endParaRPr lang="de-DE" sz="2400" dirty="0" smtClean="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r>
              <a:tr h="507577">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0.914</a:t>
                      </a:r>
                      <a:endParaRPr lang="de-DE" sz="2400" dirty="0"/>
                    </a:p>
                  </a:txBody>
                  <a:tcPr/>
                </a:tc>
              </a:tr>
              <a:tr h="507577">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0.464</a:t>
                      </a:r>
                      <a:endParaRPr lang="de-DE" sz="2400" dirty="0"/>
                    </a:p>
                  </a:txBody>
                  <a:tcPr/>
                </a:tc>
                <a:tc>
                  <a:txBody>
                    <a:bodyPr/>
                    <a:lstStyle/>
                    <a:p>
                      <a:pPr lvl="0" algn="ctr"/>
                      <a:r>
                        <a:rPr lang="de-DE" sz="2400" smtClean="0"/>
                        <a:t>0.464</a:t>
                      </a:r>
                      <a:endParaRPr lang="de-DE" sz="2400" dirty="0"/>
                    </a:p>
                  </a:txBody>
                  <a:tcPr/>
                </a:tc>
              </a:tr>
              <a:tr h="507577">
                <a:tc>
                  <a:txBody>
                    <a:bodyPr/>
                    <a:lstStyle/>
                    <a:p>
                      <a:pPr lvl="0" algn="ctr"/>
                      <a:r>
                        <a:rPr lang="de-DE" sz="2400" i="1" dirty="0" smtClean="0"/>
                        <a:t>d</a:t>
                      </a:r>
                      <a:r>
                        <a:rPr lang="de-DE" sz="2400" i="1" baseline="-25000" dirty="0" smtClean="0"/>
                        <a:t>6</a:t>
                      </a:r>
                      <a:endParaRPr lang="de-DE" sz="2400" i="1"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smtClean="0"/>
                        <a:t>0.314</a:t>
                      </a:r>
                      <a:endParaRPr lang="de-DE" sz="2400" dirty="0" smtClean="0"/>
                    </a:p>
                  </a:txBody>
                  <a:tcPr/>
                </a:tc>
                <a:tc>
                  <a:txBody>
                    <a:bodyPr/>
                    <a:lstStyle/>
                    <a:p>
                      <a:pPr lvl="0" algn="ctr"/>
                      <a:r>
                        <a:rPr lang="de-DE" sz="2400" smtClean="0"/>
                        <a:t>0.314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0.314</a:t>
                      </a:r>
                      <a:endParaRPr lang="de-DE" sz="2400" dirty="0"/>
                    </a:p>
                  </a:txBody>
                  <a:tcPr/>
                </a:tc>
              </a:tr>
            </a:tbl>
          </a:graphicData>
        </a:graphic>
      </p:graphicFrame>
      <p:sp>
        <p:nvSpPr>
          <p:cNvPr id="7" name="Rectangle 2"/>
          <p:cNvSpPr txBox="1">
            <a:spLocks noChangeArrowheads="1"/>
          </p:cNvSpPr>
          <p:nvPr/>
        </p:nvSpPr>
        <p:spPr>
          <a:xfrm>
            <a:off x="1150938" y="476672"/>
            <a:ext cx="7793037" cy="1296144"/>
          </a:xfrm>
          <a:prstGeom prst="rect">
            <a:avLst/>
          </a:prstGeom>
        </p:spPr>
        <p:txBody>
          <a:bodyPr/>
          <a:lst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a:lstStyle>
          <a:p>
            <a:r>
              <a:rPr lang="en-US" dirty="0" smtClean="0"/>
              <a:t>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r>
              <a:rPr lang="en-US" dirty="0" smtClean="0"/>
              <a:t> (2)</a:t>
            </a:r>
            <a:endParaRPr lang="vi-VN" dirty="0"/>
          </a:p>
        </p:txBody>
      </p:sp>
      <mc:AlternateContent xmlns:mc="http://schemas.openxmlformats.org/markup-compatibility/2006">
        <mc:Choice xmlns:a14="http://schemas.microsoft.com/office/drawing/2010/main" Requires="a14">
          <p:sp>
            <p:nvSpPr>
              <p:cNvPr id="2" name="TextBox 1"/>
              <p:cNvSpPr txBox="1"/>
              <p:nvPr/>
            </p:nvSpPr>
            <p:spPr>
              <a:xfrm>
                <a:off x="571500" y="6056477"/>
                <a:ext cx="7994650" cy="461665"/>
              </a:xfrm>
              <a:prstGeom prst="rect">
                <a:avLst/>
              </a:prstGeom>
              <a:noFill/>
            </p:spPr>
            <p:txBody>
              <a:bodyPr wrap="square" rtlCol="0">
                <a:spAutoFit/>
              </a:bodyPr>
              <a:lstStyle/>
              <a:p>
                <a:r>
                  <a:rPr lang="en-US" sz="2400" dirty="0" smtClean="0">
                    <a:solidFill>
                      <a:schemeClr val="tx2"/>
                    </a:solidFill>
                  </a:rPr>
                  <a:t>Mô </a:t>
                </a:r>
                <a:r>
                  <a:rPr lang="en-US" sz="2400" dirty="0" err="1" smtClean="0">
                    <a:solidFill>
                      <a:schemeClr val="tx2"/>
                    </a:solidFill>
                  </a:rPr>
                  <a:t>hình</a:t>
                </a:r>
                <a:r>
                  <a:rPr lang="en-US" sz="2400" dirty="0" smtClean="0">
                    <a:solidFill>
                      <a:schemeClr val="tx2"/>
                    </a:solidFill>
                  </a:rPr>
                  <a:t> </a:t>
                </a:r>
                <a:r>
                  <a:rPr lang="en-US" sz="2400" dirty="0" err="1" smtClean="0">
                    <a:solidFill>
                      <a:schemeClr val="tx2"/>
                    </a:solidFill>
                  </a:rPr>
                  <a:t>duyệt</a:t>
                </a:r>
                <a:r>
                  <a:rPr lang="en-US" sz="2400" dirty="0" smtClean="0">
                    <a:solidFill>
                      <a:schemeClr val="tx2"/>
                    </a:solidFill>
                  </a:rPr>
                  <a:t> web </a:t>
                </a:r>
                <a:r>
                  <a:rPr lang="en-US" sz="2400" dirty="0" err="1" smtClean="0">
                    <a:solidFill>
                      <a:schemeClr val="tx2"/>
                    </a:solidFill>
                  </a:rPr>
                  <a:t>ngẫu</a:t>
                </a:r>
                <a:r>
                  <a:rPr lang="en-US" sz="2400" dirty="0" smtClean="0">
                    <a:solidFill>
                      <a:schemeClr val="tx2"/>
                    </a:solidFill>
                  </a:rPr>
                  <a:t> </a:t>
                </a:r>
                <a:r>
                  <a:rPr lang="en-US" sz="2400" dirty="0" err="1" smtClean="0">
                    <a:solidFill>
                      <a:schemeClr val="tx2"/>
                    </a:solidFill>
                  </a:rPr>
                  <a:t>nhiên</a:t>
                </a:r>
                <a:r>
                  <a:rPr lang="en-US" sz="2400" dirty="0" smtClean="0">
                    <a:solidFill>
                      <a:schemeClr val="tx2"/>
                    </a:solidFill>
                  </a:rPr>
                  <a:t> </a:t>
                </a:r>
                <a:r>
                  <a:rPr lang="en-US" sz="2400" dirty="0" err="1" smtClean="0">
                    <a:solidFill>
                      <a:schemeClr val="tx2"/>
                    </a:solidFill>
                  </a:rPr>
                  <a:t>với</a:t>
                </a:r>
                <a:r>
                  <a:rPr lang="en-US" sz="2400" dirty="0" smtClean="0">
                    <a:solidFill>
                      <a:schemeClr val="tx2"/>
                    </a:solidFill>
                  </a:rPr>
                  <a:t> </a:t>
                </a:r>
                <a:r>
                  <a:rPr lang="en-US" sz="2400" dirty="0" err="1" smtClean="0">
                    <a:solidFill>
                      <a:schemeClr val="tx2"/>
                    </a:solidFill>
                  </a:rPr>
                  <a:t>bước</a:t>
                </a:r>
                <a:r>
                  <a:rPr lang="en-US" sz="2400" dirty="0" smtClean="0">
                    <a:solidFill>
                      <a:schemeClr val="tx2"/>
                    </a:solidFill>
                  </a:rPr>
                  <a:t> </a:t>
                </a:r>
                <a:r>
                  <a:rPr lang="en-US" sz="2400" dirty="0" err="1" smtClean="0">
                    <a:solidFill>
                      <a:schemeClr val="tx2"/>
                    </a:solidFill>
                  </a:rPr>
                  <a:t>nhảy</a:t>
                </a:r>
                <a:r>
                  <a:rPr lang="en-US" sz="2400" dirty="0" smtClean="0">
                    <a:solidFill>
                      <a:schemeClr val="tx2"/>
                    </a:solidFill>
                  </a:rPr>
                  <a:t> </a:t>
                </a:r>
                <a:r>
                  <a:rPr lang="en-US" sz="2400" dirty="0" err="1" smtClean="0">
                    <a:solidFill>
                      <a:schemeClr val="tx2"/>
                    </a:solidFill>
                  </a:rPr>
                  <a:t>với</a:t>
                </a:r>
                <a:r>
                  <a:rPr lang="en-US" sz="2400" dirty="0" smtClean="0">
                    <a:solidFill>
                      <a:schemeClr val="tx2"/>
                    </a:solidFill>
                  </a:rPr>
                  <a:t> </a:t>
                </a:r>
                <a14:m>
                  <m:oMath xmlns:m="http://schemas.openxmlformats.org/officeDocument/2006/math">
                    <m:r>
                      <a:rPr lang="vi-VN" sz="2400" i="1">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=0.1</m:t>
                    </m:r>
                  </m:oMath>
                </a14:m>
                <a:endParaRPr lang="vi-VN" sz="2400" dirty="0">
                  <a:solidFill>
                    <a:schemeClr val="tx2"/>
                  </a:solidFill>
                </a:endParaRPr>
              </a:p>
            </p:txBody>
          </p:sp>
        </mc:Choice>
        <mc:Fallback>
          <p:sp>
            <p:nvSpPr>
              <p:cNvPr id="2" name="TextBox 1"/>
              <p:cNvSpPr txBox="1">
                <a:spLocks noRot="1" noChangeAspect="1" noMove="1" noResize="1" noEditPoints="1" noAdjustHandles="1" noChangeArrowheads="1" noChangeShapeType="1" noTextEdit="1"/>
              </p:cNvSpPr>
              <p:nvPr/>
            </p:nvSpPr>
            <p:spPr>
              <a:xfrm>
                <a:off x="571500" y="6056477"/>
                <a:ext cx="7994650" cy="461665"/>
              </a:xfrm>
              <a:prstGeom prst="rect">
                <a:avLst/>
              </a:prstGeom>
              <a:blipFill rotWithShape="1">
                <a:blip r:embed="rId3"/>
                <a:stretch>
                  <a:fillRect l="-1220" t="-12000" b="-29333"/>
                </a:stretch>
              </a:blipFill>
            </p:spPr>
            <p:txBody>
              <a:bodyPr/>
              <a:lstStyle/>
              <a:p>
                <a:r>
                  <a:rPr lang="vi-VN">
                    <a:noFill/>
                  </a:rPr>
                  <a:t> </a:t>
                </a:r>
              </a:p>
            </p:txBody>
          </p:sp>
        </mc:Fallback>
      </mc:AlternateContent>
    </p:spTree>
    <p:extLst>
      <p:ext uri="{BB962C8B-B14F-4D97-AF65-F5344CB8AC3E}">
        <p14:creationId xmlns:p14="http://schemas.microsoft.com/office/powerpoint/2010/main" val="2727493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22</a:t>
            </a:fld>
            <a:endParaRPr lang="vi-VN"/>
          </a:p>
        </p:txBody>
      </p:sp>
      <p:sp>
        <p:nvSpPr>
          <p:cNvPr id="844802" name="Rectangle 2"/>
          <p:cNvSpPr>
            <a:spLocks noGrp="1" noChangeArrowheads="1"/>
          </p:cNvSpPr>
          <p:nvPr>
            <p:ph type="title"/>
          </p:nvPr>
        </p:nvSpPr>
        <p:spPr/>
        <p:txBody>
          <a:bodyPr/>
          <a:lstStyle/>
          <a:p>
            <a:r>
              <a:rPr lang="en-US" dirty="0" smtClean="0"/>
              <a:t/>
            </a:r>
            <a:br>
              <a:rPr lang="en-US" dirty="0" smtClean="0"/>
            </a:br>
            <a:r>
              <a:rPr lang="en-US" dirty="0" err="1" smtClean="0"/>
              <a:t>Xác</a:t>
            </a:r>
            <a:r>
              <a:rPr lang="en-US" dirty="0" smtClean="0"/>
              <a:t> </a:t>
            </a:r>
            <a:r>
              <a:rPr lang="en-US" dirty="0" err="1" smtClean="0"/>
              <a:t>định</a:t>
            </a:r>
            <a:r>
              <a:rPr lang="en-US" dirty="0" smtClean="0"/>
              <a:t> 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endParaRPr lang="vi-VN" dirty="0"/>
          </a:p>
        </p:txBody>
      </p:sp>
      <mc:AlternateContent xmlns:mc="http://schemas.openxmlformats.org/markup-compatibility/2006" xmlns:a14="http://schemas.microsoft.com/office/drawing/2010/main">
        <mc:Choice Requires="a14">
          <p:sp>
            <p:nvSpPr>
              <p:cNvPr id="844803" name="Rectangle 3"/>
              <p:cNvSpPr>
                <a:spLocks noGrp="1" noChangeArrowheads="1"/>
              </p:cNvSpPr>
              <p:nvPr>
                <p:ph type="body" idx="1"/>
              </p:nvPr>
            </p:nvSpPr>
            <p:spPr>
              <a:xfrm>
                <a:off x="332804" y="2089820"/>
                <a:ext cx="8775700" cy="4611018"/>
              </a:xfrm>
            </p:spPr>
            <p:txBody>
              <a:bodyPr/>
              <a:lstStyle/>
              <a:p>
                <a:r>
                  <a:rPr lang="en-US" sz="2400" dirty="0" err="1" smtClean="0"/>
                  <a:t>Đặt</a:t>
                </a:r>
                <a:r>
                  <a:rPr lang="vi-VN" sz="2400" dirty="0" smtClean="0"/>
                  <a:t> A là ma trận kề của đồ thị, dòng i cột j bằng 1 nếu có cạnh từ i tới j; </a:t>
                </a:r>
                <a:r>
                  <a:rPr lang="en-US" sz="2400" dirty="0"/>
                  <a:t>Đ</a:t>
                </a:r>
                <a:r>
                  <a:rPr lang="en-US" sz="2400" dirty="0" smtClean="0"/>
                  <a:t>ặt </a:t>
                </a:r>
                <a14:m>
                  <m:oMath xmlns:m="http://schemas.openxmlformats.org/officeDocument/2006/math">
                    <m:r>
                      <a:rPr lang="vi-VN" sz="2400" i="1">
                        <a:latin typeface="Cambria Math" panose="02040503050406030204" pitchFamily="18" charset="0"/>
                        <a:ea typeface="Cambria Math" panose="02040503050406030204" pitchFamily="18" charset="0"/>
                      </a:rPr>
                      <m:t>𝛼</m:t>
                    </m:r>
                  </m:oMath>
                </a14:m>
                <a:r>
                  <a:rPr lang="vi-VN" sz="2400" dirty="0" smtClean="0"/>
                  <a:t> là xác suất nhảy ngẫu nhiên.</a:t>
                </a:r>
              </a:p>
              <a:p>
                <a:r>
                  <a:rPr lang="vi-VN" sz="2400" dirty="0" smtClean="0"/>
                  <a:t>Giải thuật xác định ma trận xác suất chuyển trạng thái</a:t>
                </a:r>
                <a:r>
                  <a:rPr lang="en-US" sz="2400" dirty="0" smtClean="0"/>
                  <a:t> </a:t>
                </a:r>
                <a:r>
                  <a:rPr lang="en-US" sz="2400" dirty="0" err="1" smtClean="0"/>
                  <a:t>trong</a:t>
                </a:r>
                <a:r>
                  <a:rPr lang="en-US" sz="2400" dirty="0" smtClean="0"/>
                  <a:t> </a:t>
                </a:r>
                <a:r>
                  <a:rPr lang="en-US" sz="2400" dirty="0" err="1" smtClean="0"/>
                  <a:t>trường</a:t>
                </a:r>
                <a:r>
                  <a:rPr lang="en-US" sz="2400" dirty="0" smtClean="0"/>
                  <a:t> </a:t>
                </a:r>
                <a:r>
                  <a:rPr lang="en-US" sz="2400" dirty="0" err="1" smtClean="0"/>
                  <a:t>hợp</a:t>
                </a:r>
                <a:r>
                  <a:rPr lang="en-US" sz="2400" dirty="0" smtClean="0"/>
                  <a:t> </a:t>
                </a:r>
                <a:r>
                  <a:rPr lang="en-US" sz="2400" dirty="0" err="1" smtClean="0"/>
                  <a:t>tổng</a:t>
                </a:r>
                <a:r>
                  <a:rPr lang="en-US" sz="2400" dirty="0" smtClean="0"/>
                  <a:t> </a:t>
                </a:r>
                <a:r>
                  <a:rPr lang="en-US" sz="2400" dirty="0" err="1" smtClean="0"/>
                  <a:t>quát</a:t>
                </a:r>
                <a:r>
                  <a:rPr lang="vi-VN" sz="2400" dirty="0" smtClean="0"/>
                  <a:t> gồm 4 bước sau:</a:t>
                </a:r>
              </a:p>
              <a:p>
                <a:pPr lvl="1"/>
                <a:r>
                  <a:rPr lang="vi-VN" sz="2000" dirty="0" smtClean="0"/>
                  <a:t>1) Nếu hàng i của A không chứa 1 thì thay thế 0 bằng 1/N, </a:t>
                </a:r>
                <a:r>
                  <a:rPr lang="en-US" sz="2000" dirty="0" err="1" smtClean="0"/>
                  <a:t>trong</a:t>
                </a:r>
                <a:r>
                  <a:rPr lang="en-US" sz="2000" dirty="0" smtClean="0"/>
                  <a:t> </a:t>
                </a:r>
                <a:r>
                  <a:rPr lang="en-US" sz="2000" dirty="0" err="1" smtClean="0"/>
                  <a:t>đó</a:t>
                </a:r>
                <a:r>
                  <a:rPr lang="en-US" sz="2000" dirty="0" smtClean="0"/>
                  <a:t> </a:t>
                </a:r>
                <a:r>
                  <a:rPr lang="vi-VN" sz="2000" dirty="0" smtClean="0"/>
                  <a:t>N là số </a:t>
                </a:r>
                <a:r>
                  <a:rPr lang="en-US" sz="2000" dirty="0" err="1" smtClean="0"/>
                  <a:t>lượng</a:t>
                </a:r>
                <a:r>
                  <a:rPr lang="en-US" sz="2000" dirty="0" smtClean="0"/>
                  <a:t> </a:t>
                </a:r>
                <a:r>
                  <a:rPr lang="en-US" sz="2000" dirty="0" err="1" smtClean="0"/>
                  <a:t>trang</a:t>
                </a:r>
                <a:r>
                  <a:rPr lang="en-US" sz="2000" dirty="0" smtClean="0"/>
                  <a:t> web</a:t>
                </a:r>
                <a:r>
                  <a:rPr lang="vi-VN" sz="2000" dirty="0" smtClean="0"/>
                  <a:t>. </a:t>
                </a:r>
              </a:p>
              <a:p>
                <a:pPr lvl="1"/>
                <a:r>
                  <a:rPr lang="vi-VN" sz="2000" dirty="0" smtClean="0"/>
                  <a:t>2) Đối với các hàng khác chia các giá trị 1 cho số lượng</a:t>
                </a:r>
                <a:r>
                  <a:rPr lang="en-US" sz="2000" dirty="0"/>
                  <a:t> </a:t>
                </a:r>
                <a:r>
                  <a:rPr lang="en-US" sz="2000" dirty="0" smtClean="0"/>
                  <a:t>1</a:t>
                </a:r>
                <a:r>
                  <a:rPr lang="vi-VN" sz="2000" dirty="0" smtClean="0"/>
                  <a:t> trong hàng.</a:t>
                </a:r>
              </a:p>
              <a:p>
                <a:pPr lvl="1"/>
                <a:r>
                  <a:rPr lang="vi-VN" sz="2000" dirty="0" smtClean="0"/>
                  <a:t>3) Nhân ma trận kết quả sau khi thực hiện </a:t>
                </a:r>
                <a:r>
                  <a:rPr lang="en-US" sz="2000" dirty="0" smtClean="0"/>
                  <a:t>(</a:t>
                </a:r>
                <a:r>
                  <a:rPr lang="vi-VN" sz="2000" dirty="0" smtClean="0"/>
                  <a:t>1) và </a:t>
                </a:r>
                <a:r>
                  <a:rPr lang="en-US" sz="2000" dirty="0" smtClean="0"/>
                  <a:t>(</a:t>
                </a:r>
                <a:r>
                  <a:rPr lang="vi-VN" sz="2000" dirty="0" smtClean="0"/>
                  <a:t>2) với 1 – </a:t>
                </a:r>
                <a14:m>
                  <m:oMath xmlns:m="http://schemas.openxmlformats.org/officeDocument/2006/math">
                    <m:r>
                      <a:rPr lang="vi-VN" sz="2000" i="1" smtClean="0">
                        <a:latin typeface="Cambria Math" panose="02040503050406030204" pitchFamily="18" charset="0"/>
                        <a:ea typeface="Cambria Math" panose="02040503050406030204" pitchFamily="18" charset="0"/>
                      </a:rPr>
                      <m:t>𝛼</m:t>
                    </m:r>
                  </m:oMath>
                </a14:m>
                <a:endParaRPr lang="vi-VN" sz="2000" dirty="0" smtClean="0"/>
              </a:p>
              <a:p>
                <a:pPr lvl="1"/>
                <a:r>
                  <a:rPr lang="vi-VN" sz="2000" dirty="0" smtClean="0"/>
                  <a:t>4) Cộng mỗi phần tử của ma trận với </a:t>
                </a:r>
                <a14:m>
                  <m:oMath xmlns:m="http://schemas.openxmlformats.org/officeDocument/2006/math">
                    <m:r>
                      <a:rPr lang="vi-VN" sz="2000" i="1">
                        <a:latin typeface="Cambria Math" panose="02040503050406030204" pitchFamily="18" charset="0"/>
                        <a:ea typeface="Cambria Math" panose="02040503050406030204" pitchFamily="18" charset="0"/>
                      </a:rPr>
                      <m:t>𝛼</m:t>
                    </m:r>
                  </m:oMath>
                </a14:m>
                <a:r>
                  <a:rPr lang="vi-VN" sz="2000" dirty="0" smtClean="0"/>
                  <a:t> / N</a:t>
                </a:r>
              </a:p>
            </p:txBody>
          </p:sp>
        </mc:Choice>
        <mc:Fallback xmlns="">
          <p:sp>
            <p:nvSpPr>
              <p:cNvPr id="844803" name="Rectangle 3"/>
              <p:cNvSpPr>
                <a:spLocks noGrp="1" noRot="1" noChangeAspect="1" noMove="1" noResize="1" noEditPoints="1" noAdjustHandles="1" noChangeArrowheads="1" noChangeShapeType="1" noTextEdit="1"/>
              </p:cNvSpPr>
              <p:nvPr>
                <p:ph type="body" idx="1"/>
              </p:nvPr>
            </p:nvSpPr>
            <p:spPr>
              <a:xfrm>
                <a:off x="332804" y="2089820"/>
                <a:ext cx="8775700" cy="4611018"/>
              </a:xfrm>
              <a:blipFill rotWithShape="0">
                <a:blip r:embed="rId2"/>
                <a:stretch>
                  <a:fillRect l="-139" t="-1058" r="-486"/>
                </a:stretch>
              </a:blipFill>
            </p:spPr>
            <p:txBody>
              <a:bodyPr/>
              <a:lstStyle/>
              <a:p>
                <a:r>
                  <a:rPr lang="vi-VN">
                    <a:noFill/>
                  </a:rPr>
                  <a:t> </a:t>
                </a:r>
              </a:p>
            </p:txBody>
          </p:sp>
        </mc:Fallback>
      </mc:AlternateContent>
      <p:sp>
        <p:nvSpPr>
          <p:cNvPr id="5" name="TextBox 4"/>
          <p:cNvSpPr txBox="1"/>
          <p:nvPr/>
        </p:nvSpPr>
        <p:spPr>
          <a:xfrm>
            <a:off x="827584" y="6080516"/>
            <a:ext cx="7128792" cy="461665"/>
          </a:xfrm>
          <a:prstGeom prst="rect">
            <a:avLst/>
          </a:prstGeom>
          <a:noFill/>
        </p:spPr>
        <p:txBody>
          <a:bodyPr wrap="square" rtlCol="0">
            <a:spAutoFit/>
          </a:bodyPr>
          <a:lstStyle/>
          <a:p>
            <a:r>
              <a:rPr lang="en-US" sz="2400" dirty="0" err="1" smtClean="0">
                <a:solidFill>
                  <a:schemeClr val="tx2"/>
                </a:solidFill>
              </a:rPr>
              <a:t>Mô</a:t>
            </a:r>
            <a:r>
              <a:rPr lang="en-US" sz="2400" dirty="0" smtClean="0">
                <a:solidFill>
                  <a:schemeClr val="tx2"/>
                </a:solidFill>
              </a:rPr>
              <a:t> </a:t>
            </a:r>
            <a:r>
              <a:rPr lang="en-US" sz="2400" dirty="0" err="1" smtClean="0">
                <a:solidFill>
                  <a:schemeClr val="tx2"/>
                </a:solidFill>
              </a:rPr>
              <a:t>hình</a:t>
            </a:r>
            <a:r>
              <a:rPr lang="en-US" sz="2400" dirty="0" smtClean="0">
                <a:solidFill>
                  <a:schemeClr val="tx2"/>
                </a:solidFill>
              </a:rPr>
              <a:t> </a:t>
            </a:r>
            <a:r>
              <a:rPr lang="en-US" sz="2400" dirty="0" err="1" smtClean="0">
                <a:solidFill>
                  <a:schemeClr val="tx2"/>
                </a:solidFill>
              </a:rPr>
              <a:t>duyệt</a:t>
            </a:r>
            <a:r>
              <a:rPr lang="en-US" sz="2400" dirty="0" smtClean="0">
                <a:solidFill>
                  <a:schemeClr val="tx2"/>
                </a:solidFill>
              </a:rPr>
              <a:t> web </a:t>
            </a:r>
            <a:r>
              <a:rPr lang="en-US" sz="2400" dirty="0" err="1" smtClean="0">
                <a:solidFill>
                  <a:schemeClr val="tx2"/>
                </a:solidFill>
              </a:rPr>
              <a:t>ngẫu</a:t>
            </a:r>
            <a:r>
              <a:rPr lang="en-US" sz="2400" dirty="0" smtClean="0">
                <a:solidFill>
                  <a:schemeClr val="tx2"/>
                </a:solidFill>
              </a:rPr>
              <a:t> </a:t>
            </a:r>
            <a:r>
              <a:rPr lang="en-US" sz="2400" dirty="0" err="1" smtClean="0">
                <a:solidFill>
                  <a:schemeClr val="tx2"/>
                </a:solidFill>
              </a:rPr>
              <a:t>nhiên</a:t>
            </a:r>
            <a:r>
              <a:rPr lang="en-US" sz="2400" dirty="0" smtClean="0">
                <a:solidFill>
                  <a:schemeClr val="tx2"/>
                </a:solidFill>
              </a:rPr>
              <a:t> </a:t>
            </a:r>
            <a:r>
              <a:rPr lang="en-US" sz="2400" dirty="0" err="1" smtClean="0">
                <a:solidFill>
                  <a:schemeClr val="tx2"/>
                </a:solidFill>
              </a:rPr>
              <a:t>với</a:t>
            </a:r>
            <a:r>
              <a:rPr lang="en-US" sz="2400" dirty="0" smtClean="0">
                <a:solidFill>
                  <a:schemeClr val="tx2"/>
                </a:solidFill>
              </a:rPr>
              <a:t> </a:t>
            </a:r>
            <a:r>
              <a:rPr lang="en-US" sz="2400" dirty="0" err="1" smtClean="0">
                <a:solidFill>
                  <a:schemeClr val="tx2"/>
                </a:solidFill>
              </a:rPr>
              <a:t>bước</a:t>
            </a:r>
            <a:r>
              <a:rPr lang="en-US" sz="2400" dirty="0" smtClean="0">
                <a:solidFill>
                  <a:schemeClr val="tx2"/>
                </a:solidFill>
              </a:rPr>
              <a:t> </a:t>
            </a:r>
            <a:r>
              <a:rPr lang="en-US" sz="2400" dirty="0" err="1" smtClean="0">
                <a:solidFill>
                  <a:schemeClr val="tx2"/>
                </a:solidFill>
              </a:rPr>
              <a:t>nhảy</a:t>
            </a:r>
            <a:endParaRPr lang="vi-VN" sz="2400" dirty="0">
              <a:solidFill>
                <a:schemeClr val="tx2"/>
              </a:solidFill>
            </a:endParaRPr>
          </a:p>
        </p:txBody>
      </p:sp>
    </p:spTree>
    <p:extLst>
      <p:ext uri="{BB962C8B-B14F-4D97-AF65-F5344CB8AC3E}">
        <p14:creationId xmlns:p14="http://schemas.microsoft.com/office/powerpoint/2010/main" val="2594446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53BF25A-DE24-4BEF-B913-EAB237B6FC9C}" type="slidenum">
              <a:rPr lang="vi-VN"/>
              <a:pPr/>
              <a:t>23</a:t>
            </a:fld>
            <a:endParaRPr lang="vi-VN"/>
          </a:p>
        </p:txBody>
      </p:sp>
      <p:sp>
        <p:nvSpPr>
          <p:cNvPr id="845826" name="Rectangle 2"/>
          <p:cNvSpPr>
            <a:spLocks noGrp="1" noChangeArrowheads="1"/>
          </p:cNvSpPr>
          <p:nvPr>
            <p:ph type="title"/>
          </p:nvPr>
        </p:nvSpPr>
        <p:spPr/>
        <p:txBody>
          <a:bodyPr/>
          <a:lstStyle/>
          <a:p>
            <a:r>
              <a:rPr lang="en-US" dirty="0" err="1" smtClean="0"/>
              <a:t>Điều</a:t>
            </a:r>
            <a:r>
              <a:rPr lang="en-US" dirty="0" smtClean="0"/>
              <a:t> </a:t>
            </a:r>
            <a:r>
              <a:rPr lang="en-US" dirty="0" err="1" smtClean="0"/>
              <a:t>kiện</a:t>
            </a:r>
            <a:r>
              <a:rPr lang="en-US" dirty="0" smtClean="0"/>
              <a:t> </a:t>
            </a:r>
            <a:r>
              <a:rPr lang="en-US" dirty="0" err="1" smtClean="0"/>
              <a:t>dừng</a:t>
            </a:r>
            <a:endParaRPr lang="vi-VN" dirty="0"/>
          </a:p>
        </p:txBody>
      </p:sp>
      <p:sp>
        <p:nvSpPr>
          <p:cNvPr id="845827" name="Rectangle 3"/>
          <p:cNvSpPr>
            <a:spLocks noGrp="1" noChangeArrowheads="1"/>
          </p:cNvSpPr>
          <p:nvPr>
            <p:ph type="body" idx="1"/>
          </p:nvPr>
        </p:nvSpPr>
        <p:spPr>
          <a:xfrm>
            <a:off x="611560" y="2017713"/>
            <a:ext cx="8343528" cy="3067472"/>
          </a:xfrm>
        </p:spPr>
        <p:txBody>
          <a:bodyPr/>
          <a:lstStyle/>
          <a:p>
            <a:pPr algn="just"/>
            <a:r>
              <a:rPr lang="vi-VN" dirty="0" smtClean="0"/>
              <a:t>Tồn tại phân bố xác suất ổn định nếu mô hình duyệt web thỏa mãn các điều kiện sau:</a:t>
            </a:r>
          </a:p>
          <a:p>
            <a:pPr lvl="1" algn="just"/>
            <a:r>
              <a:rPr lang="vi-VN" dirty="0" smtClean="0"/>
              <a:t>Luôn tồn tại đường đi giữa hai đỉnh bất kỳ: Có thể di chuyển từ một trang bất kỳ tới một trang bất kỳ;</a:t>
            </a:r>
          </a:p>
          <a:p>
            <a:pPr lvl="1" algn="just"/>
            <a:r>
              <a:rPr lang="vi-VN" dirty="0" smtClean="0"/>
              <a:t>Không có chu trình</a:t>
            </a:r>
            <a:r>
              <a:rPr lang="en-US" dirty="0" smtClean="0"/>
              <a:t> </a:t>
            </a:r>
            <a:r>
              <a:rPr lang="en-US" dirty="0" err="1" smtClean="0"/>
              <a:t>kín</a:t>
            </a:r>
            <a:r>
              <a:rPr lang="vi-VN" dirty="0" smtClean="0"/>
              <a:t>: Không thể chia các đỉnh của đồ thị thành nhiều nhóm sao cho quá trình duyệt Web trở thành tiến trình tuần tự </a:t>
            </a:r>
            <a:r>
              <a:rPr lang="en-US" dirty="0" err="1" smtClean="0"/>
              <a:t>và</a:t>
            </a:r>
            <a:r>
              <a:rPr lang="en-US" dirty="0" smtClean="0"/>
              <a:t> </a:t>
            </a:r>
            <a:r>
              <a:rPr lang="en-US" dirty="0" err="1" smtClean="0"/>
              <a:t>khép</a:t>
            </a:r>
            <a:r>
              <a:rPr lang="en-US" dirty="0" smtClean="0"/>
              <a:t> </a:t>
            </a:r>
            <a:r>
              <a:rPr lang="en-US" dirty="0" err="1" smtClean="0"/>
              <a:t>kín</a:t>
            </a:r>
            <a:r>
              <a:rPr lang="en-US" dirty="0" smtClean="0"/>
              <a:t> </a:t>
            </a:r>
            <a:r>
              <a:rPr lang="en-US" dirty="0" err="1" smtClean="0"/>
              <a:t>trong</a:t>
            </a:r>
            <a:r>
              <a:rPr lang="vi-VN" dirty="0" smtClean="0"/>
              <a:t> các nhóm này.</a:t>
            </a:r>
          </a:p>
        </p:txBody>
      </p:sp>
      <p:sp>
        <p:nvSpPr>
          <p:cNvPr id="2" name="TextBox 1"/>
          <p:cNvSpPr txBox="1"/>
          <p:nvPr/>
        </p:nvSpPr>
        <p:spPr>
          <a:xfrm>
            <a:off x="611560" y="5301208"/>
            <a:ext cx="8332415" cy="1200329"/>
          </a:xfrm>
          <a:prstGeom prst="rect">
            <a:avLst/>
          </a:prstGeom>
          <a:noFill/>
        </p:spPr>
        <p:txBody>
          <a:bodyPr wrap="square" rtlCol="0">
            <a:spAutoFit/>
          </a:bodyPr>
          <a:lstStyle/>
          <a:p>
            <a:pPr algn="just"/>
            <a:r>
              <a:rPr lang="vi-VN" sz="2400" dirty="0" smtClean="0">
                <a:solidFill>
                  <a:schemeClr val="tx2"/>
                </a:solidFill>
              </a:rPr>
              <a:t>Nếu mô hình duyệt Web thỏa mãn các điều kiện nêu trên thì chuỗi Markov tương ứng cũng thỏa mãn điều kiện Ergodic</a:t>
            </a:r>
            <a:endParaRPr lang="vi-VN" sz="2400" dirty="0">
              <a:solidFill>
                <a:schemeClr val="tx2"/>
              </a:solidFill>
            </a:endParaRPr>
          </a:p>
        </p:txBody>
      </p:sp>
    </p:spTree>
    <p:extLst>
      <p:ext uri="{BB962C8B-B14F-4D97-AF65-F5344CB8AC3E}">
        <p14:creationId xmlns:p14="http://schemas.microsoft.com/office/powerpoint/2010/main" val="8853093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53BF25A-DE24-4BEF-B913-EAB237B6FC9C}" type="slidenum">
              <a:rPr lang="vi-VN"/>
              <a:pPr/>
              <a:t>24</a:t>
            </a:fld>
            <a:endParaRPr lang="vi-VN"/>
          </a:p>
        </p:txBody>
      </p:sp>
      <p:sp>
        <p:nvSpPr>
          <p:cNvPr id="845826" name="Rectangle 2"/>
          <p:cNvSpPr>
            <a:spLocks noGrp="1" noChangeArrowheads="1"/>
          </p:cNvSpPr>
          <p:nvPr>
            <p:ph type="title"/>
          </p:nvPr>
        </p:nvSpPr>
        <p:spPr/>
        <p:txBody>
          <a:bodyPr/>
          <a:lstStyle/>
          <a:p>
            <a:r>
              <a:rPr lang="en-US" dirty="0" err="1" smtClean="0"/>
              <a:t>Điều</a:t>
            </a:r>
            <a:r>
              <a:rPr lang="en-US" dirty="0" smtClean="0"/>
              <a:t> </a:t>
            </a:r>
            <a:r>
              <a:rPr lang="en-US" dirty="0" err="1" smtClean="0"/>
              <a:t>kiện</a:t>
            </a:r>
            <a:r>
              <a:rPr lang="en-US" dirty="0" smtClean="0"/>
              <a:t> </a:t>
            </a:r>
            <a:r>
              <a:rPr lang="en-US" dirty="0" err="1" smtClean="0"/>
              <a:t>dừng</a:t>
            </a:r>
            <a:r>
              <a:rPr lang="en-US" dirty="0" smtClean="0"/>
              <a:t> (2)</a:t>
            </a:r>
            <a:endParaRPr lang="vi-VN" dirty="0"/>
          </a:p>
        </p:txBody>
      </p:sp>
      <p:sp>
        <p:nvSpPr>
          <p:cNvPr id="845827" name="Rectangle 3"/>
          <p:cNvSpPr>
            <a:spLocks noGrp="1" noChangeArrowheads="1"/>
          </p:cNvSpPr>
          <p:nvPr>
            <p:ph type="body" idx="1"/>
          </p:nvPr>
        </p:nvSpPr>
        <p:spPr>
          <a:xfrm>
            <a:off x="323528" y="2017713"/>
            <a:ext cx="8631560" cy="1483295"/>
          </a:xfrm>
        </p:spPr>
        <p:txBody>
          <a:bodyPr/>
          <a:lstStyle/>
          <a:p>
            <a:pPr algn="just"/>
            <a:r>
              <a:rPr lang="en-US" dirty="0" err="1" smtClean="0"/>
              <a:t>Mô</a:t>
            </a:r>
            <a:r>
              <a:rPr lang="en-US" dirty="0" smtClean="0"/>
              <a:t> </a:t>
            </a:r>
            <a:r>
              <a:rPr lang="en-US" dirty="0" err="1" smtClean="0"/>
              <a:t>hình</a:t>
            </a:r>
            <a:r>
              <a:rPr lang="en-US" dirty="0" smtClean="0"/>
              <a:t> </a:t>
            </a:r>
            <a:r>
              <a:rPr lang="en-US" dirty="0" err="1" smtClean="0"/>
              <a:t>duyệt</a:t>
            </a:r>
            <a:r>
              <a:rPr lang="en-US" dirty="0" smtClean="0"/>
              <a:t> web </a:t>
            </a:r>
            <a:r>
              <a:rPr lang="en-US" dirty="0" err="1" smtClean="0"/>
              <a:t>ngẫu</a:t>
            </a:r>
            <a:r>
              <a:rPr lang="en-US" dirty="0" smtClean="0"/>
              <a:t> </a:t>
            </a:r>
            <a:r>
              <a:rPr lang="en-US" dirty="0" err="1" smtClean="0"/>
              <a:t>nhiên</a:t>
            </a:r>
            <a:r>
              <a:rPr lang="en-US" dirty="0" smtClean="0"/>
              <a:t> </a:t>
            </a:r>
            <a:r>
              <a:rPr lang="en-US" dirty="0" err="1" smtClean="0"/>
              <a:t>có</a:t>
            </a:r>
            <a:r>
              <a:rPr lang="en-US" dirty="0" smtClean="0"/>
              <a:t> </a:t>
            </a:r>
            <a:r>
              <a:rPr lang="en-US" dirty="0" err="1" smtClean="0"/>
              <a:t>thể</a:t>
            </a:r>
            <a:r>
              <a:rPr lang="en-US" dirty="0" smtClean="0"/>
              <a:t> </a:t>
            </a:r>
            <a:r>
              <a:rPr lang="en-US" dirty="0" err="1" smtClean="0"/>
              <a:t>không</a:t>
            </a:r>
            <a:r>
              <a:rPr lang="en-US" dirty="0" smtClean="0"/>
              <a:t> </a:t>
            </a:r>
            <a:r>
              <a:rPr lang="en-US" dirty="0" err="1" smtClean="0"/>
              <a:t>hội</a:t>
            </a:r>
            <a:r>
              <a:rPr lang="en-US" dirty="0" smtClean="0"/>
              <a:t> </a:t>
            </a:r>
            <a:r>
              <a:rPr lang="en-US" dirty="0" err="1" smtClean="0"/>
              <a:t>tụ</a:t>
            </a:r>
            <a:endParaRPr lang="en-US" dirty="0" smtClean="0"/>
          </a:p>
          <a:p>
            <a:pPr lvl="1" algn="just"/>
            <a:r>
              <a:rPr lang="en-US" dirty="0" err="1" smtClean="0"/>
              <a:t>Ví</a:t>
            </a:r>
            <a:r>
              <a:rPr lang="en-US" dirty="0" smtClean="0"/>
              <a:t> </a:t>
            </a:r>
            <a:r>
              <a:rPr lang="en-US" dirty="0" err="1" smtClean="0"/>
              <a:t>dụ</a:t>
            </a:r>
            <a:r>
              <a:rPr lang="en-US" dirty="0" smtClean="0"/>
              <a:t>, </a:t>
            </a:r>
            <a:r>
              <a:rPr lang="en-US" dirty="0" err="1" smtClean="0"/>
              <a:t>khi</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chu</a:t>
            </a:r>
            <a:r>
              <a:rPr lang="en-US" dirty="0" smtClean="0"/>
              <a:t> </a:t>
            </a:r>
            <a:r>
              <a:rPr lang="en-US" dirty="0" err="1" smtClean="0"/>
              <a:t>trình</a:t>
            </a:r>
            <a:r>
              <a:rPr lang="en-US" dirty="0" smtClean="0"/>
              <a:t> </a:t>
            </a:r>
            <a:r>
              <a:rPr lang="en-US" dirty="0" err="1" smtClean="0"/>
              <a:t>kín</a:t>
            </a:r>
            <a:endParaRPr lang="en-US" dirty="0" smtClean="0"/>
          </a:p>
          <a:p>
            <a:pPr lvl="1" algn="just"/>
            <a:r>
              <a:rPr lang="en-US" dirty="0" err="1" smtClean="0"/>
              <a:t>Nút</a:t>
            </a:r>
            <a:r>
              <a:rPr lang="en-US" dirty="0" smtClean="0"/>
              <a:t> </a:t>
            </a:r>
            <a:r>
              <a:rPr lang="en-US" dirty="0" err="1" smtClean="0"/>
              <a:t>cụt</a:t>
            </a:r>
            <a:r>
              <a:rPr lang="en-US" dirty="0" smtClean="0"/>
              <a:t> (</a:t>
            </a:r>
            <a:r>
              <a:rPr lang="en-US" dirty="0" err="1" smtClean="0"/>
              <a:t>trang</a:t>
            </a:r>
            <a:r>
              <a:rPr lang="en-US" dirty="0" smtClean="0"/>
              <a:t> </a:t>
            </a:r>
            <a:r>
              <a:rPr lang="en-US" dirty="0" err="1" smtClean="0"/>
              <a:t>không</a:t>
            </a:r>
            <a:r>
              <a:rPr lang="en-US" dirty="0" smtClean="0"/>
              <a:t> </a:t>
            </a:r>
            <a:r>
              <a:rPr lang="en-US" dirty="0" err="1" smtClean="0"/>
              <a:t>có</a:t>
            </a:r>
            <a:r>
              <a:rPr lang="en-US" dirty="0" smtClean="0"/>
              <a:t> out-link)</a:t>
            </a:r>
            <a:endParaRPr lang="vi-VN" dirty="0" smtClean="0"/>
          </a:p>
          <a:p>
            <a:pPr algn="just"/>
            <a:endParaRPr lang="vi-VN" dirty="0" smtClean="0"/>
          </a:p>
        </p:txBody>
      </p:sp>
      <p:pic>
        <p:nvPicPr>
          <p:cNvPr id="7" name="Picture 5" descr="106f-graph.png"/>
          <p:cNvPicPr>
            <a:picLocks noChangeAspect="1"/>
          </p:cNvPicPr>
          <p:nvPr/>
        </p:nvPicPr>
        <p:blipFill>
          <a:blip r:embed="rId2"/>
          <a:srcRect/>
          <a:stretch>
            <a:fillRect/>
          </a:stretch>
        </p:blipFill>
        <p:spPr bwMode="auto">
          <a:xfrm>
            <a:off x="683568" y="3493205"/>
            <a:ext cx="2676525" cy="2592388"/>
          </a:xfrm>
          <a:prstGeom prst="rect">
            <a:avLst/>
          </a:prstGeom>
          <a:noFill/>
          <a:ln w="9525">
            <a:noFill/>
            <a:miter lim="800000"/>
            <a:headEnd/>
            <a:tailEnd/>
          </a:ln>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3" y="2989342"/>
            <a:ext cx="3476856" cy="29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50938" y="5957980"/>
            <a:ext cx="7465740" cy="707886"/>
          </a:xfrm>
          <a:prstGeom prst="rect">
            <a:avLst/>
          </a:prstGeom>
          <a:noFill/>
        </p:spPr>
        <p:txBody>
          <a:bodyPr wrap="square" rtlCol="0">
            <a:spAutoFit/>
          </a:bodyPr>
          <a:lstStyle/>
          <a:p>
            <a:r>
              <a:rPr lang="en-US" sz="2000" dirty="0" err="1" smtClean="0">
                <a:solidFill>
                  <a:schemeClr val="tx2"/>
                </a:solidFill>
              </a:rPr>
              <a:t>Bổ</a:t>
            </a:r>
            <a:r>
              <a:rPr lang="en-US" sz="2000" dirty="0" smtClean="0">
                <a:solidFill>
                  <a:schemeClr val="tx2"/>
                </a:solidFill>
              </a:rPr>
              <a:t> </a:t>
            </a:r>
            <a:r>
              <a:rPr lang="en-US" sz="2000" dirty="0" err="1" smtClean="0">
                <a:solidFill>
                  <a:schemeClr val="tx2"/>
                </a:solidFill>
              </a:rPr>
              <a:t>xung</a:t>
            </a:r>
            <a:r>
              <a:rPr lang="en-US" sz="2000" dirty="0" smtClean="0">
                <a:solidFill>
                  <a:schemeClr val="tx2"/>
                </a:solidFill>
              </a:rPr>
              <a:t> </a:t>
            </a:r>
            <a:r>
              <a:rPr lang="en-US" sz="2000" dirty="0" err="1" smtClean="0">
                <a:solidFill>
                  <a:schemeClr val="tx2"/>
                </a:solidFill>
              </a:rPr>
              <a:t>bước</a:t>
            </a:r>
            <a:r>
              <a:rPr lang="en-US" sz="2000" dirty="0" smtClean="0">
                <a:solidFill>
                  <a:schemeClr val="tx2"/>
                </a:solidFill>
              </a:rPr>
              <a:t> </a:t>
            </a:r>
            <a:r>
              <a:rPr lang="en-US" sz="2000" dirty="0" err="1" smtClean="0">
                <a:solidFill>
                  <a:schemeClr val="tx2"/>
                </a:solidFill>
              </a:rPr>
              <a:t>nhảy</a:t>
            </a:r>
            <a:r>
              <a:rPr lang="en-US" sz="2000" dirty="0" smtClean="0">
                <a:solidFill>
                  <a:schemeClr val="tx2"/>
                </a:solidFill>
              </a:rPr>
              <a:t> </a:t>
            </a:r>
            <a:r>
              <a:rPr lang="en-US" sz="2000" dirty="0" err="1" smtClean="0">
                <a:solidFill>
                  <a:schemeClr val="tx2"/>
                </a:solidFill>
              </a:rPr>
              <a:t>giúp</a:t>
            </a:r>
            <a:r>
              <a:rPr lang="en-US" sz="2000" dirty="0" smtClean="0">
                <a:solidFill>
                  <a:schemeClr val="tx2"/>
                </a:solidFill>
              </a:rPr>
              <a:t> </a:t>
            </a:r>
            <a:r>
              <a:rPr lang="en-US" sz="2000" dirty="0" err="1" smtClean="0">
                <a:solidFill>
                  <a:schemeClr val="tx2"/>
                </a:solidFill>
              </a:rPr>
              <a:t>đảm</a:t>
            </a:r>
            <a:r>
              <a:rPr lang="en-US" sz="2000" dirty="0" smtClean="0">
                <a:solidFill>
                  <a:schemeClr val="tx2"/>
                </a:solidFill>
              </a:rPr>
              <a:t> </a:t>
            </a:r>
            <a:r>
              <a:rPr lang="en-US" sz="2000" dirty="0" err="1" smtClean="0">
                <a:solidFill>
                  <a:schemeClr val="tx2"/>
                </a:solidFill>
              </a:rPr>
              <a:t>bảo</a:t>
            </a:r>
            <a:r>
              <a:rPr lang="en-US" sz="2000" dirty="0" smtClean="0">
                <a:solidFill>
                  <a:schemeClr val="tx2"/>
                </a:solidFill>
              </a:rPr>
              <a:t> </a:t>
            </a:r>
            <a:r>
              <a:rPr lang="en-US" sz="2000" dirty="0" err="1" smtClean="0">
                <a:solidFill>
                  <a:schemeClr val="tx2"/>
                </a:solidFill>
              </a:rPr>
              <a:t>quá</a:t>
            </a:r>
            <a:r>
              <a:rPr lang="en-US" sz="2000" dirty="0" smtClean="0">
                <a:solidFill>
                  <a:schemeClr val="tx2"/>
                </a:solidFill>
              </a:rPr>
              <a:t> </a:t>
            </a:r>
            <a:r>
              <a:rPr lang="en-US" sz="2000" dirty="0" err="1" smtClean="0">
                <a:solidFill>
                  <a:schemeClr val="tx2"/>
                </a:solidFill>
              </a:rPr>
              <a:t>trình</a:t>
            </a:r>
            <a:r>
              <a:rPr lang="en-US" sz="2000" dirty="0" smtClean="0">
                <a:solidFill>
                  <a:schemeClr val="tx2"/>
                </a:solidFill>
              </a:rPr>
              <a:t> </a:t>
            </a:r>
            <a:r>
              <a:rPr lang="en-US" sz="2000" dirty="0" err="1" smtClean="0">
                <a:solidFill>
                  <a:schemeClr val="tx2"/>
                </a:solidFill>
              </a:rPr>
              <a:t>duyệt</a:t>
            </a:r>
            <a:r>
              <a:rPr lang="en-US" sz="2000" dirty="0" smtClean="0">
                <a:solidFill>
                  <a:schemeClr val="tx2"/>
                </a:solidFill>
              </a:rPr>
              <a:t> web </a:t>
            </a:r>
            <a:r>
              <a:rPr lang="en-US" sz="2000" dirty="0" err="1" smtClean="0">
                <a:solidFill>
                  <a:schemeClr val="tx2"/>
                </a:solidFill>
              </a:rPr>
              <a:t>ngẫu</a:t>
            </a:r>
            <a:r>
              <a:rPr lang="en-US" sz="2000" dirty="0" smtClean="0">
                <a:solidFill>
                  <a:schemeClr val="tx2"/>
                </a:solidFill>
              </a:rPr>
              <a:t> </a:t>
            </a:r>
            <a:r>
              <a:rPr lang="en-US" sz="2000" dirty="0" err="1" smtClean="0">
                <a:solidFill>
                  <a:schemeClr val="tx2"/>
                </a:solidFill>
              </a:rPr>
              <a:t>nhiên</a:t>
            </a:r>
            <a:r>
              <a:rPr lang="en-US" sz="2000" dirty="0" smtClean="0">
                <a:solidFill>
                  <a:schemeClr val="tx2"/>
                </a:solidFill>
              </a:rPr>
              <a:t> </a:t>
            </a:r>
            <a:r>
              <a:rPr lang="en-US" sz="2000" dirty="0" err="1" smtClean="0">
                <a:solidFill>
                  <a:schemeClr val="tx2"/>
                </a:solidFill>
              </a:rPr>
              <a:t>thoát</a:t>
            </a:r>
            <a:r>
              <a:rPr lang="en-US" sz="2000" dirty="0" smtClean="0">
                <a:solidFill>
                  <a:schemeClr val="tx2"/>
                </a:solidFill>
              </a:rPr>
              <a:t> </a:t>
            </a:r>
            <a:r>
              <a:rPr lang="en-US" sz="2000" dirty="0" err="1" smtClean="0">
                <a:solidFill>
                  <a:schemeClr val="tx2"/>
                </a:solidFill>
              </a:rPr>
              <a:t>khỏi</a:t>
            </a:r>
            <a:r>
              <a:rPr lang="en-US" sz="2000" dirty="0" smtClean="0">
                <a:solidFill>
                  <a:schemeClr val="tx2"/>
                </a:solidFill>
              </a:rPr>
              <a:t> </a:t>
            </a:r>
            <a:r>
              <a:rPr lang="en-US" sz="2000" dirty="0" err="1" smtClean="0">
                <a:solidFill>
                  <a:schemeClr val="tx2"/>
                </a:solidFill>
              </a:rPr>
              <a:t>nút</a:t>
            </a:r>
            <a:r>
              <a:rPr lang="en-US" sz="2000" dirty="0" smtClean="0">
                <a:solidFill>
                  <a:schemeClr val="tx2"/>
                </a:solidFill>
              </a:rPr>
              <a:t> </a:t>
            </a:r>
            <a:r>
              <a:rPr lang="en-US" sz="2000" dirty="0" err="1" smtClean="0">
                <a:solidFill>
                  <a:schemeClr val="tx2"/>
                </a:solidFill>
              </a:rPr>
              <a:t>cụt</a:t>
            </a:r>
            <a:r>
              <a:rPr lang="en-US" sz="2000" dirty="0" smtClean="0">
                <a:solidFill>
                  <a:schemeClr val="tx2"/>
                </a:solidFill>
              </a:rPr>
              <a:t> </a:t>
            </a:r>
            <a:r>
              <a:rPr lang="en-US" sz="2000" dirty="0" err="1" smtClean="0">
                <a:solidFill>
                  <a:schemeClr val="tx2"/>
                </a:solidFill>
              </a:rPr>
              <a:t>và</a:t>
            </a:r>
            <a:r>
              <a:rPr lang="en-US" sz="2000" dirty="0" smtClean="0">
                <a:solidFill>
                  <a:schemeClr val="tx2"/>
                </a:solidFill>
              </a:rPr>
              <a:t> </a:t>
            </a:r>
            <a:r>
              <a:rPr lang="en-US" sz="2000" dirty="0" err="1" smtClean="0">
                <a:solidFill>
                  <a:schemeClr val="tx2"/>
                </a:solidFill>
              </a:rPr>
              <a:t>chu</a:t>
            </a:r>
            <a:r>
              <a:rPr lang="en-US" sz="2000" dirty="0" smtClean="0">
                <a:solidFill>
                  <a:schemeClr val="tx2"/>
                </a:solidFill>
              </a:rPr>
              <a:t> </a:t>
            </a:r>
            <a:r>
              <a:rPr lang="en-US" sz="2000" dirty="0" err="1" smtClean="0">
                <a:solidFill>
                  <a:schemeClr val="tx2"/>
                </a:solidFill>
              </a:rPr>
              <a:t>trình</a:t>
            </a:r>
            <a:r>
              <a:rPr lang="en-US" sz="2000" dirty="0" smtClean="0">
                <a:solidFill>
                  <a:schemeClr val="tx2"/>
                </a:solidFill>
              </a:rPr>
              <a:t> </a:t>
            </a:r>
            <a:r>
              <a:rPr lang="en-US" sz="2000" dirty="0" err="1" smtClean="0">
                <a:solidFill>
                  <a:schemeClr val="tx2"/>
                </a:solidFill>
              </a:rPr>
              <a:t>kín</a:t>
            </a:r>
            <a:r>
              <a:rPr lang="en-US" sz="2000" dirty="0" smtClean="0">
                <a:solidFill>
                  <a:schemeClr val="tx2"/>
                </a:solidFill>
              </a:rPr>
              <a:t>.</a:t>
            </a:r>
            <a:endParaRPr lang="vi-VN" sz="2000" dirty="0">
              <a:solidFill>
                <a:schemeClr val="tx2"/>
              </a:solidFill>
            </a:endParaRPr>
          </a:p>
        </p:txBody>
      </p:sp>
    </p:spTree>
    <p:extLst>
      <p:ext uri="{BB962C8B-B14F-4D97-AF65-F5344CB8AC3E}">
        <p14:creationId xmlns:p14="http://schemas.microsoft.com/office/powerpoint/2010/main" val="30534729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25</a:t>
            </a:fld>
            <a:endParaRPr lang="vi-VN"/>
          </a:p>
        </p:txBody>
      </p:sp>
      <p:sp>
        <p:nvSpPr>
          <p:cNvPr id="844802" name="Rectangle 2"/>
          <p:cNvSpPr>
            <a:spLocks noGrp="1" noChangeArrowheads="1"/>
          </p:cNvSpPr>
          <p:nvPr>
            <p:ph type="title"/>
          </p:nvPr>
        </p:nvSpPr>
        <p:spPr/>
        <p:txBody>
          <a:bodyPr/>
          <a:lstStyle/>
          <a:p>
            <a:r>
              <a:rPr lang="en-US" dirty="0" err="1" smtClean="0"/>
              <a:t>Tính</a:t>
            </a:r>
            <a:r>
              <a:rPr lang="en-US" dirty="0" smtClean="0"/>
              <a:t> PageRank</a:t>
            </a:r>
            <a:endParaRPr lang="vi-VN" dirty="0"/>
          </a:p>
        </p:txBody>
      </p:sp>
      <mc:AlternateContent xmlns:mc="http://schemas.openxmlformats.org/markup-compatibility/2006" xmlns:a14="http://schemas.microsoft.com/office/drawing/2010/main">
        <mc:Choice Requires="a14">
          <p:sp>
            <p:nvSpPr>
              <p:cNvPr id="844803" name="Rectangle 3"/>
              <p:cNvSpPr>
                <a:spLocks noGrp="1" noChangeArrowheads="1"/>
              </p:cNvSpPr>
              <p:nvPr>
                <p:ph type="body" idx="1"/>
              </p:nvPr>
            </p:nvSpPr>
            <p:spPr>
              <a:xfrm>
                <a:off x="332804" y="2089820"/>
                <a:ext cx="8611171" cy="4611018"/>
              </a:xfrm>
            </p:spPr>
            <p:txBody>
              <a:bodyPr/>
              <a:lstStyle/>
              <a:p>
                <a:r>
                  <a:rPr lang="en-US" sz="2400" dirty="0" err="1" smtClean="0"/>
                  <a:t>Đặt</a:t>
                </a:r>
                <a:r>
                  <a:rPr lang="vi-VN" sz="2400" i="1" dirty="0" smtClean="0"/>
                  <a:t> </a:t>
                </a:r>
                <a14:m>
                  <m:oMath xmlns:m="http://schemas.openxmlformats.org/officeDocument/2006/math">
                    <m:acc>
                      <m:accPr>
                        <m:chr m:val="⃗"/>
                        <m:ctrlPr>
                          <a:rPr lang="vi-VN" sz="2400" i="1" smtClean="0">
                            <a:latin typeface="Cambria Math"/>
                          </a:rPr>
                        </m:ctrlPr>
                      </m:accPr>
                      <m:e>
                        <m:r>
                          <a:rPr lang="vi-VN" sz="2400" b="0" i="1" smtClean="0">
                            <a:latin typeface="Cambria Math" panose="02040503050406030204" pitchFamily="18" charset="0"/>
                          </a:rPr>
                          <m:t>𝑥</m:t>
                        </m:r>
                      </m:e>
                    </m:acc>
                  </m:oMath>
                </a14:m>
                <a:r>
                  <a:rPr lang="vi-VN" sz="2400" i="1" dirty="0" smtClean="0"/>
                  <a:t> </a:t>
                </a:r>
                <a:r>
                  <a:rPr lang="vi-VN" sz="2400" dirty="0"/>
                  <a:t>=</a:t>
                </a:r>
                <a:r>
                  <a:rPr lang="vi-VN" sz="2400" i="1" dirty="0"/>
                  <a:t> </a:t>
                </a:r>
                <a:r>
                  <a:rPr lang="vi-VN" sz="2400" dirty="0"/>
                  <a:t>(</a:t>
                </a:r>
                <a:r>
                  <a:rPr lang="vi-VN" sz="2400" i="1" dirty="0"/>
                  <a:t>x</a:t>
                </a:r>
                <a:r>
                  <a:rPr lang="vi-VN" sz="2400" baseline="-25000" dirty="0"/>
                  <a:t>1</a:t>
                </a:r>
                <a:r>
                  <a:rPr lang="vi-VN" sz="2400" i="1" dirty="0"/>
                  <a:t> , ..., x</a:t>
                </a:r>
                <a:r>
                  <a:rPr lang="vi-VN" sz="2400" i="1" baseline="-25000" dirty="0"/>
                  <a:t>N</a:t>
                </a:r>
                <a:r>
                  <a:rPr lang="vi-VN" sz="2400" dirty="0" smtClean="0"/>
                  <a:t>) là vec-tơ tỉ lệ mở liên kết, với x</a:t>
                </a:r>
                <a:r>
                  <a:rPr lang="vi-VN" sz="2400" baseline="-25000" dirty="0" smtClean="0"/>
                  <a:t>i</a:t>
                </a:r>
                <a:r>
                  <a:rPr lang="vi-VN" sz="2400" dirty="0" smtClean="0"/>
                  <a:t> là tỉ lệ mở </a:t>
                </a:r>
                <a:r>
                  <a:rPr lang="en-US" sz="2400" dirty="0" err="1" smtClean="0"/>
                  <a:t>trang</a:t>
                </a:r>
                <a:r>
                  <a:rPr lang="en-US" sz="2400" dirty="0" smtClean="0"/>
                  <a:t> </a:t>
                </a:r>
                <a:r>
                  <a:rPr lang="en-US" sz="2400" dirty="0" err="1" smtClean="0"/>
                  <a:t>thứ</a:t>
                </a:r>
                <a:r>
                  <a:rPr lang="vi-VN" sz="2400" dirty="0" smtClean="0"/>
                  <a:t> i.</a:t>
                </a:r>
              </a:p>
              <a:p>
                <a:pPr lvl="1"/>
                <a:r>
                  <a:rPr lang="de-DE" sz="2000" dirty="0" smtClean="0">
                    <a:latin typeface="Symbol" pitchFamily="18" charset="2"/>
                  </a:rPr>
                  <a:t>S </a:t>
                </a:r>
                <a:r>
                  <a:rPr lang="de-DE" sz="2000" i="1" dirty="0"/>
                  <a:t>x</a:t>
                </a:r>
                <a:r>
                  <a:rPr lang="de-DE" sz="2000" i="1" baseline="-25000" dirty="0"/>
                  <a:t>i</a:t>
                </a:r>
                <a:r>
                  <a:rPr lang="de-DE" sz="2000" i="1" dirty="0"/>
                  <a:t> </a:t>
                </a:r>
                <a:r>
                  <a:rPr lang="de-DE" sz="2000" dirty="0"/>
                  <a:t>= 1</a:t>
                </a:r>
                <a:endParaRPr lang="en-US" sz="2000" baseline="-25000" dirty="0">
                  <a:latin typeface="Symbol" pitchFamily="18" charset="2"/>
                </a:endParaRPr>
              </a:p>
              <a:p>
                <a:r>
                  <a:rPr lang="en-US" dirty="0" smtClean="0"/>
                  <a:t>B</a:t>
                </a:r>
                <a:r>
                  <a:rPr lang="vi-VN" dirty="0" smtClean="0"/>
                  <a:t>iết ma trận xác suất chuyển trạng thái P, </a:t>
                </a:r>
                <a:r>
                  <a:rPr lang="en-US" dirty="0" err="1" smtClean="0"/>
                  <a:t>vec-tơ</a:t>
                </a:r>
                <a:r>
                  <a:rPr lang="en-US" dirty="0" smtClean="0"/>
                  <a:t> </a:t>
                </a:r>
                <a:r>
                  <a:rPr lang="vi-VN" dirty="0" smtClean="0"/>
                  <a:t>tỉ lệ mở liên kết ở bước tiếp theo là </a:t>
                </a:r>
                <a14:m>
                  <m:oMath xmlns:m="http://schemas.openxmlformats.org/officeDocument/2006/math">
                    <m:acc>
                      <m:accPr>
                        <m:chr m:val="⃗"/>
                        <m:ctrlPr>
                          <a:rPr lang="vi-VN" i="1">
                            <a:latin typeface="Cambria Math"/>
                          </a:rPr>
                        </m:ctrlPr>
                      </m:accPr>
                      <m:e>
                        <m:r>
                          <a:rPr lang="vi-VN" i="1">
                            <a:latin typeface="Cambria Math" panose="02040503050406030204" pitchFamily="18" charset="0"/>
                          </a:rPr>
                          <m:t>𝑥</m:t>
                        </m:r>
                      </m:e>
                    </m:acc>
                  </m:oMath>
                </a14:m>
                <a:r>
                  <a:rPr lang="vi-VN" i="1" dirty="0" smtClean="0"/>
                  <a:t>P.</a:t>
                </a:r>
              </a:p>
            </p:txBody>
          </p:sp>
        </mc:Choice>
        <mc:Fallback xmlns="">
          <p:sp>
            <p:nvSpPr>
              <p:cNvPr id="844803" name="Rectangle 3"/>
              <p:cNvSpPr>
                <a:spLocks noGrp="1" noRot="1" noChangeAspect="1" noMove="1" noResize="1" noEditPoints="1" noAdjustHandles="1" noChangeArrowheads="1" noChangeShapeType="1" noTextEdit="1"/>
              </p:cNvSpPr>
              <p:nvPr>
                <p:ph type="body" idx="1"/>
              </p:nvPr>
            </p:nvSpPr>
            <p:spPr>
              <a:xfrm>
                <a:off x="332804" y="2089820"/>
                <a:ext cx="8611171" cy="4611018"/>
              </a:xfrm>
              <a:blipFill rotWithShape="0">
                <a:blip r:embed="rId2"/>
                <a:stretch>
                  <a:fillRect l="-354" t="-1720" r="-1558"/>
                </a:stretch>
              </a:blipFill>
            </p:spPr>
            <p:txBody>
              <a:bodyPr/>
              <a:lstStyle/>
              <a:p>
                <a:r>
                  <a:rPr lang="vi-VN">
                    <a:noFill/>
                  </a:rPr>
                  <a:t> </a:t>
                </a:r>
              </a:p>
            </p:txBody>
          </p:sp>
        </mc:Fallback>
      </mc:AlternateContent>
    </p:spTree>
    <p:extLst>
      <p:ext uri="{BB962C8B-B14F-4D97-AF65-F5344CB8AC3E}">
        <p14:creationId xmlns:p14="http://schemas.microsoft.com/office/powerpoint/2010/main" val="41188384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26</a:t>
            </a:fld>
            <a:endParaRPr lang="vi-VN"/>
          </a:p>
        </p:txBody>
      </p:sp>
      <p:sp>
        <p:nvSpPr>
          <p:cNvPr id="844802" name="Rectangle 2"/>
          <p:cNvSpPr>
            <a:spLocks noGrp="1" noChangeArrowheads="1"/>
          </p:cNvSpPr>
          <p:nvPr>
            <p:ph type="title"/>
          </p:nvPr>
        </p:nvSpPr>
        <p:spPr/>
        <p:txBody>
          <a:bodyPr/>
          <a:lstStyle/>
          <a:p>
            <a:r>
              <a:rPr lang="en-US" dirty="0" err="1" smtClean="0"/>
              <a:t>Tính</a:t>
            </a:r>
            <a:r>
              <a:rPr lang="en-US" dirty="0" smtClean="0"/>
              <a:t> PageRank (2)</a:t>
            </a:r>
            <a:endParaRPr lang="vi-VN" dirty="0"/>
          </a:p>
        </p:txBody>
      </p:sp>
      <mc:AlternateContent xmlns:mc="http://schemas.openxmlformats.org/markup-compatibility/2006" xmlns:a14="http://schemas.microsoft.com/office/drawing/2010/main">
        <mc:Choice Requires="a14">
          <p:sp>
            <p:nvSpPr>
              <p:cNvPr id="844803" name="Rectangle 3"/>
              <p:cNvSpPr>
                <a:spLocks noGrp="1" noChangeArrowheads="1"/>
              </p:cNvSpPr>
              <p:nvPr>
                <p:ph type="body" idx="1"/>
              </p:nvPr>
            </p:nvSpPr>
            <p:spPr>
              <a:xfrm>
                <a:off x="332804" y="2089820"/>
                <a:ext cx="8611171" cy="4611018"/>
              </a:xfrm>
            </p:spPr>
            <p:txBody>
              <a:bodyPr/>
              <a:lstStyle/>
              <a:p>
                <a:r>
                  <a:rPr lang="en-US" dirty="0" err="1" smtClean="0"/>
                  <a:t>Đặt</a:t>
                </a:r>
                <a:r>
                  <a:rPr lang="vi-VN" dirty="0" smtClean="0"/>
                  <a:t> </a:t>
                </a:r>
                <a14:m>
                  <m:oMath xmlns:m="http://schemas.openxmlformats.org/officeDocument/2006/math">
                    <m:acc>
                      <m:accPr>
                        <m:chr m:val="⃗"/>
                        <m:ctrlPr>
                          <a:rPr lang="vi-VN" i="1" smtClean="0">
                            <a:latin typeface="Cambria Math"/>
                          </a:rPr>
                        </m:ctrlPr>
                      </m:accPr>
                      <m:e>
                        <m:r>
                          <a:rPr lang="vi-VN" i="1" smtClean="0">
                            <a:latin typeface="Cambria Math" panose="02040503050406030204" pitchFamily="18" charset="0"/>
                            <a:ea typeface="Cambria Math" panose="02040503050406030204" pitchFamily="18" charset="0"/>
                          </a:rPr>
                          <m:t>𝜋</m:t>
                        </m:r>
                      </m:e>
                    </m:acc>
                  </m:oMath>
                </a14:m>
                <a:r>
                  <a:rPr lang="vi-VN" dirty="0" smtClean="0">
                    <a:solidFill>
                      <a:srgbClr val="000000"/>
                    </a:solidFill>
                    <a:latin typeface="Calibri" charset="0"/>
                  </a:rPr>
                  <a:t>= </a:t>
                </a:r>
                <a:r>
                  <a:rPr lang="vi-VN" dirty="0">
                    <a:solidFill>
                      <a:srgbClr val="000000"/>
                    </a:solidFill>
                    <a:latin typeface="Calibri" charset="0"/>
                  </a:rPr>
                  <a:t>(</a:t>
                </a:r>
                <a:r>
                  <a:rPr lang="vi-VN" dirty="0">
                    <a:solidFill>
                      <a:srgbClr val="000000"/>
                    </a:solidFill>
                    <a:latin typeface="Symbol" pitchFamily="18" charset="2"/>
                  </a:rPr>
                  <a:t>p</a:t>
                </a:r>
                <a:r>
                  <a:rPr lang="vi-VN" baseline="-25000" dirty="0">
                    <a:solidFill>
                      <a:srgbClr val="000000"/>
                    </a:solidFill>
                    <a:latin typeface="Symbol" pitchFamily="18" charset="2"/>
                  </a:rPr>
                  <a:t>1</a:t>
                </a:r>
                <a:r>
                  <a:rPr lang="vi-VN" dirty="0">
                    <a:solidFill>
                      <a:srgbClr val="000000"/>
                    </a:solidFill>
                    <a:latin typeface="Calibri" charset="0"/>
                  </a:rPr>
                  <a:t>, </a:t>
                </a:r>
                <a:r>
                  <a:rPr lang="vi-VN" dirty="0">
                    <a:solidFill>
                      <a:srgbClr val="000000"/>
                    </a:solidFill>
                    <a:latin typeface="Symbol" pitchFamily="18" charset="2"/>
                  </a:rPr>
                  <a:t>p</a:t>
                </a:r>
                <a:r>
                  <a:rPr lang="vi-VN" baseline="-25000" dirty="0">
                    <a:solidFill>
                      <a:srgbClr val="000000"/>
                    </a:solidFill>
                    <a:latin typeface="Symbol" pitchFamily="18" charset="2"/>
                  </a:rPr>
                  <a:t>2</a:t>
                </a:r>
                <a:r>
                  <a:rPr lang="vi-VN" dirty="0">
                    <a:solidFill>
                      <a:srgbClr val="000000"/>
                    </a:solidFill>
                    <a:latin typeface="Calibri" charset="0"/>
                  </a:rPr>
                  <a:t>, …, </a:t>
                </a:r>
                <a:r>
                  <a:rPr lang="vi-VN" dirty="0">
                    <a:solidFill>
                      <a:srgbClr val="000000"/>
                    </a:solidFill>
                    <a:latin typeface="Symbol" pitchFamily="18" charset="2"/>
                  </a:rPr>
                  <a:t>p</a:t>
                </a:r>
                <a:r>
                  <a:rPr lang="vi-VN" i="1" baseline="-25000" dirty="0">
                    <a:solidFill>
                      <a:srgbClr val="000000"/>
                    </a:solidFill>
                    <a:latin typeface="Symbol" pitchFamily="18" charset="2"/>
                  </a:rPr>
                  <a:t>N</a:t>
                </a:r>
                <a:r>
                  <a:rPr lang="vi-VN" dirty="0">
                    <a:solidFill>
                      <a:srgbClr val="000000"/>
                    </a:solidFill>
                    <a:latin typeface="Calibri" charset="0"/>
                  </a:rPr>
                  <a:t>)</a:t>
                </a:r>
                <a:r>
                  <a:rPr lang="vi-VN" dirty="0">
                    <a:solidFill>
                      <a:srgbClr val="000000"/>
                    </a:solidFill>
                    <a:latin typeface="+mj-lt"/>
                  </a:rPr>
                  <a:t> </a:t>
                </a:r>
                <a:r>
                  <a:rPr lang="vi-VN" dirty="0" smtClean="0">
                    <a:solidFill>
                      <a:srgbClr val="000000"/>
                    </a:solidFill>
                    <a:latin typeface="+mj-lt"/>
                  </a:rPr>
                  <a:t> là vec-tơ tỉ lệ mở liên kết ở trạng thái ổn định (đồng thời là vec-tơ PageRank)</a:t>
                </a:r>
              </a:p>
              <a:p>
                <a:pPr lvl="1"/>
                <a14:m>
                  <m:oMath xmlns:m="http://schemas.openxmlformats.org/officeDocument/2006/math">
                    <m:acc>
                      <m:accPr>
                        <m:chr m:val="⃗"/>
                        <m:ctrlPr>
                          <a:rPr lang="en-US" i="1">
                            <a:latin typeface="Cambria Math"/>
                          </a:rPr>
                        </m:ctrlPr>
                      </m:accPr>
                      <m:e>
                        <m:r>
                          <a:rPr lang="en-US" i="1">
                            <a:latin typeface="Cambria Math" panose="02040503050406030204" pitchFamily="18" charset="0"/>
                            <a:ea typeface="Cambria Math" panose="02040503050406030204" pitchFamily="18" charset="0"/>
                          </a:rPr>
                          <m:t>𝜋</m:t>
                        </m:r>
                      </m:e>
                    </m:acc>
                  </m:oMath>
                </a14:m>
                <a:r>
                  <a:rPr lang="en-US" dirty="0" smtClean="0">
                    <a:latin typeface="+mj-lt"/>
                  </a:rPr>
                  <a:t> = </a:t>
                </a:r>
                <a14:m>
                  <m:oMath xmlns:m="http://schemas.openxmlformats.org/officeDocument/2006/math">
                    <m:acc>
                      <m:accPr>
                        <m:chr m:val="⃗"/>
                        <m:ctrlPr>
                          <a:rPr lang="en-US" i="1">
                            <a:latin typeface="Cambria Math"/>
                          </a:rPr>
                        </m:ctrlPr>
                      </m:accPr>
                      <m:e>
                        <m:r>
                          <a:rPr lang="en-US" i="1">
                            <a:latin typeface="Cambria Math" panose="02040503050406030204" pitchFamily="18" charset="0"/>
                            <a:ea typeface="Cambria Math" panose="02040503050406030204" pitchFamily="18" charset="0"/>
                          </a:rPr>
                          <m:t>𝜋</m:t>
                        </m:r>
                      </m:e>
                    </m:acc>
                  </m:oMath>
                </a14:m>
                <a:r>
                  <a:rPr lang="en-US" dirty="0" smtClean="0">
                    <a:latin typeface="+mj-lt"/>
                  </a:rPr>
                  <a:t>P</a:t>
                </a:r>
              </a:p>
              <a:p>
                <a:r>
                  <a:rPr lang="en-US" dirty="0" err="1" smtClean="0"/>
                  <a:t>Giải</a:t>
                </a:r>
                <a:r>
                  <a:rPr lang="en-US" dirty="0" smtClean="0"/>
                  <a:t> </a:t>
                </a:r>
                <a:r>
                  <a:rPr lang="en-US" dirty="0" err="1" smtClean="0"/>
                  <a:t>phương</a:t>
                </a:r>
                <a:r>
                  <a:rPr lang="en-US" dirty="0" smtClean="0"/>
                  <a:t> </a:t>
                </a:r>
                <a:r>
                  <a:rPr lang="en-US" dirty="0" err="1" smtClean="0"/>
                  <a:t>trình</a:t>
                </a:r>
                <a:r>
                  <a:rPr lang="en-US" dirty="0" smtClean="0"/>
                  <a:t> </a:t>
                </a:r>
                <a:r>
                  <a:rPr lang="en-US" dirty="0" err="1" smtClean="0"/>
                  <a:t>này</a:t>
                </a:r>
                <a:r>
                  <a:rPr lang="en-US" dirty="0" smtClean="0"/>
                  <a:t> </a:t>
                </a:r>
                <a:r>
                  <a:rPr lang="en-US" dirty="0" err="1" smtClean="0"/>
                  <a:t>cho</a:t>
                </a:r>
                <a:r>
                  <a:rPr lang="en-US" dirty="0" smtClean="0"/>
                  <a:t> </a:t>
                </a:r>
                <a:r>
                  <a:rPr lang="en-US" dirty="0" err="1" smtClean="0"/>
                  <a:t>chúng</a:t>
                </a:r>
                <a:r>
                  <a:rPr lang="en-US" dirty="0" smtClean="0"/>
                  <a:t> ta </a:t>
                </a:r>
                <a:r>
                  <a:rPr lang="en-US" dirty="0" err="1" smtClean="0"/>
                  <a:t>kết</a:t>
                </a:r>
                <a:r>
                  <a:rPr lang="en-US" dirty="0" smtClean="0"/>
                  <a:t> </a:t>
                </a:r>
                <a:r>
                  <a:rPr lang="en-US" dirty="0" err="1" smtClean="0"/>
                  <a:t>quả</a:t>
                </a:r>
                <a:r>
                  <a:rPr lang="en-US" dirty="0" smtClean="0"/>
                  <a:t> </a:t>
                </a:r>
                <a14:m>
                  <m:oMath xmlns:m="http://schemas.openxmlformats.org/officeDocument/2006/math">
                    <m:acc>
                      <m:accPr>
                        <m:chr m:val="⃗"/>
                        <m:ctrlPr>
                          <a:rPr lang="en-US" i="1">
                            <a:latin typeface="Cambria Math"/>
                          </a:rPr>
                        </m:ctrlPr>
                      </m:accPr>
                      <m:e>
                        <m:r>
                          <a:rPr lang="en-US" i="1">
                            <a:latin typeface="Cambria Math" panose="02040503050406030204" pitchFamily="18" charset="0"/>
                            <a:ea typeface="Cambria Math" panose="02040503050406030204" pitchFamily="18" charset="0"/>
                          </a:rPr>
                          <m:t>𝜋</m:t>
                        </m:r>
                      </m:e>
                    </m:acc>
                  </m:oMath>
                </a14:m>
                <a:endParaRPr lang="en-US" dirty="0" smtClean="0"/>
              </a:p>
              <a:p>
                <a14:m>
                  <m:oMath xmlns:m="http://schemas.openxmlformats.org/officeDocument/2006/math">
                    <m:acc>
                      <m:accPr>
                        <m:chr m:val="⃗"/>
                        <m:ctrlPr>
                          <a:rPr lang="en-US" i="1">
                            <a:latin typeface="Cambria Math"/>
                          </a:rPr>
                        </m:ctrlPr>
                      </m:accPr>
                      <m:e>
                        <m:r>
                          <a:rPr lang="en-US" i="1">
                            <a:latin typeface="Cambria Math" panose="02040503050406030204" pitchFamily="18" charset="0"/>
                            <a:ea typeface="Cambria Math" panose="02040503050406030204" pitchFamily="18" charset="0"/>
                          </a:rPr>
                          <m:t>𝜋</m:t>
                        </m:r>
                      </m:e>
                    </m:acc>
                  </m:oMath>
                </a14:m>
                <a:r>
                  <a:rPr lang="en-US" dirty="0" smtClean="0"/>
                  <a:t> </a:t>
                </a:r>
                <a:r>
                  <a:rPr lang="en-US" dirty="0" err="1" smtClean="0"/>
                  <a:t>đồng</a:t>
                </a:r>
                <a:r>
                  <a:rPr lang="en-US" dirty="0" smtClean="0"/>
                  <a:t> </a:t>
                </a:r>
                <a:r>
                  <a:rPr lang="en-US" dirty="0" err="1" smtClean="0"/>
                  <a:t>thời</a:t>
                </a:r>
                <a:r>
                  <a:rPr lang="en-US" dirty="0" smtClean="0"/>
                  <a:t> </a:t>
                </a:r>
                <a:r>
                  <a:rPr lang="en-US" dirty="0" err="1" smtClean="0"/>
                  <a:t>là</a:t>
                </a:r>
                <a:r>
                  <a:rPr lang="en-US" dirty="0" smtClean="0"/>
                  <a:t> </a:t>
                </a:r>
                <a:r>
                  <a:rPr lang="en-US" dirty="0" err="1" smtClean="0"/>
                  <a:t>vec-tơ</a:t>
                </a:r>
                <a:r>
                  <a:rPr lang="en-US" dirty="0" smtClean="0"/>
                  <a:t> </a:t>
                </a:r>
                <a:r>
                  <a:rPr lang="en-US" dirty="0" err="1" smtClean="0"/>
                  <a:t>riêng</a:t>
                </a:r>
                <a:r>
                  <a:rPr lang="en-US" dirty="0" smtClean="0"/>
                  <a:t> </a:t>
                </a:r>
                <a:r>
                  <a:rPr lang="en-US" dirty="0" err="1" smtClean="0"/>
                  <a:t>trái</a:t>
                </a:r>
                <a:r>
                  <a:rPr lang="en-US" dirty="0" smtClean="0"/>
                  <a:t> </a:t>
                </a:r>
                <a:r>
                  <a:rPr lang="en-US" dirty="0" err="1" smtClean="0"/>
                  <a:t>chính</a:t>
                </a:r>
                <a:r>
                  <a:rPr lang="en-US" dirty="0" smtClean="0"/>
                  <a:t> </a:t>
                </a:r>
                <a:r>
                  <a:rPr lang="en-US" dirty="0" err="1" smtClean="0"/>
                  <a:t>của</a:t>
                </a:r>
                <a:r>
                  <a:rPr lang="en-US" dirty="0" smtClean="0"/>
                  <a:t> P ...</a:t>
                </a:r>
              </a:p>
              <a:p>
                <a:pPr lvl="1"/>
                <a:r>
                  <a:rPr lang="en-US" dirty="0" smtClean="0"/>
                  <a:t>... </a:t>
                </a:r>
                <a:r>
                  <a:rPr lang="en-US" dirty="0" err="1" smtClean="0"/>
                  <a:t>là</a:t>
                </a:r>
                <a:r>
                  <a:rPr lang="en-US" dirty="0" smtClean="0"/>
                  <a:t> </a:t>
                </a:r>
                <a:r>
                  <a:rPr lang="en-US" dirty="0" err="1" smtClean="0"/>
                  <a:t>vec-tơ</a:t>
                </a:r>
                <a:r>
                  <a:rPr lang="en-US" dirty="0" smtClean="0"/>
                  <a:t> </a:t>
                </a:r>
                <a:r>
                  <a:rPr lang="en-US" dirty="0" err="1" smtClean="0"/>
                  <a:t>riêng</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lớn</a:t>
                </a:r>
                <a:r>
                  <a:rPr lang="en-US" dirty="0" smtClean="0"/>
                  <a:t> </a:t>
                </a:r>
                <a:r>
                  <a:rPr lang="en-US" dirty="0" err="1" smtClean="0"/>
                  <a:t>nhất</a:t>
                </a:r>
                <a:endParaRPr lang="en-US" dirty="0" smtClean="0"/>
              </a:p>
              <a:p>
                <a:pPr lvl="1"/>
                <a:r>
                  <a:rPr lang="en-US" dirty="0" smtClean="0"/>
                  <a:t>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lớn</a:t>
                </a:r>
                <a:r>
                  <a:rPr lang="en-US" dirty="0" smtClean="0"/>
                  <a:t> </a:t>
                </a:r>
                <a:r>
                  <a:rPr lang="en-US" dirty="0" err="1" smtClean="0"/>
                  <a:t>nhất</a:t>
                </a:r>
                <a:r>
                  <a:rPr lang="en-US" dirty="0" smtClean="0"/>
                  <a:t> </a:t>
                </a:r>
                <a:r>
                  <a:rPr lang="en-US" dirty="0" err="1" smtClean="0"/>
                  <a:t>bằng</a:t>
                </a:r>
                <a:r>
                  <a:rPr lang="en-US" dirty="0" smtClean="0"/>
                  <a:t> 1.</a:t>
                </a:r>
              </a:p>
            </p:txBody>
          </p:sp>
        </mc:Choice>
        <mc:Fallback xmlns="">
          <p:sp>
            <p:nvSpPr>
              <p:cNvPr id="844803" name="Rectangle 3"/>
              <p:cNvSpPr>
                <a:spLocks noGrp="1" noRot="1" noChangeAspect="1" noMove="1" noResize="1" noEditPoints="1" noAdjustHandles="1" noChangeArrowheads="1" noChangeShapeType="1" noTextEdit="1"/>
              </p:cNvSpPr>
              <p:nvPr>
                <p:ph type="body" idx="1"/>
              </p:nvPr>
            </p:nvSpPr>
            <p:spPr>
              <a:xfrm>
                <a:off x="332804" y="2089820"/>
                <a:ext cx="8611171" cy="4611018"/>
              </a:xfrm>
              <a:blipFill rotWithShape="0">
                <a:blip r:embed="rId2"/>
                <a:stretch>
                  <a:fillRect l="-354" t="-1852"/>
                </a:stretch>
              </a:blipFill>
            </p:spPr>
            <p:txBody>
              <a:bodyPr/>
              <a:lstStyle/>
              <a:p>
                <a:r>
                  <a:rPr lang="vi-VN">
                    <a:noFill/>
                  </a:rPr>
                  <a:t> </a:t>
                </a:r>
              </a:p>
            </p:txBody>
          </p:sp>
        </mc:Fallback>
      </mc:AlternateContent>
    </p:spTree>
    <p:extLst>
      <p:ext uri="{BB962C8B-B14F-4D97-AF65-F5344CB8AC3E}">
        <p14:creationId xmlns:p14="http://schemas.microsoft.com/office/powerpoint/2010/main" val="26629985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27</a:t>
            </a:fld>
            <a:endParaRPr lang="vi-VN"/>
          </a:p>
        </p:txBody>
      </p:sp>
      <p:sp>
        <p:nvSpPr>
          <p:cNvPr id="844802" name="Rectangle 2"/>
          <p:cNvSpPr>
            <a:spLocks noGrp="1" noChangeArrowheads="1"/>
          </p:cNvSpPr>
          <p:nvPr>
            <p:ph type="title"/>
          </p:nvPr>
        </p:nvSpPr>
        <p:spPr/>
        <p:txBody>
          <a:bodyPr/>
          <a:lstStyle/>
          <a:p>
            <a:r>
              <a:rPr lang="en-US" dirty="0" err="1" smtClean="0"/>
              <a:t>Tính</a:t>
            </a:r>
            <a:r>
              <a:rPr lang="en-US" dirty="0" smtClean="0"/>
              <a:t> PageRank (3):</a:t>
            </a:r>
            <a:br>
              <a:rPr lang="en-US" dirty="0" smtClean="0"/>
            </a:br>
            <a:r>
              <a:rPr lang="en-US" dirty="0" err="1" smtClean="0"/>
              <a:t>Phương</a:t>
            </a:r>
            <a:r>
              <a:rPr lang="en-US" dirty="0" smtClean="0"/>
              <a:t> </a:t>
            </a:r>
            <a:r>
              <a:rPr lang="en-US" dirty="0" err="1" smtClean="0"/>
              <a:t>pháp</a:t>
            </a:r>
            <a:r>
              <a:rPr lang="en-US" dirty="0" smtClean="0"/>
              <a:t> </a:t>
            </a:r>
            <a:r>
              <a:rPr lang="en-US" dirty="0" err="1" smtClean="0"/>
              <a:t>lũy</a:t>
            </a:r>
            <a:r>
              <a:rPr lang="en-US" dirty="0" smtClean="0"/>
              <a:t> </a:t>
            </a:r>
            <a:r>
              <a:rPr lang="en-US" dirty="0" err="1" smtClean="0"/>
              <a:t>thừa</a:t>
            </a:r>
            <a:endParaRPr lang="vi-VN" dirty="0"/>
          </a:p>
        </p:txBody>
      </p:sp>
      <p:sp>
        <p:nvSpPr>
          <p:cNvPr id="844803" name="Rectangle 3"/>
          <p:cNvSpPr>
            <a:spLocks noGrp="1" noChangeArrowheads="1"/>
          </p:cNvSpPr>
          <p:nvPr>
            <p:ph type="body" idx="1"/>
          </p:nvPr>
        </p:nvSpPr>
        <p:spPr>
          <a:xfrm>
            <a:off x="0" y="2089820"/>
            <a:ext cx="8943975" cy="3211388"/>
          </a:xfrm>
        </p:spPr>
        <p:txBody>
          <a:bodyPr/>
          <a:lstStyle/>
          <a:p>
            <a:r>
              <a:rPr lang="en-US" dirty="0" err="1" smtClean="0"/>
              <a:t>Bắt</a:t>
            </a:r>
            <a:r>
              <a:rPr lang="en-US" dirty="0" smtClean="0"/>
              <a:t> </a:t>
            </a:r>
            <a:r>
              <a:rPr lang="en-US" dirty="0" err="1" smtClean="0"/>
              <a:t>đầu</a:t>
            </a:r>
            <a:r>
              <a:rPr lang="en-US" dirty="0" smtClean="0"/>
              <a:t> </a:t>
            </a:r>
            <a:r>
              <a:rPr lang="en-US" dirty="0" err="1" smtClean="0"/>
              <a:t>với</a:t>
            </a:r>
            <a:r>
              <a:rPr lang="en-US" dirty="0" smtClean="0"/>
              <a:t> </a:t>
            </a:r>
            <a:r>
              <a:rPr lang="en-US" dirty="0" err="1" smtClean="0"/>
              <a:t>vec-tơ</a:t>
            </a:r>
            <a:r>
              <a:rPr lang="en-US" dirty="0" smtClean="0"/>
              <a:t> x </a:t>
            </a:r>
            <a:r>
              <a:rPr lang="en-US" dirty="0" err="1" smtClean="0"/>
              <a:t>bất</a:t>
            </a:r>
            <a:r>
              <a:rPr lang="en-US" dirty="0" smtClean="0"/>
              <a:t> </a:t>
            </a:r>
            <a:r>
              <a:rPr lang="en-US" dirty="0" err="1" smtClean="0"/>
              <a:t>kỳ</a:t>
            </a:r>
            <a:r>
              <a:rPr lang="en-US" dirty="0" smtClean="0"/>
              <a:t>.</a:t>
            </a:r>
          </a:p>
          <a:p>
            <a:r>
              <a:rPr lang="en-US" dirty="0" smtClean="0"/>
              <a:t>Sau </a:t>
            </a:r>
            <a:r>
              <a:rPr lang="en-US" dirty="0" err="1" smtClean="0"/>
              <a:t>một</a:t>
            </a:r>
            <a:r>
              <a:rPr lang="en-US" dirty="0" smtClean="0"/>
              <a:t> </a:t>
            </a:r>
            <a:r>
              <a:rPr lang="en-US" dirty="0" err="1" smtClean="0"/>
              <a:t>bước</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xP</a:t>
            </a:r>
            <a:r>
              <a:rPr lang="en-US" dirty="0" smtClean="0"/>
              <a:t>.</a:t>
            </a:r>
          </a:p>
          <a:p>
            <a:r>
              <a:rPr lang="en-US" dirty="0" smtClean="0"/>
              <a:t>Sau </a:t>
            </a:r>
            <a:r>
              <a:rPr lang="en-US" dirty="0" err="1" smtClean="0"/>
              <a:t>hai</a:t>
            </a:r>
            <a:r>
              <a:rPr lang="en-US" dirty="0" smtClean="0"/>
              <a:t> </a:t>
            </a:r>
            <a:r>
              <a:rPr lang="en-US" dirty="0" err="1" smtClean="0"/>
              <a:t>bước</a:t>
            </a:r>
            <a:r>
              <a:rPr lang="en-US" dirty="0" smtClean="0"/>
              <a:t> </a:t>
            </a:r>
            <a:r>
              <a:rPr lang="en-US" dirty="0" err="1" smtClean="0"/>
              <a:t>chúng</a:t>
            </a:r>
            <a:r>
              <a:rPr lang="en-US" dirty="0" smtClean="0"/>
              <a:t> ta </a:t>
            </a:r>
            <a:r>
              <a:rPr lang="en-US" dirty="0" err="1" smtClean="0"/>
              <a:t>có</a:t>
            </a:r>
            <a:r>
              <a:rPr lang="en-US" dirty="0" smtClean="0"/>
              <a:t> xP</a:t>
            </a:r>
            <a:r>
              <a:rPr lang="en-US" baseline="30000" dirty="0" smtClean="0"/>
              <a:t>2</a:t>
            </a:r>
            <a:r>
              <a:rPr lang="en-US" dirty="0" smtClean="0"/>
              <a:t>.</a:t>
            </a:r>
          </a:p>
          <a:p>
            <a:r>
              <a:rPr lang="en-US" dirty="0" smtClean="0"/>
              <a:t>Sau k </a:t>
            </a:r>
            <a:r>
              <a:rPr lang="en-US" dirty="0" err="1" smtClean="0"/>
              <a:t>bước</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xP</a:t>
            </a:r>
            <a:r>
              <a:rPr lang="en-US" baseline="30000" dirty="0" err="1" smtClean="0"/>
              <a:t>k</a:t>
            </a:r>
            <a:r>
              <a:rPr lang="en-US" dirty="0" smtClean="0"/>
              <a:t>.</a:t>
            </a:r>
          </a:p>
          <a:p>
            <a:r>
              <a:rPr lang="en-US" dirty="0" err="1" smtClean="0"/>
              <a:t>Giải</a:t>
            </a:r>
            <a:r>
              <a:rPr lang="en-US" dirty="0" smtClean="0"/>
              <a:t> </a:t>
            </a:r>
            <a:r>
              <a:rPr lang="en-US" dirty="0" err="1" smtClean="0"/>
              <a:t>thuật</a:t>
            </a:r>
            <a:r>
              <a:rPr lang="en-US" dirty="0" smtClean="0"/>
              <a:t>: </a:t>
            </a:r>
            <a:r>
              <a:rPr lang="en-US" dirty="0" err="1" smtClean="0"/>
              <a:t>nhân</a:t>
            </a:r>
            <a:r>
              <a:rPr lang="en-US" dirty="0" smtClean="0"/>
              <a:t> x </a:t>
            </a:r>
            <a:r>
              <a:rPr lang="en-US" dirty="0" err="1" smtClean="0"/>
              <a:t>với</a:t>
            </a:r>
            <a:r>
              <a:rPr lang="en-US" dirty="0" smtClean="0"/>
              <a:t> </a:t>
            </a:r>
            <a:r>
              <a:rPr lang="en-US" dirty="0" err="1" smtClean="0"/>
              <a:t>lũy</a:t>
            </a:r>
            <a:r>
              <a:rPr lang="en-US" dirty="0" smtClean="0"/>
              <a:t> </a:t>
            </a:r>
            <a:r>
              <a:rPr lang="en-US" dirty="0" err="1" smtClean="0"/>
              <a:t>thừa</a:t>
            </a:r>
            <a:r>
              <a:rPr lang="en-US" dirty="0" smtClean="0"/>
              <a:t> </a:t>
            </a:r>
            <a:r>
              <a:rPr lang="en-US" dirty="0" err="1" smtClean="0"/>
              <a:t>tăng</a:t>
            </a:r>
            <a:r>
              <a:rPr lang="en-US" dirty="0" smtClean="0"/>
              <a:t> </a:t>
            </a:r>
            <a:r>
              <a:rPr lang="en-US" dirty="0" err="1" smtClean="0"/>
              <a:t>dần</a:t>
            </a:r>
            <a:r>
              <a:rPr lang="en-US" dirty="0" smtClean="0"/>
              <a:t> </a:t>
            </a:r>
            <a:r>
              <a:rPr lang="en-US" dirty="0" err="1" smtClean="0"/>
              <a:t>của</a:t>
            </a:r>
            <a:r>
              <a:rPr lang="en-US" dirty="0" smtClean="0"/>
              <a:t> P.</a:t>
            </a:r>
          </a:p>
          <a:p>
            <a:r>
              <a:rPr lang="en-US" dirty="0" err="1" smtClean="0"/>
              <a:t>Phương</a:t>
            </a:r>
            <a:r>
              <a:rPr lang="en-US" dirty="0" smtClean="0"/>
              <a:t> </a:t>
            </a:r>
            <a:r>
              <a:rPr lang="en-US" dirty="0" err="1" smtClean="0"/>
              <a:t>pháp</a:t>
            </a:r>
            <a:r>
              <a:rPr lang="en-US" dirty="0" smtClean="0"/>
              <a:t> </a:t>
            </a:r>
            <a:r>
              <a:rPr lang="en-US" dirty="0" err="1" smtClean="0"/>
              <a:t>này</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lũy</a:t>
            </a:r>
            <a:r>
              <a:rPr lang="en-US" dirty="0" smtClean="0"/>
              <a:t> </a:t>
            </a:r>
            <a:r>
              <a:rPr lang="en-US" dirty="0" err="1" smtClean="0"/>
              <a:t>thừa</a:t>
            </a:r>
            <a:r>
              <a:rPr lang="en-US" dirty="0" smtClean="0"/>
              <a:t>.</a:t>
            </a:r>
          </a:p>
        </p:txBody>
      </p:sp>
      <p:sp>
        <p:nvSpPr>
          <p:cNvPr id="2" name="TextBox 1"/>
          <p:cNvSpPr txBox="1"/>
          <p:nvPr/>
        </p:nvSpPr>
        <p:spPr>
          <a:xfrm>
            <a:off x="179512" y="5733256"/>
            <a:ext cx="8568952" cy="830997"/>
          </a:xfrm>
          <a:prstGeom prst="rect">
            <a:avLst/>
          </a:prstGeom>
          <a:noFill/>
        </p:spPr>
        <p:txBody>
          <a:bodyPr wrap="square" rtlCol="0">
            <a:spAutoFit/>
          </a:bodyPr>
          <a:lstStyle/>
          <a:p>
            <a:r>
              <a:rPr lang="en-US" sz="2400" dirty="0" err="1" smtClean="0">
                <a:solidFill>
                  <a:schemeClr val="tx2"/>
                </a:solidFill>
              </a:rPr>
              <a:t>Không</a:t>
            </a:r>
            <a:r>
              <a:rPr lang="en-US" sz="2400" dirty="0" smtClean="0">
                <a:solidFill>
                  <a:schemeClr val="tx2"/>
                </a:solidFill>
              </a:rPr>
              <a:t> </a:t>
            </a:r>
            <a:r>
              <a:rPr lang="en-US" sz="2400" dirty="0" err="1" smtClean="0">
                <a:solidFill>
                  <a:schemeClr val="tx2"/>
                </a:solidFill>
              </a:rPr>
              <a:t>phụ</a:t>
            </a:r>
            <a:r>
              <a:rPr lang="en-US" sz="2400" dirty="0" smtClean="0">
                <a:solidFill>
                  <a:schemeClr val="tx2"/>
                </a:solidFill>
              </a:rPr>
              <a:t> </a:t>
            </a:r>
            <a:r>
              <a:rPr lang="en-US" sz="2400" dirty="0" err="1" smtClean="0">
                <a:solidFill>
                  <a:schemeClr val="tx2"/>
                </a:solidFill>
              </a:rPr>
              <a:t>thuộc</a:t>
            </a:r>
            <a:r>
              <a:rPr lang="en-US" sz="2400" dirty="0" smtClean="0">
                <a:solidFill>
                  <a:schemeClr val="tx2"/>
                </a:solidFill>
              </a:rPr>
              <a:t> </a:t>
            </a:r>
            <a:r>
              <a:rPr lang="en-US" sz="2400" dirty="0" err="1" smtClean="0">
                <a:solidFill>
                  <a:schemeClr val="tx2"/>
                </a:solidFill>
              </a:rPr>
              <a:t>vào</a:t>
            </a:r>
            <a:r>
              <a:rPr lang="en-US" sz="2400" dirty="0" smtClean="0">
                <a:solidFill>
                  <a:schemeClr val="tx2"/>
                </a:solidFill>
              </a:rPr>
              <a:t> </a:t>
            </a:r>
            <a:r>
              <a:rPr lang="en-US" sz="2400" dirty="0" err="1" smtClean="0">
                <a:solidFill>
                  <a:schemeClr val="tx2"/>
                </a:solidFill>
              </a:rPr>
              <a:t>giá</a:t>
            </a:r>
            <a:r>
              <a:rPr lang="en-US" sz="2400" dirty="0" smtClean="0">
                <a:solidFill>
                  <a:schemeClr val="tx2"/>
                </a:solidFill>
              </a:rPr>
              <a:t> </a:t>
            </a:r>
            <a:r>
              <a:rPr lang="en-US" sz="2400" dirty="0" err="1" smtClean="0">
                <a:solidFill>
                  <a:schemeClr val="tx2"/>
                </a:solidFill>
              </a:rPr>
              <a:t>trị</a:t>
            </a:r>
            <a:r>
              <a:rPr lang="en-US" sz="2400" dirty="0" smtClean="0">
                <a:solidFill>
                  <a:schemeClr val="tx2"/>
                </a:solidFill>
              </a:rPr>
              <a:t> </a:t>
            </a:r>
            <a:r>
              <a:rPr lang="en-US" sz="2400" dirty="0" err="1" smtClean="0">
                <a:solidFill>
                  <a:schemeClr val="tx2"/>
                </a:solidFill>
              </a:rPr>
              <a:t>vec-tơ</a:t>
            </a:r>
            <a:r>
              <a:rPr lang="en-US" sz="2400" dirty="0" smtClean="0">
                <a:solidFill>
                  <a:schemeClr val="tx2"/>
                </a:solidFill>
              </a:rPr>
              <a:t> x ban </a:t>
            </a:r>
            <a:r>
              <a:rPr lang="en-US" sz="2400" dirty="0" err="1" smtClean="0">
                <a:solidFill>
                  <a:schemeClr val="tx2"/>
                </a:solidFill>
              </a:rPr>
              <a:t>đầu</a:t>
            </a:r>
            <a:r>
              <a:rPr lang="en-US" sz="2400" dirty="0" smtClean="0">
                <a:solidFill>
                  <a:schemeClr val="tx2"/>
                </a:solidFill>
              </a:rPr>
              <a:t>, </a:t>
            </a:r>
            <a:r>
              <a:rPr lang="en-US" sz="2400" dirty="0" err="1" smtClean="0">
                <a:solidFill>
                  <a:schemeClr val="tx2"/>
                </a:solidFill>
              </a:rPr>
              <a:t>chúng</a:t>
            </a:r>
            <a:r>
              <a:rPr lang="en-US" sz="2400" dirty="0" smtClean="0">
                <a:solidFill>
                  <a:schemeClr val="tx2"/>
                </a:solidFill>
              </a:rPr>
              <a:t> ta </a:t>
            </a:r>
            <a:r>
              <a:rPr lang="en-US" sz="2400" dirty="0" err="1" smtClean="0">
                <a:solidFill>
                  <a:schemeClr val="tx2"/>
                </a:solidFill>
              </a:rPr>
              <a:t>luôn</a:t>
            </a:r>
            <a:r>
              <a:rPr lang="en-US" sz="2400" dirty="0" smtClean="0">
                <a:solidFill>
                  <a:schemeClr val="tx2"/>
                </a:solidFill>
              </a:rPr>
              <a:t> </a:t>
            </a:r>
            <a:r>
              <a:rPr lang="en-US" sz="2400" dirty="0" err="1" smtClean="0">
                <a:solidFill>
                  <a:schemeClr val="tx2"/>
                </a:solidFill>
              </a:rPr>
              <a:t>có</a:t>
            </a:r>
            <a:r>
              <a:rPr lang="en-US" sz="2400" dirty="0" smtClean="0">
                <a:solidFill>
                  <a:schemeClr val="tx2"/>
                </a:solidFill>
              </a:rPr>
              <a:t> </a:t>
            </a:r>
            <a:r>
              <a:rPr lang="en-US" sz="2400" dirty="0" err="1" smtClean="0">
                <a:solidFill>
                  <a:schemeClr val="tx2"/>
                </a:solidFill>
              </a:rPr>
              <a:t>giá</a:t>
            </a:r>
            <a:r>
              <a:rPr lang="en-US" sz="2400" dirty="0" smtClean="0">
                <a:solidFill>
                  <a:schemeClr val="tx2"/>
                </a:solidFill>
              </a:rPr>
              <a:t> </a:t>
            </a:r>
            <a:r>
              <a:rPr lang="en-US" sz="2400" dirty="0" err="1" smtClean="0">
                <a:solidFill>
                  <a:schemeClr val="tx2"/>
                </a:solidFill>
              </a:rPr>
              <a:t>trị</a:t>
            </a:r>
            <a:r>
              <a:rPr lang="en-US" sz="2400" dirty="0">
                <a:solidFill>
                  <a:schemeClr val="tx2"/>
                </a:solidFill>
              </a:rPr>
              <a:t> </a:t>
            </a:r>
            <a:r>
              <a:rPr lang="en-US" sz="2400" dirty="0" err="1" smtClean="0">
                <a:solidFill>
                  <a:schemeClr val="tx2"/>
                </a:solidFill>
              </a:rPr>
              <a:t>không</a:t>
            </a:r>
            <a:r>
              <a:rPr lang="en-US" sz="2400" dirty="0" smtClean="0">
                <a:solidFill>
                  <a:schemeClr val="tx2"/>
                </a:solidFill>
              </a:rPr>
              <a:t> </a:t>
            </a:r>
            <a:r>
              <a:rPr lang="en-US" sz="2400" dirty="0" err="1" smtClean="0">
                <a:solidFill>
                  <a:schemeClr val="tx2"/>
                </a:solidFill>
              </a:rPr>
              <a:t>đổi</a:t>
            </a:r>
            <a:r>
              <a:rPr lang="en-US" sz="2400" dirty="0" smtClean="0">
                <a:solidFill>
                  <a:schemeClr val="tx2"/>
                </a:solidFill>
              </a:rPr>
              <a:t> ở </a:t>
            </a:r>
            <a:r>
              <a:rPr lang="en-US" sz="2400" dirty="0" err="1" smtClean="0">
                <a:solidFill>
                  <a:schemeClr val="tx2"/>
                </a:solidFill>
              </a:rPr>
              <a:t>trạng</a:t>
            </a:r>
            <a:r>
              <a:rPr lang="en-US" sz="2400" dirty="0" smtClean="0">
                <a:solidFill>
                  <a:schemeClr val="tx2"/>
                </a:solidFill>
              </a:rPr>
              <a:t> </a:t>
            </a:r>
            <a:r>
              <a:rPr lang="en-US" sz="2400" dirty="0" err="1" smtClean="0">
                <a:solidFill>
                  <a:schemeClr val="tx2"/>
                </a:solidFill>
              </a:rPr>
              <a:t>thái</a:t>
            </a:r>
            <a:r>
              <a:rPr lang="en-US" sz="2400" dirty="0" smtClean="0">
                <a:solidFill>
                  <a:schemeClr val="tx2"/>
                </a:solidFill>
              </a:rPr>
              <a:t> </a:t>
            </a:r>
            <a:r>
              <a:rPr lang="en-US" sz="2400" dirty="0" err="1" smtClean="0">
                <a:solidFill>
                  <a:schemeClr val="tx2"/>
                </a:solidFill>
              </a:rPr>
              <a:t>ổn</a:t>
            </a:r>
            <a:r>
              <a:rPr lang="en-US" sz="2400" dirty="0" smtClean="0">
                <a:solidFill>
                  <a:schemeClr val="tx2"/>
                </a:solidFill>
              </a:rPr>
              <a:t> </a:t>
            </a:r>
            <a:r>
              <a:rPr lang="en-US" sz="2400" dirty="0" err="1" smtClean="0">
                <a:solidFill>
                  <a:schemeClr val="tx2"/>
                </a:solidFill>
              </a:rPr>
              <a:t>định</a:t>
            </a:r>
            <a:r>
              <a:rPr lang="en-US" sz="2400" dirty="0" smtClean="0">
                <a:solidFill>
                  <a:schemeClr val="tx2"/>
                </a:solidFill>
              </a:rPr>
              <a:t>.</a:t>
            </a:r>
            <a:endParaRPr lang="vi-VN" sz="2400" dirty="0">
              <a:solidFill>
                <a:schemeClr val="tx2"/>
              </a:solidFill>
            </a:endParaRPr>
          </a:p>
        </p:txBody>
      </p:sp>
    </p:spTree>
    <p:extLst>
      <p:ext uri="{BB962C8B-B14F-4D97-AF65-F5344CB8AC3E}">
        <p14:creationId xmlns:p14="http://schemas.microsoft.com/office/powerpoint/2010/main" val="9624269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28</a:t>
            </a:fld>
            <a:endParaRPr lang="vi-VN"/>
          </a:p>
        </p:txBody>
      </p:sp>
      <p:sp>
        <p:nvSpPr>
          <p:cNvPr id="844802" name="Rectangle 2"/>
          <p:cNvSpPr>
            <a:spLocks noGrp="1" noChangeArrowheads="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lũy</a:t>
            </a:r>
            <a:r>
              <a:rPr lang="en-US" dirty="0" smtClean="0"/>
              <a:t> </a:t>
            </a:r>
            <a:r>
              <a:rPr lang="en-US" dirty="0" err="1" smtClean="0"/>
              <a:t>thừa</a:t>
            </a:r>
            <a:endParaRPr lang="vi-VN" dirty="0"/>
          </a:p>
        </p:txBody>
      </p:sp>
      <p:sp>
        <p:nvSpPr>
          <p:cNvPr id="844803" name="Rectangle 3"/>
          <p:cNvSpPr>
            <a:spLocks noGrp="1" noChangeArrowheads="1"/>
          </p:cNvSpPr>
          <p:nvPr>
            <p:ph type="body" idx="1"/>
          </p:nvPr>
        </p:nvSpPr>
        <p:spPr>
          <a:xfrm>
            <a:off x="332804" y="2089820"/>
            <a:ext cx="8775700" cy="1195164"/>
          </a:xfrm>
        </p:spPr>
        <p:txBody>
          <a:bodyPr/>
          <a:lstStyle/>
          <a:p>
            <a:r>
              <a:rPr lang="en-US" dirty="0" smtClean="0"/>
              <a:t>T</a:t>
            </a:r>
            <a:r>
              <a:rPr lang="vi-VN" dirty="0" smtClean="0"/>
              <a:t>ính PageRank cho đồ thị với </a:t>
            </a:r>
            <a:r>
              <a:rPr lang="en-US" dirty="0" err="1" smtClean="0"/>
              <a:t>các</a:t>
            </a:r>
            <a:r>
              <a:rPr lang="en-US" dirty="0" smtClean="0"/>
              <a:t> </a:t>
            </a:r>
            <a:r>
              <a:rPr lang="en-US" dirty="0" err="1" smtClean="0"/>
              <a:t>giá</a:t>
            </a:r>
            <a:r>
              <a:rPr lang="en-US" dirty="0" smtClean="0"/>
              <a:t> </a:t>
            </a:r>
            <a:r>
              <a:rPr lang="en-US" dirty="0" err="1" smtClean="0"/>
              <a:t>trị</a:t>
            </a:r>
            <a:r>
              <a:rPr lang="en-US" dirty="0" smtClean="0"/>
              <a:t> </a:t>
            </a:r>
            <a:r>
              <a:rPr lang="vi-VN" dirty="0" smtClean="0"/>
              <a:t>xác suất chuyển trạng thái như sau:</a:t>
            </a:r>
          </a:p>
        </p:txBody>
      </p:sp>
      <p:pic>
        <p:nvPicPr>
          <p:cNvPr id="6" name="Picture 6" descr="172f.png"/>
          <p:cNvPicPr>
            <a:picLocks noChangeAspect="1"/>
          </p:cNvPicPr>
          <p:nvPr/>
        </p:nvPicPr>
        <p:blipFill>
          <a:blip r:embed="rId2"/>
          <a:srcRect/>
          <a:stretch>
            <a:fillRect/>
          </a:stretch>
        </p:blipFill>
        <p:spPr bwMode="auto">
          <a:xfrm>
            <a:off x="2469108" y="3248893"/>
            <a:ext cx="3975100" cy="1692275"/>
          </a:xfrm>
          <a:prstGeom prst="rect">
            <a:avLst/>
          </a:prstGeom>
          <a:noFill/>
          <a:ln w="9525">
            <a:noFill/>
            <a:miter lim="800000"/>
            <a:headEnd/>
            <a:tailEnd/>
          </a:ln>
        </p:spPr>
      </p:pic>
    </p:spTree>
    <p:extLst>
      <p:ext uri="{BB962C8B-B14F-4D97-AF65-F5344CB8AC3E}">
        <p14:creationId xmlns:p14="http://schemas.microsoft.com/office/powerpoint/2010/main" val="36996398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29</a:t>
            </a:fld>
            <a:endParaRPr lang="vi-VN"/>
          </a:p>
        </p:txBody>
      </p:sp>
      <p:sp>
        <p:nvSpPr>
          <p:cNvPr id="844802" name="Rectangle 2"/>
          <p:cNvSpPr>
            <a:spLocks noGrp="1" noChangeArrowheads="1"/>
          </p:cNvSpPr>
          <p:nvPr>
            <p:ph type="title"/>
          </p:nvPr>
        </p:nvSpPr>
        <p:spPr>
          <a:xfrm>
            <a:off x="1150938" y="214313"/>
            <a:ext cx="7793037" cy="1126455"/>
          </a:xfrm>
        </p:spPr>
        <p:txBody>
          <a:bodyPr/>
          <a:lstStyle/>
          <a:p>
            <a:r>
              <a:rPr lang="en-US" dirty="0" err="1" smtClean="0"/>
              <a:t>Ví</a:t>
            </a:r>
            <a:r>
              <a:rPr lang="en-US" dirty="0" smtClean="0"/>
              <a:t> </a:t>
            </a:r>
            <a:r>
              <a:rPr lang="en-US" dirty="0" err="1" smtClean="0"/>
              <a:t>dụ</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lũy</a:t>
            </a:r>
            <a:r>
              <a:rPr lang="en-US" dirty="0" smtClean="0"/>
              <a:t> </a:t>
            </a:r>
            <a:r>
              <a:rPr lang="en-US" dirty="0" err="1" smtClean="0"/>
              <a:t>thừa</a:t>
            </a:r>
            <a:r>
              <a:rPr lang="en-US" dirty="0" smtClean="0"/>
              <a:t> (2)</a:t>
            </a:r>
            <a:endParaRPr lang="vi-VN" dirty="0"/>
          </a:p>
        </p:txBody>
      </p:sp>
      <p:graphicFrame>
        <p:nvGraphicFramePr>
          <p:cNvPr id="7" name="Table 6"/>
          <p:cNvGraphicFramePr>
            <a:graphicFrameLocks noGrp="1"/>
          </p:cNvGraphicFramePr>
          <p:nvPr>
            <p:extLst/>
          </p:nvPr>
        </p:nvGraphicFramePr>
        <p:xfrm>
          <a:off x="683568" y="1556792"/>
          <a:ext cx="7643839" cy="4084320"/>
        </p:xfrm>
        <a:graphic>
          <a:graphicData uri="http://schemas.openxmlformats.org/drawingml/2006/table">
            <a:tbl>
              <a:tblPr firstRow="1" bandRow="1">
                <a:tableStyleId>{5FD0F851-EC5A-4D38-B0AD-8093EC10F338}</a:tableStyleId>
              </a:tblPr>
              <a:tblGrid>
                <a:gridCol w="487201"/>
                <a:gridCol w="1542807"/>
                <a:gridCol w="1380406"/>
                <a:gridCol w="1542779"/>
                <a:gridCol w="1345323"/>
                <a:gridCol w="1345323"/>
              </a:tblGrid>
              <a:tr h="758737">
                <a:tc>
                  <a:txBody>
                    <a:bodyPr/>
                    <a:lstStyle/>
                    <a:p>
                      <a:endParaRPr lang="de-DE" sz="2200" b="0" i="1" dirty="0"/>
                    </a:p>
                  </a:txBody>
                  <a:tcPr>
                    <a:lnL>
                      <a:noFill/>
                    </a:lnL>
                    <a:lnR w="635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b="0" dirty="0" smtClean="0"/>
                        <a:t>x</a:t>
                      </a:r>
                      <a:r>
                        <a:rPr lang="en-US" sz="2200" b="0" baseline="-25000" dirty="0" smtClean="0"/>
                        <a:t>1</a:t>
                      </a:r>
                      <a:endParaRPr lang="de-DE" sz="2200" b="0" dirty="0"/>
                    </a:p>
                    <a:p>
                      <a:r>
                        <a:rPr lang="en-US" sz="2200" b="0" dirty="0" smtClean="0"/>
                        <a:t>P</a:t>
                      </a:r>
                      <a:r>
                        <a:rPr lang="en-US" sz="2200" b="0" baseline="-25000" dirty="0" smtClean="0"/>
                        <a:t>t</a:t>
                      </a:r>
                      <a:r>
                        <a:rPr lang="en-US" sz="2200" b="0" dirty="0" smtClean="0"/>
                        <a:t>(d</a:t>
                      </a:r>
                      <a:r>
                        <a:rPr lang="en-US" sz="2200" b="0" baseline="-25000" dirty="0" smtClean="0"/>
                        <a:t>1</a:t>
                      </a:r>
                      <a:r>
                        <a:rPr lang="en-US" sz="2200" b="0" dirty="0" smtClean="0"/>
                        <a:t>)</a:t>
                      </a:r>
                      <a:endParaRPr lang="de-DE" sz="2200" b="0" i="1"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b="0" dirty="0" smtClean="0"/>
                        <a:t>x</a:t>
                      </a:r>
                      <a:r>
                        <a:rPr lang="en-US" sz="2200" b="0" baseline="-25000" dirty="0" smtClean="0"/>
                        <a:t>2</a:t>
                      </a:r>
                      <a:endParaRPr lang="de-DE" sz="22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200" b="0" dirty="0" smtClean="0"/>
                        <a:t>P</a:t>
                      </a:r>
                      <a:r>
                        <a:rPr lang="en-US" sz="2200" b="0" baseline="-25000" dirty="0" smtClean="0"/>
                        <a:t>t</a:t>
                      </a:r>
                      <a:r>
                        <a:rPr lang="en-US" sz="2200" b="0" dirty="0" smtClean="0"/>
                        <a:t>(d</a:t>
                      </a:r>
                      <a:r>
                        <a:rPr lang="en-US" sz="2200" b="0" baseline="-25000" dirty="0" smtClean="0"/>
                        <a:t>2</a:t>
                      </a:r>
                      <a:r>
                        <a:rPr lang="en-US" sz="2200" b="0" dirty="0" smtClean="0"/>
                        <a:t>)</a:t>
                      </a:r>
                      <a:endParaRPr lang="de-DE" sz="2200" b="0" i="1" dirty="0" smtClean="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endParaRPr lang="de-DE" sz="2200" dirty="0"/>
                    </a:p>
                  </a:txBody>
                  <a:tcPr>
                    <a:lnL w="6350" cap="flat" cmpd="sng" algn="ctr">
                      <a:noFill/>
                      <a:prstDash val="solid"/>
                      <a:round/>
                      <a:headEnd type="none" w="med" len="med"/>
                      <a:tailEnd type="none" w="med" len="med"/>
                    </a:lnL>
                    <a:lnR>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de-DE"/>
                    </a:p>
                  </a:txBody>
                  <a:tcPr/>
                </a:tc>
              </a:tr>
              <a:tr h="738198">
                <a:tc>
                  <a:txBody>
                    <a:bodyPr/>
                    <a:lstStyle/>
                    <a:p>
                      <a:endParaRPr lang="de-DE" sz="2200" dirty="0"/>
                    </a:p>
                  </a:txBody>
                  <a:tcPr>
                    <a:lnL>
                      <a:noFill/>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endParaRPr lang="de-DE" sz="2200" dirty="0"/>
                    </a:p>
                  </a:txBody>
                  <a:tcPr>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de-DE" sz="2200" dirty="0"/>
                    </a:p>
                  </a:txBody>
                  <a:tcPr>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P</a:t>
                      </a:r>
                      <a:r>
                        <a:rPr lang="en-US" sz="2200" baseline="-25000" dirty="0" smtClean="0"/>
                        <a:t>11</a:t>
                      </a:r>
                      <a:r>
                        <a:rPr lang="en-US" sz="2200" dirty="0" smtClean="0"/>
                        <a:t> = 0.1</a:t>
                      </a:r>
                      <a:endParaRPr lang="de-DE" sz="2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P</a:t>
                      </a:r>
                      <a:r>
                        <a:rPr lang="en-US" sz="2200" baseline="-25000" dirty="0" smtClean="0"/>
                        <a:t>21</a:t>
                      </a:r>
                      <a:r>
                        <a:rPr lang="en-US" sz="2200" dirty="0" smtClean="0"/>
                        <a:t> = 0.3</a:t>
                      </a:r>
                      <a:endParaRPr lang="de-DE" sz="2200" i="0" dirty="0" smtClean="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P</a:t>
                      </a:r>
                      <a:r>
                        <a:rPr lang="en-US" sz="2200" baseline="-25000" dirty="0" smtClean="0"/>
                        <a:t>12</a:t>
                      </a:r>
                      <a:r>
                        <a:rPr lang="en-US" sz="2200" dirty="0" smtClean="0"/>
                        <a:t> = 0.9</a:t>
                      </a:r>
                      <a:endParaRPr lang="de-DE" sz="2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P</a:t>
                      </a:r>
                      <a:r>
                        <a:rPr lang="en-US" sz="2200" baseline="-25000" dirty="0" smtClean="0"/>
                        <a:t>22</a:t>
                      </a:r>
                      <a:r>
                        <a:rPr lang="en-US" sz="2200" dirty="0" smtClean="0"/>
                        <a:t> = 0.7</a:t>
                      </a:r>
                      <a:endParaRPr lang="de-DE" sz="2200" i="0" dirty="0" smtClean="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2200" i="0" dirty="0" smtClean="0"/>
                    </a:p>
                  </a:txBody>
                  <a:tcPr>
                    <a:lnL w="635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1000">
                <a:tc>
                  <a:txBody>
                    <a:bodyPr/>
                    <a:lstStyle/>
                    <a:p>
                      <a:r>
                        <a:rPr lang="en-US" sz="2200" dirty="0" smtClean="0"/>
                        <a:t>t</a:t>
                      </a:r>
                      <a:r>
                        <a:rPr lang="en-US" sz="2200" baseline="-25000" dirty="0" smtClean="0"/>
                        <a:t>0</a:t>
                      </a:r>
                      <a:endParaRPr lang="de-DE" sz="2200" baseline="-25000" dirty="0"/>
                    </a:p>
                  </a:txBody>
                  <a:tcPr>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1</a:t>
                      </a:r>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0.3</a:t>
                      </a:r>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a:t>
                      </a: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a:t>
                      </a:r>
                      <a:r>
                        <a:rPr lang="en-US" sz="2200" baseline="0" dirty="0" err="1" smtClean="0"/>
                        <a:t>xP</a:t>
                      </a:r>
                      <a:endParaRPr lang="en-US" sz="2200" baseline="0" dirty="0" smtClean="0"/>
                    </a:p>
                  </a:txBody>
                  <a:tcPr>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1000">
                <a:tc>
                  <a:txBody>
                    <a:bodyPr/>
                    <a:lstStyle/>
                    <a:p>
                      <a:r>
                        <a:rPr lang="en-US" sz="2200" dirty="0" smtClean="0"/>
                        <a:t>t</a:t>
                      </a:r>
                      <a:r>
                        <a:rPr lang="en-US" sz="2200" baseline="-25000" dirty="0" smtClean="0"/>
                        <a:t>1</a:t>
                      </a:r>
                      <a:endParaRPr lang="de-DE" sz="220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0.3</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a:t>
                      </a:r>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0.24</a:t>
                      </a:r>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0.76</a:t>
                      </a:r>
                      <a:endParaRPr lang="de-DE" sz="2200" dirty="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xP</a:t>
                      </a:r>
                      <a:r>
                        <a:rPr lang="en-US" sz="2200" baseline="30000" dirty="0" smtClean="0"/>
                        <a:t>2</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24893">
                <a:tc>
                  <a:txBody>
                    <a:bodyPr/>
                    <a:lstStyle/>
                    <a:p>
                      <a:r>
                        <a:rPr lang="en-US" sz="2200" dirty="0" smtClean="0"/>
                        <a:t>t</a:t>
                      </a:r>
                      <a:r>
                        <a:rPr lang="en-US" sz="2200" baseline="-25000" dirty="0" smtClean="0"/>
                        <a:t>2</a:t>
                      </a:r>
                      <a:endParaRPr lang="de-DE" sz="2200" i="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0.24</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0.76</a:t>
                      </a:r>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200" dirty="0" smtClean="0"/>
                        <a:t>0.252</a:t>
                      </a:r>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200" dirty="0" smtClean="0"/>
                        <a:t>0.748</a:t>
                      </a:r>
                      <a:endParaRPr lang="de-DE" sz="2200" dirty="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xP</a:t>
                      </a:r>
                      <a:r>
                        <a:rPr lang="en-US" sz="2200" baseline="30000" dirty="0" smtClean="0"/>
                        <a:t>3</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24893">
                <a:tc>
                  <a:txBody>
                    <a:bodyPr/>
                    <a:lstStyle/>
                    <a:p>
                      <a:r>
                        <a:rPr lang="en-US" sz="2200" dirty="0" smtClean="0"/>
                        <a:t>t</a:t>
                      </a:r>
                      <a:r>
                        <a:rPr lang="en-US" sz="2200" baseline="-25000" dirty="0" smtClean="0"/>
                        <a:t>3</a:t>
                      </a:r>
                      <a:endParaRPr lang="de-DE" sz="2200" i="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0.252</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0.748</a:t>
                      </a:r>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200" dirty="0" smtClean="0"/>
                        <a:t>0.2496</a:t>
                      </a:r>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200" dirty="0" smtClean="0"/>
                        <a:t>0.7504</a:t>
                      </a:r>
                      <a:endParaRPr lang="de-DE" sz="2200" dirty="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xP</a:t>
                      </a:r>
                      <a:r>
                        <a:rPr lang="en-US" sz="2200" baseline="30000" dirty="0" smtClean="0"/>
                        <a:t>4</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0498">
                <a:tc>
                  <a:txBody>
                    <a:bodyPr/>
                    <a:lstStyle/>
                    <a:p>
                      <a:endParaRPr lang="de-DE" sz="2200" i="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2200" dirty="0" smtClean="0"/>
                        <a:t>.</a:t>
                      </a:r>
                      <a:r>
                        <a:rPr lang="en-US" sz="2200" baseline="0" dirty="0" smtClean="0"/>
                        <a:t> . .</a:t>
                      </a:r>
                      <a:endParaRPr lang="de-DE" sz="2200" dirty="0"/>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de-DE" sz="2200" dirty="0"/>
                    </a:p>
                  </a:txBody>
                  <a:tcPr/>
                </a:tc>
                <a:tc>
                  <a:txBody>
                    <a:bodyPr/>
                    <a:lstStyle/>
                    <a:p>
                      <a:r>
                        <a:rPr lang="en-US" sz="2200" dirty="0" smtClean="0"/>
                        <a:t>. . .</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24893">
                <a:tc>
                  <a:txBody>
                    <a:bodyPr/>
                    <a:lstStyle/>
                    <a:p>
                      <a:r>
                        <a:rPr lang="en-US" sz="2200" dirty="0" smtClean="0"/>
                        <a:t>t</a:t>
                      </a:r>
                      <a:r>
                        <a:rPr lang="en-US" sz="2200" baseline="-25000" dirty="0" smtClean="0">
                          <a:latin typeface="Calibri"/>
                          <a:cs typeface="Calibri"/>
                        </a:rPr>
                        <a:t>∞</a:t>
                      </a:r>
                      <a:endParaRPr lang="de-DE" sz="2200" i="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2200" dirty="0" smtClean="0"/>
                        <a:t>0.25</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2200" dirty="0" smtClean="0"/>
                        <a:t>0.75</a:t>
                      </a:r>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l"/>
                      <a:r>
                        <a:rPr lang="en-US" sz="2200" dirty="0" smtClean="0"/>
                        <a:t>0.25</a:t>
                      </a:r>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2200" dirty="0" smtClean="0"/>
                        <a:t>0.75</a:t>
                      </a:r>
                      <a:endParaRPr lang="de-DE" sz="2200" dirty="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a:t>
                      </a:r>
                      <a:r>
                        <a:rPr lang="en-US" sz="2200" baseline="0" dirty="0" err="1" smtClean="0"/>
                        <a:t>xP</a:t>
                      </a:r>
                      <a:r>
                        <a:rPr lang="en-US" sz="2200" baseline="30000" dirty="0" smtClean="0"/>
                        <a:t>∞</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bl>
          </a:graphicData>
        </a:graphic>
      </p:graphicFrame>
      <p:sp>
        <p:nvSpPr>
          <p:cNvPr id="8" name="TextBox 7"/>
          <p:cNvSpPr txBox="1"/>
          <p:nvPr/>
        </p:nvSpPr>
        <p:spPr>
          <a:xfrm>
            <a:off x="3419872" y="5869841"/>
            <a:ext cx="5057988" cy="830997"/>
          </a:xfrm>
          <a:prstGeom prst="rect">
            <a:avLst/>
          </a:prstGeom>
          <a:noFill/>
        </p:spPr>
        <p:txBody>
          <a:bodyPr wrap="none">
            <a:spAutoFit/>
          </a:bodyPr>
          <a:lstStyle/>
          <a:p>
            <a:pPr>
              <a:buClr>
                <a:srgbClr val="000000"/>
              </a:buClr>
              <a:buSzPct val="100000"/>
              <a:buFont typeface="Times New Roman" pitchFamily="16" charset="0"/>
              <a:buNone/>
              <a:defRPr/>
            </a:pPr>
            <a:r>
              <a:rPr lang="en-US" sz="2400" i="1" dirty="0" err="1" smtClean="0">
                <a:solidFill>
                  <a:schemeClr val="tx1"/>
                </a:solidFill>
                <a:latin typeface="+mj-lt"/>
              </a:rPr>
              <a:t>P</a:t>
            </a:r>
            <a:r>
              <a:rPr lang="en-US" sz="2400" baseline="-25000" dirty="0" err="1" smtClean="0">
                <a:solidFill>
                  <a:schemeClr val="tx1"/>
                </a:solidFill>
                <a:latin typeface="+mj-lt"/>
              </a:rPr>
              <a:t>t</a:t>
            </a:r>
            <a:r>
              <a:rPr lang="en-US" sz="2400" dirty="0" smtClean="0">
                <a:solidFill>
                  <a:schemeClr val="tx1"/>
                </a:solidFill>
                <a:latin typeface="+mj-lt"/>
              </a:rPr>
              <a:t>(</a:t>
            </a:r>
            <a:r>
              <a:rPr lang="en-US" sz="2400" i="1" dirty="0" smtClean="0">
                <a:solidFill>
                  <a:schemeClr val="tx1"/>
                </a:solidFill>
                <a:latin typeface="+mj-lt"/>
              </a:rPr>
              <a:t>d</a:t>
            </a:r>
            <a:r>
              <a:rPr lang="en-US" sz="2400" baseline="-25000" dirty="0" smtClean="0">
                <a:solidFill>
                  <a:schemeClr val="tx1"/>
                </a:solidFill>
                <a:latin typeface="+mj-lt"/>
              </a:rPr>
              <a:t>1</a:t>
            </a:r>
            <a:r>
              <a:rPr lang="en-US" sz="2400" dirty="0">
                <a:solidFill>
                  <a:schemeClr val="tx1"/>
                </a:solidFill>
                <a:latin typeface="+mj-lt"/>
              </a:rPr>
              <a:t>) =</a:t>
            </a:r>
            <a:r>
              <a:rPr lang="en-US" sz="2400" i="1" dirty="0">
                <a:solidFill>
                  <a:schemeClr val="tx1"/>
                </a:solidFill>
                <a:latin typeface="+mj-lt"/>
              </a:rPr>
              <a:t> P</a:t>
            </a:r>
            <a:r>
              <a:rPr lang="en-US" sz="2400" baseline="-25000" dirty="0">
                <a:solidFill>
                  <a:schemeClr val="tx1"/>
                </a:solidFill>
                <a:latin typeface="+mj-lt"/>
              </a:rPr>
              <a:t>t-1</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1</a:t>
            </a:r>
            <a:r>
              <a:rPr lang="en-US" sz="2400" dirty="0">
                <a:solidFill>
                  <a:schemeClr val="tx1"/>
                </a:solidFill>
                <a:latin typeface="+mj-lt"/>
              </a:rPr>
              <a:t>)</a:t>
            </a:r>
            <a:r>
              <a:rPr lang="en-US" sz="2400" dirty="0">
                <a:solidFill>
                  <a:schemeClr val="tx1"/>
                </a:solidFill>
                <a:latin typeface="+mj-lt"/>
                <a:cs typeface="Calibri"/>
              </a:rPr>
              <a:t> </a:t>
            </a:r>
            <a:r>
              <a:rPr lang="en-US" sz="2400" baseline="-15000" dirty="0">
                <a:solidFill>
                  <a:schemeClr val="tx1"/>
                </a:solidFill>
                <a:latin typeface="+mj-lt"/>
                <a:cs typeface="Calibri"/>
              </a:rPr>
              <a:t>*</a:t>
            </a:r>
            <a:r>
              <a:rPr lang="en-US" sz="2400" i="1" dirty="0">
                <a:solidFill>
                  <a:schemeClr val="tx1"/>
                </a:solidFill>
                <a:latin typeface="+mj-lt"/>
              </a:rPr>
              <a:t> P</a:t>
            </a:r>
            <a:r>
              <a:rPr lang="en-US" sz="2400" baseline="-25000" dirty="0">
                <a:solidFill>
                  <a:schemeClr val="tx1"/>
                </a:solidFill>
                <a:latin typeface="+mj-lt"/>
              </a:rPr>
              <a:t>11</a:t>
            </a:r>
            <a:r>
              <a:rPr lang="en-US" sz="2400" i="1" dirty="0">
                <a:solidFill>
                  <a:schemeClr val="tx1"/>
                </a:solidFill>
                <a:latin typeface="+mj-lt"/>
              </a:rPr>
              <a:t> </a:t>
            </a:r>
            <a:r>
              <a:rPr lang="en-US" sz="2400" dirty="0">
                <a:solidFill>
                  <a:schemeClr val="tx1"/>
                </a:solidFill>
                <a:latin typeface="+mj-lt"/>
              </a:rPr>
              <a:t>+ </a:t>
            </a:r>
            <a:r>
              <a:rPr lang="en-US" sz="2400" i="1" dirty="0">
                <a:solidFill>
                  <a:schemeClr val="tx1"/>
                </a:solidFill>
                <a:latin typeface="+mj-lt"/>
              </a:rPr>
              <a:t>P</a:t>
            </a:r>
            <a:r>
              <a:rPr lang="en-US" sz="2400" baseline="-25000" dirty="0">
                <a:solidFill>
                  <a:schemeClr val="tx1"/>
                </a:solidFill>
                <a:latin typeface="+mj-lt"/>
              </a:rPr>
              <a:t>t-1</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2</a:t>
            </a:r>
            <a:r>
              <a:rPr lang="en-US" sz="2400" dirty="0">
                <a:solidFill>
                  <a:schemeClr val="tx1"/>
                </a:solidFill>
                <a:latin typeface="+mj-lt"/>
              </a:rPr>
              <a:t>)</a:t>
            </a:r>
            <a:r>
              <a:rPr lang="en-US" sz="2400" dirty="0">
                <a:solidFill>
                  <a:schemeClr val="tx1"/>
                </a:solidFill>
                <a:latin typeface="+mj-lt"/>
                <a:cs typeface="Calibri"/>
              </a:rPr>
              <a:t> </a:t>
            </a:r>
            <a:r>
              <a:rPr lang="en-US" sz="2400" baseline="-15000" dirty="0">
                <a:solidFill>
                  <a:schemeClr val="tx1"/>
                </a:solidFill>
                <a:latin typeface="+mj-lt"/>
                <a:cs typeface="Calibri"/>
              </a:rPr>
              <a:t>*</a:t>
            </a:r>
            <a:r>
              <a:rPr lang="en-US" sz="2400" i="1" dirty="0">
                <a:solidFill>
                  <a:schemeClr val="tx1"/>
                </a:solidFill>
                <a:latin typeface="+mj-lt"/>
              </a:rPr>
              <a:t> P</a:t>
            </a:r>
            <a:r>
              <a:rPr lang="en-US" sz="2400" baseline="-25000" dirty="0">
                <a:solidFill>
                  <a:schemeClr val="tx1"/>
                </a:solidFill>
                <a:latin typeface="+mj-lt"/>
              </a:rPr>
              <a:t>21</a:t>
            </a:r>
            <a:endParaRPr lang="de-DE" sz="2400" baseline="-15000" dirty="0">
              <a:solidFill>
                <a:schemeClr val="tx1"/>
              </a:solidFill>
              <a:latin typeface="+mj-lt"/>
            </a:endParaRPr>
          </a:p>
          <a:p>
            <a:pPr marL="0" lvl="1" indent="0">
              <a:buClr>
                <a:srgbClr val="000000"/>
              </a:buClr>
              <a:buSzPct val="100000"/>
              <a:buFont typeface="Times New Roman" pitchFamily="16" charset="0"/>
              <a:buNone/>
              <a:defRPr/>
            </a:pPr>
            <a:r>
              <a:rPr lang="en-US" sz="2400" i="1" dirty="0">
                <a:solidFill>
                  <a:schemeClr val="tx1"/>
                </a:solidFill>
                <a:latin typeface="+mj-lt"/>
              </a:rPr>
              <a:t>P</a:t>
            </a:r>
            <a:r>
              <a:rPr lang="en-US" sz="2400" baseline="-25000" dirty="0">
                <a:solidFill>
                  <a:schemeClr val="tx1"/>
                </a:solidFill>
                <a:latin typeface="+mj-lt"/>
              </a:rPr>
              <a:t>t</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2</a:t>
            </a:r>
            <a:r>
              <a:rPr lang="en-US" sz="2400" dirty="0">
                <a:solidFill>
                  <a:schemeClr val="tx1"/>
                </a:solidFill>
                <a:latin typeface="+mj-lt"/>
              </a:rPr>
              <a:t>) =</a:t>
            </a:r>
            <a:r>
              <a:rPr lang="en-US" sz="2400" i="1" dirty="0">
                <a:solidFill>
                  <a:schemeClr val="tx1"/>
                </a:solidFill>
                <a:latin typeface="+mj-lt"/>
              </a:rPr>
              <a:t> P</a:t>
            </a:r>
            <a:r>
              <a:rPr lang="en-US" sz="2400" baseline="-25000" dirty="0">
                <a:solidFill>
                  <a:schemeClr val="tx1"/>
                </a:solidFill>
                <a:latin typeface="+mj-lt"/>
              </a:rPr>
              <a:t>t-1</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1</a:t>
            </a:r>
            <a:r>
              <a:rPr lang="en-US" sz="2400" dirty="0">
                <a:solidFill>
                  <a:schemeClr val="tx1"/>
                </a:solidFill>
                <a:latin typeface="+mj-lt"/>
              </a:rPr>
              <a:t>)</a:t>
            </a:r>
            <a:r>
              <a:rPr lang="en-US" sz="2400" dirty="0">
                <a:solidFill>
                  <a:schemeClr val="tx1"/>
                </a:solidFill>
                <a:latin typeface="+mj-lt"/>
                <a:cs typeface="Calibri"/>
              </a:rPr>
              <a:t> </a:t>
            </a:r>
            <a:r>
              <a:rPr lang="en-US" sz="2400" baseline="-15000" dirty="0">
                <a:solidFill>
                  <a:schemeClr val="tx1"/>
                </a:solidFill>
                <a:latin typeface="+mj-lt"/>
                <a:cs typeface="Calibri"/>
              </a:rPr>
              <a:t>*</a:t>
            </a:r>
            <a:r>
              <a:rPr lang="en-US" sz="2400" i="1" dirty="0">
                <a:solidFill>
                  <a:schemeClr val="tx1"/>
                </a:solidFill>
                <a:latin typeface="+mj-lt"/>
              </a:rPr>
              <a:t> P</a:t>
            </a:r>
            <a:r>
              <a:rPr lang="en-US" sz="2400" baseline="-25000" dirty="0">
                <a:solidFill>
                  <a:schemeClr val="tx1"/>
                </a:solidFill>
                <a:latin typeface="+mj-lt"/>
              </a:rPr>
              <a:t>12</a:t>
            </a:r>
            <a:r>
              <a:rPr lang="en-US" sz="2400" i="1" dirty="0">
                <a:solidFill>
                  <a:schemeClr val="tx1"/>
                </a:solidFill>
                <a:latin typeface="+mj-lt"/>
              </a:rPr>
              <a:t> </a:t>
            </a:r>
            <a:r>
              <a:rPr lang="en-US" sz="2400" dirty="0">
                <a:solidFill>
                  <a:schemeClr val="tx1"/>
                </a:solidFill>
                <a:latin typeface="+mj-lt"/>
              </a:rPr>
              <a:t>+ </a:t>
            </a:r>
            <a:r>
              <a:rPr lang="en-US" sz="2400" i="1" dirty="0">
                <a:solidFill>
                  <a:schemeClr val="tx1"/>
                </a:solidFill>
                <a:latin typeface="+mj-lt"/>
              </a:rPr>
              <a:t>P</a:t>
            </a:r>
            <a:r>
              <a:rPr lang="en-US" sz="2400" baseline="-25000" dirty="0">
                <a:solidFill>
                  <a:schemeClr val="tx1"/>
                </a:solidFill>
                <a:latin typeface="+mj-lt"/>
              </a:rPr>
              <a:t>t-1</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2</a:t>
            </a:r>
            <a:r>
              <a:rPr lang="en-US" sz="2400" dirty="0">
                <a:solidFill>
                  <a:schemeClr val="tx1"/>
                </a:solidFill>
                <a:latin typeface="+mj-lt"/>
              </a:rPr>
              <a:t>)</a:t>
            </a:r>
            <a:r>
              <a:rPr lang="en-US" sz="2400" dirty="0">
                <a:solidFill>
                  <a:schemeClr val="tx1"/>
                </a:solidFill>
                <a:latin typeface="+mj-lt"/>
                <a:cs typeface="Calibri"/>
              </a:rPr>
              <a:t> </a:t>
            </a:r>
            <a:r>
              <a:rPr lang="en-US" sz="2400" baseline="-15000" dirty="0">
                <a:solidFill>
                  <a:schemeClr val="tx1"/>
                </a:solidFill>
                <a:latin typeface="+mj-lt"/>
                <a:cs typeface="Calibri"/>
              </a:rPr>
              <a:t>*</a:t>
            </a:r>
            <a:r>
              <a:rPr lang="en-US" sz="2400" i="1" dirty="0">
                <a:solidFill>
                  <a:schemeClr val="tx1"/>
                </a:solidFill>
                <a:latin typeface="+mj-lt"/>
              </a:rPr>
              <a:t> P</a:t>
            </a:r>
            <a:r>
              <a:rPr lang="en-US" sz="2400" baseline="-25000" dirty="0">
                <a:solidFill>
                  <a:schemeClr val="tx1"/>
                </a:solidFill>
                <a:latin typeface="+mj-lt"/>
              </a:rPr>
              <a:t>22</a:t>
            </a:r>
            <a:endParaRPr lang="de-DE" sz="2400" dirty="0">
              <a:solidFill>
                <a:schemeClr val="tx1"/>
              </a:solidFill>
              <a:latin typeface="+mj-lt"/>
            </a:endParaRPr>
          </a:p>
        </p:txBody>
      </p:sp>
      <mc:AlternateContent xmlns:mc="http://schemas.openxmlformats.org/markup-compatibility/2006" xmlns:a14="http://schemas.microsoft.com/office/drawing/2010/main">
        <mc:Choice Requires="a14">
          <p:sp>
            <p:nvSpPr>
              <p:cNvPr id="3" name="TextBox 2"/>
              <p:cNvSpPr txBox="1"/>
              <p:nvPr/>
            </p:nvSpPr>
            <p:spPr>
              <a:xfrm>
                <a:off x="107504" y="5877272"/>
                <a:ext cx="3240360" cy="400110"/>
              </a:xfrm>
              <a:prstGeom prst="rect">
                <a:avLst/>
              </a:prstGeom>
              <a:noFill/>
            </p:spPr>
            <p:txBody>
              <a:bodyPr wrap="square" rtlCol="0">
                <a:spAutoFit/>
              </a:bodyPr>
              <a:lstStyle/>
              <a:p>
                <a14:m>
                  <m:oMath xmlns:m="http://schemas.openxmlformats.org/officeDocument/2006/math">
                    <m:acc>
                      <m:accPr>
                        <m:chr m:val="⃗"/>
                        <m:ctrlPr>
                          <a:rPr lang="en-US" sz="2000" i="1" smtClean="0">
                            <a:latin typeface="Cambria Math"/>
                          </a:rPr>
                        </m:ctrlPr>
                      </m:accPr>
                      <m:e>
                        <m:r>
                          <a:rPr lang="en-US" sz="2000" i="1" smtClean="0">
                            <a:latin typeface="Cambria Math" panose="02040503050406030204" pitchFamily="18" charset="0"/>
                            <a:ea typeface="Cambria Math" panose="02040503050406030204" pitchFamily="18" charset="0"/>
                          </a:rPr>
                          <m:t>𝜋</m:t>
                        </m:r>
                      </m:e>
                    </m:acc>
                  </m:oMath>
                </a14:m>
                <a:r>
                  <a:rPr lang="en-US" sz="2000" dirty="0" smtClean="0"/>
                  <a:t>= </a:t>
                </a:r>
                <a:r>
                  <a:rPr lang="en-US" sz="2000" dirty="0"/>
                  <a:t>(</a:t>
                </a:r>
                <a:r>
                  <a:rPr lang="en-US" sz="2000" dirty="0">
                    <a:solidFill>
                      <a:srgbClr val="000000"/>
                    </a:solidFill>
                    <a:latin typeface="Symbol" pitchFamily="18" charset="2"/>
                  </a:rPr>
                  <a:t>p</a:t>
                </a:r>
                <a:r>
                  <a:rPr lang="en-US" sz="2000" baseline="-25000" dirty="0">
                    <a:solidFill>
                      <a:srgbClr val="000000"/>
                    </a:solidFill>
                    <a:latin typeface="Symbol" pitchFamily="18" charset="2"/>
                  </a:rPr>
                  <a:t>1</a:t>
                </a:r>
                <a:r>
                  <a:rPr lang="en-US" sz="2000" dirty="0">
                    <a:solidFill>
                      <a:srgbClr val="000000"/>
                    </a:solidFill>
                    <a:latin typeface="Calibri" charset="0"/>
                  </a:rPr>
                  <a:t>, </a:t>
                </a:r>
                <a:r>
                  <a:rPr lang="en-US" sz="2000" dirty="0">
                    <a:solidFill>
                      <a:srgbClr val="000000"/>
                    </a:solidFill>
                    <a:latin typeface="Symbol" pitchFamily="18" charset="2"/>
                  </a:rPr>
                  <a:t>p</a:t>
                </a:r>
                <a:r>
                  <a:rPr lang="en-US" sz="2000" baseline="-25000" dirty="0">
                    <a:solidFill>
                      <a:srgbClr val="000000"/>
                    </a:solidFill>
                    <a:latin typeface="Symbol" pitchFamily="18" charset="2"/>
                  </a:rPr>
                  <a:t>2</a:t>
                </a:r>
                <a:r>
                  <a:rPr lang="en-US" sz="2000" dirty="0"/>
                  <a:t>) = (0.25, 0.75</a:t>
                </a:r>
                <a:r>
                  <a:rPr lang="en-US" sz="2000" dirty="0" smtClean="0"/>
                  <a:t>)</a:t>
                </a:r>
                <a:endParaRPr lang="en-US" sz="2000" i="1" dirty="0"/>
              </a:p>
            </p:txBody>
          </p:sp>
        </mc:Choice>
        <mc:Fallback xmlns="">
          <p:sp>
            <p:nvSpPr>
              <p:cNvPr id="3" name="TextBox 2"/>
              <p:cNvSpPr txBox="1">
                <a:spLocks noRot="1" noChangeAspect="1" noMove="1" noResize="1" noEditPoints="1" noAdjustHandles="1" noChangeArrowheads="1" noChangeShapeType="1" noTextEdit="1"/>
              </p:cNvSpPr>
              <p:nvPr/>
            </p:nvSpPr>
            <p:spPr>
              <a:xfrm>
                <a:off x="107504" y="5877272"/>
                <a:ext cx="3240360" cy="400110"/>
              </a:xfrm>
              <a:prstGeom prst="rect">
                <a:avLst/>
              </a:prstGeom>
              <a:blipFill rotWithShape="0">
                <a:blip r:embed="rId3"/>
                <a:stretch>
                  <a:fillRect t="-9091" b="-27273"/>
                </a:stretch>
              </a:blipFill>
            </p:spPr>
            <p:txBody>
              <a:bodyPr/>
              <a:lstStyle/>
              <a:p>
                <a:r>
                  <a:rPr lang="vi-VN">
                    <a:noFill/>
                  </a:rPr>
                  <a:t> </a:t>
                </a:r>
              </a:p>
            </p:txBody>
          </p:sp>
        </mc:Fallback>
      </mc:AlternateContent>
    </p:spTree>
    <p:extLst>
      <p:ext uri="{BB962C8B-B14F-4D97-AF65-F5344CB8AC3E}">
        <p14:creationId xmlns:p14="http://schemas.microsoft.com/office/powerpoint/2010/main" val="1453513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06CE31CA-718E-47FC-8B11-D930A478E552}" type="slidenum">
              <a:rPr lang="vi-VN"/>
              <a:pPr/>
              <a:t>3</a:t>
            </a:fld>
            <a:endParaRPr lang="vi-VN"/>
          </a:p>
        </p:txBody>
      </p:sp>
      <p:sp>
        <p:nvSpPr>
          <p:cNvPr id="839682" name="Rectangle 2"/>
          <p:cNvSpPr>
            <a:spLocks noGrp="1" noChangeArrowheads="1"/>
          </p:cNvSpPr>
          <p:nvPr>
            <p:ph type="title"/>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liên</a:t>
            </a:r>
            <a:r>
              <a:rPr lang="en-US" dirty="0" smtClean="0"/>
              <a:t> </a:t>
            </a:r>
            <a:r>
              <a:rPr lang="en-US" dirty="0" err="1" smtClean="0"/>
              <a:t>kết</a:t>
            </a:r>
            <a:endParaRPr lang="vi-VN" dirty="0"/>
          </a:p>
        </p:txBody>
      </p:sp>
      <p:grpSp>
        <p:nvGrpSpPr>
          <p:cNvPr id="839686" name="Group 5"/>
          <p:cNvGrpSpPr>
            <a:grpSpLocks/>
          </p:cNvGrpSpPr>
          <p:nvPr/>
        </p:nvGrpSpPr>
        <p:grpSpPr bwMode="auto">
          <a:xfrm>
            <a:off x="1475656" y="1556792"/>
            <a:ext cx="6148536" cy="2023893"/>
            <a:chOff x="192" y="912"/>
            <a:chExt cx="5232" cy="1422"/>
          </a:xfrm>
        </p:grpSpPr>
        <p:sp>
          <p:nvSpPr>
            <p:cNvPr id="839687" name="Line 6"/>
            <p:cNvSpPr>
              <a:spLocks noChangeShapeType="1"/>
            </p:cNvSpPr>
            <p:nvPr/>
          </p:nvSpPr>
          <p:spPr bwMode="auto">
            <a:xfrm>
              <a:off x="2208" y="1680"/>
              <a:ext cx="1344"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88" name="Oval 7"/>
            <p:cNvSpPr>
              <a:spLocks noChangeArrowheads="1"/>
            </p:cNvSpPr>
            <p:nvPr/>
          </p:nvSpPr>
          <p:spPr bwMode="auto">
            <a:xfrm>
              <a:off x="192" y="1200"/>
              <a:ext cx="2064" cy="96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000"/>
                <a:t>Trang A</a:t>
              </a:r>
            </a:p>
          </p:txBody>
        </p:sp>
        <p:sp>
          <p:nvSpPr>
            <p:cNvPr id="839689" name="Text Box 8"/>
            <p:cNvSpPr txBox="1">
              <a:spLocks noChangeArrowheads="1"/>
            </p:cNvSpPr>
            <p:nvPr/>
          </p:nvSpPr>
          <p:spPr bwMode="auto">
            <a:xfrm>
              <a:off x="2337" y="1418"/>
              <a:ext cx="10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dirty="0" err="1"/>
                <a:t>Siêu</a:t>
              </a:r>
              <a:r>
                <a:rPr lang="en-US" dirty="0"/>
                <a:t> </a:t>
              </a:r>
              <a:r>
                <a:rPr lang="en-US" dirty="0" err="1"/>
                <a:t>liên</a:t>
              </a:r>
              <a:r>
                <a:rPr lang="en-US" dirty="0"/>
                <a:t> </a:t>
              </a:r>
              <a:r>
                <a:rPr lang="en-US" dirty="0" err="1"/>
                <a:t>kết</a:t>
              </a:r>
              <a:endParaRPr lang="en-US" dirty="0"/>
            </a:p>
          </p:txBody>
        </p:sp>
        <p:sp>
          <p:nvSpPr>
            <p:cNvPr id="839690" name="Line 9"/>
            <p:cNvSpPr>
              <a:spLocks noChangeShapeType="1"/>
            </p:cNvSpPr>
            <p:nvPr/>
          </p:nvSpPr>
          <p:spPr bwMode="auto">
            <a:xfrm>
              <a:off x="2112" y="1920"/>
              <a:ext cx="336" cy="41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1" name="Line 10"/>
            <p:cNvSpPr>
              <a:spLocks noChangeShapeType="1"/>
            </p:cNvSpPr>
            <p:nvPr/>
          </p:nvSpPr>
          <p:spPr bwMode="auto">
            <a:xfrm flipV="1">
              <a:off x="2016" y="960"/>
              <a:ext cx="720"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2" name="Line 11"/>
            <p:cNvSpPr>
              <a:spLocks noChangeShapeType="1"/>
            </p:cNvSpPr>
            <p:nvPr/>
          </p:nvSpPr>
          <p:spPr bwMode="auto">
            <a:xfrm flipV="1">
              <a:off x="3024" y="1824"/>
              <a:ext cx="624"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3" name="Line 12"/>
            <p:cNvSpPr>
              <a:spLocks noChangeShapeType="1"/>
            </p:cNvSpPr>
            <p:nvPr/>
          </p:nvSpPr>
          <p:spPr bwMode="auto">
            <a:xfrm flipV="1">
              <a:off x="3216" y="1968"/>
              <a:ext cx="672" cy="33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4" name="Line 13"/>
            <p:cNvSpPr>
              <a:spLocks noChangeShapeType="1"/>
            </p:cNvSpPr>
            <p:nvPr/>
          </p:nvSpPr>
          <p:spPr bwMode="auto">
            <a:xfrm>
              <a:off x="3216" y="912"/>
              <a:ext cx="576"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5" name="Oval 14"/>
            <p:cNvSpPr>
              <a:spLocks noChangeArrowheads="1"/>
            </p:cNvSpPr>
            <p:nvPr/>
          </p:nvSpPr>
          <p:spPr bwMode="auto">
            <a:xfrm>
              <a:off x="3552" y="1152"/>
              <a:ext cx="1872" cy="96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000"/>
                <a:t>Trang B</a:t>
              </a:r>
            </a:p>
          </p:txBody>
        </p:sp>
        <p:sp>
          <p:nvSpPr>
            <p:cNvPr id="839696" name="Text Box 15"/>
            <p:cNvSpPr txBox="1">
              <a:spLocks noChangeArrowheads="1"/>
            </p:cNvSpPr>
            <p:nvPr/>
          </p:nvSpPr>
          <p:spPr bwMode="auto">
            <a:xfrm>
              <a:off x="1634" y="1566"/>
              <a:ext cx="625" cy="2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t>Anchor</a:t>
              </a:r>
            </a:p>
          </p:txBody>
        </p:sp>
      </p:grpSp>
      <p:sp>
        <p:nvSpPr>
          <p:cNvPr id="18" name="Rectangle 3"/>
          <p:cNvSpPr txBox="1">
            <a:spLocks noChangeArrowheads="1"/>
          </p:cNvSpPr>
          <p:nvPr/>
        </p:nvSpPr>
        <p:spPr>
          <a:xfrm>
            <a:off x="107504" y="3501008"/>
            <a:ext cx="8668196" cy="3212976"/>
          </a:xfrm>
          <a:prstGeom prst="rect">
            <a:avLst/>
          </a:prstGeom>
        </p:spPr>
        <p:txBody>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vi-VN" b="1" dirty="0" smtClean="0"/>
              <a:t>Giả thuyết 1:</a:t>
            </a:r>
            <a:r>
              <a:rPr lang="vi-VN" dirty="0" smtClean="0"/>
              <a:t> Siêu liên kết là tín hiệu chất lượng</a:t>
            </a:r>
          </a:p>
          <a:p>
            <a:pPr lvl="1" algn="just"/>
            <a:r>
              <a:rPr lang="vi-VN" dirty="0" smtClean="0"/>
              <a:t>Siêu liên kết A </a:t>
            </a:r>
            <a:r>
              <a:rPr lang="vi-VN" dirty="0" smtClean="0">
                <a:sym typeface="Wingdings" panose="05000000000000000000" pitchFamily="2" charset="2"/>
              </a:rPr>
              <a:t> B là sự công nhận chất lượng trang B từ phía tác giả trang A.</a:t>
            </a:r>
          </a:p>
          <a:p>
            <a:pPr algn="just"/>
            <a:r>
              <a:rPr lang="vi-VN" b="1" dirty="0" smtClean="0"/>
              <a:t>Giả thuyết 2:</a:t>
            </a:r>
            <a:r>
              <a:rPr lang="vi-VN" dirty="0" smtClean="0"/>
              <a:t> Văn bản liên kết mô tả trang B</a:t>
            </a:r>
          </a:p>
          <a:p>
            <a:pPr lvl="1" algn="just"/>
            <a:r>
              <a:rPr lang="vi-VN" dirty="0" smtClean="0"/>
              <a:t>Văn bản liên kết là văn bản xung quanh thẻ &lt;a&gt;</a:t>
            </a:r>
          </a:p>
          <a:p>
            <a:pPr lvl="1" algn="just"/>
            <a:r>
              <a:rPr lang="vi-VN" dirty="0" smtClean="0"/>
              <a:t>Ví dụ,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chọn</a:t>
            </a:r>
            <a:r>
              <a:rPr lang="en-US" dirty="0" smtClean="0"/>
              <a:t> </a:t>
            </a:r>
            <a:r>
              <a:rPr lang="en-US" dirty="0" err="1" smtClean="0"/>
              <a:t>xe</a:t>
            </a:r>
            <a:r>
              <a:rPr lang="en-US" dirty="0"/>
              <a:t> </a:t>
            </a:r>
            <a:r>
              <a:rPr lang="en-US" dirty="0" err="1" smtClean="0"/>
              <a:t>máy</a:t>
            </a:r>
            <a:r>
              <a:rPr lang="vi-VN" dirty="0" smtClean="0"/>
              <a:t> &lt;a </a:t>
            </a:r>
            <a:r>
              <a:rPr lang="vi-VN" dirty="0"/>
              <a:t>href=“…”&gt;</a:t>
            </a:r>
            <a:r>
              <a:rPr lang="vi-VN" dirty="0" smtClean="0"/>
              <a:t>ở</a:t>
            </a:r>
            <a:r>
              <a:rPr lang="en-US" dirty="0" smtClean="0"/>
              <a:t> </a:t>
            </a:r>
            <a:r>
              <a:rPr lang="vi-VN" dirty="0" smtClean="0"/>
              <a:t>đây&lt;/a&gt;</a:t>
            </a:r>
          </a:p>
          <a:p>
            <a:pPr lvl="1" algn="just"/>
            <a:r>
              <a:rPr lang="en-US" dirty="0" err="1" smtClean="0"/>
              <a:t>Văn</a:t>
            </a:r>
            <a:r>
              <a:rPr lang="en-US" dirty="0" smtClean="0"/>
              <a:t> </a:t>
            </a:r>
            <a:r>
              <a:rPr lang="en-US" dirty="0" err="1" smtClean="0"/>
              <a:t>bản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là</a:t>
            </a:r>
            <a:r>
              <a:rPr lang="en-US" dirty="0" smtClean="0"/>
              <a:t> </a:t>
            </a:r>
            <a:r>
              <a:rPr lang="vi-VN" dirty="0" smtClean="0"/>
              <a:t>“</a:t>
            </a:r>
            <a:r>
              <a:rPr lang="en-US" dirty="0" err="1" smtClean="0"/>
              <a:t>Bạn</a:t>
            </a:r>
            <a:r>
              <a:rPr lang="vi-VN" dirty="0" smtClean="0"/>
              <a:t> </a:t>
            </a:r>
            <a:r>
              <a:rPr lang="en-US" dirty="0" err="1" smtClean="0"/>
              <a:t>có</a:t>
            </a:r>
            <a:r>
              <a:rPr lang="en-US" dirty="0" smtClean="0"/>
              <a:t> </a:t>
            </a:r>
            <a:r>
              <a:rPr lang="en-US" dirty="0" err="1" smtClean="0"/>
              <a:t>thể</a:t>
            </a:r>
            <a:r>
              <a:rPr lang="en-US" dirty="0" smtClean="0"/>
              <a:t> </a:t>
            </a:r>
            <a:r>
              <a:rPr lang="en-US" dirty="0" err="1" smtClean="0"/>
              <a:t>chọn</a:t>
            </a:r>
            <a:r>
              <a:rPr lang="en-US" dirty="0" smtClean="0"/>
              <a:t> </a:t>
            </a:r>
            <a:r>
              <a:rPr lang="en-US" dirty="0" err="1" smtClean="0"/>
              <a:t>xe</a:t>
            </a:r>
            <a:r>
              <a:rPr lang="en-US" dirty="0" smtClean="0"/>
              <a:t> </a:t>
            </a:r>
            <a:r>
              <a:rPr lang="en-US" dirty="0" err="1" smtClean="0"/>
              <a:t>máy</a:t>
            </a:r>
            <a:r>
              <a:rPr lang="en-US" dirty="0" smtClean="0"/>
              <a:t> </a:t>
            </a:r>
            <a:r>
              <a:rPr lang="vi-VN" dirty="0" smtClean="0"/>
              <a:t>ở đây”</a:t>
            </a:r>
            <a:endParaRPr lang="vi-V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30</a:t>
            </a:fld>
            <a:endParaRPr lang="vi-VN"/>
          </a:p>
        </p:txBody>
      </p:sp>
      <p:sp>
        <p:nvSpPr>
          <p:cNvPr id="844802" name="Rectangle 2"/>
          <p:cNvSpPr>
            <a:spLocks noGrp="1" noChangeArrowheads="1"/>
          </p:cNvSpPr>
          <p:nvPr>
            <p:ph type="title"/>
          </p:nvPr>
        </p:nvSpPr>
        <p:spPr/>
        <p:txBody>
          <a:bodyPr/>
          <a:lstStyle/>
          <a:p>
            <a:r>
              <a:rPr lang="en-US" dirty="0" err="1" smtClean="0"/>
              <a:t>Hạn</a:t>
            </a:r>
            <a:r>
              <a:rPr lang="en-US" dirty="0" smtClean="0"/>
              <a:t> </a:t>
            </a:r>
            <a:r>
              <a:rPr lang="en-US" dirty="0" err="1" smtClean="0"/>
              <a:t>chế</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a:t>
            </a:r>
            <a:r>
              <a:rPr lang="en-US" dirty="0" err="1" smtClean="0"/>
              <a:t>duyệt</a:t>
            </a:r>
            <a:r>
              <a:rPr lang="en-US" dirty="0" smtClean="0"/>
              <a:t> Web </a:t>
            </a:r>
            <a:r>
              <a:rPr lang="en-US" dirty="0" err="1" smtClean="0"/>
              <a:t>ngẫu</a:t>
            </a:r>
            <a:r>
              <a:rPr lang="en-US" dirty="0" smtClean="0"/>
              <a:t> </a:t>
            </a:r>
            <a:r>
              <a:rPr lang="en-US" dirty="0" err="1" smtClean="0"/>
              <a:t>nhiên</a:t>
            </a:r>
            <a:endParaRPr lang="vi-VN" dirty="0"/>
          </a:p>
        </p:txBody>
      </p:sp>
      <p:sp>
        <p:nvSpPr>
          <p:cNvPr id="844803" name="Rectangle 3"/>
          <p:cNvSpPr>
            <a:spLocks noGrp="1" noChangeArrowheads="1"/>
          </p:cNvSpPr>
          <p:nvPr>
            <p:ph type="body" idx="1"/>
          </p:nvPr>
        </p:nvSpPr>
        <p:spPr>
          <a:xfrm>
            <a:off x="332804" y="2089820"/>
            <a:ext cx="8775700" cy="4611018"/>
          </a:xfrm>
        </p:spPr>
        <p:txBody>
          <a:bodyPr/>
          <a:lstStyle/>
          <a:p>
            <a:r>
              <a:rPr lang="vi-VN" dirty="0" smtClean="0"/>
              <a:t>Trong thực tế, người d</a:t>
            </a:r>
            <a:r>
              <a:rPr lang="en-US" dirty="0"/>
              <a:t>ù</a:t>
            </a:r>
            <a:r>
              <a:rPr lang="vi-VN" dirty="0" smtClean="0"/>
              <a:t>ng không duyệt Web theo cách ngẫu nhiên:</a:t>
            </a:r>
          </a:p>
          <a:p>
            <a:pPr lvl="1"/>
            <a:r>
              <a:rPr lang="vi-VN" dirty="0" smtClean="0"/>
              <a:t>Nút Back, </a:t>
            </a:r>
            <a:r>
              <a:rPr lang="en-US" dirty="0" err="1" smtClean="0"/>
              <a:t>danh</a:t>
            </a:r>
            <a:r>
              <a:rPr lang="en-US" dirty="0" smtClean="0"/>
              <a:t> </a:t>
            </a:r>
            <a:r>
              <a:rPr lang="en-US" dirty="0" err="1" smtClean="0"/>
              <a:t>sách</a:t>
            </a:r>
            <a:r>
              <a:rPr lang="en-US" dirty="0" smtClean="0"/>
              <a:t> </a:t>
            </a:r>
            <a:r>
              <a:rPr lang="vi-VN" dirty="0" smtClean="0"/>
              <a:t>trang ưa thích, tìm kiếm, v.v.</a:t>
            </a:r>
          </a:p>
          <a:p>
            <a:pPr lvl="1"/>
            <a:r>
              <a:rPr lang="vi-VN" dirty="0" smtClean="0">
                <a:sym typeface="Wingdings" panose="05000000000000000000" pitchFamily="2" charset="2"/>
              </a:rPr>
              <a:t> Mô hình chuỗi Markov không diễn tả hết được các tình huống thực tế</a:t>
            </a:r>
          </a:p>
          <a:p>
            <a:r>
              <a:rPr lang="vi-VN" dirty="0" smtClean="0">
                <a:sym typeface="Wingdings" panose="05000000000000000000" pitchFamily="2" charset="2"/>
              </a:rPr>
              <a:t>Kết quá xếp hạng chỉ sử dụng PageRank có chất lượng </a:t>
            </a:r>
            <a:r>
              <a:rPr lang="en-US" dirty="0" err="1" smtClean="0">
                <a:sym typeface="Wingdings" panose="05000000000000000000" pitchFamily="2" charset="2"/>
              </a:rPr>
              <a:t>không</a:t>
            </a:r>
            <a:r>
              <a:rPr lang="en-US" dirty="0" smtClean="0">
                <a:sym typeface="Wingdings" panose="05000000000000000000" pitchFamily="2" charset="2"/>
              </a:rPr>
              <a:t> </a:t>
            </a:r>
            <a:r>
              <a:rPr lang="en-US" dirty="0" err="1" smtClean="0">
                <a:sym typeface="Wingdings" panose="05000000000000000000" pitchFamily="2" charset="2"/>
              </a:rPr>
              <a:t>cao</a:t>
            </a:r>
            <a:endParaRPr lang="vi-VN" dirty="0" smtClean="0"/>
          </a:p>
        </p:txBody>
      </p:sp>
    </p:spTree>
    <p:extLst>
      <p:ext uri="{BB962C8B-B14F-4D97-AF65-F5344CB8AC3E}">
        <p14:creationId xmlns:p14="http://schemas.microsoft.com/office/powerpoint/2010/main" val="11413029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31</a:t>
            </a:fld>
            <a:endParaRPr lang="vi-VN"/>
          </a:p>
        </p:txBody>
      </p:sp>
      <p:sp>
        <p:nvSpPr>
          <p:cNvPr id="844802" name="Rectangle 2"/>
          <p:cNvSpPr>
            <a:spLocks noGrp="1" noChangeArrowheads="1"/>
          </p:cNvSpPr>
          <p:nvPr>
            <p:ph type="title"/>
          </p:nvPr>
        </p:nvSpPr>
        <p:spPr/>
        <p:txBody>
          <a:bodyPr/>
          <a:lstStyle/>
          <a:p>
            <a:r>
              <a:rPr lang="en-US" dirty="0" err="1" smtClean="0"/>
              <a:t>Ứng</a:t>
            </a:r>
            <a:r>
              <a:rPr lang="en-US" dirty="0" smtClean="0"/>
              <a:t> </a:t>
            </a:r>
            <a:r>
              <a:rPr lang="en-US" dirty="0" err="1" smtClean="0"/>
              <a:t>dụng</a:t>
            </a:r>
            <a:r>
              <a:rPr lang="en-US" dirty="0" smtClean="0"/>
              <a:t> </a:t>
            </a:r>
            <a:r>
              <a:rPr lang="en-US" dirty="0" err="1" smtClean="0"/>
              <a:t>của</a:t>
            </a:r>
            <a:r>
              <a:rPr lang="en-US" dirty="0" smtClean="0"/>
              <a:t> </a:t>
            </a:r>
            <a:r>
              <a:rPr lang="en-US" dirty="0" err="1" smtClean="0"/>
              <a:t>giải</a:t>
            </a:r>
            <a:r>
              <a:rPr lang="en-US" dirty="0" smtClean="0"/>
              <a:t> </a:t>
            </a:r>
            <a:r>
              <a:rPr lang="en-US" dirty="0" err="1" smtClean="0"/>
              <a:t>thuật</a:t>
            </a:r>
            <a:r>
              <a:rPr lang="vi-VN" dirty="0" smtClean="0"/>
              <a:t> PageRank</a:t>
            </a:r>
            <a:endParaRPr lang="vi-VN" dirty="0"/>
          </a:p>
        </p:txBody>
      </p:sp>
      <p:sp>
        <p:nvSpPr>
          <p:cNvPr id="844803" name="Rectangle 3"/>
          <p:cNvSpPr>
            <a:spLocks noGrp="1" noChangeArrowheads="1"/>
          </p:cNvSpPr>
          <p:nvPr>
            <p:ph type="body" idx="1"/>
          </p:nvPr>
        </p:nvSpPr>
        <p:spPr>
          <a:xfrm>
            <a:off x="332804" y="2089820"/>
            <a:ext cx="8775700" cy="4611018"/>
          </a:xfrm>
        </p:spPr>
        <p:txBody>
          <a:bodyPr/>
          <a:lstStyle/>
          <a:p>
            <a:pPr algn="just"/>
            <a:r>
              <a:rPr lang="en-US" dirty="0"/>
              <a:t>Đ</a:t>
            </a:r>
            <a:r>
              <a:rPr lang="vi-VN" dirty="0"/>
              <a:t>iểm PageRank là một tín hiệu xếp hạng quan trọng</a:t>
            </a:r>
            <a:r>
              <a:rPr lang="en-US" dirty="0"/>
              <a:t> </a:t>
            </a:r>
            <a:r>
              <a:rPr lang="en-US" dirty="0" err="1"/>
              <a:t>đối</a:t>
            </a:r>
            <a:r>
              <a:rPr lang="en-US" dirty="0"/>
              <a:t> </a:t>
            </a:r>
            <a:r>
              <a:rPr lang="en-US" dirty="0" err="1"/>
              <a:t>với</a:t>
            </a:r>
            <a:r>
              <a:rPr lang="en-US" dirty="0"/>
              <a:t> </a:t>
            </a:r>
            <a:r>
              <a:rPr lang="en-US" dirty="0" err="1"/>
              <a:t>tìm</a:t>
            </a:r>
            <a:r>
              <a:rPr lang="en-US" dirty="0"/>
              <a:t> </a:t>
            </a:r>
            <a:r>
              <a:rPr lang="en-US" dirty="0" err="1"/>
              <a:t>kiếm</a:t>
            </a:r>
            <a:r>
              <a:rPr lang="en-US" dirty="0"/>
              <a:t> </a:t>
            </a:r>
            <a:r>
              <a:rPr lang="en-US" dirty="0" err="1"/>
              <a:t>trên</a:t>
            </a:r>
            <a:r>
              <a:rPr lang="en-US" dirty="0"/>
              <a:t> Web</a:t>
            </a:r>
            <a:r>
              <a:rPr lang="vi-VN" dirty="0" smtClean="0"/>
              <a:t>.</a:t>
            </a:r>
            <a:endParaRPr lang="en-US" dirty="0" smtClean="0"/>
          </a:p>
          <a:p>
            <a:pPr algn="just"/>
            <a:r>
              <a:rPr lang="vi-VN" dirty="0" smtClean="0"/>
              <a:t>Trong thực tế điểm xếp hạng cuối cùng là tổng hợp của nhiều thành phần khác nhau, ngoài PageRank còn có văn bản liên kết, tần suất từ, khoảng cách v.v.</a:t>
            </a:r>
            <a:endParaRPr lang="en-US" dirty="0" smtClean="0"/>
          </a:p>
          <a:p>
            <a:pPr marL="0" indent="0" algn="just">
              <a:buNone/>
            </a:pPr>
            <a:endParaRPr lang="vi-VN" dirty="0" smtClean="0"/>
          </a:p>
        </p:txBody>
      </p:sp>
    </p:spTree>
    <p:extLst>
      <p:ext uri="{BB962C8B-B14F-4D97-AF65-F5344CB8AC3E}">
        <p14:creationId xmlns:p14="http://schemas.microsoft.com/office/powerpoint/2010/main" val="10876769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32</a:t>
            </a:fld>
            <a:endParaRPr lang="vi-VN"/>
          </a:p>
        </p:txBody>
      </p:sp>
      <p:sp>
        <p:nvSpPr>
          <p:cNvPr id="844802" name="Rectangle 2"/>
          <p:cNvSpPr>
            <a:spLocks noGrp="1" noChangeArrowheads="1"/>
          </p:cNvSpPr>
          <p:nvPr>
            <p:ph type="title"/>
          </p:nvPr>
        </p:nvSpPr>
        <p:spPr/>
        <p:txBody>
          <a:bodyPr/>
          <a:lstStyle/>
          <a:p>
            <a:r>
              <a:rPr lang="en-US" dirty="0" err="1" smtClean="0"/>
              <a:t>Bài</a:t>
            </a:r>
            <a:r>
              <a:rPr lang="en-US" dirty="0" smtClean="0"/>
              <a:t> </a:t>
            </a:r>
            <a:r>
              <a:rPr lang="en-US" dirty="0" err="1" smtClean="0"/>
              <a:t>tập</a:t>
            </a:r>
            <a:r>
              <a:rPr lang="en-US" dirty="0" smtClean="0"/>
              <a:t> 24.1</a:t>
            </a:r>
            <a:endParaRPr lang="vi-VN" dirty="0"/>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332804" y="2089820"/>
                <a:ext cx="8775700" cy="461101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Xét </a:t>
                </a:r>
                <a:r>
                  <a:rPr lang="en-US" dirty="0" err="1" smtClean="0"/>
                  <a:t>một</a:t>
                </a:r>
                <a:r>
                  <a:rPr lang="en-US" dirty="0" smtClean="0"/>
                  <a:t> </a:t>
                </a:r>
                <a:r>
                  <a:rPr lang="en-US" dirty="0" err="1" smtClean="0"/>
                  <a:t>đồ</a:t>
                </a:r>
                <a:r>
                  <a:rPr lang="en-US" dirty="0" smtClean="0"/>
                  <a:t> </a:t>
                </a:r>
                <a:r>
                  <a:rPr lang="en-US" dirty="0" err="1" smtClean="0"/>
                  <a:t>thị</a:t>
                </a:r>
                <a:r>
                  <a:rPr lang="en-US" dirty="0" smtClean="0"/>
                  <a:t> Web </a:t>
                </a:r>
                <a:r>
                  <a:rPr lang="en-US" dirty="0" err="1" smtClean="0"/>
                  <a:t>đơn</a:t>
                </a:r>
                <a:r>
                  <a:rPr lang="en-US" dirty="0" smtClean="0"/>
                  <a:t> </a:t>
                </a:r>
                <a:r>
                  <a:rPr lang="en-US" dirty="0" err="1" smtClean="0"/>
                  <a:t>giản</a:t>
                </a:r>
                <a:r>
                  <a:rPr lang="en-US" dirty="0" smtClean="0"/>
                  <a:t> </a:t>
                </a:r>
                <a:r>
                  <a:rPr lang="en-US" dirty="0" err="1" smtClean="0"/>
                  <a:t>với</a:t>
                </a:r>
                <a:r>
                  <a:rPr lang="en-US" dirty="0" smtClean="0"/>
                  <a:t> </a:t>
                </a:r>
                <a:r>
                  <a:rPr lang="en-US" dirty="0" err="1" smtClean="0"/>
                  <a:t>ba</a:t>
                </a:r>
                <a:r>
                  <a:rPr lang="en-US" dirty="0" smtClean="0"/>
                  <a:t> </a:t>
                </a:r>
                <a:r>
                  <a:rPr lang="en-US" dirty="0" err="1" smtClean="0"/>
                  <a:t>đỉnh</a:t>
                </a:r>
                <a:r>
                  <a:rPr lang="en-US" dirty="0" smtClean="0"/>
                  <a:t> 1, 2, 3, </a:t>
                </a:r>
                <a:r>
                  <a:rPr lang="en-US" dirty="0" err="1" smtClean="0"/>
                  <a:t>với</a:t>
                </a:r>
                <a:r>
                  <a:rPr lang="en-US" dirty="0" smtClean="0"/>
                  <a:t> </a:t>
                </a:r>
                <a:r>
                  <a:rPr lang="en-US" dirty="0" err="1" smtClean="0"/>
                  <a:t>các</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như</a:t>
                </a:r>
                <a:r>
                  <a:rPr lang="en-US" dirty="0" smtClean="0"/>
                  <a:t> </a:t>
                </a:r>
                <a:r>
                  <a:rPr lang="en-US" dirty="0" err="1" smtClean="0"/>
                  <a:t>sau</a:t>
                </a:r>
                <a:r>
                  <a:rPr lang="en-US" dirty="0" smtClean="0"/>
                  <a:t>: 1 -&gt; 2, 3 -&gt; 2, 2 -&gt; 1, 2 -&gt; 3. </a:t>
                </a:r>
                <a:r>
                  <a:rPr lang="en-US" dirty="0" err="1" smtClean="0"/>
                  <a:t>Hãy</a:t>
                </a:r>
                <a:r>
                  <a:rPr lang="en-US" dirty="0" smtClean="0"/>
                  <a:t> </a:t>
                </a:r>
                <a:r>
                  <a:rPr lang="en-US" dirty="0" err="1" smtClean="0"/>
                  <a:t>viết</a:t>
                </a:r>
                <a:r>
                  <a:rPr lang="en-US" dirty="0" smtClean="0"/>
                  <a:t> 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cho</a:t>
                </a:r>
                <a:r>
                  <a:rPr lang="en-US" dirty="0" smtClean="0"/>
                  <a:t> </a:t>
                </a:r>
                <a:r>
                  <a:rPr lang="en-US" dirty="0" err="1" smtClean="0"/>
                  <a:t>mô</a:t>
                </a:r>
                <a:r>
                  <a:rPr lang="en-US" dirty="0" smtClean="0"/>
                  <a:t> </a:t>
                </a:r>
                <a:r>
                  <a:rPr lang="en-US" dirty="0" err="1" smtClean="0"/>
                  <a:t>hình</a:t>
                </a:r>
                <a:r>
                  <a:rPr lang="en-US" dirty="0" smtClean="0"/>
                  <a:t> </a:t>
                </a:r>
                <a:r>
                  <a:rPr lang="en-US" dirty="0" err="1" smtClean="0"/>
                  <a:t>duyệt</a:t>
                </a:r>
                <a:r>
                  <a:rPr lang="en-US" dirty="0" smtClean="0"/>
                  <a:t> web </a:t>
                </a:r>
                <a:r>
                  <a:rPr lang="en-US" dirty="0" err="1" smtClean="0"/>
                  <a:t>ngẫu</a:t>
                </a:r>
                <a:r>
                  <a:rPr lang="en-US" dirty="0" smtClean="0"/>
                  <a:t> </a:t>
                </a:r>
                <a:r>
                  <a:rPr lang="en-US" dirty="0" err="1" smtClean="0"/>
                  <a:t>nhiên</a:t>
                </a:r>
                <a:r>
                  <a:rPr lang="en-US" dirty="0" smtClean="0"/>
                  <a:t> </a:t>
                </a:r>
                <a:r>
                  <a:rPr lang="en-US" dirty="0" err="1" smtClean="0"/>
                  <a:t>với</a:t>
                </a:r>
                <a:r>
                  <a:rPr lang="en-US" dirty="0" smtClean="0"/>
                  <a:t> </a:t>
                </a:r>
                <a:r>
                  <a:rPr lang="en-US" dirty="0" err="1" smtClean="0"/>
                  <a:t>bước</a:t>
                </a:r>
                <a:r>
                  <a:rPr lang="en-US" dirty="0" smtClean="0"/>
                  <a:t> </a:t>
                </a:r>
                <a:r>
                  <a:rPr lang="en-US" dirty="0" err="1" smtClean="0"/>
                  <a:t>nhảy</a:t>
                </a:r>
                <a:r>
                  <a:rPr lang="en-US" dirty="0" smtClean="0"/>
                  <a:t> </a:t>
                </a:r>
                <a:r>
                  <a:rPr lang="en-US" dirty="0" err="1" smtClean="0"/>
                  <a:t>trong</a:t>
                </a:r>
                <a:r>
                  <a:rPr lang="en-US" dirty="0" smtClean="0"/>
                  <a:t> </a:t>
                </a:r>
                <a:r>
                  <a:rPr lang="en-US" dirty="0" err="1" smtClean="0"/>
                  <a:t>ba</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sau</a:t>
                </a:r>
                <a:r>
                  <a:rPr lang="en-US" dirty="0" smtClean="0"/>
                  <a:t>: </a:t>
                </a:r>
                <a14:m>
                  <m:oMath xmlns:m="http://schemas.openxmlformats.org/officeDocument/2006/math">
                    <m:r>
                      <a:rPr lang="vi-VN"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m:t>
                    </m:r>
                  </m:oMath>
                </a14:m>
                <a:r>
                  <a:rPr lang="en-US" dirty="0" smtClean="0"/>
                  <a:t>, </a:t>
                </a:r>
                <a14:m>
                  <m:oMath xmlns:m="http://schemas.openxmlformats.org/officeDocument/2006/math">
                    <m:r>
                      <a:rPr lang="vi-VN"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=0.5</m:t>
                    </m:r>
                  </m:oMath>
                </a14:m>
                <a:r>
                  <a:rPr lang="en-US" dirty="0" smtClean="0"/>
                  <a:t>, </a:t>
                </a:r>
                <a14:m>
                  <m:oMath xmlns:m="http://schemas.openxmlformats.org/officeDocument/2006/math">
                    <m:r>
                      <a:rPr lang="vi-VN"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oMath>
                </a14:m>
                <a:r>
                  <a:rPr lang="en-US" dirty="0" smtClean="0"/>
                  <a:t>.</a:t>
                </a:r>
              </a:p>
              <a:p>
                <a:pPr algn="just"/>
                <a:r>
                  <a:rPr lang="en-US" dirty="0" err="1" smtClean="0"/>
                  <a:t>Tính</a:t>
                </a:r>
                <a:r>
                  <a:rPr lang="en-US" dirty="0" smtClean="0"/>
                  <a:t> PageRank </a:t>
                </a:r>
                <a:r>
                  <a:rPr lang="en-US" dirty="0" err="1" smtClean="0"/>
                  <a:t>cho</a:t>
                </a:r>
                <a:r>
                  <a:rPr lang="en-US" dirty="0" smtClean="0"/>
                  <a:t> </a:t>
                </a:r>
                <a:r>
                  <a:rPr lang="en-US" dirty="0" err="1" smtClean="0"/>
                  <a:t>trường</a:t>
                </a:r>
                <a:r>
                  <a:rPr lang="en-US" dirty="0" smtClean="0"/>
                  <a:t> </a:t>
                </a:r>
                <a:r>
                  <a:rPr lang="en-US" dirty="0" err="1" smtClean="0"/>
                  <a:t>hợp</a:t>
                </a:r>
                <a:r>
                  <a:rPr lang="en-US" dirty="0" smtClean="0"/>
                  <a:t> </a:t>
                </a:r>
                <a14:m>
                  <m:oMath xmlns:m="http://schemas.openxmlformats.org/officeDocument/2006/math">
                    <m:r>
                      <a:rPr lang="vi-VN"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=0.5</m:t>
                    </m:r>
                  </m:oMath>
                </a14:m>
                <a:endParaRPr lang="vi-VN" dirty="0" smtClean="0"/>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332804" y="2089820"/>
                <a:ext cx="8775700" cy="4611018"/>
              </a:xfrm>
              <a:prstGeom prst="rect">
                <a:avLst/>
              </a:prstGeom>
              <a:blipFill rotWithShape="0">
                <a:blip r:embed="rId2"/>
                <a:stretch>
                  <a:fillRect l="-347" t="-1455" r="-1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vi-VN">
                    <a:noFill/>
                  </a:rPr>
                  <a:t> </a:t>
                </a:r>
              </a:p>
            </p:txBody>
          </p:sp>
        </mc:Fallback>
      </mc:AlternateContent>
    </p:spTree>
    <p:extLst>
      <p:ext uri="{BB962C8B-B14F-4D97-AF65-F5344CB8AC3E}">
        <p14:creationId xmlns:p14="http://schemas.microsoft.com/office/powerpoint/2010/main" val="888974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33</a:t>
            </a:fld>
            <a:endParaRPr lang="vi-VN"/>
          </a:p>
        </p:txBody>
      </p:sp>
      <p:sp>
        <p:nvSpPr>
          <p:cNvPr id="844802" name="Rectangle 2"/>
          <p:cNvSpPr>
            <a:spLocks noGrp="1" noChangeArrowheads="1"/>
          </p:cNvSpPr>
          <p:nvPr>
            <p:ph type="title"/>
          </p:nvPr>
        </p:nvSpPr>
        <p:spPr/>
        <p:txBody>
          <a:bodyPr/>
          <a:lstStyle/>
          <a:p>
            <a:r>
              <a:rPr lang="en-US" dirty="0" err="1" smtClean="0"/>
              <a:t>Bài</a:t>
            </a:r>
            <a:r>
              <a:rPr lang="en-US" dirty="0" smtClean="0"/>
              <a:t> </a:t>
            </a:r>
            <a:r>
              <a:rPr lang="en-US" dirty="0" err="1" smtClean="0"/>
              <a:t>tập</a:t>
            </a:r>
            <a:r>
              <a:rPr lang="en-US" dirty="0" smtClean="0"/>
              <a:t> 24.2</a:t>
            </a:r>
            <a:endParaRPr lang="vi-VN" dirty="0"/>
          </a:p>
        </p:txBody>
      </p:sp>
      <p:sp>
        <p:nvSpPr>
          <p:cNvPr id="5" name="Rectangle 3"/>
          <p:cNvSpPr txBox="1">
            <a:spLocks noChangeArrowheads="1"/>
          </p:cNvSpPr>
          <p:nvPr/>
        </p:nvSpPr>
        <p:spPr bwMode="auto">
          <a:xfrm>
            <a:off x="611560" y="2089820"/>
            <a:ext cx="8352928" cy="461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Có</a:t>
            </a:r>
            <a:r>
              <a:rPr lang="en-US" dirty="0" smtClean="0"/>
              <a:t> </a:t>
            </a:r>
            <a:r>
              <a:rPr lang="en-US" dirty="0" err="1" smtClean="0"/>
              <a:t>thể</a:t>
            </a:r>
            <a:r>
              <a:rPr lang="en-US" dirty="0" smtClean="0"/>
              <a:t> </a:t>
            </a:r>
            <a:r>
              <a:rPr lang="en-US" dirty="0" err="1" smtClean="0"/>
              <a:t>đi</a:t>
            </a:r>
            <a:r>
              <a:rPr lang="en-US" dirty="0" smtClean="0"/>
              <a:t> </a:t>
            </a:r>
            <a:r>
              <a:rPr lang="en-US" dirty="0" err="1" smtClean="0"/>
              <a:t>từ</a:t>
            </a:r>
            <a:r>
              <a:rPr lang="en-US" dirty="0" smtClean="0"/>
              <a:t> </a:t>
            </a:r>
            <a:r>
              <a:rPr lang="en-US" dirty="0" err="1" smtClean="0"/>
              <a:t>một</a:t>
            </a:r>
            <a:r>
              <a:rPr lang="en-US" dirty="0" smtClean="0"/>
              <a:t> </a:t>
            </a:r>
            <a:r>
              <a:rPr lang="en-US" dirty="0" err="1" smtClean="0"/>
              <a:t>trang</a:t>
            </a:r>
            <a:r>
              <a:rPr lang="en-US" dirty="0" smtClean="0"/>
              <a:t> web </a:t>
            </a:r>
            <a:r>
              <a:rPr lang="en-US" dirty="0" err="1" smtClean="0"/>
              <a:t>đến</a:t>
            </a:r>
            <a:r>
              <a:rPr lang="en-US" dirty="0" smtClean="0"/>
              <a:t> </a:t>
            </a:r>
            <a:r>
              <a:rPr lang="en-US" dirty="0" err="1" smtClean="0"/>
              <a:t>một</a:t>
            </a:r>
            <a:r>
              <a:rPr lang="en-US" dirty="0" smtClean="0"/>
              <a:t> </a:t>
            </a:r>
            <a:r>
              <a:rPr lang="en-US" dirty="0" err="1" smtClean="0"/>
              <a:t>trang</a:t>
            </a:r>
            <a:r>
              <a:rPr lang="en-US" dirty="0" smtClean="0"/>
              <a:t> web </a:t>
            </a:r>
            <a:r>
              <a:rPr lang="en-US" dirty="0" err="1" smtClean="0"/>
              <a:t>bất</a:t>
            </a:r>
            <a:r>
              <a:rPr lang="en-US" dirty="0" smtClean="0"/>
              <a:t> </a:t>
            </a:r>
            <a:r>
              <a:rPr lang="en-US" dirty="0" err="1" smtClean="0"/>
              <a:t>kỳ</a:t>
            </a:r>
            <a:r>
              <a:rPr lang="en-US" dirty="0" smtClean="0"/>
              <a:t> </a:t>
            </a:r>
            <a:r>
              <a:rPr lang="en-US" dirty="0" err="1" smtClean="0"/>
              <a:t>khác</a:t>
            </a:r>
            <a:r>
              <a:rPr lang="en-US" dirty="0" smtClean="0"/>
              <a:t> hay </a:t>
            </a:r>
            <a:r>
              <a:rPr lang="en-US" dirty="0" err="1" smtClean="0"/>
              <a:t>không</a:t>
            </a:r>
            <a:r>
              <a:rPr lang="en-US" dirty="0" smtClean="0"/>
              <a:t>? </a:t>
            </a:r>
            <a:r>
              <a:rPr lang="en-US" dirty="0" err="1" smtClean="0"/>
              <a:t>Vì</a:t>
            </a:r>
            <a:r>
              <a:rPr lang="en-US" dirty="0" smtClean="0"/>
              <a:t> </a:t>
            </a:r>
            <a:r>
              <a:rPr lang="en-US" dirty="0" err="1" smtClean="0"/>
              <a:t>sao</a:t>
            </a:r>
            <a:r>
              <a:rPr lang="en-US" dirty="0" smtClean="0"/>
              <a:t>? </a:t>
            </a:r>
            <a:endParaRPr lang="vi-VN" dirty="0" smtClean="0"/>
          </a:p>
        </p:txBody>
      </p:sp>
    </p:spTree>
    <p:extLst>
      <p:ext uri="{BB962C8B-B14F-4D97-AF65-F5344CB8AC3E}">
        <p14:creationId xmlns:p14="http://schemas.microsoft.com/office/powerpoint/2010/main" val="34743937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34</a:t>
            </a:fld>
            <a:endParaRPr lang="vi-VN"/>
          </a:p>
        </p:txBody>
      </p:sp>
      <p:sp>
        <p:nvSpPr>
          <p:cNvPr id="844802" name="Rectangle 2"/>
          <p:cNvSpPr>
            <a:spLocks noGrp="1" noChangeArrowheads="1"/>
          </p:cNvSpPr>
          <p:nvPr>
            <p:ph type="title"/>
          </p:nvPr>
        </p:nvSpPr>
        <p:spPr/>
        <p:txBody>
          <a:bodyPr/>
          <a:lstStyle/>
          <a:p>
            <a:r>
              <a:rPr lang="en-US" dirty="0" err="1" smtClean="0"/>
              <a:t>Bài</a:t>
            </a:r>
            <a:r>
              <a:rPr lang="en-US" dirty="0" smtClean="0"/>
              <a:t> </a:t>
            </a:r>
            <a:r>
              <a:rPr lang="en-US" dirty="0" err="1" smtClean="0"/>
              <a:t>tập</a:t>
            </a:r>
            <a:r>
              <a:rPr lang="en-US" dirty="0" smtClean="0"/>
              <a:t> 24.3</a:t>
            </a:r>
            <a:endParaRPr lang="vi-VN" dirty="0"/>
          </a:p>
        </p:txBody>
      </p:sp>
      <p:sp>
        <p:nvSpPr>
          <p:cNvPr id="5" name="Rectangle 3"/>
          <p:cNvSpPr txBox="1">
            <a:spLocks noChangeArrowheads="1"/>
          </p:cNvSpPr>
          <p:nvPr/>
        </p:nvSpPr>
        <p:spPr bwMode="auto">
          <a:xfrm>
            <a:off x="611560" y="2089820"/>
            <a:ext cx="8352928" cy="461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Hãy</a:t>
            </a:r>
            <a:r>
              <a:rPr lang="en-US" dirty="0" smtClean="0"/>
              <a:t> </a:t>
            </a:r>
            <a:r>
              <a:rPr lang="en-US" dirty="0" err="1" smtClean="0"/>
              <a:t>cung</a:t>
            </a:r>
            <a:r>
              <a:rPr lang="en-US" dirty="0" smtClean="0"/>
              <a:t> </a:t>
            </a:r>
            <a:r>
              <a:rPr lang="en-US" dirty="0" err="1" smtClean="0"/>
              <a:t>cấp</a:t>
            </a:r>
            <a:r>
              <a:rPr lang="en-US" dirty="0" smtClean="0"/>
              <a:t> </a:t>
            </a:r>
            <a:r>
              <a:rPr lang="en-US" dirty="0" err="1" smtClean="0"/>
              <a:t>một</a:t>
            </a:r>
            <a:r>
              <a:rPr lang="en-US" dirty="0" smtClean="0"/>
              <a:t> </a:t>
            </a:r>
            <a:r>
              <a:rPr lang="en-US" dirty="0" err="1" smtClean="0"/>
              <a:t>bộ</a:t>
            </a:r>
            <a:r>
              <a:rPr lang="en-US" dirty="0" smtClean="0"/>
              <a:t> </a:t>
            </a:r>
            <a:r>
              <a:rPr lang="en-US" dirty="0" err="1" smtClean="0"/>
              <a:t>văn</a:t>
            </a:r>
            <a:r>
              <a:rPr lang="en-US" dirty="0" smtClean="0"/>
              <a:t> </a:t>
            </a:r>
            <a:r>
              <a:rPr lang="en-US" dirty="0" err="1" smtClean="0"/>
              <a:t>bản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cho</a:t>
            </a:r>
            <a:r>
              <a:rPr lang="en-US" dirty="0" smtClean="0"/>
              <a:t> </a:t>
            </a:r>
            <a:r>
              <a:rPr lang="en-US" dirty="0" err="1" smtClean="0"/>
              <a:t>một</a:t>
            </a:r>
            <a:r>
              <a:rPr lang="en-US" dirty="0" smtClean="0"/>
              <a:t> </a:t>
            </a:r>
            <a:r>
              <a:rPr lang="en-US" dirty="0" err="1" smtClean="0"/>
              <a:t>trang</a:t>
            </a:r>
            <a:r>
              <a:rPr lang="en-US" dirty="0" smtClean="0"/>
              <a:t> x </a:t>
            </a:r>
            <a:r>
              <a:rPr lang="en-US" dirty="0" err="1" smtClean="0"/>
              <a:t>và</a:t>
            </a:r>
            <a:r>
              <a:rPr lang="en-US" dirty="0" smtClean="0"/>
              <a:t> </a:t>
            </a:r>
            <a:r>
              <a:rPr lang="en-US" dirty="0" err="1" smtClean="0"/>
              <a:t>đề</a:t>
            </a:r>
            <a:r>
              <a:rPr lang="en-US" dirty="0" smtClean="0"/>
              <a:t> </a:t>
            </a:r>
            <a:r>
              <a:rPr lang="en-US" dirty="0" err="1" smtClean="0"/>
              <a:t>xuất</a:t>
            </a:r>
            <a:r>
              <a:rPr lang="en-US" dirty="0" smtClean="0"/>
              <a:t> </a:t>
            </a:r>
            <a:r>
              <a:rPr lang="en-US" dirty="0" err="1" smtClean="0"/>
              <a:t>một</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gần</a:t>
            </a:r>
            <a:r>
              <a:rPr lang="en-US" dirty="0" smtClean="0"/>
              <a:t> </a:t>
            </a:r>
            <a:r>
              <a:rPr lang="en-US" dirty="0" err="1" smtClean="0"/>
              <a:t>đúng</a:t>
            </a:r>
            <a:r>
              <a:rPr lang="en-US" dirty="0" smtClean="0"/>
              <a:t> </a:t>
            </a:r>
            <a:r>
              <a:rPr lang="en-US" dirty="0" err="1" smtClean="0"/>
              <a:t>để</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một</a:t>
            </a:r>
            <a:r>
              <a:rPr lang="en-US" dirty="0" smtClean="0"/>
              <a:t> </a:t>
            </a:r>
            <a:r>
              <a:rPr lang="en-US" dirty="0" err="1" smtClean="0"/>
              <a:t>từ</a:t>
            </a:r>
            <a:r>
              <a:rPr lang="en-US" dirty="0" smtClean="0"/>
              <a:t> </a:t>
            </a:r>
            <a:r>
              <a:rPr lang="en-US" dirty="0" err="1" smtClean="0"/>
              <a:t>hoặc</a:t>
            </a:r>
            <a:r>
              <a:rPr lang="en-US" dirty="0" smtClean="0"/>
              <a:t> </a:t>
            </a:r>
            <a:r>
              <a:rPr lang="en-US" dirty="0" err="1" smtClean="0"/>
              <a:t>một</a:t>
            </a:r>
            <a:r>
              <a:rPr lang="en-US" dirty="0" smtClean="0"/>
              <a:t> </a:t>
            </a:r>
            <a:r>
              <a:rPr lang="en-US" dirty="0" err="1" smtClean="0"/>
              <a:t>câu</a:t>
            </a:r>
            <a:r>
              <a:rPr lang="en-US" dirty="0" smtClean="0"/>
              <a:t> </a:t>
            </a:r>
            <a:r>
              <a:rPr lang="en-US" dirty="0" err="1" smtClean="0"/>
              <a:t>mô</a:t>
            </a:r>
            <a:r>
              <a:rPr lang="en-US" dirty="0" smtClean="0"/>
              <a:t> </a:t>
            </a:r>
            <a:r>
              <a:rPr lang="en-US" dirty="0" err="1" smtClean="0"/>
              <a:t>tả</a:t>
            </a:r>
            <a:r>
              <a:rPr lang="en-US" dirty="0" smtClean="0"/>
              <a:t> </a:t>
            </a:r>
            <a:r>
              <a:rPr lang="en-US" dirty="0" err="1" smtClean="0"/>
              <a:t>tốt</a:t>
            </a:r>
            <a:r>
              <a:rPr lang="en-US" dirty="0" smtClean="0"/>
              <a:t> </a:t>
            </a:r>
            <a:r>
              <a:rPr lang="en-US" dirty="0" err="1" smtClean="0"/>
              <a:t>nhất</a:t>
            </a:r>
            <a:r>
              <a:rPr lang="en-US" dirty="0" smtClean="0"/>
              <a:t> </a:t>
            </a:r>
            <a:r>
              <a:rPr lang="en-US" dirty="0" err="1" smtClean="0"/>
              <a:t>trang</a:t>
            </a:r>
            <a:r>
              <a:rPr lang="en-US" dirty="0" smtClean="0"/>
              <a:t> x.</a:t>
            </a:r>
          </a:p>
          <a:p>
            <a:pPr algn="just"/>
            <a:r>
              <a:rPr lang="en-US" dirty="0" err="1" smtClean="0"/>
              <a:t>Phương</a:t>
            </a:r>
            <a:r>
              <a:rPr lang="en-US" dirty="0" smtClean="0"/>
              <a:t> </a:t>
            </a:r>
            <a:r>
              <a:rPr lang="en-US" dirty="0" err="1" smtClean="0"/>
              <a:t>pháp</a:t>
            </a:r>
            <a:r>
              <a:rPr lang="en-US" dirty="0" smtClean="0"/>
              <a:t> </a:t>
            </a:r>
            <a:r>
              <a:rPr lang="en-US" dirty="0" err="1" smtClean="0"/>
              <a:t>đã</a:t>
            </a:r>
            <a:r>
              <a:rPr lang="en-US" dirty="0" smtClean="0"/>
              <a:t> </a:t>
            </a:r>
            <a:r>
              <a:rPr lang="en-US" dirty="0" err="1" smtClean="0"/>
              <a:t>đề</a:t>
            </a:r>
            <a:r>
              <a:rPr lang="en-US" dirty="0" smtClean="0"/>
              <a:t> </a:t>
            </a:r>
            <a:r>
              <a:rPr lang="en-US" dirty="0" err="1" smtClean="0"/>
              <a:t>xuất</a:t>
            </a:r>
            <a:r>
              <a:rPr lang="en-US" dirty="0" smtClean="0"/>
              <a:t> </a:t>
            </a:r>
            <a:r>
              <a:rPr lang="en-US" dirty="0" err="1" smtClean="0"/>
              <a:t>có</a:t>
            </a:r>
            <a:r>
              <a:rPr lang="en-US" dirty="0" smtClean="0"/>
              <a:t> </a:t>
            </a:r>
            <a:r>
              <a:rPr lang="en-US" dirty="0" err="1" smtClean="0"/>
              <a:t>tính</a:t>
            </a:r>
            <a:r>
              <a:rPr lang="en-US" dirty="0" smtClean="0"/>
              <a:t> </a:t>
            </a:r>
            <a:r>
              <a:rPr lang="en-US" dirty="0" err="1" smtClean="0"/>
              <a:t>đến</a:t>
            </a:r>
            <a:r>
              <a:rPr lang="en-US" dirty="0" smtClean="0"/>
              <a:t> </a:t>
            </a:r>
            <a:r>
              <a:rPr lang="en-US" dirty="0" err="1" smtClean="0"/>
              <a:t>những</a:t>
            </a:r>
            <a:r>
              <a:rPr lang="en-US" dirty="0" smtClean="0"/>
              <a:t> </a:t>
            </a:r>
            <a:r>
              <a:rPr lang="en-US" dirty="0" err="1" smtClean="0"/>
              <a:t>miền</a:t>
            </a:r>
            <a:r>
              <a:rPr lang="en-US" dirty="0" smtClean="0"/>
              <a:t> D </a:t>
            </a:r>
            <a:r>
              <a:rPr lang="en-US" dirty="0" err="1" smtClean="0"/>
              <a:t>lặp</a:t>
            </a:r>
            <a:r>
              <a:rPr lang="en-US" dirty="0" smtClean="0"/>
              <a:t> </a:t>
            </a:r>
            <a:r>
              <a:rPr lang="en-US" dirty="0" err="1" smtClean="0"/>
              <a:t>lại</a:t>
            </a:r>
            <a:r>
              <a:rPr lang="en-US" dirty="0" smtClean="0"/>
              <a:t> </a:t>
            </a:r>
            <a:r>
              <a:rPr lang="en-US" dirty="0" err="1" smtClean="0"/>
              <a:t>văn</a:t>
            </a:r>
            <a:r>
              <a:rPr lang="en-US" dirty="0" smtClean="0"/>
              <a:t> </a:t>
            </a:r>
            <a:r>
              <a:rPr lang="en-US" dirty="0" err="1" smtClean="0"/>
              <a:t>bản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cho</a:t>
            </a:r>
            <a:r>
              <a:rPr lang="en-US" dirty="0" smtClean="0"/>
              <a:t> </a:t>
            </a:r>
            <a:r>
              <a:rPr lang="en-US" dirty="0" err="1" smtClean="0"/>
              <a:t>trang</a:t>
            </a:r>
            <a:r>
              <a:rPr lang="en-US" dirty="0" smtClean="0"/>
              <a:t> x </a:t>
            </a:r>
            <a:r>
              <a:rPr lang="en-US" dirty="0" err="1" smtClean="0"/>
              <a:t>từ</a:t>
            </a:r>
            <a:r>
              <a:rPr lang="en-US" dirty="0" smtClean="0"/>
              <a:t> </a:t>
            </a:r>
            <a:r>
              <a:rPr lang="en-US" dirty="0" err="1" smtClean="0"/>
              <a:t>nhiều</a:t>
            </a:r>
            <a:r>
              <a:rPr lang="en-US" dirty="0" smtClean="0"/>
              <a:t> </a:t>
            </a:r>
            <a:r>
              <a:rPr lang="en-US" dirty="0" err="1" smtClean="0"/>
              <a:t>trang</a:t>
            </a:r>
            <a:r>
              <a:rPr lang="en-US" dirty="0" smtClean="0"/>
              <a:t> </a:t>
            </a:r>
            <a:r>
              <a:rPr lang="en-US" dirty="0" err="1" smtClean="0"/>
              <a:t>của</a:t>
            </a:r>
            <a:r>
              <a:rPr lang="en-US" dirty="0" smtClean="0"/>
              <a:t> D hay </a:t>
            </a:r>
            <a:r>
              <a:rPr lang="en-US" dirty="0" err="1" smtClean="0"/>
              <a:t>không</a:t>
            </a:r>
            <a:r>
              <a:rPr lang="en-US" dirty="0" smtClean="0"/>
              <a:t>?</a:t>
            </a:r>
            <a:endParaRPr lang="vi-VN" dirty="0" smtClean="0"/>
          </a:p>
        </p:txBody>
      </p:sp>
    </p:spTree>
    <p:extLst>
      <p:ext uri="{BB962C8B-B14F-4D97-AF65-F5344CB8AC3E}">
        <p14:creationId xmlns:p14="http://schemas.microsoft.com/office/powerpoint/2010/main" val="23591870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35</a:t>
            </a:fld>
            <a:endParaRPr lang="vi-VN"/>
          </a:p>
        </p:txBody>
      </p:sp>
      <p:sp>
        <p:nvSpPr>
          <p:cNvPr id="844802" name="Rectangle 2"/>
          <p:cNvSpPr>
            <a:spLocks noGrp="1" noChangeArrowheads="1"/>
          </p:cNvSpPr>
          <p:nvPr>
            <p:ph type="title"/>
          </p:nvPr>
        </p:nvSpPr>
        <p:spPr/>
        <p:txBody>
          <a:bodyPr/>
          <a:lstStyle/>
          <a:p>
            <a:r>
              <a:rPr lang="en-US" dirty="0" err="1" smtClean="0"/>
              <a:t>Bài</a:t>
            </a:r>
            <a:r>
              <a:rPr lang="en-US" dirty="0" smtClean="0"/>
              <a:t> </a:t>
            </a:r>
            <a:r>
              <a:rPr lang="en-US" dirty="0" err="1" smtClean="0"/>
              <a:t>tập</a:t>
            </a:r>
            <a:r>
              <a:rPr lang="en-US" dirty="0" smtClean="0"/>
              <a:t> 24.4</a:t>
            </a:r>
            <a:endParaRPr lang="vi-VN" dirty="0"/>
          </a:p>
        </p:txBody>
      </p:sp>
      <p:sp>
        <p:nvSpPr>
          <p:cNvPr id="5" name="Rectangle 3"/>
          <p:cNvSpPr txBox="1">
            <a:spLocks noChangeArrowheads="1"/>
          </p:cNvSpPr>
          <p:nvPr/>
        </p:nvSpPr>
        <p:spPr bwMode="auto">
          <a:xfrm>
            <a:off x="611560" y="2089820"/>
            <a:ext cx="8352928" cy="461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Xét</a:t>
            </a:r>
            <a:r>
              <a:rPr lang="en-US" dirty="0" smtClean="0"/>
              <a:t> </a:t>
            </a:r>
            <a:r>
              <a:rPr lang="en-US" dirty="0" err="1" smtClean="0"/>
              <a:t>một</a:t>
            </a:r>
            <a:r>
              <a:rPr lang="en-US" dirty="0" smtClean="0"/>
              <a:t> </a:t>
            </a:r>
            <a:r>
              <a:rPr lang="en-US" dirty="0" err="1" smtClean="0"/>
              <a:t>chuỗi</a:t>
            </a:r>
            <a:r>
              <a:rPr lang="en-US" dirty="0" smtClean="0"/>
              <a:t> Markov </a:t>
            </a:r>
            <a:r>
              <a:rPr lang="en-US" dirty="0" err="1" smtClean="0"/>
              <a:t>có</a:t>
            </a:r>
            <a:r>
              <a:rPr lang="en-US" dirty="0" smtClean="0"/>
              <a:t> </a:t>
            </a:r>
            <a:r>
              <a:rPr lang="en-US" dirty="0" err="1" smtClean="0"/>
              <a:t>ba</a:t>
            </a:r>
            <a:r>
              <a:rPr lang="en-US" dirty="0" smtClean="0"/>
              <a:t> </a:t>
            </a:r>
            <a:r>
              <a:rPr lang="en-US" dirty="0" err="1" smtClean="0"/>
              <a:t>trạng</a:t>
            </a:r>
            <a:r>
              <a:rPr lang="en-US" dirty="0" smtClean="0"/>
              <a:t> </a:t>
            </a:r>
            <a:r>
              <a:rPr lang="en-US" dirty="0" err="1" smtClean="0"/>
              <a:t>thái</a:t>
            </a:r>
            <a:r>
              <a:rPr lang="en-US" dirty="0" smtClean="0"/>
              <a:t> A, B </a:t>
            </a:r>
            <a:r>
              <a:rPr lang="en-US" dirty="0" err="1" smtClean="0"/>
              <a:t>và</a:t>
            </a:r>
            <a:r>
              <a:rPr lang="en-US" dirty="0" smtClean="0"/>
              <a:t> C.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như</a:t>
            </a:r>
            <a:r>
              <a:rPr lang="en-US" dirty="0" smtClean="0"/>
              <a:t> </a:t>
            </a:r>
            <a:r>
              <a:rPr lang="en-US" dirty="0" err="1" smtClean="0"/>
              <a:t>sau</a:t>
            </a:r>
            <a:r>
              <a:rPr lang="en-US" dirty="0" smtClean="0"/>
              <a:t>: </a:t>
            </a:r>
          </a:p>
          <a:p>
            <a:pPr marL="0" indent="0" algn="ctr">
              <a:buNone/>
            </a:pPr>
            <a:r>
              <a:rPr lang="en-US" dirty="0" smtClean="0"/>
              <a:t>p(A-&gt;B) = 1; p(B-&gt;A) = </a:t>
            </a:r>
            <a:r>
              <a:rPr lang="en-US" dirty="0" err="1" smtClean="0"/>
              <a:t>p</a:t>
            </a:r>
            <a:r>
              <a:rPr lang="en-US" baseline="-25000" dirty="0" err="1" smtClean="0"/>
              <a:t>A</a:t>
            </a:r>
            <a:r>
              <a:rPr lang="en-US" dirty="0" smtClean="0"/>
              <a:t>; </a:t>
            </a:r>
          </a:p>
          <a:p>
            <a:pPr marL="0" indent="0" algn="ctr">
              <a:buNone/>
            </a:pPr>
            <a:r>
              <a:rPr lang="en-US" dirty="0" smtClean="0"/>
              <a:t>p(B-&gt;C) = 1 – </a:t>
            </a:r>
            <a:r>
              <a:rPr lang="en-US" dirty="0" err="1" smtClean="0"/>
              <a:t>p</a:t>
            </a:r>
            <a:r>
              <a:rPr lang="en-US" baseline="-25000" dirty="0" err="1" smtClean="0"/>
              <a:t>A</a:t>
            </a:r>
            <a:r>
              <a:rPr lang="en-US" dirty="0" smtClean="0"/>
              <a:t>; p(C-&gt;A) = 1.</a:t>
            </a:r>
          </a:p>
          <a:p>
            <a:pPr marL="0" indent="0" algn="just">
              <a:buNone/>
            </a:pPr>
            <a:r>
              <a:rPr lang="en-US" dirty="0" err="1" smtClean="0"/>
              <a:t>Với</a:t>
            </a:r>
            <a:r>
              <a:rPr lang="en-US" dirty="0" smtClean="0"/>
              <a:t> </a:t>
            </a:r>
            <a:r>
              <a:rPr lang="en-US" dirty="0" err="1" smtClean="0"/>
              <a:t>những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nào</a:t>
            </a:r>
            <a:r>
              <a:rPr lang="en-US" dirty="0" smtClean="0"/>
              <a:t> </a:t>
            </a:r>
            <a:r>
              <a:rPr lang="en-US" dirty="0" err="1" smtClean="0"/>
              <a:t>của</a:t>
            </a:r>
            <a:r>
              <a:rPr lang="en-US" dirty="0" smtClean="0"/>
              <a:t> </a:t>
            </a:r>
            <a:r>
              <a:rPr lang="en-US" dirty="0" err="1" smtClean="0"/>
              <a:t>p</a:t>
            </a:r>
            <a:r>
              <a:rPr lang="en-US" baseline="-25000" dirty="0" err="1" smtClean="0"/>
              <a:t>A</a:t>
            </a:r>
            <a:r>
              <a:rPr lang="en-US" dirty="0" smtClean="0"/>
              <a:t> </a:t>
            </a:r>
            <a:r>
              <a:rPr lang="en-US" dirty="0" err="1" smtClean="0"/>
              <a:t>trong</a:t>
            </a:r>
            <a:r>
              <a:rPr lang="en-US" dirty="0" smtClean="0"/>
              <a:t> </a:t>
            </a:r>
            <a:r>
              <a:rPr lang="en-US" dirty="0" err="1" smtClean="0"/>
              <a:t>khoảng</a:t>
            </a:r>
            <a:r>
              <a:rPr lang="en-US" dirty="0" smtClean="0"/>
              <a:t> [0, 1] </a:t>
            </a:r>
            <a:r>
              <a:rPr lang="en-US" dirty="0" err="1" smtClean="0"/>
              <a:t>thì</a:t>
            </a:r>
            <a:r>
              <a:rPr lang="en-US" dirty="0" smtClean="0"/>
              <a:t> </a:t>
            </a:r>
            <a:r>
              <a:rPr lang="en-US" dirty="0" err="1" smtClean="0"/>
              <a:t>chuỗi</a:t>
            </a:r>
            <a:r>
              <a:rPr lang="en-US" dirty="0" smtClean="0"/>
              <a:t> Markov </a:t>
            </a:r>
            <a:r>
              <a:rPr lang="en-US" dirty="0" err="1" smtClean="0"/>
              <a:t>đã</a:t>
            </a:r>
            <a:r>
              <a:rPr lang="en-US" dirty="0" smtClean="0"/>
              <a:t> </a:t>
            </a:r>
            <a:r>
              <a:rPr lang="en-US" dirty="0" err="1" smtClean="0"/>
              <a:t>cho</a:t>
            </a:r>
            <a:r>
              <a:rPr lang="en-US" dirty="0" smtClean="0"/>
              <a:t> </a:t>
            </a:r>
            <a:r>
              <a:rPr lang="en-US" dirty="0" err="1" smtClean="0"/>
              <a:t>thỏa</a:t>
            </a:r>
            <a:r>
              <a:rPr lang="en-US" dirty="0" smtClean="0"/>
              <a:t> </a:t>
            </a:r>
            <a:r>
              <a:rPr lang="en-US" dirty="0" err="1" smtClean="0"/>
              <a:t>mãn</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ergodic</a:t>
            </a:r>
            <a:r>
              <a:rPr lang="en-US" dirty="0"/>
              <a:t>?</a:t>
            </a:r>
            <a:endParaRPr lang="en-US" baseline="-25000" dirty="0" smtClean="0"/>
          </a:p>
        </p:txBody>
      </p:sp>
    </p:spTree>
    <p:extLst>
      <p:ext uri="{BB962C8B-B14F-4D97-AF65-F5344CB8AC3E}">
        <p14:creationId xmlns:p14="http://schemas.microsoft.com/office/powerpoint/2010/main" val="227766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36</a:t>
            </a:fld>
            <a:endParaRPr lang="vi-VN"/>
          </a:p>
        </p:txBody>
      </p:sp>
      <p:sp>
        <p:nvSpPr>
          <p:cNvPr id="844802" name="Rectangle 2"/>
          <p:cNvSpPr>
            <a:spLocks noGrp="1" noChangeArrowheads="1"/>
          </p:cNvSpPr>
          <p:nvPr>
            <p:ph type="title"/>
          </p:nvPr>
        </p:nvSpPr>
        <p:spPr/>
        <p:txBody>
          <a:bodyPr/>
          <a:lstStyle/>
          <a:p>
            <a:r>
              <a:rPr lang="en-US" dirty="0" err="1" smtClean="0"/>
              <a:t>Bài</a:t>
            </a:r>
            <a:r>
              <a:rPr lang="en-US" dirty="0" smtClean="0"/>
              <a:t> </a:t>
            </a:r>
            <a:r>
              <a:rPr lang="en-US" dirty="0" err="1" smtClean="0"/>
              <a:t>tập</a:t>
            </a:r>
            <a:r>
              <a:rPr lang="en-US" dirty="0" smtClean="0"/>
              <a:t> 24.5</a:t>
            </a:r>
            <a:endParaRPr lang="vi-VN" dirty="0"/>
          </a:p>
        </p:txBody>
      </p:sp>
      <p:sp>
        <p:nvSpPr>
          <p:cNvPr id="5" name="Rectangle 3"/>
          <p:cNvSpPr txBox="1">
            <a:spLocks noChangeArrowheads="1"/>
          </p:cNvSpPr>
          <p:nvPr/>
        </p:nvSpPr>
        <p:spPr bwMode="auto">
          <a:xfrm>
            <a:off x="611560" y="2089820"/>
            <a:ext cx="8352928" cy="461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Hãy</a:t>
            </a:r>
            <a:r>
              <a:rPr lang="en-US" dirty="0" smtClean="0"/>
              <a:t> </a:t>
            </a:r>
            <a:r>
              <a:rPr lang="en-US" dirty="0" err="1" smtClean="0"/>
              <a:t>chứng</a:t>
            </a:r>
            <a:r>
              <a:rPr lang="en-US" dirty="0" smtClean="0"/>
              <a:t> minh </a:t>
            </a:r>
            <a:r>
              <a:rPr lang="en-US" dirty="0" err="1" smtClean="0"/>
              <a:t>đối</a:t>
            </a:r>
            <a:r>
              <a:rPr lang="en-US" dirty="0" smtClean="0"/>
              <a:t> </a:t>
            </a:r>
            <a:r>
              <a:rPr lang="en-US" dirty="0" err="1" smtClean="0"/>
              <a:t>với</a:t>
            </a:r>
            <a:r>
              <a:rPr lang="en-US" dirty="0" smtClean="0"/>
              <a:t> </a:t>
            </a:r>
            <a:r>
              <a:rPr lang="en-US" dirty="0" err="1" smtClean="0"/>
              <a:t>mô</a:t>
            </a:r>
            <a:r>
              <a:rPr lang="en-US" dirty="0" smtClean="0"/>
              <a:t> </a:t>
            </a:r>
            <a:r>
              <a:rPr lang="en-US" dirty="0" err="1" smtClean="0"/>
              <a:t>hình</a:t>
            </a:r>
            <a:r>
              <a:rPr lang="en-US" dirty="0" smtClean="0"/>
              <a:t> </a:t>
            </a:r>
            <a:r>
              <a:rPr lang="en-US" dirty="0" err="1" smtClean="0"/>
              <a:t>duyệt</a:t>
            </a:r>
            <a:r>
              <a:rPr lang="en-US" dirty="0" smtClean="0"/>
              <a:t> web </a:t>
            </a:r>
            <a:r>
              <a:rPr lang="en-US" dirty="0" err="1" smtClean="0"/>
              <a:t>có</a:t>
            </a:r>
            <a:r>
              <a:rPr lang="en-US" dirty="0" smtClean="0"/>
              <a:t> </a:t>
            </a:r>
            <a:r>
              <a:rPr lang="en-US" dirty="0" err="1" smtClean="0"/>
              <a:t>bước</a:t>
            </a:r>
            <a:r>
              <a:rPr lang="en-US" dirty="0" smtClean="0"/>
              <a:t> </a:t>
            </a:r>
            <a:r>
              <a:rPr lang="en-US" dirty="0" err="1" smtClean="0"/>
              <a:t>nhảy</a:t>
            </a:r>
            <a:r>
              <a:rPr lang="en-US" dirty="0" smtClean="0"/>
              <a:t>, PageRank </a:t>
            </a:r>
            <a:r>
              <a:rPr lang="en-US" dirty="0" err="1" smtClean="0"/>
              <a:t>của</a:t>
            </a:r>
            <a:r>
              <a:rPr lang="en-US" dirty="0" smtClean="0"/>
              <a:t> </a:t>
            </a:r>
            <a:r>
              <a:rPr lang="en-US" dirty="0" err="1" smtClean="0"/>
              <a:t>trang</a:t>
            </a:r>
            <a:r>
              <a:rPr lang="en-US" dirty="0" smtClean="0"/>
              <a:t> </a:t>
            </a:r>
            <a:r>
              <a:rPr lang="en-US" dirty="0" err="1" smtClean="0"/>
              <a:t>bất</a:t>
            </a:r>
            <a:r>
              <a:rPr lang="en-US" dirty="0" smtClean="0"/>
              <a:t> </a:t>
            </a:r>
            <a:r>
              <a:rPr lang="en-US" dirty="0" err="1" smtClean="0"/>
              <a:t>kỳ</a:t>
            </a:r>
            <a:r>
              <a:rPr lang="en-US" dirty="0" smtClean="0"/>
              <a:t> </a:t>
            </a:r>
            <a:r>
              <a:rPr lang="en-US" dirty="0" err="1" smtClean="0"/>
              <a:t>không</a:t>
            </a:r>
            <a:r>
              <a:rPr lang="en-US" dirty="0" smtClean="0"/>
              <a:t> </a:t>
            </a:r>
            <a:r>
              <a:rPr lang="en-US" dirty="0" err="1"/>
              <a:t>nhỏ</a:t>
            </a:r>
            <a:r>
              <a:rPr lang="en-US" dirty="0"/>
              <a:t> </a:t>
            </a:r>
            <a:r>
              <a:rPr lang="en-US" dirty="0" err="1"/>
              <a:t>hơn</a:t>
            </a:r>
            <a:r>
              <a:rPr lang="en-US" dirty="0"/>
              <a:t> </a:t>
            </a:r>
            <a:r>
              <a:rPr lang="el-GR" dirty="0"/>
              <a:t>α</a:t>
            </a:r>
            <a:r>
              <a:rPr lang="en-US" dirty="0"/>
              <a:t> </a:t>
            </a:r>
            <a:r>
              <a:rPr lang="en-US" dirty="0" err="1"/>
              <a:t>với</a:t>
            </a:r>
            <a:r>
              <a:rPr lang="en-US" dirty="0"/>
              <a:t> </a:t>
            </a:r>
            <a:r>
              <a:rPr lang="el-GR" dirty="0"/>
              <a:t>α</a:t>
            </a:r>
            <a:r>
              <a:rPr lang="en-US" dirty="0"/>
              <a:t> </a:t>
            </a:r>
            <a:r>
              <a:rPr lang="en-US" dirty="0" err="1"/>
              <a:t>là</a:t>
            </a:r>
            <a:r>
              <a:rPr lang="en-US" dirty="0"/>
              <a:t> </a:t>
            </a:r>
            <a:r>
              <a:rPr lang="en-US" dirty="0" err="1"/>
              <a:t>xác</a:t>
            </a:r>
            <a:r>
              <a:rPr lang="en-US" dirty="0"/>
              <a:t> </a:t>
            </a:r>
            <a:r>
              <a:rPr lang="en-US" dirty="0" err="1"/>
              <a:t>suất</a:t>
            </a:r>
            <a:r>
              <a:rPr lang="en-US" dirty="0"/>
              <a:t> </a:t>
            </a:r>
            <a:r>
              <a:rPr lang="en-US" dirty="0" err="1"/>
              <a:t>nhảy</a:t>
            </a:r>
            <a:r>
              <a:rPr lang="en-US" dirty="0"/>
              <a:t> </a:t>
            </a:r>
            <a:r>
              <a:rPr lang="en-US" dirty="0" err="1"/>
              <a:t>ngẫu</a:t>
            </a:r>
            <a:r>
              <a:rPr lang="en-US" dirty="0"/>
              <a:t> </a:t>
            </a:r>
            <a:r>
              <a:rPr lang="en-US" dirty="0" err="1" smtClean="0"/>
              <a:t>nhiên</a:t>
            </a:r>
            <a:r>
              <a:rPr lang="en-US" dirty="0" smtClean="0"/>
              <a:t>. </a:t>
            </a:r>
            <a:r>
              <a:rPr lang="en-US" dirty="0" err="1" smtClean="0"/>
              <a:t>Giá</a:t>
            </a:r>
            <a:r>
              <a:rPr lang="en-US" dirty="0" smtClean="0"/>
              <a:t> </a:t>
            </a:r>
            <a:r>
              <a:rPr lang="en-US" dirty="0" err="1" smtClean="0"/>
              <a:t>trị</a:t>
            </a:r>
            <a:r>
              <a:rPr lang="en-US" dirty="0" smtClean="0"/>
              <a:t> PageRank </a:t>
            </a:r>
            <a:r>
              <a:rPr lang="en-US" dirty="0" err="1" smtClean="0"/>
              <a:t>của</a:t>
            </a:r>
            <a:r>
              <a:rPr lang="en-US" dirty="0" smtClean="0"/>
              <a:t> </a:t>
            </a:r>
            <a:r>
              <a:rPr lang="en-US" dirty="0" err="1" smtClean="0"/>
              <a:t>các</a:t>
            </a:r>
            <a:r>
              <a:rPr lang="en-US" dirty="0" smtClean="0"/>
              <a:t> </a:t>
            </a:r>
            <a:r>
              <a:rPr lang="en-US" dirty="0" err="1"/>
              <a:t>trang</a:t>
            </a:r>
            <a:r>
              <a:rPr lang="en-US" dirty="0"/>
              <a:t> </a:t>
            </a:r>
            <a:r>
              <a:rPr lang="en-US" dirty="0" err="1"/>
              <a:t>khác</a:t>
            </a:r>
            <a:r>
              <a:rPr lang="en-US" dirty="0"/>
              <a:t> </a:t>
            </a:r>
            <a:r>
              <a:rPr lang="en-US" dirty="0" err="1"/>
              <a:t>biệt</a:t>
            </a:r>
            <a:r>
              <a:rPr lang="en-US" dirty="0"/>
              <a:t> </a:t>
            </a:r>
            <a:r>
              <a:rPr lang="en-US" dirty="0" err="1"/>
              <a:t>như</a:t>
            </a:r>
            <a:r>
              <a:rPr lang="en-US" dirty="0"/>
              <a:t> </a:t>
            </a:r>
            <a:r>
              <a:rPr lang="en-US" dirty="0" err="1"/>
              <a:t>thế</a:t>
            </a:r>
            <a:r>
              <a:rPr lang="en-US" dirty="0"/>
              <a:t> </a:t>
            </a:r>
            <a:r>
              <a:rPr lang="en-US" dirty="0" err="1"/>
              <a:t>nào</a:t>
            </a:r>
            <a:r>
              <a:rPr lang="en-US" dirty="0"/>
              <a:t> </a:t>
            </a:r>
            <a:r>
              <a:rPr lang="en-US" dirty="0" err="1"/>
              <a:t>khi</a:t>
            </a:r>
            <a:r>
              <a:rPr lang="en-US" dirty="0"/>
              <a:t> </a:t>
            </a:r>
            <a:r>
              <a:rPr lang="el-GR" dirty="0"/>
              <a:t>α</a:t>
            </a:r>
            <a:r>
              <a:rPr lang="en-US" dirty="0"/>
              <a:t> </a:t>
            </a:r>
            <a:r>
              <a:rPr lang="en-US" dirty="0" err="1"/>
              <a:t>tiến</a:t>
            </a:r>
            <a:r>
              <a:rPr lang="en-US" dirty="0"/>
              <a:t> </a:t>
            </a:r>
            <a:r>
              <a:rPr lang="en-US" dirty="0" err="1"/>
              <a:t>đến</a:t>
            </a:r>
            <a:r>
              <a:rPr lang="en-US" dirty="0"/>
              <a:t> 1?</a:t>
            </a:r>
          </a:p>
        </p:txBody>
      </p:sp>
    </p:spTree>
    <p:extLst>
      <p:ext uri="{BB962C8B-B14F-4D97-AF65-F5344CB8AC3E}">
        <p14:creationId xmlns:p14="http://schemas.microsoft.com/office/powerpoint/2010/main" val="23327286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37</a:t>
            </a:fld>
            <a:endParaRPr lang="vi-VN"/>
          </a:p>
        </p:txBody>
      </p:sp>
    </p:spTree>
    <p:extLst>
      <p:ext uri="{BB962C8B-B14F-4D97-AF65-F5344CB8AC3E}">
        <p14:creationId xmlns:p14="http://schemas.microsoft.com/office/powerpoint/2010/main" val="3772677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979FCCF8-2610-4C11-A277-8CB11CADB417}" type="slidenum">
              <a:rPr lang="vi-VN"/>
              <a:pPr/>
              <a:t>4</a:t>
            </a:fld>
            <a:endParaRPr lang="vi-VN"/>
          </a:p>
        </p:txBody>
      </p:sp>
      <p:sp>
        <p:nvSpPr>
          <p:cNvPr id="841730" name="Rectangle 2"/>
          <p:cNvSpPr>
            <a:spLocks noGrp="1" noChangeArrowheads="1"/>
          </p:cNvSpPr>
          <p:nvPr>
            <p:ph type="title"/>
          </p:nvPr>
        </p:nvSpPr>
        <p:spPr/>
        <p:txBody>
          <a:bodyPr/>
          <a:lstStyle/>
          <a:p>
            <a:r>
              <a:rPr lang="en-US" sz="4000" dirty="0" err="1" smtClean="0"/>
              <a:t>Tìm</a:t>
            </a:r>
            <a:r>
              <a:rPr lang="en-US" sz="4000" dirty="0" smtClean="0"/>
              <a:t> </a:t>
            </a:r>
            <a:r>
              <a:rPr lang="en-US" sz="4000" dirty="0" err="1" smtClean="0"/>
              <a:t>kiếm</a:t>
            </a:r>
            <a:r>
              <a:rPr lang="en-US" sz="4000" dirty="0" smtClean="0"/>
              <a:t> </a:t>
            </a:r>
            <a:r>
              <a:rPr lang="en-US" sz="4000" dirty="0" err="1" smtClean="0"/>
              <a:t>bằng</a:t>
            </a:r>
            <a:r>
              <a:rPr lang="en-US" sz="4000" dirty="0" smtClean="0"/>
              <a:t> </a:t>
            </a:r>
            <a:r>
              <a:rPr lang="en-US" sz="4000" dirty="0" err="1" smtClean="0"/>
              <a:t>văn</a:t>
            </a:r>
            <a:r>
              <a:rPr lang="en-US" sz="4000" dirty="0" smtClean="0"/>
              <a:t> </a:t>
            </a:r>
            <a:r>
              <a:rPr lang="en-US" sz="4000" dirty="0" err="1" smtClean="0"/>
              <a:t>bản</a:t>
            </a:r>
            <a:r>
              <a:rPr lang="en-US" sz="4000" dirty="0" smtClean="0"/>
              <a:t> </a:t>
            </a:r>
            <a:r>
              <a:rPr lang="en-US" sz="4000" dirty="0" err="1" smtClean="0"/>
              <a:t>liên</a:t>
            </a:r>
            <a:r>
              <a:rPr lang="en-US" sz="4000" dirty="0" smtClean="0"/>
              <a:t> </a:t>
            </a:r>
            <a:r>
              <a:rPr lang="en-US" sz="4000" dirty="0" err="1" smtClean="0"/>
              <a:t>kết</a:t>
            </a:r>
            <a:endParaRPr lang="vi-VN" sz="2800" dirty="0"/>
          </a:p>
        </p:txBody>
      </p:sp>
      <p:sp>
        <p:nvSpPr>
          <p:cNvPr id="841731" name="Rectangle 3"/>
          <p:cNvSpPr>
            <a:spLocks noGrp="1" noChangeArrowheads="1"/>
          </p:cNvSpPr>
          <p:nvPr>
            <p:ph type="body" idx="1"/>
          </p:nvPr>
        </p:nvSpPr>
        <p:spPr>
          <a:xfrm>
            <a:off x="683568" y="2017714"/>
            <a:ext cx="8271520" cy="1920874"/>
          </a:xfrm>
        </p:spPr>
        <p:txBody>
          <a:bodyPr/>
          <a:lstStyle/>
          <a:p>
            <a:r>
              <a:rPr lang="vi-VN" dirty="0" smtClean="0"/>
              <a:t>Ví dụ, trang </a:t>
            </a:r>
            <a:r>
              <a:rPr lang="vi-VN" dirty="0" smtClean="0">
                <a:hlinkClick r:id="rId2"/>
              </a:rPr>
              <a:t>www.ibm.com</a:t>
            </a:r>
            <a:r>
              <a:rPr lang="en-US" dirty="0"/>
              <a:t> </a:t>
            </a:r>
            <a:r>
              <a:rPr lang="en-US" dirty="0" err="1" smtClean="0"/>
              <a:t>có</a:t>
            </a:r>
            <a:r>
              <a:rPr lang="en-US" dirty="0" smtClean="0"/>
              <a:t> </a:t>
            </a:r>
            <a:r>
              <a:rPr lang="en-US" dirty="0" err="1" smtClean="0"/>
              <a:t>nội</a:t>
            </a:r>
            <a:r>
              <a:rPr lang="en-US" dirty="0" smtClean="0"/>
              <a:t> dung</a:t>
            </a:r>
            <a:r>
              <a:rPr lang="vi-VN" dirty="0" smtClean="0"/>
              <a:t> đa phần là hình ảnh, rất ít từ ibm.</a:t>
            </a:r>
            <a:endParaRPr lang="en-US" dirty="0" smtClean="0"/>
          </a:p>
          <a:p>
            <a:pPr lvl="1"/>
            <a:r>
              <a:rPr lang="en-US" dirty="0" err="1" smtClean="0"/>
              <a:t>Tuy</a:t>
            </a:r>
            <a:r>
              <a:rPr lang="en-US" dirty="0" smtClean="0"/>
              <a:t> </a:t>
            </a:r>
            <a:r>
              <a:rPr lang="en-US" dirty="0" err="1" smtClean="0"/>
              <a:t>nhiên</a:t>
            </a:r>
            <a:r>
              <a:rPr lang="en-US" dirty="0" smtClean="0"/>
              <a:t> </a:t>
            </a:r>
            <a:r>
              <a:rPr lang="en-US" dirty="0" err="1" smtClean="0"/>
              <a:t>vẫn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tìm</a:t>
            </a:r>
            <a:r>
              <a:rPr lang="en-US" dirty="0" smtClean="0"/>
              <a:t> </a:t>
            </a:r>
            <a:r>
              <a:rPr lang="en-US" dirty="0" err="1" smtClean="0"/>
              <a:t>đến</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này</a:t>
            </a:r>
            <a:r>
              <a:rPr lang="en-US" dirty="0" smtClean="0"/>
              <a:t> </a:t>
            </a:r>
            <a:r>
              <a:rPr lang="en-US" dirty="0" err="1" smtClean="0"/>
              <a:t>bằng</a:t>
            </a:r>
            <a:r>
              <a:rPr lang="en-US" dirty="0" smtClean="0"/>
              <a:t> </a:t>
            </a:r>
            <a:r>
              <a:rPr lang="en-US" dirty="0" err="1" smtClean="0"/>
              <a:t>từ</a:t>
            </a:r>
            <a:r>
              <a:rPr lang="en-US" dirty="0" smtClean="0"/>
              <a:t> </a:t>
            </a:r>
            <a:r>
              <a:rPr lang="en-US" dirty="0" err="1" smtClean="0"/>
              <a:t>ibm</a:t>
            </a:r>
            <a:r>
              <a:rPr lang="en-US" dirty="0" smtClean="0"/>
              <a:t>.</a:t>
            </a:r>
            <a:endParaRPr lang="vi-VN" dirty="0" smtClean="0"/>
          </a:p>
          <a:p>
            <a:r>
              <a:rPr lang="vi-VN" dirty="0" smtClean="0"/>
              <a:t>Tìm kiếm trên [nội dung] + [văn bản liên kết</a:t>
            </a:r>
            <a:r>
              <a:rPr lang="vi-VN" dirty="0" smtClean="0">
                <a:sym typeface="Wingdings" panose="05000000000000000000" pitchFamily="2" charset="2"/>
              </a:rPr>
              <a:t>] sẽ hiệu quả hơn nếu chỉ tìm kiếm trên [nội dung]</a:t>
            </a:r>
            <a:endParaRPr lang="vi-VN" dirty="0" smtClean="0"/>
          </a:p>
        </p:txBody>
      </p:sp>
      <p:grpSp>
        <p:nvGrpSpPr>
          <p:cNvPr id="841740" name="Group 12"/>
          <p:cNvGrpSpPr>
            <a:grpSpLocks/>
          </p:cNvGrpSpPr>
          <p:nvPr/>
        </p:nvGrpSpPr>
        <p:grpSpPr bwMode="auto">
          <a:xfrm>
            <a:off x="1043608" y="4437112"/>
            <a:ext cx="7161726" cy="2209800"/>
            <a:chOff x="380" y="2673"/>
            <a:chExt cx="4849" cy="1392"/>
          </a:xfrm>
        </p:grpSpPr>
        <p:sp>
          <p:nvSpPr>
            <p:cNvPr id="841732" name="Rectangle 4"/>
            <p:cNvSpPr>
              <a:spLocks noChangeArrowheads="1"/>
            </p:cNvSpPr>
            <p:nvPr/>
          </p:nvSpPr>
          <p:spPr bwMode="auto">
            <a:xfrm>
              <a:off x="2400" y="3249"/>
              <a:ext cx="1152" cy="816"/>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000" b="1"/>
                <a:t>www.ibm.com</a:t>
              </a:r>
            </a:p>
          </p:txBody>
        </p:sp>
        <p:sp>
          <p:nvSpPr>
            <p:cNvPr id="841733" name="Text Box 5"/>
            <p:cNvSpPr txBox="1">
              <a:spLocks noChangeArrowheads="1"/>
            </p:cNvSpPr>
            <p:nvPr/>
          </p:nvSpPr>
          <p:spPr bwMode="auto">
            <a:xfrm>
              <a:off x="1152" y="2769"/>
              <a:ext cx="6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t>“ibm” </a:t>
              </a:r>
            </a:p>
          </p:txBody>
        </p:sp>
        <p:sp>
          <p:nvSpPr>
            <p:cNvPr id="841734" name="Text Box 6"/>
            <p:cNvSpPr txBox="1">
              <a:spLocks noChangeArrowheads="1"/>
            </p:cNvSpPr>
            <p:nvPr/>
          </p:nvSpPr>
          <p:spPr bwMode="auto">
            <a:xfrm>
              <a:off x="2448" y="2721"/>
              <a:ext cx="9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t>“ibm.com”</a:t>
              </a:r>
            </a:p>
          </p:txBody>
        </p:sp>
        <p:sp>
          <p:nvSpPr>
            <p:cNvPr id="841735" name="Text Box 7"/>
            <p:cNvSpPr txBox="1">
              <a:spLocks noChangeArrowheads="1"/>
            </p:cNvSpPr>
            <p:nvPr/>
          </p:nvSpPr>
          <p:spPr bwMode="auto">
            <a:xfrm>
              <a:off x="3936" y="2673"/>
              <a:ext cx="1293"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400" dirty="0" smtClean="0"/>
                <a:t>“Trang chủ của IBM”</a:t>
              </a:r>
              <a:endParaRPr lang="vi-VN" sz="2400" dirty="0"/>
            </a:p>
          </p:txBody>
        </p:sp>
        <p:sp>
          <p:nvSpPr>
            <p:cNvPr id="841736" name="Line 8"/>
            <p:cNvSpPr>
              <a:spLocks noChangeShapeType="1"/>
            </p:cNvSpPr>
            <p:nvPr/>
          </p:nvSpPr>
          <p:spPr bwMode="auto">
            <a:xfrm>
              <a:off x="2928" y="2961"/>
              <a:ext cx="0"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41737" name="Line 9"/>
            <p:cNvSpPr>
              <a:spLocks noChangeShapeType="1"/>
            </p:cNvSpPr>
            <p:nvPr/>
          </p:nvSpPr>
          <p:spPr bwMode="auto">
            <a:xfrm flipH="1">
              <a:off x="3552" y="2913"/>
              <a:ext cx="432" cy="3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41738" name="Text Box 10"/>
            <p:cNvSpPr txBox="1">
              <a:spLocks noChangeArrowheads="1"/>
            </p:cNvSpPr>
            <p:nvPr/>
          </p:nvSpPr>
          <p:spPr bwMode="auto">
            <a:xfrm>
              <a:off x="380" y="3022"/>
              <a:ext cx="1729" cy="7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400" dirty="0" smtClean="0"/>
                <a:t>Hàng triệu văn bản liên kết chứa từ “ibm”</a:t>
              </a:r>
              <a:endParaRPr lang="vi-VN" sz="2400" dirty="0"/>
            </a:p>
          </p:txBody>
        </p:sp>
        <p:sp>
          <p:nvSpPr>
            <p:cNvPr id="841739" name="Line 11"/>
            <p:cNvSpPr>
              <a:spLocks noChangeShapeType="1"/>
            </p:cNvSpPr>
            <p:nvPr/>
          </p:nvSpPr>
          <p:spPr bwMode="auto">
            <a:xfrm>
              <a:off x="1632" y="2961"/>
              <a:ext cx="768" cy="3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E5A70F77-73DA-4CFD-94D4-6843BAC129AF}" type="slidenum">
              <a:rPr lang="vi-VN"/>
              <a:pPr/>
              <a:t>5</a:t>
            </a:fld>
            <a:endParaRPr lang="vi-VN"/>
          </a:p>
        </p:txBody>
      </p:sp>
      <p:sp>
        <p:nvSpPr>
          <p:cNvPr id="842754" name="Rectangle 2"/>
          <p:cNvSpPr>
            <a:spLocks noGrp="1" noChangeArrowheads="1"/>
          </p:cNvSpPr>
          <p:nvPr>
            <p:ph type="title"/>
          </p:nvPr>
        </p:nvSpPr>
        <p:spPr/>
        <p:txBody>
          <a:bodyPr/>
          <a:lstStyle/>
          <a:p>
            <a:r>
              <a:rPr lang="en-US" dirty="0" err="1" smtClean="0"/>
              <a:t>Các</a:t>
            </a:r>
            <a:r>
              <a:rPr lang="en-US" dirty="0" smtClean="0"/>
              <a:t> </a:t>
            </a:r>
            <a:r>
              <a:rPr lang="en-US" dirty="0" err="1" smtClean="0"/>
              <a:t>văn</a:t>
            </a:r>
            <a:r>
              <a:rPr lang="en-US" dirty="0" smtClean="0"/>
              <a:t> </a:t>
            </a:r>
            <a:r>
              <a:rPr lang="en-US" dirty="0" err="1" smtClean="0"/>
              <a:t>bản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của</a:t>
            </a:r>
            <a:r>
              <a:rPr lang="en-US" dirty="0" smtClean="0"/>
              <a:t> </a:t>
            </a:r>
            <a:r>
              <a:rPr lang="vi-VN" dirty="0" smtClean="0">
                <a:hlinkClick r:id="rId2"/>
              </a:rPr>
              <a:t>www.ibm.com</a:t>
            </a:r>
            <a:r>
              <a:rPr lang="vi-VN" dirty="0" smtClean="0"/>
              <a:t> chứa </a:t>
            </a:r>
            <a:r>
              <a:rPr lang="en-US" dirty="0" err="1" smtClean="0"/>
              <a:t>nhiều</a:t>
            </a:r>
            <a:r>
              <a:rPr lang="en-US" dirty="0" smtClean="0"/>
              <a:t> </a:t>
            </a:r>
            <a:r>
              <a:rPr lang="vi-VN" dirty="0" smtClean="0"/>
              <a:t>từ ibm </a:t>
            </a:r>
            <a:endParaRPr lang="vi-VN" dirty="0"/>
          </a:p>
        </p:txBody>
      </p:sp>
      <p:pic>
        <p:nvPicPr>
          <p:cNvPr id="14" name="Picture 6" descr="35f-ibm.png"/>
          <p:cNvPicPr>
            <a:picLocks noChangeAspect="1"/>
          </p:cNvPicPr>
          <p:nvPr/>
        </p:nvPicPr>
        <p:blipFill>
          <a:blip r:embed="rId3"/>
          <a:srcRect/>
          <a:stretch>
            <a:fillRect/>
          </a:stretch>
        </p:blipFill>
        <p:spPr bwMode="auto">
          <a:xfrm>
            <a:off x="602753" y="1917725"/>
            <a:ext cx="7713663" cy="43195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C6B0D6C-72CA-4CEE-B8B0-D6B4073C5FA8}" type="slidenum">
              <a:rPr lang="vi-VN"/>
              <a:pPr/>
              <a:t>6</a:t>
            </a:fld>
            <a:endParaRPr lang="vi-VN"/>
          </a:p>
        </p:txBody>
      </p:sp>
      <p:sp>
        <p:nvSpPr>
          <p:cNvPr id="843778" name="Rectangle 2"/>
          <p:cNvSpPr>
            <a:spLocks noGrp="1" noChangeArrowheads="1"/>
          </p:cNvSpPr>
          <p:nvPr>
            <p:ph type="title"/>
          </p:nvPr>
        </p:nvSpPr>
        <p:spPr/>
        <p:txBody>
          <a:bodyPr/>
          <a:lstStyle/>
          <a:p>
            <a:r>
              <a:rPr lang="en-US" dirty="0" err="1" smtClean="0"/>
              <a:t>Sử</a:t>
            </a:r>
            <a:r>
              <a:rPr lang="en-US" dirty="0" smtClean="0"/>
              <a:t> </a:t>
            </a:r>
            <a:r>
              <a:rPr lang="en-US" dirty="0" err="1" smtClean="0"/>
              <a:t>dụng</a:t>
            </a:r>
            <a:r>
              <a:rPr lang="vi-VN" dirty="0" smtClean="0"/>
              <a:t> văn bản liên kết</a:t>
            </a:r>
            <a:endParaRPr lang="vi-VN" dirty="0"/>
          </a:p>
        </p:txBody>
      </p:sp>
      <p:sp>
        <p:nvSpPr>
          <p:cNvPr id="843779" name="Rectangle 3"/>
          <p:cNvSpPr>
            <a:spLocks noGrp="1" noChangeArrowheads="1"/>
          </p:cNvSpPr>
          <p:nvPr>
            <p:ph type="body" idx="1"/>
          </p:nvPr>
        </p:nvSpPr>
        <p:spPr>
          <a:xfrm>
            <a:off x="611560" y="2017713"/>
            <a:ext cx="8343528" cy="4114800"/>
          </a:xfrm>
        </p:spPr>
        <p:txBody>
          <a:bodyPr/>
          <a:lstStyle/>
          <a:p>
            <a:r>
              <a:rPr lang="vi-VN" dirty="0" smtClean="0"/>
              <a:t>Văn bản liên kết có thể mô tả trang web tốt hơn chính nội dung trang web đó.</a:t>
            </a:r>
          </a:p>
          <a:p>
            <a:r>
              <a:rPr lang="vi-VN" dirty="0" smtClean="0"/>
              <a:t>Có thể gán cho văn bản liên kết trọng số cao hơn chính nội dung trang web.</a:t>
            </a:r>
          </a:p>
          <a:p>
            <a:endParaRPr lang="vi-V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373BD45-E7AE-419E-82CF-F6DD9B010C37}" type="slidenum">
              <a:rPr lang="vi-VN"/>
              <a:pPr/>
              <a:t>7</a:t>
            </a:fld>
            <a:endParaRPr lang="vi-VN"/>
          </a:p>
        </p:txBody>
      </p:sp>
      <p:sp>
        <p:nvSpPr>
          <p:cNvPr id="959490" name="Rectangle 2"/>
          <p:cNvSpPr>
            <a:spLocks noGrp="1" noChangeArrowheads="1"/>
          </p:cNvSpPr>
          <p:nvPr>
            <p:ph type="title"/>
          </p:nvPr>
        </p:nvSpPr>
        <p:spPr/>
        <p:txBody>
          <a:bodyPr/>
          <a:lstStyle/>
          <a:p>
            <a:r>
              <a:rPr lang="en-US"/>
              <a:t>Nội dung chính</a:t>
            </a:r>
            <a:endParaRPr lang="vi-VN"/>
          </a:p>
        </p:txBody>
      </p:sp>
      <p:sp>
        <p:nvSpPr>
          <p:cNvPr id="959491" name="Rectangle 3"/>
          <p:cNvSpPr>
            <a:spLocks noGrp="1" noChangeArrowheads="1"/>
          </p:cNvSpPr>
          <p:nvPr>
            <p:ph type="body" idx="1"/>
          </p:nvPr>
        </p:nvSpPr>
        <p:spPr>
          <a:xfrm>
            <a:off x="611560" y="2017713"/>
            <a:ext cx="8343528" cy="4114800"/>
          </a:xfrm>
        </p:spPr>
        <p:txBody>
          <a:bodyPr/>
          <a:lstStyle/>
          <a:p>
            <a:r>
              <a:rPr lang="vi-VN" dirty="0" smtClean="0">
                <a:solidFill>
                  <a:schemeClr val="bg1">
                    <a:lumMod val="65000"/>
                  </a:schemeClr>
                </a:solidFill>
              </a:rPr>
              <a:t>Dữ liệu liên kết</a:t>
            </a:r>
          </a:p>
          <a:p>
            <a:r>
              <a:rPr lang="vi-VN" dirty="0" smtClean="0"/>
              <a:t>Phân tích trích dẫn</a:t>
            </a:r>
          </a:p>
          <a:p>
            <a:r>
              <a:rPr lang="vi-VN" dirty="0" smtClean="0">
                <a:solidFill>
                  <a:schemeClr val="bg1">
                    <a:lumMod val="65000"/>
                  </a:schemeClr>
                </a:solidFill>
              </a:rPr>
              <a:t>Giải thuật PageRank</a:t>
            </a:r>
            <a:endParaRPr lang="vi-VN" dirty="0">
              <a:solidFill>
                <a:schemeClr val="bg1">
                  <a:lumMod val="65000"/>
                </a:schemeClr>
              </a:solidFill>
            </a:endParaRPr>
          </a:p>
        </p:txBody>
      </p:sp>
    </p:spTree>
    <p:extLst>
      <p:ext uri="{BB962C8B-B14F-4D97-AF65-F5344CB8AC3E}">
        <p14:creationId xmlns:p14="http://schemas.microsoft.com/office/powerpoint/2010/main" val="1260133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C6B0D6C-72CA-4CEE-B8B0-D6B4073C5FA8}" type="slidenum">
              <a:rPr lang="vi-VN"/>
              <a:pPr/>
              <a:t>8</a:t>
            </a:fld>
            <a:endParaRPr lang="vi-VN"/>
          </a:p>
        </p:txBody>
      </p:sp>
      <p:sp>
        <p:nvSpPr>
          <p:cNvPr id="843778" name="Rectangle 2"/>
          <p:cNvSpPr>
            <a:spLocks noGrp="1" noChangeArrowheads="1"/>
          </p:cNvSpPr>
          <p:nvPr>
            <p:ph type="title"/>
          </p:nvPr>
        </p:nvSpPr>
        <p:spPr/>
        <p:txBody>
          <a:bodyPr/>
          <a:lstStyle/>
          <a:p>
            <a:r>
              <a:rPr lang="en-US" dirty="0" smtClean="0"/>
              <a:t>T</a:t>
            </a:r>
            <a:r>
              <a:rPr lang="vi-VN" dirty="0" smtClean="0"/>
              <a:t>rích dẫn</a:t>
            </a:r>
            <a:r>
              <a:rPr lang="en-US" dirty="0" smtClean="0"/>
              <a:t> </a:t>
            </a:r>
            <a:r>
              <a:rPr lang="en-US" dirty="0" err="1" smtClean="0"/>
              <a:t>trong</a:t>
            </a:r>
            <a:r>
              <a:rPr lang="en-US" dirty="0" smtClean="0"/>
              <a:t> </a:t>
            </a:r>
            <a:r>
              <a:rPr lang="en-US" dirty="0" err="1" smtClean="0"/>
              <a:t>ấn</a:t>
            </a:r>
            <a:r>
              <a:rPr lang="en-US" dirty="0" smtClean="0"/>
              <a:t> </a:t>
            </a:r>
            <a:r>
              <a:rPr lang="en-US" dirty="0" err="1" smtClean="0"/>
              <a:t>phẩm</a:t>
            </a:r>
            <a:r>
              <a:rPr lang="en-US" dirty="0" smtClean="0"/>
              <a:t> in</a:t>
            </a:r>
            <a:endParaRPr lang="vi-VN" dirty="0"/>
          </a:p>
        </p:txBody>
      </p:sp>
      <p:sp>
        <p:nvSpPr>
          <p:cNvPr id="6" name="Rectangle 3"/>
          <p:cNvSpPr txBox="1">
            <a:spLocks noChangeArrowheads="1"/>
          </p:cNvSpPr>
          <p:nvPr/>
        </p:nvSpPr>
        <p:spPr bwMode="auto">
          <a:xfrm>
            <a:off x="611560" y="2017713"/>
            <a:ext cx="8343528" cy="3787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smtClean="0"/>
              <a:t>Đối với tài liệu là sách, báo, tạp trí v.v.</a:t>
            </a:r>
          </a:p>
          <a:p>
            <a:pPr lvl="1"/>
            <a:r>
              <a:rPr lang="vi-VN" dirty="0" smtClean="0"/>
              <a:t>Một tài liệu có thể trích dẫn một tài liệu khác, ví dụ, tài liệu tham khảo.</a:t>
            </a:r>
          </a:p>
          <a:p>
            <a:r>
              <a:rPr lang="en-US" dirty="0" err="1" smtClean="0"/>
              <a:t>Ứng</a:t>
            </a:r>
            <a:r>
              <a:rPr lang="en-US" dirty="0" smtClean="0"/>
              <a:t> </a:t>
            </a:r>
            <a:r>
              <a:rPr lang="en-US" dirty="0" err="1" smtClean="0"/>
              <a:t>dụng</a:t>
            </a:r>
            <a:r>
              <a:rPr lang="en-US" dirty="0" smtClean="0"/>
              <a:t>:</a:t>
            </a:r>
            <a:endParaRPr lang="vi-VN" dirty="0" smtClean="0"/>
          </a:p>
          <a:p>
            <a:pPr lvl="1"/>
            <a:r>
              <a:rPr lang="vi-VN" dirty="0" smtClean="0"/>
              <a:t>Xác định độ tương đồng giữa các tài liệu</a:t>
            </a:r>
          </a:p>
          <a:p>
            <a:pPr lvl="1"/>
            <a:r>
              <a:rPr lang="vi-VN" dirty="0" smtClean="0"/>
              <a:t>Đánh giá </a:t>
            </a:r>
            <a:r>
              <a:rPr lang="en-US" dirty="0" err="1" smtClean="0"/>
              <a:t>xếp</a:t>
            </a:r>
            <a:r>
              <a:rPr lang="en-US" dirty="0" smtClean="0"/>
              <a:t> </a:t>
            </a:r>
            <a:r>
              <a:rPr lang="en-US" dirty="0" err="1" smtClean="0"/>
              <a:t>hạng</a:t>
            </a:r>
            <a:r>
              <a:rPr lang="vi-VN" dirty="0" smtClean="0"/>
              <a:t> (impact factor) tạp trí</a:t>
            </a:r>
            <a:endParaRPr lang="en-US" dirty="0" smtClean="0"/>
          </a:p>
          <a:p>
            <a:pPr lvl="1"/>
            <a:r>
              <a:rPr lang="en-US" dirty="0" err="1" smtClean="0"/>
              <a:t>Xếp</a:t>
            </a:r>
            <a:r>
              <a:rPr lang="en-US" dirty="0" smtClean="0"/>
              <a:t> </a:t>
            </a:r>
            <a:r>
              <a:rPr lang="en-US" dirty="0" err="1" smtClean="0"/>
              <a:t>hạng</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liên</a:t>
            </a:r>
            <a:r>
              <a:rPr lang="en-US" dirty="0" smtClean="0"/>
              <a:t> </a:t>
            </a:r>
            <a:r>
              <a:rPr lang="en-US" dirty="0" err="1" smtClean="0"/>
              <a:t>kết</a:t>
            </a:r>
            <a:endParaRPr lang="en-US" dirty="0"/>
          </a:p>
          <a:p>
            <a:pPr lvl="1"/>
            <a:r>
              <a:rPr lang="en-US" dirty="0" smtClean="0"/>
              <a:t>v.v.</a:t>
            </a:r>
            <a:endParaRPr lang="vi-VN" dirty="0" smtClean="0"/>
          </a:p>
        </p:txBody>
      </p:sp>
      <p:sp>
        <p:nvSpPr>
          <p:cNvPr id="3" name="TextBox 2"/>
          <p:cNvSpPr txBox="1"/>
          <p:nvPr/>
        </p:nvSpPr>
        <p:spPr>
          <a:xfrm>
            <a:off x="827584" y="5733256"/>
            <a:ext cx="7848872" cy="954107"/>
          </a:xfrm>
          <a:prstGeom prst="rect">
            <a:avLst/>
          </a:prstGeom>
          <a:noFill/>
        </p:spPr>
        <p:txBody>
          <a:bodyPr wrap="square" rtlCol="0">
            <a:spAutoFit/>
          </a:bodyPr>
          <a:lstStyle/>
          <a:p>
            <a:r>
              <a:rPr lang="en-US" sz="2800" dirty="0" err="1">
                <a:solidFill>
                  <a:schemeClr val="tx2"/>
                </a:solidFill>
              </a:rPr>
              <a:t>Trích</a:t>
            </a:r>
            <a:r>
              <a:rPr lang="en-US" sz="2800" dirty="0">
                <a:solidFill>
                  <a:schemeClr val="tx2"/>
                </a:solidFill>
              </a:rPr>
              <a:t> </a:t>
            </a:r>
            <a:r>
              <a:rPr lang="en-US" sz="2800" dirty="0" err="1">
                <a:solidFill>
                  <a:schemeClr val="tx2"/>
                </a:solidFill>
              </a:rPr>
              <a:t>dẫn</a:t>
            </a:r>
            <a:r>
              <a:rPr lang="en-US" sz="2800" dirty="0">
                <a:solidFill>
                  <a:schemeClr val="tx2"/>
                </a:solidFill>
              </a:rPr>
              <a:t> </a:t>
            </a:r>
            <a:r>
              <a:rPr lang="en-US" sz="2800" dirty="0" err="1">
                <a:solidFill>
                  <a:schemeClr val="tx2"/>
                </a:solidFill>
              </a:rPr>
              <a:t>tài</a:t>
            </a:r>
            <a:r>
              <a:rPr lang="en-US" sz="2800" dirty="0">
                <a:solidFill>
                  <a:schemeClr val="tx2"/>
                </a:solidFill>
              </a:rPr>
              <a:t> </a:t>
            </a:r>
            <a:r>
              <a:rPr lang="en-US" sz="2800" dirty="0" err="1">
                <a:solidFill>
                  <a:schemeClr val="tx2"/>
                </a:solidFill>
              </a:rPr>
              <a:t>liệu</a:t>
            </a:r>
            <a:r>
              <a:rPr lang="en-US" sz="2800" dirty="0">
                <a:solidFill>
                  <a:schemeClr val="tx2"/>
                </a:solidFill>
              </a:rPr>
              <a:t> </a:t>
            </a:r>
            <a:r>
              <a:rPr lang="vi-VN" sz="2800" dirty="0">
                <a:solidFill>
                  <a:schemeClr val="tx2"/>
                </a:solidFill>
              </a:rPr>
              <a:t>có </a:t>
            </a:r>
            <a:r>
              <a:rPr lang="en-US" sz="2800" dirty="0">
                <a:solidFill>
                  <a:schemeClr val="tx2"/>
                </a:solidFill>
              </a:rPr>
              <a:t>ý </a:t>
            </a:r>
            <a:r>
              <a:rPr lang="en-US" sz="2800" dirty="0" err="1">
                <a:solidFill>
                  <a:schemeClr val="tx2"/>
                </a:solidFill>
              </a:rPr>
              <a:t>nghĩa</a:t>
            </a:r>
            <a:r>
              <a:rPr lang="vi-VN" sz="2800" dirty="0">
                <a:solidFill>
                  <a:schemeClr val="tx2"/>
                </a:solidFill>
              </a:rPr>
              <a:t> tương tự siêu liên kết </a:t>
            </a:r>
            <a:r>
              <a:rPr lang="en-US" sz="2800" dirty="0" err="1" smtClean="0">
                <a:solidFill>
                  <a:schemeClr val="tx2"/>
                </a:solidFill>
              </a:rPr>
              <a:t>trong</a:t>
            </a:r>
            <a:r>
              <a:rPr lang="en-US" sz="2800" dirty="0" smtClean="0">
                <a:solidFill>
                  <a:schemeClr val="tx2"/>
                </a:solidFill>
              </a:rPr>
              <a:t> </a:t>
            </a:r>
            <a:r>
              <a:rPr lang="en-US" sz="2800" dirty="0" err="1" smtClean="0">
                <a:solidFill>
                  <a:schemeClr val="tx2"/>
                </a:solidFill>
              </a:rPr>
              <a:t>môi</a:t>
            </a:r>
            <a:r>
              <a:rPr lang="en-US" sz="2800" dirty="0" smtClean="0">
                <a:solidFill>
                  <a:schemeClr val="tx2"/>
                </a:solidFill>
              </a:rPr>
              <a:t> </a:t>
            </a:r>
            <a:r>
              <a:rPr lang="en-US" sz="2800" dirty="0" err="1" smtClean="0">
                <a:solidFill>
                  <a:schemeClr val="tx2"/>
                </a:solidFill>
              </a:rPr>
              <a:t>trường</a:t>
            </a:r>
            <a:r>
              <a:rPr lang="vi-VN" sz="2800" dirty="0" smtClean="0">
                <a:solidFill>
                  <a:schemeClr val="tx2"/>
                </a:solidFill>
              </a:rPr>
              <a:t> web</a:t>
            </a:r>
            <a:endParaRPr lang="vi-VN" sz="2800" dirty="0">
              <a:solidFill>
                <a:schemeClr val="tx2"/>
              </a:solidFill>
            </a:endParaRPr>
          </a:p>
        </p:txBody>
      </p:sp>
    </p:spTree>
    <p:extLst>
      <p:ext uri="{BB962C8B-B14F-4D97-AF65-F5344CB8AC3E}">
        <p14:creationId xmlns:p14="http://schemas.microsoft.com/office/powerpoint/2010/main" val="551553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1AA9FFD5-254E-44AB-8A42-0FADCE19148C}" type="slidenum">
              <a:rPr lang="vi-VN"/>
              <a:pPr/>
              <a:t>9</a:t>
            </a:fld>
            <a:endParaRPr lang="vi-VN"/>
          </a:p>
        </p:txBody>
      </p:sp>
      <p:sp>
        <p:nvSpPr>
          <p:cNvPr id="832514" name="Rectangle 2"/>
          <p:cNvSpPr>
            <a:spLocks noGrp="1" noChangeArrowheads="1"/>
          </p:cNvSpPr>
          <p:nvPr>
            <p:ph type="title"/>
          </p:nvPr>
        </p:nvSpPr>
        <p:spPr/>
        <p:txBody>
          <a:bodyPr/>
          <a:lstStyle/>
          <a:p>
            <a:r>
              <a:rPr lang="vi-VN" dirty="0" smtClean="0"/>
              <a:t> </a:t>
            </a:r>
            <a:r>
              <a:rPr lang="en-US" dirty="0" smtClean="0"/>
              <a:t/>
            </a:r>
            <a:br>
              <a:rPr lang="en-US" dirty="0" smtClean="0"/>
            </a:br>
            <a:r>
              <a:rPr lang="vi-VN" dirty="0" smtClean="0"/>
              <a:t>Mức đồng tham khảo</a:t>
            </a:r>
            <a:endParaRPr lang="vi-VN" dirty="0"/>
          </a:p>
        </p:txBody>
      </p:sp>
      <p:sp>
        <p:nvSpPr>
          <p:cNvPr id="832515" name="Rectangle 3"/>
          <p:cNvSpPr>
            <a:spLocks noGrp="1" noChangeArrowheads="1"/>
          </p:cNvSpPr>
          <p:nvPr>
            <p:ph type="body" idx="1"/>
          </p:nvPr>
        </p:nvSpPr>
        <p:spPr>
          <a:xfrm>
            <a:off x="611560" y="2017713"/>
            <a:ext cx="8343528" cy="1843335"/>
          </a:xfrm>
        </p:spPr>
        <p:txBody>
          <a:bodyPr/>
          <a:lstStyle/>
          <a:p>
            <a:r>
              <a:rPr lang="vi-VN" sz="2600" dirty="0" smtClean="0"/>
              <a:t>Mức đồng tham khảo của hai tài liệu </a:t>
            </a:r>
            <a:r>
              <a:rPr lang="vi-VN" sz="2600" i="1" dirty="0" smtClean="0"/>
              <a:t>A </a:t>
            </a:r>
            <a:r>
              <a:rPr lang="vi-VN" sz="2600" dirty="0" smtClean="0"/>
              <a:t>và </a:t>
            </a:r>
            <a:r>
              <a:rPr lang="vi-VN" sz="2600" i="1" dirty="0" smtClean="0"/>
              <a:t>B</a:t>
            </a:r>
            <a:r>
              <a:rPr lang="vi-VN" sz="2600" dirty="0" smtClean="0"/>
              <a:t> là số tài </a:t>
            </a:r>
            <a:r>
              <a:rPr lang="en-US" sz="2600" dirty="0" err="1" smtClean="0"/>
              <a:t>liệu</a:t>
            </a:r>
            <a:r>
              <a:rPr lang="en-US" sz="2600" dirty="0" smtClean="0"/>
              <a:t> </a:t>
            </a:r>
            <a:r>
              <a:rPr lang="en-US" sz="2600" dirty="0" err="1" smtClean="0"/>
              <a:t>tham</a:t>
            </a:r>
            <a:r>
              <a:rPr lang="en-US" sz="2600" dirty="0" smtClean="0"/>
              <a:t> </a:t>
            </a:r>
            <a:r>
              <a:rPr lang="en-US" sz="2600" dirty="0" err="1" smtClean="0"/>
              <a:t>khảo</a:t>
            </a:r>
            <a:r>
              <a:rPr lang="en-US" sz="2600" dirty="0" smtClean="0"/>
              <a:t> </a:t>
            </a:r>
            <a:r>
              <a:rPr lang="en-US" sz="2600" dirty="0" err="1" smtClean="0"/>
              <a:t>chung</a:t>
            </a:r>
            <a:r>
              <a:rPr lang="en-US" sz="2600" dirty="0" smtClean="0"/>
              <a:t> </a:t>
            </a:r>
            <a:r>
              <a:rPr lang="en-US" sz="2600" dirty="0" err="1" smtClean="0"/>
              <a:t>của</a:t>
            </a:r>
            <a:r>
              <a:rPr lang="vi-VN" sz="2600" dirty="0" smtClean="0"/>
              <a:t> </a:t>
            </a:r>
            <a:r>
              <a:rPr lang="vi-VN" sz="2600" i="1" dirty="0" smtClean="0"/>
              <a:t>A</a:t>
            </a:r>
            <a:r>
              <a:rPr lang="vi-VN" sz="2600" dirty="0" smtClean="0"/>
              <a:t> và </a:t>
            </a:r>
            <a:r>
              <a:rPr lang="vi-VN" sz="2600" i="1" dirty="0" smtClean="0"/>
              <a:t>B</a:t>
            </a:r>
            <a:r>
              <a:rPr lang="vi-VN" sz="2600" dirty="0" smtClean="0"/>
              <a:t>.</a:t>
            </a:r>
          </a:p>
          <a:p>
            <a:pPr algn="just"/>
            <a:r>
              <a:rPr lang="vi-VN" sz="2600" dirty="0" smtClean="0"/>
              <a:t>Được sử dụng để đo độ tương đồng giữa các tài liệu, tác giả Kessler, công bố năm 1963.</a:t>
            </a:r>
            <a:endParaRPr lang="vi-VN" sz="2600" dirty="0"/>
          </a:p>
        </p:txBody>
      </p:sp>
      <p:grpSp>
        <p:nvGrpSpPr>
          <p:cNvPr id="832516" name="Group 39"/>
          <p:cNvGrpSpPr>
            <a:grpSpLocks/>
          </p:cNvGrpSpPr>
          <p:nvPr/>
        </p:nvGrpSpPr>
        <p:grpSpPr bwMode="auto">
          <a:xfrm>
            <a:off x="2960688" y="3789040"/>
            <a:ext cx="2743200" cy="1490663"/>
            <a:chOff x="1823" y="3009"/>
            <a:chExt cx="1728" cy="939"/>
          </a:xfrm>
        </p:grpSpPr>
        <p:sp>
          <p:nvSpPr>
            <p:cNvPr id="832517" name="Oval 40"/>
            <p:cNvSpPr>
              <a:spLocks noChangeArrowheads="1"/>
            </p:cNvSpPr>
            <p:nvPr/>
          </p:nvSpPr>
          <p:spPr bwMode="auto">
            <a:xfrm>
              <a:off x="2159" y="3009"/>
              <a:ext cx="288" cy="338"/>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r>
                <a:rPr lang="en-US" sz="2400">
                  <a:latin typeface="Lucida Sans" pitchFamily="34" charset="0"/>
                </a:rPr>
                <a:t>A</a:t>
              </a:r>
            </a:p>
          </p:txBody>
        </p:sp>
        <p:sp>
          <p:nvSpPr>
            <p:cNvPr id="832518" name="Line 41"/>
            <p:cNvSpPr>
              <a:spLocks noChangeShapeType="1"/>
            </p:cNvSpPr>
            <p:nvPr/>
          </p:nvSpPr>
          <p:spPr bwMode="auto">
            <a:xfrm>
              <a:off x="2399" y="3297"/>
              <a:ext cx="289" cy="49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19" name="Line 42"/>
            <p:cNvSpPr>
              <a:spLocks noChangeShapeType="1"/>
            </p:cNvSpPr>
            <p:nvPr/>
          </p:nvSpPr>
          <p:spPr bwMode="auto">
            <a:xfrm>
              <a:off x="2303" y="3345"/>
              <a:ext cx="144"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0" name="Line 43"/>
            <p:cNvSpPr>
              <a:spLocks noChangeShapeType="1"/>
            </p:cNvSpPr>
            <p:nvPr/>
          </p:nvSpPr>
          <p:spPr bwMode="auto">
            <a:xfrm flipH="1">
              <a:off x="2207" y="3345"/>
              <a:ext cx="48"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2521" name="Line 44"/>
            <p:cNvSpPr>
              <a:spLocks noChangeShapeType="1"/>
            </p:cNvSpPr>
            <p:nvPr/>
          </p:nvSpPr>
          <p:spPr bwMode="auto">
            <a:xfrm flipH="1">
              <a:off x="1967" y="3297"/>
              <a:ext cx="240"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2" name="Line 45"/>
            <p:cNvSpPr>
              <a:spLocks noChangeShapeType="1"/>
            </p:cNvSpPr>
            <p:nvPr/>
          </p:nvSpPr>
          <p:spPr bwMode="auto">
            <a:xfrm flipH="1">
              <a:off x="2495" y="3249"/>
              <a:ext cx="480"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3" name="Line 46"/>
            <p:cNvSpPr>
              <a:spLocks noChangeShapeType="1"/>
            </p:cNvSpPr>
            <p:nvPr/>
          </p:nvSpPr>
          <p:spPr bwMode="auto">
            <a:xfrm flipH="1">
              <a:off x="2688" y="3297"/>
              <a:ext cx="335" cy="49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4" name="Line 47"/>
            <p:cNvSpPr>
              <a:spLocks noChangeShapeType="1"/>
            </p:cNvSpPr>
            <p:nvPr/>
          </p:nvSpPr>
          <p:spPr bwMode="auto">
            <a:xfrm>
              <a:off x="3119" y="3345"/>
              <a:ext cx="0"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5" name="Line 48"/>
            <p:cNvSpPr>
              <a:spLocks noChangeShapeType="1"/>
            </p:cNvSpPr>
            <p:nvPr/>
          </p:nvSpPr>
          <p:spPr bwMode="auto">
            <a:xfrm>
              <a:off x="3167" y="3297"/>
              <a:ext cx="192"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6" name="Line 49"/>
            <p:cNvSpPr>
              <a:spLocks noChangeShapeType="1"/>
            </p:cNvSpPr>
            <p:nvPr/>
          </p:nvSpPr>
          <p:spPr bwMode="auto">
            <a:xfrm>
              <a:off x="3215" y="3249"/>
              <a:ext cx="336"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7" name="Line 50"/>
            <p:cNvSpPr>
              <a:spLocks noChangeShapeType="1"/>
            </p:cNvSpPr>
            <p:nvPr/>
          </p:nvSpPr>
          <p:spPr bwMode="auto">
            <a:xfrm flipH="1">
              <a:off x="2879" y="3345"/>
              <a:ext cx="192"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8" name="Line 51"/>
            <p:cNvSpPr>
              <a:spLocks noChangeShapeType="1"/>
            </p:cNvSpPr>
            <p:nvPr/>
          </p:nvSpPr>
          <p:spPr bwMode="auto">
            <a:xfrm>
              <a:off x="2447" y="3249"/>
              <a:ext cx="432"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2529" name="Line 52"/>
            <p:cNvSpPr>
              <a:spLocks noChangeShapeType="1"/>
            </p:cNvSpPr>
            <p:nvPr/>
          </p:nvSpPr>
          <p:spPr bwMode="auto">
            <a:xfrm flipH="1">
              <a:off x="1823" y="3249"/>
              <a:ext cx="336" cy="57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2530" name="Oval 53"/>
            <p:cNvSpPr>
              <a:spLocks noChangeArrowheads="1"/>
            </p:cNvSpPr>
            <p:nvPr/>
          </p:nvSpPr>
          <p:spPr bwMode="auto">
            <a:xfrm>
              <a:off x="2304" y="3600"/>
              <a:ext cx="718" cy="34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1" name="Oval 54"/>
            <p:cNvSpPr>
              <a:spLocks noChangeArrowheads="1"/>
            </p:cNvSpPr>
            <p:nvPr/>
          </p:nvSpPr>
          <p:spPr bwMode="auto">
            <a:xfrm>
              <a:off x="2975" y="3009"/>
              <a:ext cx="275" cy="338"/>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r>
                <a:rPr lang="en-US" sz="2400">
                  <a:latin typeface="Lucida Sans" pitchFamily="34" charset="0"/>
                </a:rPr>
                <a:t>B</a:t>
              </a:r>
            </a:p>
          </p:txBody>
        </p:sp>
        <p:sp>
          <p:nvSpPr>
            <p:cNvPr id="832532" name="Oval 55"/>
            <p:cNvSpPr>
              <a:spLocks noChangeArrowheads="1"/>
            </p:cNvSpPr>
            <p:nvPr/>
          </p:nvSpPr>
          <p:spPr bwMode="auto">
            <a:xfrm>
              <a:off x="2207" y="3825"/>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3" name="Oval 56"/>
            <p:cNvSpPr>
              <a:spLocks noChangeArrowheads="1"/>
            </p:cNvSpPr>
            <p:nvPr/>
          </p:nvSpPr>
          <p:spPr bwMode="auto">
            <a:xfrm>
              <a:off x="1967" y="3825"/>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4" name="Oval 57"/>
            <p:cNvSpPr>
              <a:spLocks noChangeArrowheads="1"/>
            </p:cNvSpPr>
            <p:nvPr/>
          </p:nvSpPr>
          <p:spPr bwMode="auto">
            <a:xfrm>
              <a:off x="1823" y="3825"/>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5" name="Oval 58"/>
            <p:cNvSpPr>
              <a:spLocks noChangeArrowheads="1"/>
            </p:cNvSpPr>
            <p:nvPr/>
          </p:nvSpPr>
          <p:spPr bwMode="auto">
            <a:xfrm>
              <a:off x="3503" y="3729"/>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6" name="Oval 59"/>
            <p:cNvSpPr>
              <a:spLocks noChangeArrowheads="1"/>
            </p:cNvSpPr>
            <p:nvPr/>
          </p:nvSpPr>
          <p:spPr bwMode="auto">
            <a:xfrm>
              <a:off x="3311" y="3777"/>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7" name="Oval 60"/>
            <p:cNvSpPr>
              <a:spLocks noChangeArrowheads="1"/>
            </p:cNvSpPr>
            <p:nvPr/>
          </p:nvSpPr>
          <p:spPr bwMode="auto">
            <a:xfrm>
              <a:off x="3119" y="3777"/>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8" name="Oval 61"/>
            <p:cNvSpPr>
              <a:spLocks noChangeArrowheads="1"/>
            </p:cNvSpPr>
            <p:nvPr/>
          </p:nvSpPr>
          <p:spPr bwMode="auto">
            <a:xfrm>
              <a:off x="2831" y="3777"/>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9" name="Oval 62"/>
            <p:cNvSpPr>
              <a:spLocks noChangeArrowheads="1"/>
            </p:cNvSpPr>
            <p:nvPr/>
          </p:nvSpPr>
          <p:spPr bwMode="auto">
            <a:xfrm>
              <a:off x="2640" y="3792"/>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40" name="Oval 63"/>
            <p:cNvSpPr>
              <a:spLocks noChangeArrowheads="1"/>
            </p:cNvSpPr>
            <p:nvPr/>
          </p:nvSpPr>
          <p:spPr bwMode="auto">
            <a:xfrm>
              <a:off x="2447" y="3777"/>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grpSp>
      <p:sp>
        <p:nvSpPr>
          <p:cNvPr id="2" name="TextBox 1"/>
          <p:cNvSpPr txBox="1"/>
          <p:nvPr/>
        </p:nvSpPr>
        <p:spPr>
          <a:xfrm>
            <a:off x="611559" y="5373216"/>
            <a:ext cx="8332415" cy="1015663"/>
          </a:xfrm>
          <a:prstGeom prst="rect">
            <a:avLst/>
          </a:prstGeom>
          <a:noFill/>
        </p:spPr>
        <p:txBody>
          <a:bodyPr wrap="square" rtlCol="0">
            <a:spAutoFit/>
          </a:bodyPr>
          <a:lstStyle/>
          <a:p>
            <a:r>
              <a:rPr lang="en-US" sz="2800" dirty="0" err="1" smtClean="0">
                <a:solidFill>
                  <a:schemeClr val="tx2"/>
                </a:solidFill>
              </a:rPr>
              <a:t>Mức</a:t>
            </a:r>
            <a:r>
              <a:rPr lang="en-US" sz="2800" dirty="0" smtClean="0">
                <a:solidFill>
                  <a:schemeClr val="tx2"/>
                </a:solidFill>
              </a:rPr>
              <a:t> </a:t>
            </a:r>
            <a:r>
              <a:rPr lang="en-US" sz="2800" dirty="0" err="1" smtClean="0">
                <a:solidFill>
                  <a:schemeClr val="tx2"/>
                </a:solidFill>
              </a:rPr>
              <a:t>đồng</a:t>
            </a:r>
            <a:r>
              <a:rPr lang="en-US" sz="2800" dirty="0" smtClean="0">
                <a:solidFill>
                  <a:schemeClr val="tx2"/>
                </a:solidFill>
              </a:rPr>
              <a:t> </a:t>
            </a:r>
            <a:r>
              <a:rPr lang="en-US" sz="2800" dirty="0" err="1" smtClean="0">
                <a:solidFill>
                  <a:schemeClr val="tx2"/>
                </a:solidFill>
              </a:rPr>
              <a:t>tham</a:t>
            </a:r>
            <a:r>
              <a:rPr lang="en-US" sz="2800" dirty="0" smtClean="0">
                <a:solidFill>
                  <a:schemeClr val="tx2"/>
                </a:solidFill>
              </a:rPr>
              <a:t> </a:t>
            </a:r>
            <a:r>
              <a:rPr lang="en-US" sz="2800" dirty="0" err="1" smtClean="0">
                <a:solidFill>
                  <a:schemeClr val="tx2"/>
                </a:solidFill>
              </a:rPr>
              <a:t>khảo</a:t>
            </a:r>
            <a:r>
              <a:rPr lang="en-US" sz="2800" dirty="0" smtClean="0">
                <a:solidFill>
                  <a:schemeClr val="tx2"/>
                </a:solidFill>
              </a:rPr>
              <a:t>: </a:t>
            </a:r>
            <a:r>
              <a:rPr lang="en-US" sz="2800" dirty="0" err="1" smtClean="0">
                <a:solidFill>
                  <a:schemeClr val="tx2"/>
                </a:solidFill>
              </a:rPr>
              <a:t>cocitation</a:t>
            </a:r>
            <a:endParaRPr lang="en-US" sz="2800" dirty="0" smtClean="0">
              <a:solidFill>
                <a:schemeClr val="tx2"/>
              </a:solidFill>
            </a:endParaRPr>
          </a:p>
          <a:p>
            <a:r>
              <a:rPr lang="en-US" sz="2800" dirty="0" smtClean="0">
                <a:solidFill>
                  <a:schemeClr val="tx2"/>
                </a:solidFill>
              </a:rPr>
              <a:t>	</a:t>
            </a:r>
            <a:r>
              <a:rPr lang="vi-VN" sz="2800" dirty="0" smtClean="0">
                <a:solidFill>
                  <a:schemeClr val="tx2"/>
                </a:solidFill>
              </a:rPr>
              <a:t>Có nên chuẩn hóa theo số lượng trích dẫn</a:t>
            </a:r>
            <a:r>
              <a:rPr lang="vi-VN" sz="3200" dirty="0" smtClean="0">
                <a:solidFill>
                  <a:schemeClr val="tx2"/>
                </a:solidFill>
              </a:rPr>
              <a:t>?</a:t>
            </a:r>
            <a:endParaRPr lang="vi-VN" sz="2800" dirty="0">
              <a:solidFill>
                <a:schemeClr val="tx2"/>
              </a:solidFill>
            </a:endParaRPr>
          </a:p>
        </p:txBody>
      </p:sp>
    </p:spTree>
    <p:extLst>
      <p:ext uri="{BB962C8B-B14F-4D97-AF65-F5344CB8AC3E}">
        <p14:creationId xmlns:p14="http://schemas.microsoft.com/office/powerpoint/2010/main" val="3863041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9358</TotalTime>
  <Words>2410</Words>
  <Application>Microsoft Office PowerPoint</Application>
  <PresentationFormat>On-screen Show (4:3)</PresentationFormat>
  <Paragraphs>441</Paragraphs>
  <Slides>37</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Палитра</vt:lpstr>
      <vt:lpstr>Vergelijking</vt:lpstr>
      <vt:lpstr>IT4853 Tìm kiếm và trình diễn thông tin</vt:lpstr>
      <vt:lpstr>Nội dung chính</vt:lpstr>
      <vt:lpstr>Dữ liệu liên kết</vt:lpstr>
      <vt:lpstr>Tìm kiếm bằng văn bản liên kết</vt:lpstr>
      <vt:lpstr>Các văn bản liên kết của www.ibm.com chứa nhiều từ ibm </vt:lpstr>
      <vt:lpstr>Sử dụng văn bản liên kết</vt:lpstr>
      <vt:lpstr>Nội dung chính</vt:lpstr>
      <vt:lpstr>Trích dẫn trong ấn phẩm in</vt:lpstr>
      <vt:lpstr>  Mức đồng tham khảo</vt:lpstr>
      <vt:lpstr> Mức đồng tham chiếu</vt:lpstr>
      <vt:lpstr>Xếp hạng tạp trí theo impact factor </vt:lpstr>
      <vt:lpstr>Xếp hạng dựa trên phân tích trích dẫn</vt:lpstr>
      <vt:lpstr>Nội dung chính</vt:lpstr>
      <vt:lpstr> Mô hình duyệt Web ngẫu nhiên</vt:lpstr>
      <vt:lpstr> Mô hình duyệt Web ngẫu nhiên (2)</vt:lpstr>
      <vt:lpstr>Mô hình duyệt Web ngẫu nhiên với bước nhảy</vt:lpstr>
      <vt:lpstr>Khái quát hóa quá trình duyệt Web bằng chuỗi Markov</vt:lpstr>
      <vt:lpstr>Ví dụ đồ thị Web</vt:lpstr>
      <vt:lpstr>PowerPoint Presentation</vt:lpstr>
      <vt:lpstr>PowerPoint Presentation</vt:lpstr>
      <vt:lpstr>PowerPoint Presentation</vt:lpstr>
      <vt:lpstr> Xác định ma trận xác suất chuyển trạng thái</vt:lpstr>
      <vt:lpstr>Điều kiện dừng</vt:lpstr>
      <vt:lpstr>Điều kiện dừng (2)</vt:lpstr>
      <vt:lpstr>Tính PageRank</vt:lpstr>
      <vt:lpstr>Tính PageRank (2)</vt:lpstr>
      <vt:lpstr>Tính PageRank (3): Phương pháp lũy thừa</vt:lpstr>
      <vt:lpstr>Ví dụ phương pháp lũy thừa</vt:lpstr>
      <vt:lpstr>Ví dụ phương pháp lũy thừa (2)</vt:lpstr>
      <vt:lpstr>Hạn chế của mô hình duyệt Web ngẫu nhiên</vt:lpstr>
      <vt:lpstr>Ứng dụng của giải thuật PageRank</vt:lpstr>
      <vt:lpstr>Bài tập 24.1</vt:lpstr>
      <vt:lpstr>Bài tập 24.2</vt:lpstr>
      <vt:lpstr>Bài tập 24.3</vt:lpstr>
      <vt:lpstr>Bài tập 24.4</vt:lpstr>
      <vt:lpstr>Bài tập 24.5</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2158</cp:revision>
  <dcterms:created xsi:type="dcterms:W3CDTF">2013-06-24T04:34:24Z</dcterms:created>
  <dcterms:modified xsi:type="dcterms:W3CDTF">2017-11-27T18:20:17Z</dcterms:modified>
</cp:coreProperties>
</file>