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heddar" charset="1" panose="00000000000000000000"/>
      <p:regular r:id="rId14"/>
    </p:embeddedFont>
    <p:embeddedFont>
      <p:font typeface="HK Grotesk Bold" charset="1" panose="00000800000000000000"/>
      <p:regular r:id="rId15"/>
    </p:embeddedFont>
    <p:embeddedFont>
      <p:font typeface="Canva Sans Bold" charset="1" panose="020B0803030501040103"/>
      <p:regular r:id="rId16"/>
    </p:embeddedFont>
    <p:embeddedFont>
      <p:font typeface="HK Grotesk" charset="1" panose="00000500000000000000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72002" y="-2993932"/>
            <a:ext cx="6045107" cy="5770329"/>
          </a:xfrm>
          <a:custGeom>
            <a:avLst/>
            <a:gdLst/>
            <a:ahLst/>
            <a:cxnLst/>
            <a:rect r="r" b="b" t="t" l="l"/>
            <a:pathLst>
              <a:path h="5770329" w="6045107">
                <a:moveTo>
                  <a:pt x="0" y="0"/>
                </a:moveTo>
                <a:lnTo>
                  <a:pt x="6045107" y="0"/>
                </a:lnTo>
                <a:lnTo>
                  <a:pt x="6045107" y="5770329"/>
                </a:lnTo>
                <a:lnTo>
                  <a:pt x="0" y="5770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1902" y="6470132"/>
            <a:ext cx="7200900" cy="7200900"/>
          </a:xfrm>
          <a:custGeom>
            <a:avLst/>
            <a:gdLst/>
            <a:ahLst/>
            <a:cxnLst/>
            <a:rect r="r" b="b" t="t" l="l"/>
            <a:pathLst>
              <a:path h="7200900" w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566248" y="1746830"/>
            <a:ext cx="8118296" cy="7770683"/>
            <a:chOff x="0" y="0"/>
            <a:chExt cx="84916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49160" cy="812800"/>
            </a:xfrm>
            <a:custGeom>
              <a:avLst/>
              <a:gdLst/>
              <a:ahLst/>
              <a:cxnLst/>
              <a:rect r="r" b="b" t="t" l="l"/>
              <a:pathLst>
                <a:path h="812800" w="849160">
                  <a:moveTo>
                    <a:pt x="424580" y="0"/>
                  </a:moveTo>
                  <a:cubicBezTo>
                    <a:pt x="190091" y="0"/>
                    <a:pt x="0" y="181951"/>
                    <a:pt x="0" y="406400"/>
                  </a:cubicBezTo>
                  <a:cubicBezTo>
                    <a:pt x="0" y="630849"/>
                    <a:pt x="190091" y="812800"/>
                    <a:pt x="424580" y="812800"/>
                  </a:cubicBezTo>
                  <a:cubicBezTo>
                    <a:pt x="659069" y="812800"/>
                    <a:pt x="849160" y="630849"/>
                    <a:pt x="849160" y="406400"/>
                  </a:cubicBezTo>
                  <a:cubicBezTo>
                    <a:pt x="849160" y="181951"/>
                    <a:pt x="659069" y="0"/>
                    <a:pt x="424580" y="0"/>
                  </a:cubicBezTo>
                  <a:close/>
                </a:path>
              </a:pathLst>
            </a:custGeom>
            <a:solidFill>
              <a:srgbClr val="7AB3C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9609" y="38100"/>
              <a:ext cx="689942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true" rot="0">
            <a:off x="13650039" y="6141611"/>
            <a:ext cx="5380171" cy="5135618"/>
          </a:xfrm>
          <a:custGeom>
            <a:avLst/>
            <a:gdLst/>
            <a:ahLst/>
            <a:cxnLst/>
            <a:rect r="r" b="b" t="t" l="l"/>
            <a:pathLst>
              <a:path h="5135618" w="5380171">
                <a:moveTo>
                  <a:pt x="5380171" y="5135618"/>
                </a:moveTo>
                <a:lnTo>
                  <a:pt x="0" y="5135618"/>
                </a:lnTo>
                <a:lnTo>
                  <a:pt x="0" y="0"/>
                </a:lnTo>
                <a:lnTo>
                  <a:pt x="5380171" y="0"/>
                </a:lnTo>
                <a:lnTo>
                  <a:pt x="5380171" y="5135618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99090">
            <a:off x="-3669428" y="2189536"/>
            <a:ext cx="9893229" cy="7893972"/>
          </a:xfrm>
          <a:custGeom>
            <a:avLst/>
            <a:gdLst/>
            <a:ahLst/>
            <a:cxnLst/>
            <a:rect r="r" b="b" t="t" l="l"/>
            <a:pathLst>
              <a:path h="7893972" w="9893229">
                <a:moveTo>
                  <a:pt x="0" y="0"/>
                </a:moveTo>
                <a:lnTo>
                  <a:pt x="9893228" y="0"/>
                </a:lnTo>
                <a:lnTo>
                  <a:pt x="9893228" y="7893971"/>
                </a:lnTo>
                <a:lnTo>
                  <a:pt x="0" y="78939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224147" y="3739633"/>
            <a:ext cx="11681898" cy="273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9"/>
              </a:lnSpc>
            </a:pPr>
            <a:r>
              <a:rPr lang="en-US" sz="9999">
                <a:solidFill>
                  <a:srgbClr val="0E1E42"/>
                </a:solidFill>
                <a:latin typeface="Cheddar"/>
                <a:ea typeface="Cheddar"/>
                <a:cs typeface="Cheddar"/>
                <a:sym typeface="Cheddar"/>
              </a:rPr>
              <a:t>MOVIE RECOMMENDATION CHATBOT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42307" y="759460"/>
            <a:ext cx="5003386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0E1E4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Presented By Underground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305596" y="-3222094"/>
            <a:ext cx="7200900" cy="7200900"/>
          </a:xfrm>
          <a:custGeom>
            <a:avLst/>
            <a:gdLst/>
            <a:ahLst/>
            <a:cxnLst/>
            <a:rect r="r" b="b" t="t" l="l"/>
            <a:pathLst>
              <a:path h="7200900" w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67385" y="7294210"/>
            <a:ext cx="7200900" cy="7200900"/>
          </a:xfrm>
          <a:custGeom>
            <a:avLst/>
            <a:gdLst/>
            <a:ahLst/>
            <a:cxnLst/>
            <a:rect r="r" b="b" t="t" l="l"/>
            <a:pathLst>
              <a:path h="7200900" w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359872" y="4364435"/>
            <a:ext cx="9245788" cy="8748026"/>
            <a:chOff x="0" y="0"/>
            <a:chExt cx="859048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59048" cy="812800"/>
            </a:xfrm>
            <a:custGeom>
              <a:avLst/>
              <a:gdLst/>
              <a:ahLst/>
              <a:cxnLst/>
              <a:rect r="r" b="b" t="t" l="l"/>
              <a:pathLst>
                <a:path h="812800" w="859048">
                  <a:moveTo>
                    <a:pt x="429524" y="0"/>
                  </a:moveTo>
                  <a:cubicBezTo>
                    <a:pt x="192305" y="0"/>
                    <a:pt x="0" y="181951"/>
                    <a:pt x="0" y="406400"/>
                  </a:cubicBezTo>
                  <a:cubicBezTo>
                    <a:pt x="0" y="630849"/>
                    <a:pt x="192305" y="812800"/>
                    <a:pt x="429524" y="812800"/>
                  </a:cubicBezTo>
                  <a:cubicBezTo>
                    <a:pt x="666744" y="812800"/>
                    <a:pt x="859048" y="630849"/>
                    <a:pt x="859048" y="406400"/>
                  </a:cubicBezTo>
                  <a:cubicBezTo>
                    <a:pt x="859048" y="181951"/>
                    <a:pt x="666744" y="0"/>
                    <a:pt x="429524" y="0"/>
                  </a:cubicBezTo>
                  <a:close/>
                </a:path>
              </a:pathLst>
            </a:custGeom>
            <a:solidFill>
              <a:srgbClr val="0E1E4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80536" y="38100"/>
              <a:ext cx="697977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-4156868"/>
            <a:ext cx="6045107" cy="5770329"/>
          </a:xfrm>
          <a:custGeom>
            <a:avLst/>
            <a:gdLst/>
            <a:ahLst/>
            <a:cxnLst/>
            <a:rect r="r" b="b" t="t" l="l"/>
            <a:pathLst>
              <a:path h="5770329" w="6045107">
                <a:moveTo>
                  <a:pt x="0" y="0"/>
                </a:moveTo>
                <a:lnTo>
                  <a:pt x="6045107" y="0"/>
                </a:lnTo>
                <a:lnTo>
                  <a:pt x="6045107" y="5770330"/>
                </a:lnTo>
                <a:lnTo>
                  <a:pt x="0" y="57703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2827" y="406931"/>
            <a:ext cx="5682870" cy="1629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75"/>
              </a:lnSpc>
            </a:pPr>
            <a:r>
              <a:rPr lang="en-US" sz="10902">
                <a:solidFill>
                  <a:srgbClr val="0E1E42"/>
                </a:solidFill>
                <a:latin typeface="Cheddar"/>
                <a:ea typeface="Cheddar"/>
                <a:cs typeface="Cheddar"/>
                <a:sym typeface="Cheddar"/>
              </a:rPr>
              <a:t>Key poInts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305596" y="-3222094"/>
            <a:ext cx="7200900" cy="7200900"/>
          </a:xfrm>
          <a:custGeom>
            <a:avLst/>
            <a:gdLst/>
            <a:ahLst/>
            <a:cxnLst/>
            <a:rect r="r" b="b" t="t" l="l"/>
            <a:pathLst>
              <a:path h="7200900" w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2166554" y="2717564"/>
            <a:ext cx="6964299" cy="8229600"/>
          </a:xfrm>
          <a:custGeom>
            <a:avLst/>
            <a:gdLst/>
            <a:ahLst/>
            <a:cxnLst/>
            <a:rect r="r" b="b" t="t" l="l"/>
            <a:pathLst>
              <a:path h="8229600" w="6964299">
                <a:moveTo>
                  <a:pt x="6964299" y="0"/>
                </a:moveTo>
                <a:lnTo>
                  <a:pt x="0" y="0"/>
                </a:lnTo>
                <a:lnTo>
                  <a:pt x="0" y="8229600"/>
                </a:lnTo>
                <a:lnTo>
                  <a:pt x="6964299" y="8229600"/>
                </a:lnTo>
                <a:lnTo>
                  <a:pt x="6964299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57996" y="-3069694"/>
            <a:ext cx="7200900" cy="7200900"/>
          </a:xfrm>
          <a:custGeom>
            <a:avLst/>
            <a:gdLst/>
            <a:ahLst/>
            <a:cxnLst/>
            <a:rect r="r" b="b" t="t" l="l"/>
            <a:pathLst>
              <a:path h="7200900" w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84614" y="2934160"/>
            <a:ext cx="426348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0E1E42"/>
                </a:solidFill>
                <a:latin typeface="Cheddar"/>
                <a:ea typeface="Cheddar"/>
                <a:cs typeface="Cheddar"/>
                <a:sym typeface="Cheddar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4614" y="4083067"/>
            <a:ext cx="635238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0E1E42"/>
                </a:solidFill>
                <a:latin typeface="Cheddar"/>
                <a:ea typeface="Cheddar"/>
                <a:cs typeface="Cheddar"/>
                <a:sym typeface="Cheddar"/>
              </a:rPr>
              <a:t>2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402644" y="2981785"/>
            <a:ext cx="8692876" cy="1148907"/>
            <a:chOff x="0" y="0"/>
            <a:chExt cx="11590501" cy="153187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071033"/>
              <a:ext cx="11590501" cy="460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  <a:spcBef>
                  <a:spcPct val="0"/>
                </a:spcBef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11590501" cy="851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0E1E42"/>
                  </a:solidFill>
                  <a:latin typeface="Cheddar"/>
                  <a:ea typeface="Cheddar"/>
                  <a:cs typeface="Cheddar"/>
                  <a:sym typeface="Cheddar"/>
                </a:rPr>
                <a:t>IntroductIon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402644" y="4083067"/>
            <a:ext cx="8692876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0E1E42"/>
                </a:solidFill>
                <a:latin typeface="Cheddar"/>
                <a:ea typeface="Cheddar"/>
                <a:cs typeface="Cheddar"/>
                <a:sym typeface="Cheddar"/>
              </a:rPr>
              <a:t>ArchItecture</a:t>
            </a:r>
          </a:p>
        </p:txBody>
      </p:sp>
      <p:sp>
        <p:nvSpPr>
          <p:cNvPr name="AutoShape 17" id="17"/>
          <p:cNvSpPr/>
          <p:nvPr/>
        </p:nvSpPr>
        <p:spPr>
          <a:xfrm>
            <a:off x="462844" y="3814807"/>
            <a:ext cx="13186450" cy="0"/>
          </a:xfrm>
          <a:prstGeom prst="line">
            <a:avLst/>
          </a:prstGeom>
          <a:ln cap="rnd" w="9525">
            <a:solidFill>
              <a:srgbClr val="39A1C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602352" y="2040771"/>
            <a:ext cx="12999570" cy="0"/>
          </a:xfrm>
          <a:prstGeom prst="line">
            <a:avLst/>
          </a:prstGeom>
          <a:ln cap="rnd" w="9525">
            <a:solidFill>
              <a:srgbClr val="39A1C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433065" y="5062555"/>
            <a:ext cx="13440897" cy="0"/>
          </a:xfrm>
          <a:prstGeom prst="line">
            <a:avLst/>
          </a:prstGeom>
          <a:ln cap="rnd" w="9525">
            <a:solidFill>
              <a:srgbClr val="39A1C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584614" y="5353067"/>
            <a:ext cx="635238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0E1E42"/>
                </a:solidFill>
                <a:latin typeface="Cheddar"/>
                <a:ea typeface="Cheddar"/>
                <a:cs typeface="Cheddar"/>
                <a:sym typeface="Cheddar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02644" y="5353067"/>
            <a:ext cx="8692876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0E1E42"/>
                </a:solidFill>
                <a:latin typeface="Cheddar"/>
                <a:ea typeface="Cheddar"/>
                <a:cs typeface="Cheddar"/>
                <a:sym typeface="Cheddar"/>
              </a:rPr>
              <a:t>Example of user Interaction</a:t>
            </a:r>
          </a:p>
        </p:txBody>
      </p:sp>
      <p:sp>
        <p:nvSpPr>
          <p:cNvPr name="AutoShape 22" id="22"/>
          <p:cNvSpPr/>
          <p:nvPr/>
        </p:nvSpPr>
        <p:spPr>
          <a:xfrm>
            <a:off x="433065" y="6332555"/>
            <a:ext cx="13440897" cy="0"/>
          </a:xfrm>
          <a:prstGeom prst="line">
            <a:avLst/>
          </a:prstGeom>
          <a:ln cap="rnd" w="9525">
            <a:solidFill>
              <a:srgbClr val="39A1C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3" id="23"/>
          <p:cNvSpPr txBox="true"/>
          <p:nvPr/>
        </p:nvSpPr>
        <p:spPr>
          <a:xfrm rot="0">
            <a:off x="584614" y="6623067"/>
            <a:ext cx="635238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0E1E42"/>
                </a:solidFill>
                <a:latin typeface="Cheddar"/>
                <a:ea typeface="Cheddar"/>
                <a:cs typeface="Cheddar"/>
                <a:sym typeface="Cheddar"/>
              </a:rPr>
              <a:t>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02644" y="6623067"/>
            <a:ext cx="8692876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0E1E42"/>
                </a:solidFill>
                <a:latin typeface="Cheddar"/>
                <a:ea typeface="Cheddar"/>
                <a:cs typeface="Cheddar"/>
                <a:sym typeface="Cheddar"/>
              </a:rPr>
              <a:t>System benefIts</a:t>
            </a:r>
          </a:p>
        </p:txBody>
      </p:sp>
      <p:sp>
        <p:nvSpPr>
          <p:cNvPr name="AutoShape 25" id="25"/>
          <p:cNvSpPr/>
          <p:nvPr/>
        </p:nvSpPr>
        <p:spPr>
          <a:xfrm>
            <a:off x="433065" y="7602555"/>
            <a:ext cx="13440897" cy="0"/>
          </a:xfrm>
          <a:prstGeom prst="line">
            <a:avLst/>
          </a:prstGeom>
          <a:ln cap="rnd" w="9525">
            <a:solidFill>
              <a:srgbClr val="39A1C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6" id="26"/>
          <p:cNvSpPr txBox="true"/>
          <p:nvPr/>
        </p:nvSpPr>
        <p:spPr>
          <a:xfrm rot="0">
            <a:off x="584614" y="7893067"/>
            <a:ext cx="635238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0E1E42"/>
                </a:solidFill>
                <a:latin typeface="Cheddar"/>
                <a:ea typeface="Cheddar"/>
                <a:cs typeface="Cheddar"/>
                <a:sym typeface="Cheddar"/>
              </a:rPr>
              <a:t>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02644" y="7893067"/>
            <a:ext cx="8692876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99"/>
              </a:lnSpc>
              <a:spcBef>
                <a:spcPct val="0"/>
              </a:spcBef>
            </a:pPr>
            <a:r>
              <a:rPr lang="en-US" sz="3999">
                <a:solidFill>
                  <a:srgbClr val="0E1E42"/>
                </a:solidFill>
                <a:latin typeface="Cheddar"/>
                <a:ea typeface="Cheddar"/>
                <a:cs typeface="Cheddar"/>
                <a:sym typeface="Cheddar"/>
              </a:rPr>
              <a:t>future enhancements</a:t>
            </a:r>
          </a:p>
        </p:txBody>
      </p:sp>
      <p:sp>
        <p:nvSpPr>
          <p:cNvPr name="AutoShape 28" id="28"/>
          <p:cNvSpPr/>
          <p:nvPr/>
        </p:nvSpPr>
        <p:spPr>
          <a:xfrm>
            <a:off x="433065" y="8872555"/>
            <a:ext cx="13440897" cy="0"/>
          </a:xfrm>
          <a:prstGeom prst="line">
            <a:avLst/>
          </a:prstGeom>
          <a:ln cap="rnd" w="9525">
            <a:solidFill>
              <a:srgbClr val="39A1C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7941" y="-2885165"/>
            <a:ext cx="6045107" cy="5770329"/>
          </a:xfrm>
          <a:custGeom>
            <a:avLst/>
            <a:gdLst/>
            <a:ahLst/>
            <a:cxnLst/>
            <a:rect r="r" b="b" t="t" l="l"/>
            <a:pathLst>
              <a:path h="5770329" w="6045107">
                <a:moveTo>
                  <a:pt x="0" y="0"/>
                </a:moveTo>
                <a:lnTo>
                  <a:pt x="6045107" y="0"/>
                </a:lnTo>
                <a:lnTo>
                  <a:pt x="6045107" y="5770330"/>
                </a:lnTo>
                <a:lnTo>
                  <a:pt x="0" y="5770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082509" y="5906731"/>
            <a:ext cx="7200900" cy="7200900"/>
          </a:xfrm>
          <a:custGeom>
            <a:avLst/>
            <a:gdLst/>
            <a:ahLst/>
            <a:cxnLst/>
            <a:rect r="r" b="b" t="t" l="l"/>
            <a:pathLst>
              <a:path h="7200900" w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H="true">
            <a:off x="7891744" y="3559888"/>
            <a:ext cx="0" cy="5197553"/>
          </a:xfrm>
          <a:prstGeom prst="line">
            <a:avLst/>
          </a:prstGeom>
          <a:ln cap="flat" w="38100">
            <a:solidFill>
              <a:srgbClr val="39A1C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460847" y="2903578"/>
            <a:ext cx="654152" cy="374650"/>
          </a:xfrm>
          <a:custGeom>
            <a:avLst/>
            <a:gdLst/>
            <a:ahLst/>
            <a:cxnLst/>
            <a:rect r="r" b="b" t="t" l="l"/>
            <a:pathLst>
              <a:path h="374650" w="654152">
                <a:moveTo>
                  <a:pt x="0" y="0"/>
                </a:moveTo>
                <a:lnTo>
                  <a:pt x="654152" y="0"/>
                </a:lnTo>
                <a:lnTo>
                  <a:pt x="654152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60847" y="5954792"/>
            <a:ext cx="654152" cy="374650"/>
          </a:xfrm>
          <a:custGeom>
            <a:avLst/>
            <a:gdLst/>
            <a:ahLst/>
            <a:cxnLst/>
            <a:rect r="r" b="b" t="t" l="l"/>
            <a:pathLst>
              <a:path h="374650" w="654152">
                <a:moveTo>
                  <a:pt x="0" y="0"/>
                </a:moveTo>
                <a:lnTo>
                  <a:pt x="654152" y="0"/>
                </a:lnTo>
                <a:lnTo>
                  <a:pt x="654152" y="374650"/>
                </a:lnTo>
                <a:lnTo>
                  <a:pt x="0" y="3746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28813" y="284692"/>
            <a:ext cx="15789171" cy="1516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57"/>
              </a:lnSpc>
            </a:pPr>
            <a:r>
              <a:rPr lang="en-US" sz="10162">
                <a:solidFill>
                  <a:srgbClr val="0E1E42"/>
                </a:solidFill>
                <a:latin typeface="Cheddar"/>
                <a:ea typeface="Cheddar"/>
                <a:cs typeface="Cheddar"/>
                <a:sym typeface="Cheddar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79270" y="2855953"/>
            <a:ext cx="671631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E1E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Virtual Assistants AI-powered assistants.</a:t>
            </a:r>
          </a:p>
        </p:txBody>
      </p:sp>
      <p:sp>
        <p:nvSpPr>
          <p:cNvPr name="Freeform 9" id="9"/>
          <p:cNvSpPr/>
          <p:nvPr/>
        </p:nvSpPr>
        <p:spPr>
          <a:xfrm flipH="true" flipV="true" rot="0">
            <a:off x="11336732" y="6374027"/>
            <a:ext cx="6045107" cy="5770329"/>
          </a:xfrm>
          <a:custGeom>
            <a:avLst/>
            <a:gdLst/>
            <a:ahLst/>
            <a:cxnLst/>
            <a:rect r="r" b="b" t="t" l="l"/>
            <a:pathLst>
              <a:path h="5770329" w="6045107">
                <a:moveTo>
                  <a:pt x="6045107" y="5770329"/>
                </a:moveTo>
                <a:lnTo>
                  <a:pt x="0" y="5770329"/>
                </a:lnTo>
                <a:lnTo>
                  <a:pt x="0" y="0"/>
                </a:lnTo>
                <a:lnTo>
                  <a:pt x="6045107" y="0"/>
                </a:lnTo>
                <a:lnTo>
                  <a:pt x="6045107" y="5770329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981484" y="-3922672"/>
            <a:ext cx="7200900" cy="7200900"/>
          </a:xfrm>
          <a:custGeom>
            <a:avLst/>
            <a:gdLst/>
            <a:ahLst/>
            <a:cxnLst/>
            <a:rect r="r" b="b" t="t" l="l"/>
            <a:pathLst>
              <a:path h="7200900" w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28813" y="2885165"/>
            <a:ext cx="6024773" cy="6024773"/>
          </a:xfrm>
          <a:custGeom>
            <a:avLst/>
            <a:gdLst/>
            <a:ahLst/>
            <a:cxnLst/>
            <a:rect r="r" b="b" t="t" l="l"/>
            <a:pathLst>
              <a:path h="6024773" w="6024773">
                <a:moveTo>
                  <a:pt x="0" y="0"/>
                </a:moveTo>
                <a:lnTo>
                  <a:pt x="6024774" y="0"/>
                </a:lnTo>
                <a:lnTo>
                  <a:pt x="6024774" y="6024773"/>
                </a:lnTo>
                <a:lnTo>
                  <a:pt x="0" y="60247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434522" y="3496072"/>
            <a:ext cx="7291219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E1E42"/>
                </a:solidFill>
                <a:latin typeface="HK Grotesk"/>
                <a:ea typeface="HK Grotesk"/>
                <a:cs typeface="HK Grotesk"/>
                <a:sym typeface="HK Grotesk"/>
              </a:rPr>
              <a:t>A conversational AI system that recommends movies tailored to user preferences. It understands natural language queries, semantically searches a movie database, and replies with relevant suggestions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E1E42"/>
                </a:solidFill>
                <a:latin typeface="HK Grotesk"/>
                <a:ea typeface="HK Grotesk"/>
                <a:cs typeface="HK Grotesk"/>
                <a:sym typeface="HK Grotesk"/>
              </a:rPr>
              <a:t>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34522" y="6547286"/>
            <a:ext cx="7291219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E1E42"/>
                </a:solidFill>
                <a:latin typeface="HK Grotesk"/>
                <a:ea typeface="HK Grotesk"/>
                <a:cs typeface="HK Grotesk"/>
                <a:sym typeface="HK Grotesk"/>
              </a:rPr>
              <a:t>Use cases</a:t>
            </a:r>
            <a:r>
              <a:rPr lang="en-US" sz="2200">
                <a:solidFill>
                  <a:srgbClr val="0E1E42"/>
                </a:solidFill>
                <a:latin typeface="HK Grotesk"/>
                <a:ea typeface="HK Grotesk"/>
                <a:cs typeface="HK Grotesk"/>
                <a:sym typeface="HK Grotesk"/>
              </a:rPr>
              <a:t> include personalized entertainment guidance on streaming platforms, virtual assistants, and interactive kiosks.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438869" y="5907167"/>
            <a:ext cx="410372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E1E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 case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05596" y="-3222094"/>
            <a:ext cx="7200900" cy="7200900"/>
          </a:xfrm>
          <a:custGeom>
            <a:avLst/>
            <a:gdLst/>
            <a:ahLst/>
            <a:cxnLst/>
            <a:rect r="r" b="b" t="t" l="l"/>
            <a:pathLst>
              <a:path h="7200900" w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0848" y="-2800421"/>
            <a:ext cx="6045107" cy="5770329"/>
          </a:xfrm>
          <a:custGeom>
            <a:avLst/>
            <a:gdLst/>
            <a:ahLst/>
            <a:cxnLst/>
            <a:rect r="r" b="b" t="t" l="l"/>
            <a:pathLst>
              <a:path h="5770329" w="6045107">
                <a:moveTo>
                  <a:pt x="0" y="0"/>
                </a:moveTo>
                <a:lnTo>
                  <a:pt x="6045107" y="0"/>
                </a:lnTo>
                <a:lnTo>
                  <a:pt x="6045107" y="5770330"/>
                </a:lnTo>
                <a:lnTo>
                  <a:pt x="0" y="57703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1436864" y="6862498"/>
            <a:ext cx="6045107" cy="5770329"/>
          </a:xfrm>
          <a:custGeom>
            <a:avLst/>
            <a:gdLst/>
            <a:ahLst/>
            <a:cxnLst/>
            <a:rect r="r" b="b" t="t" l="l"/>
            <a:pathLst>
              <a:path h="5770329" w="6045107">
                <a:moveTo>
                  <a:pt x="6045107" y="5770330"/>
                </a:moveTo>
                <a:lnTo>
                  <a:pt x="0" y="5770330"/>
                </a:lnTo>
                <a:lnTo>
                  <a:pt x="0" y="0"/>
                </a:lnTo>
                <a:lnTo>
                  <a:pt x="6045107" y="0"/>
                </a:lnTo>
                <a:lnTo>
                  <a:pt x="6045107" y="577033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01715" y="2438949"/>
            <a:ext cx="5684571" cy="5972775"/>
          </a:xfrm>
          <a:custGeom>
            <a:avLst/>
            <a:gdLst/>
            <a:ahLst/>
            <a:cxnLst/>
            <a:rect r="r" b="b" t="t" l="l"/>
            <a:pathLst>
              <a:path h="5972775" w="5684571">
                <a:moveTo>
                  <a:pt x="0" y="0"/>
                </a:moveTo>
                <a:lnTo>
                  <a:pt x="5684570" y="0"/>
                </a:lnTo>
                <a:lnTo>
                  <a:pt x="5684570" y="5972775"/>
                </a:lnTo>
                <a:lnTo>
                  <a:pt x="0" y="5972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28813" y="284692"/>
            <a:ext cx="15789171" cy="1516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57"/>
              </a:lnSpc>
            </a:pPr>
            <a:r>
              <a:rPr lang="en-US" sz="10162">
                <a:solidFill>
                  <a:srgbClr val="0E1E42"/>
                </a:solidFill>
                <a:latin typeface="Cheddar"/>
                <a:ea typeface="Cheddar"/>
                <a:cs typeface="Cheddar"/>
                <a:sym typeface="Cheddar"/>
              </a:rPr>
              <a:t>ArchItecture OvervIew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05596" y="-3222094"/>
            <a:ext cx="7200900" cy="7200900"/>
          </a:xfrm>
          <a:custGeom>
            <a:avLst/>
            <a:gdLst/>
            <a:ahLst/>
            <a:cxnLst/>
            <a:rect r="r" b="b" t="t" l="l"/>
            <a:pathLst>
              <a:path h="7200900" w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0848" y="-2800421"/>
            <a:ext cx="6045107" cy="5770329"/>
          </a:xfrm>
          <a:custGeom>
            <a:avLst/>
            <a:gdLst/>
            <a:ahLst/>
            <a:cxnLst/>
            <a:rect r="r" b="b" t="t" l="l"/>
            <a:pathLst>
              <a:path h="5770329" w="6045107">
                <a:moveTo>
                  <a:pt x="0" y="0"/>
                </a:moveTo>
                <a:lnTo>
                  <a:pt x="6045107" y="0"/>
                </a:lnTo>
                <a:lnTo>
                  <a:pt x="6045107" y="5770330"/>
                </a:lnTo>
                <a:lnTo>
                  <a:pt x="0" y="57703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1436864" y="6862498"/>
            <a:ext cx="6045107" cy="5770329"/>
          </a:xfrm>
          <a:custGeom>
            <a:avLst/>
            <a:gdLst/>
            <a:ahLst/>
            <a:cxnLst/>
            <a:rect r="r" b="b" t="t" l="l"/>
            <a:pathLst>
              <a:path h="5770329" w="6045107">
                <a:moveTo>
                  <a:pt x="6045107" y="5770330"/>
                </a:moveTo>
                <a:lnTo>
                  <a:pt x="0" y="5770330"/>
                </a:lnTo>
                <a:lnTo>
                  <a:pt x="0" y="0"/>
                </a:lnTo>
                <a:lnTo>
                  <a:pt x="6045107" y="0"/>
                </a:lnTo>
                <a:lnTo>
                  <a:pt x="6045107" y="577033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30577" y="2367455"/>
            <a:ext cx="13426846" cy="6763774"/>
          </a:xfrm>
          <a:custGeom>
            <a:avLst/>
            <a:gdLst/>
            <a:ahLst/>
            <a:cxnLst/>
            <a:rect r="r" b="b" t="t" l="l"/>
            <a:pathLst>
              <a:path h="6763774" w="13426846">
                <a:moveTo>
                  <a:pt x="0" y="0"/>
                </a:moveTo>
                <a:lnTo>
                  <a:pt x="13426846" y="0"/>
                </a:lnTo>
                <a:lnTo>
                  <a:pt x="13426846" y="6763773"/>
                </a:lnTo>
                <a:lnTo>
                  <a:pt x="0" y="67637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28813" y="284692"/>
            <a:ext cx="15789171" cy="1516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57"/>
              </a:lnSpc>
            </a:pPr>
            <a:r>
              <a:rPr lang="en-US" sz="10162">
                <a:solidFill>
                  <a:srgbClr val="0E1E42"/>
                </a:solidFill>
                <a:latin typeface="Cheddar"/>
                <a:ea typeface="Cheddar"/>
                <a:cs typeface="Cheddar"/>
                <a:sym typeface="Cheddar"/>
              </a:rPr>
              <a:t>Sequence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1436864" y="6862498"/>
            <a:ext cx="6045107" cy="5770329"/>
          </a:xfrm>
          <a:custGeom>
            <a:avLst/>
            <a:gdLst/>
            <a:ahLst/>
            <a:cxnLst/>
            <a:rect r="r" b="b" t="t" l="l"/>
            <a:pathLst>
              <a:path h="5770329" w="6045107">
                <a:moveTo>
                  <a:pt x="6045107" y="5770330"/>
                </a:moveTo>
                <a:lnTo>
                  <a:pt x="0" y="5770330"/>
                </a:lnTo>
                <a:lnTo>
                  <a:pt x="0" y="0"/>
                </a:lnTo>
                <a:lnTo>
                  <a:pt x="6045107" y="0"/>
                </a:lnTo>
                <a:lnTo>
                  <a:pt x="6045107" y="577033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05596" y="-3222094"/>
            <a:ext cx="7200900" cy="7200900"/>
          </a:xfrm>
          <a:custGeom>
            <a:avLst/>
            <a:gdLst/>
            <a:ahLst/>
            <a:cxnLst/>
            <a:rect r="r" b="b" t="t" l="l"/>
            <a:pathLst>
              <a:path h="7200900" w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3862" y="-4156868"/>
            <a:ext cx="6045107" cy="5770329"/>
          </a:xfrm>
          <a:custGeom>
            <a:avLst/>
            <a:gdLst/>
            <a:ahLst/>
            <a:cxnLst/>
            <a:rect r="r" b="b" t="t" l="l"/>
            <a:pathLst>
              <a:path h="5770329" w="6045107">
                <a:moveTo>
                  <a:pt x="0" y="0"/>
                </a:moveTo>
                <a:lnTo>
                  <a:pt x="6045107" y="0"/>
                </a:lnTo>
                <a:lnTo>
                  <a:pt x="6045107" y="5770330"/>
                </a:lnTo>
                <a:lnTo>
                  <a:pt x="0" y="5770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63673" y="5148262"/>
            <a:ext cx="6492240" cy="0"/>
          </a:xfrm>
          <a:prstGeom prst="line">
            <a:avLst/>
          </a:prstGeom>
          <a:ln cap="flat" w="9525">
            <a:solidFill>
              <a:srgbClr val="0E1E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63673" y="3034664"/>
            <a:ext cx="340904" cy="779209"/>
          </a:xfrm>
          <a:custGeom>
            <a:avLst/>
            <a:gdLst/>
            <a:ahLst/>
            <a:cxnLst/>
            <a:rect r="r" b="b" t="t" l="l"/>
            <a:pathLst>
              <a:path h="779209" w="340904">
                <a:moveTo>
                  <a:pt x="0" y="0"/>
                </a:moveTo>
                <a:lnTo>
                  <a:pt x="340904" y="0"/>
                </a:lnTo>
                <a:lnTo>
                  <a:pt x="340904" y="779209"/>
                </a:lnTo>
                <a:lnTo>
                  <a:pt x="0" y="7792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9582036" y="5148262"/>
            <a:ext cx="6492240" cy="0"/>
          </a:xfrm>
          <a:prstGeom prst="line">
            <a:avLst/>
          </a:prstGeom>
          <a:ln cap="flat" w="9525">
            <a:solidFill>
              <a:srgbClr val="0E1E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163673" y="8103285"/>
            <a:ext cx="6492240" cy="0"/>
          </a:xfrm>
          <a:prstGeom prst="line">
            <a:avLst/>
          </a:prstGeom>
          <a:ln cap="flat" w="9525">
            <a:solidFill>
              <a:srgbClr val="0E1E4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63673" y="6172223"/>
            <a:ext cx="577254" cy="590541"/>
          </a:xfrm>
          <a:custGeom>
            <a:avLst/>
            <a:gdLst/>
            <a:ahLst/>
            <a:cxnLst/>
            <a:rect r="r" b="b" t="t" l="l"/>
            <a:pathLst>
              <a:path h="590541" w="577254">
                <a:moveTo>
                  <a:pt x="0" y="0"/>
                </a:moveTo>
                <a:lnTo>
                  <a:pt x="577254" y="0"/>
                </a:lnTo>
                <a:lnTo>
                  <a:pt x="577254" y="590541"/>
                </a:lnTo>
                <a:lnTo>
                  <a:pt x="0" y="5905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582036" y="3246246"/>
            <a:ext cx="549889" cy="567627"/>
          </a:xfrm>
          <a:custGeom>
            <a:avLst/>
            <a:gdLst/>
            <a:ahLst/>
            <a:cxnLst/>
            <a:rect r="r" b="b" t="t" l="l"/>
            <a:pathLst>
              <a:path h="567627" w="549889">
                <a:moveTo>
                  <a:pt x="0" y="0"/>
                </a:moveTo>
                <a:lnTo>
                  <a:pt x="549889" y="0"/>
                </a:lnTo>
                <a:lnTo>
                  <a:pt x="549889" y="567627"/>
                </a:lnTo>
                <a:lnTo>
                  <a:pt x="0" y="5676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63673" y="3989132"/>
            <a:ext cx="6823865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E1E42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2399">
                <a:solidFill>
                  <a:srgbClr val="0E1E42"/>
                </a:solidFill>
                <a:latin typeface="Canva Sans"/>
                <a:ea typeface="Canva Sans"/>
                <a:cs typeface="Canva Sans"/>
                <a:sym typeface="Canva Sans"/>
              </a:rPr>
              <a:t>ailors suggestions based on nuanced user preferences and context.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28813" y="284692"/>
            <a:ext cx="15789171" cy="1516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57"/>
              </a:lnSpc>
            </a:pPr>
            <a:r>
              <a:rPr lang="en-US" sz="10162">
                <a:solidFill>
                  <a:srgbClr val="0E1E42"/>
                </a:solidFill>
                <a:latin typeface="Cheddar"/>
                <a:ea typeface="Cheddar"/>
                <a:cs typeface="Cheddar"/>
                <a:sym typeface="Cheddar"/>
              </a:rPr>
              <a:t>BenefIts of the System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2492" y="3241008"/>
            <a:ext cx="6731262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E1E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</a:t>
            </a:r>
            <a:r>
              <a:rPr lang="en-US" b="true" sz="2999">
                <a:solidFill>
                  <a:srgbClr val="0E1E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rsonalized Recommendations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82036" y="3989132"/>
            <a:ext cx="6823865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E1E42"/>
                </a:solidFill>
                <a:latin typeface="Canva Sans"/>
                <a:ea typeface="Canva Sans"/>
                <a:cs typeface="Canva Sans"/>
                <a:sym typeface="Canva Sans"/>
              </a:rPr>
              <a:t>Leve</a:t>
            </a:r>
            <a:r>
              <a:rPr lang="en-US" sz="2399">
                <a:solidFill>
                  <a:srgbClr val="0E1E42"/>
                </a:solidFill>
                <a:latin typeface="Canva Sans"/>
                <a:ea typeface="Canva Sans"/>
                <a:cs typeface="Canva Sans"/>
                <a:sym typeface="Canva Sans"/>
              </a:rPr>
              <a:t>rages vector embeddings for swift and accurate content discovery.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351000" y="3241008"/>
            <a:ext cx="5542808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E1E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</a:t>
            </a:r>
            <a:r>
              <a:rPr lang="en-US" b="true" sz="2999">
                <a:solidFill>
                  <a:srgbClr val="0E1E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 Semantic Search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63673" y="6944155"/>
            <a:ext cx="6823865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E1E42"/>
                </a:solidFill>
                <a:latin typeface="Canva Sans"/>
                <a:ea typeface="Canva Sans"/>
                <a:cs typeface="Canva Sans"/>
                <a:sym typeface="Canva Sans"/>
              </a:rPr>
              <a:t>En</a:t>
            </a:r>
            <a:r>
              <a:rPr lang="en-US" sz="2399">
                <a:solidFill>
                  <a:srgbClr val="0E1E42"/>
                </a:solidFill>
                <a:latin typeface="Canva Sans"/>
                <a:ea typeface="Canva Sans"/>
                <a:cs typeface="Canva Sans"/>
                <a:sym typeface="Canva Sans"/>
              </a:rPr>
              <a:t>gages users through natural audio responses, enhancing accessibility.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864397" y="6196030"/>
            <a:ext cx="5791516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E1E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</a:t>
            </a:r>
            <a:r>
              <a:rPr lang="en-US" b="true" sz="2999">
                <a:solidFill>
                  <a:srgbClr val="0E1E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oice Interaction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671867" y="7607499"/>
            <a:ext cx="6045107" cy="5770329"/>
          </a:xfrm>
          <a:custGeom>
            <a:avLst/>
            <a:gdLst/>
            <a:ahLst/>
            <a:cxnLst/>
            <a:rect r="r" b="b" t="t" l="l"/>
            <a:pathLst>
              <a:path h="5770329" w="6045107">
                <a:moveTo>
                  <a:pt x="6045107" y="5770330"/>
                </a:moveTo>
                <a:lnTo>
                  <a:pt x="0" y="5770330"/>
                </a:lnTo>
                <a:lnTo>
                  <a:pt x="0" y="0"/>
                </a:lnTo>
                <a:lnTo>
                  <a:pt x="6045107" y="0"/>
                </a:lnTo>
                <a:lnTo>
                  <a:pt x="6045107" y="577033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05596" y="-3222094"/>
            <a:ext cx="7200900" cy="7200900"/>
          </a:xfrm>
          <a:custGeom>
            <a:avLst/>
            <a:gdLst/>
            <a:ahLst/>
            <a:cxnLst/>
            <a:rect r="r" b="b" t="t" l="l"/>
            <a:pathLst>
              <a:path h="7200900" w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3862" y="-4156868"/>
            <a:ext cx="6045107" cy="5770329"/>
          </a:xfrm>
          <a:custGeom>
            <a:avLst/>
            <a:gdLst/>
            <a:ahLst/>
            <a:cxnLst/>
            <a:rect r="r" b="b" t="t" l="l"/>
            <a:pathLst>
              <a:path h="5770329" w="6045107">
                <a:moveTo>
                  <a:pt x="0" y="0"/>
                </a:moveTo>
                <a:lnTo>
                  <a:pt x="6045107" y="0"/>
                </a:lnTo>
                <a:lnTo>
                  <a:pt x="6045107" y="5770330"/>
                </a:lnTo>
                <a:lnTo>
                  <a:pt x="0" y="5770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3862" y="284692"/>
            <a:ext cx="16977232" cy="1516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57"/>
              </a:lnSpc>
            </a:pPr>
            <a:r>
              <a:rPr lang="en-US" sz="10162">
                <a:solidFill>
                  <a:srgbClr val="0E1E42"/>
                </a:solidFill>
                <a:latin typeface="Cheddar"/>
                <a:ea typeface="Cheddar"/>
                <a:cs typeface="Cheddar"/>
                <a:sym typeface="Cheddar"/>
              </a:rPr>
              <a:t>Future Enhancements &amp; Next Steps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63703" y="3292231"/>
            <a:ext cx="1129387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0E1E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</a:t>
            </a:r>
            <a:r>
              <a:rPr lang="en-US" b="true" sz="3000">
                <a:solidFill>
                  <a:srgbClr val="0E1E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user profiles for richer personalization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263703" y="4430531"/>
            <a:ext cx="1129387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0E1E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Inco</a:t>
            </a:r>
            <a:r>
              <a:rPr lang="en-US" b="true" sz="3000">
                <a:solidFill>
                  <a:srgbClr val="0E1E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rporate emotional tone detection in conversations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263703" y="5421131"/>
            <a:ext cx="1129387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0E1E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Expand movie metadata</a:t>
            </a:r>
            <a:r>
              <a:rPr lang="en-US" b="true" sz="3000">
                <a:solidFill>
                  <a:srgbClr val="0E1E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and real-time updates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1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-10724878">
            <a:off x="-1800806" y="-2373873"/>
            <a:ext cx="6045107" cy="5770329"/>
          </a:xfrm>
          <a:custGeom>
            <a:avLst/>
            <a:gdLst/>
            <a:ahLst/>
            <a:cxnLst/>
            <a:rect r="r" b="b" t="t" l="l"/>
            <a:pathLst>
              <a:path h="5770329" w="6045107">
                <a:moveTo>
                  <a:pt x="6045107" y="5770330"/>
                </a:moveTo>
                <a:lnTo>
                  <a:pt x="0" y="5770330"/>
                </a:lnTo>
                <a:lnTo>
                  <a:pt x="0" y="0"/>
                </a:lnTo>
                <a:lnTo>
                  <a:pt x="6045107" y="0"/>
                </a:lnTo>
                <a:lnTo>
                  <a:pt x="6045107" y="5770330"/>
                </a:lnTo>
                <a:close/>
              </a:path>
            </a:pathLst>
          </a:custGeom>
          <a:blipFill>
            <a:blip r:embed="rId2">
              <a:alphaModFix amt="3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69601"/>
            <a:ext cx="12581638" cy="6315625"/>
            <a:chOff x="0" y="0"/>
            <a:chExt cx="3508300" cy="17610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08300" cy="1761067"/>
            </a:xfrm>
            <a:custGeom>
              <a:avLst/>
              <a:gdLst/>
              <a:ahLst/>
              <a:cxnLst/>
              <a:rect r="r" b="b" t="t" l="l"/>
              <a:pathLst>
                <a:path h="1761067" w="3508300">
                  <a:moveTo>
                    <a:pt x="1754150" y="0"/>
                  </a:moveTo>
                  <a:cubicBezTo>
                    <a:pt x="785360" y="0"/>
                    <a:pt x="0" y="394228"/>
                    <a:pt x="0" y="880533"/>
                  </a:cubicBezTo>
                  <a:cubicBezTo>
                    <a:pt x="0" y="1366838"/>
                    <a:pt x="785360" y="1761067"/>
                    <a:pt x="1754150" y="1761067"/>
                  </a:cubicBezTo>
                  <a:cubicBezTo>
                    <a:pt x="2722940" y="1761067"/>
                    <a:pt x="3508300" y="1366838"/>
                    <a:pt x="3508300" y="880533"/>
                  </a:cubicBezTo>
                  <a:cubicBezTo>
                    <a:pt x="3508300" y="394228"/>
                    <a:pt x="2722940" y="0"/>
                    <a:pt x="1754150" y="0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328903" y="127000"/>
              <a:ext cx="2850493" cy="1468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8585563" y="7916982"/>
            <a:ext cx="6045107" cy="5770329"/>
          </a:xfrm>
          <a:custGeom>
            <a:avLst/>
            <a:gdLst/>
            <a:ahLst/>
            <a:cxnLst/>
            <a:rect r="r" b="b" t="t" l="l"/>
            <a:pathLst>
              <a:path h="5770329" w="6045107">
                <a:moveTo>
                  <a:pt x="6045107" y="5770329"/>
                </a:moveTo>
                <a:lnTo>
                  <a:pt x="0" y="5770329"/>
                </a:lnTo>
                <a:lnTo>
                  <a:pt x="0" y="0"/>
                </a:lnTo>
                <a:lnTo>
                  <a:pt x="6045107" y="0"/>
                </a:lnTo>
                <a:lnTo>
                  <a:pt x="6045107" y="5770329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371289" y="7039589"/>
            <a:ext cx="1169858" cy="116985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023188" y="7916982"/>
            <a:ext cx="584929" cy="58492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1543050" y="6814623"/>
            <a:ext cx="3086100" cy="30861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305596" y="-3222094"/>
            <a:ext cx="7200900" cy="7200900"/>
          </a:xfrm>
          <a:custGeom>
            <a:avLst/>
            <a:gdLst/>
            <a:ahLst/>
            <a:cxnLst/>
            <a:rect r="r" b="b" t="t" l="l"/>
            <a:pathLst>
              <a:path h="7200900" w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927979">
            <a:off x="10776029" y="2282570"/>
            <a:ext cx="8809383" cy="8954901"/>
          </a:xfrm>
          <a:custGeom>
            <a:avLst/>
            <a:gdLst/>
            <a:ahLst/>
            <a:cxnLst/>
            <a:rect r="r" b="b" t="t" l="l"/>
            <a:pathLst>
              <a:path h="8954901" w="8809383">
                <a:moveTo>
                  <a:pt x="0" y="0"/>
                </a:moveTo>
                <a:lnTo>
                  <a:pt x="8809383" y="0"/>
                </a:lnTo>
                <a:lnTo>
                  <a:pt x="8809383" y="8954901"/>
                </a:lnTo>
                <a:lnTo>
                  <a:pt x="0" y="89549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003669" y="1960022"/>
            <a:ext cx="10631700" cy="2982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30"/>
              </a:lnSpc>
            </a:pPr>
            <a:r>
              <a:rPr lang="en-US" sz="19928">
                <a:solidFill>
                  <a:srgbClr val="F7F7F7"/>
                </a:solidFill>
                <a:latin typeface="Cheddar"/>
                <a:ea typeface="Cheddar"/>
                <a:cs typeface="Cheddar"/>
                <a:sym typeface="Cheddar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DAGsRA2yJeQ</dc:identifier>
  <dcterms:modified xsi:type="dcterms:W3CDTF">2011-08-01T06:04:30Z</dcterms:modified>
  <cp:revision>1</cp:revision>
  <dc:title>Underground</dc:title>
</cp:coreProperties>
</file>