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jboss.org/drools/release/7.7.0.Final/drools-docs/html_single/index.html#_user_guide" TargetMode="External"/><Relationship Id="rId4" Type="http://schemas.openxmlformats.org/officeDocument/2006/relationships/hyperlink" Target="https://docs.jboss.org/drools/release/7.7.0.Final/drools-docs/html_single/index.html#_droolslanguagereferencechapter" TargetMode="External"/><Relationship Id="rId5" Type="http://schemas.openxmlformats.org/officeDocument/2006/relationships/hyperlink" Target="https://docs.jboss.org/drools/release/5.2.0.Final/drools-expert-docs/html/ch06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x="5083950" y="3924925"/>
            <a:ext cx="34707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Business Rule Engine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 version: 7.7.0</a:t>
            </a:r>
            <a:endParaRPr>
              <a:solidFill>
                <a:schemeClr val="accent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Integrated version: 7.1.0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950" y="1654600"/>
            <a:ext cx="29527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Sessions are long lived and allow iterative changes over time.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Monitoring</a:t>
            </a:r>
            <a:r>
              <a:rPr lang="en"/>
              <a:t> - Stock market monitoring and analysis for semi-automatic buying.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Diagnostics</a:t>
            </a:r>
            <a:r>
              <a:rPr lang="en"/>
              <a:t> - Fault finding, medical diagnostics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Logistics</a:t>
            </a:r>
            <a:r>
              <a:rPr lang="en"/>
              <a:t> - Parcel tracking and delivery provisioning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1297500" y="1428750"/>
            <a:ext cx="70389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Room 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// getter and setter methods here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Sprinkler 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Xịt nước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Room </a:t>
            </a: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// getter and setter methods here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Fire 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Room </a:t>
            </a: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// getter and setter methods here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Alarm 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44775" y="1580550"/>
            <a:ext cx="72915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 sz="1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"When there is a fire turn on the sprinkler"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Fire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: room)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$sprinkler :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 room ==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on ==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modify(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 { setOn(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 };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 </a:t>
            </a:r>
            <a:r>
              <a:rPr lang="en" sz="1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"Turn on the sprinkler for room 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.getName()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062625" y="1580550"/>
            <a:ext cx="74028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 sz="1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"When the fire is gone turn off the sprinkler"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 room ==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on ==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not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Fire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 room ==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modify(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 { setOn(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};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 </a:t>
            </a:r>
            <a:r>
              <a:rPr lang="en" sz="1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"Turn off the sprinkler for room 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.getName()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062625" y="1307850"/>
            <a:ext cx="7402800" cy="3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"Raise the alarm when we have one or more fires"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exists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Fire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insert( new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Alarm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 </a:t>
            </a:r>
            <a:r>
              <a:rPr lang="en" sz="1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"Raise the alarm"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 sz="1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"Cancel the alarm when all the fires have gone"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not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Fire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$alarm 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Alarm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delete(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$alarm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 </a:t>
            </a:r>
            <a:r>
              <a:rPr lang="en" sz="1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"Cancel the alarm"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62625" y="1553775"/>
            <a:ext cx="74028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 sz="1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"Status output when things are ok"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not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Alarm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not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 on ==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 </a:t>
            </a:r>
            <a:r>
              <a:rPr lang="en" sz="1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"Everything is ok"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062625" y="1553775"/>
            <a:ext cx="7402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4 rooms, then fire all rules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473400" y="2107400"/>
            <a:ext cx="914100" cy="1244500"/>
            <a:chOff x="1473400" y="2107400"/>
            <a:chExt cx="914100" cy="1244500"/>
          </a:xfrm>
        </p:grpSpPr>
        <p:grpSp>
          <p:nvGrpSpPr>
            <p:cNvPr id="238" name="Shape 238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41" name="Shape 241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kitchen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2867025" y="2107400"/>
            <a:ext cx="914100" cy="1244500"/>
            <a:chOff x="1473400" y="2107400"/>
            <a:chExt cx="914100" cy="1244500"/>
          </a:xfrm>
        </p:grpSpPr>
        <p:grpSp>
          <p:nvGrpSpPr>
            <p:cNvPr id="243" name="Shape 243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46" name="Shape 246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bedroom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4260650" y="2107400"/>
            <a:ext cx="914100" cy="1244500"/>
            <a:chOff x="1473400" y="2107400"/>
            <a:chExt cx="914100" cy="1244500"/>
          </a:xfrm>
        </p:grpSpPr>
        <p:grpSp>
          <p:nvGrpSpPr>
            <p:cNvPr id="248" name="Shape 248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51" name="Shape 251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office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5654275" y="2107400"/>
            <a:ext cx="914100" cy="1244500"/>
            <a:chOff x="1473400" y="2107400"/>
            <a:chExt cx="914100" cy="1244500"/>
          </a:xfrm>
        </p:grpSpPr>
        <p:grpSp>
          <p:nvGrpSpPr>
            <p:cNvPr id="253" name="Shape 253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56" name="Shape 256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living...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7" name="Shape 257"/>
          <p:cNvSpPr txBox="1"/>
          <p:nvPr/>
        </p:nvSpPr>
        <p:spPr>
          <a:xfrm>
            <a:off x="1062625" y="3848700"/>
            <a:ext cx="7273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Everything is ok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062625" y="1325175"/>
            <a:ext cx="7402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2 </a:t>
            </a: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instances into the session. Then, fire all rules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4" name="Shape 264"/>
          <p:cNvGrpSpPr/>
          <p:nvPr/>
        </p:nvGrpSpPr>
        <p:grpSpPr>
          <a:xfrm>
            <a:off x="1473400" y="1650200"/>
            <a:ext cx="914100" cy="1244500"/>
            <a:chOff x="1473400" y="2107400"/>
            <a:chExt cx="914100" cy="1244500"/>
          </a:xfrm>
        </p:grpSpPr>
        <p:grpSp>
          <p:nvGrpSpPr>
            <p:cNvPr id="265" name="Shape 265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68" name="Shape 268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kitchen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2867025" y="1650200"/>
            <a:ext cx="914100" cy="1244500"/>
            <a:chOff x="1473400" y="2107400"/>
            <a:chExt cx="914100" cy="1244500"/>
          </a:xfrm>
        </p:grpSpPr>
        <p:grpSp>
          <p:nvGrpSpPr>
            <p:cNvPr id="270" name="Shape 270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71" name="Shape 271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bedroom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4260650" y="1650200"/>
            <a:ext cx="914100" cy="1244500"/>
            <a:chOff x="1473400" y="2107400"/>
            <a:chExt cx="914100" cy="1244500"/>
          </a:xfrm>
        </p:grpSpPr>
        <p:grpSp>
          <p:nvGrpSpPr>
            <p:cNvPr id="275" name="Shape 275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78" name="Shape 278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office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5654275" y="1650200"/>
            <a:ext cx="914100" cy="1244500"/>
            <a:chOff x="1473400" y="2107400"/>
            <a:chExt cx="914100" cy="1244500"/>
          </a:xfrm>
        </p:grpSpPr>
        <p:grpSp>
          <p:nvGrpSpPr>
            <p:cNvPr id="280" name="Shape 280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83" name="Shape 283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living...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4" name="Shape 284"/>
          <p:cNvSpPr txBox="1"/>
          <p:nvPr/>
        </p:nvSpPr>
        <p:spPr>
          <a:xfrm>
            <a:off x="1062625" y="2965100"/>
            <a:ext cx="7273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Raise the alarm</a:t>
            </a:r>
            <a:b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Turn on the sprinkler for room kitchen</a:t>
            </a:r>
            <a:b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Turn on the sprinkler for room office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549600" y="2470250"/>
            <a:ext cx="348246" cy="348246"/>
          </a:xfrm>
          <a:prstGeom prst="lightningBol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336850" y="2470250"/>
            <a:ext cx="348246" cy="348246"/>
          </a:xfrm>
          <a:prstGeom prst="lightningBol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1473400" y="3746600"/>
            <a:ext cx="914100" cy="1244500"/>
            <a:chOff x="1473400" y="2107400"/>
            <a:chExt cx="914100" cy="1244500"/>
          </a:xfrm>
        </p:grpSpPr>
        <p:grpSp>
          <p:nvGrpSpPr>
            <p:cNvPr id="288" name="Shape 288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</a:rPr>
                  <a:t>on</a:t>
                </a:r>
                <a:endParaRPr sz="1000">
                  <a:solidFill>
                    <a:schemeClr val="lt2"/>
                  </a:solidFill>
                </a:endParaRPr>
              </a:p>
            </p:txBody>
          </p:sp>
        </p:grpSp>
        <p:sp>
          <p:nvSpPr>
            <p:cNvPr id="291" name="Shape 291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kitchen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2867025" y="3746600"/>
            <a:ext cx="914100" cy="1244500"/>
            <a:chOff x="1473400" y="2107400"/>
            <a:chExt cx="914100" cy="1244500"/>
          </a:xfrm>
        </p:grpSpPr>
        <p:grpSp>
          <p:nvGrpSpPr>
            <p:cNvPr id="293" name="Shape 293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94" name="Shape 294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Shape 295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296" name="Shape 296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bedroom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4260650" y="3746600"/>
            <a:ext cx="914100" cy="1244500"/>
            <a:chOff x="1473400" y="2107400"/>
            <a:chExt cx="914100" cy="1244500"/>
          </a:xfrm>
        </p:grpSpPr>
        <p:grpSp>
          <p:nvGrpSpPr>
            <p:cNvPr id="298" name="Shape 298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</a:rPr>
                  <a:t>on</a:t>
                </a:r>
                <a:endParaRPr sz="1000">
                  <a:solidFill>
                    <a:schemeClr val="lt2"/>
                  </a:solidFill>
                </a:endParaRPr>
              </a:p>
            </p:txBody>
          </p:sp>
        </p:grpSp>
        <p:sp>
          <p:nvSpPr>
            <p:cNvPr id="301" name="Shape 301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office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5654275" y="3746600"/>
            <a:ext cx="914100" cy="1244500"/>
            <a:chOff x="1473400" y="2107400"/>
            <a:chExt cx="914100" cy="1244500"/>
          </a:xfrm>
        </p:grpSpPr>
        <p:grpSp>
          <p:nvGrpSpPr>
            <p:cNvPr id="303" name="Shape 303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06" name="Shape 306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living...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7" name="Shape 307"/>
          <p:cNvSpPr/>
          <p:nvPr/>
        </p:nvSpPr>
        <p:spPr>
          <a:xfrm>
            <a:off x="1549600" y="4566650"/>
            <a:ext cx="348246" cy="348246"/>
          </a:xfrm>
          <a:prstGeom prst="lightningBol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336850" y="4566650"/>
            <a:ext cx="348246" cy="348246"/>
          </a:xfrm>
          <a:prstGeom prst="lightningBol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7124100" y="4077000"/>
            <a:ext cx="914100" cy="914100"/>
          </a:xfrm>
          <a:prstGeom prst="chord">
            <a:avLst>
              <a:gd fmla="val 2700000" name="adj1"/>
              <a:gd fmla="val 1620000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alarm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Stateful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alarm monitoring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062625" y="1248975"/>
            <a:ext cx="74028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2 </a:t>
            </a:r>
            <a:r>
              <a:rPr lang="en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Fire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instances from the session. Then, fire all rules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062625" y="2822000"/>
            <a:ext cx="7273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Cancel the alarm</a:t>
            </a:r>
            <a:b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Turn off the sprinkler for room office</a:t>
            </a:r>
            <a:b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Turn off the sprinkler for room kitchen</a:t>
            </a:r>
            <a:b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Everything is ok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7" name="Shape 317"/>
          <p:cNvGrpSpPr/>
          <p:nvPr/>
        </p:nvGrpSpPr>
        <p:grpSpPr>
          <a:xfrm>
            <a:off x="1228575" y="1506900"/>
            <a:ext cx="914100" cy="1244500"/>
            <a:chOff x="1473400" y="2107400"/>
            <a:chExt cx="914100" cy="1244500"/>
          </a:xfrm>
        </p:grpSpPr>
        <p:grpSp>
          <p:nvGrpSpPr>
            <p:cNvPr id="318" name="Shape 318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</a:rPr>
                  <a:t>on</a:t>
                </a:r>
                <a:endParaRPr sz="1000">
                  <a:solidFill>
                    <a:schemeClr val="lt2"/>
                  </a:solidFill>
                </a:endParaRPr>
              </a:p>
            </p:txBody>
          </p:sp>
        </p:grpSp>
        <p:sp>
          <p:nvSpPr>
            <p:cNvPr id="321" name="Shape 321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kitchen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2622200" y="1506900"/>
            <a:ext cx="914100" cy="1244500"/>
            <a:chOff x="1473400" y="2107400"/>
            <a:chExt cx="914100" cy="1244500"/>
          </a:xfrm>
        </p:grpSpPr>
        <p:grpSp>
          <p:nvGrpSpPr>
            <p:cNvPr id="323" name="Shape 323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24" name="Shape 324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26" name="Shape 326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bedroom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4015825" y="1506900"/>
            <a:ext cx="914100" cy="1244500"/>
            <a:chOff x="1473400" y="2107400"/>
            <a:chExt cx="914100" cy="1244500"/>
          </a:xfrm>
        </p:grpSpPr>
        <p:grpSp>
          <p:nvGrpSpPr>
            <p:cNvPr id="328" name="Shape 328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2"/>
                    </a:solidFill>
                  </a:rPr>
                  <a:t>on</a:t>
                </a:r>
                <a:endParaRPr sz="1000">
                  <a:solidFill>
                    <a:schemeClr val="lt2"/>
                  </a:solidFill>
                </a:endParaRPr>
              </a:p>
            </p:txBody>
          </p:sp>
        </p:grpSp>
        <p:sp>
          <p:nvSpPr>
            <p:cNvPr id="331" name="Shape 331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office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5409450" y="1506900"/>
            <a:ext cx="914100" cy="1244500"/>
            <a:chOff x="1473400" y="2107400"/>
            <a:chExt cx="914100" cy="1244500"/>
          </a:xfrm>
        </p:grpSpPr>
        <p:grpSp>
          <p:nvGrpSpPr>
            <p:cNvPr id="333" name="Shape 333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36" name="Shape 336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living...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7" name="Shape 337"/>
          <p:cNvSpPr/>
          <p:nvPr/>
        </p:nvSpPr>
        <p:spPr>
          <a:xfrm>
            <a:off x="6879275" y="1837300"/>
            <a:ext cx="914100" cy="914100"/>
          </a:xfrm>
          <a:prstGeom prst="chord">
            <a:avLst>
              <a:gd fmla="val 2700000" name="adj1"/>
              <a:gd fmla="val 1620000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alarm</a:t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338" name="Shape 338"/>
          <p:cNvGrpSpPr/>
          <p:nvPr/>
        </p:nvGrpSpPr>
        <p:grpSpPr>
          <a:xfrm>
            <a:off x="1228575" y="3721200"/>
            <a:ext cx="914100" cy="1244500"/>
            <a:chOff x="1473400" y="2107400"/>
            <a:chExt cx="914100" cy="1244500"/>
          </a:xfrm>
        </p:grpSpPr>
        <p:grpSp>
          <p:nvGrpSpPr>
            <p:cNvPr id="339" name="Shape 339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42" name="Shape 342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kitchen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2622200" y="3721200"/>
            <a:ext cx="914100" cy="1244500"/>
            <a:chOff x="1473400" y="2107400"/>
            <a:chExt cx="914100" cy="1244500"/>
          </a:xfrm>
        </p:grpSpPr>
        <p:grpSp>
          <p:nvGrpSpPr>
            <p:cNvPr id="344" name="Shape 344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47" name="Shape 347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bedroom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015825" y="3721200"/>
            <a:ext cx="914100" cy="1244500"/>
            <a:chOff x="1473400" y="2107400"/>
            <a:chExt cx="914100" cy="1244500"/>
          </a:xfrm>
        </p:grpSpPr>
        <p:grpSp>
          <p:nvGrpSpPr>
            <p:cNvPr id="349" name="Shape 349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52" name="Shape 352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office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5409450" y="3721200"/>
            <a:ext cx="914100" cy="1244500"/>
            <a:chOff x="1473400" y="2107400"/>
            <a:chExt cx="914100" cy="1244500"/>
          </a:xfrm>
        </p:grpSpPr>
        <p:grpSp>
          <p:nvGrpSpPr>
            <p:cNvPr id="354" name="Shape 354"/>
            <p:cNvGrpSpPr/>
            <p:nvPr/>
          </p:nvGrpSpPr>
          <p:grpSpPr>
            <a:xfrm>
              <a:off x="1473400" y="2437800"/>
              <a:ext cx="914100" cy="914100"/>
              <a:chOff x="1473400" y="2437800"/>
              <a:chExt cx="914100" cy="914100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1473400" y="2437800"/>
                <a:ext cx="914100" cy="9141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1906195" y="2446741"/>
                <a:ext cx="473400" cy="4734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3"/>
                    </a:solidFill>
                  </a:rPr>
                  <a:t>off</a:t>
                </a:r>
                <a:endParaRPr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357" name="Shape 357"/>
            <p:cNvSpPr txBox="1"/>
            <p:nvPr/>
          </p:nvSpPr>
          <p:spPr>
            <a:xfrm>
              <a:off x="1473400" y="2107400"/>
              <a:ext cx="9063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living...</a:t>
              </a:r>
              <a:endParaRPr sz="1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Cross Products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044775" y="1580550"/>
            <a:ext cx="72915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 sz="13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"Show Sprinklers"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13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System.out.println( </a:t>
            </a:r>
            <a:r>
              <a:rPr lang="en" sz="1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"room:"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$room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.getName() +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3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 sprinkler:"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3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$sprinkler</a:t>
            </a: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.getRoom().getName() );</a:t>
            </a:r>
            <a:b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Core concepts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 language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Execution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“Native” Rule Language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Specific Languages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table</a:t>
            </a:r>
            <a:endParaRPr/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Control - </a:t>
            </a:r>
            <a:r>
              <a:rPr lang="en">
                <a:solidFill>
                  <a:schemeClr val="accent2"/>
                </a:solidFill>
              </a:rPr>
              <a:t>Agenda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88" y="1307850"/>
            <a:ext cx="547362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Control - </a:t>
            </a:r>
            <a:r>
              <a:rPr lang="en">
                <a:solidFill>
                  <a:schemeClr val="accent2"/>
                </a:solidFill>
              </a:rPr>
              <a:t>Conflict</a:t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there is one or more Rule Match on the Agenda they are said to be in conflict.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Drools strategy is very simple and based around a salience value.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rule has a default value of 0, the higher the value the higher the priority.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of Drools 6.0 rule definition order in the source file is used to set priority after salience.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Drools has a "native" rule language.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natural and domain specific languages.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rule file is typically a file with a .drl extension.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 DRL file you can have multiple rules, queries and functions…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DRL file is simply a text file.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 typical rule file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package-name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imports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globals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functions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queries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rules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mport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statements work like import statements in Java.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 global variables - they are used to make application objects available to the rules. Must be set to the session.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 to static helper method. We can import a static method in a rule file.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Declaring new types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1297500" y="1567550"/>
            <a:ext cx="70389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declare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Address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Can use annotation or extends another type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number :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street_name :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city :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/**********************************/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declare enum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DaysOfWeek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SUN(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MON(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"Monday"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TUE(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"Tuesday"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fullName :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What makes a rule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"name of your rule"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[attributes]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// dialect, salience, no-loop...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LHS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Left Hand Side - Condition</a:t>
            </a:r>
            <a:b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RHS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Right Hand Side - Action</a:t>
            </a:r>
            <a:b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Left Hand Side (when)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LHS </a:t>
            </a:r>
            <a:r>
              <a:rPr lang="en"/>
              <a:t>consists of zero or more Conditional Elements.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</a:t>
            </a:r>
            <a:r>
              <a:rPr lang="en">
                <a:solidFill>
                  <a:schemeClr val="lt2"/>
                </a:solidFill>
              </a:rPr>
              <a:t>LHS is empty</a:t>
            </a:r>
            <a:r>
              <a:rPr lang="en"/>
              <a:t>, it will be considered as a condition element that is </a:t>
            </a:r>
            <a:r>
              <a:rPr lang="en">
                <a:solidFill>
                  <a:schemeClr val="lt2"/>
                </a:solidFill>
              </a:rPr>
              <a:t>always true</a:t>
            </a:r>
            <a:r>
              <a:rPr lang="en"/>
              <a:t> and it will be </a:t>
            </a:r>
            <a:r>
              <a:rPr lang="en">
                <a:solidFill>
                  <a:schemeClr val="lt2"/>
                </a:solidFill>
              </a:rPr>
              <a:t>activated once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Pattern (conditional element)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atches against a fact of the given type: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$person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Matches superclasses or interfaces: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$any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Pattern with constraint: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gender ==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“f”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age ==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address.(city ==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“HCM”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ward ==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“TB”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Pattern (conditional element)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Null-safe dereferencing</a:t>
            </a:r>
            <a:r>
              <a:rPr lang="en"/>
              <a:t>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$streetName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address!.street )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address must not be null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 with collection</a:t>
            </a:r>
            <a:r>
              <a:rPr lang="en"/>
              <a:t>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lovers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“Tram”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memberOf, not contains...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Matches by pronunciation</a:t>
            </a:r>
            <a:r>
              <a:rPr lang="en"/>
              <a:t>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Cheese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name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soundslike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“foobar”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match cheese “fubar” or “foobar”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https://docs.jboss.org/drools/release/7.7.0.Final/drools-docs/html_single/index.html#_left_hand_side_when_syntax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Drools is a business rule management system, allowing fast and reliable evaluation of business rules and complex event processing.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provides a core Business Rules Engine (BRE), a web authoring and rules management application (Drools Workbench) and an Eclipse IDE plugin for core development.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Right Hand Side </a:t>
            </a: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(then)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his part should contain a list of actions to be executed.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not use imperative or conditional code. (when this, maybe to this)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still want to use conditional code, then maybe you should break to multiple rules.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purpose of the RHS is to insert, delete or modify working memory data.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few convenience methods in the next slide.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Right Hand Side (then)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ell the engine that an object has changed, and rules may need to be reconsidered: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lace a new object of your creation into the Working Memory: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new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Something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insertLogical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new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Something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Removes an object from Working Memory: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Right Hand Side (then)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fact in a structured approach</a:t>
            </a:r>
            <a:r>
              <a:rPr lang="en"/>
              <a:t>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"modify stilton"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$stilton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Cheese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(type ==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"stilton"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modify(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$stilton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setPrice(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setAge(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"overripe"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Right Hand Side (then)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variables: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drools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.halt();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terminate rule execution immediately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drools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.update( object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drools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.getWorkingMemory();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kcontext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.getKieRuntime().halt();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DSL - Domain Specific Languages</a:t>
            </a:r>
            <a:endParaRPr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Languages are a way of creating a rule language that is dedicated to your problem domain.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write rules in DSL rule files (.DSLR)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DSL "sentences" will be translated to DRL constructs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DSLs have no impact on the rule engine at runtime, they are just a compile time feature, requiring a special parser and transformer.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DSL - Domain Specific Languages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Mapping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[when]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There is a person with name of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"{name}"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(name==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"{name}"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[when]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Person is at least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{age}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years old and lives in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"{location}"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(age &gt;=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{age}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location==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"{location}"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[then]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"{message}"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"{message}"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[when]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DSL - Domain Specific Languages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Mapping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1297500" y="1567550"/>
            <a:ext cx="70389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[when]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There is a Cheese with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Cheese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[when]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 age is less than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{age}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age &lt;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{age}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[when]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 type is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'{type}'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type ==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'{type}'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[when]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 country equal to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'{country}'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country ==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'{country}'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/******************/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There is a Cheese with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- age is less than 42</a:t>
            </a:r>
            <a:b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- type is 'stilton'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Cheese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age &lt;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type==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'stilton'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</a:t>
            </a:r>
            <a:endParaRPr/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attributes, meta-data, conditions and actions can be defined in a tabular format thus facilitating rapid entry of large sets of related rules.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Decision table rules are compiled into DRL.</a:t>
            </a:r>
            <a:endParaRPr/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3116400"/>
            <a:ext cx="8501050" cy="15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</a:t>
            </a:r>
            <a:endParaRPr/>
          </a:p>
        </p:txBody>
      </p: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3437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https://docs.jboss.org/drools/release/7.7.0.Final/drools-docs/html_single/index.html#_user_guide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https://docs.jboss.org/drools/release/7.7.0.Final/drools-docs/html_single/index.html#_droolslanguagereferencechapter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https://docs.jboss.org/drools/release/5.2.0.Final/drools-expert-docs/html/ch06.html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Dependencies and JARs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knowledge-api.jar</a:t>
            </a:r>
            <a:r>
              <a:rPr lang="en"/>
              <a:t> - Priovide user API and engine API.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6"/>
                </a:solidFill>
              </a:rPr>
              <a:t>knowledge-internal-api.jar</a:t>
            </a:r>
            <a:r>
              <a:rPr lang="en"/>
              <a:t> - This provides internal interfaces and factories.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6"/>
                </a:solidFill>
              </a:rPr>
              <a:t>drools-core.jar</a:t>
            </a:r>
            <a:r>
              <a:rPr lang="en"/>
              <a:t> - This is the core engine, runtime component. This is the only runtime dependency if you are pre-compiling rules.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6"/>
                </a:solidFill>
              </a:rPr>
              <a:t>drools-compiler.jar</a:t>
            </a:r>
            <a:r>
              <a:rPr lang="en"/>
              <a:t> - This contains the compiler/builder components to take rule source, and build executable rule bases.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6"/>
                </a:solidFill>
              </a:rPr>
              <a:t>drools-jsr94.jar</a:t>
            </a:r>
            <a:r>
              <a:rPr lang="en"/>
              <a:t> - This is the JSR-94 compliant implementation.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/>
                </a:solidFill>
              </a:rPr>
              <a:t>drools-decisiontables.jar</a:t>
            </a:r>
            <a:r>
              <a:rPr lang="en"/>
              <a:t> - This is the decision tables 'compiler' component, which uses the drools-compiler component. This supports both excel and CSV input formats.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Rule Execution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696900" y="2303850"/>
            <a:ext cx="1750200" cy="1750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Rule Engine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991325" y="2233025"/>
            <a:ext cx="857400" cy="768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Model (object)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991325" y="3394475"/>
            <a:ext cx="857400" cy="768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Rules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Shape 163"/>
          <p:cNvCxnSpPr>
            <a:stCxn id="161" idx="3"/>
            <a:endCxn id="160" idx="2"/>
          </p:cNvCxnSpPr>
          <p:nvPr/>
        </p:nvCxnSpPr>
        <p:spPr>
          <a:xfrm>
            <a:off x="2848725" y="2617025"/>
            <a:ext cx="848100" cy="5619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Shape 164"/>
          <p:cNvCxnSpPr>
            <a:stCxn id="162" idx="3"/>
            <a:endCxn id="160" idx="2"/>
          </p:cNvCxnSpPr>
          <p:nvPr/>
        </p:nvCxnSpPr>
        <p:spPr>
          <a:xfrm flipH="1" rot="10800000">
            <a:off x="2848725" y="3179075"/>
            <a:ext cx="848100" cy="5994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/>
          <p:nvPr/>
        </p:nvSpPr>
        <p:spPr>
          <a:xfrm>
            <a:off x="6331750" y="3328350"/>
            <a:ext cx="1526400" cy="768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Added/Updated model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Shape 166"/>
          <p:cNvCxnSpPr>
            <a:stCxn id="160" idx="6"/>
            <a:endCxn id="165" idx="1"/>
          </p:cNvCxnSpPr>
          <p:nvPr/>
        </p:nvCxnSpPr>
        <p:spPr>
          <a:xfrm>
            <a:off x="5447100" y="3178950"/>
            <a:ext cx="884700" cy="533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Shape 167"/>
          <p:cNvSpPr/>
          <p:nvPr/>
        </p:nvSpPr>
        <p:spPr>
          <a:xfrm>
            <a:off x="6295275" y="2233025"/>
            <a:ext cx="1312686" cy="599400"/>
          </a:xfrm>
          <a:prstGeom prst="flowChartTerminator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Side effects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Shape 168"/>
          <p:cNvCxnSpPr>
            <a:stCxn id="160" idx="6"/>
            <a:endCxn id="167" idx="1"/>
          </p:cNvCxnSpPr>
          <p:nvPr/>
        </p:nvCxnSpPr>
        <p:spPr>
          <a:xfrm flipH="1" rot="10800000">
            <a:off x="5447100" y="2532750"/>
            <a:ext cx="848100" cy="6462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Stateless Session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stateless session can be called like a function passing it some data and then receiving some results back.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Validation</a:t>
            </a:r>
            <a:r>
              <a:rPr lang="en"/>
              <a:t> - Is this person eligible to watch adult movies?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Calculation</a:t>
            </a:r>
            <a:r>
              <a:rPr lang="en"/>
              <a:t> - Compute the salary.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lt2"/>
                </a:solidFill>
              </a:rPr>
              <a:t>Routing and Filtering</a:t>
            </a:r>
            <a:r>
              <a:rPr lang="en"/>
              <a:t> - Filter emails into folders.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more...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Stateless Session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Movie streaming application</a:t>
            </a:r>
            <a:endParaRPr sz="14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2238950"/>
            <a:ext cx="70389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can_watch_adult_movies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getter and setter methods here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285875" y="1669850"/>
            <a:ext cx="7143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the model: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Stateless Session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2482450"/>
            <a:ext cx="70389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package com.aavn.movie.stream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rule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"Who can watch adult movies"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$user : User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$user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.setCanWatchAdultMovies(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285875" y="1669850"/>
            <a:ext cx="71439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Now, we can write our first rule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</a:t>
            </a:r>
            <a:r>
              <a:rPr lang="en">
                <a:solidFill>
                  <a:schemeClr val="accent2"/>
                </a:solidFill>
              </a:rPr>
              <a:t>Stateless Session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285875" y="1669850"/>
            <a:ext cx="71439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happened?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instance is inserted into the engine, then it is evaluated against the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the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rules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case, we have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2 constraints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1 rule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 type constraint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Field constraint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process of matching patterns against the inserted data is, not surprisingly, often referred to as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pattern matching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