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819" r:id="rId4"/>
    <p:sldId id="680" r:id="rId5"/>
    <p:sldId id="818" r:id="rId6"/>
    <p:sldId id="756" r:id="rId7"/>
    <p:sldId id="822" r:id="rId8"/>
    <p:sldId id="823" r:id="rId9"/>
    <p:sldId id="824" r:id="rId10"/>
    <p:sldId id="681" r:id="rId11"/>
    <p:sldId id="749" r:id="rId12"/>
    <p:sldId id="750" r:id="rId13"/>
    <p:sldId id="751" r:id="rId14"/>
    <p:sldId id="752" r:id="rId15"/>
    <p:sldId id="753" r:id="rId16"/>
    <p:sldId id="754" r:id="rId17"/>
    <p:sldId id="821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1" clrIdx="0"/>
  <p:cmAuthor id="1" name="Fatih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6686" autoAdjust="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17.08.2011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41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8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3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4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8D27-57D9-4ACA-87B9-FF09F7D622B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2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6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3657E-24D4-4601-8292-B2513B603E28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AT" smtClean="0"/>
              <a:t>Could a RS be a persuasive technology? In fact depending on the application area RS are deployed to:</a:t>
            </a:r>
          </a:p>
          <a:p>
            <a:endParaRPr lang="de-A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59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50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4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/>
          <a:lstStyle/>
          <a:p>
            <a:pPr algn="ctr"/>
            <a:r>
              <a:rPr lang="en-US" sz="2600" dirty="0" smtClean="0"/>
              <a:t>Recommender Systems – An Introduction</a:t>
            </a:r>
            <a:br>
              <a:rPr lang="en-US" sz="2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Dietmar</a:t>
            </a:r>
            <a:r>
              <a:rPr lang="en-US" sz="1600" dirty="0" smtClean="0"/>
              <a:t> </a:t>
            </a:r>
            <a:r>
              <a:rPr lang="en-US" sz="1600" dirty="0" err="1" smtClean="0"/>
              <a:t>Jannach</a:t>
            </a:r>
            <a:r>
              <a:rPr lang="en-US" sz="1600" dirty="0" smtClean="0"/>
              <a:t>, Markus </a:t>
            </a:r>
            <a:r>
              <a:rPr lang="en-US" sz="1600" dirty="0" err="1" smtClean="0"/>
              <a:t>Zanker</a:t>
            </a:r>
            <a:r>
              <a:rPr lang="en-US" sz="1600" dirty="0" smtClean="0"/>
              <a:t>, Alexander </a:t>
            </a:r>
            <a:r>
              <a:rPr lang="en-US" sz="1600" dirty="0" err="1" smtClean="0"/>
              <a:t>Felfernig</a:t>
            </a:r>
            <a:r>
              <a:rPr lang="en-US" sz="1600" dirty="0" smtClean="0"/>
              <a:t>, Gerhard Friedrich</a:t>
            </a:r>
            <a:br>
              <a:rPr lang="en-US" sz="1600" dirty="0" smtClean="0"/>
            </a:br>
            <a:r>
              <a:rPr lang="en-US" sz="1600" dirty="0" smtClean="0"/>
              <a:t>Cambridge University Press</a:t>
            </a:r>
            <a:endParaRPr lang="en-US" sz="1200" i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4293096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1600" b="0" i="1" smtClean="0"/>
              <a:t>Which digital camera should I buy</a:t>
            </a:r>
            <a:r>
              <a:rPr lang="en-US" sz="1600" i="1" smtClean="0"/>
              <a:t>?</a:t>
            </a:r>
            <a:r>
              <a:rPr lang="en-US" sz="1600" b="0" i="1" smtClean="0"/>
              <a:t> What is the best holiday for me and</a:t>
            </a:r>
            <a:br>
              <a:rPr lang="en-US" sz="1600" b="0" i="1" smtClean="0"/>
            </a:br>
            <a:r>
              <a:rPr lang="en-US" sz="1600" b="0" i="1" smtClean="0"/>
              <a:t>my family</a:t>
            </a:r>
            <a:r>
              <a:rPr lang="en-US" sz="1600" i="1" smtClean="0"/>
              <a:t>?</a:t>
            </a:r>
            <a:r>
              <a:rPr lang="en-US" sz="1600" b="0" i="1" smtClean="0"/>
              <a:t> Which is the best investment for supporting the education of my</a:t>
            </a:r>
            <a:br>
              <a:rPr lang="en-US" sz="1600" b="0" i="1" smtClean="0"/>
            </a:br>
            <a:r>
              <a:rPr lang="en-US" sz="1600" b="0" i="1" smtClean="0"/>
              <a:t>children</a:t>
            </a:r>
            <a:r>
              <a:rPr lang="en-US" sz="1600" i="1" smtClean="0"/>
              <a:t>?</a:t>
            </a:r>
            <a:r>
              <a:rPr lang="en-US" sz="1600" b="0" i="1" smtClean="0"/>
              <a:t> Which movie should I rent</a:t>
            </a:r>
            <a:r>
              <a:rPr lang="en-US" sz="1600" i="1" smtClean="0"/>
              <a:t>?</a:t>
            </a:r>
            <a:r>
              <a:rPr lang="en-US" sz="1600" b="0" i="1" smtClean="0"/>
              <a:t> Which web sites will I find interesting</a:t>
            </a:r>
            <a:r>
              <a:rPr lang="en-US" sz="1600" i="1" smtClean="0"/>
              <a:t>?</a:t>
            </a:r>
            <a:r>
              <a:rPr lang="en-US" sz="1600" b="0" i="1" smtClean="0"/>
              <a:t/>
            </a:r>
            <a:br>
              <a:rPr lang="en-US" sz="1600" b="0" i="1" smtClean="0"/>
            </a:br>
            <a:r>
              <a:rPr lang="en-US" sz="1600" b="0" i="1" smtClean="0"/>
              <a:t>Which book should I buy for my next vacation</a:t>
            </a:r>
            <a:r>
              <a:rPr lang="en-US" sz="1600" i="1" smtClean="0"/>
              <a:t>?</a:t>
            </a:r>
            <a:r>
              <a:rPr lang="en-US" sz="1600" b="0" i="1" smtClean="0"/>
              <a:t> Which degree and university</a:t>
            </a:r>
            <a:br>
              <a:rPr lang="en-US" sz="1600" b="0" i="1" smtClean="0"/>
            </a:br>
            <a:r>
              <a:rPr lang="en-US" sz="1600" b="0" i="1" smtClean="0"/>
              <a:t>are the best for my future</a:t>
            </a:r>
            <a:r>
              <a:rPr lang="en-US" sz="1600" i="1" smtClean="0"/>
              <a:t>?</a:t>
            </a:r>
            <a:endParaRPr lang="en-US" sz="1200" i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Recommender systems reduce information overload by estimating relevance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Personalized recommendations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"Tell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what's popular among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my peers"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"Show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more of the same what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I've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liked"</a:t>
            </a:r>
            <a:endParaRPr lang="en-US" sz="2000" b="0" dirty="0"/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"Tell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what fits based on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my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needs"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813995"/>
          </a:xfrm>
        </p:spPr>
        <p:txBody>
          <a:bodyPr/>
          <a:lstStyle/>
          <a:p>
            <a:r>
              <a:rPr lang="en-US" smtClean="0"/>
              <a:t>Part I </a:t>
            </a:r>
            <a:r>
              <a:rPr lang="en-US" b="0" smtClean="0"/>
              <a:t>(Basic Concepts)</a:t>
            </a:r>
          </a:p>
          <a:p>
            <a:pPr lvl="1"/>
            <a:r>
              <a:rPr lang="en-US" b="0" smtClean="0"/>
              <a:t>Basic paradigms of collaborative,</a:t>
            </a:r>
          </a:p>
          <a:p>
            <a:pPr lvl="1"/>
            <a:r>
              <a:rPr lang="en-US" b="0" smtClean="0"/>
              <a:t>content-based, and</a:t>
            </a:r>
          </a:p>
          <a:p>
            <a:pPr lvl="1"/>
            <a:r>
              <a:rPr lang="en-US" b="0" smtClean="0"/>
              <a:t>knowledge-based recommendation,</a:t>
            </a:r>
          </a:p>
          <a:p>
            <a:pPr lvl="1"/>
            <a:r>
              <a:rPr lang="en-US" b="0" smtClean="0"/>
              <a:t>as well as hybridization methods.</a:t>
            </a:r>
          </a:p>
          <a:p>
            <a:pPr lvl="1"/>
            <a:r>
              <a:rPr lang="en-US" smtClean="0"/>
              <a:t>Explaining the reasons for recommending an item</a:t>
            </a:r>
          </a:p>
          <a:p>
            <a:pPr lvl="1"/>
            <a:r>
              <a:rPr lang="en-US" b="0" smtClean="0"/>
              <a:t>Experimental evaluation</a:t>
            </a:r>
          </a:p>
          <a:p>
            <a:r>
              <a:rPr lang="en-US" smtClean="0"/>
              <a:t>Part II </a:t>
            </a:r>
            <a:r>
              <a:rPr lang="en-US" b="0" smtClean="0"/>
              <a:t>(Recent Research Topics)</a:t>
            </a:r>
          </a:p>
          <a:p>
            <a:pPr lvl="1"/>
            <a:r>
              <a:rPr lang="en-US" b="0" smtClean="0"/>
              <a:t>How to cope with efforts to attack and manipulate a recommender system from outside,</a:t>
            </a:r>
          </a:p>
          <a:p>
            <a:pPr lvl="1"/>
            <a:r>
              <a:rPr lang="en-US" b="0" smtClean="0"/>
              <a:t>supporting consumer decision making and</a:t>
            </a:r>
          </a:p>
          <a:p>
            <a:pPr lvl="1"/>
            <a:r>
              <a:rPr lang="en-US" b="0" smtClean="0"/>
              <a:t>potential persuasion strategies,</a:t>
            </a:r>
          </a:p>
          <a:p>
            <a:pPr lvl="1"/>
            <a:r>
              <a:rPr lang="en-US" b="0" smtClean="0"/>
              <a:t>recommendation systems in the context of the social and semantic webs, and</a:t>
            </a:r>
          </a:p>
          <a:p>
            <a:pPr lvl="1"/>
            <a:r>
              <a:rPr lang="en-US" b="0" smtClean="0"/>
              <a:t>the application of recommender systems to ubiquitous domains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rojects\000-papers\general\habil\vortrag\material\recsys_also_bought.bmp"/>
          <p:cNvPicPr>
            <a:picLocks noChangeAspect="1" noChangeArrowheads="1"/>
          </p:cNvPicPr>
          <p:nvPr/>
        </p:nvPicPr>
        <p:blipFill>
          <a:blip r:embed="rId3"/>
          <a:srcRect r="410" b="593"/>
          <a:stretch>
            <a:fillRect/>
          </a:stretch>
        </p:blipFill>
        <p:spPr bwMode="auto">
          <a:xfrm>
            <a:off x="0" y="332656"/>
            <a:ext cx="9144000" cy="630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3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00"/>
    </mc:Choice>
    <mc:Fallback xmlns="">
      <p:transition spd="slow" advTm="8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pPr lvl="1"/>
            <a:r>
              <a:rPr lang="en-US" sz="1600" dirty="0" smtClean="0"/>
              <a:t>Problem domain</a:t>
            </a:r>
          </a:p>
          <a:p>
            <a:pPr lvl="1"/>
            <a:r>
              <a:rPr lang="en-US" sz="1600" dirty="0" smtClean="0"/>
              <a:t>Purpose </a:t>
            </a:r>
            <a:r>
              <a:rPr lang="en-US" sz="1600" dirty="0"/>
              <a:t>and success </a:t>
            </a:r>
            <a:r>
              <a:rPr lang="en-US" sz="1600" dirty="0" smtClean="0"/>
              <a:t>criteria</a:t>
            </a:r>
          </a:p>
          <a:p>
            <a:pPr lvl="1"/>
            <a:r>
              <a:rPr lang="en-US" sz="1600" dirty="0"/>
              <a:t>Paradigms of recommender systems</a:t>
            </a:r>
            <a:endParaRPr lang="en-US" sz="1600" dirty="0" smtClean="0"/>
          </a:p>
          <a:p>
            <a:pPr lvl="2"/>
            <a:r>
              <a:rPr lang="en-US" sz="1500" dirty="0" smtClean="0"/>
              <a:t>Collaborative Filtering</a:t>
            </a:r>
          </a:p>
          <a:p>
            <a:pPr lvl="2"/>
            <a:r>
              <a:rPr lang="en-US" sz="1500" dirty="0" smtClean="0"/>
              <a:t>Content-based Filtering</a:t>
            </a:r>
          </a:p>
          <a:p>
            <a:pPr lvl="2"/>
            <a:r>
              <a:rPr lang="en-US" sz="1500" dirty="0" smtClean="0"/>
              <a:t>Knowledge-Based Recommendations</a:t>
            </a:r>
          </a:p>
          <a:p>
            <a:pPr lvl="2"/>
            <a:r>
              <a:rPr lang="en-US" sz="1500" dirty="0" smtClean="0"/>
              <a:t>Hybridization Strategies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Introduction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 descr="D:\projects\000-papers\general\acmsac10\slides\Bigstock_3403911.jpg"/>
          <p:cNvPicPr>
            <a:picLocks noChangeArrowheads="1"/>
          </p:cNvPicPr>
          <p:nvPr/>
        </p:nvPicPr>
        <p:blipFill>
          <a:blip r:embed="rId3" cstate="print"/>
          <a:srcRect b="8387"/>
          <a:stretch>
            <a:fillRect/>
          </a:stretch>
        </p:blipFill>
        <p:spPr bwMode="auto">
          <a:xfrm>
            <a:off x="2807719" y="3289513"/>
            <a:ext cx="3600000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323528" y="2852936"/>
            <a:ext cx="7429157" cy="1749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dirty="0" smtClean="0"/>
              <a:t>Recommendation systems (RS) help to match users with items</a:t>
            </a:r>
          </a:p>
          <a:p>
            <a:pPr lvl="1"/>
            <a:r>
              <a:rPr lang="en-US" dirty="0" smtClean="0"/>
              <a:t>Ease information overload</a:t>
            </a:r>
          </a:p>
          <a:p>
            <a:pPr lvl="1"/>
            <a:r>
              <a:rPr lang="en-US" dirty="0" smtClean="0"/>
              <a:t>Sales assistance (guidance, advisory, persuasion,…)</a:t>
            </a:r>
          </a:p>
          <a:p>
            <a:pPr marL="457200" lvl="1" indent="0">
              <a:buNone/>
            </a:pPr>
            <a:endParaRPr lang="en-US" i="1" dirty="0" smtClean="0"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RS are software agents that elicit the interests and preferences of individual consumers […] and make recommendations accordingly. </a:t>
            </a: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They have the potential to support and improve the quality of the </a:t>
            </a:r>
            <a:br>
              <a:rPr lang="en-US" i="1" dirty="0" smtClean="0">
                <a:cs typeface="Calibri" pitchFamily="34" charset="0"/>
              </a:rPr>
            </a:br>
            <a:r>
              <a:rPr lang="en-US" i="1" dirty="0" smtClean="0">
                <a:cs typeface="Calibri" pitchFamily="34" charset="0"/>
              </a:rPr>
              <a:t>decisions consumers make while searching for and selecting products online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8"/>
            <a:r>
              <a:rPr lang="en-US" sz="1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Xiao &amp;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Benbasat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2007</a:t>
            </a:r>
            <a:r>
              <a:rPr lang="en-US" sz="14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)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600" dirty="0" smtClean="0"/>
          </a:p>
          <a:p>
            <a:r>
              <a:rPr lang="en-US" dirty="0" smtClean="0"/>
              <a:t>Different system designs / paradigms</a:t>
            </a:r>
          </a:p>
          <a:p>
            <a:pPr lvl="1"/>
            <a:r>
              <a:rPr lang="en-US" dirty="0" smtClean="0"/>
              <a:t>Based on availability of exploitable data</a:t>
            </a:r>
          </a:p>
          <a:p>
            <a:pPr lvl="1"/>
            <a:r>
              <a:rPr lang="en-US" dirty="0" smtClean="0"/>
              <a:t>Implicit and explicit user feedback</a:t>
            </a:r>
          </a:p>
          <a:p>
            <a:pPr lvl="1"/>
            <a:r>
              <a:rPr lang="en-US" dirty="0" smtClean="0"/>
              <a:t>Domain characteristics</a:t>
            </a:r>
          </a:p>
          <a:p>
            <a:pPr marL="0" indent="0">
              <a:buNone/>
            </a:pPr>
            <a:r>
              <a:rPr lang="en-US" sz="1000" b="0" dirty="0" smtClean="0"/>
              <a:t>(1) Xiao </a:t>
            </a:r>
            <a:r>
              <a:rPr lang="en-US" sz="1000" b="0" dirty="0"/>
              <a:t>and </a:t>
            </a:r>
            <a:r>
              <a:rPr lang="en-US" sz="1000" b="0" dirty="0" err="1" smtClean="0"/>
              <a:t>Benbasat</a:t>
            </a:r>
            <a:r>
              <a:rPr lang="en-US" sz="1000" b="0" dirty="0"/>
              <a:t>, </a:t>
            </a:r>
            <a:r>
              <a:rPr lang="en-US" sz="1000" b="0" i="1" dirty="0"/>
              <a:t>E-commerce product recommendation agents: Use, </a:t>
            </a:r>
            <a:r>
              <a:rPr lang="en-US" sz="1000" b="0" i="1" dirty="0" smtClean="0"/>
              <a:t>characteristics, and </a:t>
            </a:r>
            <a:r>
              <a:rPr lang="en-US" sz="1000" b="0" i="1" dirty="0"/>
              <a:t>impact</a:t>
            </a:r>
            <a:r>
              <a:rPr lang="en-US" sz="1000" b="0" dirty="0"/>
              <a:t>, MIS Quarterly </a:t>
            </a:r>
            <a:r>
              <a:rPr lang="en-US" sz="1000" dirty="0"/>
              <a:t>31 </a:t>
            </a:r>
            <a:r>
              <a:rPr lang="en-US" sz="1000" b="0" dirty="0"/>
              <a:t>(2007), no. 1, 137–209</a:t>
            </a:r>
            <a:endParaRPr lang="en-US" sz="1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209800"/>
            <a:ext cx="998240" cy="998240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7749152" y="3236499"/>
            <a:ext cx="692608" cy="1366317"/>
            <a:chOff x="7164288" y="3169940"/>
            <a:chExt cx="1225451" cy="241746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64288" y="3169940"/>
              <a:ext cx="1219200" cy="12192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170539" y="4368205"/>
              <a:ext cx="1219200" cy="1219200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25144"/>
            <a:ext cx="998240" cy="99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success criteria (1)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dirty="0" smtClean="0"/>
              <a:t>Different perspectives/aspects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Depends on domain and purpose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No holistic evaluation scenario exists</a:t>
            </a:r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r>
              <a:rPr lang="en-US" dirty="0" smtClean="0"/>
              <a:t>Retrieval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Reduce search costs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Provide "correct" proposals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Users know in advance what they want </a:t>
            </a:r>
          </a:p>
          <a:p>
            <a:pPr marL="781050" lvl="1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r>
              <a:rPr lang="en-US" dirty="0"/>
              <a:t>Recommendation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Serendipity – identify items from the Long Tail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Users did not know about existence</a:t>
            </a:r>
          </a:p>
          <a:p>
            <a:pPr marL="381000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2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a RS do its job well?</a:t>
            </a:r>
            <a:endParaRPr lang="en-US" dirty="0"/>
          </a:p>
        </p:txBody>
      </p:sp>
      <p:pic>
        <p:nvPicPr>
          <p:cNvPr id="4" name="Grafik 3" descr="long_tail_graph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65" y="3212976"/>
            <a:ext cx="495973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940152" y="1628800"/>
            <a:ext cx="2627784" cy="37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b="0" dirty="0" smtClean="0"/>
              <a:t>"Recommend widely unknown items that users might actually like!"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20% of items accumulate 74% of all positive ratings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Items rated &gt; 3 in MovieLens 100K dataset</a:t>
            </a:r>
            <a:endParaRPr lang="en-US" sz="1800" b="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705934" y="2924944"/>
            <a:ext cx="3658154" cy="1944216"/>
            <a:chOff x="1709936" y="1642999"/>
            <a:chExt cx="3995936" cy="3730217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 bwMode="auto">
            <a:xfrm>
              <a:off x="1709936" y="1642999"/>
              <a:ext cx="3995936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tabLst/>
                <a:defRPr/>
              </a:pP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>	Recommend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items </a:t>
              </a: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/>
              </a:r>
              <a:b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</a:b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>	from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the long tail</a:t>
              </a:r>
            </a:p>
            <a:p>
              <a:pPr marL="381000" marR="0" lvl="0" indent="-38100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lang="en-US" sz="2000" dirty="0">
                <a:solidFill>
                  <a:srgbClr val="003366"/>
                </a:solidFill>
                <a:latin typeface="Calibri" pitchFamily="34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2987824" y="5085184"/>
              <a:ext cx="2160240" cy="288032"/>
              <a:chOff x="2987824" y="5085184"/>
              <a:chExt cx="2160240" cy="288032"/>
            </a:xfrm>
          </p:grpSpPr>
          <p:sp>
            <p:nvSpPr>
              <p:cNvPr id="9" name="Pfeil nach oben 8"/>
              <p:cNvSpPr/>
              <p:nvPr/>
            </p:nvSpPr>
            <p:spPr bwMode="auto">
              <a:xfrm>
                <a:off x="2987824" y="5085184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0" name="Pfeil nach oben 9"/>
              <p:cNvSpPr/>
              <p:nvPr/>
            </p:nvSpPr>
            <p:spPr bwMode="auto">
              <a:xfrm>
                <a:off x="370790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1" name="Pfeil nach oben 10"/>
              <p:cNvSpPr/>
              <p:nvPr/>
            </p:nvSpPr>
            <p:spPr bwMode="auto">
              <a:xfrm>
                <a:off x="442798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2" name="Pfeil nach oben 11"/>
              <p:cNvSpPr/>
              <p:nvPr/>
            </p:nvSpPr>
            <p:spPr bwMode="auto">
              <a:xfrm>
                <a:off x="5004048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Recommender systems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RS seen as a function</a:t>
            </a:r>
          </a:p>
          <a:p>
            <a:r>
              <a:rPr lang="en-US" smtClean="0"/>
              <a:t>Given:</a:t>
            </a:r>
          </a:p>
          <a:p>
            <a:pPr lvl="1"/>
            <a:r>
              <a:rPr lang="en-US" smtClean="0"/>
              <a:t>User model (e.g. ratings, preferences, demographics, situational context)</a:t>
            </a:r>
          </a:p>
          <a:p>
            <a:pPr lvl="1"/>
            <a:r>
              <a:rPr lang="en-US" smtClean="0"/>
              <a:t>Items (with or without description of item characteristics)</a:t>
            </a:r>
          </a:p>
          <a:p>
            <a:r>
              <a:rPr lang="en-US" smtClean="0"/>
              <a:t>Find:</a:t>
            </a:r>
          </a:p>
          <a:p>
            <a:pPr lvl="1"/>
            <a:r>
              <a:rPr lang="en-US" smtClean="0"/>
              <a:t>Relevance score. Used for ranking.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Relation to Information Retrieval: </a:t>
            </a:r>
          </a:p>
          <a:p>
            <a:pPr lvl="1"/>
            <a:r>
              <a:rPr lang="en-US" smtClean="0"/>
              <a:t>IR is finding material [..] of an unstructured nature [..] that satisfies an information need from within large collections [..].</a:t>
            </a:r>
          </a:p>
          <a:p>
            <a:pPr lvl="8"/>
            <a:r>
              <a:rPr lang="en-US" sz="1400" smtClean="0"/>
              <a:t>(Manning et al. 2008</a:t>
            </a:r>
            <a:r>
              <a:rPr lang="en-US" sz="1400" baseline="30000" smtClean="0"/>
              <a:t>1</a:t>
            </a:r>
            <a:r>
              <a:rPr lang="en-US" sz="1400" smtClean="0"/>
              <a:t>)</a:t>
            </a:r>
          </a:p>
          <a:p>
            <a:pPr lvl="8"/>
            <a:endParaRPr lang="en-US" sz="1000" b="0" smtClean="0"/>
          </a:p>
          <a:p>
            <a:pPr marL="0" indent="0">
              <a:buNone/>
            </a:pPr>
            <a:r>
              <a:rPr lang="en-US" sz="1000" b="0" smtClean="0"/>
              <a:t>(1) Manning, Raghavan, and Schütze, </a:t>
            </a:r>
            <a:r>
              <a:rPr lang="en-US" sz="1000" b="0" i="1" smtClean="0"/>
              <a:t>Introduction to information retrieval</a:t>
            </a:r>
            <a:r>
              <a:rPr lang="en-US" sz="1000" b="0" smtClean="0"/>
              <a:t>, Cambridge University Press, 2008</a:t>
            </a:r>
            <a:endParaRPr lang="en-US" sz="1000" smtClean="0"/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395536" y="4293096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549</Words>
  <Application>Microsoft Office PowerPoint</Application>
  <PresentationFormat>Bildschirmpräsentation (4:3)</PresentationFormat>
  <Paragraphs>119</Paragraphs>
  <Slides>16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17_habv</vt:lpstr>
      <vt:lpstr>Benutzerdefiniertes Design</vt:lpstr>
      <vt:lpstr>Recommender Systems – An Introduction  Dietmar Jannach, Markus Zanker, Alexander Felfernig, Gerhard Friedrich Cambridge University Press</vt:lpstr>
      <vt:lpstr>PowerPoint-Präsentation</vt:lpstr>
      <vt:lpstr>Agenda</vt:lpstr>
      <vt:lpstr>PowerPoint-Präsentation</vt:lpstr>
      <vt:lpstr>Problem domain</vt:lpstr>
      <vt:lpstr>Purpose and success criteria (1)</vt:lpstr>
      <vt:lpstr>When does a RS do its job well?</vt:lpstr>
      <vt:lpstr>Purpose and success criteria (2)</vt:lpstr>
      <vt:lpstr>Recommender systems 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Outlook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Fatih</cp:lastModifiedBy>
  <cp:revision>1056</cp:revision>
  <dcterms:created xsi:type="dcterms:W3CDTF">2006-04-22T09:23:14Z</dcterms:created>
  <dcterms:modified xsi:type="dcterms:W3CDTF">2011-08-17T11:52:35Z</dcterms:modified>
</cp:coreProperties>
</file>