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49"/>
  </p:notesMasterIdLst>
  <p:handoutMasterIdLst>
    <p:handoutMasterId r:id="rId50"/>
  </p:handoutMasterIdLst>
  <p:sldIdLst>
    <p:sldId id="656" r:id="rId3"/>
    <p:sldId id="680" r:id="rId4"/>
    <p:sldId id="612" r:id="rId5"/>
    <p:sldId id="924" r:id="rId6"/>
    <p:sldId id="613" r:id="rId7"/>
    <p:sldId id="925" r:id="rId8"/>
    <p:sldId id="781" r:id="rId9"/>
    <p:sldId id="614" r:id="rId10"/>
    <p:sldId id="926" r:id="rId11"/>
    <p:sldId id="615" r:id="rId12"/>
    <p:sldId id="616" r:id="rId13"/>
    <p:sldId id="617" r:id="rId14"/>
    <p:sldId id="618" r:id="rId15"/>
    <p:sldId id="619" r:id="rId16"/>
    <p:sldId id="620" r:id="rId17"/>
    <p:sldId id="927" r:id="rId18"/>
    <p:sldId id="621" r:id="rId19"/>
    <p:sldId id="622" r:id="rId20"/>
    <p:sldId id="938" r:id="rId21"/>
    <p:sldId id="623" r:id="rId22"/>
    <p:sldId id="624" r:id="rId23"/>
    <p:sldId id="626" r:id="rId24"/>
    <p:sldId id="940" r:id="rId25"/>
    <p:sldId id="939" r:id="rId26"/>
    <p:sldId id="625" r:id="rId27"/>
    <p:sldId id="845" r:id="rId28"/>
    <p:sldId id="947" r:id="rId29"/>
    <p:sldId id="847" r:id="rId30"/>
    <p:sldId id="846" r:id="rId31"/>
    <p:sldId id="929" r:id="rId32"/>
    <p:sldId id="941" r:id="rId33"/>
    <p:sldId id="942" r:id="rId34"/>
    <p:sldId id="631" r:id="rId35"/>
    <p:sldId id="632" r:id="rId36"/>
    <p:sldId id="633" r:id="rId37"/>
    <p:sldId id="932" r:id="rId38"/>
    <p:sldId id="933" r:id="rId39"/>
    <p:sldId id="943" r:id="rId40"/>
    <p:sldId id="944" r:id="rId41"/>
    <p:sldId id="945" r:id="rId42"/>
    <p:sldId id="946" r:id="rId43"/>
    <p:sldId id="934" r:id="rId44"/>
    <p:sldId id="935" r:id="rId45"/>
    <p:sldId id="936" r:id="rId46"/>
    <p:sldId id="928" r:id="rId47"/>
    <p:sldId id="948" r:id="rId48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eynep" initials="Z" lastIdx="33" clrIdx="0"/>
  <p:cmAuthor id="1" name="Fatih" initials="F" lastIdx="2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6686" autoAdjust="0"/>
  </p:normalViewPr>
  <p:slideViewPr>
    <p:cSldViewPr>
      <p:cViewPr varScale="1">
        <p:scale>
          <a:sx n="76" d="100"/>
          <a:sy n="76" d="100"/>
        </p:scale>
        <p:origin x="-84" y="-15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9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commentAuthors" Target="commentAuthors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kumente%20und%20Einstellungen\jannach\Eigene%20Dateien\6%20papers\ZZ_OUTDATED_RecommenderBook\Chapter%202a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000-papers\general\habil\vortrag\svd_ma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plotArea>
      <c:layout>
        <c:manualLayout>
          <c:layoutTarget val="inner"/>
          <c:xMode val="edge"/>
          <c:yMode val="edge"/>
          <c:x val="0.12769795387143346"/>
          <c:y val="0.14331210191082824"/>
          <c:w val="0.77158341142034648"/>
          <c:h val="0.66560509554140646"/>
        </c:manualLayout>
      </c:layout>
      <c:lineChart>
        <c:grouping val="standard"/>
        <c:ser>
          <c:idx val="0"/>
          <c:order val="0"/>
          <c:tx>
            <c:strRef>
              <c:f>correlation!$B$5</c:f>
              <c:strCache>
                <c:ptCount val="1"/>
                <c:pt idx="0">
                  <c:v>Alice</c:v>
                </c:pt>
              </c:strCache>
            </c:strRef>
          </c:tx>
          <c:spPr>
            <a:ln w="25400">
              <a:solidFill>
                <a:srgbClr val="000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cat>
            <c:strRef>
              <c:f>correlation!$C$4:$F$4</c:f>
              <c:strCache>
                <c:ptCount val="4"/>
                <c:pt idx="0">
                  <c:v>Item1</c:v>
                </c:pt>
                <c:pt idx="1">
                  <c:v>Item2</c:v>
                </c:pt>
                <c:pt idx="2">
                  <c:v>Item3</c:v>
                </c:pt>
                <c:pt idx="3">
                  <c:v>Item4</c:v>
                </c:pt>
              </c:strCache>
            </c:strRef>
          </c:cat>
          <c:val>
            <c:numRef>
              <c:f>correlation!$C$5:$F$5</c:f>
              <c:numCache>
                <c:formatCode>0</c:formatCode>
                <c:ptCount val="4"/>
                <c:pt idx="0">
                  <c:v>5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</c:ser>
        <c:ser>
          <c:idx val="1"/>
          <c:order val="1"/>
          <c:tx>
            <c:strRef>
              <c:f>correlation!$B$6</c:f>
              <c:strCache>
                <c:ptCount val="1"/>
                <c:pt idx="0">
                  <c:v>User1</c:v>
                </c:pt>
              </c:strCache>
            </c:strRef>
          </c:tx>
          <c:spPr>
            <a:ln w="25400">
              <a:solidFill>
                <a:srgbClr val="008000"/>
              </a:solidFill>
              <a:prstDash val="solid"/>
            </a:ln>
          </c:spPr>
          <c:marker>
            <c:symbol val="square"/>
            <c:size val="7"/>
            <c:spPr>
              <a:solidFill>
                <a:srgbClr val="003300"/>
              </a:solidFill>
              <a:ln>
                <a:solidFill>
                  <a:srgbClr val="003300"/>
                </a:solidFill>
                <a:prstDash val="solid"/>
              </a:ln>
            </c:spPr>
          </c:marker>
          <c:cat>
            <c:strRef>
              <c:f>correlation!$C$4:$F$4</c:f>
              <c:strCache>
                <c:ptCount val="4"/>
                <c:pt idx="0">
                  <c:v>Item1</c:v>
                </c:pt>
                <c:pt idx="1">
                  <c:v>Item2</c:v>
                </c:pt>
                <c:pt idx="2">
                  <c:v>Item3</c:v>
                </c:pt>
                <c:pt idx="3">
                  <c:v>Item4</c:v>
                </c:pt>
              </c:strCache>
            </c:strRef>
          </c:cat>
          <c:val>
            <c:numRef>
              <c:f>correlation!$C$6:$F$6</c:f>
              <c:numCache>
                <c:formatCode>0</c:formatCode>
                <c:ptCount val="4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</c:ser>
        <c:ser>
          <c:idx val="4"/>
          <c:order val="2"/>
          <c:tx>
            <c:strRef>
              <c:f>correlation!$B$9</c:f>
              <c:strCache>
                <c:ptCount val="1"/>
                <c:pt idx="0">
                  <c:v>User4</c:v>
                </c:pt>
              </c:strCache>
            </c:strRef>
          </c:tx>
          <c:spPr>
            <a:ln w="25400">
              <a:solidFill>
                <a:srgbClr val="800080"/>
              </a:solidFill>
              <a:prstDash val="solid"/>
            </a:ln>
          </c:spPr>
          <c:marker>
            <c:symbol val="star"/>
            <c:size val="7"/>
            <c:spPr>
              <a:noFill/>
              <a:ln>
                <a:solidFill>
                  <a:srgbClr val="800080"/>
                </a:solidFill>
                <a:prstDash val="solid"/>
              </a:ln>
            </c:spPr>
          </c:marker>
          <c:cat>
            <c:strRef>
              <c:f>correlation!$C$4:$F$4</c:f>
              <c:strCache>
                <c:ptCount val="4"/>
                <c:pt idx="0">
                  <c:v>Item1</c:v>
                </c:pt>
                <c:pt idx="1">
                  <c:v>Item2</c:v>
                </c:pt>
                <c:pt idx="2">
                  <c:v>Item3</c:v>
                </c:pt>
                <c:pt idx="3">
                  <c:v>Item4</c:v>
                </c:pt>
              </c:strCache>
            </c:strRef>
          </c:cat>
          <c:val>
            <c:numRef>
              <c:f>correlation!$C$9:$F$9</c:f>
              <c:numCache>
                <c:formatCode>0</c:formatCode>
                <c:ptCount val="4"/>
                <c:pt idx="0">
                  <c:v>1</c:v>
                </c:pt>
                <c:pt idx="1">
                  <c:v>5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dLbls/>
        <c:marker val="1"/>
        <c:axId val="66131840"/>
        <c:axId val="66158592"/>
      </c:lineChart>
      <c:catAx>
        <c:axId val="6613184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Ratings</a:t>
                </a:r>
              </a:p>
            </c:rich>
          </c:tx>
          <c:layout>
            <c:manualLayout>
              <c:xMode val="edge"/>
              <c:yMode val="edge"/>
              <c:x val="1.6187050359712369E-2"/>
              <c:y val="0.40127388535031888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de-DE"/>
          </a:p>
        </c:txPr>
        <c:crossAx val="66158592"/>
        <c:crosses val="autoZero"/>
        <c:auto val="1"/>
        <c:lblAlgn val="ctr"/>
        <c:lblOffset val="100"/>
        <c:tickLblSkip val="1"/>
        <c:tickMarkSkip val="1"/>
      </c:catAx>
      <c:valAx>
        <c:axId val="66158592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0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de-DE"/>
          </a:p>
        </c:txPr>
        <c:crossAx val="66131840"/>
        <c:crosses val="autoZero"/>
        <c:crossBetween val="between"/>
      </c:valAx>
      <c:spPr>
        <a:noFill/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6798636681206156"/>
          <c:y val="8.9171974522293557E-2"/>
          <c:w val="0.1205037859476205"/>
          <c:h val="0.30573248407643311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</c:legend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+mn-lt"/>
          <a:ea typeface="Arial"/>
          <a:cs typeface="Arial"/>
        </a:defRPr>
      </a:pPr>
      <a:endParaRPr lang="de-DE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plotArea>
      <c:layout/>
      <c:scatterChart>
        <c:scatterStyle val="lineMarker"/>
        <c:ser>
          <c:idx val="4"/>
          <c:order val="0"/>
          <c:tx>
            <c:strRef>
              <c:f>Tabelle1!$A$6</c:f>
              <c:strCache>
                <c:ptCount val="1"/>
                <c:pt idx="0">
                  <c:v>Terminator</c:v>
                </c:pt>
              </c:strCache>
            </c:strRef>
          </c:tx>
          <c:spPr>
            <a:ln w="28575">
              <a:noFill/>
            </a:ln>
          </c:spPr>
          <c:xVal>
            <c:numRef>
              <c:f>Tabelle1!$B$6</c:f>
              <c:numCache>
                <c:formatCode>General</c:formatCode>
                <c:ptCount val="1"/>
                <c:pt idx="0">
                  <c:v>-0.44</c:v>
                </c:pt>
              </c:numCache>
            </c:numRef>
          </c:xVal>
          <c:yVal>
            <c:numRef>
              <c:f>Tabelle1!$C$6</c:f>
              <c:numCache>
                <c:formatCode>General</c:formatCode>
                <c:ptCount val="1"/>
                <c:pt idx="0">
                  <c:v>0.58000000000000007</c:v>
                </c:pt>
              </c:numCache>
            </c:numRef>
          </c:yVal>
        </c:ser>
        <c:ser>
          <c:idx val="6"/>
          <c:order val="1"/>
          <c:tx>
            <c:strRef>
              <c:f>Tabelle1!$A$8</c:f>
              <c:strCache>
                <c:ptCount val="1"/>
                <c:pt idx="0">
                  <c:v>Twins</c:v>
                </c:pt>
              </c:strCache>
            </c:strRef>
          </c:tx>
          <c:spPr>
            <a:ln w="28575">
              <a:noFill/>
            </a:ln>
          </c:spPr>
          <c:xVal>
            <c:numRef>
              <c:f>Tabelle1!$B$8</c:f>
              <c:numCache>
                <c:formatCode>General</c:formatCode>
                <c:ptCount val="1"/>
                <c:pt idx="0">
                  <c:v>6.0000000000000032E-2</c:v>
                </c:pt>
              </c:numCache>
            </c:numRef>
          </c:xVal>
          <c:yVal>
            <c:numRef>
              <c:f>Tabelle1!$C$8</c:f>
              <c:numCache>
                <c:formatCode>General</c:formatCode>
                <c:ptCount val="1"/>
                <c:pt idx="0">
                  <c:v>0.26</c:v>
                </c:pt>
              </c:numCache>
            </c:numRef>
          </c:yVal>
        </c:ser>
        <c:ser>
          <c:idx val="8"/>
          <c:order val="2"/>
          <c:tx>
            <c:strRef>
              <c:f>Tabelle1!$A$10</c:f>
              <c:strCache>
                <c:ptCount val="1"/>
                <c:pt idx="0">
                  <c:v>Pretty Woman</c:v>
                </c:pt>
              </c:strCache>
            </c:strRef>
          </c:tx>
          <c:spPr>
            <a:ln w="28575">
              <a:noFill/>
            </a:ln>
          </c:spPr>
          <c:xVal>
            <c:numRef>
              <c:f>Tabelle1!$B$10</c:f>
              <c:numCache>
                <c:formatCode>General</c:formatCode>
                <c:ptCount val="1"/>
                <c:pt idx="0">
                  <c:v>0.56999999999999995</c:v>
                </c:pt>
              </c:numCache>
            </c:numRef>
          </c:xVal>
          <c:yVal>
            <c:numRef>
              <c:f>Tabelle1!$C$10</c:f>
              <c:numCache>
                <c:formatCode>General</c:formatCode>
                <c:ptCount val="1"/>
                <c:pt idx="0">
                  <c:v>-0.36000000000000021</c:v>
                </c:pt>
              </c:numCache>
            </c:numRef>
          </c:yVal>
        </c:ser>
        <c:dLbls/>
        <c:axId val="66867968"/>
        <c:axId val="66869504"/>
      </c:scatterChart>
      <c:valAx>
        <c:axId val="66867968"/>
        <c:scaling>
          <c:orientation val="minMax"/>
          <c:max val="1"/>
          <c:min val="-1"/>
        </c:scaling>
        <c:axPos val="b"/>
        <c:numFmt formatCode="General" sourceLinked="1"/>
        <c:tickLblPos val="nextTo"/>
        <c:crossAx val="66869504"/>
        <c:crossesAt val="0"/>
        <c:crossBetween val="midCat"/>
      </c:valAx>
      <c:valAx>
        <c:axId val="66869504"/>
        <c:scaling>
          <c:orientation val="minMax"/>
          <c:max val="1"/>
          <c:min val="-1"/>
        </c:scaling>
        <c:axPos val="l"/>
        <c:majorGridlines/>
        <c:numFmt formatCode="General" sourceLinked="1"/>
        <c:tickLblPos val="nextTo"/>
        <c:crossAx val="66867968"/>
        <c:crossesAt val="0"/>
        <c:crossBetween val="midCat"/>
      </c:valAx>
      <c:spPr>
        <a:noFill/>
        <a:ln>
          <a:noFill/>
        </a:ln>
      </c:spPr>
    </c:plotArea>
    <c:plotVisOnly val="1"/>
    <c:dispBlanksAs val="gap"/>
  </c:chart>
  <c:externalData r:id="rId1"/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8-16T13:23:28.190" idx="6">
    <p:pos x="5524" y="2934"/>
    <p:text>Punkt statt Komma als Trennzeichen.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1366769-0C17-442A-895B-E938084F436D}" type="datetimeFigureOut">
              <a:rPr lang="de-DE"/>
              <a:pPr>
                <a:defRPr/>
              </a:pPr>
              <a:t>11.01.2012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F8A2BA-4E50-4B93-8DA2-75B10B09DE6E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581739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40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0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E7A11710-6318-4617-9CDC-41D645B5145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7155594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A830DC-26CF-4CEE-A68F-B1B386B81B4D}" type="slidenum">
              <a:rPr lang="de-DE" smtClean="0"/>
              <a:pPr/>
              <a:t>2</a:t>
            </a:fld>
            <a:endParaRPr lang="de-DE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2757146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7915634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8999861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226546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7969105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31</a:t>
            </a:fld>
            <a:endParaRPr lang="de-DE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32</a:t>
            </a:fld>
            <a:endParaRPr lang="de-DE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33</a:t>
            </a:fld>
            <a:endParaRPr lang="de-DE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34</a:t>
            </a:fld>
            <a:endParaRPr lang="de-DE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35</a:t>
            </a:fld>
            <a:endParaRPr lang="de-DE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3172546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2524428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6894310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737207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07964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41</a:t>
            </a:fld>
            <a:endParaRPr lang="de-DE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511693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1662417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5697650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4632552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213335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726450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89924-F2A9-4BBB-9DBD-AA0F96B054D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1795E-3ECA-4C95-BCC9-8B66459B9FA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E1444-A1E0-45AF-A236-3B3D424DFBE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0D5B4-BAC5-4E36-8E18-4DE2087EEF85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82407-C7F1-4A86-ABD2-6231783DAF6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23C93-6A03-4BA4-BE34-C1BBD498D45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B71DE-601B-4891-9028-39B593DA366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EEBF1-BAC0-449B-B736-909E61948D1E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1B00E-1FD8-46A3-A44A-C212E3F1B95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4939F-943C-492D-80C1-3D8DA17C9DB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FE023-C9DB-4F88-9786-13E80C3477E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000" b="0" dirty="0"/>
              <a:t>- </a:t>
            </a:r>
            <a:fld id="{2E9B48F2-B8AA-4947-B56E-BF420C312FAC}" type="slidenum">
              <a:rPr lang="de-DE" sz="1000" b="0"/>
              <a:pPr>
                <a:defRPr/>
              </a:pPr>
              <a:t>‹Nr.›</a:t>
            </a:fld>
            <a:r>
              <a:rPr lang="de-DE" sz="1000" b="0" dirty="0"/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Tutorial: Introduction to Recommender Systems, ACM SAC 2010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BBD004AC-48FD-42AD-B4D1-61F927313C2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285852" y="2643182"/>
            <a:ext cx="66437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3600" dirty="0" smtClean="0">
                <a:ln>
                  <a:prstDash val="solid"/>
                </a:ln>
                <a:solidFill>
                  <a:srgbClr val="002060"/>
                </a:solidFill>
                <a:latin typeface="Calibri" pitchFamily="34" charset="0"/>
              </a:rPr>
              <a:t>Collaborative Filtering</a:t>
            </a:r>
            <a:endParaRPr lang="en-US" sz="3600" dirty="0">
              <a:ln>
                <a:prstDash val="solid"/>
              </a:ln>
              <a:solidFill>
                <a:srgbClr val="002060"/>
              </a:solidFill>
              <a:latin typeface="Calibri" pitchFamily="34" charset="0"/>
            </a:endParaRPr>
          </a:p>
        </p:txBody>
      </p:sp>
      <p:pic>
        <p:nvPicPr>
          <p:cNvPr id="5126" name="Picture 6" descr="C:\Users\Fatih\AppData\Local\Microsoft\Windows\Temporary Internet Files\Content.IE5\W5BAFZQE\MP900444217[1]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07719" y="3289513"/>
            <a:ext cx="360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Pearson correlation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differences in rating behavior into account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Works well in usual domains, compared with alternative measures</a:t>
            </a:r>
          </a:p>
          <a:p>
            <a:pPr lvl="1"/>
            <a:r>
              <a:rPr lang="en-US" dirty="0" smtClean="0"/>
              <a:t>such as cosine similarity</a:t>
            </a:r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4" name="Chart 2"/>
          <p:cNvGraphicFramePr>
            <a:graphicFrameLocks/>
          </p:cNvGraphicFramePr>
          <p:nvPr/>
        </p:nvGraphicFramePr>
        <p:xfrm>
          <a:off x="928662" y="2214554"/>
          <a:ext cx="5295900" cy="2990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predictions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A common prediction function:</a:t>
                </a:r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r>
                  <a:rPr lang="en-US" b="0" dirty="0" smtClean="0"/>
                  <a:t>Calculate, whether the neighbors' ratings for the unseen item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b="0" dirty="0" smtClean="0"/>
                  <a:t> are higher or lower than their average</a:t>
                </a:r>
              </a:p>
              <a:p>
                <a:r>
                  <a:rPr lang="en-US" b="0" dirty="0" smtClean="0"/>
                  <a:t>Combine the rating differences – use the similarity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b="0" dirty="0" smtClean="0"/>
                  <a:t> as a weight</a:t>
                </a:r>
              </a:p>
              <a:p>
                <a:r>
                  <a:rPr lang="en-US" b="0" dirty="0" smtClean="0"/>
                  <a:t>Add/subtract the  neighbors' bias from the active user's average and use this as a prediction</a:t>
                </a:r>
                <a:endParaRPr lang="en-US" b="0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674" r="-4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2295" y="2143123"/>
            <a:ext cx="1000124" cy="10001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feld 4"/>
              <p:cNvSpPr txBox="1"/>
              <p:nvPr/>
            </p:nvSpPr>
            <p:spPr>
              <a:xfrm>
                <a:off x="770466" y="2282637"/>
                <a:ext cx="5025670" cy="721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𝒑𝒓𝒆𝒅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𝒑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𝒂</m:t>
                              </m:r>
                            </m:sub>
                          </m:sSub>
                        </m:e>
                      </m:acc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1" i="1" smtClean="0">
                                  <a:latin typeface="Cambria Math"/>
                                </a:rPr>
                                <m:t>𝒃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 ∈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𝑵</m:t>
                              </m:r>
                            </m:sub>
                            <m:sup/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𝒔𝒊𝒎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𝒂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𝒃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/>
                                </a:rPr>
                                <m:t>∗(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𝒃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𝒑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𝒃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1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/>
                                </a:rPr>
                                <m:t>𝒃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∈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𝑵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𝒔𝒊𝒎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𝒂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𝒃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66" y="2282637"/>
                <a:ext cx="5025670" cy="7210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the metrics  / prediction function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all neighbor ratings might be equally "valuable"</a:t>
            </a:r>
          </a:p>
          <a:p>
            <a:pPr lvl="1"/>
            <a:r>
              <a:rPr lang="en-US" dirty="0" smtClean="0"/>
              <a:t>Agreement on commonly liked items is not so informative as agreement on controversial items</a:t>
            </a:r>
          </a:p>
          <a:p>
            <a:pPr lvl="1"/>
            <a:r>
              <a:rPr lang="en-US" b="1" dirty="0" smtClean="0"/>
              <a:t>Possible solution</a:t>
            </a:r>
            <a:r>
              <a:rPr lang="en-US" dirty="0" smtClean="0"/>
              <a:t>:  Give more weight to items that have a higher variance</a:t>
            </a:r>
          </a:p>
          <a:p>
            <a:r>
              <a:rPr lang="en-US" dirty="0" smtClean="0"/>
              <a:t>Value of number of co-rated items</a:t>
            </a:r>
          </a:p>
          <a:p>
            <a:pPr lvl="1"/>
            <a:r>
              <a:rPr lang="en-US" dirty="0" smtClean="0"/>
              <a:t>Use "significance weighting", by e.g., linearly reducing the weight when the number of co-rated items is low </a:t>
            </a:r>
          </a:p>
          <a:p>
            <a:r>
              <a:rPr lang="en-US" dirty="0" smtClean="0"/>
              <a:t>Case amplification</a:t>
            </a:r>
          </a:p>
          <a:p>
            <a:pPr lvl="1"/>
            <a:r>
              <a:rPr lang="en-US" dirty="0" smtClean="0"/>
              <a:t>Intuition: Give more weight to "very similar" neighbors, i.e., where the similarity value is close to 1.</a:t>
            </a:r>
          </a:p>
          <a:p>
            <a:r>
              <a:rPr lang="en-US" dirty="0" smtClean="0"/>
              <a:t>Neighborhood selection</a:t>
            </a:r>
          </a:p>
          <a:p>
            <a:pPr lvl="1"/>
            <a:r>
              <a:rPr lang="en-US" dirty="0" smtClean="0"/>
              <a:t>Use similarity threshold or fixed number of neighbors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Memory-based and model-based approaches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User-based CF is said to </a:t>
            </a:r>
            <a:r>
              <a:rPr lang="en-US" smtClean="0"/>
              <a:t>be "memory-based"</a:t>
            </a:r>
            <a:endParaRPr lang="en-US" dirty="0" smtClean="0"/>
          </a:p>
          <a:p>
            <a:pPr lvl="1"/>
            <a:r>
              <a:rPr lang="en-US" dirty="0" smtClean="0"/>
              <a:t>the rating matrix is directly used to find neighbors / make predictions</a:t>
            </a:r>
          </a:p>
          <a:p>
            <a:pPr lvl="1"/>
            <a:r>
              <a:rPr lang="en-US" dirty="0" smtClean="0"/>
              <a:t>does not scale for most real-world scenarios</a:t>
            </a:r>
          </a:p>
          <a:p>
            <a:pPr lvl="1"/>
            <a:r>
              <a:rPr lang="en-US" dirty="0" smtClean="0"/>
              <a:t>large e-commerce sites have tens of millions of customers and millions of items</a:t>
            </a:r>
          </a:p>
          <a:p>
            <a:r>
              <a:rPr lang="en-US" dirty="0" smtClean="0"/>
              <a:t>Model-based approaches</a:t>
            </a:r>
          </a:p>
          <a:p>
            <a:pPr lvl="1"/>
            <a:r>
              <a:rPr lang="en-US" dirty="0" smtClean="0"/>
              <a:t>based on an offline pre-processing </a:t>
            </a:r>
            <a:r>
              <a:rPr lang="en-US" smtClean="0"/>
              <a:t>or "model-learning" </a:t>
            </a:r>
            <a:r>
              <a:rPr lang="en-US" dirty="0" smtClean="0"/>
              <a:t>phase</a:t>
            </a:r>
          </a:p>
          <a:p>
            <a:pPr lvl="1"/>
            <a:r>
              <a:rPr lang="en-US" dirty="0" smtClean="0"/>
              <a:t>at run-time, only the learned model is used to make predictions</a:t>
            </a:r>
          </a:p>
          <a:p>
            <a:pPr lvl="1"/>
            <a:r>
              <a:rPr lang="en-US" dirty="0" smtClean="0"/>
              <a:t>models are updated / re-trained periodically</a:t>
            </a:r>
          </a:p>
          <a:p>
            <a:pPr lvl="1"/>
            <a:r>
              <a:rPr lang="en-US" dirty="0" smtClean="0"/>
              <a:t>large variety of techniques used </a:t>
            </a:r>
          </a:p>
          <a:p>
            <a:pPr lvl="1"/>
            <a:r>
              <a:rPr lang="en-US" dirty="0" smtClean="0"/>
              <a:t>model-building and updating can be </a:t>
            </a:r>
            <a:r>
              <a:rPr lang="en-US" smtClean="0"/>
              <a:t>computationally expensive</a:t>
            </a:r>
          </a:p>
          <a:p>
            <a:pPr lvl="1"/>
            <a:r>
              <a:rPr lang="en-US" i="1" smtClean="0"/>
              <a:t>item</a:t>
            </a:r>
            <a:r>
              <a:rPr lang="en-US" smtClean="0"/>
              <a:t>-based CF is an example for model-based approaches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Item-based collaborative filtering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idea: </a:t>
            </a:r>
          </a:p>
          <a:p>
            <a:pPr lvl="1"/>
            <a:r>
              <a:rPr lang="en-US" dirty="0" smtClean="0"/>
              <a:t>Use the similarity between items (and not users) to make predictions</a:t>
            </a:r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Look for items that are similar to Item5</a:t>
            </a:r>
          </a:p>
          <a:p>
            <a:pPr lvl="1"/>
            <a:r>
              <a:rPr lang="en-US" dirty="0" smtClean="0"/>
              <a:t>Take Alice's ratings for these items to predict the rating for Item5</a:t>
            </a:r>
          </a:p>
          <a:p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642910" y="3786190"/>
          <a:ext cx="609600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Alice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?</a:t>
                      </a:r>
                      <a:endParaRPr lang="en-US" sz="18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Abgerundetes Rechteck 5"/>
          <p:cNvSpPr/>
          <p:nvPr/>
        </p:nvSpPr>
        <p:spPr bwMode="auto">
          <a:xfrm>
            <a:off x="5715008" y="4500570"/>
            <a:ext cx="1071570" cy="1571636"/>
          </a:xfrm>
          <a:prstGeom prst="roundRect">
            <a:avLst/>
          </a:prstGeom>
          <a:solidFill>
            <a:srgbClr val="FFC000">
              <a:alpha val="2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1571604" y="4500570"/>
            <a:ext cx="4143404" cy="1571636"/>
            <a:chOff x="1571604" y="4000504"/>
            <a:chExt cx="4143404" cy="1643074"/>
          </a:xfrm>
        </p:grpSpPr>
        <p:sp>
          <p:nvSpPr>
            <p:cNvPr id="7" name="Abgerundetes Rechteck 6"/>
            <p:cNvSpPr/>
            <p:nvPr/>
          </p:nvSpPr>
          <p:spPr bwMode="auto">
            <a:xfrm>
              <a:off x="1571604" y="4000504"/>
              <a:ext cx="1071570" cy="1643074"/>
            </a:xfrm>
            <a:prstGeom prst="roundRect">
              <a:avLst/>
            </a:prstGeom>
            <a:solidFill>
              <a:schemeClr val="accent6">
                <a:lumMod val="75000"/>
                <a:alpha val="29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8" name="Abgerundetes Rechteck 7"/>
            <p:cNvSpPr/>
            <p:nvPr/>
          </p:nvSpPr>
          <p:spPr bwMode="auto">
            <a:xfrm>
              <a:off x="4643438" y="4000504"/>
              <a:ext cx="1071570" cy="1643074"/>
            </a:xfrm>
            <a:prstGeom prst="roundRect">
              <a:avLst/>
            </a:prstGeom>
            <a:solidFill>
              <a:schemeClr val="accent6">
                <a:lumMod val="75000"/>
                <a:alpha val="29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1906216" y="4060653"/>
            <a:ext cx="3560611" cy="511355"/>
            <a:chOff x="1906216" y="4060653"/>
            <a:chExt cx="3560611" cy="511355"/>
          </a:xfrm>
        </p:grpSpPr>
        <p:sp>
          <p:nvSpPr>
            <p:cNvPr id="14" name="Ellipse 13"/>
            <p:cNvSpPr/>
            <p:nvPr/>
          </p:nvSpPr>
          <p:spPr bwMode="auto">
            <a:xfrm>
              <a:off x="1906216" y="4071942"/>
              <a:ext cx="500066" cy="500066"/>
            </a:xfrm>
            <a:prstGeom prst="ellipse">
              <a:avLst/>
            </a:prstGeom>
            <a:noFill/>
            <a:ln w="349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5" name="Ellipse 14"/>
            <p:cNvSpPr/>
            <p:nvPr/>
          </p:nvSpPr>
          <p:spPr bwMode="auto">
            <a:xfrm>
              <a:off x="4966761" y="4060653"/>
              <a:ext cx="500066" cy="500066"/>
            </a:xfrm>
            <a:prstGeom prst="ellipse">
              <a:avLst/>
            </a:prstGeom>
            <a:noFill/>
            <a:ln w="349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cosine similarity measure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Produces better results in item-to-item filtering</a:t>
                </a:r>
              </a:p>
              <a:p>
                <a:r>
                  <a:rPr lang="en-US" dirty="0" smtClean="0"/>
                  <a:t>Ratings are seen as vector in n-dimensional space</a:t>
                </a:r>
              </a:p>
              <a:p>
                <a:r>
                  <a:rPr lang="en-US" dirty="0" smtClean="0"/>
                  <a:t>Similarity is calculated based on the angle between the vectors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Adjusted cosine similarity</a:t>
                </a:r>
              </a:p>
              <a:p>
                <a:pPr lvl="1"/>
                <a:r>
                  <a:rPr lang="en-US" dirty="0" smtClean="0"/>
                  <a:t>take average user ratings into account, transform the original ratings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 smtClean="0"/>
                  <a:t>: set of users who have rated both items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2295" y="4933961"/>
            <a:ext cx="1000124" cy="100012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2295" y="2928938"/>
            <a:ext cx="1000124" cy="10001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feld 3"/>
              <p:cNvSpPr txBox="1"/>
              <p:nvPr/>
            </p:nvSpPr>
            <p:spPr>
              <a:xfrm>
                <a:off x="785557" y="2973977"/>
                <a:ext cx="2346283" cy="786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𝒔𝒊𝒎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𝒃</m:t>
                              </m:r>
                            </m:e>
                          </m:acc>
                        </m:e>
                      </m:d>
                      <m:r>
                        <a:rPr lang="en-US" b="1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𝒃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</m:acc>
                            </m:e>
                          </m:d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∗|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𝒃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57" y="2973977"/>
                <a:ext cx="2346283" cy="7863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Textfeld 9"/>
              <p:cNvSpPr txBox="1"/>
              <p:nvPr/>
            </p:nvSpPr>
            <p:spPr>
              <a:xfrm>
                <a:off x="762907" y="5048906"/>
                <a:ext cx="5537285" cy="972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𝒔𝒊𝒎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𝒂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𝒃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𝑼</m:t>
                              </m:r>
                            </m:sub>
                            <m:sup/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𝒂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1" i="1" smtClean="0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𝒃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𝑼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 smtClean="0">
                                                  <a:latin typeface="Cambria Math"/>
                                                </a:rPr>
                                                <m:t>𝒖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1" i="1" smtClean="0">
                                                  <a:latin typeface="Cambria Math"/>
                                                </a:rPr>
                                                <m:t>𝒂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 smtClean="0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1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1" i="1" smtClean="0">
                                                      <a:latin typeface="Cambria Math"/>
                                                    </a:rPr>
                                                    <m:t>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1" i="1" smtClean="0">
                                                      <a:latin typeface="Cambria Math"/>
                                                    </a:rPr>
                                                    <m:t>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𝑼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 smtClean="0">
                                                  <a:latin typeface="Cambria Math"/>
                                                </a:rPr>
                                                <m:t>𝒖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1" i="1" smtClean="0">
                                                  <a:latin typeface="Cambria Math"/>
                                                </a:rPr>
                                                <m:t>𝒃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 smtClean="0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1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1" i="1" smtClean="0">
                                                      <a:latin typeface="Cambria Math"/>
                                                    </a:rPr>
                                                    <m:t>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1" i="1" smtClean="0">
                                                      <a:latin typeface="Cambria Math"/>
                                                    </a:rPr>
                                                    <m:t>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07" y="5048906"/>
                <a:ext cx="5537285" cy="97238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predictions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A common prediction function:</a:t>
            </a:r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r>
              <a:rPr lang="en-US" b="0" dirty="0" smtClean="0"/>
              <a:t>Neighborhood size is typically </a:t>
            </a:r>
            <a:r>
              <a:rPr lang="en-US" b="0" dirty="0"/>
              <a:t>also limited to a specific </a:t>
            </a:r>
            <a:r>
              <a:rPr lang="en-US" b="0" dirty="0" smtClean="0"/>
              <a:t>size</a:t>
            </a:r>
          </a:p>
          <a:p>
            <a:r>
              <a:rPr lang="en-US" b="0" dirty="0" smtClean="0"/>
              <a:t>Not all neighbors are taken into account for the prediction</a:t>
            </a:r>
          </a:p>
          <a:p>
            <a:r>
              <a:rPr lang="en-US" b="0" dirty="0" smtClean="0"/>
              <a:t>An </a:t>
            </a:r>
            <a:r>
              <a:rPr lang="en-US" b="0" dirty="0"/>
              <a:t>analysis of </a:t>
            </a:r>
            <a:r>
              <a:rPr lang="en-US" b="0" dirty="0" smtClean="0"/>
              <a:t>the </a:t>
            </a:r>
            <a:r>
              <a:rPr lang="en-US" b="0" dirty="0" err="1" smtClean="0"/>
              <a:t>MovieLens</a:t>
            </a:r>
            <a:r>
              <a:rPr lang="en-US" b="0" dirty="0" smtClean="0"/>
              <a:t> </a:t>
            </a:r>
            <a:r>
              <a:rPr lang="en-US" b="0" dirty="0"/>
              <a:t>dataset indicates that </a:t>
            </a:r>
            <a:r>
              <a:rPr lang="en-US" b="0" dirty="0" smtClean="0"/>
              <a:t>"in </a:t>
            </a:r>
            <a:r>
              <a:rPr lang="en-US" b="0" dirty="0"/>
              <a:t>most real-world </a:t>
            </a:r>
            <a:r>
              <a:rPr lang="en-US" b="0" dirty="0" smtClean="0"/>
              <a:t>situations, a </a:t>
            </a:r>
            <a:r>
              <a:rPr lang="en-US" b="0" dirty="0"/>
              <a:t>neighborhood of 20 to 50 neighbors seems </a:t>
            </a:r>
            <a:r>
              <a:rPr lang="en-US" b="0" dirty="0" smtClean="0"/>
              <a:t>reasonable" (</a:t>
            </a:r>
            <a:r>
              <a:rPr lang="en-US" b="0" dirty="0" err="1"/>
              <a:t>Herlocker</a:t>
            </a:r>
            <a:r>
              <a:rPr lang="en-US" b="0" dirty="0"/>
              <a:t> et al. </a:t>
            </a:r>
            <a:r>
              <a:rPr lang="en-US" b="0" dirty="0" smtClean="0"/>
              <a:t>2002)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2295" y="2143123"/>
            <a:ext cx="1000124" cy="10001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feld 4"/>
              <p:cNvSpPr txBox="1"/>
              <p:nvPr/>
            </p:nvSpPr>
            <p:spPr>
              <a:xfrm>
                <a:off x="770466" y="2282637"/>
                <a:ext cx="4629857" cy="7534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𝒑𝒓𝒆𝒅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𝒖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𝒑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𝒓𝒂𝒕𝒆𝒅𝑰𝒕𝒆𝒎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𝒖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𝒔𝒊𝒎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𝒓𝒂𝒕𝒆𝒅𝑰𝒕𝒆𝒎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𝒖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𝒔𝒊𝒎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66" y="2282637"/>
                <a:ext cx="4629857" cy="75341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557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 for item-based filtering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Item-based filtering does not solve the scalability problem itself</a:t>
            </a:r>
          </a:p>
          <a:p>
            <a:r>
              <a:rPr lang="en-US" dirty="0" smtClean="0"/>
              <a:t>Pre-processing approach by Amazon.com (in 2003)</a:t>
            </a:r>
          </a:p>
          <a:p>
            <a:pPr lvl="1"/>
            <a:r>
              <a:rPr lang="en-US" dirty="0" smtClean="0"/>
              <a:t>Calculate all pair-wise item similarities in advance</a:t>
            </a:r>
          </a:p>
          <a:p>
            <a:pPr lvl="1"/>
            <a:r>
              <a:rPr lang="en-US" dirty="0" smtClean="0"/>
              <a:t>The neighborhood to be used at run-time is typically rather small, because only items are taken into account which the user has rated</a:t>
            </a:r>
          </a:p>
          <a:p>
            <a:pPr lvl="1"/>
            <a:r>
              <a:rPr lang="en-US" dirty="0" smtClean="0"/>
              <a:t>Item similarities are supposed to be more stable than user similarities</a:t>
            </a:r>
          </a:p>
          <a:p>
            <a:r>
              <a:rPr lang="en-US" dirty="0" smtClean="0"/>
              <a:t>Memory requirements</a:t>
            </a:r>
          </a:p>
          <a:p>
            <a:pPr lvl="1"/>
            <a:r>
              <a:rPr lang="en-US" dirty="0" smtClean="0"/>
              <a:t>Up to N</a:t>
            </a:r>
            <a:r>
              <a:rPr lang="en-US" baseline="30000" dirty="0" smtClean="0"/>
              <a:t>2</a:t>
            </a:r>
            <a:r>
              <a:rPr lang="en-US" dirty="0" smtClean="0"/>
              <a:t> pair-wise similarities to be memorized (N = number of items) in theory</a:t>
            </a:r>
          </a:p>
          <a:p>
            <a:pPr lvl="1"/>
            <a:r>
              <a:rPr lang="en-US" dirty="0" smtClean="0"/>
              <a:t>In practice, this is significantly lower (items with no co-ratings)</a:t>
            </a:r>
          </a:p>
          <a:p>
            <a:pPr lvl="1"/>
            <a:r>
              <a:rPr lang="en-US" dirty="0" smtClean="0"/>
              <a:t>Further reductions possible</a:t>
            </a:r>
          </a:p>
          <a:p>
            <a:pPr lvl="2"/>
            <a:r>
              <a:rPr lang="en-US" dirty="0" smtClean="0"/>
              <a:t>Minimum threshold for co-ratings</a:t>
            </a:r>
          </a:p>
          <a:p>
            <a:pPr lvl="2"/>
            <a:r>
              <a:rPr lang="en-US" dirty="0" smtClean="0"/>
              <a:t>Limit the neighborhood size (might affect recommendation accuracy)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smtClean="0"/>
              <a:t>on ratings – Explicit ratings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7293"/>
            <a:ext cx="8543956" cy="4813995"/>
          </a:xfrm>
        </p:spPr>
        <p:txBody>
          <a:bodyPr/>
          <a:lstStyle/>
          <a:p>
            <a:r>
              <a:rPr lang="en-US" sz="1800" b="0" smtClean="0"/>
              <a:t>Probably the most precise ratings</a:t>
            </a:r>
          </a:p>
          <a:p>
            <a:r>
              <a:rPr lang="en-US" sz="1800" b="0" smtClean="0"/>
              <a:t>Most commonly used (1 to 5, 1 to 7 Likert response scales)</a:t>
            </a:r>
          </a:p>
          <a:p>
            <a:r>
              <a:rPr lang="en-US" sz="1800" b="0" smtClean="0"/>
              <a:t>Research topics</a:t>
            </a:r>
          </a:p>
          <a:p>
            <a:pPr lvl="1"/>
            <a:r>
              <a:rPr lang="en-US" sz="1600" smtClean="0"/>
              <a:t>Optimal granularity of scale; indication that 10-point scale is better accepted in movie dom.</a:t>
            </a:r>
          </a:p>
          <a:p>
            <a:pPr lvl="1"/>
            <a:r>
              <a:rPr lang="en-US" sz="1600" smtClean="0"/>
              <a:t>An even more fine-grained scale was chosen in the joke recommender discussed by Goldberg et al. (2001), where a continuous scale (from −10 to +10) and a graphical input bar were used</a:t>
            </a:r>
          </a:p>
          <a:p>
            <a:pPr lvl="2"/>
            <a:r>
              <a:rPr lang="en-US" sz="1400" smtClean="0"/>
              <a:t>No precision loss from the discretization</a:t>
            </a:r>
          </a:p>
          <a:p>
            <a:pPr lvl="2"/>
            <a:r>
              <a:rPr lang="en-US" sz="1400" smtClean="0"/>
              <a:t>User preferences can be captured at a finer granularity</a:t>
            </a:r>
          </a:p>
          <a:p>
            <a:pPr lvl="2"/>
            <a:r>
              <a:rPr lang="en-US" sz="1400" smtClean="0"/>
              <a:t>Users actually "like" the graphical interaction method</a:t>
            </a:r>
          </a:p>
          <a:p>
            <a:pPr lvl="1"/>
            <a:r>
              <a:rPr lang="en-US" sz="1600" smtClean="0"/>
              <a:t>Multidimensional ratings (multiple ratings per movie such as ratings for actors and sound)</a:t>
            </a:r>
          </a:p>
          <a:p>
            <a:r>
              <a:rPr lang="en-US" sz="1800" b="0" smtClean="0"/>
              <a:t>Main problems</a:t>
            </a:r>
          </a:p>
          <a:p>
            <a:pPr lvl="1"/>
            <a:r>
              <a:rPr lang="en-US" sz="1600" smtClean="0"/>
              <a:t>Users not always willing to rate many items</a:t>
            </a:r>
          </a:p>
          <a:p>
            <a:pPr lvl="2"/>
            <a:r>
              <a:rPr lang="en-US" sz="1400" smtClean="0"/>
              <a:t>number of available ratings could be too small → sparse rating matrices → poor recommendation quality</a:t>
            </a:r>
          </a:p>
          <a:p>
            <a:pPr lvl="1"/>
            <a:r>
              <a:rPr lang="en-US" sz="1600" smtClean="0"/>
              <a:t>How to stimulate users to rate more items?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smtClean="0"/>
              <a:t>on ratings – Implicit ratings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79301"/>
            <a:ext cx="8543956" cy="4813995"/>
          </a:xfrm>
        </p:spPr>
        <p:txBody>
          <a:bodyPr/>
          <a:lstStyle/>
          <a:p>
            <a:r>
              <a:rPr lang="en-US" sz="1800" b="0" dirty="0" smtClean="0"/>
              <a:t>Typically collected by the web shop or application in which the recommender system is embedded</a:t>
            </a:r>
          </a:p>
          <a:p>
            <a:r>
              <a:rPr lang="en-US" sz="1800" b="0" dirty="0" smtClean="0"/>
              <a:t>When a customer buys an item, for instance, many recommender systems interpret this behavior as a positive rating</a:t>
            </a:r>
          </a:p>
          <a:p>
            <a:r>
              <a:rPr lang="en-US" sz="1800" b="0" dirty="0" smtClean="0"/>
              <a:t>Clicks, page views, time spent on some page, demo downloads …</a:t>
            </a:r>
          </a:p>
          <a:p>
            <a:r>
              <a:rPr lang="en-US" sz="1800" b="0" dirty="0" smtClean="0"/>
              <a:t>Implicit ratings can be collected constantly and do not require additional efforts from the side of the user</a:t>
            </a:r>
          </a:p>
          <a:p>
            <a:r>
              <a:rPr lang="en-US" sz="1800" b="0" dirty="0" smtClean="0"/>
              <a:t>Main problem</a:t>
            </a:r>
          </a:p>
          <a:p>
            <a:pPr lvl="1"/>
            <a:r>
              <a:rPr lang="en-US" sz="1600" b="0" dirty="0" smtClean="0"/>
              <a:t>One cannot be sure whether the user behavior is correctly interpreted</a:t>
            </a:r>
          </a:p>
          <a:p>
            <a:pPr lvl="1"/>
            <a:r>
              <a:rPr lang="en-US" sz="1600" dirty="0" smtClean="0"/>
              <a:t>For example, </a:t>
            </a:r>
            <a:r>
              <a:rPr lang="en-US" sz="1600" b="0" dirty="0" smtClean="0"/>
              <a:t>a user might not like all the books he or she has bought; the user also might have bought a book for someone else</a:t>
            </a:r>
          </a:p>
          <a:p>
            <a:r>
              <a:rPr lang="en-US" sz="1800" b="0" dirty="0" smtClean="0"/>
              <a:t>Implicit ratings can be used in addition to explicit ones; question of correctness of interpretation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423269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03367"/>
            <a:ext cx="8229600" cy="468992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Collaborative Filtering (CF)</a:t>
            </a:r>
          </a:p>
          <a:p>
            <a:pPr lvl="1"/>
            <a:r>
              <a:rPr lang="en-US" sz="1600" dirty="0" smtClean="0"/>
              <a:t>Pure CF approaches</a:t>
            </a:r>
          </a:p>
          <a:p>
            <a:pPr lvl="1"/>
            <a:r>
              <a:rPr lang="en-US" sz="1600" dirty="0" smtClean="0"/>
              <a:t>User-based nearest-neighbor</a:t>
            </a:r>
          </a:p>
          <a:p>
            <a:pPr lvl="1"/>
            <a:r>
              <a:rPr lang="en-US" sz="1600" dirty="0" smtClean="0"/>
              <a:t>The Pearson Correlation similarity measure</a:t>
            </a:r>
          </a:p>
          <a:p>
            <a:pPr lvl="1"/>
            <a:r>
              <a:rPr lang="en-US" sz="1600" dirty="0" smtClean="0"/>
              <a:t>Memory-based and model-based approaches</a:t>
            </a:r>
          </a:p>
          <a:p>
            <a:pPr lvl="1"/>
            <a:r>
              <a:rPr lang="en-US" sz="1600" dirty="0" smtClean="0"/>
              <a:t>Item-based nearest-neighbor</a:t>
            </a:r>
          </a:p>
          <a:p>
            <a:pPr lvl="1"/>
            <a:r>
              <a:rPr lang="en-US" sz="1600" dirty="0" smtClean="0"/>
              <a:t>The cosine similarity measure</a:t>
            </a:r>
          </a:p>
          <a:p>
            <a:pPr lvl="1"/>
            <a:r>
              <a:rPr lang="en-US" sz="1600" dirty="0" smtClean="0"/>
              <a:t>Data </a:t>
            </a:r>
            <a:r>
              <a:rPr lang="en-US" sz="1600" dirty="0" err="1" smtClean="0"/>
              <a:t>sparsity</a:t>
            </a:r>
            <a:r>
              <a:rPr lang="en-US" sz="1600" dirty="0" smtClean="0"/>
              <a:t> problems</a:t>
            </a:r>
          </a:p>
          <a:p>
            <a:pPr lvl="1"/>
            <a:r>
              <a:rPr lang="en-US" sz="1600" dirty="0" smtClean="0"/>
              <a:t>Recent methods (SVD, Association Rule Mining, Slope One, RF-Rec, …)</a:t>
            </a:r>
          </a:p>
          <a:p>
            <a:pPr lvl="1"/>
            <a:r>
              <a:rPr lang="en-US" sz="1600" dirty="0" smtClean="0"/>
              <a:t>The Google News personalization engine</a:t>
            </a:r>
          </a:p>
          <a:p>
            <a:pPr lvl="1"/>
            <a:r>
              <a:rPr lang="en-US" sz="1600" dirty="0" smtClean="0"/>
              <a:t>Discussion and summary</a:t>
            </a:r>
          </a:p>
          <a:p>
            <a:pPr lvl="1"/>
            <a:r>
              <a:rPr lang="en-US" sz="1600" dirty="0" smtClean="0"/>
              <a:t>Literature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sparsity problems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en-US" dirty="0" smtClean="0"/>
              <a:t>Cold start problem</a:t>
            </a:r>
          </a:p>
          <a:p>
            <a:pPr lvl="1"/>
            <a:r>
              <a:rPr lang="en-US" dirty="0" smtClean="0"/>
              <a:t>How to recommend new items? What to recommend to new users?</a:t>
            </a:r>
          </a:p>
          <a:p>
            <a:r>
              <a:rPr lang="en-US" dirty="0" smtClean="0"/>
              <a:t>Straightforward approaches</a:t>
            </a:r>
          </a:p>
          <a:p>
            <a:pPr lvl="1"/>
            <a:r>
              <a:rPr lang="en-US" dirty="0" smtClean="0"/>
              <a:t>Ask/force users to rate a set of items</a:t>
            </a:r>
          </a:p>
          <a:p>
            <a:pPr lvl="1"/>
            <a:r>
              <a:rPr lang="en-US" dirty="0" smtClean="0"/>
              <a:t>Use another method (e.g., content-based, demographic or simply non-personalized) in the initial phase</a:t>
            </a:r>
          </a:p>
          <a:p>
            <a:pPr lvl="1"/>
            <a:r>
              <a:rPr lang="en-US" dirty="0"/>
              <a:t>Default </a:t>
            </a:r>
            <a:r>
              <a:rPr lang="en-US" dirty="0" smtClean="0"/>
              <a:t>voting: </a:t>
            </a:r>
            <a:r>
              <a:rPr lang="en-US" dirty="0"/>
              <a:t>assign default values to items that only one of the two users to be compared has </a:t>
            </a:r>
            <a:r>
              <a:rPr lang="en-US" dirty="0" smtClean="0"/>
              <a:t>rated (Breese </a:t>
            </a:r>
            <a:r>
              <a:rPr lang="en-US" dirty="0"/>
              <a:t>et al. 1998)</a:t>
            </a:r>
            <a:endParaRPr lang="en-US" dirty="0" smtClean="0"/>
          </a:p>
          <a:p>
            <a:r>
              <a:rPr lang="en-US" dirty="0" smtClean="0"/>
              <a:t>Alternatives</a:t>
            </a:r>
          </a:p>
          <a:p>
            <a:pPr lvl="1"/>
            <a:r>
              <a:rPr lang="en-US" dirty="0" smtClean="0"/>
              <a:t>Use better algorithms (beyond nearest-neighbor approaches)</a:t>
            </a:r>
          </a:p>
          <a:p>
            <a:pPr lvl="1"/>
            <a:r>
              <a:rPr lang="en-US" dirty="0" smtClean="0"/>
              <a:t>Example: </a:t>
            </a:r>
          </a:p>
          <a:p>
            <a:pPr lvl="2"/>
            <a:r>
              <a:rPr lang="en-US" dirty="0" smtClean="0"/>
              <a:t>In nearest-neighbor approaches, the set of sufficiently similar neighbors might be too small to make good predictions</a:t>
            </a:r>
          </a:p>
          <a:p>
            <a:pPr lvl="2"/>
            <a:r>
              <a:rPr lang="en-US" dirty="0" smtClean="0"/>
              <a:t>Assume "transitivity" of neighborhoods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" pitchFamily="34" charset="0"/>
              </a:rPr>
              <a:t>Example algorithms for sparse datasets</a:t>
            </a:r>
            <a:endParaRPr lang="en-US" dirty="0">
              <a:cs typeface="Calibri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cs typeface="Calibri" pitchFamily="34" charset="0"/>
                  </a:rPr>
                  <a:t>Recursive </a:t>
                </a:r>
                <a:r>
                  <a:rPr lang="en-US" dirty="0">
                    <a:cs typeface="Calibri" pitchFamily="34" charset="0"/>
                  </a:rPr>
                  <a:t>CF </a:t>
                </a:r>
                <a:r>
                  <a:rPr lang="en-US" b="0" dirty="0">
                    <a:cs typeface="Calibri" pitchFamily="34" charset="0"/>
                  </a:rPr>
                  <a:t>(Zhang and </a:t>
                </a:r>
                <a:r>
                  <a:rPr lang="en-US" b="0" dirty="0" smtClean="0">
                    <a:cs typeface="Calibri" pitchFamily="34" charset="0"/>
                  </a:rPr>
                  <a:t>Pu 2007)</a:t>
                </a:r>
              </a:p>
              <a:p>
                <a:pPr lvl="1"/>
                <a:r>
                  <a:rPr lang="en-US" dirty="0" smtClean="0">
                    <a:cs typeface="Calibri" pitchFamily="34" charset="0"/>
                  </a:rPr>
                  <a:t>Assume there is a very close neighbor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 pitchFamily="34" charset="0"/>
                      </a:rPr>
                      <m:t>𝑛</m:t>
                    </m:r>
                  </m:oMath>
                </a14:m>
                <a:r>
                  <a:rPr lang="en-US" dirty="0" smtClean="0">
                    <a:cs typeface="Calibri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 pitchFamily="34" charset="0"/>
                      </a:rPr>
                      <m:t>𝑢</m:t>
                    </m:r>
                  </m:oMath>
                </a14:m>
                <a:r>
                  <a:rPr lang="en-US" dirty="0" smtClean="0">
                    <a:cs typeface="Calibri" pitchFamily="34" charset="0"/>
                  </a:rPr>
                  <a:t> who however has not rated the target item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 pitchFamily="34" charset="0"/>
                      </a:rPr>
                      <m:t>𝑖</m:t>
                    </m:r>
                  </m:oMath>
                </a14:m>
                <a:r>
                  <a:rPr lang="en-US" dirty="0" smtClean="0">
                    <a:cs typeface="Calibri" pitchFamily="34" charset="0"/>
                  </a:rPr>
                  <a:t> yet.</a:t>
                </a:r>
              </a:p>
              <a:p>
                <a:pPr lvl="1"/>
                <a:r>
                  <a:rPr lang="en-US" dirty="0" smtClean="0">
                    <a:cs typeface="Calibri" pitchFamily="34" charset="0"/>
                  </a:rPr>
                  <a:t>Idea: </a:t>
                </a:r>
              </a:p>
              <a:p>
                <a:pPr lvl="2"/>
                <a:r>
                  <a:rPr lang="en-US" dirty="0" smtClean="0">
                    <a:cs typeface="Calibri" pitchFamily="34" charset="0"/>
                  </a:rPr>
                  <a:t>Apply CF-method recursively and predict a rating for item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 pitchFamily="34" charset="0"/>
                      </a:rPr>
                      <m:t>𝑖</m:t>
                    </m:r>
                  </m:oMath>
                </a14:m>
                <a:r>
                  <a:rPr lang="en-US" dirty="0" smtClean="0">
                    <a:cs typeface="Calibri" pitchFamily="34" charset="0"/>
                  </a:rPr>
                  <a:t> for the neighbor</a:t>
                </a:r>
              </a:p>
              <a:p>
                <a:pPr lvl="2"/>
                <a:r>
                  <a:rPr lang="en-US" dirty="0" smtClean="0">
                    <a:cs typeface="Calibri" pitchFamily="34" charset="0"/>
                  </a:rPr>
                  <a:t>Use this predicted rating instead of the rating of a more distant direct neighbor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23435367"/>
              </p:ext>
            </p:extLst>
          </p:nvPr>
        </p:nvGraphicFramePr>
        <p:xfrm>
          <a:off x="857224" y="4071942"/>
          <a:ext cx="609600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Alice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?</a:t>
                      </a:r>
                      <a:endParaRPr lang="en-US" sz="18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?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Gruppieren 18"/>
          <p:cNvGrpSpPr/>
          <p:nvPr/>
        </p:nvGrpSpPr>
        <p:grpSpPr>
          <a:xfrm>
            <a:off x="6786578" y="4572008"/>
            <a:ext cx="1713163" cy="500066"/>
            <a:chOff x="6786578" y="4071942"/>
            <a:chExt cx="1713163" cy="500066"/>
          </a:xfrm>
        </p:grpSpPr>
        <p:sp>
          <p:nvSpPr>
            <p:cNvPr id="20" name="Nach links gekrümmter Pfeil 19"/>
            <p:cNvSpPr/>
            <p:nvPr/>
          </p:nvSpPr>
          <p:spPr bwMode="auto">
            <a:xfrm>
              <a:off x="6786578" y="4071942"/>
              <a:ext cx="428628" cy="500066"/>
            </a:xfrm>
            <a:prstGeom prst="curvedLeftArrow">
              <a:avLst/>
            </a:prstGeom>
            <a:solidFill>
              <a:srgbClr val="002060"/>
            </a:solidFill>
            <a:ln w="9525" cap="sq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358082" y="4143380"/>
              <a:ext cx="1141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 smtClean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sim</a:t>
              </a:r>
              <a:r>
                <a:rPr lang="en-US" b="0" dirty="0" smtClean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b="0" smtClean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= 0.85</a:t>
              </a:r>
              <a:endParaRPr lang="en-US" b="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6732881" y="5107110"/>
            <a:ext cx="2125399" cy="1102608"/>
            <a:chOff x="6732881" y="5107110"/>
            <a:chExt cx="2125399" cy="1102608"/>
          </a:xfrm>
        </p:grpSpPr>
        <p:sp>
          <p:nvSpPr>
            <p:cNvPr id="24" name="Gestreifter Pfeil nach rechts 23"/>
            <p:cNvSpPr/>
            <p:nvPr/>
          </p:nvSpPr>
          <p:spPr bwMode="auto">
            <a:xfrm rot="12253149">
              <a:off x="6732881" y="5107110"/>
              <a:ext cx="928694" cy="285752"/>
            </a:xfrm>
            <a:prstGeom prst="stripedRightArrow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7643834" y="5286388"/>
              <a:ext cx="1214446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0" dirty="0" smtClean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Predict rating for</a:t>
              </a:r>
            </a:p>
            <a:p>
              <a:r>
                <a:rPr lang="en-US" b="0" dirty="0" smtClean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User1</a:t>
              </a:r>
              <a:endParaRPr lang="en-US" b="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Graph-based methods (1)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"Spreading activation" </a:t>
            </a:r>
            <a:r>
              <a:rPr lang="en-US" b="0" smtClean="0"/>
              <a:t>(Huang et al. 2004)</a:t>
            </a:r>
          </a:p>
          <a:p>
            <a:pPr lvl="1"/>
            <a:r>
              <a:rPr lang="en-US" sz="1600" b="0" smtClean="0"/>
              <a:t>Exploit the supposed </a:t>
            </a:r>
            <a:r>
              <a:rPr lang="en-US" sz="1600" smtClean="0"/>
              <a:t>"</a:t>
            </a:r>
            <a:r>
              <a:rPr lang="en-US" sz="1600" b="0" smtClean="0"/>
              <a:t>transitivity</a:t>
            </a:r>
            <a:r>
              <a:rPr lang="en-US" sz="1600" smtClean="0"/>
              <a:t>"</a:t>
            </a:r>
            <a:r>
              <a:rPr lang="en-US" sz="1600" b="0" smtClean="0"/>
              <a:t> of customer tastes and thereby augment the matrix with additional information</a:t>
            </a:r>
          </a:p>
          <a:p>
            <a:pPr lvl="1"/>
            <a:r>
              <a:rPr lang="en-US" sz="1600" b="0" smtClean="0"/>
              <a:t>Assume that we are looking for a recommendation for </a:t>
            </a:r>
            <a:r>
              <a:rPr lang="en-US" sz="1600" b="0" i="1" smtClean="0"/>
              <a:t>User1</a:t>
            </a:r>
            <a:endParaRPr lang="en-US" sz="1600" smtClean="0"/>
          </a:p>
          <a:p>
            <a:pPr lvl="1"/>
            <a:r>
              <a:rPr lang="en-US" sz="1600" b="0" smtClean="0"/>
              <a:t>When using a standard CF approach, </a:t>
            </a:r>
            <a:r>
              <a:rPr lang="en-US" sz="1600" b="0" i="1" smtClean="0"/>
              <a:t>User2 </a:t>
            </a:r>
            <a:r>
              <a:rPr lang="en-US" sz="1600" b="0" smtClean="0"/>
              <a:t>will be considered a peer for </a:t>
            </a:r>
            <a:r>
              <a:rPr lang="en-US" sz="1600" b="0" i="1" smtClean="0"/>
              <a:t>User1 </a:t>
            </a:r>
            <a:r>
              <a:rPr lang="en-US" sz="1600" b="0" smtClean="0"/>
              <a:t>because they both bought </a:t>
            </a:r>
            <a:r>
              <a:rPr lang="en-US" sz="1600" b="0" i="1" smtClean="0"/>
              <a:t>Item2 </a:t>
            </a:r>
            <a:r>
              <a:rPr lang="en-US" sz="1600" b="0" smtClean="0"/>
              <a:t>and </a:t>
            </a:r>
            <a:r>
              <a:rPr lang="en-US" sz="1600" b="0" i="1" smtClean="0"/>
              <a:t>Item4</a:t>
            </a:r>
          </a:p>
          <a:p>
            <a:pPr lvl="1"/>
            <a:r>
              <a:rPr lang="en-US" sz="1600" b="0" smtClean="0"/>
              <a:t>Thus </a:t>
            </a:r>
            <a:r>
              <a:rPr lang="en-US" sz="1600" b="0" i="1" smtClean="0"/>
              <a:t>Item3 </a:t>
            </a:r>
            <a:r>
              <a:rPr lang="en-US" sz="1600" b="0" smtClean="0"/>
              <a:t>will be recommended to </a:t>
            </a:r>
            <a:r>
              <a:rPr lang="en-US" sz="1600" b="0" i="1" smtClean="0"/>
              <a:t>User1 </a:t>
            </a:r>
            <a:r>
              <a:rPr lang="en-US" sz="1600" b="0" smtClean="0"/>
              <a:t>because the nearest neighbor, </a:t>
            </a:r>
            <a:r>
              <a:rPr lang="en-US" sz="1600" b="0" i="1" smtClean="0"/>
              <a:t>User2</a:t>
            </a:r>
            <a:r>
              <a:rPr lang="en-US" sz="1600" b="0" smtClean="0"/>
              <a:t>, also bought or liked it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0137" y="3772867"/>
            <a:ext cx="3062106" cy="2608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Graph-based methods (2)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"Spreading activation" </a:t>
            </a:r>
            <a:r>
              <a:rPr lang="en-US" b="0"/>
              <a:t>(Huang et al. </a:t>
            </a:r>
            <a:r>
              <a:rPr lang="en-US" b="0" smtClean="0"/>
              <a:t>2004)</a:t>
            </a:r>
          </a:p>
          <a:p>
            <a:pPr lvl="1"/>
            <a:r>
              <a:rPr lang="en-US" sz="1600" b="0"/>
              <a:t>In a standard user-based or item-based </a:t>
            </a:r>
            <a:r>
              <a:rPr lang="en-US" sz="1600" b="0" smtClean="0"/>
              <a:t>CF approach</a:t>
            </a:r>
            <a:r>
              <a:rPr lang="en-US" sz="1600" b="0"/>
              <a:t>, paths of length 3 will be considered – that is, </a:t>
            </a:r>
            <a:r>
              <a:rPr lang="en-US" sz="1600" b="0" i="1"/>
              <a:t>Item3 </a:t>
            </a:r>
            <a:r>
              <a:rPr lang="en-US" sz="1600" b="0"/>
              <a:t>is </a:t>
            </a:r>
            <a:r>
              <a:rPr lang="en-US" sz="1600" b="0" smtClean="0"/>
              <a:t>relevant for </a:t>
            </a:r>
            <a:r>
              <a:rPr lang="en-US" sz="1600" b="0" i="1"/>
              <a:t>User1 </a:t>
            </a:r>
            <a:r>
              <a:rPr lang="en-US" sz="1600" b="0"/>
              <a:t>because there exists a three-step path (</a:t>
            </a:r>
            <a:r>
              <a:rPr lang="en-US" sz="1600" b="0" i="1" smtClean="0"/>
              <a:t>User1–Item2–User2–Item3</a:t>
            </a:r>
            <a:r>
              <a:rPr lang="en-US" sz="1600" b="0" smtClean="0"/>
              <a:t>) between them</a:t>
            </a:r>
          </a:p>
          <a:p>
            <a:pPr lvl="1"/>
            <a:r>
              <a:rPr lang="en-US" sz="1600" b="0" smtClean="0"/>
              <a:t>Because </a:t>
            </a:r>
            <a:r>
              <a:rPr lang="en-US" sz="1600" b="0"/>
              <a:t>the number of such paths of length 3 is small in </a:t>
            </a:r>
            <a:r>
              <a:rPr lang="en-US" sz="1600" b="0" smtClean="0"/>
              <a:t>sparse rating </a:t>
            </a:r>
            <a:r>
              <a:rPr lang="en-US" sz="1600" b="0"/>
              <a:t>databases, the idea is to also consider longer paths (indirect </a:t>
            </a:r>
            <a:r>
              <a:rPr lang="en-US" sz="1600" b="0" smtClean="0"/>
              <a:t>associations) to </a:t>
            </a:r>
            <a:r>
              <a:rPr lang="en-US" sz="1600" b="0"/>
              <a:t>compute </a:t>
            </a:r>
            <a:r>
              <a:rPr lang="en-US" sz="1600" b="0" smtClean="0"/>
              <a:t>recommendations</a:t>
            </a:r>
          </a:p>
          <a:p>
            <a:pPr lvl="1"/>
            <a:r>
              <a:rPr lang="en-US" sz="1600" b="0" smtClean="0"/>
              <a:t>Using </a:t>
            </a:r>
            <a:r>
              <a:rPr lang="en-US" sz="1600" b="0"/>
              <a:t>path length 5, for instance</a:t>
            </a:r>
            <a:endParaRPr lang="en-US" sz="1600" dirty="0" smtClean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0137" y="3772867"/>
            <a:ext cx="3062106" cy="2608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7662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Graph-based methods (3)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"Spreading activation" </a:t>
            </a:r>
            <a:r>
              <a:rPr lang="en-US" b="0"/>
              <a:t>(Huang et al. </a:t>
            </a:r>
            <a:r>
              <a:rPr lang="en-US" b="0" smtClean="0"/>
              <a:t>2004)</a:t>
            </a:r>
            <a:endParaRPr lang="en-US" b="0" dirty="0" smtClean="0"/>
          </a:p>
          <a:p>
            <a:pPr lvl="1"/>
            <a:r>
              <a:rPr lang="en-US" dirty="0" smtClean="0"/>
              <a:t>Idea: Use paths of lengths &gt; 3 </a:t>
            </a:r>
            <a:br>
              <a:rPr lang="en-US" dirty="0" smtClean="0"/>
            </a:br>
            <a:r>
              <a:rPr lang="en-US" dirty="0" smtClean="0"/>
              <a:t>to recommend items</a:t>
            </a:r>
          </a:p>
          <a:p>
            <a:pPr lvl="1"/>
            <a:r>
              <a:rPr lang="en-US" dirty="0" smtClean="0"/>
              <a:t>Length 3: Recommend Item3 to User1</a:t>
            </a:r>
          </a:p>
          <a:p>
            <a:pPr lvl="1"/>
            <a:r>
              <a:rPr lang="en-US" dirty="0" smtClean="0"/>
              <a:t>Length 5: Item1 also recommendable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3286124"/>
            <a:ext cx="334327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Gruppieren 11"/>
          <p:cNvGrpSpPr/>
          <p:nvPr/>
        </p:nvGrpSpPr>
        <p:grpSpPr>
          <a:xfrm>
            <a:off x="1928794" y="4071942"/>
            <a:ext cx="1071570" cy="1214446"/>
            <a:chOff x="5643570" y="4500570"/>
            <a:chExt cx="1071570" cy="1214446"/>
          </a:xfrm>
        </p:grpSpPr>
        <p:cxnSp>
          <p:nvCxnSpPr>
            <p:cNvPr id="13" name="Gerade Verbindung 12"/>
            <p:cNvCxnSpPr/>
            <p:nvPr/>
          </p:nvCxnSpPr>
          <p:spPr bwMode="auto">
            <a:xfrm rot="16200000" flipH="1">
              <a:off x="5214942" y="4929198"/>
              <a:ext cx="1214446" cy="357190"/>
            </a:xfrm>
            <a:prstGeom prst="line">
              <a:avLst/>
            </a:prstGeom>
            <a:ln w="127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 bwMode="auto">
            <a:xfrm rot="5400000">
              <a:off x="5572132" y="4929198"/>
              <a:ext cx="1214446" cy="357190"/>
            </a:xfrm>
            <a:prstGeom prst="line">
              <a:avLst/>
            </a:prstGeom>
            <a:ln w="127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 bwMode="auto">
            <a:xfrm rot="16200000" flipH="1">
              <a:off x="5929322" y="4929198"/>
              <a:ext cx="1214446" cy="357190"/>
            </a:xfrm>
            <a:prstGeom prst="line">
              <a:avLst/>
            </a:prstGeom>
            <a:ln w="127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6" name="Gruppieren 15"/>
          <p:cNvGrpSpPr/>
          <p:nvPr/>
        </p:nvGrpSpPr>
        <p:grpSpPr>
          <a:xfrm>
            <a:off x="1643042" y="4143380"/>
            <a:ext cx="1643074" cy="1214446"/>
            <a:chOff x="5357818" y="4429132"/>
            <a:chExt cx="1643074" cy="1214446"/>
          </a:xfrm>
        </p:grpSpPr>
        <p:grpSp>
          <p:nvGrpSpPr>
            <p:cNvPr id="17" name="Gruppieren 11"/>
            <p:cNvGrpSpPr/>
            <p:nvPr/>
          </p:nvGrpSpPr>
          <p:grpSpPr>
            <a:xfrm>
              <a:off x="5643570" y="4429132"/>
              <a:ext cx="1071570" cy="1214446"/>
              <a:chOff x="5643570" y="4500570"/>
              <a:chExt cx="1071570" cy="1214446"/>
            </a:xfrm>
          </p:grpSpPr>
          <p:cxnSp>
            <p:nvCxnSpPr>
              <p:cNvPr id="20" name="Gerade Verbindung 19"/>
              <p:cNvCxnSpPr/>
              <p:nvPr/>
            </p:nvCxnSpPr>
            <p:spPr bwMode="auto">
              <a:xfrm rot="16200000" flipH="1">
                <a:off x="5214942" y="4929198"/>
                <a:ext cx="1214446" cy="35719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20"/>
              <p:cNvCxnSpPr/>
              <p:nvPr/>
            </p:nvCxnSpPr>
            <p:spPr bwMode="auto">
              <a:xfrm rot="5400000">
                <a:off x="5572132" y="4929198"/>
                <a:ext cx="1214446" cy="35719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21"/>
              <p:cNvCxnSpPr/>
              <p:nvPr/>
            </p:nvCxnSpPr>
            <p:spPr bwMode="auto">
              <a:xfrm rot="16200000" flipH="1">
                <a:off x="5929322" y="4929198"/>
                <a:ext cx="1214446" cy="35719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8" name="Gerade Verbindung 17"/>
            <p:cNvCxnSpPr/>
            <p:nvPr/>
          </p:nvCxnSpPr>
          <p:spPr bwMode="auto">
            <a:xfrm rot="5400000" flipH="1" flipV="1">
              <a:off x="6250793" y="4893479"/>
              <a:ext cx="1214446" cy="2857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Gerade Verbindung 18"/>
            <p:cNvCxnSpPr/>
            <p:nvPr/>
          </p:nvCxnSpPr>
          <p:spPr bwMode="auto">
            <a:xfrm flipV="1">
              <a:off x="5357818" y="4429132"/>
              <a:ext cx="1643074" cy="1214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xmlns="" val="120770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model-based approaches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Plethora of different techniques proposed in the last years, e.g.,</a:t>
            </a:r>
          </a:p>
          <a:p>
            <a:pPr lvl="1"/>
            <a:r>
              <a:rPr lang="en-US" dirty="0" smtClean="0"/>
              <a:t>Matrix factorization techniques, statistics</a:t>
            </a:r>
          </a:p>
          <a:p>
            <a:pPr lvl="2"/>
            <a:r>
              <a:rPr lang="en-US" dirty="0" smtClean="0"/>
              <a:t>singular value decomposition, principal component analysis</a:t>
            </a:r>
          </a:p>
          <a:p>
            <a:pPr lvl="1"/>
            <a:r>
              <a:rPr lang="en-US" dirty="0" smtClean="0"/>
              <a:t>Association rule mining</a:t>
            </a:r>
          </a:p>
          <a:p>
            <a:pPr lvl="2"/>
            <a:r>
              <a:rPr lang="en-US" dirty="0" smtClean="0"/>
              <a:t>compare: shopping basket analysis</a:t>
            </a:r>
          </a:p>
          <a:p>
            <a:pPr lvl="1"/>
            <a:r>
              <a:rPr lang="en-US" dirty="0" smtClean="0"/>
              <a:t>Probabilistic models</a:t>
            </a:r>
          </a:p>
          <a:p>
            <a:pPr lvl="2"/>
            <a:r>
              <a:rPr lang="en-US" dirty="0" smtClean="0"/>
              <a:t>clustering models, Bayesian networks, probabilistic Latent Semantic Analysis</a:t>
            </a:r>
          </a:p>
          <a:p>
            <a:pPr lvl="1"/>
            <a:r>
              <a:rPr lang="en-US" dirty="0" smtClean="0"/>
              <a:t>Various other machine learning approaches</a:t>
            </a:r>
          </a:p>
          <a:p>
            <a:r>
              <a:rPr lang="en-US" dirty="0" smtClean="0"/>
              <a:t>Costs of pre-processing </a:t>
            </a:r>
          </a:p>
          <a:p>
            <a:pPr lvl="1"/>
            <a:r>
              <a:rPr lang="en-US" dirty="0" smtClean="0"/>
              <a:t>Usually not discussed</a:t>
            </a:r>
          </a:p>
          <a:p>
            <a:pPr lvl="1"/>
            <a:r>
              <a:rPr lang="en-US" dirty="0" smtClean="0"/>
              <a:t>Incremental updates possible?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en-US" smtClean="0"/>
              <a:t>2000: 	</a:t>
            </a:r>
            <a:r>
              <a:rPr lang="en-US" sz="2000" i="1" smtClean="0">
                <a:solidFill>
                  <a:schemeClr val="tx2"/>
                </a:solidFill>
              </a:rPr>
              <a:t>Application of Dimensionality Reduction in</a:t>
            </a:r>
            <a:br>
              <a:rPr lang="en-US" sz="2000" i="1" smtClean="0">
                <a:solidFill>
                  <a:schemeClr val="tx2"/>
                </a:solidFill>
              </a:rPr>
            </a:br>
            <a:r>
              <a:rPr lang="en-US" sz="2000" i="1" smtClean="0">
                <a:solidFill>
                  <a:schemeClr val="tx2"/>
                </a:solidFill>
              </a:rPr>
              <a:t>	Recommender System</a:t>
            </a:r>
            <a:r>
              <a:rPr lang="en-US" sz="2000" smtClean="0">
                <a:solidFill>
                  <a:schemeClr val="tx2"/>
                </a:solidFill>
              </a:rPr>
              <a:t>, B. Sarwar et al., WebKDD Workshop</a:t>
            </a:r>
            <a:endParaRPr lang="en-US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Basic idea: Trade more complex offline model building for faster online prediction generation</a:t>
            </a:r>
          </a:p>
          <a:p>
            <a:r>
              <a:rPr lang="en-US" smtClean="0"/>
              <a:t>Singular Value Decomposition for dimensionality reduction of rating matrices</a:t>
            </a:r>
          </a:p>
          <a:p>
            <a:pPr lvl="1"/>
            <a:r>
              <a:rPr lang="en-US" sz="1600" smtClean="0"/>
              <a:t>Captures important factors/aspects and their weights in the data   </a:t>
            </a:r>
          </a:p>
          <a:p>
            <a:pPr lvl="1"/>
            <a:r>
              <a:rPr lang="en-US" sz="1600" smtClean="0"/>
              <a:t>factors can be genre, actors but also non-understandable ones</a:t>
            </a:r>
          </a:p>
          <a:p>
            <a:pPr lvl="1"/>
            <a:r>
              <a:rPr lang="en-US" sz="1600" smtClean="0"/>
              <a:t>Assumption that k dimensions capture the signals and filter out noise (K = 20 to 100)</a:t>
            </a:r>
          </a:p>
          <a:p>
            <a:r>
              <a:rPr lang="en-US" smtClean="0"/>
              <a:t>Constant time to make recommendations</a:t>
            </a:r>
          </a:p>
          <a:p>
            <a:r>
              <a:rPr lang="en-US" smtClean="0"/>
              <a:t>Approach also popular in IR (Latent Semantic Indexing), data compression,…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901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Calibri" pitchFamily="34" charset="0"/>
              </a:rPr>
              <a:t>Matrix factorization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smtClean="0"/>
                  <a:t>Informally, the SVD theorem (Golub and Kahan 1965) states that </a:t>
                </a:r>
                <a:r>
                  <a:rPr lang="en-US" b="0"/>
                  <a:t>a </a:t>
                </a:r>
                <a:r>
                  <a:rPr lang="en-US" b="0" smtClean="0"/>
                  <a:t>given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b="0" i="1" smtClean="0"/>
                  <a:t> </a:t>
                </a:r>
                <a:r>
                  <a:rPr lang="en-US" b="0"/>
                  <a:t>can be decomposed into a product of </a:t>
                </a:r>
                <a:r>
                  <a:rPr lang="en-US" b="0" smtClean="0"/>
                  <a:t>three matrices </a:t>
                </a:r>
                <a:r>
                  <a:rPr lang="en-US" b="0"/>
                  <a:t>as </a:t>
                </a:r>
                <a:r>
                  <a:rPr lang="en-US" b="0" smtClean="0"/>
                  <a:t>follows</a:t>
                </a:r>
              </a:p>
              <a:p>
                <a:endParaRPr lang="en-US" b="0"/>
              </a:p>
              <a:p>
                <a:pPr lvl="1"/>
                <a:endParaRPr lang="en-US" b="0" smtClean="0"/>
              </a:p>
              <a:p>
                <a:pPr lvl="1"/>
                <a:r>
                  <a:rPr lang="en-US" b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b="0" i="1" smtClean="0"/>
                  <a:t> </a:t>
                </a:r>
                <a:r>
                  <a:rPr lang="en-US" b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b="0" i="1"/>
                  <a:t> </a:t>
                </a:r>
                <a:r>
                  <a:rPr lang="en-US" b="0"/>
                  <a:t>are called </a:t>
                </a:r>
                <a:r>
                  <a:rPr lang="en-US" b="0" i="1"/>
                  <a:t>left </a:t>
                </a:r>
                <a:r>
                  <a:rPr lang="en-US" b="0"/>
                  <a:t>and </a:t>
                </a:r>
                <a:r>
                  <a:rPr lang="en-US" b="0" i="1"/>
                  <a:t>right singular vectors </a:t>
                </a:r>
                <a:r>
                  <a:rPr lang="en-US" b="0"/>
                  <a:t>and the values of the </a:t>
                </a:r>
                <a:r>
                  <a:rPr lang="en-US" b="0" smtClean="0"/>
                  <a:t>diagonal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r>
                  <a:rPr lang="en-US" b="0" i="1" smtClean="0"/>
                  <a:t> </a:t>
                </a:r>
                <a:r>
                  <a:rPr lang="en-US" b="0"/>
                  <a:t>are called the </a:t>
                </a:r>
                <a:r>
                  <a:rPr lang="en-US" b="0" i="1"/>
                  <a:t>singular </a:t>
                </a:r>
                <a:r>
                  <a:rPr lang="en-US" b="0" i="1" smtClean="0"/>
                  <a:t>values</a:t>
                </a:r>
              </a:p>
              <a:p>
                <a:r>
                  <a:rPr lang="en-US" b="0" smtClean="0"/>
                  <a:t>We can approximate </a:t>
                </a:r>
                <a:r>
                  <a:rPr lang="en-US" b="0"/>
                  <a:t>the full matrix by observing only the most important features </a:t>
                </a:r>
                <a:r>
                  <a:rPr lang="en-US" b="0" smtClean="0"/>
                  <a:t>– those </a:t>
                </a:r>
                <a:r>
                  <a:rPr lang="en-US" b="0"/>
                  <a:t>with the largest singular </a:t>
                </a:r>
                <a:r>
                  <a:rPr lang="en-US" b="0" smtClean="0"/>
                  <a:t>values</a:t>
                </a:r>
              </a:p>
              <a:p>
                <a:r>
                  <a:rPr lang="en-US" b="0" smtClean="0"/>
                  <a:t>In the example, we </a:t>
                </a:r>
                <a:r>
                  <a:rPr lang="en-US" b="0"/>
                  <a:t>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b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b="0"/>
                  <a:t>, </a:t>
                </a:r>
                <a:r>
                  <a:rPr lang="en-US" b="0" smtClean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r>
                  <a:rPr lang="en-US" b="0" i="1"/>
                  <a:t> </a:t>
                </a:r>
                <a:r>
                  <a:rPr lang="en-US" b="0"/>
                  <a:t>(with the help of some linear algebra software) but retain only the two </a:t>
                </a:r>
                <a:r>
                  <a:rPr lang="en-US" b="0" smtClean="0"/>
                  <a:t>most important </a:t>
                </a:r>
                <a:r>
                  <a:rPr lang="en-US" b="0"/>
                  <a:t>features by taking only the first two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b="0" i="1"/>
                  <a:t> </a:t>
                </a:r>
                <a:r>
                  <a:rPr lang="en-US" b="0" smtClean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593" t="-674" r="-2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42594749"/>
              </p:ext>
            </p:extLst>
          </p:nvPr>
        </p:nvGraphicFramePr>
        <p:xfrm>
          <a:off x="3635896" y="2420888"/>
          <a:ext cx="1676400" cy="414338"/>
        </p:xfrm>
        <a:graphic>
          <a:graphicData uri="http://schemas.openxmlformats.org/presentationml/2006/ole">
            <p:oleObj spid="_x0000_s9234" name="Formel" r:id="rId5" imgW="965160" imgH="2030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2228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for SVD-based recommendation</a:t>
            </a:r>
            <a:endParaRPr lang="en-US" dirty="0">
              <a:cs typeface="Calibri" pitchFamily="34" charset="0"/>
            </a:endParaRPr>
          </a:p>
        </p:txBody>
      </p:sp>
      <p:graphicFrame>
        <p:nvGraphicFramePr>
          <p:cNvPr id="4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560925138"/>
              </p:ext>
            </p:extLst>
          </p:nvPr>
        </p:nvGraphicFramePr>
        <p:xfrm>
          <a:off x="4139952" y="2685092"/>
          <a:ext cx="4824540" cy="1391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90"/>
                <a:gridCol w="804090"/>
                <a:gridCol w="804090"/>
                <a:gridCol w="804090"/>
                <a:gridCol w="804090"/>
                <a:gridCol w="804090"/>
              </a:tblGrid>
              <a:tr h="3461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V</a:t>
                      </a:r>
                      <a:r>
                        <a:rPr lang="de-AT" sz="200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k</a:t>
                      </a:r>
                      <a:r>
                        <a:rPr lang="de-AT" sz="2000" baseline="30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  <a:endParaRPr lang="de-DE" sz="2000" baseline="3000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497870"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Calibri" pitchFamily="34" charset="0"/>
                          <a:cs typeface="Calibri" pitchFamily="34" charset="0"/>
                        </a:rPr>
                        <a:t>Dim1</a:t>
                      </a:r>
                      <a:endParaRPr lang="de-DE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-0.44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-0.57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0.06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0.38</a:t>
                      </a:r>
                      <a:endParaRPr lang="de-DE" sz="2000" b="1" i="0" baseline="0" dirty="0">
                        <a:solidFill>
                          <a:srgbClr val="C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0.57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497870"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Calibri" pitchFamily="34" charset="0"/>
                          <a:cs typeface="Calibri" pitchFamily="34" charset="0"/>
                        </a:rPr>
                        <a:t>Dim2</a:t>
                      </a:r>
                      <a:endParaRPr lang="de-DE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0.58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-0.66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0.26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0.18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-0.36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601423360"/>
              </p:ext>
            </p:extLst>
          </p:nvPr>
        </p:nvGraphicFramePr>
        <p:xfrm>
          <a:off x="395536" y="2610460"/>
          <a:ext cx="2448272" cy="2402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90"/>
                <a:gridCol w="852094"/>
                <a:gridCol w="792088"/>
              </a:tblGrid>
              <a:tr h="369789"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U</a:t>
                      </a:r>
                      <a:r>
                        <a:rPr lang="de-AT" sz="200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k</a:t>
                      </a:r>
                      <a:endParaRPr lang="de-DE" sz="2000" baseline="-25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20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Dim1</a:t>
                      </a:r>
                      <a:endParaRPr lang="de-DE" sz="2000" baseline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Dim2</a:t>
                      </a:r>
                      <a:endParaRPr lang="de-DE" sz="2000" baseline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501619"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Calibri" pitchFamily="34" charset="0"/>
                          <a:cs typeface="Calibri" pitchFamily="34" charset="0"/>
                        </a:rPr>
                        <a:t>Alice</a:t>
                      </a:r>
                      <a:endParaRPr lang="de-DE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0.47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-0.30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501619"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Calibri" pitchFamily="34" charset="0"/>
                          <a:cs typeface="Calibri" pitchFamily="34" charset="0"/>
                        </a:rPr>
                        <a:t>Bob</a:t>
                      </a:r>
                      <a:endParaRPr lang="de-DE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 -0.44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0.23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501619"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Calibri" pitchFamily="34" charset="0"/>
                          <a:cs typeface="Calibri" pitchFamily="34" charset="0"/>
                        </a:rPr>
                        <a:t>Mary</a:t>
                      </a:r>
                      <a:endParaRPr lang="de-DE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>
                          <a:latin typeface="Calibri" pitchFamily="34" charset="0"/>
                          <a:cs typeface="Calibri" pitchFamily="34" charset="0"/>
                        </a:rPr>
                        <a:t>0.70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0.06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501619"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Calibri" pitchFamily="34" charset="0"/>
                          <a:cs typeface="Calibri" pitchFamily="34" charset="0"/>
                        </a:rPr>
                        <a:t>Sue</a:t>
                      </a:r>
                      <a:endParaRPr lang="de-DE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0.31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0.93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70013753"/>
              </p:ext>
            </p:extLst>
          </p:nvPr>
        </p:nvGraphicFramePr>
        <p:xfrm>
          <a:off x="6588224" y="4509120"/>
          <a:ext cx="2412270" cy="1443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90"/>
                <a:gridCol w="804090"/>
                <a:gridCol w="804090"/>
              </a:tblGrid>
              <a:tr h="3665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baseline="30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20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Dim1</a:t>
                      </a:r>
                      <a:endParaRPr lang="de-DE" sz="2000" baseline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Dim2</a:t>
                      </a:r>
                      <a:endParaRPr lang="de-DE" sz="2000" baseline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523688"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Calibri" pitchFamily="34" charset="0"/>
                          <a:cs typeface="Calibri" pitchFamily="34" charset="0"/>
                        </a:rPr>
                        <a:t>Dim1</a:t>
                      </a:r>
                      <a:endParaRPr lang="de-DE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dirty="0" smtClean="0">
                          <a:latin typeface="Calibri" pitchFamily="34" charset="0"/>
                          <a:cs typeface="Calibri" pitchFamily="34" charset="0"/>
                        </a:rPr>
                        <a:t>5.63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523688"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Calibri" pitchFamily="34" charset="0"/>
                          <a:cs typeface="Calibri" pitchFamily="34" charset="0"/>
                        </a:rPr>
                        <a:t>Dim2</a:t>
                      </a:r>
                      <a:endParaRPr lang="de-DE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Calibri" pitchFamily="34" charset="0"/>
                          <a:cs typeface="Calibri" pitchFamily="34" charset="0"/>
                        </a:rPr>
                        <a:t>3.23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90520937"/>
              </p:ext>
            </p:extLst>
          </p:nvPr>
        </p:nvGraphicFramePr>
        <p:xfrm>
          <a:off x="1475656" y="1844824"/>
          <a:ext cx="2736304" cy="649446"/>
        </p:xfrm>
        <a:graphic>
          <a:graphicData uri="http://schemas.openxmlformats.org/presentationml/2006/ole">
            <p:oleObj spid="_x0000_s1234" name="Formel" r:id="rId4" imgW="1574117" imgH="317362" progId="Equation.3">
              <p:embed/>
            </p:oleObj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18283352"/>
              </p:ext>
            </p:extLst>
          </p:nvPr>
        </p:nvGraphicFramePr>
        <p:xfrm>
          <a:off x="6788333" y="4412665"/>
          <a:ext cx="591979" cy="537845"/>
        </p:xfrm>
        <a:graphic>
          <a:graphicData uri="http://schemas.openxmlformats.org/presentationml/2006/ole">
            <p:oleObj spid="_x0000_s1235" name="Formel" r:id="rId5" imgW="241195" imgH="279279" progId="Equation.3">
              <p:embed/>
            </p:oleObj>
          </a:graphicData>
        </a:graphic>
      </p:graphicFrame>
      <p:sp>
        <p:nvSpPr>
          <p:cNvPr id="14" name="Inhaltsplatzhalter 2"/>
          <p:cNvSpPr txBox="1">
            <a:spLocks/>
          </p:cNvSpPr>
          <p:nvPr/>
        </p:nvSpPr>
        <p:spPr bwMode="auto">
          <a:xfrm>
            <a:off x="323528" y="1988840"/>
            <a:ext cx="496632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kern="0" smtClean="0">
                <a:latin typeface="Calibri" pitchFamily="34" charset="0"/>
                <a:cs typeface="Calibri" pitchFamily="34" charset="0"/>
              </a:rPr>
              <a:t>SVD: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5" name="Gruppieren 23"/>
          <p:cNvGrpSpPr/>
          <p:nvPr/>
        </p:nvGrpSpPr>
        <p:grpSpPr>
          <a:xfrm>
            <a:off x="395536" y="2974796"/>
            <a:ext cx="8496944" cy="3384376"/>
            <a:chOff x="395536" y="3068960"/>
            <a:chExt cx="8496944" cy="3384376"/>
          </a:xfrm>
        </p:grpSpPr>
        <p:grpSp>
          <p:nvGrpSpPr>
            <p:cNvPr id="16" name="Gruppieren 21"/>
            <p:cNvGrpSpPr/>
            <p:nvPr/>
          </p:nvGrpSpPr>
          <p:grpSpPr>
            <a:xfrm>
              <a:off x="395536" y="3068960"/>
              <a:ext cx="8496944" cy="3384376"/>
              <a:chOff x="395536" y="3068960"/>
              <a:chExt cx="8496944" cy="3384376"/>
            </a:xfrm>
          </p:grpSpPr>
          <p:sp>
            <p:nvSpPr>
              <p:cNvPr id="18" name="Inhaltsplatzhalter 2"/>
              <p:cNvSpPr txBox="1">
                <a:spLocks/>
              </p:cNvSpPr>
              <p:nvPr/>
            </p:nvSpPr>
            <p:spPr bwMode="auto">
              <a:xfrm>
                <a:off x="395536" y="5301208"/>
                <a:ext cx="4966320" cy="1152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342900" lvl="0" indent="-342900" eaLnBrk="1" hangingPunct="1">
                  <a:spcBef>
                    <a:spcPct val="20000"/>
                  </a:spcBef>
                  <a:buFontTx/>
                  <a:buChar char="•"/>
                </a:pPr>
                <a:r>
                  <a:rPr lang="de-AT" sz="2000" kern="0" dirty="0" smtClean="0">
                    <a:latin typeface="Calibri" pitchFamily="34" charset="0"/>
                    <a:cs typeface="Calibri" pitchFamily="34" charset="0"/>
                  </a:rPr>
                  <a:t>Prediction: </a:t>
                </a:r>
              </a:p>
              <a:p>
                <a:pPr marL="1714500" lvl="3" indent="-342900" eaLnBrk="1" hangingPunct="1">
                  <a:spcBef>
                    <a:spcPct val="20000"/>
                  </a:spcBef>
                </a:pPr>
                <a:r>
                  <a:rPr lang="de-AT" sz="2000" kern="0" dirty="0" smtClean="0">
                    <a:latin typeface="Calibri" pitchFamily="34" charset="0"/>
                    <a:cs typeface="Calibri" pitchFamily="34" charset="0"/>
                  </a:rPr>
                  <a:t>	</a:t>
                </a:r>
                <a:r>
                  <a:rPr lang="de-AT" kern="0" dirty="0" smtClean="0">
                    <a:latin typeface="Calibri" pitchFamily="34" charset="0"/>
                    <a:cs typeface="Calibri" pitchFamily="34" charset="0"/>
                  </a:rPr>
                  <a:t>	= </a:t>
                </a:r>
                <a:r>
                  <a:rPr lang="de-AT" dirty="0" smtClean="0">
                    <a:latin typeface="Calibri" pitchFamily="34" charset="0"/>
                    <a:cs typeface="Calibri" pitchFamily="34" charset="0"/>
                  </a:rPr>
                  <a:t>3 + 0.84 = </a:t>
                </a:r>
                <a:r>
                  <a:rPr lang="de-AT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3.84</a:t>
                </a:r>
                <a:endParaRPr kumimoji="0" lang="de-AT" b="0" i="0" u="none" strike="noStrike" kern="0" cap="none" spc="0" normalizeH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" name="Rechteck 18"/>
              <p:cNvSpPr/>
              <p:nvPr/>
            </p:nvSpPr>
            <p:spPr bwMode="auto">
              <a:xfrm>
                <a:off x="7452320" y="3140968"/>
                <a:ext cx="720080" cy="958260"/>
              </a:xfrm>
              <a:prstGeom prst="rect">
                <a:avLst/>
              </a:prstGeom>
              <a:noFill/>
              <a:ln w="317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ＭＳ Ｐゴシック" pitchFamily="-112" charset="-128"/>
                  <a:cs typeface="Calibri" pitchFamily="34" charset="0"/>
                </a:endParaRPr>
              </a:p>
            </p:txBody>
          </p:sp>
          <p:sp>
            <p:nvSpPr>
              <p:cNvPr id="20" name="Rechteck 19"/>
              <p:cNvSpPr/>
              <p:nvPr/>
            </p:nvSpPr>
            <p:spPr bwMode="auto">
              <a:xfrm>
                <a:off x="395536" y="3068960"/>
                <a:ext cx="2448272" cy="432048"/>
              </a:xfrm>
              <a:prstGeom prst="rect">
                <a:avLst/>
              </a:prstGeom>
              <a:noFill/>
              <a:ln w="317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ＭＳ Ｐゴシック" pitchFamily="-112" charset="-128"/>
                  <a:cs typeface="Calibri" pitchFamily="34" charset="0"/>
                </a:endParaRPr>
              </a:p>
            </p:txBody>
          </p:sp>
          <p:sp>
            <p:nvSpPr>
              <p:cNvPr id="21" name="Rechteck 20"/>
              <p:cNvSpPr/>
              <p:nvPr/>
            </p:nvSpPr>
            <p:spPr bwMode="auto">
              <a:xfrm>
                <a:off x="6588224" y="5013176"/>
                <a:ext cx="2304256" cy="958260"/>
              </a:xfrm>
              <a:prstGeom prst="rect">
                <a:avLst/>
              </a:prstGeom>
              <a:noFill/>
              <a:ln w="317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ＭＳ Ｐゴシック" pitchFamily="-112" charset="-128"/>
                  <a:cs typeface="Calibri" pitchFamily="34" charset="0"/>
                </a:endParaRPr>
              </a:p>
            </p:txBody>
          </p:sp>
        </p:grpSp>
        <p:graphicFrame>
          <p:nvGraphicFramePr>
            <p:cNvPr id="1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719450210"/>
                </p:ext>
              </p:extLst>
            </p:nvPr>
          </p:nvGraphicFramePr>
          <p:xfrm>
            <a:off x="2070671" y="5208201"/>
            <a:ext cx="4517553" cy="474045"/>
          </p:xfrm>
          <a:graphic>
            <a:graphicData uri="http://schemas.openxmlformats.org/presentationml/2006/ole">
              <p:oleObj spid="_x0000_s1236" name="Formel" r:id="rId6" imgW="2895600" imgH="304800" progId="Equation.3">
                <p:embed/>
              </p:oleObj>
            </a:graphicData>
          </a:graphic>
        </p:graphicFrame>
      </p:grpSp>
      <p:sp>
        <p:nvSpPr>
          <p:cNvPr id="27" name="Rechteck 26"/>
          <p:cNvSpPr/>
          <p:nvPr/>
        </p:nvSpPr>
        <p:spPr bwMode="auto">
          <a:xfrm rot="3579673">
            <a:off x="4452968" y="2237890"/>
            <a:ext cx="1217253" cy="255283"/>
          </a:xfrm>
          <a:prstGeom prst="rect">
            <a:avLst/>
          </a:prstGeom>
          <a:gradFill flip="none" rotWithShape="1">
            <a:gsLst>
              <a:gs pos="25000">
                <a:srgbClr val="FFEFD1"/>
              </a:gs>
              <a:gs pos="55000">
                <a:srgbClr val="F0EBD5"/>
              </a:gs>
              <a:gs pos="26235">
                <a:srgbClr val="F8EDD3"/>
              </a:gs>
              <a:gs pos="79000">
                <a:srgbClr val="D1C39F"/>
              </a:gs>
            </a:gsLst>
            <a:lin ang="189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Terminator</a:t>
            </a:r>
          </a:p>
        </p:txBody>
      </p:sp>
      <p:sp>
        <p:nvSpPr>
          <p:cNvPr id="28" name="Rechteck 27"/>
          <p:cNvSpPr/>
          <p:nvPr/>
        </p:nvSpPr>
        <p:spPr bwMode="auto">
          <a:xfrm rot="3579673">
            <a:off x="5317064" y="2234926"/>
            <a:ext cx="1217253" cy="255283"/>
          </a:xfrm>
          <a:prstGeom prst="rect">
            <a:avLst/>
          </a:prstGeom>
          <a:gradFill flip="none" rotWithShape="1">
            <a:gsLst>
              <a:gs pos="25000">
                <a:srgbClr val="FFEFD1"/>
              </a:gs>
              <a:gs pos="55000">
                <a:srgbClr val="F0EBD5"/>
              </a:gs>
              <a:gs pos="26235">
                <a:srgbClr val="F8EDD3"/>
              </a:gs>
              <a:gs pos="79000">
                <a:srgbClr val="D1C39F"/>
              </a:gs>
            </a:gsLst>
            <a:lin ang="189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Die Hard</a:t>
            </a:r>
          </a:p>
        </p:txBody>
      </p:sp>
      <p:sp>
        <p:nvSpPr>
          <p:cNvPr id="29" name="Rechteck 28"/>
          <p:cNvSpPr/>
          <p:nvPr/>
        </p:nvSpPr>
        <p:spPr bwMode="auto">
          <a:xfrm rot="3579673">
            <a:off x="6109152" y="2234926"/>
            <a:ext cx="1217253" cy="255283"/>
          </a:xfrm>
          <a:prstGeom prst="rect">
            <a:avLst/>
          </a:prstGeom>
          <a:gradFill flip="none" rotWithShape="1">
            <a:gsLst>
              <a:gs pos="25000">
                <a:srgbClr val="FFEFD1"/>
              </a:gs>
              <a:gs pos="55000">
                <a:srgbClr val="F0EBD5"/>
              </a:gs>
              <a:gs pos="26235">
                <a:srgbClr val="F8EDD3"/>
              </a:gs>
              <a:gs pos="79000">
                <a:srgbClr val="D1C39F"/>
              </a:gs>
            </a:gsLst>
            <a:lin ang="189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Twins</a:t>
            </a:r>
          </a:p>
        </p:txBody>
      </p:sp>
      <p:sp>
        <p:nvSpPr>
          <p:cNvPr id="30" name="Rechteck 29"/>
          <p:cNvSpPr/>
          <p:nvPr/>
        </p:nvSpPr>
        <p:spPr bwMode="auto">
          <a:xfrm rot="3579673">
            <a:off x="6901240" y="2234926"/>
            <a:ext cx="1217253" cy="255283"/>
          </a:xfrm>
          <a:prstGeom prst="rect">
            <a:avLst/>
          </a:prstGeom>
          <a:gradFill flip="none" rotWithShape="1">
            <a:gsLst>
              <a:gs pos="25000">
                <a:srgbClr val="FFEFD1"/>
              </a:gs>
              <a:gs pos="55000">
                <a:srgbClr val="F0EBD5"/>
              </a:gs>
              <a:gs pos="26235">
                <a:srgbClr val="F8EDD3"/>
              </a:gs>
              <a:gs pos="79000">
                <a:srgbClr val="D1C39F"/>
              </a:gs>
            </a:gsLst>
            <a:lin ang="189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Eat Pray Love</a:t>
            </a:r>
          </a:p>
        </p:txBody>
      </p:sp>
      <p:sp>
        <p:nvSpPr>
          <p:cNvPr id="31" name="Rechteck 30"/>
          <p:cNvSpPr/>
          <p:nvPr/>
        </p:nvSpPr>
        <p:spPr bwMode="auto">
          <a:xfrm rot="3579673">
            <a:off x="7722251" y="2234926"/>
            <a:ext cx="1217253" cy="255283"/>
          </a:xfrm>
          <a:prstGeom prst="rect">
            <a:avLst/>
          </a:prstGeom>
          <a:gradFill flip="none" rotWithShape="1">
            <a:gsLst>
              <a:gs pos="25000">
                <a:srgbClr val="FFEFD1"/>
              </a:gs>
              <a:gs pos="55000">
                <a:srgbClr val="F0EBD5"/>
              </a:gs>
              <a:gs pos="26235">
                <a:srgbClr val="F8EDD3"/>
              </a:gs>
              <a:gs pos="79000">
                <a:srgbClr val="D1C39F"/>
              </a:gs>
            </a:gsLst>
            <a:lin ang="189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Pretty Woman</a:t>
            </a:r>
          </a:p>
        </p:txBody>
      </p:sp>
    </p:spTree>
    <p:extLst>
      <p:ext uri="{BB962C8B-B14F-4D97-AF65-F5344CB8AC3E}">
        <p14:creationId xmlns:p14="http://schemas.microsoft.com/office/powerpoint/2010/main" xmlns="" val="225112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mtClean="0"/>
                  <a:t>The projection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mtClean="0"/>
                  <a:t> in the 2 dimensional space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xmlns="" val="1192785653"/>
              </p:ext>
            </p:extLst>
          </p:nvPr>
        </p:nvGraphicFramePr>
        <p:xfrm>
          <a:off x="611560" y="1484784"/>
          <a:ext cx="7668344" cy="4464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feld 10"/>
          <p:cNvSpPr txBox="1"/>
          <p:nvPr/>
        </p:nvSpPr>
        <p:spPr>
          <a:xfrm>
            <a:off x="2339752" y="3140968"/>
            <a:ext cx="60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Calibri" pitchFamily="34" charset="0"/>
                <a:cs typeface="Calibri" pitchFamily="34" charset="0"/>
              </a:rPr>
              <a:t>Bob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660232" y="326910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Calibri" pitchFamily="34" charset="0"/>
                <a:cs typeface="Calibri" pitchFamily="34" charset="0"/>
              </a:rPr>
              <a:t>Mary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453740" y="4221088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Calibri" pitchFamily="34" charset="0"/>
                <a:cs typeface="Calibri" pitchFamily="34" charset="0"/>
              </a:rPr>
              <a:t>Alice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004048" y="162880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Calibri" pitchFamily="34" charset="0"/>
                <a:cs typeface="Calibri" pitchFamily="34" charset="0"/>
              </a:rPr>
              <a:t>Sue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5493699" y="3134109"/>
            <a:ext cx="1217253" cy="255283"/>
          </a:xfrm>
          <a:prstGeom prst="rect">
            <a:avLst/>
          </a:prstGeom>
          <a:gradFill flip="none" rotWithShape="1">
            <a:gsLst>
              <a:gs pos="25000">
                <a:srgbClr val="FFEFD1"/>
              </a:gs>
              <a:gs pos="55000">
                <a:srgbClr val="F0EBD5"/>
              </a:gs>
              <a:gs pos="26235">
                <a:srgbClr val="F8EDD3"/>
              </a:gs>
              <a:gs pos="79000">
                <a:srgbClr val="D1C39F"/>
              </a:gs>
            </a:gsLst>
            <a:lin ang="189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Eat Pray Love</a:t>
            </a:r>
          </a:p>
        </p:txBody>
      </p:sp>
      <p:sp>
        <p:nvSpPr>
          <p:cNvPr id="16" name="Rechteck 15"/>
          <p:cNvSpPr/>
          <p:nvPr/>
        </p:nvSpPr>
        <p:spPr bwMode="auto">
          <a:xfrm>
            <a:off x="6149841" y="4397853"/>
            <a:ext cx="1217253" cy="255283"/>
          </a:xfrm>
          <a:prstGeom prst="rect">
            <a:avLst/>
          </a:prstGeom>
          <a:gradFill flip="none" rotWithShape="1">
            <a:gsLst>
              <a:gs pos="25000">
                <a:srgbClr val="FFEFD1"/>
              </a:gs>
              <a:gs pos="55000">
                <a:srgbClr val="F0EBD5"/>
              </a:gs>
              <a:gs pos="26235">
                <a:srgbClr val="F8EDD3"/>
              </a:gs>
              <a:gs pos="79000">
                <a:srgbClr val="D1C39F"/>
              </a:gs>
            </a:gsLst>
            <a:lin ang="189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Pretty Woman</a:t>
            </a:r>
          </a:p>
        </p:txBody>
      </p:sp>
      <p:sp>
        <p:nvSpPr>
          <p:cNvPr id="17" name="Rechteck 16"/>
          <p:cNvSpPr/>
          <p:nvPr/>
        </p:nvSpPr>
        <p:spPr bwMode="auto">
          <a:xfrm>
            <a:off x="4236487" y="2957693"/>
            <a:ext cx="1217253" cy="255283"/>
          </a:xfrm>
          <a:prstGeom prst="rect">
            <a:avLst/>
          </a:prstGeom>
          <a:gradFill flip="none" rotWithShape="1">
            <a:gsLst>
              <a:gs pos="25000">
                <a:srgbClr val="FFEFD1"/>
              </a:gs>
              <a:gs pos="55000">
                <a:srgbClr val="F0EBD5"/>
              </a:gs>
              <a:gs pos="26235">
                <a:srgbClr val="F8EDD3"/>
              </a:gs>
              <a:gs pos="79000">
                <a:srgbClr val="D1C39F"/>
              </a:gs>
            </a:gsLst>
            <a:lin ang="189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Twins</a:t>
            </a:r>
          </a:p>
        </p:txBody>
      </p:sp>
      <p:sp>
        <p:nvSpPr>
          <p:cNvPr id="18" name="Rechteck 17"/>
          <p:cNvSpPr/>
          <p:nvPr/>
        </p:nvSpPr>
        <p:spPr bwMode="auto">
          <a:xfrm>
            <a:off x="1765305" y="4797557"/>
            <a:ext cx="1217253" cy="255283"/>
          </a:xfrm>
          <a:prstGeom prst="rect">
            <a:avLst/>
          </a:prstGeom>
          <a:gradFill flip="none" rotWithShape="1">
            <a:gsLst>
              <a:gs pos="25000">
                <a:srgbClr val="FFEFD1"/>
              </a:gs>
              <a:gs pos="55000">
                <a:srgbClr val="F0EBD5"/>
              </a:gs>
              <a:gs pos="26235">
                <a:srgbClr val="F8EDD3"/>
              </a:gs>
              <a:gs pos="79000">
                <a:srgbClr val="D1C39F"/>
              </a:gs>
            </a:gsLst>
            <a:lin ang="189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Die Hard</a:t>
            </a:r>
          </a:p>
        </p:txBody>
      </p:sp>
      <p:sp>
        <p:nvSpPr>
          <p:cNvPr id="19" name="Rechteck 18"/>
          <p:cNvSpPr/>
          <p:nvPr/>
        </p:nvSpPr>
        <p:spPr bwMode="auto">
          <a:xfrm>
            <a:off x="2267744" y="2343997"/>
            <a:ext cx="1217253" cy="255283"/>
          </a:xfrm>
          <a:prstGeom prst="rect">
            <a:avLst/>
          </a:prstGeom>
          <a:gradFill flip="none" rotWithShape="1">
            <a:gsLst>
              <a:gs pos="25000">
                <a:srgbClr val="FFEFD1"/>
              </a:gs>
              <a:gs pos="55000">
                <a:srgbClr val="F0EBD5"/>
              </a:gs>
              <a:gs pos="26235">
                <a:srgbClr val="F8EDD3"/>
              </a:gs>
              <a:gs pos="79000">
                <a:srgbClr val="D1C39F"/>
              </a:gs>
            </a:gsLst>
            <a:lin ang="189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Terminator</a:t>
            </a:r>
          </a:p>
        </p:txBody>
      </p:sp>
    </p:spTree>
    <p:extLst>
      <p:ext uri="{BB962C8B-B14F-4D97-AF65-F5344CB8AC3E}">
        <p14:creationId xmlns:p14="http://schemas.microsoft.com/office/powerpoint/2010/main" xmlns="" val="363988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 (CF)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prominent approach to generate recommendations</a:t>
            </a:r>
          </a:p>
          <a:p>
            <a:pPr lvl="1"/>
            <a:r>
              <a:rPr lang="en-US" dirty="0" smtClean="0"/>
              <a:t>used by large, commercial e-commerce sites</a:t>
            </a:r>
          </a:p>
          <a:p>
            <a:pPr lvl="1"/>
            <a:r>
              <a:rPr lang="en-US" dirty="0" smtClean="0"/>
              <a:t>well-understood, various algorithms and variations exist</a:t>
            </a:r>
          </a:p>
          <a:p>
            <a:pPr lvl="1"/>
            <a:r>
              <a:rPr lang="en-US" dirty="0" smtClean="0"/>
              <a:t>applicable in many domains (book, movies, DVDs, ..)</a:t>
            </a:r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use the "wisdom of the crowd" to recommend items</a:t>
            </a:r>
          </a:p>
          <a:p>
            <a:r>
              <a:rPr lang="en-US" dirty="0" smtClean="0"/>
              <a:t>Basic assumption and idea</a:t>
            </a:r>
          </a:p>
          <a:p>
            <a:pPr lvl="1"/>
            <a:r>
              <a:rPr lang="en-US" dirty="0" smtClean="0"/>
              <a:t>Users give ratings to catalog items (implicitly or explicitly)</a:t>
            </a:r>
          </a:p>
          <a:p>
            <a:pPr lvl="1"/>
            <a:r>
              <a:rPr lang="en-US" dirty="0" smtClean="0"/>
              <a:t>Customers who had similar tastes in the past, will have similar tastes in the future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5" descr="C:\Users\Fatih\AppData\Local\Microsoft\Windows\Temporary Internet Files\Content.IE5\8I83PG5D\MC90024034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996952"/>
            <a:ext cx="1512168" cy="110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Discussion about dimensionality reduction </a:t>
            </a:r>
            <a:r>
              <a:rPr lang="en-US" b="0" smtClean="0"/>
              <a:t>(Sarwar et al. 2000a)</a:t>
            </a:r>
            <a:endParaRPr lang="en-US" b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41987"/>
          </a:xfrm>
        </p:spPr>
        <p:txBody>
          <a:bodyPr/>
          <a:lstStyle/>
          <a:p>
            <a:r>
              <a:rPr lang="en-US" sz="1800" smtClean="0">
                <a:cs typeface="Calibri" pitchFamily="34" charset="0"/>
              </a:rPr>
              <a:t>Matrix factorization</a:t>
            </a:r>
          </a:p>
          <a:p>
            <a:pPr lvl="1"/>
            <a:r>
              <a:rPr lang="en-US" sz="1600" smtClean="0"/>
              <a:t>Generate low-rank approximation of matrix</a:t>
            </a:r>
          </a:p>
          <a:p>
            <a:pPr lvl="1"/>
            <a:r>
              <a:rPr lang="en-US" sz="1600" smtClean="0"/>
              <a:t>Detection of latent factors</a:t>
            </a:r>
          </a:p>
          <a:p>
            <a:pPr lvl="1"/>
            <a:r>
              <a:rPr lang="en-US" sz="1600" smtClean="0"/>
              <a:t>Projecting items and users in the same n-dimensional space</a:t>
            </a:r>
          </a:p>
          <a:p>
            <a:r>
              <a:rPr lang="en-US" sz="1800" smtClean="0"/>
              <a:t>Prediction quality can decrease because…</a:t>
            </a:r>
          </a:p>
          <a:p>
            <a:pPr lvl="1"/>
            <a:r>
              <a:rPr lang="en-US" sz="1600" smtClean="0"/>
              <a:t>the original ratings are not taken into account</a:t>
            </a:r>
          </a:p>
          <a:p>
            <a:r>
              <a:rPr lang="en-US" sz="1800" smtClean="0"/>
              <a:t>Prediction quality can increase as a consequence of…</a:t>
            </a:r>
          </a:p>
          <a:p>
            <a:pPr lvl="1"/>
            <a:r>
              <a:rPr lang="en-US" sz="1600" smtClean="0"/>
              <a:t>filtering out some "noise" in the data and</a:t>
            </a:r>
          </a:p>
          <a:p>
            <a:pPr lvl="1"/>
            <a:r>
              <a:rPr lang="en-US" sz="1600" smtClean="0"/>
              <a:t>detecting nontrivial correlations in the data</a:t>
            </a:r>
          </a:p>
          <a:p>
            <a:r>
              <a:rPr lang="en-US" sz="1800" smtClean="0"/>
              <a:t>Depends on the right choice of the amount of data reduction</a:t>
            </a:r>
          </a:p>
          <a:p>
            <a:pPr lvl="1"/>
            <a:r>
              <a:rPr lang="en-US" sz="1600" smtClean="0"/>
              <a:t>number of singular values in the SVD approach</a:t>
            </a:r>
          </a:p>
          <a:p>
            <a:pPr lvl="1"/>
            <a:r>
              <a:rPr lang="en-US" sz="1600" smtClean="0"/>
              <a:t>Parameters can be determined and fine-tuned only based on experiments in a certain domain</a:t>
            </a:r>
          </a:p>
          <a:p>
            <a:pPr lvl="1"/>
            <a:r>
              <a:rPr lang="en-US" sz="1600" smtClean="0"/>
              <a:t>Koren et al. 2009 talk about 20 to 100 factors that are derived from the rating patterns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59008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 mining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01080" cy="4525963"/>
              </a:xfrm>
            </p:spPr>
            <p:txBody>
              <a:bodyPr/>
              <a:lstStyle/>
              <a:p>
                <a:r>
                  <a:rPr lang="en-US" dirty="0" smtClean="0"/>
                  <a:t>Commonly used for shopping behavior analysis</a:t>
                </a:r>
              </a:p>
              <a:p>
                <a:pPr lvl="1"/>
                <a:r>
                  <a:rPr lang="en-US" dirty="0" smtClean="0"/>
                  <a:t>aims at detection of rules such as</a:t>
                </a:r>
              </a:p>
              <a:p>
                <a:pPr lvl="1">
                  <a:buNone/>
                </a:pPr>
                <a:r>
                  <a:rPr lang="en-US" i="1" dirty="0" smtClean="0"/>
                  <a:t>	"If a customer purchases </a:t>
                </a:r>
                <a:r>
                  <a:rPr lang="en-US" i="1" dirty="0" smtClean="0"/>
                  <a:t>beer then </a:t>
                </a:r>
                <a:r>
                  <a:rPr lang="en-US" i="1" dirty="0" smtClean="0"/>
                  <a:t>he also buys diapers </a:t>
                </a:r>
                <a:br>
                  <a:rPr lang="en-US" i="1" dirty="0" smtClean="0"/>
                </a:br>
                <a:r>
                  <a:rPr lang="en-US" i="1" dirty="0" smtClean="0"/>
                  <a:t>in 70% of the cases"</a:t>
                </a:r>
              </a:p>
              <a:p>
                <a:r>
                  <a:rPr lang="en-US" dirty="0" smtClean="0"/>
                  <a:t>Association rule mining algorithms</a:t>
                </a:r>
              </a:p>
              <a:p>
                <a:pPr lvl="1"/>
                <a:r>
                  <a:rPr lang="en-US" dirty="0" smtClean="0"/>
                  <a:t>can detect rules of the form X → Y (e.g., </a:t>
                </a:r>
                <a:r>
                  <a:rPr lang="en-US" dirty="0" smtClean="0"/>
                  <a:t>beer </a:t>
                </a:r>
                <a:r>
                  <a:rPr lang="en-US" dirty="0"/>
                  <a:t>→ </a:t>
                </a:r>
                <a:r>
                  <a:rPr lang="en-US" dirty="0" smtClean="0"/>
                  <a:t>diapers) from a set of sales transactions D = {t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t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 … t</a:t>
                </a:r>
                <a:r>
                  <a:rPr lang="en-US" baseline="-25000" dirty="0" smtClean="0"/>
                  <a:t>n</a:t>
                </a:r>
                <a:r>
                  <a:rPr lang="en-US" dirty="0" smtClean="0"/>
                  <a:t>}</a:t>
                </a:r>
              </a:p>
              <a:p>
                <a:pPr lvl="1"/>
                <a:r>
                  <a:rPr lang="en-US" dirty="0" smtClean="0"/>
                  <a:t>measure of quality: support, confidence</a:t>
                </a:r>
              </a:p>
              <a:p>
                <a:pPr lvl="2"/>
                <a:r>
                  <a:rPr lang="en-US" dirty="0"/>
                  <a:t>used </a:t>
                </a:r>
                <a:r>
                  <a:rPr lang="en-US" dirty="0" smtClean="0"/>
                  <a:t>e.g. as </a:t>
                </a:r>
                <a:r>
                  <a:rPr lang="en-US" dirty="0"/>
                  <a:t>a threshold to cut off unimportant rules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i="0" smtClean="0">
                        <a:latin typeface="Cambria Math"/>
                        <a:ea typeface="Cambria Math"/>
                      </a:rPr>
                      <m:t>σ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/>
                        <a:ea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/>
                        <a:ea typeface="Cambria Math"/>
                      </a:rPr>
                      <m:t>)=</m:t>
                    </m:r>
                    <m:f>
                      <m:f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>
                            <a:latin typeface="Cambria Math"/>
                            <a:ea typeface="Cambria Math"/>
                          </a:rPr>
                          <m:t>|{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/>
                            <a:ea typeface="Cambria Math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/>
                            <a:ea typeface="Cambria Math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sym typeface="Symbol"/>
                          </a:rPr>
                          <m:t> </m:t>
                        </m:r>
                        <m:r>
                          <m:rPr>
                            <m:nor/>
                          </m:rPr>
                          <a:rPr lang="en-US" sz="2000" dirty="0">
                            <a:sym typeface="Symbol"/>
                          </a:rPr>
                          <m:t>ti</m:t>
                        </m:r>
                        <m:r>
                          <m:rPr>
                            <m:nor/>
                          </m:rPr>
                          <a:rPr lang="en-US" sz="2000" dirty="0">
                            <a:sym typeface="Symbol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000" dirty="0">
                            <a:sym typeface="Symbol"/>
                          </a:rPr>
                          <m:t>ti</m:t>
                        </m:r>
                        <m:r>
                          <m:rPr>
                            <m:nor/>
                          </m:rPr>
                          <a:rPr lang="en-US" sz="2000" dirty="0">
                            <a:sym typeface="Symbol"/>
                          </a:rPr>
                          <m:t>  </m:t>
                        </m:r>
                        <m:r>
                          <m:rPr>
                            <m:nor/>
                          </m:rPr>
                          <a:rPr lang="en-US" sz="2000" dirty="0">
                            <a:sym typeface="Symbol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000" dirty="0">
                            <a:sym typeface="Symbol"/>
                          </a:rPr>
                          <m:t>}|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|</m:t>
                        </m:r>
                      </m:den>
                    </m:f>
                  </m:oMath>
                </a14:m>
                <a:endParaRPr lang="en-US" sz="2000" b="0" dirty="0" smtClean="0">
                  <a:ea typeface="Cambria Math"/>
                </a:endParaRPr>
              </a:p>
              <a:p>
                <a:pPr lvl="1"/>
                <a:r>
                  <a:rPr lang="en-US" dirty="0" smtClean="0"/>
                  <a:t>support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>
                            <a:latin typeface="Cambria Math"/>
                            <a:ea typeface="Cambria Math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  <a:ea typeface="Cambria Math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∪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 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dirty="0" smtClean="0"/>
                  <a:t>,  confidence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>
                            <a:latin typeface="Cambria Math"/>
                            <a:ea typeface="Cambria Math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  <a:ea typeface="Cambria Math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∪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  <a:ea typeface="Cambria Math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  <a:ea typeface="Cambria Math"/>
                          </a:rPr>
                          <m:t> 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>
                            <a:latin typeface="Cambria Math"/>
                            <a:ea typeface="Cambria Math"/>
                          </a:rPr>
                          <m:t>σ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01080" cy="4525963"/>
              </a:xfrm>
              <a:blipFill rotWithShape="1">
                <a:blip r:embed="rId3"/>
                <a:stretch>
                  <a:fillRect l="-581" t="-6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55393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based on Association Rule Mining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525963"/>
          </a:xfrm>
        </p:spPr>
        <p:txBody>
          <a:bodyPr/>
          <a:lstStyle/>
          <a:p>
            <a:r>
              <a:rPr lang="en-US" dirty="0" smtClean="0"/>
              <a:t>Simplest approach</a:t>
            </a:r>
          </a:p>
          <a:p>
            <a:pPr lvl="1"/>
            <a:r>
              <a:rPr lang="en-US" dirty="0" smtClean="0"/>
              <a:t>transform 5-point ratings into binary </a:t>
            </a:r>
            <a:br>
              <a:rPr lang="en-US" dirty="0" smtClean="0"/>
            </a:br>
            <a:r>
              <a:rPr lang="en-US" dirty="0" smtClean="0"/>
              <a:t>ratings (1 = above user average)</a:t>
            </a:r>
          </a:p>
          <a:p>
            <a:r>
              <a:rPr lang="en-US" dirty="0" smtClean="0"/>
              <a:t>Mine rules such as</a:t>
            </a:r>
          </a:p>
          <a:p>
            <a:pPr lvl="1"/>
            <a:r>
              <a:rPr lang="en-US" smtClean="0"/>
              <a:t>Item1 → </a:t>
            </a:r>
            <a:r>
              <a:rPr lang="en-US" dirty="0" smtClean="0"/>
              <a:t>Item5</a:t>
            </a:r>
          </a:p>
          <a:p>
            <a:pPr lvl="2"/>
            <a:r>
              <a:rPr lang="en-US" dirty="0" smtClean="0"/>
              <a:t>support (2/4), confidence (2/2) (without Alice)</a:t>
            </a:r>
          </a:p>
          <a:p>
            <a:r>
              <a:rPr lang="en-US" dirty="0" smtClean="0"/>
              <a:t>Make recommendations for Alice (basic method)</a:t>
            </a:r>
          </a:p>
          <a:p>
            <a:pPr lvl="1"/>
            <a:r>
              <a:rPr lang="en-US" dirty="0" smtClean="0"/>
              <a:t>Determine "relevant" rules based on Alice's transactions </a:t>
            </a:r>
            <a:br>
              <a:rPr lang="en-US" dirty="0" smtClean="0"/>
            </a:br>
            <a:r>
              <a:rPr lang="en-US" dirty="0" smtClean="0"/>
              <a:t>(the above rule will be relevant as Alice bought Item1)</a:t>
            </a:r>
          </a:p>
          <a:p>
            <a:pPr lvl="1"/>
            <a:r>
              <a:rPr lang="en-US" dirty="0" smtClean="0"/>
              <a:t>Determine items not already bought by Alice</a:t>
            </a:r>
          </a:p>
          <a:p>
            <a:pPr lvl="1"/>
            <a:r>
              <a:rPr lang="en-US" dirty="0" smtClean="0"/>
              <a:t>Sort the items based on the rules' confidence values</a:t>
            </a:r>
          </a:p>
          <a:p>
            <a:r>
              <a:rPr lang="en-US" dirty="0" smtClean="0"/>
              <a:t>Different variations possible</a:t>
            </a:r>
          </a:p>
          <a:p>
            <a:pPr lvl="1"/>
            <a:r>
              <a:rPr lang="en-US" dirty="0" smtClean="0"/>
              <a:t>dislike statements, user associations ..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4929190" y="1214422"/>
          <a:ext cx="4143372" cy="2042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0562"/>
                <a:gridCol w="690562"/>
                <a:gridCol w="690562"/>
                <a:gridCol w="690562"/>
                <a:gridCol w="690562"/>
                <a:gridCol w="690562"/>
              </a:tblGrid>
              <a:tr h="316673">
                <a:tc>
                  <a:txBody>
                    <a:bodyPr/>
                    <a:lstStyle/>
                    <a:p>
                      <a:pPr algn="ctr"/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45461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Alice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0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0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0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?</a:t>
                      </a:r>
                      <a:endParaRPr lang="en-US" sz="18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0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0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0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0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0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0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0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0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0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0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1847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methods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Basic idea (simplistic version for illustration):</a:t>
                </a:r>
              </a:p>
              <a:p>
                <a:pPr lvl="1"/>
                <a:r>
                  <a:rPr lang="en-US" dirty="0" smtClean="0"/>
                  <a:t>given the user/item rating matrix</a:t>
                </a:r>
              </a:p>
              <a:p>
                <a:pPr lvl="1"/>
                <a:r>
                  <a:rPr lang="en-US" dirty="0" smtClean="0"/>
                  <a:t>determine the probability that user Alice will like an item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base the recommendation on such these probabilities</a:t>
                </a:r>
              </a:p>
              <a:p>
                <a:r>
                  <a:rPr lang="en-US" dirty="0" smtClean="0"/>
                  <a:t>Calculation of rating probabilities based on Bayes Theorem</a:t>
                </a:r>
              </a:p>
              <a:p>
                <a:pPr lvl="1"/>
                <a:r>
                  <a:rPr lang="en-US" dirty="0" smtClean="0"/>
                  <a:t>How probable is rating value "1" for Item5 given Alice's previous ratings?</a:t>
                </a:r>
              </a:p>
              <a:p>
                <a:pPr lvl="1"/>
                <a:r>
                  <a:rPr lang="en-US" dirty="0" smtClean="0"/>
                  <a:t>Corresponds to conditional probability P(Item5=1 | X), where</a:t>
                </a:r>
              </a:p>
              <a:p>
                <a:pPr lvl="2"/>
                <a:r>
                  <a:rPr lang="en-US" dirty="0" smtClean="0"/>
                  <a:t>X = Alice's previous ratings = (Item1 =1, Item2=3, Item3= … )</a:t>
                </a:r>
              </a:p>
              <a:p>
                <a:pPr lvl="1"/>
                <a:r>
                  <a:rPr lang="en-US" dirty="0" smtClean="0"/>
                  <a:t>Can be estimated based on Bayes' Theorem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Assumption: Ratings are independent (?)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674" b="-5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84368" y="4714884"/>
            <a:ext cx="1000124" cy="10001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feld 3"/>
              <p:cNvSpPr txBox="1"/>
              <p:nvPr/>
            </p:nvSpPr>
            <p:spPr>
              <a:xfrm>
                <a:off x="1063721" y="4894670"/>
                <a:ext cx="2788199" cy="679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𝒀</m:t>
                          </m:r>
                        </m:e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𝒀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𝑷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𝒀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1" i="1" smtClean="0">
                              <a:latin typeface="Cambria Math"/>
                            </a:rPr>
                            <m:t>𝑷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721" y="4894670"/>
                <a:ext cx="2788199" cy="6790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feld 6"/>
              <p:cNvSpPr txBox="1"/>
              <p:nvPr/>
            </p:nvSpPr>
            <p:spPr>
              <a:xfrm>
                <a:off x="4139952" y="4856198"/>
                <a:ext cx="3371500" cy="7175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𝒀</m:t>
                          </m:r>
                        </m:e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/>
                                </a:rPr>
                                <m:t>𝒅</m:t>
                              </m:r>
                            </m:sup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𝒀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𝑷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𝒀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b="1" i="1" smtClean="0">
                              <a:latin typeface="Cambria Math"/>
                            </a:rPr>
                            <m:t>𝑷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4856198"/>
                <a:ext cx="3371500" cy="71750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of probabilities in simplistic approach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65073565"/>
              </p:ext>
            </p:extLst>
          </p:nvPr>
        </p:nvGraphicFramePr>
        <p:xfrm>
          <a:off x="571472" y="1268760"/>
          <a:ext cx="4572030" cy="16658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2005"/>
                <a:gridCol w="762005"/>
                <a:gridCol w="762005"/>
                <a:gridCol w="762005"/>
                <a:gridCol w="762005"/>
                <a:gridCol w="762005"/>
              </a:tblGrid>
              <a:tr h="269758"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Item1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Item2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Item3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Item4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Item5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94282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Alice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1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3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3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2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?</a:t>
                      </a:r>
                      <a:endParaRPr lang="en-US" sz="12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269758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User1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2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4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2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2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4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69758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User2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1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3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3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5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1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69758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User3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4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5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2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3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3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69758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User4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1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1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5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2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1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09600" y="3357562"/>
            <a:ext cx="8229600" cy="2921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357158" y="5085184"/>
            <a:ext cx="822960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ts val="1200"/>
              </a:spcBef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rgbClr val="003366"/>
                </a:solidFill>
                <a:latin typeface="Calibri" pitchFamily="34" charset="0"/>
              </a:rPr>
              <a:t>More to consider</a:t>
            </a:r>
          </a:p>
          <a:p>
            <a:pPr marL="800100" lvl="1" indent="-342900" eaLnBrk="0" hangingPunct="0">
              <a:spcBef>
                <a:spcPts val="0"/>
              </a:spcBef>
              <a:buFont typeface="Wingdings" pitchFamily="2" charset="2"/>
              <a:buChar char="§"/>
            </a:pPr>
            <a:r>
              <a:rPr lang="en-US" b="0" kern="0" dirty="0" smtClean="0">
                <a:solidFill>
                  <a:srgbClr val="003366"/>
                </a:solidFill>
                <a:latin typeface="Calibri" pitchFamily="34" charset="0"/>
              </a:rPr>
              <a:t>Zeros (smoothing required)</a:t>
            </a:r>
          </a:p>
          <a:p>
            <a:pPr marL="800100" lvl="1" indent="-342900" eaLnBrk="0" hangingPunct="0">
              <a:spcBef>
                <a:spcPts val="0"/>
              </a:spcBef>
              <a:buFont typeface="Wingdings" pitchFamily="2" charset="2"/>
              <a:buChar char="§"/>
            </a:pPr>
            <a:r>
              <a:rPr lang="en-US" b="0" kern="0" dirty="0" smtClean="0">
                <a:solidFill>
                  <a:srgbClr val="003366"/>
                </a:solidFill>
                <a:latin typeface="Calibri" pitchFamily="34" charset="0"/>
              </a:rPr>
              <a:t>like/dislike simplification possible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alibri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2295" y="3357562"/>
            <a:ext cx="1000124" cy="10001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feld 4"/>
              <p:cNvSpPr txBox="1"/>
              <p:nvPr/>
            </p:nvSpPr>
            <p:spPr>
              <a:xfrm>
                <a:off x="251520" y="2924944"/>
                <a:ext cx="6192688" cy="2377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1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latin typeface="Cambria Math"/>
                            </a:rPr>
                            <m:t>𝑿</m:t>
                          </m:r>
                        </m:e>
                        <m:e>
                          <m:r>
                            <a:rPr lang="en-US" sz="1400" b="1" i="1" smtClean="0">
                              <a:latin typeface="Cambria Math"/>
                            </a:rPr>
                            <m:t>𝑰𝒕𝒆𝒎</m:t>
                          </m:r>
                          <m:r>
                            <a:rPr lang="en-US" sz="1400" b="1" i="1" smtClean="0">
                              <a:latin typeface="Cambria Math"/>
                            </a:rPr>
                            <m:t>𝟓</m:t>
                          </m:r>
                          <m:r>
                            <a:rPr lang="en-US" sz="14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1400" b="1" i="1" smtClean="0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sz="1400" b="1" i="1" smtClean="0">
                          <a:latin typeface="Cambria Math"/>
                        </a:rPr>
                        <m:t>=</m:t>
                      </m:r>
                      <m:r>
                        <a:rPr lang="en-US" sz="1400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1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latin typeface="Cambria Math"/>
                            </a:rPr>
                            <m:t>𝑰𝒕𝒆𝒎</m:t>
                          </m:r>
                          <m:r>
                            <a:rPr lang="en-US" sz="14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sz="14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1400" b="1" i="1" smtClean="0">
                              <a:latin typeface="Cambria Math"/>
                            </a:rPr>
                            <m:t>𝟏</m:t>
                          </m:r>
                        </m:e>
                        <m:e>
                          <m:r>
                            <a:rPr lang="en-US" sz="1400" b="1" i="1" smtClean="0">
                              <a:latin typeface="Cambria Math"/>
                            </a:rPr>
                            <m:t>𝑰𝒕𝒆𝒎</m:t>
                          </m:r>
                          <m:r>
                            <a:rPr lang="en-US" sz="1400" b="1" i="1" smtClean="0">
                              <a:latin typeface="Cambria Math"/>
                            </a:rPr>
                            <m:t>𝟓</m:t>
                          </m:r>
                          <m:r>
                            <a:rPr lang="en-US" sz="14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1400" b="1" i="1" smtClean="0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sz="1400" b="1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1400" b="1" i="1" smtClean="0">
                          <a:latin typeface="Cambria Math"/>
                          <a:ea typeface="Cambria Math"/>
                        </a:rPr>
                        <m:t>𝑷</m:t>
                      </m:r>
                      <m:d>
                        <m:dPr>
                          <m:ctrlPr>
                            <a:rPr lang="en-US" sz="1400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𝑰𝒕𝒆𝒎</m:t>
                          </m:r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𝟑</m:t>
                          </m:r>
                        </m:e>
                        <m:e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𝑰𝒕𝒆𝒎</m:t>
                          </m:r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𝟓</m:t>
                          </m:r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r>
                        <a:rPr lang="en-US" sz="1400" b="1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1400" b="1" i="1" smtClean="0">
                          <a:latin typeface="Cambria Math"/>
                          <a:ea typeface="Cambria Math"/>
                        </a:rPr>
                        <m:t>𝑷</m:t>
                      </m:r>
                      <m:d>
                        <m:dPr>
                          <m:ctrlPr>
                            <a:rPr lang="en-US" sz="1400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𝑰𝒕𝒆𝒎</m:t>
                          </m:r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𝟑</m:t>
                          </m:r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𝟑</m:t>
                          </m:r>
                        </m:e>
                        <m:e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𝑰𝒕𝒆𝒎</m:t>
                          </m:r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𝟓</m:t>
                          </m:r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r>
                        <a:rPr lang="en-US" sz="1400" b="1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1400" b="1" i="1" smtClean="0">
                          <a:latin typeface="Cambria Math"/>
                          <a:ea typeface="Cambria Math"/>
                        </a:rPr>
                        <m:t>𝑷</m:t>
                      </m:r>
                      <m:d>
                        <m:dPr>
                          <m:ctrlPr>
                            <a:rPr lang="en-US" sz="1400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𝑰𝒕𝒆𝒎</m:t>
                          </m:r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𝟒</m:t>
                          </m:r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e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𝑰𝒕𝒆𝒎</m:t>
                          </m:r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𝟓</m:t>
                          </m:r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r>
                        <a:rPr lang="en-US" sz="1400" b="1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b="1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r>
                        <a:rPr lang="en-US" sz="1400" b="1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sz="1400" b="1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r>
                        <a:rPr lang="en-US" sz="1400" b="1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sz="1400" b="1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r>
                        <a:rPr lang="en-US" sz="1400" b="1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sz="1400" b="1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r>
                        <a:rPr lang="en-US" sz="1400" b="1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sz="14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14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1400" b="1" i="1" smtClean="0">
                          <a:latin typeface="Cambria Math"/>
                          <a:ea typeface="Cambria Math"/>
                        </a:rPr>
                        <m:t>𝟏𝟐𝟓</m:t>
                      </m:r>
                    </m:oMath>
                  </m:oMathPara>
                </a14:m>
                <a:endParaRPr lang="en-US" sz="1400" b="1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𝑿</m:t>
                          </m:r>
                        </m:e>
                        <m:e>
                          <m:r>
                            <a:rPr lang="en-US" sz="1400" i="1">
                              <a:latin typeface="Cambria Math"/>
                            </a:rPr>
                            <m:t>𝑰𝒕𝒆𝒎</m:t>
                          </m:r>
                          <m:r>
                            <a:rPr lang="en-US" sz="1400" i="1">
                              <a:latin typeface="Cambria Math"/>
                            </a:rPr>
                            <m:t>𝟓</m:t>
                          </m:r>
                          <m:r>
                            <a:rPr lang="en-US" sz="1400" i="1">
                              <a:latin typeface="Cambria Math"/>
                            </a:rPr>
                            <m:t>=</m:t>
                          </m:r>
                          <m:r>
                            <a:rPr lang="en-US" sz="1400" b="1" i="1" smtClean="0">
                              <a:latin typeface="Cambria Math"/>
                            </a:rPr>
                            <m:t>𝟐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=</m:t>
                      </m:r>
                      <m:r>
                        <a:rPr lang="en-US" sz="1400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𝑰𝒕𝒆𝒎</m:t>
                          </m:r>
                          <m:r>
                            <a:rPr lang="en-US" sz="1400" i="1">
                              <a:latin typeface="Cambria Math"/>
                            </a:rPr>
                            <m:t>𝟏</m:t>
                          </m:r>
                          <m:r>
                            <a:rPr lang="en-US" sz="1400" i="1">
                              <a:latin typeface="Cambria Math"/>
                            </a:rPr>
                            <m:t>=</m:t>
                          </m:r>
                          <m:r>
                            <a:rPr lang="en-US" sz="1400" i="1">
                              <a:latin typeface="Cambria Math"/>
                            </a:rPr>
                            <m:t>𝟏</m:t>
                          </m:r>
                        </m:e>
                        <m:e>
                          <m:r>
                            <a:rPr lang="en-US" sz="1400" i="1">
                              <a:latin typeface="Cambria Math"/>
                            </a:rPr>
                            <m:t>𝑰𝒕𝒆𝒎</m:t>
                          </m:r>
                          <m:r>
                            <a:rPr lang="en-US" sz="1400" i="1">
                              <a:latin typeface="Cambria Math"/>
                            </a:rPr>
                            <m:t>𝟓</m:t>
                          </m:r>
                          <m:r>
                            <a:rPr lang="en-US" sz="1400" i="1">
                              <a:latin typeface="Cambria Math"/>
                            </a:rPr>
                            <m:t>=</m:t>
                          </m:r>
                          <m:r>
                            <a:rPr lang="en-US" sz="1400" b="1" i="1" smtClean="0">
                              <a:latin typeface="Cambria Math"/>
                            </a:rPr>
                            <m:t>𝟐</m:t>
                          </m:r>
                        </m:e>
                      </m:d>
                      <m:r>
                        <a:rPr lang="en-US" sz="1400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𝑷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𝑰𝒕𝒆𝒎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𝟑</m:t>
                          </m:r>
                        </m:e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𝑰𝒕𝒆𝒎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𝟓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</m:d>
                      <m:r>
                        <a:rPr lang="en-US" sz="1400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𝑷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𝑰𝒕𝒆𝒎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𝟑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𝟑</m:t>
                          </m:r>
                        </m:e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𝑰𝒕𝒆𝒎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𝟓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</m:d>
                      <m:r>
                        <a:rPr lang="en-US" sz="1400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𝑷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𝑰𝒕𝒆𝒎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𝟒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𝑰𝒕𝒆𝒎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𝟓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</m:d>
                      <m:r>
                        <a:rPr lang="en-US" sz="1400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</m:num>
                        <m:den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</m:den>
                      </m:f>
                      <m:r>
                        <a:rPr lang="en-US" sz="1400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1400" i="1" smtClean="0">
                          <a:latin typeface="Cambria Math"/>
                          <a:ea typeface="Cambria Math"/>
                        </a:rPr>
                        <m:t>⋯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×⋯×⋯</m:t>
                      </m:r>
                      <m:r>
                        <a:rPr lang="en-US" sz="1400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1400" dirty="0">
                  <a:ea typeface="Cambria Math"/>
                </a:endParaRPr>
              </a:p>
              <a:p>
                <a:endParaRPr lang="en-US" sz="1400" b="1" dirty="0" smtClean="0">
                  <a:ea typeface="Cambria Math"/>
                </a:endParaRPr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924944"/>
                <a:ext cx="6192688" cy="237744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hteck 10"/>
          <p:cNvSpPr/>
          <p:nvPr/>
        </p:nvSpPr>
        <p:spPr>
          <a:xfrm>
            <a:off x="4338006" y="2082334"/>
            <a:ext cx="40504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1600" b="0" dirty="0">
                <a:latin typeface="Calibri" pitchFamily="34" charset="0"/>
                <a:cs typeface="Calibri" pitchFamily="34" charset="0"/>
              </a:rPr>
              <a:t>X = </a:t>
            </a:r>
            <a:r>
              <a:rPr lang="en-US" sz="1600" b="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1600" b="0" dirty="0">
                <a:latin typeface="Calibri" pitchFamily="34" charset="0"/>
                <a:cs typeface="Calibri" pitchFamily="34" charset="0"/>
              </a:rPr>
              <a:t>Item1 =1, Item2=3, Item3= …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probabilistic approaches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19256" cy="4813995"/>
              </a:xfrm>
            </p:spPr>
            <p:txBody>
              <a:bodyPr/>
              <a:lstStyle/>
              <a:p>
                <a:r>
                  <a:rPr lang="en-US" dirty="0" smtClean="0"/>
                  <a:t>Use a cluster-based </a:t>
                </a:r>
                <a:r>
                  <a:rPr lang="en-US" dirty="0"/>
                  <a:t>approach </a:t>
                </a:r>
                <a:r>
                  <a:rPr lang="en-US" b="0" dirty="0" smtClean="0"/>
                  <a:t>(Breese </a:t>
                </a:r>
                <a:r>
                  <a:rPr lang="en-US" b="0" dirty="0"/>
                  <a:t>et al. </a:t>
                </a:r>
                <a:r>
                  <a:rPr lang="en-US" b="0" dirty="0" smtClean="0"/>
                  <a:t>1998)</a:t>
                </a:r>
              </a:p>
              <a:p>
                <a:pPr lvl="1"/>
                <a:r>
                  <a:rPr lang="en-US" dirty="0" smtClean="0"/>
                  <a:t>assume users </a:t>
                </a:r>
                <a:r>
                  <a:rPr lang="en-US" smtClean="0"/>
                  <a:t>fall </a:t>
                </a:r>
                <a:r>
                  <a:rPr lang="en-US" smtClean="0"/>
                  <a:t>into </a:t>
                </a:r>
                <a:r>
                  <a:rPr lang="en-US" dirty="0" smtClean="0"/>
                  <a:t>a small number of subgroups (clusters)</a:t>
                </a:r>
              </a:p>
              <a:p>
                <a:pPr lvl="1"/>
                <a:r>
                  <a:rPr lang="en-US" dirty="0" smtClean="0"/>
                  <a:t>Make predictions based on estimates</a:t>
                </a:r>
              </a:p>
              <a:p>
                <a:pPr lvl="2"/>
                <a:r>
                  <a:rPr lang="en-US" dirty="0" smtClean="0"/>
                  <a:t>probability of Alice falling into cluster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probability of Alice liking item i given a certain cluster and her previous ratings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Based on model-based clustering (mixture model)</a:t>
                </a:r>
              </a:p>
              <a:p>
                <a:pPr lvl="2"/>
                <a:r>
                  <a:rPr lang="en-US" dirty="0" smtClean="0"/>
                  <a:t>Number of classes and model parameters have to be learned from data in advance (EM algorithm)</a:t>
                </a:r>
              </a:p>
              <a:p>
                <a:r>
                  <a:rPr lang="en-US" dirty="0" smtClean="0"/>
                  <a:t>Others:</a:t>
                </a:r>
              </a:p>
              <a:p>
                <a:pPr lvl="1"/>
                <a:r>
                  <a:rPr lang="en-US" dirty="0" smtClean="0"/>
                  <a:t>Bayesian Networks, Probabilistic Latent Semantic Analysis, ….</a:t>
                </a:r>
              </a:p>
              <a:p>
                <a:r>
                  <a:rPr lang="en-US" dirty="0" smtClean="0"/>
                  <a:t>Empirical analysis shows:</a:t>
                </a:r>
              </a:p>
              <a:p>
                <a:pPr lvl="1"/>
                <a:r>
                  <a:rPr lang="en-US" dirty="0" smtClean="0"/>
                  <a:t>Probabilistic methods lead to relatively good results (movie domain)</a:t>
                </a:r>
              </a:p>
              <a:p>
                <a:pPr lvl="1"/>
                <a:r>
                  <a:rPr lang="en-US" dirty="0" smtClean="0"/>
                  <a:t>No consistent winner; small memory-footprint of network model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19256" cy="4813995"/>
              </a:xfrm>
              <a:blipFill rotWithShape="1">
                <a:blip r:embed="rId3"/>
                <a:stretch>
                  <a:fillRect l="-593" t="-633" b="-15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49471802"/>
              </p:ext>
            </p:extLst>
          </p:nvPr>
        </p:nvGraphicFramePr>
        <p:xfrm>
          <a:off x="865517" y="2514071"/>
          <a:ext cx="2286015" cy="84292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2005"/>
                <a:gridCol w="762005"/>
                <a:gridCol w="762005"/>
              </a:tblGrid>
              <a:tr h="269758"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Item1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Item5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94282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Alice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2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 smtClean="0">
                          <a:latin typeface="Calibri" pitchFamily="34" charset="0"/>
                        </a:rPr>
                        <a:t>?</a:t>
                      </a:r>
                      <a:endParaRPr lang="en-US" sz="1200" b="1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269758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User1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1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2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67544" y="1340768"/>
            <a:ext cx="8219256" cy="481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rgbClr val="003366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3366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700">
                <a:solidFill>
                  <a:srgbClr val="003366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9pPr>
          </a:lstStyle>
          <a:p>
            <a:r>
              <a:rPr lang="en-US" dirty="0" smtClean="0"/>
              <a:t>Idea </a:t>
            </a:r>
            <a:r>
              <a:rPr lang="en-US" dirty="0"/>
              <a:t>of </a:t>
            </a:r>
            <a:r>
              <a:rPr lang="en-US" dirty="0" smtClean="0"/>
              <a:t>Slope One </a:t>
            </a:r>
            <a:r>
              <a:rPr lang="en-US" dirty="0"/>
              <a:t>predictors is simple and is based on </a:t>
            </a:r>
            <a:r>
              <a:rPr lang="en-US" dirty="0" smtClean="0"/>
              <a:t>a </a:t>
            </a:r>
            <a:r>
              <a:rPr lang="en-US" i="1" dirty="0" smtClean="0"/>
              <a:t>popularity differential</a:t>
            </a:r>
            <a:r>
              <a:rPr lang="en-US" dirty="0" smtClean="0"/>
              <a:t> </a:t>
            </a:r>
            <a:r>
              <a:rPr lang="en-US" dirty="0"/>
              <a:t>between items for </a:t>
            </a:r>
            <a:r>
              <a:rPr lang="en-US" dirty="0" smtClean="0"/>
              <a:t>users</a:t>
            </a:r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p(Alice, Item5) =</a:t>
            </a:r>
          </a:p>
          <a:p>
            <a:r>
              <a:rPr lang="en-US" dirty="0" smtClean="0"/>
              <a:t>Basic scheme: Take </a:t>
            </a:r>
            <a:r>
              <a:rPr lang="en-US" dirty="0"/>
              <a:t>the average of these differences o</a:t>
            </a:r>
            <a:r>
              <a:rPr lang="en-US" dirty="0" smtClean="0"/>
              <a:t>f the co-ratings to </a:t>
            </a:r>
            <a:r>
              <a:rPr lang="en-US" dirty="0"/>
              <a:t>make the prediction</a:t>
            </a:r>
          </a:p>
          <a:p>
            <a:r>
              <a:rPr lang="en-US" dirty="0" smtClean="0"/>
              <a:t>In general: Find a function </a:t>
            </a:r>
            <a:r>
              <a:rPr lang="en-US" dirty="0"/>
              <a:t>of the </a:t>
            </a:r>
            <a:r>
              <a:rPr lang="en-US" dirty="0" smtClean="0"/>
              <a:t>form f(x</a:t>
            </a:r>
            <a:r>
              <a:rPr lang="en-US" dirty="0"/>
              <a:t>) </a:t>
            </a:r>
            <a:r>
              <a:rPr lang="en-US" dirty="0" smtClean="0"/>
              <a:t>= x </a:t>
            </a:r>
            <a:r>
              <a:rPr lang="en-US" dirty="0"/>
              <a:t>+ </a:t>
            </a:r>
            <a:r>
              <a:rPr lang="en-US" dirty="0" smtClean="0"/>
              <a:t>b</a:t>
            </a:r>
          </a:p>
          <a:p>
            <a:pPr lvl="1"/>
            <a:r>
              <a:rPr lang="en-US" dirty="0" smtClean="0"/>
              <a:t>That </a:t>
            </a:r>
            <a:r>
              <a:rPr lang="en-US" dirty="0"/>
              <a:t>is why the name is </a:t>
            </a:r>
            <a:r>
              <a:rPr lang="en-US" dirty="0" smtClean="0"/>
              <a:t>"Slope One"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Slope One predictors </a:t>
            </a:r>
            <a:r>
              <a:rPr lang="en-US" b="0" smtClean="0"/>
              <a:t>(Lemire and Maclachlan 2005)</a:t>
            </a:r>
            <a:endParaRPr lang="en-US"/>
          </a:p>
        </p:txBody>
      </p:sp>
      <p:sp>
        <p:nvSpPr>
          <p:cNvPr id="6" name="Ellipse 5"/>
          <p:cNvSpPr/>
          <p:nvPr/>
        </p:nvSpPr>
        <p:spPr bwMode="auto">
          <a:xfrm>
            <a:off x="1691680" y="2780927"/>
            <a:ext cx="576064" cy="288033"/>
          </a:xfrm>
          <a:prstGeom prst="ellipse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35" name="Gruppieren 34"/>
          <p:cNvGrpSpPr/>
          <p:nvPr/>
        </p:nvGrpSpPr>
        <p:grpSpPr>
          <a:xfrm>
            <a:off x="1691680" y="3068960"/>
            <a:ext cx="1368152" cy="792088"/>
            <a:chOff x="1691680" y="3068960"/>
            <a:chExt cx="1368152" cy="792088"/>
          </a:xfrm>
        </p:grpSpPr>
        <p:sp>
          <p:nvSpPr>
            <p:cNvPr id="8" name="Ellipse 7"/>
            <p:cNvSpPr/>
            <p:nvPr/>
          </p:nvSpPr>
          <p:spPr bwMode="auto">
            <a:xfrm>
              <a:off x="1691680" y="3068960"/>
              <a:ext cx="576064" cy="280921"/>
            </a:xfrm>
            <a:prstGeom prst="ellipse">
              <a:avLst/>
            </a:prstGeom>
            <a:noFill/>
            <a:ln w="254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9" name="Ellipse 8"/>
            <p:cNvSpPr/>
            <p:nvPr/>
          </p:nvSpPr>
          <p:spPr bwMode="auto">
            <a:xfrm>
              <a:off x="2483768" y="3073550"/>
              <a:ext cx="576064" cy="276331"/>
            </a:xfrm>
            <a:prstGeom prst="ellipse">
              <a:avLst/>
            </a:prstGeom>
            <a:noFill/>
            <a:ln w="254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1" name="Ellipse 10"/>
            <p:cNvSpPr/>
            <p:nvPr/>
          </p:nvSpPr>
          <p:spPr bwMode="auto">
            <a:xfrm>
              <a:off x="2156358" y="3501008"/>
              <a:ext cx="399418" cy="36004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/>
                <a:t>-</a:t>
              </a:r>
              <a:endParaRPr kumimoji="0" lang="de-DE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13" name="Gerade Verbindung 12"/>
            <p:cNvCxnSpPr>
              <a:stCxn id="8" idx="6"/>
              <a:endCxn id="11" idx="2"/>
            </p:cNvCxnSpPr>
            <p:nvPr/>
          </p:nvCxnSpPr>
          <p:spPr bwMode="auto">
            <a:xfrm flipH="1">
              <a:off x="2156358" y="3209421"/>
              <a:ext cx="111386" cy="47160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Gerade Verbindung 13"/>
            <p:cNvCxnSpPr>
              <a:stCxn id="11" idx="6"/>
              <a:endCxn id="9" idx="2"/>
            </p:cNvCxnSpPr>
            <p:nvPr/>
          </p:nvCxnSpPr>
          <p:spPr bwMode="auto">
            <a:xfrm flipH="1" flipV="1">
              <a:off x="2483768" y="3211716"/>
              <a:ext cx="72008" cy="46931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4" name="Textfeld 23"/>
          <p:cNvSpPr txBox="1"/>
          <p:nvPr/>
        </p:nvSpPr>
        <p:spPr>
          <a:xfrm>
            <a:off x="2627784" y="3933056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003366"/>
                </a:solidFill>
                <a:latin typeface="Calibri" pitchFamily="34" charset="0"/>
              </a:rPr>
              <a:t>2</a:t>
            </a:r>
            <a:r>
              <a:rPr lang="en-US" sz="20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smtClean="0">
                <a:solidFill>
                  <a:srgbClr val="003366"/>
                </a:solidFill>
                <a:latin typeface="Calibri" pitchFamily="34" charset="0"/>
              </a:rPr>
              <a:t>+</a:t>
            </a:r>
            <a:endParaRPr lang="en-US" sz="2000">
              <a:solidFill>
                <a:srgbClr val="003366"/>
              </a:solidFill>
              <a:latin typeface="Calibri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2987824" y="3933056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3366"/>
                </a:solidFill>
                <a:latin typeface="Calibri" pitchFamily="34" charset="0"/>
              </a:rPr>
              <a:t>( 2 - 1 )</a:t>
            </a:r>
            <a:endParaRPr lang="en-US" sz="2000" dirty="0">
              <a:solidFill>
                <a:srgbClr val="003366"/>
              </a:solidFill>
              <a:latin typeface="Calibri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779912" y="3933056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003366"/>
                </a:solidFill>
                <a:latin typeface="Calibri" pitchFamily="34" charset="0"/>
              </a:rPr>
              <a:t>= 3</a:t>
            </a:r>
            <a:endParaRPr lang="en-US" sz="2000">
              <a:solidFill>
                <a:srgbClr val="003366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472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/>
      <p:bldP spid="25" grpId="0"/>
      <p:bldP spid="2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RF-Rec predictors </a:t>
            </a:r>
            <a:r>
              <a:rPr lang="en-US" b="0" smtClean="0"/>
              <a:t>(Gedikli et al. 2011) </a:t>
            </a:r>
            <a:endParaRPr lang="en-US" b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776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Idea: Take rating frequencies into account for computing a prediction</a:t>
                </a:r>
              </a:p>
              <a:p>
                <a:r>
                  <a:rPr lang="en-US" dirty="0" smtClean="0"/>
                  <a:t>Basic scheme: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arg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𝑢𝑠𝑒𝑟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𝑖𝑡𝑒𝑚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r>
                  <a:rPr lang="en-US" dirty="0"/>
                  <a:t>: Set of all </a:t>
                </a:r>
                <a:r>
                  <a:rPr lang="en-US" dirty="0" smtClean="0"/>
                  <a:t>rating </a:t>
                </a:r>
                <a:r>
                  <a:rPr lang="en-US" dirty="0"/>
                  <a:t>values, e.g.,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={1,2,3,4,5}</m:t>
                    </m:r>
                  </m:oMath>
                </a14:m>
                <a:r>
                  <a:rPr lang="en-US" dirty="0"/>
                  <a:t> on a 5-point rating </a:t>
                </a:r>
                <a:r>
                  <a:rPr lang="en-US" dirty="0" smtClean="0"/>
                  <a:t>scale</a:t>
                </a:r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𝑢𝑠𝑒𝑟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𝑖𝑡𝑒𝑚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 smtClean="0"/>
                  <a:t> basically describe </a:t>
                </a:r>
                <a:r>
                  <a:rPr lang="en-US" i="1" dirty="0" smtClean="0"/>
                  <a:t>how often </a:t>
                </a:r>
                <a:r>
                  <a:rPr lang="en-US" dirty="0" smtClean="0"/>
                  <a:t>a rating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 smtClean="0"/>
                  <a:t> was assigned by user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and to item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resp.</a:t>
                </a:r>
              </a:p>
              <a:p>
                <a:r>
                  <a:rPr lang="en-US" dirty="0" smtClean="0"/>
                  <a:t>Example: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p(Alice, </a:t>
                </a:r>
                <a:r>
                  <a:rPr lang="en-US" dirty="0" smtClean="0"/>
                  <a:t>Item3) = 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776"/>
                <a:ext cx="8229600" cy="4525963"/>
              </a:xfrm>
              <a:blipFill rotWithShape="1">
                <a:blip r:embed="rId3"/>
                <a:stretch>
                  <a:fillRect l="-593" t="-674" b="-45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27453771"/>
              </p:ext>
            </p:extLst>
          </p:nvPr>
        </p:nvGraphicFramePr>
        <p:xfrm>
          <a:off x="899592" y="3705562"/>
          <a:ext cx="4572030" cy="194020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2005"/>
                <a:gridCol w="762005"/>
                <a:gridCol w="762005"/>
                <a:gridCol w="762005"/>
                <a:gridCol w="762005"/>
                <a:gridCol w="762005"/>
              </a:tblGrid>
              <a:tr h="269758"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Item1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Item2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Item3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Item4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Item5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94282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Alice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1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smtClean="0">
                          <a:latin typeface="Calibri" pitchFamily="34" charset="0"/>
                        </a:rPr>
                        <a:t>1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?</a:t>
                      </a:r>
                      <a:endParaRPr lang="en-US" sz="12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smtClean="0">
                          <a:latin typeface="Calibri" pitchFamily="34" charset="0"/>
                        </a:rPr>
                        <a:t>5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4</a:t>
                      </a:r>
                      <a:endParaRPr lang="en-US" sz="12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269758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User1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smtClean="0">
                          <a:latin typeface="Calibri" pitchFamily="34" charset="0"/>
                        </a:rPr>
                        <a:t>2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smtClean="0">
                          <a:latin typeface="Calibri" pitchFamily="34" charset="0"/>
                        </a:rPr>
                        <a:t>5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smtClean="0">
                          <a:latin typeface="Calibri" pitchFamily="34" charset="0"/>
                        </a:rPr>
                        <a:t>5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smtClean="0">
                          <a:latin typeface="Calibri" pitchFamily="34" charset="0"/>
                        </a:rPr>
                        <a:t>5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69758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User2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smtClean="0">
                          <a:latin typeface="Calibri" pitchFamily="34" charset="0"/>
                        </a:rPr>
                        <a:t>1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smtClean="0">
                          <a:latin typeface="Calibri" pitchFamily="34" charset="0"/>
                        </a:rPr>
                        <a:t>1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69758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User3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5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2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smtClean="0">
                          <a:latin typeface="Calibri" pitchFamily="34" charset="0"/>
                        </a:rPr>
                        <a:t>2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69758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latin typeface="Calibri" pitchFamily="34" charset="0"/>
                        </a:rPr>
                        <a:t>User4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smtClean="0">
                          <a:latin typeface="Calibri" pitchFamily="34" charset="0"/>
                        </a:rPr>
                        <a:t>3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smtClean="0">
                          <a:latin typeface="Calibri" pitchFamily="34" charset="0"/>
                        </a:rPr>
                        <a:t>1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smtClean="0">
                          <a:latin typeface="Calibri" pitchFamily="34" charset="0"/>
                        </a:rPr>
                        <a:t>1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69758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smtClean="0">
                          <a:latin typeface="Calibri" pitchFamily="34" charset="0"/>
                        </a:rPr>
                        <a:t>User5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smtClean="0">
                          <a:latin typeface="Calibri" pitchFamily="34" charset="0"/>
                        </a:rPr>
                        <a:t>1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smtClean="0">
                          <a:latin typeface="Calibri" pitchFamily="34" charset="0"/>
                        </a:rPr>
                        <a:t>2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smtClean="0">
                          <a:latin typeface="Calibri" pitchFamily="34" charset="0"/>
                        </a:rPr>
                        <a:t>2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smtClean="0">
                          <a:latin typeface="Calibri" pitchFamily="34" charset="0"/>
                        </a:rPr>
                        <a:t>4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Ellipse 4"/>
          <p:cNvSpPr/>
          <p:nvPr/>
        </p:nvSpPr>
        <p:spPr bwMode="auto">
          <a:xfrm>
            <a:off x="3203848" y="4569658"/>
            <a:ext cx="720080" cy="216024"/>
          </a:xfrm>
          <a:prstGeom prst="ellipse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3203848" y="5145722"/>
            <a:ext cx="720080" cy="216024"/>
          </a:xfrm>
          <a:prstGeom prst="ellipse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1691680" y="4005064"/>
            <a:ext cx="1440160" cy="216024"/>
          </a:xfrm>
          <a:prstGeom prst="ellipse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627784" y="5649778"/>
            <a:ext cx="324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003366"/>
                </a:solidFill>
                <a:latin typeface="Calibri" pitchFamily="34" charset="0"/>
              </a:rPr>
              <a:t>1</a:t>
            </a:r>
            <a:endParaRPr lang="en-US" sz="2000">
              <a:solidFill>
                <a:srgbClr val="003366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273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2008: 	</a:t>
            </a:r>
            <a:r>
              <a:rPr lang="en-US" sz="2000" i="1" smtClean="0">
                <a:solidFill>
                  <a:schemeClr val="tx2"/>
                </a:solidFill>
              </a:rPr>
              <a:t>Factorization meets the neighborhood: a multifaceted collaborative </a:t>
            </a:r>
            <a:br>
              <a:rPr lang="en-US" sz="2000" i="1" smtClean="0">
                <a:solidFill>
                  <a:schemeClr val="tx2"/>
                </a:solidFill>
              </a:rPr>
            </a:br>
            <a:r>
              <a:rPr lang="en-US" sz="2000" i="1" smtClean="0">
                <a:solidFill>
                  <a:schemeClr val="tx2"/>
                </a:solidFill>
              </a:rPr>
              <a:t>	filtering model</a:t>
            </a:r>
            <a:r>
              <a:rPr lang="en-US" sz="2000" smtClean="0">
                <a:solidFill>
                  <a:schemeClr val="tx2"/>
                </a:solidFill>
              </a:rPr>
              <a:t>, Y. Koren, ACM SIGKDD</a:t>
            </a:r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804248" y="1484784"/>
            <a:ext cx="2252861" cy="2058169"/>
          </a:xfrm>
          <a:prstGeom prst="rect">
            <a:avLst/>
          </a:prstGeom>
        </p:spPr>
      </p:pic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611560" y="1686532"/>
            <a:ext cx="6120680" cy="426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rgbClr val="003366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3366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700">
                <a:solidFill>
                  <a:srgbClr val="003366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9pPr>
          </a:lstStyle>
          <a:p>
            <a:r>
              <a:rPr lang="en-US" dirty="0" smtClean="0"/>
              <a:t>Stimulated by work on Netflix competition</a:t>
            </a:r>
          </a:p>
          <a:p>
            <a:pPr lvl="1"/>
            <a:r>
              <a:rPr lang="en-US" sz="1600" dirty="0" smtClean="0"/>
              <a:t>Prize of $1,000,000 for accuracy improvement of 10% RMSE compared to own </a:t>
            </a:r>
            <a:r>
              <a:rPr lang="en-US" sz="1600" dirty="0" err="1" smtClean="0"/>
              <a:t>Cinematch</a:t>
            </a:r>
            <a:r>
              <a:rPr lang="en-US" sz="1600" dirty="0" smtClean="0"/>
              <a:t> system</a:t>
            </a:r>
          </a:p>
          <a:p>
            <a:pPr lvl="1"/>
            <a:r>
              <a:rPr lang="en-US" sz="1600" dirty="0" smtClean="0"/>
              <a:t>Very large dataset (~100M ratings, ~480K users , ~18K movies)</a:t>
            </a:r>
          </a:p>
          <a:p>
            <a:pPr lvl="1"/>
            <a:r>
              <a:rPr lang="en-US" sz="1600" dirty="0" smtClean="0"/>
              <a:t>Last ratings/user withheld (set K)</a:t>
            </a:r>
          </a:p>
          <a:p>
            <a:r>
              <a:rPr lang="en-US" dirty="0" smtClean="0"/>
              <a:t>Root mean squared error metric optimized to 0.8567</a:t>
            </a:r>
          </a:p>
          <a:p>
            <a:r>
              <a:rPr lang="en-US" dirty="0"/>
              <a:t>Metrics measure error rate</a:t>
            </a:r>
          </a:p>
          <a:p>
            <a:pPr lvl="1"/>
            <a:r>
              <a:rPr lang="en-US" dirty="0"/>
              <a:t>Mean Absolute Error (</a:t>
            </a:r>
            <a:r>
              <a:rPr lang="en-US" i="1" dirty="0"/>
              <a:t>MAE</a:t>
            </a:r>
            <a:r>
              <a:rPr lang="en-US" dirty="0"/>
              <a:t>) computes the deviation between predicted ratings and actual ratings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Root </a:t>
            </a:r>
            <a:r>
              <a:rPr lang="en-US" dirty="0"/>
              <a:t>Mean Square Error (</a:t>
            </a:r>
            <a:r>
              <a:rPr lang="en-US" i="1" dirty="0"/>
              <a:t>RMSE</a:t>
            </a:r>
            <a:r>
              <a:rPr lang="en-US" dirty="0"/>
              <a:t>) is similar to </a:t>
            </a:r>
            <a:r>
              <a:rPr lang="en-US" i="1" dirty="0" smtClean="0"/>
              <a:t>MAE</a:t>
            </a:r>
            <a:r>
              <a:rPr lang="en-US" dirty="0" smtClean="0"/>
              <a:t>,   but </a:t>
            </a:r>
            <a:r>
              <a:rPr lang="en-US" dirty="0"/>
              <a:t>places more emphasis on larger </a:t>
            </a:r>
            <a:r>
              <a:rPr lang="en-US" dirty="0" smtClean="0"/>
              <a:t>deviation</a:t>
            </a:r>
            <a:endParaRPr lang="en-US" dirty="0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0232" y="4107160"/>
            <a:ext cx="20478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16216" y="5016971"/>
            <a:ext cx="25431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0396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650988" y="1484784"/>
            <a:ext cx="8097476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rgbClr val="003366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3366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700">
                <a:solidFill>
                  <a:srgbClr val="003366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9pPr>
          </a:lstStyle>
          <a:p>
            <a:r>
              <a:rPr lang="en-US" dirty="0" smtClean="0"/>
              <a:t>Merges neighborhood models with latent factor models</a:t>
            </a:r>
          </a:p>
          <a:p>
            <a:r>
              <a:rPr lang="en-US" sz="1800" dirty="0" smtClean="0"/>
              <a:t>Latent factor models</a:t>
            </a:r>
          </a:p>
          <a:p>
            <a:pPr lvl="1"/>
            <a:r>
              <a:rPr lang="en-US" sz="1600" dirty="0" smtClean="0"/>
              <a:t>good to capture weak signals in the overall data</a:t>
            </a:r>
          </a:p>
          <a:p>
            <a:r>
              <a:rPr lang="en-US" dirty="0" smtClean="0"/>
              <a:t>Neighborhood models</a:t>
            </a:r>
          </a:p>
          <a:p>
            <a:pPr lvl="1"/>
            <a:r>
              <a:rPr lang="en-US" dirty="0" smtClean="0"/>
              <a:t>good at detecting strong relationships between close items</a:t>
            </a:r>
          </a:p>
          <a:p>
            <a:r>
              <a:rPr lang="en-US" dirty="0" smtClean="0"/>
              <a:t>Combination in one prediction single function </a:t>
            </a:r>
          </a:p>
          <a:p>
            <a:pPr lvl="1">
              <a:buFontTx/>
              <a:buChar char="–"/>
              <a:defRPr/>
            </a:pPr>
            <a:r>
              <a:rPr lang="en-US" b="0" dirty="0"/>
              <a:t>Local search method such as stochastic gradient descent to determine parameters</a:t>
            </a:r>
          </a:p>
          <a:p>
            <a:pPr lvl="1">
              <a:buFontTx/>
              <a:buChar char="–"/>
              <a:defRPr/>
            </a:pPr>
            <a:r>
              <a:rPr lang="en-US" b="0" dirty="0" smtClean="0"/>
              <a:t>Add penalty </a:t>
            </a:r>
            <a:r>
              <a:rPr lang="en-US" b="0" dirty="0"/>
              <a:t>for high </a:t>
            </a:r>
            <a:r>
              <a:rPr lang="en-US" b="0" dirty="0" smtClean="0"/>
              <a:t>values to avoid over-fitting</a:t>
            </a:r>
            <a:endParaRPr lang="en-US" b="0" dirty="0"/>
          </a:p>
          <a:p>
            <a:pPr lvl="1">
              <a:buFontTx/>
              <a:buChar char="–"/>
              <a:defRPr/>
            </a:pPr>
            <a:endParaRPr lang="en-US" b="0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4" name="Inhaltsplatzhalter 2"/>
          <p:cNvSpPr txBox="1">
            <a:spLocks/>
          </p:cNvSpPr>
          <p:nvPr/>
        </p:nvSpPr>
        <p:spPr bwMode="auto">
          <a:xfrm>
            <a:off x="689200" y="4653136"/>
            <a:ext cx="698477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800" b="0" i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2008: 	</a:t>
            </a:r>
            <a:r>
              <a:rPr lang="en-US" sz="2000" i="1" dirty="0" smtClean="0">
                <a:solidFill>
                  <a:schemeClr val="tx2"/>
                </a:solidFill>
              </a:rPr>
              <a:t>Factorization meets the neighborhood: a multifaceted collaborative </a:t>
            </a:r>
            <a:br>
              <a:rPr lang="en-US" sz="2000" i="1" dirty="0" smtClean="0">
                <a:solidFill>
                  <a:schemeClr val="tx2"/>
                </a:solidFill>
              </a:rPr>
            </a:br>
            <a:r>
              <a:rPr lang="en-US" sz="2000" i="1" dirty="0" smtClean="0">
                <a:solidFill>
                  <a:schemeClr val="tx2"/>
                </a:solidFill>
              </a:rPr>
              <a:t>	filtering model</a:t>
            </a:r>
            <a:r>
              <a:rPr lang="en-US" sz="2000" dirty="0" smtClean="0">
                <a:solidFill>
                  <a:schemeClr val="tx2"/>
                </a:solidFill>
              </a:rPr>
              <a:t>, Y. Koren, ACM SIGKDD</a:t>
            </a:r>
            <a:endParaRPr lang="en-US" sz="2000" dirty="0"/>
          </a:p>
        </p:txBody>
      </p:sp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07271547"/>
              </p:ext>
            </p:extLst>
          </p:nvPr>
        </p:nvGraphicFramePr>
        <p:xfrm>
          <a:off x="1335994" y="5373216"/>
          <a:ext cx="5691187" cy="585788"/>
        </p:xfrm>
        <a:graphic>
          <a:graphicData uri="http://schemas.openxmlformats.org/presentationml/2006/ole">
            <p:oleObj spid="_x0000_s7200" name="Formel" r:id="rId4" imgW="3695400" imgH="380880" progId="Equation.3">
              <p:embed/>
            </p:oleObj>
          </a:graphicData>
        </a:graphic>
      </p:graphicFrame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33243870"/>
              </p:ext>
            </p:extLst>
          </p:nvPr>
        </p:nvGraphicFramePr>
        <p:xfrm>
          <a:off x="1344726" y="4813436"/>
          <a:ext cx="2836862" cy="471487"/>
        </p:xfrm>
        <a:graphic>
          <a:graphicData uri="http://schemas.openxmlformats.org/presentationml/2006/ole">
            <p:oleObj spid="_x0000_s7201" name="Formel" r:id="rId5" imgW="1828800" imgH="304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5937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Pure CF</a:t>
            </a:r>
            <a:r>
              <a:rPr lang="en-US"/>
              <a:t> </a:t>
            </a:r>
            <a:r>
              <a:rPr lang="en-US" smtClean="0"/>
              <a:t>Approaches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Input</a:t>
            </a:r>
            <a:endParaRPr lang="en-US" dirty="0" smtClean="0"/>
          </a:p>
          <a:p>
            <a:pPr lvl="1"/>
            <a:r>
              <a:rPr lang="en-US" smtClean="0"/>
              <a:t>Only a </a:t>
            </a:r>
            <a:r>
              <a:rPr lang="en-US"/>
              <a:t>matrix of given user–item </a:t>
            </a:r>
            <a:r>
              <a:rPr lang="en-US" smtClean="0"/>
              <a:t>ratings</a:t>
            </a:r>
          </a:p>
          <a:p>
            <a:r>
              <a:rPr lang="en-US" smtClean="0"/>
              <a:t>Output types</a:t>
            </a:r>
          </a:p>
          <a:p>
            <a:pPr lvl="1"/>
            <a:r>
              <a:rPr lang="en-US" smtClean="0"/>
              <a:t>A </a:t>
            </a:r>
            <a:r>
              <a:rPr lang="en-US"/>
              <a:t>(numerical) prediction indicating to what degree the current user will like or dislike a certain </a:t>
            </a:r>
            <a:r>
              <a:rPr lang="en-US" smtClean="0"/>
              <a:t>item</a:t>
            </a:r>
            <a:endParaRPr lang="en-US"/>
          </a:p>
          <a:p>
            <a:pPr lvl="1"/>
            <a:r>
              <a:rPr lang="en-US" smtClean="0"/>
              <a:t>A </a:t>
            </a:r>
            <a:r>
              <a:rPr lang="en-US"/>
              <a:t>top-N list of recommended </a:t>
            </a:r>
            <a:r>
              <a:rPr lang="en-US" smtClean="0"/>
              <a:t>items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767818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recent methods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Recommendation is concerned with learning from noisy observations (</a:t>
            </a:r>
            <a:r>
              <a:rPr lang="en-US" sz="2400" dirty="0" err="1" smtClean="0"/>
              <a:t>x,y</a:t>
            </a:r>
            <a:r>
              <a:rPr lang="en-US" sz="2400" dirty="0" smtClean="0"/>
              <a:t>), where              </a:t>
            </a:r>
            <a:br>
              <a:rPr lang="en-US" sz="2400" dirty="0" smtClean="0"/>
            </a:br>
            <a:r>
              <a:rPr lang="en-US" sz="2400" dirty="0" smtClean="0"/>
              <a:t>has to be determined such  that </a:t>
            </a:r>
            <a:br>
              <a:rPr lang="en-US" sz="2400" dirty="0" smtClean="0"/>
            </a:br>
            <a:r>
              <a:rPr lang="en-US" sz="2400" dirty="0" smtClean="0"/>
              <a:t>is minimal.</a:t>
            </a:r>
          </a:p>
          <a:p>
            <a:endParaRPr lang="en-US" sz="2400" dirty="0" smtClean="0"/>
          </a:p>
          <a:p>
            <a:r>
              <a:rPr lang="en-US" sz="2400" dirty="0" smtClean="0"/>
              <a:t>A huge variety of different learning strategies have been applied trying to estimate f(x)</a:t>
            </a:r>
          </a:p>
          <a:p>
            <a:pPr lvl="1"/>
            <a:r>
              <a:rPr lang="en-US" sz="2000" dirty="0" smtClean="0"/>
              <a:t>Non parametric neighborhood models</a:t>
            </a:r>
          </a:p>
          <a:p>
            <a:pPr lvl="1"/>
            <a:r>
              <a:rPr lang="en-US" sz="2000" dirty="0" smtClean="0"/>
              <a:t>MF models, SVMs, Neural Networks, Bayesian Networks,…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6015362"/>
              </p:ext>
            </p:extLst>
          </p:nvPr>
        </p:nvGraphicFramePr>
        <p:xfrm>
          <a:off x="4211960" y="2033588"/>
          <a:ext cx="842963" cy="360362"/>
        </p:xfrm>
        <a:graphic>
          <a:graphicData uri="http://schemas.openxmlformats.org/presentationml/2006/ole">
            <p:oleObj spid="_x0000_s8224" name="Formel" r:id="rId4" imgW="583920" imgH="203040" progId="Equation.3">
              <p:embed/>
            </p:oleObj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28791108"/>
              </p:ext>
            </p:extLst>
          </p:nvPr>
        </p:nvGraphicFramePr>
        <p:xfrm>
          <a:off x="5076056" y="2276872"/>
          <a:ext cx="1408565" cy="648072"/>
        </p:xfrm>
        <a:graphic>
          <a:graphicData uri="http://schemas.openxmlformats.org/presentationml/2006/ole">
            <p:oleObj spid="_x0000_s8225" name="Formel" r:id="rId5" imgW="774360" imgH="35532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8440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 Issues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 </a:t>
            </a:r>
          </a:p>
          <a:p>
            <a:pPr lvl="1"/>
            <a:r>
              <a:rPr lang="en-US" sz="1600" dirty="0" smtClean="0"/>
              <a:t>well-understood, works well in some domains, no knowledge engineering required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sz="1600" dirty="0" smtClean="0"/>
              <a:t>requires user community, sparsity problems, no integration of other knowledge sources, no explanation of results</a:t>
            </a:r>
          </a:p>
          <a:p>
            <a:r>
              <a:rPr lang="en-US" dirty="0" smtClean="0"/>
              <a:t>What is the best CF method?</a:t>
            </a:r>
          </a:p>
          <a:p>
            <a:pPr lvl="1"/>
            <a:r>
              <a:rPr lang="en-US" sz="1600" dirty="0" smtClean="0"/>
              <a:t>In which situation and which domain? Inconsistent findings; always the same domains and data sets; differences between methods are often very small (1/100)</a:t>
            </a:r>
          </a:p>
          <a:p>
            <a:r>
              <a:rPr lang="en-US" dirty="0" smtClean="0"/>
              <a:t>How to evaluate the prediction quality?</a:t>
            </a:r>
          </a:p>
          <a:p>
            <a:pPr lvl="1"/>
            <a:r>
              <a:rPr lang="en-US" sz="1600" dirty="0" smtClean="0"/>
              <a:t>MAE / RMSE: What does an MAE of 0.7 actually mean?</a:t>
            </a:r>
          </a:p>
          <a:p>
            <a:pPr lvl="1"/>
            <a:r>
              <a:rPr lang="en-US" sz="1600"/>
              <a:t>Serendipity (novelty and surprising effect of </a:t>
            </a:r>
            <a:r>
              <a:rPr lang="en-US" sz="1600" smtClean="0"/>
              <a:t>recommendations)</a:t>
            </a:r>
          </a:p>
          <a:p>
            <a:pPr lvl="2"/>
            <a:r>
              <a:rPr lang="en-US" sz="1500" smtClean="0"/>
              <a:t>Not </a:t>
            </a:r>
            <a:r>
              <a:rPr lang="en-US" sz="1500"/>
              <a:t>yet fully understood</a:t>
            </a:r>
          </a:p>
          <a:p>
            <a:r>
              <a:rPr lang="en-US" smtClean="0"/>
              <a:t>What </a:t>
            </a:r>
            <a:r>
              <a:rPr lang="en-US" dirty="0" smtClean="0"/>
              <a:t>about multi-dimensional ratings?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63688" y="2420888"/>
            <a:ext cx="304800" cy="3048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63688" y="16288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245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Google News personalization engine</a:t>
            </a:r>
            <a:endParaRPr lang="en-US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732" y="1340768"/>
            <a:ext cx="7866700" cy="4525963"/>
          </a:xfrm>
        </p:spPr>
      </p:pic>
    </p:spTree>
    <p:extLst>
      <p:ext uri="{BB962C8B-B14F-4D97-AF65-F5344CB8AC3E}">
        <p14:creationId xmlns:p14="http://schemas.microsoft.com/office/powerpoint/2010/main" xmlns="" val="268463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Google News portal (1)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Aggregates news articles from several thousand sources</a:t>
            </a:r>
          </a:p>
          <a:p>
            <a:r>
              <a:rPr lang="en-US" smtClean="0"/>
              <a:t>Displays them to signed-in users in a personalized way</a:t>
            </a:r>
          </a:p>
          <a:p>
            <a:r>
              <a:rPr lang="en-US" smtClean="0"/>
              <a:t>Collaborative recommendation approach based on</a:t>
            </a:r>
          </a:p>
          <a:p>
            <a:pPr lvl="1"/>
            <a:r>
              <a:rPr lang="en-US" smtClean="0"/>
              <a:t>the click history of the active user and</a:t>
            </a:r>
          </a:p>
          <a:p>
            <a:pPr lvl="1"/>
            <a:r>
              <a:rPr lang="en-US" smtClean="0"/>
              <a:t>the history of the larger community</a:t>
            </a:r>
          </a:p>
          <a:p>
            <a:r>
              <a:rPr lang="en-US" smtClean="0"/>
              <a:t>Main challenges</a:t>
            </a:r>
          </a:p>
          <a:p>
            <a:pPr lvl="1"/>
            <a:r>
              <a:rPr lang="en-US" smtClean="0"/>
              <a:t>Vast number of articles and users</a:t>
            </a:r>
          </a:p>
          <a:p>
            <a:pPr lvl="1"/>
            <a:r>
              <a:rPr lang="en-US" smtClean="0"/>
              <a:t>Generate recommendation list in real time (at most one second)</a:t>
            </a:r>
          </a:p>
          <a:p>
            <a:pPr lvl="1"/>
            <a:r>
              <a:rPr lang="en-US" smtClean="0"/>
              <a:t>Constant stream of new items</a:t>
            </a:r>
          </a:p>
          <a:p>
            <a:pPr lvl="1"/>
            <a:r>
              <a:rPr lang="en-US" smtClean="0"/>
              <a:t>Immediately react to user interaction</a:t>
            </a:r>
          </a:p>
          <a:p>
            <a:r>
              <a:rPr lang="en-US" smtClean="0"/>
              <a:t>Significant efforts with respect to algorithms, engineering, and parallelization are required</a:t>
            </a:r>
          </a:p>
        </p:txBody>
      </p:sp>
    </p:spTree>
    <p:extLst>
      <p:ext uri="{BB962C8B-B14F-4D97-AF65-F5344CB8AC3E}">
        <p14:creationId xmlns:p14="http://schemas.microsoft.com/office/powerpoint/2010/main" xmlns="" val="105098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Google News portal (2)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Pure memory-based approaches are not directly applicable and for model-based approaches, the problem of continuous model updates must be solved</a:t>
            </a:r>
          </a:p>
          <a:p>
            <a:r>
              <a:rPr lang="en-US" smtClean="0"/>
              <a:t>A combination of model- and memory-based techniques is used</a:t>
            </a:r>
          </a:p>
          <a:p>
            <a:r>
              <a:rPr lang="en-US" smtClean="0"/>
              <a:t>Model-based part: Two clustering techniques are used</a:t>
            </a:r>
          </a:p>
          <a:p>
            <a:pPr lvl="1"/>
            <a:r>
              <a:rPr lang="en-US" smtClean="0"/>
              <a:t>Probabilistic Latent Semantic Indexing (PLSI) as proposed by (Hofmann 2004)</a:t>
            </a:r>
          </a:p>
          <a:p>
            <a:pPr lvl="1"/>
            <a:r>
              <a:rPr lang="en-US" smtClean="0"/>
              <a:t>MinHash as a hashing method</a:t>
            </a:r>
          </a:p>
          <a:p>
            <a:r>
              <a:rPr lang="en-US" smtClean="0"/>
              <a:t>Memory-based part: Analyze story </a:t>
            </a:r>
            <a:r>
              <a:rPr lang="en-US" i="1" smtClean="0"/>
              <a:t>co-visits</a:t>
            </a:r>
            <a:r>
              <a:rPr lang="en-US" smtClean="0"/>
              <a:t> for dealing with new users</a:t>
            </a:r>
          </a:p>
          <a:p>
            <a:r>
              <a:rPr lang="en-US" smtClean="0"/>
              <a:t>Google's MapReduce technique is used for parallelization in order to make computation scalable</a:t>
            </a:r>
          </a:p>
        </p:txBody>
      </p:sp>
    </p:spTree>
    <p:extLst>
      <p:ext uri="{BB962C8B-B14F-4D97-AF65-F5344CB8AC3E}">
        <p14:creationId xmlns:p14="http://schemas.microsoft.com/office/powerpoint/2010/main" xmlns="" val="41621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Literature (1)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3960440"/>
          </a:xfrm>
          <a:solidFill>
            <a:schemeClr val="bg1"/>
          </a:solidFill>
        </p:spPr>
        <p:txBody>
          <a:bodyPr/>
          <a:lstStyle/>
          <a:p>
            <a:r>
              <a:rPr lang="en-US" sz="1200" smtClean="0"/>
              <a:t>[Adomavicius and Tuzhilin 2005]</a:t>
            </a:r>
            <a:r>
              <a:rPr lang="en-US" sz="1200" b="0" smtClean="0"/>
              <a:t> Toward the next generation of recommender systems: A survey of the state-of-the-art and possible extensions, IEEE Transactions on Knowledge and Data Engineering 17 (2005), no. 6, 734–749</a:t>
            </a:r>
            <a:endParaRPr lang="en-US" sz="1200" smtClean="0"/>
          </a:p>
          <a:p>
            <a:r>
              <a:rPr lang="en-US" sz="1200" smtClean="0"/>
              <a:t>[Breese et al. 1998]</a:t>
            </a:r>
            <a:r>
              <a:rPr lang="en-US" sz="1200" b="0" smtClean="0"/>
              <a:t> Empirical analysis of predictive algorithms for collaborative filtering, Proceedings of the 14th Conference on Uncertainty in Artificial Intelligence (Madison, WI) (Gregory F. Cooper and Seraf´in Moral, eds.), Morgan Kaufmann, 1998, pp. 43–52</a:t>
            </a:r>
          </a:p>
          <a:p>
            <a:r>
              <a:rPr lang="en-US" sz="1200" smtClean="0"/>
              <a:t>[Gedikli et al. 2011]</a:t>
            </a:r>
            <a:r>
              <a:rPr lang="en-US" sz="1200" b="0" smtClean="0"/>
              <a:t> RF-Rec: Fast and accurate computation of recommendations based on rating frequencies, Proceedings of the 13th IEEE Conference on Commerce and Enterprise Computing - CEC 2011, Luxembourg, 2011, forthcoming</a:t>
            </a:r>
          </a:p>
          <a:p>
            <a:r>
              <a:rPr lang="en-US" sz="1200" smtClean="0"/>
              <a:t>[Goldberg et al. 2001]</a:t>
            </a:r>
            <a:r>
              <a:rPr lang="en-US" sz="1200" b="0" smtClean="0"/>
              <a:t> Eigentaste: A constant time collaborative filtering algorithm, Information Retrieval </a:t>
            </a:r>
            <a:r>
              <a:rPr lang="en-US" sz="1200" smtClean="0"/>
              <a:t>4 </a:t>
            </a:r>
            <a:r>
              <a:rPr lang="en-US" sz="1200" b="0" smtClean="0"/>
              <a:t>(2001), no. 2, 133–151</a:t>
            </a:r>
          </a:p>
          <a:p>
            <a:r>
              <a:rPr lang="en-US" sz="1200" smtClean="0"/>
              <a:t>[Golub and Kahan 1965]</a:t>
            </a:r>
            <a:r>
              <a:rPr lang="en-US" sz="1200" b="0" smtClean="0"/>
              <a:t> Calculating the singular values and pseudo-inverse of a matrix, Journal of the Society for Industrial and Applied Mathematics, Series B: Numerical Analysis </a:t>
            </a:r>
            <a:r>
              <a:rPr lang="en-US" sz="1200" smtClean="0"/>
              <a:t>2 </a:t>
            </a:r>
            <a:r>
              <a:rPr lang="en-US" sz="1200" b="0" smtClean="0"/>
              <a:t>(1965), no. 2, 205–224</a:t>
            </a:r>
          </a:p>
          <a:p>
            <a:r>
              <a:rPr lang="en-US" sz="1200" smtClean="0"/>
              <a:t>[Herlocker et al. 2002]</a:t>
            </a:r>
            <a:r>
              <a:rPr lang="en-US" sz="1200" b="0" smtClean="0"/>
              <a:t> An empirical analysis of design choices in neighborhood-based collaborative filtering algorithms, Information Retrieval 5 (2002), no. 4, 287–310</a:t>
            </a:r>
          </a:p>
          <a:p>
            <a:r>
              <a:rPr lang="en-US" sz="1200" smtClean="0"/>
              <a:t>[Herlocker et al. 2004]</a:t>
            </a:r>
            <a:r>
              <a:rPr lang="en-US" sz="1200" b="0" smtClean="0"/>
              <a:t> Evaluating collaborative filtering recommender systems, ACM Transactions on Information Systems (TOIS) </a:t>
            </a:r>
            <a:r>
              <a:rPr lang="en-US" sz="1200" smtClean="0"/>
              <a:t>22 </a:t>
            </a:r>
            <a:r>
              <a:rPr lang="en-US" sz="1200" b="0" smtClean="0"/>
              <a:t>(2004), no. 1, 5–53</a:t>
            </a:r>
          </a:p>
        </p:txBody>
      </p:sp>
    </p:spTree>
    <p:extLst>
      <p:ext uri="{BB962C8B-B14F-4D97-AF65-F5344CB8AC3E}">
        <p14:creationId xmlns:p14="http://schemas.microsoft.com/office/powerpoint/2010/main" xmlns="" val="345352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Literature (2)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3085803"/>
          </a:xfrm>
        </p:spPr>
        <p:txBody>
          <a:bodyPr/>
          <a:lstStyle/>
          <a:p>
            <a:r>
              <a:rPr lang="en-US" sz="1200" smtClean="0"/>
              <a:t>[Hofmann 2004] </a:t>
            </a:r>
            <a:r>
              <a:rPr lang="en-US" sz="1200" b="0" smtClean="0"/>
              <a:t>Latent semantic models for collaborative filtering, ACM Transactions on Information Systems 22 (2004), no. 1, 89–115</a:t>
            </a:r>
            <a:endParaRPr lang="en-US" sz="1200" smtClean="0"/>
          </a:p>
          <a:p>
            <a:r>
              <a:rPr lang="en-US" sz="1200" smtClean="0"/>
              <a:t>[Huang et al. 2004]</a:t>
            </a:r>
            <a:r>
              <a:rPr lang="en-US" sz="1200" b="0" smtClean="0"/>
              <a:t> Applying associative retrieval techniques to alleviate the sparsity problem in collaborative filtering, ACM Transactions on Information Systems 22 (2004), no. 1, 116–142</a:t>
            </a:r>
          </a:p>
          <a:p>
            <a:r>
              <a:rPr lang="en-US" sz="1200" smtClean="0"/>
              <a:t>[Koren et al. 2009]</a:t>
            </a:r>
            <a:r>
              <a:rPr lang="en-US" sz="1200" b="0" smtClean="0"/>
              <a:t> </a:t>
            </a:r>
            <a:r>
              <a:rPr lang="en-US" sz="1200" b="0" i="1" smtClean="0"/>
              <a:t>Matrix factorization techniques for recommender systems</a:t>
            </a:r>
            <a:r>
              <a:rPr lang="en-US" sz="1200" b="0" smtClean="0"/>
              <a:t>, Computer </a:t>
            </a:r>
            <a:r>
              <a:rPr lang="en-US" sz="1200" smtClean="0"/>
              <a:t>42 </a:t>
            </a:r>
            <a:r>
              <a:rPr lang="en-US" sz="1200" b="0" smtClean="0"/>
              <a:t>(2009), no. 8, 30–37</a:t>
            </a:r>
          </a:p>
          <a:p>
            <a:r>
              <a:rPr lang="en-US" sz="1200" smtClean="0"/>
              <a:t>[Lemire and Maclachlan 2005]</a:t>
            </a:r>
            <a:r>
              <a:rPr lang="en-US" sz="1200" b="0" smtClean="0"/>
              <a:t> Slope one predictors for online rating-based collaborative filtering, Proceedings of the 5th SIAM International Conference on Data Mining (SDM ’05) (Newport Beach, CA), 2005, pp. 471–480</a:t>
            </a:r>
          </a:p>
          <a:p>
            <a:r>
              <a:rPr lang="en-US" sz="1200" smtClean="0"/>
              <a:t>[Sarwar et al. 2000a]</a:t>
            </a:r>
            <a:r>
              <a:rPr lang="en-US" sz="1200" b="0" smtClean="0"/>
              <a:t> Application of dimensionality reduction in recommender systems – a case study, Proceedings of the ACM WebKDD Workshop (Boston), 2000</a:t>
            </a:r>
          </a:p>
          <a:p>
            <a:r>
              <a:rPr lang="en-US" sz="1200" smtClean="0"/>
              <a:t>[Zhang and Pu 2007]</a:t>
            </a:r>
            <a:r>
              <a:rPr lang="en-US" sz="1200" b="0" smtClean="0"/>
              <a:t> A recursive prediction algorithm for collaborative filtering recommender systems, Proceedings of the 2007 ACM Conference on Recommender Systems (RecSys ’07) (Minneapolis, MN), ACM, 2007, pp. 57–64</a:t>
            </a:r>
            <a:endParaRPr lang="en-US" sz="1200" b="0"/>
          </a:p>
        </p:txBody>
      </p:sp>
    </p:spTree>
    <p:extLst>
      <p:ext uri="{BB962C8B-B14F-4D97-AF65-F5344CB8AC3E}">
        <p14:creationId xmlns:p14="http://schemas.microsoft.com/office/powerpoint/2010/main" xmlns="" val="420225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User-based nearest-neighbor collaborative filtering (1)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200" dirty="0" smtClean="0"/>
                  <a:t>The basic technique</a:t>
                </a:r>
              </a:p>
              <a:p>
                <a:pPr lvl="1"/>
                <a:r>
                  <a:rPr lang="en-US" dirty="0" smtClean="0"/>
                  <a:t>Given an "active user" (Alice) and an item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not yet seen by Alice</a:t>
                </a:r>
              </a:p>
              <a:p>
                <a:pPr lvl="2"/>
                <a:r>
                  <a:rPr lang="en-US" dirty="0" smtClean="0"/>
                  <a:t>find a set of users (</a:t>
                </a:r>
                <a:r>
                  <a:rPr lang="en-US" dirty="0"/>
                  <a:t>peers/nearest neighbors) </a:t>
                </a:r>
                <a:r>
                  <a:rPr lang="en-US" dirty="0" smtClean="0"/>
                  <a:t>who liked the same items as Alice in the past </a:t>
                </a:r>
                <a:r>
                  <a:rPr lang="en-US" b="1" dirty="0" smtClean="0"/>
                  <a:t>and </a:t>
                </a:r>
                <a:r>
                  <a:rPr lang="en-US" dirty="0" smtClean="0"/>
                  <a:t>who have rated item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use, e.g. the average of their ratings to predict, if Alice will like item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do this for all items Alice has not seen and recommend the best-rated</a:t>
                </a:r>
              </a:p>
              <a:p>
                <a:r>
                  <a:rPr lang="en-US" sz="2200" dirty="0"/>
                  <a:t>Basic assumption and idea</a:t>
                </a:r>
              </a:p>
              <a:p>
                <a:pPr lvl="1"/>
                <a:r>
                  <a:rPr lang="en-US" dirty="0"/>
                  <a:t>If users had similar tastes in the past they will have similar tastes in the future</a:t>
                </a:r>
              </a:p>
              <a:p>
                <a:pPr lvl="1"/>
                <a:r>
                  <a:rPr lang="en-US" dirty="0"/>
                  <a:t>User preferences remain stable and consistent over time</a:t>
                </a:r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809" r="-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User-based nearest-neighbor collaborative </a:t>
            </a:r>
            <a:r>
              <a:rPr lang="en-US" smtClean="0"/>
              <a:t>filtering (2)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  <a:p>
            <a:pPr lvl="1"/>
            <a:r>
              <a:rPr lang="en-US" smtClean="0"/>
              <a:t>A </a:t>
            </a:r>
            <a:r>
              <a:rPr lang="en-US"/>
              <a:t>database of ratings of the current user, Alice, and some other </a:t>
            </a:r>
            <a:r>
              <a:rPr lang="en-US" smtClean="0"/>
              <a:t>users is given:</a:t>
            </a:r>
            <a:endParaRPr lang="en-US"/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r>
              <a:rPr lang="en-US"/>
              <a:t>Determine whether Alice will like or dislike </a:t>
            </a:r>
            <a:r>
              <a:rPr lang="en-US" i="1"/>
              <a:t>Item5</a:t>
            </a:r>
            <a:r>
              <a:rPr lang="en-US"/>
              <a:t>, which Alice has not yet rated or seen</a:t>
            </a:r>
          </a:p>
          <a:p>
            <a:pPr lvl="1"/>
            <a:endParaRPr lang="en-US" smtClean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60167776"/>
              </p:ext>
            </p:extLst>
          </p:nvPr>
        </p:nvGraphicFramePr>
        <p:xfrm>
          <a:off x="1788368" y="2420888"/>
          <a:ext cx="609600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Alice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?</a:t>
                      </a:r>
                      <a:endParaRPr lang="en-US" sz="18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23487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User-based nearest-neighbor collaborative </a:t>
            </a:r>
            <a:r>
              <a:rPr lang="en-US" smtClean="0"/>
              <a:t>filtering (3)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first questions</a:t>
            </a:r>
          </a:p>
          <a:p>
            <a:pPr lvl="1"/>
            <a:r>
              <a:rPr lang="en-US" dirty="0"/>
              <a:t>How do we measure similarity?</a:t>
            </a:r>
          </a:p>
          <a:p>
            <a:pPr lvl="1"/>
            <a:r>
              <a:rPr lang="en-US" dirty="0"/>
              <a:t>How many neighbors should we consider?</a:t>
            </a:r>
          </a:p>
          <a:p>
            <a:pPr lvl="1"/>
            <a:r>
              <a:rPr lang="en-US" dirty="0"/>
              <a:t>How do we generate a prediction from the neighbors' ratings?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84368" y="1700808"/>
            <a:ext cx="715144" cy="715144"/>
          </a:xfrm>
          <a:prstGeom prst="rect">
            <a:avLst/>
          </a:prstGeom>
        </p:spPr>
      </p:pic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69299136"/>
              </p:ext>
            </p:extLst>
          </p:nvPr>
        </p:nvGraphicFramePr>
        <p:xfrm>
          <a:off x="1259632" y="3645024"/>
          <a:ext cx="609600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Alice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?</a:t>
                      </a:r>
                      <a:endParaRPr lang="en-US" sz="18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110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</a:t>
            </a:r>
            <a:r>
              <a:rPr lang="en-US" smtClean="0"/>
              <a:t>user similarity (1)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28596" y="1500174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A popular similarity measure in user-based CF: </a:t>
                </a:r>
                <a:r>
                  <a:rPr lang="en-US" b="1" dirty="0" smtClean="0"/>
                  <a:t>Pearson correlation</a:t>
                </a:r>
              </a:p>
              <a:p>
                <a:pPr lvl="1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  : users</a:t>
                </a:r>
              </a:p>
              <a:p>
                <a:pPr lvl="1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de-DE" b="0" i="1" dirty="0" smtClean="0">
                            <a:latin typeface="Cambria Math"/>
                          </a:rPr>
                          <m:t>𝑎</m:t>
                        </m:r>
                        <m:r>
                          <a:rPr lang="de-DE" b="0" i="1" dirty="0" smtClean="0">
                            <a:latin typeface="Cambria Math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baseline="-25000" dirty="0" smtClean="0"/>
                  <a:t>     </a:t>
                </a:r>
                <a:r>
                  <a:rPr lang="en-US" dirty="0" smtClean="0"/>
                  <a:t>: rating of user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for item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</m:oMath>
                </a14:m>
                <a:endParaRPr lang="en-US" dirty="0" smtClean="0"/>
              </a:p>
              <a:p>
                <a:pPr lvl="1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 smtClean="0"/>
                  <a:t>	      : set of items, rated both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Possible similarity values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>
                  <a:buNone/>
                </a:pPr>
                <a:endParaRPr lang="en-US" dirty="0" smtClean="0"/>
              </a:p>
              <a:p>
                <a:pPr lvl="1">
                  <a:buNone/>
                </a:pPr>
                <a:endParaRPr lang="en-US" dirty="0" smtClean="0"/>
              </a:p>
              <a:p>
                <a:pPr lvl="1">
                  <a:buNone/>
                </a:pPr>
                <a:endParaRPr lang="en-US" dirty="0" smtClean="0"/>
              </a:p>
              <a:p>
                <a:pPr lvl="1">
                  <a:buNone/>
                </a:pPr>
                <a:endParaRPr lang="en-US" dirty="0" smtClean="0"/>
              </a:p>
              <a:p>
                <a:pPr lvl="1">
                  <a:buNone/>
                </a:pPr>
                <a:endParaRPr lang="en-US" dirty="0" smtClean="0"/>
              </a:p>
              <a:p>
                <a:pPr lvl="1">
                  <a:buNone/>
                </a:pPr>
                <a:endParaRPr lang="en-US" dirty="0" smtClean="0"/>
              </a:p>
              <a:p>
                <a:pPr lvl="1">
                  <a:buNone/>
                </a:pPr>
                <a:endParaRPr lang="en-US" dirty="0" smtClean="0"/>
              </a:p>
              <a:p>
                <a:pPr lvl="1">
                  <a:buNone/>
                </a:pPr>
                <a:endParaRPr lang="en-US" dirty="0" smtClean="0"/>
              </a:p>
              <a:p>
                <a:pPr lvl="1">
                  <a:buNone/>
                </a:pPr>
                <a:endParaRPr lang="en-US" dirty="0" smtClean="0"/>
              </a:p>
              <a:p>
                <a:pPr lvl="1">
                  <a:buNone/>
                </a:pPr>
                <a:endParaRPr lang="en-US" dirty="0" smtClean="0"/>
              </a:p>
              <a:p>
                <a:pPr lvl="1">
                  <a:buNone/>
                </a:pPr>
                <a:endParaRPr lang="en-US" dirty="0" smtClean="0"/>
              </a:p>
              <a:p>
                <a:pPr lvl="1">
                  <a:buNone/>
                </a:pPr>
                <a:endParaRPr lang="en-US" dirty="0" smtClean="0"/>
              </a:p>
              <a:p>
                <a:pPr lvl="1">
                  <a:buNone/>
                </a:pPr>
                <a:endParaRPr lang="en-US" dirty="0" smtClean="0"/>
              </a:p>
              <a:p>
                <a:pPr>
                  <a:buNone/>
                </a:pPr>
                <a:endParaRPr lang="en-US" b="1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596" y="1500174"/>
                <a:ext cx="8229600" cy="4525963"/>
              </a:xfrm>
              <a:blipFill rotWithShape="1">
                <a:blip r:embed="rId3"/>
                <a:stretch>
                  <a:fillRect l="-593" t="-6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feld 3"/>
              <p:cNvSpPr txBox="1"/>
              <p:nvPr/>
            </p:nvSpPr>
            <p:spPr>
              <a:xfrm>
                <a:off x="755576" y="3446905"/>
                <a:ext cx="5439694" cy="990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𝒔𝒊𝒎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𝒃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/>
                                </a:rPr>
                                <m:t>𝒑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 ∈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𝑷</m:t>
                              </m:r>
                            </m:sub>
                            <m:sup/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𝒂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𝒑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𝒂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𝒃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𝒑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𝒃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𝒑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∈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𝑷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𝒑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𝒓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𝒂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𝒑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∈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𝑷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 smtClean="0">
                                                  <a:latin typeface="Cambria Math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𝒑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𝒓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1" i="1" smtClean="0">
                                                  <a:latin typeface="Cambria Math"/>
                                                </a:rPr>
                                                <m:t>𝒃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446905"/>
                <a:ext cx="5439694" cy="99020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</a:t>
            </a:r>
            <a:r>
              <a:rPr lang="en-US" smtClean="0"/>
              <a:t>user similarity (2)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28596" y="1500174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A popular similarity measure in user-based CF: </a:t>
                </a:r>
                <a:r>
                  <a:rPr lang="en-US" b="1" dirty="0" smtClean="0"/>
                  <a:t>Pearson correlation</a:t>
                </a:r>
              </a:p>
              <a:p>
                <a:pPr lvl="1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  : users</a:t>
                </a:r>
              </a:p>
              <a:p>
                <a:pPr lvl="1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de-DE" i="1" dirty="0">
                            <a:latin typeface="Cambria Math"/>
                          </a:rPr>
                          <m:t>𝑎</m:t>
                        </m:r>
                        <m:r>
                          <a:rPr lang="de-DE" i="1" dirty="0">
                            <a:latin typeface="Cambria Math"/>
                          </a:rPr>
                          <m:t>,</m:t>
                        </m:r>
                        <m:r>
                          <a:rPr lang="de-DE" i="1" dirty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baseline="-25000" dirty="0"/>
                  <a:t>     </a:t>
                </a:r>
                <a:r>
                  <a:rPr lang="en-US" dirty="0"/>
                  <a:t>: rating of user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for item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/>
                  <a:t>	      : set of items, rated both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Possible similarity values between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>
                  <a:buNone/>
                </a:pPr>
                <a:endParaRPr lang="en-US" dirty="0" smtClean="0"/>
              </a:p>
              <a:p>
                <a:pPr lvl="1">
                  <a:buNone/>
                </a:pPr>
                <a:endParaRPr lang="en-US" dirty="0" smtClean="0"/>
              </a:p>
              <a:p>
                <a:pPr lvl="1">
                  <a:buNone/>
                </a:pPr>
                <a:endParaRPr lang="en-US" dirty="0" smtClean="0"/>
              </a:p>
              <a:p>
                <a:pPr lvl="1">
                  <a:buNone/>
                </a:pPr>
                <a:endParaRPr lang="en-US" dirty="0" smtClean="0"/>
              </a:p>
              <a:p>
                <a:pPr lvl="1">
                  <a:buNone/>
                </a:pPr>
                <a:endParaRPr lang="en-US" dirty="0" smtClean="0"/>
              </a:p>
              <a:p>
                <a:pPr lvl="1">
                  <a:buNone/>
                </a:pPr>
                <a:endParaRPr lang="en-US" dirty="0" smtClean="0"/>
              </a:p>
              <a:p>
                <a:pPr lvl="1">
                  <a:buNone/>
                </a:pPr>
                <a:endParaRPr lang="en-US" dirty="0" smtClean="0"/>
              </a:p>
              <a:p>
                <a:pPr lvl="1">
                  <a:buNone/>
                </a:pPr>
                <a:endParaRPr lang="en-US" dirty="0" smtClean="0"/>
              </a:p>
              <a:p>
                <a:pPr lvl="1">
                  <a:buNone/>
                </a:pPr>
                <a:endParaRPr lang="en-US" dirty="0" smtClean="0"/>
              </a:p>
              <a:p>
                <a:pPr lvl="1">
                  <a:buNone/>
                </a:pPr>
                <a:endParaRPr lang="en-US" dirty="0" smtClean="0"/>
              </a:p>
              <a:p>
                <a:pPr lvl="1">
                  <a:buNone/>
                </a:pPr>
                <a:endParaRPr lang="en-US" dirty="0" smtClean="0"/>
              </a:p>
              <a:p>
                <a:pPr lvl="1">
                  <a:buNone/>
                </a:pPr>
                <a:endParaRPr lang="en-US" dirty="0" smtClean="0"/>
              </a:p>
              <a:p>
                <a:pPr lvl="1">
                  <a:buNone/>
                </a:pPr>
                <a:endParaRPr lang="en-US" dirty="0" smtClean="0"/>
              </a:p>
              <a:p>
                <a:pPr>
                  <a:buNone/>
                </a:pPr>
                <a:endParaRPr lang="en-US" b="1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596" y="1500174"/>
                <a:ext cx="8229600" cy="4525963"/>
              </a:xfrm>
              <a:blipFill rotWithShape="1">
                <a:blip r:embed="rId3"/>
                <a:stretch>
                  <a:fillRect l="-593" t="-6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Tabelle 18"/>
          <p:cNvGraphicFramePr>
            <a:graphicFrameLocks noGrp="1"/>
          </p:cNvGraphicFramePr>
          <p:nvPr/>
        </p:nvGraphicFramePr>
        <p:xfrm>
          <a:off x="571472" y="3643314"/>
          <a:ext cx="609600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Alice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?</a:t>
                      </a:r>
                      <a:endParaRPr lang="en-US" sz="18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uppieren 4"/>
          <p:cNvGrpSpPr/>
          <p:nvPr/>
        </p:nvGrpSpPr>
        <p:grpSpPr>
          <a:xfrm>
            <a:off x="6732240" y="4166819"/>
            <a:ext cx="1656184" cy="558325"/>
            <a:chOff x="6732240" y="4166819"/>
            <a:chExt cx="1656184" cy="558325"/>
          </a:xfrm>
        </p:grpSpPr>
        <p:sp>
          <p:nvSpPr>
            <p:cNvPr id="17" name="Textfeld 16"/>
            <p:cNvSpPr txBox="1"/>
            <p:nvPr/>
          </p:nvSpPr>
          <p:spPr>
            <a:xfrm>
              <a:off x="7246765" y="4355812"/>
              <a:ext cx="1141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err="1" smtClean="0">
                  <a:latin typeface="Calibri" pitchFamily="34" charset="0"/>
                </a:rPr>
                <a:t>sim</a:t>
              </a:r>
              <a:r>
                <a:rPr lang="en-US" b="0" smtClean="0">
                  <a:latin typeface="Calibri" pitchFamily="34" charset="0"/>
                </a:rPr>
                <a:t> = </a:t>
              </a:r>
              <a:r>
                <a:rPr lang="en-US" b="0" dirty="0" smtClean="0">
                  <a:latin typeface="Calibri" pitchFamily="34" charset="0"/>
                </a:rPr>
                <a:t>0,85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4" name="Nach links gekrümmter Pfeil 3"/>
            <p:cNvSpPr/>
            <p:nvPr/>
          </p:nvSpPr>
          <p:spPr bwMode="auto">
            <a:xfrm>
              <a:off x="6732240" y="4166819"/>
              <a:ext cx="238254" cy="472698"/>
            </a:xfrm>
            <a:prstGeom prst="curved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6732240" y="4149080"/>
            <a:ext cx="1656184" cy="945396"/>
            <a:chOff x="6732240" y="4149080"/>
            <a:chExt cx="1656184" cy="945396"/>
          </a:xfrm>
        </p:grpSpPr>
        <p:sp>
          <p:nvSpPr>
            <p:cNvPr id="16" name="Nach links gekrümmter Pfeil 15"/>
            <p:cNvSpPr/>
            <p:nvPr/>
          </p:nvSpPr>
          <p:spPr bwMode="auto">
            <a:xfrm>
              <a:off x="6732240" y="4149080"/>
              <a:ext cx="288032" cy="864096"/>
            </a:xfrm>
            <a:prstGeom prst="curved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7246765" y="4725144"/>
              <a:ext cx="1141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err="1" smtClean="0">
                  <a:latin typeface="Calibri" pitchFamily="34" charset="0"/>
                </a:rPr>
                <a:t>sim</a:t>
              </a:r>
              <a:r>
                <a:rPr lang="en-US" b="0" smtClean="0">
                  <a:latin typeface="Calibri" pitchFamily="34" charset="0"/>
                </a:rPr>
                <a:t> = 0,00</a:t>
              </a:r>
              <a:endParaRPr lang="en-US" b="0" dirty="0">
                <a:latin typeface="Calibri" pitchFamily="34" charset="0"/>
              </a:endParaRP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6732240" y="4149080"/>
            <a:ext cx="1656184" cy="1305436"/>
            <a:chOff x="6732240" y="4149080"/>
            <a:chExt cx="1656184" cy="1305436"/>
          </a:xfrm>
        </p:grpSpPr>
        <p:sp>
          <p:nvSpPr>
            <p:cNvPr id="22" name="Textfeld 21"/>
            <p:cNvSpPr txBox="1"/>
            <p:nvPr/>
          </p:nvSpPr>
          <p:spPr>
            <a:xfrm>
              <a:off x="7246765" y="5085184"/>
              <a:ext cx="1141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smtClean="0">
                  <a:latin typeface="Calibri" pitchFamily="34" charset="0"/>
                </a:rPr>
                <a:t>sim = 0,70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20" name="Nach links gekrümmter Pfeil 19"/>
            <p:cNvSpPr/>
            <p:nvPr/>
          </p:nvSpPr>
          <p:spPr bwMode="auto">
            <a:xfrm>
              <a:off x="6732240" y="4149080"/>
              <a:ext cx="360040" cy="1192778"/>
            </a:xfrm>
            <a:prstGeom prst="curved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6732240" y="4149079"/>
            <a:ext cx="1728192" cy="1656185"/>
            <a:chOff x="6732240" y="4149079"/>
            <a:chExt cx="1728192" cy="1656185"/>
          </a:xfrm>
        </p:grpSpPr>
        <p:sp>
          <p:nvSpPr>
            <p:cNvPr id="25" name="Textfeld 24"/>
            <p:cNvSpPr txBox="1"/>
            <p:nvPr/>
          </p:nvSpPr>
          <p:spPr>
            <a:xfrm>
              <a:off x="7248241" y="5435933"/>
              <a:ext cx="1212191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err="1" smtClean="0">
                  <a:latin typeface="Calibri" pitchFamily="34" charset="0"/>
                </a:rPr>
                <a:t>sim</a:t>
              </a:r>
              <a:r>
                <a:rPr lang="en-US" b="0" smtClean="0">
                  <a:latin typeface="Calibri" pitchFamily="34" charset="0"/>
                </a:rPr>
                <a:t> = </a:t>
              </a:r>
              <a:r>
                <a:rPr lang="en-US" b="0" dirty="0" smtClean="0">
                  <a:latin typeface="Calibri" pitchFamily="34" charset="0"/>
                </a:rPr>
                <a:t>-0,79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26" name="Nach links gekrümmter Pfeil 25"/>
            <p:cNvSpPr/>
            <p:nvPr/>
          </p:nvSpPr>
          <p:spPr bwMode="auto">
            <a:xfrm>
              <a:off x="6732240" y="4149079"/>
              <a:ext cx="432048" cy="1624825"/>
            </a:xfrm>
            <a:prstGeom prst="curved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12907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7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17_habv</Template>
  <TotalTime>0</TotalTime>
  <Words>3051</Words>
  <Application>Microsoft Office PowerPoint</Application>
  <PresentationFormat>Bildschirmpräsentation (4:3)</PresentationFormat>
  <Paragraphs>724</Paragraphs>
  <Slides>46</Slides>
  <Notes>46</Notes>
  <HiddenSlides>0</HiddenSlides>
  <MMClips>0</MMClips>
  <ScaleCrop>false</ScaleCrop>
  <HeadingPairs>
    <vt:vector size="6" baseType="variant"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46</vt:i4>
      </vt:variant>
    </vt:vector>
  </HeadingPairs>
  <TitlesOfParts>
    <vt:vector size="49" baseType="lpstr">
      <vt:lpstr>17_habv</vt:lpstr>
      <vt:lpstr>Benutzerdefiniertes Design</vt:lpstr>
      <vt:lpstr>Formel</vt:lpstr>
      <vt:lpstr>Folie 1</vt:lpstr>
      <vt:lpstr>Agenda</vt:lpstr>
      <vt:lpstr>Collaborative Filtering (CF)</vt:lpstr>
      <vt:lpstr>Pure CF Approaches</vt:lpstr>
      <vt:lpstr>User-based nearest-neighbor collaborative filtering (1)</vt:lpstr>
      <vt:lpstr>User-based nearest-neighbor collaborative filtering (2)</vt:lpstr>
      <vt:lpstr>User-based nearest-neighbor collaborative filtering (3)</vt:lpstr>
      <vt:lpstr>Measuring user similarity (1)</vt:lpstr>
      <vt:lpstr>Measuring user similarity (2)</vt:lpstr>
      <vt:lpstr>Pearson correlation</vt:lpstr>
      <vt:lpstr>Making predictions</vt:lpstr>
      <vt:lpstr>Improving the metrics  / prediction function</vt:lpstr>
      <vt:lpstr>Memory-based and model-based approaches</vt:lpstr>
      <vt:lpstr>Item-based collaborative filtering</vt:lpstr>
      <vt:lpstr>The cosine similarity measure</vt:lpstr>
      <vt:lpstr>Making predictions</vt:lpstr>
      <vt:lpstr>Pre-processing for item-based filtering</vt:lpstr>
      <vt:lpstr>More on ratings – Explicit ratings</vt:lpstr>
      <vt:lpstr>More on ratings – Implicit ratings</vt:lpstr>
      <vt:lpstr>Data sparsity problems</vt:lpstr>
      <vt:lpstr>Example algorithms for sparse datasets</vt:lpstr>
      <vt:lpstr>Graph-based methods (1)</vt:lpstr>
      <vt:lpstr>Graph-based methods (2)</vt:lpstr>
      <vt:lpstr>Graph-based methods (3)</vt:lpstr>
      <vt:lpstr>More model-based approaches</vt:lpstr>
      <vt:lpstr>2000:  Application of Dimensionality Reduction in  Recommender System, B. Sarwar et al., WebKDD Workshop</vt:lpstr>
      <vt:lpstr>Matrix factorization</vt:lpstr>
      <vt:lpstr>Example for SVD-based recommendation</vt:lpstr>
      <vt:lpstr> </vt:lpstr>
      <vt:lpstr>Discussion about dimensionality reduction (Sarwar et al. 2000a)</vt:lpstr>
      <vt:lpstr>Association rule mining</vt:lpstr>
      <vt:lpstr>Recommendation based on Association Rule Mining</vt:lpstr>
      <vt:lpstr>Probabilistic methods</vt:lpstr>
      <vt:lpstr>Calculation of probabilities in simplistic approach</vt:lpstr>
      <vt:lpstr>Practical probabilistic approaches</vt:lpstr>
      <vt:lpstr>Slope One predictors (Lemire and Maclachlan 2005)</vt:lpstr>
      <vt:lpstr>RF-Rec predictors (Gedikli et al. 2011) </vt:lpstr>
      <vt:lpstr>2008:  Factorization meets the neighborhood: a multifaceted collaborative   filtering model, Y. Koren, ACM SIGKDD</vt:lpstr>
      <vt:lpstr>2008:  Factorization meets the neighborhood: a multifaceted collaborative   filtering model, Y. Koren, ACM SIGKDD</vt:lpstr>
      <vt:lpstr>Summarizing recent methods</vt:lpstr>
      <vt:lpstr>Collaborative Filtering Issues</vt:lpstr>
      <vt:lpstr>The Google News personalization engine</vt:lpstr>
      <vt:lpstr>Google News portal (1)</vt:lpstr>
      <vt:lpstr>Google News portal (2)</vt:lpstr>
      <vt:lpstr>Literature (1)</vt:lpstr>
      <vt:lpstr>Literature (2)</vt:lpstr>
    </vt:vector>
  </TitlesOfParts>
  <Company>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</dc:title>
  <dc:creator>markus</dc:creator>
  <cp:lastModifiedBy>m</cp:lastModifiedBy>
  <cp:revision>1113</cp:revision>
  <dcterms:created xsi:type="dcterms:W3CDTF">2006-04-22T09:23:14Z</dcterms:created>
  <dcterms:modified xsi:type="dcterms:W3CDTF">2012-01-11T09:22:21Z</dcterms:modified>
</cp:coreProperties>
</file>