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727" r:id="rId3"/>
    <p:sldMasterId id="2147483742" r:id="rId4"/>
  </p:sldMasterIdLst>
  <p:notesMasterIdLst>
    <p:notesMasterId r:id="rId29"/>
  </p:notesMasterIdLst>
  <p:handoutMasterIdLst>
    <p:handoutMasterId r:id="rId30"/>
  </p:handoutMasterIdLst>
  <p:sldIdLst>
    <p:sldId id="831" r:id="rId5"/>
    <p:sldId id="680" r:id="rId6"/>
    <p:sldId id="820" r:id="rId7"/>
    <p:sldId id="819" r:id="rId8"/>
    <p:sldId id="823" r:id="rId9"/>
    <p:sldId id="832" r:id="rId10"/>
    <p:sldId id="821" r:id="rId11"/>
    <p:sldId id="829" r:id="rId12"/>
    <p:sldId id="822" r:id="rId13"/>
    <p:sldId id="836" r:id="rId14"/>
    <p:sldId id="837" r:id="rId15"/>
    <p:sldId id="824" r:id="rId16"/>
    <p:sldId id="838" r:id="rId17"/>
    <p:sldId id="825" r:id="rId18"/>
    <p:sldId id="833" r:id="rId19"/>
    <p:sldId id="826" r:id="rId20"/>
    <p:sldId id="834" r:id="rId21"/>
    <p:sldId id="827" r:id="rId22"/>
    <p:sldId id="835" r:id="rId23"/>
    <p:sldId id="841" r:id="rId24"/>
    <p:sldId id="839" r:id="rId25"/>
    <p:sldId id="828" r:id="rId26"/>
    <p:sldId id="843" r:id="rId27"/>
    <p:sldId id="842" r:id="rId2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tmar" initials="D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75" autoAdjust="0"/>
    <p:restoredTop sz="96686" autoAdjust="0"/>
  </p:normalViewPr>
  <p:slideViewPr>
    <p:cSldViewPr>
      <p:cViewPr>
        <p:scale>
          <a:sx n="110" d="100"/>
          <a:sy n="110" d="100"/>
        </p:scale>
        <p:origin x="-126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11.01.2012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11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5283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6968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5520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66756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183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3086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37594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2458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2</a:t>
            </a:fld>
            <a:endParaRPr lang="de-DE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61680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26100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1584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 smtClean="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9</a:t>
            </a:fld>
            <a:endParaRPr lang="de-DE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40408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428596" y="635795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rgbClr val="000000"/>
                </a:solidFill>
              </a:rPr>
              <a:t>© Dietmar Jannach and Markus Zanker</a:t>
            </a:r>
            <a:endParaRPr lang="de-DE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82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2745751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1049737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5363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561735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309002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4228683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1502393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1996099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2613355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5903746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1332524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Dr. Markus Zanker,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5524458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629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428596" y="6357958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 smtClean="0">
                <a:solidFill>
                  <a:srgbClr val="000000"/>
                </a:solidFill>
              </a:rPr>
              <a:t>© Dietmar Jannach and Markus Zanker</a:t>
            </a:r>
            <a:endParaRPr lang="de-DE" sz="12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40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40621667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190200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2603549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355233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819719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0524818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5140718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3342113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89072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89898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4044071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Dr. Markus Zanker,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xmlns="" val="21738132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‹Nr.›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Tutorial: Introduction to Recommender Systems, ACM SAC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 b="0">
                <a:solidFill>
                  <a:srgbClr val="000000"/>
                </a:solidFill>
              </a:rPr>
              <a:pPr>
                <a:defRPr/>
              </a:pPr>
              <a:t>‹Nr.›</a:t>
            </a:fld>
            <a:r>
              <a:rPr lang="de-DE" sz="1000" b="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7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 b="0">
                <a:solidFill>
                  <a:srgbClr val="000000"/>
                </a:solidFill>
              </a:rPr>
              <a:pPr>
                <a:defRPr/>
              </a:pPr>
              <a:t>‹Nr.›</a:t>
            </a:fld>
            <a:r>
              <a:rPr lang="de-DE" sz="1000" b="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4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rgbClr val="000000">
                      <a:tint val="80000"/>
                      <a:satMod val="250000"/>
                      <a:alpha val="45000"/>
                    </a:srgbClr>
                  </a:outerShdw>
                </a:effectLst>
                <a:latin typeface="Calibri" pitchFamily="34" charset="0"/>
              </a:rPr>
              <a:t>Content-based recommendation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rgbClr val="000000">
                    <a:tint val="80000"/>
                    <a:satMod val="250000"/>
                    <a:alpha val="45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0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</a:t>
            </a:r>
            <a:r>
              <a:rPr lang="en-US" dirty="0"/>
              <a:t>vector space </a:t>
            </a:r>
            <a:r>
              <a:rPr lang="en-US" dirty="0" smtClean="0"/>
              <a:t>model II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424936" cy="4689929"/>
          </a:xfrm>
        </p:spPr>
        <p:txBody>
          <a:bodyPr>
            <a:noAutofit/>
          </a:bodyPr>
          <a:lstStyle/>
          <a:p>
            <a:r>
              <a:rPr lang="en-US" sz="1800" dirty="0"/>
              <a:t>U</a:t>
            </a:r>
            <a:r>
              <a:rPr lang="en-US" sz="1800" dirty="0" smtClean="0"/>
              <a:t>se </a:t>
            </a:r>
            <a:r>
              <a:rPr lang="en-US" sz="1800" dirty="0"/>
              <a:t>lexical knowledge, </a:t>
            </a:r>
            <a:r>
              <a:rPr lang="en-US" sz="1800" dirty="0" smtClean="0"/>
              <a:t>use </a:t>
            </a:r>
            <a:r>
              <a:rPr lang="en-US" sz="1800" dirty="0"/>
              <a:t>more elaborate methods for feature </a:t>
            </a:r>
            <a:r>
              <a:rPr lang="en-US" sz="1800" dirty="0" smtClean="0"/>
              <a:t>selection</a:t>
            </a:r>
          </a:p>
          <a:p>
            <a:pPr lvl="1"/>
            <a:r>
              <a:rPr lang="en-US" sz="1400" dirty="0" smtClean="0"/>
              <a:t>Remove words that are not relevant in the domain</a:t>
            </a:r>
            <a:endParaRPr lang="en-US" sz="1400" dirty="0"/>
          </a:p>
          <a:p>
            <a:r>
              <a:rPr lang="en-US" sz="1800" dirty="0"/>
              <a:t>D</a:t>
            </a:r>
            <a:r>
              <a:rPr lang="en-US" sz="1800" dirty="0" smtClean="0"/>
              <a:t>etection </a:t>
            </a:r>
            <a:r>
              <a:rPr lang="en-US" sz="1800" dirty="0"/>
              <a:t>of phrases as </a:t>
            </a:r>
            <a:r>
              <a:rPr lang="en-US" sz="1800" dirty="0" smtClean="0"/>
              <a:t>terms</a:t>
            </a:r>
          </a:p>
          <a:p>
            <a:pPr lvl="1"/>
            <a:r>
              <a:rPr lang="en-US" sz="1400" dirty="0" smtClean="0"/>
              <a:t>More descriptive for a text than single words </a:t>
            </a:r>
          </a:p>
          <a:p>
            <a:pPr lvl="1"/>
            <a:r>
              <a:rPr lang="en-US" sz="1400" dirty="0" smtClean="0"/>
              <a:t>e.g. "United Nations"</a:t>
            </a:r>
            <a:endParaRPr lang="en-US" sz="1600" dirty="0"/>
          </a:p>
          <a:p>
            <a:r>
              <a:rPr lang="en-US" sz="1800" dirty="0" smtClean="0"/>
              <a:t>Limitations</a:t>
            </a:r>
          </a:p>
          <a:p>
            <a:pPr lvl="1"/>
            <a:r>
              <a:rPr lang="en-US" sz="1600" dirty="0"/>
              <a:t>semantic meaning remains unknown</a:t>
            </a:r>
          </a:p>
          <a:p>
            <a:pPr lvl="1"/>
            <a:r>
              <a:rPr lang="en-US" sz="1600" dirty="0"/>
              <a:t>example: usage of a word in a negative context</a:t>
            </a:r>
          </a:p>
          <a:p>
            <a:pPr lvl="2"/>
            <a:r>
              <a:rPr lang="en-US" sz="1400" dirty="0"/>
              <a:t>"there is nothing on the menu that a vegetarian would like.."</a:t>
            </a:r>
          </a:p>
          <a:p>
            <a:pPr lvl="2"/>
            <a:r>
              <a:rPr lang="en-US" sz="1400" dirty="0"/>
              <a:t>The word "vegetarian" will receive a higher weight then desired</a:t>
            </a:r>
          </a:p>
          <a:p>
            <a:pPr marL="857250" lvl="2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 </a:t>
            </a:r>
            <a:r>
              <a:rPr lang="en-US" sz="1400" dirty="0"/>
              <a:t>an unintended match with a user interested in vegetarian restaurants</a:t>
            </a:r>
          </a:p>
          <a:p>
            <a:pPr lvl="2"/>
            <a:endParaRPr lang="en-US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1147950" y="4725144"/>
            <a:ext cx="216024" cy="1751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80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03367"/>
                <a:ext cx="8229600" cy="4689929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/>
                  <a:t>Usual </a:t>
                </a:r>
                <a:r>
                  <a:rPr lang="en-US" sz="1800" dirty="0"/>
                  <a:t>similarity metric to compare vectors: Cosine similarity (angle</a:t>
                </a:r>
                <a:r>
                  <a:rPr lang="en-US" sz="1800" dirty="0" smtClean="0"/>
                  <a:t>)</a:t>
                </a:r>
              </a:p>
              <a:p>
                <a:pPr lvl="1"/>
                <a:r>
                  <a:rPr lang="en-US" sz="1600" dirty="0" smtClean="0"/>
                  <a:t>Cosine similarity is calculated based on the angle between the vectors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16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1600" dirty="0" smtClean="0"/>
              </a:p>
              <a:p>
                <a:r>
                  <a:rPr lang="en-US" sz="1800" dirty="0" smtClean="0"/>
                  <a:t>Adjusted cosine similarity</a:t>
                </a:r>
              </a:p>
              <a:p>
                <a:pPr lvl="1"/>
                <a:r>
                  <a:rPr lang="en-US" sz="1600" b="0" dirty="0" smtClean="0"/>
                  <a:t>take </a:t>
                </a:r>
                <a:r>
                  <a:rPr lang="en-US" sz="1600" b="0" dirty="0"/>
                  <a:t>average user ratings into </a:t>
                </a:r>
                <a:r>
                  <a:rPr lang="en-US" sz="1600" b="0" dirty="0" smtClean="0"/>
                  <a:t>account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 b="0" dirty="0" smtClean="0"/>
                  <a:t>), </a:t>
                </a:r>
                <a:r>
                  <a:rPr lang="en-US" sz="1600" b="0" dirty="0"/>
                  <a:t>transform the original ratings</a:t>
                </a:r>
              </a:p>
              <a:p>
                <a:pPr lvl="1"/>
                <a:r>
                  <a:rPr lang="en-US" sz="1600" b="0" dirty="0" smtClean="0"/>
                  <a:t>U</a:t>
                </a:r>
                <a:r>
                  <a:rPr lang="en-US" sz="1600" b="0" dirty="0"/>
                  <a:t>: set of users who have rated both items a and b</a:t>
                </a:r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03367"/>
                <a:ext cx="8229600" cy="4689929"/>
              </a:xfrm>
              <a:blipFill rotWithShape="1">
                <a:blip r:embed="rId3"/>
                <a:stretch>
                  <a:fillRect l="-444" t="-6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51700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Recommending items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8229600" cy="4525963"/>
              </a:xfrm>
            </p:spPr>
            <p:txBody>
              <a:bodyPr/>
              <a:lstStyle/>
              <a:p>
                <a:r>
                  <a:rPr lang="en-US" sz="1800" dirty="0"/>
                  <a:t>Simple method: nearest neighbors</a:t>
                </a:r>
              </a:p>
              <a:p>
                <a:pPr lvl="1"/>
                <a:r>
                  <a:rPr lang="en-US" sz="1600" dirty="0"/>
                  <a:t>Given a set of documents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 </m:t>
                    </m:r>
                    <m:r>
                      <a:rPr lang="en-US" sz="1600" i="1" dirty="0" smtClean="0">
                        <a:latin typeface="Cambria Math"/>
                      </a:rPr>
                      <m:t>𝐷</m:t>
                    </m:r>
                    <m:r>
                      <a:rPr lang="en-US" sz="16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already rated by the user (like/dislike</a:t>
                </a:r>
                <a:r>
                  <a:rPr lang="en-US" sz="1600" dirty="0" smtClean="0"/>
                  <a:t>)</a:t>
                </a:r>
              </a:p>
              <a:p>
                <a:pPr lvl="2"/>
                <a:r>
                  <a:rPr lang="en-US" sz="1400" dirty="0" smtClean="0"/>
                  <a:t>Either explicitly via user interface</a:t>
                </a:r>
              </a:p>
              <a:p>
                <a:pPr lvl="2"/>
                <a:r>
                  <a:rPr lang="en-US" sz="1400" dirty="0" smtClean="0"/>
                  <a:t>Or implicitly by monitoring user's behavior</a:t>
                </a:r>
                <a:endParaRPr lang="en-US" sz="1400" dirty="0"/>
              </a:p>
              <a:p>
                <a:pPr lvl="1"/>
                <a:r>
                  <a:rPr lang="en-US" sz="1600" dirty="0"/>
                  <a:t>Find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 nearest neighbors of an not-yet-seen item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𝐷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1400" dirty="0" smtClean="0"/>
                  <a:t>Use similarity measures (like cosine similarity) to capture similarity of two documents</a:t>
                </a:r>
                <a:endParaRPr lang="en-US" sz="1400" dirty="0"/>
              </a:p>
              <a:p>
                <a:pPr lvl="1"/>
                <a:r>
                  <a:rPr lang="en-US" sz="1600" dirty="0"/>
                  <a:t>Take these </a:t>
                </a:r>
                <a:r>
                  <a:rPr lang="en-US" sz="1600" dirty="0" smtClean="0"/>
                  <a:t>neighbors to </a:t>
                </a:r>
                <a:r>
                  <a:rPr lang="en-US" sz="1600" dirty="0"/>
                  <a:t>predict a </a:t>
                </a:r>
                <a:r>
                  <a:rPr lang="en-US" sz="1600" dirty="0" smtClean="0"/>
                  <a:t>rating </a:t>
                </a: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1500" dirty="0" smtClean="0"/>
                  <a:t>e.g.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/>
                      </a:rPr>
                      <m:t>𝑘</m:t>
                    </m:r>
                    <m:r>
                      <a:rPr lang="en-US" sz="1500" i="1" dirty="0" smtClean="0">
                        <a:latin typeface="Cambria Math"/>
                      </a:rPr>
                      <m:t>=5</m:t>
                    </m:r>
                  </m:oMath>
                </a14:m>
                <a:r>
                  <a:rPr lang="en-US" sz="1500" dirty="0" smtClean="0"/>
                  <a:t> most similar items to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/>
                      </a:rPr>
                      <m:t> </m:t>
                    </m:r>
                    <m:r>
                      <a:rPr lang="en-US" sz="15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500" dirty="0" smtClean="0"/>
                  <a:t>. </a:t>
                </a:r>
                <a:r>
                  <a:rPr lang="en-US" sz="1500" dirty="0"/>
                  <a:t/>
                </a:r>
                <a:br>
                  <a:rPr lang="en-US" sz="1500" dirty="0"/>
                </a:br>
                <a:r>
                  <a:rPr lang="en-US" sz="1500" dirty="0" smtClean="0"/>
                  <a:t>4 of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1500" dirty="0" smtClean="0"/>
                  <a:t> items were liked by current user </a:t>
                </a:r>
                <a:r>
                  <a:rPr lang="en-US" sz="1500" dirty="0"/>
                  <a:t> </a:t>
                </a:r>
                <a:r>
                  <a:rPr lang="en-US" sz="1500" dirty="0" smtClean="0"/>
                  <a:t>      item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500" dirty="0" smtClean="0"/>
                  <a:t> will also be liked by this user</a:t>
                </a:r>
                <a:br>
                  <a:rPr lang="en-US" sz="1500" dirty="0" smtClean="0"/>
                </a:br>
                <a:endParaRPr lang="en-US" sz="1500" dirty="0"/>
              </a:p>
              <a:p>
                <a:pPr lvl="1"/>
                <a:r>
                  <a:rPr lang="en-US" sz="1600" dirty="0" smtClean="0"/>
                  <a:t>Variations</a:t>
                </a:r>
                <a:r>
                  <a:rPr lang="en-US" sz="1600" dirty="0"/>
                  <a:t>: </a:t>
                </a:r>
                <a:endParaRPr lang="en-US" sz="1600" dirty="0" smtClean="0"/>
              </a:p>
              <a:p>
                <a:pPr lvl="2"/>
                <a:r>
                  <a:rPr lang="en-US" sz="1500" dirty="0" smtClean="0"/>
                  <a:t>Varying neighborhood size k</a:t>
                </a:r>
              </a:p>
              <a:p>
                <a:pPr lvl="2"/>
                <a:r>
                  <a:rPr lang="en-US" sz="1500" dirty="0" smtClean="0"/>
                  <a:t>lower/upper </a:t>
                </a:r>
                <a:r>
                  <a:rPr lang="en-US" sz="1500" dirty="0"/>
                  <a:t>similarity </a:t>
                </a:r>
                <a:r>
                  <a:rPr lang="en-US" sz="1500" dirty="0" smtClean="0"/>
                  <a:t>thresholds to prevent system from recommending items the user already has seen</a:t>
                </a:r>
                <a:endParaRPr lang="en-US" sz="1500" dirty="0"/>
              </a:p>
              <a:p>
                <a:pPr lvl="1"/>
                <a:r>
                  <a:rPr lang="en-US" sz="1600" dirty="0"/>
                  <a:t>Good to model short-term interests / follow-up stories</a:t>
                </a:r>
              </a:p>
              <a:p>
                <a:pPr lvl="1"/>
                <a:r>
                  <a:rPr lang="en-US" sz="1600" dirty="0"/>
                  <a:t>Used in combination with method to model long-term </a:t>
                </a:r>
                <a:r>
                  <a:rPr lang="en-US" sz="1600" dirty="0" smtClean="0"/>
                  <a:t>preferences</a:t>
                </a:r>
                <a:endParaRPr lang="en-US" sz="16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229600" cy="4525963"/>
              </a:xfrm>
              <a:blipFill rotWithShape="1">
                <a:blip r:embed="rId3"/>
                <a:stretch>
                  <a:fillRect l="-519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feil nach rechts 3"/>
          <p:cNvSpPr/>
          <p:nvPr/>
        </p:nvSpPr>
        <p:spPr bwMode="auto">
          <a:xfrm>
            <a:off x="4788024" y="3717032"/>
            <a:ext cx="21602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94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Recommending 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 smtClean="0"/>
              <a:t>Retrieval quality depends on individual capability to formulate queries  with right keywords.</a:t>
            </a:r>
          </a:p>
          <a:p>
            <a:r>
              <a:rPr lang="en-US" sz="1800" dirty="0" smtClean="0"/>
              <a:t>Query-based </a:t>
            </a:r>
            <a:r>
              <a:rPr lang="en-US" sz="1800" dirty="0"/>
              <a:t>retrieval: Rocchio's </a:t>
            </a:r>
            <a:r>
              <a:rPr lang="en-US" sz="1800" dirty="0" smtClean="0"/>
              <a:t>method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SMART System: Users are allowed to rate (relevant/irrelevant) retrieved documents (feedback)</a:t>
            </a:r>
          </a:p>
          <a:p>
            <a:pPr lvl="1"/>
            <a:r>
              <a:rPr lang="en-US" sz="1600" dirty="0"/>
              <a:t>The system then learns a prototype of relevant/irrelevant documents</a:t>
            </a:r>
          </a:p>
          <a:p>
            <a:pPr lvl="1"/>
            <a:r>
              <a:rPr lang="en-US" sz="1600" dirty="0"/>
              <a:t>Queries are then automatically extended with additional terms/weight of relevant </a:t>
            </a:r>
            <a:r>
              <a:rPr lang="en-US" sz="1600" dirty="0" smtClean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4834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02273"/>
            <a:ext cx="3024336" cy="190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Rocchio details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Document collections D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(liked) and D</a:t>
            </a:r>
            <a:r>
              <a:rPr lang="en-US" sz="1800" baseline="30000" dirty="0" smtClean="0"/>
              <a:t>-</a:t>
            </a:r>
            <a:r>
              <a:rPr lang="en-US" sz="1800" dirty="0" smtClean="0"/>
              <a:t> (disliked)</a:t>
            </a:r>
          </a:p>
          <a:p>
            <a:pPr lvl="1"/>
            <a:r>
              <a:rPr lang="en-US" sz="1600" dirty="0" smtClean="0"/>
              <a:t>Calculate prototype vector for these categories.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1800" dirty="0" smtClean="0"/>
              <a:t>Computing modified query Q</a:t>
            </a:r>
            <a:r>
              <a:rPr lang="en-US" sz="1100" dirty="0" smtClean="0"/>
              <a:t>i+1</a:t>
            </a:r>
            <a:r>
              <a:rPr lang="en-US" sz="1800" dirty="0" smtClean="0"/>
              <a:t> from </a:t>
            </a:r>
            <a:br>
              <a:rPr lang="en-US" sz="1800" dirty="0" smtClean="0"/>
            </a:br>
            <a:r>
              <a:rPr lang="en-US" sz="1800" dirty="0" smtClean="0"/>
              <a:t>current query Q</a:t>
            </a:r>
            <a:r>
              <a:rPr lang="en-US" sz="1100" dirty="0" smtClean="0"/>
              <a:t>i  </a:t>
            </a:r>
            <a:r>
              <a:rPr lang="en-US" sz="1800" dirty="0" smtClean="0"/>
              <a:t>with:</a:t>
            </a:r>
            <a:endParaRPr lang="en-US" sz="400" dirty="0" smtClean="0"/>
          </a:p>
          <a:p>
            <a:pPr marL="0" indent="0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feld 7"/>
              <p:cNvSpPr txBox="1"/>
              <p:nvPr/>
            </p:nvSpPr>
            <p:spPr>
              <a:xfrm>
                <a:off x="179512" y="4640962"/>
                <a:ext cx="5562512" cy="67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mbria Math"/>
                        </a:rPr>
                        <m:t>= </m:t>
                      </m:r>
                      <m:r>
                        <a:rPr lang="en-US" sz="1400" i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sz="1400" i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 ∗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1400" i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4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− </m:t>
                      </m:r>
                      <m:r>
                        <a:rPr lang="en-US" sz="1400" i="1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mbria Math"/>
                          <a:ea typeface="Cambria Math"/>
                        </a:rPr>
                        <m:t>𝛄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𝑫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i="1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40962"/>
                <a:ext cx="5562512" cy="6708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7999" y="2636911"/>
            <a:ext cx="2123732" cy="86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932040" y="3933056"/>
            <a:ext cx="421196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 kern="0" dirty="0">
                <a:solidFill>
                  <a:srgbClr val="003366"/>
                </a:solidFill>
                <a:latin typeface="Calibri" pitchFamily="34" charset="0"/>
                <a:sym typeface="Symbol"/>
              </a:rPr>
              <a:t>, ,  used to fine-tune the feedback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1600" b="0" kern="0" dirty="0">
                <a:solidFill>
                  <a:srgbClr val="003366"/>
                </a:solidFill>
                <a:latin typeface="Calibri" pitchFamily="34" charset="0"/>
                <a:sym typeface="Symbol"/>
              </a:rPr>
              <a:t> weight for original query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1600" b="0" kern="0" dirty="0">
                <a:solidFill>
                  <a:srgbClr val="003366"/>
                </a:solidFill>
                <a:latin typeface="Calibri" pitchFamily="34" charset="0"/>
                <a:sym typeface="Symbol"/>
              </a:rPr>
              <a:t> weight for positive feedback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1600" b="0" kern="0" dirty="0">
                <a:solidFill>
                  <a:srgbClr val="003366"/>
                </a:solidFill>
                <a:latin typeface="Calibri" pitchFamily="34" charset="0"/>
                <a:sym typeface="Symbol"/>
              </a:rPr>
              <a:t> weight for negative feedback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45481" y="5373216"/>
            <a:ext cx="4098527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ts val="1200"/>
              </a:spcBef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003366"/>
                </a:solidFill>
                <a:latin typeface="Calibri" pitchFamily="34" charset="0"/>
                <a:sym typeface="Symbol"/>
              </a:rPr>
              <a:t>Often only positive feedback is used</a:t>
            </a:r>
            <a:endParaRPr lang="en-US" kern="0" dirty="0">
              <a:solidFill>
                <a:srgbClr val="003366"/>
              </a:solidFill>
              <a:latin typeface="Calibri" pitchFamily="34" charset="0"/>
              <a:sym typeface="Symbol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1600" b="0" kern="0" dirty="0" smtClean="0">
                <a:solidFill>
                  <a:srgbClr val="003366"/>
                </a:solidFill>
                <a:latin typeface="Calibri" pitchFamily="34" charset="0"/>
                <a:sym typeface="Symbol"/>
              </a:rPr>
              <a:t>More valuable than negative feedback</a:t>
            </a:r>
            <a:endParaRPr lang="en-US" sz="1600" b="0" kern="0" dirty="0">
              <a:solidFill>
                <a:srgbClr val="003366"/>
              </a:solidFill>
              <a:latin typeface="Calibri" pitchFamily="34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challenges of Rocchio's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427168" cy="4525963"/>
              </a:xfrm>
            </p:spPr>
            <p:txBody>
              <a:bodyPr/>
              <a:lstStyle/>
              <a:p>
                <a:r>
                  <a:rPr lang="en-US" sz="1800" dirty="0" smtClean="0"/>
                  <a:t>Certain number of item ratings needed  to build reasonable user model</a:t>
                </a:r>
              </a:p>
              <a:p>
                <a:pPr lvl="1"/>
                <a:r>
                  <a:rPr lang="en-US" sz="1600" dirty="0"/>
                  <a:t>Can be automated by trying to capture user ratings implicitly (click on document</a:t>
                </a:r>
                <a:r>
                  <a:rPr lang="en-US" sz="1600" dirty="0" smtClean="0"/>
                  <a:t>)</a:t>
                </a:r>
              </a:p>
              <a:p>
                <a:pPr lvl="1"/>
                <a:r>
                  <a:rPr lang="en-US" sz="1600" dirty="0"/>
                  <a:t>Pseudorelevance Feedback:  Assume that the first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</a:rPr>
                      <m:t>𝑛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documents match the query best.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1600" i="1" dirty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600" dirty="0"/>
                  <a:t> is not used until explicit negative feedback exists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800" dirty="0" smtClean="0"/>
                  <a:t>User interaction required during retrieval phase</a:t>
                </a:r>
              </a:p>
              <a:p>
                <a:pPr lvl="1"/>
                <a:r>
                  <a:rPr lang="en-US" sz="1600" dirty="0" smtClean="0"/>
                  <a:t>Interactive query refinement opens new opportunities for gathering information and</a:t>
                </a:r>
              </a:p>
              <a:p>
                <a:pPr lvl="1"/>
                <a:r>
                  <a:rPr lang="en-US" sz="1600" dirty="0" smtClean="0"/>
                  <a:t>Helps user to learn which vocabulary should be used to receive the information he needs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427168" cy="4525963"/>
              </a:xfrm>
              <a:blipFill rotWithShape="1">
                <a:blip r:embed="rId3"/>
                <a:stretch>
                  <a:fillRect l="-4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6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methods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67544" y="134076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dirty="0" smtClean="0"/>
              <a:t>Recommendation as classical text classification problem</a:t>
            </a:r>
          </a:p>
          <a:p>
            <a:pPr lvl="1"/>
            <a:r>
              <a:rPr lang="en-US" sz="1600" b="0" dirty="0" smtClean="0"/>
              <a:t>long history of using probabilistic methods</a:t>
            </a:r>
          </a:p>
          <a:p>
            <a:r>
              <a:rPr lang="en-US" sz="1800" dirty="0" smtClean="0"/>
              <a:t>Simple approach:</a:t>
            </a:r>
          </a:p>
          <a:p>
            <a:pPr lvl="2"/>
            <a:r>
              <a:rPr lang="en-US" sz="1600" b="0" dirty="0" smtClean="0"/>
              <a:t>2 classes: hot/cold</a:t>
            </a:r>
          </a:p>
          <a:p>
            <a:pPr lvl="2"/>
            <a:r>
              <a:rPr lang="en-US" sz="1600" b="0" dirty="0" smtClean="0"/>
              <a:t>simple Boolean document representation</a:t>
            </a:r>
          </a:p>
          <a:p>
            <a:pPr lvl="2"/>
            <a:r>
              <a:rPr lang="en-US" sz="1600" b="0" dirty="0" smtClean="0"/>
              <a:t>calculate probability that document is hot/cold based on Bayes theorem</a:t>
            </a:r>
          </a:p>
          <a:p>
            <a:pPr lvl="1"/>
            <a:endParaRPr lang="en-US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7091046"/>
              </p:ext>
            </p:extLst>
          </p:nvPr>
        </p:nvGraphicFramePr>
        <p:xfrm>
          <a:off x="395536" y="3717032"/>
          <a:ext cx="5328592" cy="19442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2088"/>
                <a:gridCol w="1296144"/>
                <a:gridCol w="1008112"/>
                <a:gridCol w="864096"/>
                <a:gridCol w="720080"/>
                <a:gridCol w="648072"/>
              </a:tblGrid>
              <a:tr h="277745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Doc-ID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recommender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intelligent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learning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school</a:t>
                      </a:r>
                      <a:endParaRPr lang="de-DE" sz="1100" dirty="0"/>
                    </a:p>
                  </a:txBody>
                  <a:tcPr marL="91810" marR="91810" marT="45905" marB="4590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Label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2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4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5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745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6</a:t>
                      </a:r>
                      <a:endParaRPr lang="de-DE" sz="1100" dirty="0"/>
                    </a:p>
                  </a:txBody>
                  <a:tcPr marL="91810" marR="91810" marT="45905" marB="459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1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0</a:t>
                      </a:r>
                      <a:endParaRPr lang="de-DE" sz="1100" dirty="0"/>
                    </a:p>
                  </a:txBody>
                  <a:tcPr marL="91810" marR="91810" marT="45905" marB="4590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smtClean="0"/>
                        <a:t>?</a:t>
                      </a:r>
                      <a:endParaRPr lang="de-DE" sz="1100" dirty="0"/>
                    </a:p>
                  </a:txBody>
                  <a:tcPr marL="91810" marR="91810" marT="45905" marB="459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feld 6"/>
              <p:cNvSpPr txBox="1"/>
              <p:nvPr/>
            </p:nvSpPr>
            <p:spPr>
              <a:xfrm>
                <a:off x="5004048" y="3854351"/>
                <a:ext cx="4104456" cy="133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/>
                        </a:rPr>
                        <m:t>               </m:t>
                      </m:r>
                      <m:r>
                        <a:rPr lang="en-US" sz="13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𝑋</m:t>
                          </m:r>
                        </m:e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𝐿𝑎𝑏𝑒</m:t>
                          </m:r>
                          <m:r>
                            <a:rPr lang="de-DE" sz="13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=</m:t>
                      </m:r>
                      <m:r>
                        <a:rPr lang="en-US" sz="13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𝑟𝑒𝑐𝑜𝑚𝑚𝑒𝑛𝑑𝑒𝑟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𝐿𝑎𝑏𝑒</m:t>
                          </m:r>
                          <m:r>
                            <a:rPr lang="de-DE" sz="13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𝑖𝑛𝑡𝑒𝑙𝑙𝑖𝑔𝑒𝑛𝑡</m:t>
                          </m:r>
                          <m:r>
                            <a:rPr lang="de-DE" sz="1300" b="0" i="1" smtClean="0">
                              <a:latin typeface="Cambria Math"/>
                              <a:ea typeface="Cambria Math"/>
                            </a:rPr>
                            <m:t>       </m:t>
                          </m:r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𝐿𝑎𝑏𝑒</m:t>
                          </m:r>
                          <m:r>
                            <a:rPr lang="de-DE" sz="13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𝑙𝑒𝑎𝑟𝑛𝑖𝑛𝑔</m:t>
                          </m:r>
                          <m:r>
                            <a:rPr lang="de-DE" sz="1300" b="0" i="1" smtClean="0">
                              <a:latin typeface="Cambria Math"/>
                              <a:ea typeface="Cambria Math"/>
                            </a:rPr>
                            <m:t>           </m:t>
                          </m:r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𝐿𝑎𝑏𝑒</m:t>
                          </m:r>
                          <m:r>
                            <a:rPr lang="de-DE" sz="13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𝑠𝑐h𝑜𝑜𝑙</m:t>
                          </m:r>
                          <m:r>
                            <a:rPr lang="de-DE" sz="1300" b="0" i="1" smtClean="0">
                              <a:latin typeface="Cambria Math"/>
                              <a:ea typeface="Cambria Math"/>
                            </a:rPr>
                            <m:t>                </m:t>
                          </m:r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  <m:e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𝐿𝑎𝑏𝑒</m:t>
                          </m:r>
                          <m:r>
                            <a:rPr lang="de-DE" sz="13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≈0.149</m:t>
                      </m:r>
                    </m:oMath>
                  </m:oMathPara>
                </a14:m>
                <a:endParaRPr lang="en-US" sz="1300" b="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854351"/>
                <a:ext cx="4104456" cy="1332288"/>
              </a:xfrm>
              <a:prstGeom prst="rect">
                <a:avLst/>
              </a:prstGeom>
              <a:blipFill rotWithShape="1">
                <a:blip r:embed="rId3"/>
                <a:stretch>
                  <a:fillRect b="-43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930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5626"/>
            <a:ext cx="3966064" cy="331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 bwMode="auto">
          <a:xfrm rot="10800000">
            <a:off x="5148064" y="2258734"/>
            <a:ext cx="360040" cy="35283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 rot="5400000">
            <a:off x="7203104" y="509864"/>
            <a:ext cx="360040" cy="37500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8309508" y="4990374"/>
            <a:ext cx="648072" cy="5268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 rot="16200000">
            <a:off x="7191105" y="3834230"/>
            <a:ext cx="269894" cy="36358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44408" y="5009401"/>
            <a:ext cx="1137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smtClean="0"/>
              <a:t>Relevant </a:t>
            </a:r>
            <a:br>
              <a:rPr lang="en-US" sz="900" b="0" smtClean="0"/>
            </a:br>
            <a:endParaRPr lang="en-US" sz="900" b="0" smtClean="0"/>
          </a:p>
          <a:p>
            <a:r>
              <a:rPr lang="en-US" sz="900" b="0" smtClean="0"/>
              <a:t>Nonrelevant </a:t>
            </a:r>
            <a:endParaRPr lang="en-US" sz="9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76277"/>
            <a:ext cx="8229600" cy="964704"/>
          </a:xfrm>
        </p:spPr>
        <p:txBody>
          <a:bodyPr/>
          <a:lstStyle/>
          <a:p>
            <a:r>
              <a:rPr lang="en-US" sz="1800" dirty="0" smtClean="0"/>
              <a:t>Most learning methods aim to find coefficients of a linear model</a:t>
            </a:r>
          </a:p>
          <a:p>
            <a:r>
              <a:rPr lang="en-US" sz="1800" dirty="0" smtClean="0"/>
              <a:t>A simplified classifier with only two dimensions can be represented by a line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463103" y="5359406"/>
            <a:ext cx="8640960" cy="109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smtClean="0"/>
              <a:t>Other linear classifiers:</a:t>
            </a:r>
          </a:p>
          <a:p>
            <a:pPr lvl="1"/>
            <a:r>
              <a:rPr lang="en-US" sz="1600" b="0" smtClean="0"/>
              <a:t>Naive Bayes classifier, Rocchio method, Windrow-Hoff algorithm, Support vector machines </a:t>
            </a:r>
            <a:endParaRPr lang="en-US" sz="1600" b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inear classifiers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Inhaltsplatzhalter 2"/>
              <p:cNvSpPr txBox="1">
                <a:spLocks/>
              </p:cNvSpPr>
              <p:nvPr/>
            </p:nvSpPr>
            <p:spPr bwMode="auto">
              <a:xfrm>
                <a:off x="463103" y="2384883"/>
                <a:ext cx="5040560" cy="3240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 b="1">
                    <a:solidFill>
                      <a:srgbClr val="003366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366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700">
                    <a:solidFill>
                      <a:srgbClr val="003366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700">
                    <a:solidFill>
                      <a:srgbClr val="003366"/>
                    </a:solidFill>
                    <a:latin typeface="Calibri" pitchFamily="34" charset="0"/>
                    <a:ea typeface="Times New Roman" pitchFamily="18" charset="0"/>
                    <a:cs typeface="Helvetic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Calibri" pitchFamily="34" charset="0"/>
                    <a:ea typeface="Times New Roman" pitchFamily="18" charset="0"/>
                    <a:cs typeface="Helvetic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9pPr>
              </a:lstStyle>
              <a:p>
                <a:r>
                  <a:rPr lang="en-US" sz="1800" dirty="0" smtClean="0"/>
                  <a:t>The line has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sz="1800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0" dirty="0" smtClean="0"/>
                  <a:t>correspond to the vector representation of a document (using e.g. TF-IDF weights)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b="0" dirty="0" smtClean="0"/>
                  <a:t> are parameters to be learned</a:t>
                </a:r>
              </a:p>
              <a:p>
                <a:pPr lvl="1"/>
                <a:r>
                  <a:rPr lang="en-US" sz="1600" b="0" dirty="0" smtClean="0"/>
                  <a:t>Classification of a document based on checking</a:t>
                </a:r>
                <a:r>
                  <a:rPr lang="en-US" sz="1600" b="0" dirty="0"/>
                  <a:t/>
                </a:r>
                <a:br>
                  <a:rPr lang="en-US" sz="16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&gt;</m:t>
                    </m:r>
                    <m:r>
                      <a:rPr lang="en-US" sz="1600" b="0" i="1">
                        <a:latin typeface="Cambria Math"/>
                      </a:rPr>
                      <m:t>𝑏</m:t>
                    </m:r>
                  </m:oMath>
                </a14:m>
                <a:endParaRPr lang="en-US" sz="1600" b="0" dirty="0" smtClean="0"/>
              </a:p>
              <a:p>
                <a:r>
                  <a:rPr lang="en-US" sz="1800" dirty="0" smtClean="0"/>
                  <a:t>In n-dimensional space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the classification function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sz="18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1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 smtClean="0"/>
                  <a:t> </a:t>
                </a:r>
              </a:p>
            </p:txBody>
          </p:sp>
        </mc:Choice>
        <mc:Fallback>
          <p:sp>
            <p:nvSpPr>
              <p:cNvPr id="9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103" y="2384883"/>
                <a:ext cx="5040560" cy="3240359"/>
              </a:xfrm>
              <a:prstGeom prst="rect">
                <a:avLst/>
              </a:prstGeom>
              <a:blipFill rotWithShape="1">
                <a:blip r:embed="rId4"/>
                <a:stretch>
                  <a:fillRect l="-846" t="-9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568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sz="1800" dirty="0"/>
              <a:t>Side note: Conditional independence of events does in fact not hold</a:t>
            </a:r>
          </a:p>
          <a:p>
            <a:pPr lvl="1"/>
            <a:r>
              <a:rPr lang="en-US" sz="1600" dirty="0"/>
              <a:t>"New York", "Hong Kong"</a:t>
            </a:r>
          </a:p>
          <a:p>
            <a:pPr lvl="1"/>
            <a:r>
              <a:rPr lang="en-US" sz="1600" dirty="0"/>
              <a:t>Still, good accuracy can be achieved</a:t>
            </a:r>
          </a:p>
          <a:p>
            <a:r>
              <a:rPr lang="en-US" sz="1800" dirty="0"/>
              <a:t>Boolean representation simplistic	</a:t>
            </a:r>
          </a:p>
          <a:p>
            <a:pPr lvl="1"/>
            <a:r>
              <a:rPr lang="en-US" sz="1600" dirty="0"/>
              <a:t>positional independence assumed</a:t>
            </a:r>
          </a:p>
          <a:p>
            <a:pPr lvl="1"/>
            <a:r>
              <a:rPr lang="en-US" sz="1600" dirty="0"/>
              <a:t>keyword counts lost</a:t>
            </a:r>
          </a:p>
          <a:p>
            <a:r>
              <a:rPr lang="en-US" sz="1800" dirty="0"/>
              <a:t>More elaborate probabilistic methods</a:t>
            </a:r>
          </a:p>
          <a:p>
            <a:pPr lvl="1"/>
            <a:r>
              <a:rPr lang="en-US" sz="1600" dirty="0"/>
              <a:t>e.g., estimate probability of term v occurring in a document of class C by relative frequency of v in all documents of the class</a:t>
            </a:r>
          </a:p>
          <a:p>
            <a:r>
              <a:rPr lang="en-US" sz="1800" dirty="0"/>
              <a:t>Other linear classification algorithms (machine learning) can be used</a:t>
            </a:r>
          </a:p>
          <a:p>
            <a:pPr lvl="1"/>
            <a:r>
              <a:rPr lang="en-US" sz="1600" dirty="0"/>
              <a:t>Support Vector Machines, ..</a:t>
            </a:r>
          </a:p>
          <a:p>
            <a:r>
              <a:rPr lang="en-US" sz="1800" dirty="0"/>
              <a:t>Use other information retrieval methods (used by search engines</a:t>
            </a:r>
            <a:r>
              <a:rPr lang="en-US" sz="1800" dirty="0" smtClean="0"/>
              <a:t>..)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4203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decision models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Decision tree for recommendation problems</a:t>
            </a:r>
          </a:p>
          <a:p>
            <a:pPr lvl="1"/>
            <a:r>
              <a:rPr lang="en-US" sz="1600" dirty="0" smtClean="0"/>
              <a:t>inner nodes labeled with item features (keywords)</a:t>
            </a:r>
          </a:p>
          <a:p>
            <a:pPr lvl="1"/>
            <a:r>
              <a:rPr lang="en-US" sz="1600" dirty="0" smtClean="0"/>
              <a:t>used to partition the test examples </a:t>
            </a:r>
          </a:p>
          <a:p>
            <a:pPr lvl="2"/>
            <a:r>
              <a:rPr lang="en-US" sz="1400" b="1" dirty="0" smtClean="0"/>
              <a:t>existence or non existence of a keyword</a:t>
            </a:r>
          </a:p>
          <a:p>
            <a:pPr lvl="1"/>
            <a:r>
              <a:rPr lang="en-US" sz="1600" dirty="0" smtClean="0"/>
              <a:t>in basic setting only two classes appear at leaf nodes</a:t>
            </a:r>
          </a:p>
          <a:p>
            <a:pPr lvl="2"/>
            <a:r>
              <a:rPr lang="en-US" sz="1400" b="1" dirty="0" smtClean="0"/>
              <a:t>interesting or not interesting</a:t>
            </a:r>
          </a:p>
          <a:p>
            <a:pPr lvl="1"/>
            <a:r>
              <a:rPr lang="en-US" sz="1600" dirty="0" smtClean="0"/>
              <a:t>decision tree can automatically be constructed from training data</a:t>
            </a:r>
          </a:p>
          <a:p>
            <a:pPr lvl="1"/>
            <a:r>
              <a:rPr lang="en-US" sz="1600" dirty="0" smtClean="0"/>
              <a:t>works best with small number of features</a:t>
            </a:r>
          </a:p>
          <a:p>
            <a:pPr lvl="1"/>
            <a:r>
              <a:rPr lang="en-US" sz="1600" dirty="0" smtClean="0"/>
              <a:t>use meta features like author name, genre, ...  instead of TF-IDF representation.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4471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</a:t>
            </a:r>
            <a:endParaRPr lang="en-US" dirty="0" smtClean="0"/>
          </a:p>
        </p:txBody>
      </p:sp>
      <p:pic>
        <p:nvPicPr>
          <p:cNvPr id="5" name="Grafik 10" descr="U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7763" y="4432314"/>
            <a:ext cx="1109683" cy="5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11" descr="UMarrow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1460" y="4646993"/>
            <a:ext cx="1100330" cy="5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lkenförmige Legende 6"/>
          <p:cNvSpPr/>
          <p:nvPr/>
        </p:nvSpPr>
        <p:spPr bwMode="auto">
          <a:xfrm rot="2787219" flipH="1" flipV="1">
            <a:off x="1021661" y="4343771"/>
            <a:ext cx="1525528" cy="1587593"/>
          </a:xfrm>
          <a:prstGeom prst="cloudCallout">
            <a:avLst>
              <a:gd name="adj1" fmla="val -30770"/>
              <a:gd name="adj2" fmla="val 89177"/>
            </a:avLst>
          </a:prstGeom>
          <a:solidFill>
            <a:schemeClr val="accent5"/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57200" y="1373222"/>
            <a:ext cx="8147248" cy="254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dirty="0" smtClean="0"/>
              <a:t>While CF – methods do not require any information about the items,</a:t>
            </a:r>
          </a:p>
          <a:p>
            <a:pPr lvl="2"/>
            <a:r>
              <a:rPr lang="en-US" sz="1600" b="0" dirty="0" smtClean="0"/>
              <a:t>it might be reasonable to exploit such information; and</a:t>
            </a:r>
          </a:p>
          <a:p>
            <a:pPr lvl="2"/>
            <a:r>
              <a:rPr lang="en-US" sz="1600" b="0" dirty="0" smtClean="0"/>
              <a:t>recommend fantasy novels to people who liked fantasy novels in the past</a:t>
            </a:r>
          </a:p>
          <a:p>
            <a:r>
              <a:rPr lang="en-US" sz="1800" dirty="0" smtClean="0"/>
              <a:t>What do we need:</a:t>
            </a:r>
          </a:p>
          <a:p>
            <a:pPr lvl="2"/>
            <a:r>
              <a:rPr lang="en-US" sz="1600" b="0" dirty="0" smtClean="0"/>
              <a:t>some information about the available items such as the genre ("content") </a:t>
            </a:r>
          </a:p>
          <a:p>
            <a:pPr lvl="2"/>
            <a:r>
              <a:rPr lang="en-US" sz="1600" b="0" dirty="0" smtClean="0"/>
              <a:t>some sort of </a:t>
            </a:r>
            <a:r>
              <a:rPr lang="en-US" sz="1600" b="0" i="1" dirty="0" smtClean="0"/>
              <a:t>user profile</a:t>
            </a:r>
            <a:r>
              <a:rPr lang="en-US" sz="1600" b="0" dirty="0" smtClean="0"/>
              <a:t> describing what the user likes (the preferences)</a:t>
            </a:r>
          </a:p>
          <a:p>
            <a:r>
              <a:rPr lang="en-US" sz="1800" dirty="0" smtClean="0"/>
              <a:t>The task:</a:t>
            </a:r>
          </a:p>
          <a:p>
            <a:pPr lvl="2"/>
            <a:r>
              <a:rPr lang="en-US" sz="1600" b="0" dirty="0" smtClean="0"/>
              <a:t>learn user preferences</a:t>
            </a:r>
          </a:p>
          <a:p>
            <a:pPr lvl="2"/>
            <a:r>
              <a:rPr lang="en-US" sz="1600" b="0" dirty="0" smtClean="0"/>
              <a:t>locate/recommend items that are "similar" to the user preferences</a:t>
            </a:r>
          </a:p>
        </p:txBody>
      </p:sp>
      <p:pic>
        <p:nvPicPr>
          <p:cNvPr id="10" name="Grafik 5" descr="Box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3873" y="5196157"/>
            <a:ext cx="1012114" cy="84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6" descr="Outputarrow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3972" y="5403888"/>
            <a:ext cx="695489" cy="13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7" descr="Output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8051" y="5139857"/>
            <a:ext cx="991573" cy="95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21" descr="PM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36419" y="5616576"/>
            <a:ext cx="1100122" cy="45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22" descr="PMarrow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68555" y="5660627"/>
            <a:ext cx="704078" cy="17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/>
        </p:nvSpPr>
        <p:spPr>
          <a:xfrm>
            <a:off x="1241294" y="4801620"/>
            <a:ext cx="1239404" cy="720079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r>
              <a:rPr lang="en-US" sz="1300" b="0" dirty="0">
                <a:solidFill>
                  <a:schemeClr val="accent5">
                    <a:lumMod val="25000"/>
                  </a:schemeClr>
                </a:solidFill>
              </a:rPr>
              <a:t>"</a:t>
            </a:r>
            <a:r>
              <a:rPr lang="en-US" sz="1300" b="0" dirty="0" smtClean="0">
                <a:solidFill>
                  <a:schemeClr val="accent5">
                    <a:lumMod val="25000"/>
                  </a:schemeClr>
                </a:solidFill>
              </a:rPr>
              <a:t>show </a:t>
            </a:r>
            <a:r>
              <a:rPr lang="en-US" sz="1300" b="0" dirty="0">
                <a:solidFill>
                  <a:schemeClr val="accent5">
                    <a:lumMod val="25000"/>
                  </a:schemeClr>
                </a:solidFill>
              </a:rPr>
              <a:t>me more of the same what </a:t>
            </a:r>
            <a:r>
              <a:rPr lang="en-US" sz="1300" b="0" dirty="0" smtClean="0">
                <a:solidFill>
                  <a:schemeClr val="accent5">
                    <a:lumMod val="25000"/>
                  </a:schemeClr>
                </a:solidFill>
              </a:rPr>
              <a:t>I've liked"</a:t>
            </a:r>
            <a:endParaRPr lang="en-US" sz="1300" b="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decision models 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Rule induction</a:t>
            </a:r>
          </a:p>
          <a:p>
            <a:pPr lvl="1"/>
            <a:r>
              <a:rPr lang="en-US" sz="1600" dirty="0" smtClean="0"/>
              <a:t>built on RIPPER algorithm</a:t>
            </a:r>
          </a:p>
          <a:p>
            <a:pPr lvl="1"/>
            <a:r>
              <a:rPr lang="en-US" sz="1600" dirty="0" smtClean="0"/>
              <a:t>good performance compared with other classification methods</a:t>
            </a:r>
          </a:p>
          <a:p>
            <a:pPr lvl="2"/>
            <a:r>
              <a:rPr lang="en-US" sz="1600" b="1" dirty="0" err="1" smtClean="0"/>
              <a:t>eloborate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postpruning</a:t>
            </a:r>
            <a:r>
              <a:rPr lang="en-US" sz="1600" b="1" dirty="0" smtClean="0"/>
              <a:t> techniques of RIPPER</a:t>
            </a:r>
          </a:p>
          <a:p>
            <a:pPr lvl="2"/>
            <a:r>
              <a:rPr lang="en-US" sz="1600" b="1" dirty="0" smtClean="0"/>
              <a:t>extension for e-mail classification</a:t>
            </a:r>
          </a:p>
          <a:p>
            <a:pPr lvl="3"/>
            <a:r>
              <a:rPr lang="en-US" sz="1400" b="1" dirty="0" smtClean="0"/>
              <a:t>takes document structure into account</a:t>
            </a:r>
          </a:p>
          <a:p>
            <a:r>
              <a:rPr lang="en-US" sz="1800" dirty="0" smtClean="0"/>
              <a:t>main advantages of these decision models:</a:t>
            </a:r>
          </a:p>
          <a:p>
            <a:pPr lvl="1"/>
            <a:r>
              <a:rPr lang="en-US" sz="1600" dirty="0" smtClean="0"/>
              <a:t>inferred decision rules serve as basis for generating explanations for recommendation</a:t>
            </a:r>
          </a:p>
          <a:p>
            <a:pPr lvl="1"/>
            <a:r>
              <a:rPr lang="en-US" sz="1600" dirty="0" smtClean="0"/>
              <a:t>existing domain knowledge can be incorporated in models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7410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feature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process of choosing a subset of available terms</a:t>
                </a:r>
              </a:p>
              <a:p>
                <a:r>
                  <a:rPr lang="en-US" sz="1800" dirty="0" smtClean="0"/>
                  <a:t>different strategies exist for deciding which features to use</a:t>
                </a:r>
              </a:p>
              <a:p>
                <a:pPr lvl="1"/>
                <a:r>
                  <a:rPr lang="en-US" sz="1600" dirty="0" smtClean="0"/>
                  <a:t>feature selection based on domain knowledge and lexical information from WordNet (</a:t>
                </a:r>
                <a:r>
                  <a:rPr lang="en-US" sz="1600" dirty="0" err="1" smtClean="0"/>
                  <a:t>Pazzani</a:t>
                </a:r>
                <a:r>
                  <a:rPr lang="en-US" sz="1600" dirty="0" smtClean="0"/>
                  <a:t> and </a:t>
                </a:r>
                <a:r>
                  <a:rPr lang="en-US" sz="1600" dirty="0" err="1" smtClean="0"/>
                  <a:t>Billsus</a:t>
                </a:r>
                <a:r>
                  <a:rPr lang="en-US" sz="1600" dirty="0" smtClean="0"/>
                  <a:t> 1997)</a:t>
                </a:r>
              </a:p>
              <a:p>
                <a:pPr lvl="1"/>
                <a:r>
                  <a:rPr lang="en-US" sz="1600" dirty="0" smtClean="0"/>
                  <a:t>frequency-based feature selection to remove words appearing  "too rare" or "too often" (</a:t>
                </a:r>
                <a:r>
                  <a:rPr lang="en-US" sz="1600" dirty="0" err="1" smtClean="0"/>
                  <a:t>Chakrabarti</a:t>
                </a:r>
                <a:r>
                  <a:rPr lang="en-US" sz="1600" dirty="0" smtClean="0"/>
                  <a:t> 2002)</a:t>
                </a:r>
              </a:p>
              <a:p>
                <a:r>
                  <a:rPr lang="en-US" sz="1800" dirty="0" smtClean="0"/>
                  <a:t>Not appropriate for larger text corpora</a:t>
                </a:r>
              </a:p>
              <a:p>
                <a:pPr lvl="1"/>
                <a:r>
                  <a:rPr lang="en-US" sz="1600" dirty="0"/>
                  <a:t>B</a:t>
                </a:r>
                <a:r>
                  <a:rPr lang="en-US" sz="1600" dirty="0" smtClean="0"/>
                  <a:t>etter to </a:t>
                </a:r>
              </a:p>
              <a:p>
                <a:pPr lvl="2"/>
                <a:r>
                  <a:rPr lang="en-US" sz="1500" dirty="0" smtClean="0"/>
                  <a:t>evaluate value of individual features (keywords) independently and </a:t>
                </a:r>
              </a:p>
              <a:p>
                <a:pPr lvl="2"/>
                <a:r>
                  <a:rPr lang="en-US" sz="1500" dirty="0" smtClean="0"/>
                  <a:t>construct a ranked list of "good" keywords.</a:t>
                </a:r>
              </a:p>
              <a:p>
                <a:r>
                  <a:rPr lang="en-US" sz="1800" dirty="0" smtClean="0"/>
                  <a:t>Typical measure for determining utility of keywords: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1800" b="1" i="1" dirty="0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de-DE" sz="18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 smtClean="0"/>
                  <a:t>, mutual information measure or Fisher's discrimination index</a:t>
                </a:r>
                <a:endParaRPr lang="en-US" sz="1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674" r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9795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 of content-based recommendation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Keywords alone may not be sufficient to judge quality/relevance of a document or web page</a:t>
            </a:r>
          </a:p>
          <a:p>
            <a:pPr lvl="2"/>
            <a:r>
              <a:rPr lang="en-US" sz="1600" dirty="0"/>
              <a:t>up-to-date-ness, usability, aesthetics, writing style</a:t>
            </a:r>
          </a:p>
          <a:p>
            <a:pPr lvl="2"/>
            <a:r>
              <a:rPr lang="en-US" sz="1600" dirty="0"/>
              <a:t>content may also be limited / too short</a:t>
            </a:r>
          </a:p>
          <a:p>
            <a:pPr lvl="2"/>
            <a:r>
              <a:rPr lang="en-US" sz="1600" dirty="0"/>
              <a:t>content may not be automatically extractable (multimedia)</a:t>
            </a:r>
          </a:p>
          <a:p>
            <a:r>
              <a:rPr lang="en-US" sz="1800" dirty="0"/>
              <a:t>Ramp-up phase required</a:t>
            </a:r>
          </a:p>
          <a:p>
            <a:pPr lvl="2"/>
            <a:r>
              <a:rPr lang="en-US" sz="1600" dirty="0"/>
              <a:t>Some training data is still required</a:t>
            </a:r>
          </a:p>
          <a:p>
            <a:pPr lvl="2"/>
            <a:r>
              <a:rPr lang="en-US" sz="1600" dirty="0"/>
              <a:t>Web 2.0: Use other sources to learn the user preferences</a:t>
            </a:r>
          </a:p>
          <a:p>
            <a:r>
              <a:rPr lang="en-US" sz="1800" dirty="0"/>
              <a:t>Overspecialization</a:t>
            </a:r>
          </a:p>
          <a:p>
            <a:pPr lvl="2"/>
            <a:r>
              <a:rPr lang="en-US" sz="1600" dirty="0"/>
              <a:t>Algorithms tend to propose "more of the same"</a:t>
            </a:r>
          </a:p>
          <a:p>
            <a:pPr lvl="2"/>
            <a:r>
              <a:rPr lang="en-US" sz="1600" dirty="0"/>
              <a:t>Or: too similar news </a:t>
            </a:r>
            <a:r>
              <a:rPr lang="en-US" sz="1600" dirty="0" smtClean="0"/>
              <a:t>items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154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Discussion</a:t>
            </a:r>
            <a:r>
              <a:rPr lang="de-DE" dirty="0" smtClean="0"/>
              <a:t> &amp; </a:t>
            </a:r>
            <a:r>
              <a:rPr lang="de-DE" dirty="0" err="1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/>
              <a:t>In contrast to collaborative approaches, </a:t>
            </a:r>
            <a:r>
              <a:rPr lang="en-US" sz="1800" b="0" dirty="0" smtClean="0"/>
              <a:t>content-based techniques </a:t>
            </a:r>
            <a:r>
              <a:rPr lang="en-US" sz="1800" b="0" dirty="0"/>
              <a:t>do </a:t>
            </a:r>
            <a:r>
              <a:rPr lang="en-US" sz="1800" b="0" dirty="0" smtClean="0"/>
              <a:t>not require user </a:t>
            </a:r>
            <a:r>
              <a:rPr lang="en-US" sz="1800" b="0" dirty="0"/>
              <a:t>community in order to </a:t>
            </a:r>
            <a:r>
              <a:rPr lang="en-US" sz="1800" b="0" dirty="0" smtClean="0"/>
              <a:t>work</a:t>
            </a:r>
          </a:p>
          <a:p>
            <a:r>
              <a:rPr lang="en-US" sz="1800" b="0" dirty="0"/>
              <a:t>P</a:t>
            </a:r>
            <a:r>
              <a:rPr lang="en-US" sz="1800" b="0" dirty="0" smtClean="0"/>
              <a:t>resented </a:t>
            </a:r>
            <a:r>
              <a:rPr lang="en-US" sz="1800" b="0" dirty="0"/>
              <a:t>approaches </a:t>
            </a:r>
            <a:r>
              <a:rPr lang="en-US" sz="1800" b="0" dirty="0" smtClean="0"/>
              <a:t>aim </a:t>
            </a:r>
            <a:r>
              <a:rPr lang="en-US" sz="1800" b="0" dirty="0"/>
              <a:t>to learn a model of </a:t>
            </a:r>
            <a:r>
              <a:rPr lang="en-US" sz="1800" b="0" dirty="0" smtClean="0"/>
              <a:t>user's </a:t>
            </a:r>
            <a:r>
              <a:rPr lang="en-US" sz="1800" b="0" dirty="0"/>
              <a:t>interest preferences based on </a:t>
            </a:r>
            <a:r>
              <a:rPr lang="en-US" sz="1800" b="0" dirty="0" smtClean="0"/>
              <a:t>explicit </a:t>
            </a:r>
            <a:r>
              <a:rPr lang="de-DE" sz="1800" b="0" dirty="0" err="1" smtClean="0"/>
              <a:t>or</a:t>
            </a:r>
            <a:r>
              <a:rPr lang="de-DE" sz="1800" b="0" dirty="0" smtClean="0"/>
              <a:t> </a:t>
            </a:r>
            <a:r>
              <a:rPr lang="de-DE" sz="1800" b="0" dirty="0" err="1"/>
              <a:t>implicit</a:t>
            </a:r>
            <a:r>
              <a:rPr lang="de-DE" sz="1800" b="0" dirty="0"/>
              <a:t> </a:t>
            </a:r>
            <a:r>
              <a:rPr lang="de-DE" sz="1800" b="0" dirty="0" err="1" smtClean="0"/>
              <a:t>feedback</a:t>
            </a:r>
            <a:endParaRPr lang="de-DE" sz="1800" b="0" dirty="0" smtClean="0"/>
          </a:p>
          <a:p>
            <a:pPr lvl="1"/>
            <a:r>
              <a:rPr lang="en-US" sz="1600" dirty="0"/>
              <a:t>Deriving implicit feedback from user behavior can be </a:t>
            </a:r>
            <a:r>
              <a:rPr lang="en-US" sz="1600" dirty="0" smtClean="0"/>
              <a:t>problematic</a:t>
            </a:r>
            <a:endParaRPr lang="de-DE" sz="1600" b="0" dirty="0" smtClean="0"/>
          </a:p>
          <a:p>
            <a:r>
              <a:rPr lang="en-US" sz="1800" b="0" dirty="0"/>
              <a:t>E</a:t>
            </a:r>
            <a:r>
              <a:rPr lang="en-US" sz="1800" b="0" dirty="0" smtClean="0"/>
              <a:t>valuations </a:t>
            </a:r>
            <a:r>
              <a:rPr lang="en-US" sz="1800" b="0" dirty="0"/>
              <a:t>show that a good </a:t>
            </a:r>
            <a:r>
              <a:rPr lang="en-US" sz="1800" b="0" dirty="0" smtClean="0"/>
              <a:t>recommendation </a:t>
            </a:r>
            <a:r>
              <a:rPr lang="en-US" sz="1800" b="0" dirty="0"/>
              <a:t>accuracy can be achieved with </a:t>
            </a:r>
            <a:r>
              <a:rPr lang="en-US" sz="1800" b="0" dirty="0" smtClean="0"/>
              <a:t>help of machine learning </a:t>
            </a:r>
            <a:r>
              <a:rPr lang="de-DE" sz="1800" b="0" dirty="0" err="1" smtClean="0"/>
              <a:t>techniques</a:t>
            </a:r>
            <a:endParaRPr lang="de-DE" sz="1800" b="0" dirty="0" smtClean="0"/>
          </a:p>
          <a:p>
            <a:pPr lvl="1"/>
            <a:r>
              <a:rPr lang="de-DE" sz="1600" b="0" dirty="0"/>
              <a:t>T</a:t>
            </a:r>
            <a:r>
              <a:rPr lang="de-DE" sz="1600" b="0" dirty="0" smtClean="0"/>
              <a:t>hese </a:t>
            </a:r>
            <a:r>
              <a:rPr lang="de-DE" sz="1600" b="0" dirty="0" err="1"/>
              <a:t>techniques</a:t>
            </a:r>
            <a:r>
              <a:rPr lang="de-DE" sz="1600" b="0" dirty="0"/>
              <a:t> do </a:t>
            </a:r>
            <a:r>
              <a:rPr lang="de-DE" sz="1600" b="0" dirty="0" smtClean="0"/>
              <a:t>not </a:t>
            </a:r>
            <a:r>
              <a:rPr lang="en-US" sz="1600" b="0" dirty="0" smtClean="0"/>
              <a:t>require </a:t>
            </a:r>
            <a:r>
              <a:rPr lang="en-US" sz="1600" b="0" dirty="0"/>
              <a:t>a user </a:t>
            </a:r>
            <a:r>
              <a:rPr lang="en-US" sz="1600" b="0" dirty="0" smtClean="0"/>
              <a:t>community</a:t>
            </a:r>
          </a:p>
          <a:p>
            <a:r>
              <a:rPr lang="de-DE" sz="1800" b="0" dirty="0" err="1" smtClean="0"/>
              <a:t>Danger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exists</a:t>
            </a:r>
            <a:r>
              <a:rPr lang="de-DE" sz="1800" b="0" dirty="0"/>
              <a:t> </a:t>
            </a:r>
            <a:r>
              <a:rPr lang="en-US" sz="1800" b="0" dirty="0" smtClean="0"/>
              <a:t>that recommendation </a:t>
            </a:r>
            <a:r>
              <a:rPr lang="en-US" sz="1800" b="0" dirty="0"/>
              <a:t>lists contain too many similar </a:t>
            </a:r>
            <a:r>
              <a:rPr lang="en-US" sz="1800" b="0" dirty="0" smtClean="0"/>
              <a:t>items</a:t>
            </a:r>
            <a:endParaRPr lang="en-US" sz="1800" b="0" dirty="0"/>
          </a:p>
          <a:p>
            <a:pPr lvl="1"/>
            <a:r>
              <a:rPr lang="de-DE" sz="1600" b="0" dirty="0" smtClean="0"/>
              <a:t>All </a:t>
            </a:r>
            <a:r>
              <a:rPr lang="de-DE" sz="1600" b="0" dirty="0" err="1"/>
              <a:t>learning</a:t>
            </a:r>
            <a:r>
              <a:rPr lang="de-DE" sz="1600" b="0" dirty="0"/>
              <a:t> </a:t>
            </a:r>
            <a:r>
              <a:rPr lang="de-DE" sz="1600" b="0" dirty="0" err="1" smtClean="0"/>
              <a:t>techniques</a:t>
            </a:r>
            <a:r>
              <a:rPr lang="de-DE" sz="1600" b="0" dirty="0"/>
              <a:t> </a:t>
            </a:r>
            <a:r>
              <a:rPr lang="en-US" sz="1600" b="0" dirty="0" smtClean="0"/>
              <a:t>require </a:t>
            </a:r>
            <a:r>
              <a:rPr lang="en-US" sz="1600" b="0" dirty="0"/>
              <a:t>a certain amount of training </a:t>
            </a:r>
            <a:r>
              <a:rPr lang="en-US" sz="1600" b="0" dirty="0" smtClean="0"/>
              <a:t>data</a:t>
            </a:r>
          </a:p>
          <a:p>
            <a:pPr lvl="1"/>
            <a:r>
              <a:rPr lang="de-DE" sz="1600" b="0" dirty="0" err="1" smtClean="0"/>
              <a:t>Some</a:t>
            </a:r>
            <a:r>
              <a:rPr lang="de-DE" sz="1600" b="0" dirty="0" smtClean="0"/>
              <a:t> </a:t>
            </a:r>
            <a:r>
              <a:rPr lang="en-US" sz="1600" b="0" dirty="0" smtClean="0"/>
              <a:t>learning </a:t>
            </a:r>
            <a:r>
              <a:rPr lang="en-US" sz="1600" b="0" dirty="0"/>
              <a:t>methods tend to </a:t>
            </a:r>
            <a:r>
              <a:rPr lang="en-US" sz="1600" b="0" dirty="0" err="1" smtClean="0"/>
              <a:t>overfit</a:t>
            </a:r>
            <a:r>
              <a:rPr lang="en-US" sz="1600" b="0" dirty="0" smtClean="0"/>
              <a:t> </a:t>
            </a:r>
            <a:r>
              <a:rPr lang="en-US" sz="1600" b="0" dirty="0"/>
              <a:t>the training </a:t>
            </a:r>
            <a:r>
              <a:rPr lang="en-US" sz="1600" b="0" dirty="0" smtClean="0"/>
              <a:t>data</a:t>
            </a:r>
          </a:p>
          <a:p>
            <a:r>
              <a:rPr lang="en-US" b="0" dirty="0"/>
              <a:t>P</a:t>
            </a:r>
            <a:r>
              <a:rPr lang="en-US" b="0" dirty="0" smtClean="0"/>
              <a:t>ure </a:t>
            </a:r>
            <a:r>
              <a:rPr lang="en-US" b="0" dirty="0"/>
              <a:t>content-based systems are rarely found in </a:t>
            </a:r>
            <a:r>
              <a:rPr lang="en-US" b="0" dirty="0" smtClean="0"/>
              <a:t>commercial </a:t>
            </a:r>
            <a:r>
              <a:rPr lang="de-DE" b="0" dirty="0" err="1" smtClean="0"/>
              <a:t>environments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1872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[Michael </a:t>
            </a:r>
            <a:r>
              <a:rPr lang="en-US" sz="1600" dirty="0" err="1"/>
              <a:t>Pazzani</a:t>
            </a:r>
            <a:r>
              <a:rPr lang="en-US" sz="1600" dirty="0"/>
              <a:t> and Daniel </a:t>
            </a:r>
            <a:r>
              <a:rPr lang="en-US" sz="1600" dirty="0" err="1" smtClean="0"/>
              <a:t>Billsus</a:t>
            </a:r>
            <a:r>
              <a:rPr lang="en-US" sz="1600" dirty="0" smtClean="0"/>
              <a:t> 1997] </a:t>
            </a:r>
            <a:r>
              <a:rPr lang="en-US" sz="1600" b="0" dirty="0"/>
              <a:t>Learning and revising user </a:t>
            </a:r>
            <a:r>
              <a:rPr lang="en-US" sz="1600" b="0" dirty="0" smtClean="0"/>
              <a:t>profiles</a:t>
            </a:r>
            <a:r>
              <a:rPr lang="en-US" sz="1600" b="0" dirty="0"/>
              <a:t>: </a:t>
            </a:r>
            <a:r>
              <a:rPr lang="en-US" sz="1600" b="0" dirty="0" smtClean="0"/>
              <a:t>The identification </a:t>
            </a:r>
            <a:r>
              <a:rPr lang="en-US" sz="1600" b="0" dirty="0"/>
              <a:t>of interesting web sites, Machine Learning </a:t>
            </a:r>
            <a:r>
              <a:rPr lang="en-US" sz="1600" dirty="0"/>
              <a:t>27</a:t>
            </a:r>
            <a:r>
              <a:rPr lang="en-US" sz="1600" b="0" dirty="0"/>
              <a:t> (1997), no. 3, </a:t>
            </a:r>
            <a:r>
              <a:rPr lang="en-US" sz="1600" b="0" dirty="0" smtClean="0"/>
              <a:t>313-</a:t>
            </a:r>
            <a:r>
              <a:rPr lang="de-DE" sz="1600" b="0" dirty="0" smtClean="0"/>
              <a:t>331.</a:t>
            </a:r>
          </a:p>
          <a:p>
            <a:r>
              <a:rPr lang="en-US" sz="1600" dirty="0" smtClean="0"/>
              <a:t>[</a:t>
            </a:r>
            <a:r>
              <a:rPr lang="en-US" sz="1600" dirty="0" err="1" smtClean="0"/>
              <a:t>Soumen</a:t>
            </a:r>
            <a:r>
              <a:rPr lang="en-US" sz="1600" dirty="0" smtClean="0"/>
              <a:t> </a:t>
            </a:r>
            <a:r>
              <a:rPr lang="en-US" sz="1600" dirty="0" err="1" smtClean="0"/>
              <a:t>Chakrabarti</a:t>
            </a:r>
            <a:r>
              <a:rPr lang="en-US" sz="1600" dirty="0" smtClean="0"/>
              <a:t> 2002] </a:t>
            </a:r>
            <a:r>
              <a:rPr lang="en-US" sz="1600" b="0" dirty="0"/>
              <a:t>Mining the web: Discovering knowledge from </a:t>
            </a:r>
            <a:r>
              <a:rPr lang="en-US" sz="1600" b="0" dirty="0" smtClean="0"/>
              <a:t>hyper-text </a:t>
            </a:r>
            <a:r>
              <a:rPr lang="en-US" sz="1600" b="0" dirty="0"/>
              <a:t>data, Science &amp; Technology Books, 2002.</a:t>
            </a:r>
            <a:endParaRPr lang="en-US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985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"content"?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67"/>
            <a:ext cx="8229600" cy="46899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Most CB-recommendation techniques were applied to recommending text documents.</a:t>
            </a:r>
          </a:p>
          <a:p>
            <a:pPr lvl="1"/>
            <a:r>
              <a:rPr lang="en-US" sz="1600" dirty="0"/>
              <a:t>L</a:t>
            </a:r>
            <a:r>
              <a:rPr lang="en-US" sz="1600" dirty="0" smtClean="0"/>
              <a:t>ike web pages or newsgroup messages for example.</a:t>
            </a:r>
          </a:p>
          <a:p>
            <a:r>
              <a:rPr lang="en-US" sz="1800" dirty="0" smtClean="0"/>
              <a:t>Content of items can also be represented as text documents.</a:t>
            </a:r>
          </a:p>
          <a:p>
            <a:pPr lvl="1"/>
            <a:r>
              <a:rPr lang="en-US" sz="1600" dirty="0" smtClean="0"/>
              <a:t>With textual descriptions of their basic characteristics.</a:t>
            </a:r>
            <a:endParaRPr lang="en-US" sz="1600" dirty="0"/>
          </a:p>
          <a:p>
            <a:pPr lvl="1"/>
            <a:r>
              <a:rPr lang="en-US" sz="1600" dirty="0" smtClean="0"/>
              <a:t>Structured: Each </a:t>
            </a:r>
            <a:r>
              <a:rPr lang="en-US" sz="1600" dirty="0"/>
              <a:t>item is described by the same set of </a:t>
            </a:r>
            <a:r>
              <a:rPr lang="en-US" sz="1600" dirty="0" smtClean="0"/>
              <a:t>attributes</a:t>
            </a:r>
            <a:br>
              <a:rPr lang="en-US" sz="1600" dirty="0" smtClean="0"/>
            </a:br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U</a:t>
            </a:r>
            <a:r>
              <a:rPr lang="en-US" sz="1600" dirty="0" smtClean="0"/>
              <a:t>nstructured: free-text description.</a:t>
            </a:r>
          </a:p>
        </p:txBody>
      </p:sp>
      <p:pic>
        <p:nvPicPr>
          <p:cNvPr id="1027" name="Picture 3" descr="C:\Users\Zeynep\Pictures\Recommender_Slides\bo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2650876"/>
              </p:ext>
            </p:extLst>
          </p:nvPr>
        </p:nvGraphicFramePr>
        <p:xfrm>
          <a:off x="1043608" y="3501008"/>
          <a:ext cx="7632848" cy="197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261"/>
                <a:gridCol w="1130261"/>
                <a:gridCol w="1130261"/>
                <a:gridCol w="1130261"/>
                <a:gridCol w="1130261"/>
                <a:gridCol w="1981543"/>
              </a:tblGrid>
              <a:tr h="276820"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Genre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>
                          <a:solidFill>
                            <a:schemeClr val="bg1"/>
                          </a:solidFill>
                        </a:rPr>
                        <a:t>Keywords</a:t>
                      </a:r>
                      <a:endParaRPr lang="de-DE" sz="1100" dirty="0">
                        <a:solidFill>
                          <a:schemeClr val="bg1"/>
                        </a:solidFill>
                      </a:endParaRPr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605183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The </a:t>
                      </a:r>
                      <a:r>
                        <a:rPr lang="de-DE" sz="1100" dirty="0" err="1" smtClean="0"/>
                        <a:t>Night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of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the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Gun</a:t>
                      </a:r>
                      <a:endParaRPr lang="de-DE" sz="1100" dirty="0"/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Memoir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David Carr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Paperback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29.90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Press </a:t>
                      </a:r>
                      <a:r>
                        <a:rPr lang="de-DE" sz="1100" dirty="0" err="1" smtClean="0"/>
                        <a:t>and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smtClean="0"/>
                        <a:t>journalism</a:t>
                      </a:r>
                      <a:r>
                        <a:rPr lang="de-DE" sz="1100" dirty="0" smtClean="0"/>
                        <a:t>, </a:t>
                      </a:r>
                      <a:r>
                        <a:rPr lang="de-DE" sz="1100" dirty="0" err="1" smtClean="0"/>
                        <a:t>drug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addiction</a:t>
                      </a:r>
                      <a:r>
                        <a:rPr lang="de-DE" sz="1100" dirty="0" smtClean="0"/>
                        <a:t>, personal </a:t>
                      </a:r>
                      <a:r>
                        <a:rPr lang="de-DE" sz="1100" dirty="0" err="1" smtClean="0"/>
                        <a:t>memoirs</a:t>
                      </a:r>
                      <a:r>
                        <a:rPr lang="de-DE" sz="1100" dirty="0" smtClean="0"/>
                        <a:t>, New York</a:t>
                      </a:r>
                      <a:endParaRPr lang="de-DE" sz="1100" dirty="0"/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05183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The </a:t>
                      </a:r>
                      <a:r>
                        <a:rPr lang="de-DE" sz="1100" dirty="0" err="1" smtClean="0"/>
                        <a:t>Lace</a:t>
                      </a:r>
                      <a:r>
                        <a:rPr lang="de-DE" sz="1100" dirty="0" smtClean="0"/>
                        <a:t> Reader</a:t>
                      </a:r>
                      <a:endParaRPr lang="de-DE" sz="1100" dirty="0"/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Fiction, </a:t>
                      </a:r>
                      <a:r>
                        <a:rPr lang="de-DE" sz="1100" dirty="0" err="1" smtClean="0"/>
                        <a:t>Mystery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Brunonia</a:t>
                      </a:r>
                      <a:r>
                        <a:rPr lang="de-DE" sz="1100" dirty="0" smtClean="0"/>
                        <a:t> Barry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Hardcover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49.90</a:t>
                      </a:r>
                      <a:endParaRPr lang="de-DE" sz="1100" dirty="0"/>
                    </a:p>
                  </a:txBody>
                  <a:tcPr marL="112640" marR="112640" marT="56320" marB="563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American </a:t>
                      </a:r>
                      <a:r>
                        <a:rPr lang="de-DE" sz="1100" dirty="0" err="1" smtClean="0"/>
                        <a:t>contemporary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baseline="0" dirty="0" err="1" smtClean="0"/>
                        <a:t>fiction</a:t>
                      </a:r>
                      <a:r>
                        <a:rPr lang="de-DE" sz="1100" baseline="0" dirty="0" smtClean="0"/>
                        <a:t>, </a:t>
                      </a:r>
                      <a:r>
                        <a:rPr lang="de-DE" sz="1100" baseline="0" dirty="0" err="1" smtClean="0"/>
                        <a:t>detective</a:t>
                      </a:r>
                      <a:r>
                        <a:rPr lang="de-DE" sz="1100" baseline="0" dirty="0" smtClean="0"/>
                        <a:t>, </a:t>
                      </a:r>
                      <a:r>
                        <a:rPr lang="de-DE" sz="1100" baseline="0" dirty="0" err="1" smtClean="0"/>
                        <a:t>historical</a:t>
                      </a:r>
                      <a:endParaRPr lang="de-DE" sz="1100" dirty="0"/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2959"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Into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the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Fire</a:t>
                      </a:r>
                      <a:endParaRPr lang="de-DE" sz="1100" dirty="0"/>
                    </a:p>
                  </a:txBody>
                  <a:tcPr marL="112640" marR="112640" marT="56320" marB="56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Romance</a:t>
                      </a:r>
                      <a:r>
                        <a:rPr lang="de-DE" sz="1100" dirty="0" smtClean="0"/>
                        <a:t>, </a:t>
                      </a:r>
                      <a:r>
                        <a:rPr lang="de-DE" sz="1100" dirty="0" err="1" smtClean="0"/>
                        <a:t>Suspense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Suzanne Brockmann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Hardcover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45.90</a:t>
                      </a:r>
                      <a:endParaRPr lang="de-DE" sz="1100" dirty="0"/>
                    </a:p>
                  </a:txBody>
                  <a:tcPr marL="112640" marR="112640" marT="56320" marB="563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American </a:t>
                      </a:r>
                      <a:r>
                        <a:rPr lang="de-DE" sz="1100" dirty="0" err="1" smtClean="0"/>
                        <a:t>fiction</a:t>
                      </a:r>
                      <a:r>
                        <a:rPr lang="de-DE" sz="1100" dirty="0" smtClean="0"/>
                        <a:t>,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baseline="0" dirty="0" err="1" smtClean="0"/>
                        <a:t>murder</a:t>
                      </a:r>
                      <a:r>
                        <a:rPr lang="de-DE" sz="1100" baseline="0" dirty="0" smtClean="0"/>
                        <a:t>, neo-</a:t>
                      </a:r>
                      <a:r>
                        <a:rPr lang="de-DE" sz="1100" baseline="0" dirty="0" err="1" smtClean="0"/>
                        <a:t>Nazism</a:t>
                      </a:r>
                      <a:endParaRPr lang="de-DE" sz="1100" dirty="0"/>
                    </a:p>
                  </a:txBody>
                  <a:tcPr marL="112640" marR="112640" marT="56320" marB="563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Abgerundetes Rechteck 7"/>
          <p:cNvSpPr/>
          <p:nvPr/>
        </p:nvSpPr>
        <p:spPr bwMode="auto">
          <a:xfrm>
            <a:off x="899592" y="3429000"/>
            <a:ext cx="8005188" cy="416903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5661645" y="3074167"/>
            <a:ext cx="942768" cy="25202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Gerade Verbindung 12"/>
          <p:cNvCxnSpPr>
            <a:stCxn id="15" idx="3"/>
          </p:cNvCxnSpPr>
          <p:nvPr/>
        </p:nvCxnSpPr>
        <p:spPr bwMode="auto">
          <a:xfrm>
            <a:off x="6604413" y="3200181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6804248" y="3200181"/>
            <a:ext cx="0" cy="228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339878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57783" y="1322766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800" dirty="0" smtClean="0"/>
              <a:t>Item representation</a:t>
            </a:r>
          </a:p>
          <a:p>
            <a:endParaRPr lang="en-US" sz="18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representation and item similarities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523" y="4869160"/>
            <a:ext cx="4626893" cy="12241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Simple approach</a:t>
            </a:r>
          </a:p>
          <a:p>
            <a:pPr lvl="1"/>
            <a:r>
              <a:rPr lang="en-US" dirty="0"/>
              <a:t>Compute the similarity of an unseen item </a:t>
            </a:r>
            <a:r>
              <a:rPr lang="en-US" dirty="0" smtClean="0"/>
              <a:t>with </a:t>
            </a:r>
            <a:r>
              <a:rPr lang="en-US" dirty="0"/>
              <a:t>the user profile based on the </a:t>
            </a:r>
            <a:r>
              <a:rPr lang="en-US" dirty="0" smtClean="0"/>
              <a:t>keyword </a:t>
            </a:r>
            <a:r>
              <a:rPr lang="en-US" dirty="0"/>
              <a:t>overlap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 using the Dice coefficient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Or use and combine multiple metrics</a:t>
            </a:r>
          </a:p>
          <a:p>
            <a:endParaRPr lang="en-US" sz="18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4686986"/>
              </p:ext>
            </p:extLst>
          </p:nvPr>
        </p:nvGraphicFramePr>
        <p:xfrm>
          <a:off x="1115616" y="1799820"/>
          <a:ext cx="6061715" cy="170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10"/>
                <a:gridCol w="830582"/>
                <a:gridCol w="964638"/>
                <a:gridCol w="897610"/>
                <a:gridCol w="586024"/>
                <a:gridCol w="1885251"/>
              </a:tblGrid>
              <a:tr h="214617"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Genre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err="1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err="1" smtClean="0">
                          <a:solidFill>
                            <a:schemeClr val="bg1"/>
                          </a:solidFill>
                        </a:rPr>
                        <a:t>Keywords</a:t>
                      </a:r>
                      <a:endParaRPr lang="de-DE" sz="8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464943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The </a:t>
                      </a:r>
                      <a:r>
                        <a:rPr lang="de-DE" sz="1000" dirty="0" err="1" smtClean="0"/>
                        <a:t>Night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of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the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Gun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Memoir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David Carr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Paperback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29.90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Press </a:t>
                      </a:r>
                      <a:r>
                        <a:rPr lang="de-DE" sz="1000" dirty="0" err="1" smtClean="0"/>
                        <a:t>and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journalism</a:t>
                      </a:r>
                      <a:r>
                        <a:rPr lang="de-DE" sz="1000" dirty="0" smtClean="0"/>
                        <a:t>, </a:t>
                      </a:r>
                      <a:r>
                        <a:rPr lang="de-DE" sz="1000" dirty="0" err="1" smtClean="0"/>
                        <a:t>drug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addiction</a:t>
                      </a:r>
                      <a:r>
                        <a:rPr lang="de-DE" sz="1000" dirty="0" smtClean="0"/>
                        <a:t>, personal </a:t>
                      </a:r>
                      <a:r>
                        <a:rPr lang="de-DE" sz="1000" dirty="0" err="1" smtClean="0"/>
                        <a:t>memoirs</a:t>
                      </a:r>
                      <a:r>
                        <a:rPr lang="de-DE" sz="1000" dirty="0" smtClean="0"/>
                        <a:t>, New York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64943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The </a:t>
                      </a:r>
                      <a:r>
                        <a:rPr lang="de-DE" sz="1000" dirty="0" err="1" smtClean="0"/>
                        <a:t>Lace</a:t>
                      </a:r>
                      <a:r>
                        <a:rPr lang="de-DE" sz="1000" dirty="0" smtClean="0"/>
                        <a:t> Reader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Fiction, </a:t>
                      </a:r>
                      <a:r>
                        <a:rPr lang="de-DE" sz="1000" dirty="0" err="1" smtClean="0"/>
                        <a:t>Mystery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Brunonia</a:t>
                      </a:r>
                      <a:r>
                        <a:rPr lang="de-DE" sz="1000" dirty="0" smtClean="0"/>
                        <a:t> Barry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Hardcover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49.90</a:t>
                      </a:r>
                      <a:endParaRPr lang="de-DE" sz="1000" dirty="0"/>
                    </a:p>
                  </a:txBody>
                  <a:tcPr marL="89455" marR="89455" marT="44726" marB="44726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American </a:t>
                      </a:r>
                      <a:r>
                        <a:rPr lang="de-DE" sz="1000" dirty="0" err="1" smtClean="0"/>
                        <a:t>contemporary</a:t>
                      </a:r>
                      <a:r>
                        <a:rPr lang="de-DE" sz="1000" baseline="0" dirty="0" smtClean="0"/>
                        <a:t> </a:t>
                      </a:r>
                      <a:r>
                        <a:rPr lang="de-DE" sz="1000" baseline="0" dirty="0" err="1" smtClean="0"/>
                        <a:t>fiction</a:t>
                      </a:r>
                      <a:r>
                        <a:rPr lang="de-DE" sz="1000" baseline="0" dirty="0" smtClean="0"/>
                        <a:t>, </a:t>
                      </a:r>
                      <a:r>
                        <a:rPr lang="de-DE" sz="1000" baseline="0" dirty="0" err="1" smtClean="0"/>
                        <a:t>detective</a:t>
                      </a:r>
                      <a:r>
                        <a:rPr lang="de-DE" sz="1000" baseline="0" dirty="0" smtClean="0"/>
                        <a:t>, </a:t>
                      </a:r>
                      <a:r>
                        <a:rPr lang="de-DE" sz="1000" baseline="0" dirty="0" err="1" smtClean="0"/>
                        <a:t>historical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664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Into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the</a:t>
                      </a:r>
                      <a:r>
                        <a:rPr lang="de-DE" sz="1000" dirty="0" smtClean="0"/>
                        <a:t> </a:t>
                      </a:r>
                      <a:r>
                        <a:rPr lang="de-DE" sz="1000" dirty="0" err="1" smtClean="0"/>
                        <a:t>Fire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Romance</a:t>
                      </a:r>
                      <a:r>
                        <a:rPr lang="de-DE" sz="1000" dirty="0" smtClean="0"/>
                        <a:t>, </a:t>
                      </a:r>
                      <a:r>
                        <a:rPr lang="de-DE" sz="1000" dirty="0" err="1" smtClean="0"/>
                        <a:t>Suspense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Suzanne Brockmann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Hardcover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45.90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American </a:t>
                      </a:r>
                      <a:r>
                        <a:rPr lang="de-DE" sz="1000" dirty="0" err="1" smtClean="0"/>
                        <a:t>fiction</a:t>
                      </a:r>
                      <a:r>
                        <a:rPr lang="de-DE" sz="1000" dirty="0" smtClean="0"/>
                        <a:t>,</a:t>
                      </a:r>
                      <a:r>
                        <a:rPr lang="de-DE" sz="1000" baseline="0" dirty="0" smtClean="0"/>
                        <a:t> </a:t>
                      </a:r>
                      <a:r>
                        <a:rPr lang="de-DE" sz="1000" baseline="0" dirty="0" err="1" smtClean="0"/>
                        <a:t>murder</a:t>
                      </a:r>
                      <a:r>
                        <a:rPr lang="de-DE" sz="1000" baseline="0" dirty="0" smtClean="0"/>
                        <a:t>, neo-</a:t>
                      </a:r>
                      <a:r>
                        <a:rPr lang="de-DE" sz="1000" baseline="0" dirty="0" err="1" smtClean="0"/>
                        <a:t>Nazism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3523" y="3580631"/>
            <a:ext cx="8229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sz="1600" dirty="0" smtClean="0"/>
              <a:t>User profile</a:t>
            </a:r>
          </a:p>
          <a:p>
            <a:endParaRPr lang="en-US" sz="1800" dirty="0" smtClean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0403337"/>
              </p:ext>
            </p:extLst>
          </p:nvPr>
        </p:nvGraphicFramePr>
        <p:xfrm>
          <a:off x="1115616" y="4012679"/>
          <a:ext cx="6061715" cy="78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10"/>
                <a:gridCol w="830582"/>
                <a:gridCol w="964638"/>
                <a:gridCol w="897610"/>
                <a:gridCol w="586024"/>
                <a:gridCol w="1885251"/>
              </a:tblGrid>
              <a:tr h="214617"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Genre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Author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Price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Keywords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464943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…</a:t>
                      </a:r>
                      <a:endParaRPr lang="de-DE" sz="1000" dirty="0"/>
                    </a:p>
                  </a:txBody>
                  <a:tcPr marL="89455" marR="89455" marT="44726" marB="44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Fiction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Brunonia</a:t>
                      </a:r>
                      <a:r>
                        <a:rPr lang="de-DE" sz="1000" dirty="0" smtClean="0"/>
                        <a:t>, Barry, Ken </a:t>
                      </a:r>
                      <a:r>
                        <a:rPr lang="de-DE" sz="1000" dirty="0" err="1" smtClean="0"/>
                        <a:t>Follett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Paperback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25.65</a:t>
                      </a:r>
                      <a:endParaRPr lang="de-DE" sz="1000" dirty="0"/>
                    </a:p>
                  </a:txBody>
                  <a:tcPr marL="89455" marR="89455" marT="44726" marB="4472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Detective</a:t>
                      </a:r>
                      <a:r>
                        <a:rPr lang="de-DE" sz="1000" dirty="0" smtClean="0"/>
                        <a:t>, </a:t>
                      </a:r>
                      <a:r>
                        <a:rPr lang="de-DE" sz="1000" dirty="0" err="1" smtClean="0"/>
                        <a:t>murder</a:t>
                      </a:r>
                      <a:r>
                        <a:rPr lang="de-DE" sz="1000" dirty="0" smtClean="0"/>
                        <a:t>, </a:t>
                      </a:r>
                      <a:br>
                        <a:rPr lang="de-DE" sz="1000" dirty="0" smtClean="0"/>
                      </a:br>
                      <a:r>
                        <a:rPr lang="de-DE" sz="1000" dirty="0" smtClean="0"/>
                        <a:t>New York</a:t>
                      </a:r>
                      <a:endParaRPr lang="de-DE" sz="1000" dirty="0"/>
                    </a:p>
                  </a:txBody>
                  <a:tcPr marL="89455" marR="89455" marT="44726" marB="4472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Abgerundetes Rechteck 9"/>
          <p:cNvSpPr/>
          <p:nvPr/>
        </p:nvSpPr>
        <p:spPr bwMode="auto">
          <a:xfrm>
            <a:off x="5292080" y="1538790"/>
            <a:ext cx="1791419" cy="347438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971600" y="1700808"/>
            <a:ext cx="4248472" cy="321197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feld 1"/>
              <p:cNvSpPr txBox="1"/>
              <p:nvPr/>
            </p:nvSpPr>
            <p:spPr>
              <a:xfrm>
                <a:off x="5364087" y="5057149"/>
                <a:ext cx="3168353" cy="62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×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𝒌𝒆𝒚𝒘𝒐𝒓𝒅𝒔</m:t>
                              </m:r>
                              <m:d>
                                <m:dPr>
                                  <m:endChr m:val=""/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𝒌𝒆𝒚𝒘𝒐𝒓𝒅𝒔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𝒌𝒆𝒚𝒘𝒐𝒓𝒅𝒔</m:t>
                              </m:r>
                              <m:d>
                                <m:dPr>
                                  <m:endChr m:val=""/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𝒌𝒆𝒚𝒘𝒐𝒓𝒅𝒔</m:t>
                              </m:r>
                              <m:d>
                                <m:dPr>
                                  <m:endChr m:val=""/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1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7" y="5057149"/>
                <a:ext cx="3168353" cy="6256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 bwMode="auto">
              <a:xfrm>
                <a:off x="7308304" y="3796655"/>
                <a:ext cx="1668835" cy="1116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 b="1">
                    <a:solidFill>
                      <a:srgbClr val="003366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rgbClr val="003366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700">
                    <a:solidFill>
                      <a:srgbClr val="003366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700">
                    <a:solidFill>
                      <a:srgbClr val="003366"/>
                    </a:solidFill>
                    <a:latin typeface="Calibri" pitchFamily="34" charset="0"/>
                    <a:ea typeface="Times New Roman" pitchFamily="18" charset="0"/>
                    <a:cs typeface="Helvetic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Calibri" pitchFamily="34" charset="0"/>
                    <a:ea typeface="Times New Roman" pitchFamily="18" charset="0"/>
                    <a:cs typeface="Helvetic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rgbClr val="003366"/>
                    </a:solidFill>
                    <a:latin typeface="+mn-lt"/>
                    <a:ea typeface="Times New Roman" pitchFamily="18" charset="0"/>
                    <a:cs typeface="Helvetica" pitchFamily="34" charset="0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𝑘𝑒𝑦𝑤𝑜𝑟𝑑𝑠</m:t>
                    </m:r>
                    <m:d>
                      <m:dPr>
                        <m:ctrlPr>
                          <a:rPr lang="en-US" sz="1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 smtClean="0"/>
                  <a:t> describes </a:t>
                </a:r>
                <a:r>
                  <a:rPr lang="en-US" sz="1400" b="0" dirty="0"/>
                  <a:t>Book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sz="14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 smtClean="0"/>
                  <a:t>with a set of keywords</a:t>
                </a:r>
              </a:p>
            </p:txBody>
          </p:sp>
        </mc:Choice>
        <mc:Fallback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3796655"/>
                <a:ext cx="1668835" cy="1116123"/>
              </a:xfrm>
              <a:prstGeom prst="rect">
                <a:avLst/>
              </a:prstGeom>
              <a:blipFill rotWithShape="1">
                <a:blip r:embed="rId4"/>
                <a:stretch>
                  <a:fillRect l="-10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feil nach rechts 13"/>
          <p:cNvSpPr/>
          <p:nvPr/>
        </p:nvSpPr>
        <p:spPr bwMode="auto">
          <a:xfrm>
            <a:off x="4915272" y="5301208"/>
            <a:ext cx="30480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Pfeil nach rechts 15"/>
          <p:cNvSpPr/>
          <p:nvPr/>
        </p:nvSpPr>
        <p:spPr bwMode="auto">
          <a:xfrm rot="16200000">
            <a:off x="7659960" y="4832741"/>
            <a:ext cx="30480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878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Term-Frequency - Inverse Document Frequency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𝑇𝐹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𝐼𝐷𝐹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en-US" sz="1800" dirty="0" smtClean="0"/>
              <a:t>Simple keyword representation has its problems </a:t>
            </a:r>
          </a:p>
          <a:p>
            <a:pPr lvl="1"/>
            <a:r>
              <a:rPr lang="en-US" sz="1600" dirty="0" smtClean="0"/>
              <a:t>in particular when automatically extracted as</a:t>
            </a:r>
          </a:p>
          <a:p>
            <a:pPr lvl="2"/>
            <a:r>
              <a:rPr lang="en-US" sz="1400" dirty="0" smtClean="0"/>
              <a:t>not every word has similar importance</a:t>
            </a:r>
          </a:p>
          <a:p>
            <a:pPr lvl="2"/>
            <a:r>
              <a:rPr lang="en-US" sz="1400" dirty="0" smtClean="0"/>
              <a:t>longer documents have a higher chance to have an overlap with the user profile</a:t>
            </a:r>
          </a:p>
          <a:p>
            <a:r>
              <a:rPr lang="en-US" sz="1800" dirty="0" smtClean="0"/>
              <a:t>Standard measure: TF-IDF</a:t>
            </a:r>
          </a:p>
          <a:p>
            <a:pPr lvl="1"/>
            <a:r>
              <a:rPr lang="en-US" sz="1600" dirty="0" smtClean="0"/>
              <a:t>Encodes text documents in multi-dimensional Euclidian space </a:t>
            </a:r>
          </a:p>
          <a:p>
            <a:pPr lvl="2"/>
            <a:r>
              <a:rPr lang="en-US" sz="1400" dirty="0" smtClean="0"/>
              <a:t>weighted term vector</a:t>
            </a:r>
          </a:p>
          <a:p>
            <a:pPr lvl="1"/>
            <a:r>
              <a:rPr lang="en-US" sz="1600" dirty="0" smtClean="0"/>
              <a:t>TF: Measures, how often a term appears (density in a document)</a:t>
            </a:r>
          </a:p>
          <a:p>
            <a:pPr lvl="2"/>
            <a:r>
              <a:rPr lang="en-US" sz="1400" dirty="0" smtClean="0"/>
              <a:t>assuming that important terms appear more often</a:t>
            </a:r>
          </a:p>
          <a:p>
            <a:pPr lvl="2"/>
            <a:r>
              <a:rPr lang="en-US" sz="1400" dirty="0" smtClean="0"/>
              <a:t>normalization has to be done in order to take document length into account</a:t>
            </a:r>
          </a:p>
          <a:p>
            <a:pPr lvl="1"/>
            <a:r>
              <a:rPr lang="en-US" sz="1600" dirty="0" smtClean="0"/>
              <a:t>IDF: Aims to reduce the weight of terms that appear in all documents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072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43956" cy="4525963"/>
              </a:xfrm>
            </p:spPr>
            <p:txBody>
              <a:bodyPr/>
              <a:lstStyle/>
              <a:p>
                <a:r>
                  <a:rPr lang="en-US" sz="1800" dirty="0" smtClean="0"/>
                  <a:t>Given a keyword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and a document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600" dirty="0" smtClean="0"/>
                  <a:t>term frequency of keyword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/>
                  <a:t> in document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𝐼𝐷𝐹</m:t>
                    </m:r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latin typeface="Cambria Math"/>
                      </a:rPr>
                      <m:t>) 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600" dirty="0" smtClean="0"/>
                  <a:t>inverse document frequency calculated as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/>
                      </a:rPr>
                      <m:t>𝑰𝑫𝑭</m:t>
                    </m:r>
                    <m:d>
                      <m:dPr>
                        <m:ctrlPr>
                          <a:rPr lang="en-US" sz="16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 smtClean="0">
                        <a:latin typeface="Cambria Math"/>
                      </a:rPr>
                      <m:t>=</m:t>
                    </m:r>
                    <m:r>
                      <a:rPr lang="en-US" sz="1600" b="1" i="1" dirty="0" smtClean="0">
                        <a:latin typeface="Cambria Math"/>
                      </a:rPr>
                      <m:t>𝒍𝒐𝒈</m:t>
                    </m:r>
                    <m:f>
                      <m:fPr>
                        <m:ctrlPr>
                          <a:rPr lang="en-US" sz="16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1" i="1" dirty="0" smtClean="0">
                            <a:latin typeface="Cambria Math"/>
                          </a:rPr>
                          <m:t>𝑵</m:t>
                        </m:r>
                      </m:num>
                      <m:den>
                        <m:r>
                          <a:rPr lang="en-US" sz="1600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sz="16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b="1" i="1" dirty="0" smtClean="0">
                            <a:latin typeface="Cambria Math"/>
                          </a:rPr>
                          <m:t>𝒊</m:t>
                        </m:r>
                        <m:r>
                          <a:rPr lang="en-US" sz="1600" b="1" i="1" dirty="0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600" b="1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1600" b="1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dirty="0" smtClean="0"/>
                  <a:t> : </a:t>
                </a:r>
                <a:r>
                  <a:rPr lang="en-US" sz="1400" dirty="0" smtClean="0"/>
                  <a:t>number of all recommendable documents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𝑛</m:t>
                    </m:r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i="1" dirty="0" smtClean="0">
                        <a:latin typeface="Cambria Math"/>
                      </a:rPr>
                      <m:t>𝑖</m:t>
                    </m:r>
                    <m:r>
                      <a:rPr lang="en-US" sz="16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1400" dirty="0" smtClean="0"/>
                  <a:t>: number of documents from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400" dirty="0" smtClean="0"/>
                  <a:t> in which keyword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dirty="0" smtClean="0"/>
                  <a:t> appears</a:t>
                </a:r>
              </a:p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𝑇𝐹</m:t>
                    </m:r>
                    <m:r>
                      <a:rPr lang="en-US" sz="1800" i="1" dirty="0" smtClean="0">
                        <a:latin typeface="Cambria Math"/>
                      </a:rPr>
                      <m:t>−</m:t>
                    </m:r>
                    <m:r>
                      <a:rPr lang="en-US" sz="1800" i="1" dirty="0" smtClean="0">
                        <a:latin typeface="Cambria Math"/>
                      </a:rPr>
                      <m:t>𝐼𝐷𝐹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lvl="1"/>
                <a:r>
                  <a:rPr lang="en-US" sz="1600" dirty="0" smtClean="0"/>
                  <a:t>is calculated as: 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𝑻𝑭</m:t>
                    </m:r>
                  </m:oMath>
                </a14:m>
                <a:r>
                  <a:rPr lang="en-US" sz="1600" b="1" dirty="0"/>
                  <a:t>-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𝑰𝑫𝑭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latin typeface="Cambria Math"/>
                          </a:rPr>
                          <m:t>,</m:t>
                        </m:r>
                        <m:r>
                          <a:rPr lang="en-US" sz="1600" b="1" i="1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>
                        <a:latin typeface="Cambria Math"/>
                      </a:rPr>
                      <m:t>=</m:t>
                    </m:r>
                    <m:r>
                      <a:rPr lang="en-US" sz="1600" b="1" i="1">
                        <a:latin typeface="Cambria Math"/>
                      </a:rPr>
                      <m:t>𝑻𝑭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latin typeface="Cambria Math"/>
                          </a:rPr>
                          <m:t>,</m:t>
                        </m:r>
                        <m:r>
                          <a:rPr lang="en-US" sz="1600" b="1" i="1"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1600" b="1" i="1">
                        <a:latin typeface="Cambria Math"/>
                      </a:rPr>
                      <m:t>∗</m:t>
                    </m:r>
                    <m:r>
                      <a:rPr lang="en-US" sz="1600" b="1" i="1">
                        <a:latin typeface="Cambria Math"/>
                      </a:rPr>
                      <m:t>𝑰𝑫𝑭</m:t>
                    </m:r>
                    <m:d>
                      <m:dPr>
                        <m:ctrlPr>
                          <a:rPr lang="en-US" sz="16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43956" cy="4525963"/>
              </a:xfrm>
              <a:blipFill rotWithShape="1">
                <a:blip r:embed="rId3"/>
                <a:stretch>
                  <a:fillRect l="-428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90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TF-IDF representation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340768"/>
                <a:ext cx="8229600" cy="6480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/>
                  <a:t>Term frequency:</a:t>
                </a:r>
              </a:p>
              <a:p>
                <a:pPr lvl="1"/>
                <a:r>
                  <a:rPr lang="en-US" sz="1600" dirty="0"/>
                  <a:t>Each document is </a:t>
                </a:r>
                <a:r>
                  <a:rPr lang="en-US" sz="1600" dirty="0" smtClean="0"/>
                  <a:t>a  </a:t>
                </a:r>
                <a:r>
                  <a:rPr lang="en-US" sz="1600" dirty="0"/>
                  <a:t>count vector </a:t>
                </a:r>
                <a:r>
                  <a:rPr lang="en-US" sz="16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</a:rPr>
                          <m:t>ℕ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6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 smtClean="0"/>
              </a:p>
            </p:txBody>
          </p:sp>
        </mc:Choice>
        <mc:Fallback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40768"/>
                <a:ext cx="8229600" cy="648071"/>
              </a:xfrm>
              <a:blipFill rotWithShape="1">
                <a:blip r:embed="rId3"/>
                <a:stretch>
                  <a:fillRect l="-519" t="-471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611560" y="5867434"/>
            <a:ext cx="3514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Example taken from http://informationretrieval.org</a:t>
            </a:r>
            <a:endParaRPr lang="en-US" sz="1000" b="0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4061386"/>
              </p:ext>
            </p:extLst>
          </p:nvPr>
        </p:nvGraphicFramePr>
        <p:xfrm>
          <a:off x="611560" y="2132856"/>
          <a:ext cx="6336703" cy="307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68"/>
                <a:gridCol w="995768"/>
                <a:gridCol w="905243"/>
                <a:gridCol w="905243"/>
                <a:gridCol w="814719"/>
                <a:gridCol w="814719"/>
                <a:gridCol w="905243"/>
              </a:tblGrid>
              <a:tr h="569355"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Antony </a:t>
                      </a:r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Cleopatra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Julius Caesar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The Tempest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Hamlet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Othello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Macbeth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35890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Antony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73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Brutus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Caesar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232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227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Calpurnia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Cleopatra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57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mercy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9544" marR="109544" marT="54771" marB="5477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097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worser</a:t>
                      </a:r>
                      <a:endParaRPr lang="de-DE" sz="1000" b="1" dirty="0"/>
                    </a:p>
                  </a:txBody>
                  <a:tcPr marL="109544" marR="109544" marT="54771" marB="54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1.37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9544" marR="109544" marT="54771" marB="547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9544" marR="109544" marT="54771" marB="5477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Abgerundetes Rechteck 1"/>
          <p:cNvSpPr/>
          <p:nvPr/>
        </p:nvSpPr>
        <p:spPr bwMode="auto">
          <a:xfrm>
            <a:off x="2631629" y="2060847"/>
            <a:ext cx="860251" cy="32123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 bwMode="auto">
          <a:xfrm>
            <a:off x="2915816" y="1736812"/>
            <a:ext cx="1209848" cy="25202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H="1">
            <a:off x="2947975" y="1988840"/>
            <a:ext cx="10801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275856" y="5273172"/>
            <a:ext cx="720080" cy="244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feld 12"/>
              <p:cNvSpPr txBox="1"/>
              <p:nvPr/>
            </p:nvSpPr>
            <p:spPr>
              <a:xfrm>
                <a:off x="3707904" y="5394702"/>
                <a:ext cx="4680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eaLnBrk="0" hangingPunct="0">
                  <a:spcBef>
                    <a:spcPct val="20000"/>
                  </a:spcBef>
                </a:pPr>
                <a:r>
                  <a:rPr lang="en-US" sz="1600" b="0" kern="0" dirty="0" smtClean="0">
                    <a:solidFill>
                      <a:srgbClr val="003366"/>
                    </a:solidFill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sz="1600" b="0" i="1" kern="0" dirty="0" smtClean="0">
                        <a:solidFill>
                          <a:srgbClr val="003366"/>
                        </a:solidFill>
                        <a:latin typeface="Cambria Math"/>
                      </a:rPr>
                      <m:t>𝑣</m:t>
                    </m:r>
                    <m:r>
                      <a:rPr lang="en-US" sz="1600" b="0" i="1" kern="0" dirty="0" smtClean="0">
                        <a:solidFill>
                          <a:srgbClr val="003366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0" kern="0" dirty="0" smtClean="0">
                    <a:solidFill>
                      <a:srgbClr val="003366"/>
                    </a:solidFill>
                    <a:latin typeface="Calibri" pitchFamily="34" charset="0"/>
                  </a:rPr>
                  <a:t>with dimension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kern="0" dirty="0" smtClean="0">
                            <a:solidFill>
                              <a:srgbClr val="00336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kern="0" dirty="0">
                            <a:solidFill>
                              <a:srgbClr val="003366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600" b="0" i="1" kern="0" dirty="0" smtClean="0">
                        <a:solidFill>
                          <a:srgbClr val="003366"/>
                        </a:solidFill>
                        <a:latin typeface="Cambria Math"/>
                      </a:rPr>
                      <m:t>=7</m:t>
                    </m:r>
                  </m:oMath>
                </a14:m>
                <a:endParaRPr lang="en-US" sz="1600" b="0" kern="0" dirty="0">
                  <a:solidFill>
                    <a:srgbClr val="003366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394702"/>
                <a:ext cx="4680520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39878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TF-IDF representation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196752"/>
                <a:ext cx="8229600" cy="86409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Combined TF-IDF weights</a:t>
                </a:r>
              </a:p>
              <a:p>
                <a:pPr lvl="1"/>
                <a:r>
                  <a:rPr lang="en-US" sz="1400" b="0" dirty="0" smtClean="0"/>
                  <a:t>Each </a:t>
                </a:r>
                <a:r>
                  <a:rPr lang="en-US" sz="1400" b="0" dirty="0"/>
                  <a:t>document is now represented by a </a:t>
                </a:r>
                <a:r>
                  <a:rPr lang="en-US" sz="1400" b="0" dirty="0" smtClean="0"/>
                  <a:t>real-valued </a:t>
                </a:r>
                <a:r>
                  <a:rPr lang="en-US" sz="1400" b="0" dirty="0"/>
                  <a:t>vector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𝑇𝐹</m:t>
                    </m:r>
                  </m:oMath>
                </a14:m>
                <a:r>
                  <a:rPr lang="en-US" sz="1400" b="0" i="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𝐼𝐷𝐹</m:t>
                    </m:r>
                    <m:r>
                      <a:rPr lang="en-US" sz="1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0" dirty="0" smtClean="0"/>
                  <a:t>weights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400" b="0" dirty="0" smtClean="0"/>
                  <a:t> </a:t>
                </a:r>
              </a:p>
            </p:txBody>
          </p:sp>
        </mc:Choice>
        <mc:Fallback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196752"/>
                <a:ext cx="8229600" cy="864096"/>
              </a:xfrm>
              <a:blipFill rotWithShape="1">
                <a:blip r:embed="rId3"/>
                <a:stretch>
                  <a:fillRect l="-519" t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611560" y="5867434"/>
            <a:ext cx="3514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/>
              <a:t>Example taken from http://informationretrieval.org</a:t>
            </a:r>
            <a:endParaRPr lang="en-US" sz="1000" b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6968166"/>
              </p:ext>
            </p:extLst>
          </p:nvPr>
        </p:nvGraphicFramePr>
        <p:xfrm>
          <a:off x="611560" y="1988840"/>
          <a:ext cx="5832647" cy="286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59"/>
                <a:gridCol w="916559"/>
                <a:gridCol w="833235"/>
                <a:gridCol w="833235"/>
                <a:gridCol w="749912"/>
                <a:gridCol w="749912"/>
                <a:gridCol w="833235"/>
              </a:tblGrid>
              <a:tr h="541701"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Antony </a:t>
                      </a:r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Cleopatra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Julius Caesar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The Tempest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Hamlet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Othello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Macbeth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09171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Antony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73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Brutus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157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Caesar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232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227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Calpurnia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Cleopatra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57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mercy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worser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1.37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9884732"/>
              </p:ext>
            </p:extLst>
          </p:nvPr>
        </p:nvGraphicFramePr>
        <p:xfrm>
          <a:off x="1835697" y="2794283"/>
          <a:ext cx="5832647" cy="28669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16559"/>
                <a:gridCol w="916559"/>
                <a:gridCol w="833235"/>
                <a:gridCol w="833235"/>
                <a:gridCol w="749912"/>
                <a:gridCol w="749912"/>
                <a:gridCol w="833235"/>
              </a:tblGrid>
              <a:tr h="541701"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Antony </a:t>
                      </a:r>
                      <a:r>
                        <a:rPr lang="de-DE" sz="1000" dirty="0" err="1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 Cleopatra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Julius Caesar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The Tempest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Hamlet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Othello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chemeClr val="bg1"/>
                          </a:solidFill>
                        </a:rPr>
                        <a:t>Macbeth</a:t>
                      </a:r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09171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Antony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5.25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3.18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0.35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Brutus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1.21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6.1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Caesar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8.59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2.54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0.25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Calpurnia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1.54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smtClean="0"/>
                        <a:t>Cleopatra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2.85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mercy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1.51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1.9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0.12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5.25</a:t>
                      </a:r>
                      <a:endParaRPr lang="de-DE" sz="1000" dirty="0"/>
                    </a:p>
                  </a:txBody>
                  <a:tcPr marL="100830" marR="100830" marT="50415" marB="5041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0.88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3294">
                <a:tc>
                  <a:txBody>
                    <a:bodyPr/>
                    <a:lstStyle/>
                    <a:p>
                      <a:r>
                        <a:rPr lang="de-DE" sz="1000" b="1" dirty="0" err="1" smtClean="0"/>
                        <a:t>worser</a:t>
                      </a:r>
                      <a:endParaRPr lang="de-DE" sz="1000" b="1" dirty="0"/>
                    </a:p>
                  </a:txBody>
                  <a:tcPr marL="100830" marR="100830" marT="50415" marB="50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1.37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0.11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4.15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0.25</a:t>
                      </a:r>
                      <a:endParaRPr lang="de-DE" sz="1000" dirty="0"/>
                    </a:p>
                  </a:txBody>
                  <a:tcPr marL="100830" marR="100830" marT="50415" marB="5041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1.95</a:t>
                      </a:r>
                      <a:endParaRPr lang="de-DE" sz="1000" dirty="0"/>
                    </a:p>
                  </a:txBody>
                  <a:tcPr marL="100830" marR="100830" marT="50415" marB="50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85197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</a:t>
            </a:r>
            <a:r>
              <a:rPr lang="en-US" dirty="0"/>
              <a:t>vector space model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9391"/>
            <a:ext cx="8229600" cy="4689929"/>
          </a:xfrm>
        </p:spPr>
        <p:txBody>
          <a:bodyPr>
            <a:noAutofit/>
          </a:bodyPr>
          <a:lstStyle/>
          <a:p>
            <a:r>
              <a:rPr lang="en-US" sz="1800" dirty="0"/>
              <a:t>Vectors are usually long and sparse</a:t>
            </a:r>
          </a:p>
          <a:p>
            <a:r>
              <a:rPr lang="en-US" sz="1800" dirty="0" smtClean="0"/>
              <a:t>remove </a:t>
            </a:r>
            <a:r>
              <a:rPr lang="en-US" sz="1800" dirty="0"/>
              <a:t>stop words </a:t>
            </a:r>
            <a:endParaRPr lang="en-US" sz="1800" dirty="0" smtClean="0"/>
          </a:p>
          <a:p>
            <a:pPr lvl="1"/>
            <a:r>
              <a:rPr lang="en-US" sz="1600" dirty="0" smtClean="0"/>
              <a:t>They will appear in nearly all documents.</a:t>
            </a:r>
            <a:endParaRPr lang="en-US" sz="1600" dirty="0"/>
          </a:p>
          <a:p>
            <a:pPr lvl="1"/>
            <a:r>
              <a:rPr lang="en-US" sz="1600" dirty="0" smtClean="0"/>
              <a:t>e.g. "a", "the", "on", …</a:t>
            </a:r>
            <a:endParaRPr lang="en-US" sz="1600" dirty="0"/>
          </a:p>
          <a:p>
            <a:r>
              <a:rPr lang="en-US" sz="1800" dirty="0"/>
              <a:t>use </a:t>
            </a:r>
            <a:r>
              <a:rPr lang="en-US" sz="1800" dirty="0" smtClean="0"/>
              <a:t>stemming</a:t>
            </a:r>
          </a:p>
          <a:p>
            <a:pPr lvl="1"/>
            <a:r>
              <a:rPr lang="en-US" sz="1600" dirty="0" smtClean="0"/>
              <a:t>Aims to replace variants of words by their common stem</a:t>
            </a:r>
          </a:p>
          <a:p>
            <a:pPr lvl="1"/>
            <a:r>
              <a:rPr lang="en-US" sz="1600" dirty="0"/>
              <a:t>e</a:t>
            </a:r>
            <a:r>
              <a:rPr lang="en-US" sz="1600" dirty="0" smtClean="0"/>
              <a:t>.g. "went"       "go", "stemming"      "stem", …</a:t>
            </a:r>
          </a:p>
          <a:p>
            <a:r>
              <a:rPr lang="en-US" sz="1800" dirty="0"/>
              <a:t>size cut-offs </a:t>
            </a:r>
          </a:p>
          <a:p>
            <a:pPr lvl="1"/>
            <a:r>
              <a:rPr lang="en-US" sz="1600" dirty="0"/>
              <a:t>only use top n most representative words to remove </a:t>
            </a:r>
            <a:r>
              <a:rPr lang="en-US" sz="1600" dirty="0" smtClean="0"/>
              <a:t>"noise" </a:t>
            </a:r>
            <a:r>
              <a:rPr lang="en-US" sz="1600" dirty="0"/>
              <a:t>from data</a:t>
            </a:r>
          </a:p>
          <a:p>
            <a:pPr lvl="1"/>
            <a:r>
              <a:rPr lang="en-US" sz="1600" dirty="0"/>
              <a:t>e.g. use top 100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Pfeil nach rechts 7"/>
          <p:cNvSpPr/>
          <p:nvPr/>
        </p:nvSpPr>
        <p:spPr bwMode="auto">
          <a:xfrm>
            <a:off x="2243572" y="3825044"/>
            <a:ext cx="216024" cy="720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Pfeil nach rechts 8"/>
          <p:cNvSpPr/>
          <p:nvPr/>
        </p:nvSpPr>
        <p:spPr bwMode="auto">
          <a:xfrm>
            <a:off x="3995936" y="3825044"/>
            <a:ext cx="216024" cy="720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878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0</TotalTime>
  <Words>1463</Words>
  <Application>Microsoft Office PowerPoint</Application>
  <PresentationFormat>Bildschirmpräsentation (4:3)</PresentationFormat>
  <Paragraphs>469</Paragraphs>
  <Slides>24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17_habv</vt:lpstr>
      <vt:lpstr>Benutzerdefiniertes Design</vt:lpstr>
      <vt:lpstr>18_habv</vt:lpstr>
      <vt:lpstr>19_habv</vt:lpstr>
      <vt:lpstr>Folie 1</vt:lpstr>
      <vt:lpstr>Content-based recommendation</vt:lpstr>
      <vt:lpstr>What is the "content"?</vt:lpstr>
      <vt:lpstr>Content representation and item similarities</vt:lpstr>
      <vt:lpstr> </vt:lpstr>
      <vt:lpstr>TF-IDF II</vt:lpstr>
      <vt:lpstr>Example TF-IDF representation</vt:lpstr>
      <vt:lpstr>Example TF-IDF representation</vt:lpstr>
      <vt:lpstr>Improving the vector space model</vt:lpstr>
      <vt:lpstr>Improving the vector space model II</vt:lpstr>
      <vt:lpstr>Cosine similarity</vt:lpstr>
      <vt:lpstr>Recommending items</vt:lpstr>
      <vt:lpstr>Recommending items</vt:lpstr>
      <vt:lpstr>Rocchio details</vt:lpstr>
      <vt:lpstr>Practical challenges of Rocchio's method</vt:lpstr>
      <vt:lpstr>Probabilistic methods </vt:lpstr>
      <vt:lpstr>Linear classifiers</vt:lpstr>
      <vt:lpstr>Improvements</vt:lpstr>
      <vt:lpstr>Explicit decision models</vt:lpstr>
      <vt:lpstr>Explicit decision models II</vt:lpstr>
      <vt:lpstr>On feature selection</vt:lpstr>
      <vt:lpstr>Limitations of content-based recommendation methods</vt:lpstr>
      <vt:lpstr>Discussion &amp; summary</vt:lpstr>
      <vt:lpstr>Literature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m</cp:lastModifiedBy>
  <cp:revision>1187</cp:revision>
  <dcterms:created xsi:type="dcterms:W3CDTF">2006-04-22T09:23:14Z</dcterms:created>
  <dcterms:modified xsi:type="dcterms:W3CDTF">2012-01-11T09:25:40Z</dcterms:modified>
</cp:coreProperties>
</file>