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29"/>
  </p:notesMasterIdLst>
  <p:handoutMasterIdLst>
    <p:handoutMasterId r:id="rId30"/>
  </p:handoutMasterIdLst>
  <p:sldIdLst>
    <p:sldId id="657" r:id="rId3"/>
    <p:sldId id="974" r:id="rId4"/>
    <p:sldId id="939" r:id="rId5"/>
    <p:sldId id="975" r:id="rId6"/>
    <p:sldId id="945" r:id="rId7"/>
    <p:sldId id="971" r:id="rId8"/>
    <p:sldId id="957" r:id="rId9"/>
    <p:sldId id="946" r:id="rId10"/>
    <p:sldId id="958" r:id="rId11"/>
    <p:sldId id="972" r:id="rId12"/>
    <p:sldId id="959" r:id="rId13"/>
    <p:sldId id="960" r:id="rId14"/>
    <p:sldId id="961" r:id="rId15"/>
    <p:sldId id="962" r:id="rId16"/>
    <p:sldId id="963" r:id="rId17"/>
    <p:sldId id="964" r:id="rId18"/>
    <p:sldId id="965" r:id="rId19"/>
    <p:sldId id="966" r:id="rId20"/>
    <p:sldId id="940" r:id="rId21"/>
    <p:sldId id="967" r:id="rId22"/>
    <p:sldId id="968" r:id="rId23"/>
    <p:sldId id="969" r:id="rId24"/>
    <p:sldId id="942" r:id="rId25"/>
    <p:sldId id="973" r:id="rId26"/>
    <p:sldId id="943" r:id="rId27"/>
    <p:sldId id="954" r:id="rId28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96686" autoAdjust="0"/>
  </p:normalViewPr>
  <p:slideViewPr>
    <p:cSldViewPr>
      <p:cViewPr varScale="1">
        <p:scale>
          <a:sx n="73" d="100"/>
          <a:sy n="73" d="100"/>
        </p:scale>
        <p:origin x="-1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9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1366769-0C17-442A-895B-E938084F436D}" type="datetimeFigureOut">
              <a:rPr lang="de-DE"/>
              <a:pPr>
                <a:defRPr/>
              </a:pPr>
              <a:t>26.08.2011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F8A2BA-4E50-4B93-8DA2-75B10B09DE6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581739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40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0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E7A11710-6318-4617-9CDC-41D645B5145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715559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550759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550759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550759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466304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306472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550759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550759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940007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887849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550759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550759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550759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89924-F2A9-4BBB-9DBD-AA0F96B054D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1795E-3ECA-4C95-BCC9-8B66459B9FA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E1444-A1E0-45AF-A236-3B3D424DFBE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0D5B4-BAC5-4E36-8E18-4DE2087EEF85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82407-C7F1-4A86-ABD2-6231783DAF6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23C93-6A03-4BA4-BE34-C1BBD498D45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B71DE-601B-4891-9028-39B593DA366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EEBF1-BAC0-449B-B736-909E61948D1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1B00E-1FD8-46A3-A44A-C212E3F1B95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4939F-943C-492D-80C1-3D8DA17C9DB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FE023-C9DB-4F88-9786-13E80C3477E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000" b="0" dirty="0"/>
              <a:t>- </a:t>
            </a:r>
            <a:fld id="{2E9B48F2-B8AA-4947-B56E-BF420C312FAC}" type="slidenum">
              <a:rPr lang="de-DE" sz="1000" b="0"/>
              <a:pPr>
                <a:defRPr/>
              </a:pPr>
              <a:t>‹Nr.›</a:t>
            </a:fld>
            <a:r>
              <a:rPr lang="de-DE" sz="1000" b="0" dirty="0"/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Tutorial: Introduction to Recommender Systems, ACM SAC 2010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BBD004AC-48FD-42AD-B4D1-61F927313C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27584" y="3284984"/>
            <a:ext cx="739060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3600" dirty="0" smtClean="0">
                <a:ln>
                  <a:prstDash val="solid"/>
                </a:ln>
                <a:solidFill>
                  <a:srgbClr val="002060"/>
                </a:solidFill>
                <a:latin typeface="Calibri" pitchFamily="34" charset="0"/>
              </a:rPr>
              <a:t>Knowledge-based recommendation</a:t>
            </a:r>
            <a:endParaRPr lang="en-US" sz="3600" dirty="0">
              <a:ln>
                <a:prstDash val="solid"/>
              </a:ln>
              <a:solidFill>
                <a:srgbClr val="00206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constraint-based recommenders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user specifies his or her initial preferences</a:t>
            </a:r>
          </a:p>
          <a:p>
            <a:pPr lvl="1"/>
            <a:r>
              <a:rPr lang="de-DE" dirty="0" smtClean="0"/>
              <a:t>all </a:t>
            </a:r>
            <a:r>
              <a:rPr lang="en-IE" dirty="0" smtClean="0"/>
              <a:t>at once or </a:t>
            </a:r>
          </a:p>
          <a:p>
            <a:pPr lvl="1"/>
            <a:r>
              <a:rPr lang="en-IE" dirty="0" smtClean="0"/>
              <a:t>incrementally in a wizard-style</a:t>
            </a:r>
          </a:p>
          <a:p>
            <a:pPr lvl="1"/>
            <a:r>
              <a:rPr lang="en-IE" dirty="0" smtClean="0"/>
              <a:t>interactive dialog</a:t>
            </a:r>
          </a:p>
          <a:p>
            <a:r>
              <a:rPr lang="en-IE" dirty="0" smtClean="0"/>
              <a:t>The user is presented with a set of matching items</a:t>
            </a:r>
          </a:p>
          <a:p>
            <a:pPr lvl="1"/>
            <a:r>
              <a:rPr lang="en-IE" dirty="0" smtClean="0"/>
              <a:t>with explanation as to why a certain item was recommended</a:t>
            </a:r>
          </a:p>
          <a:p>
            <a:r>
              <a:rPr lang="en-IE" dirty="0" smtClean="0"/>
              <a:t>The user might revise his or her requirements</a:t>
            </a:r>
          </a:p>
          <a:p>
            <a:pPr lvl="1"/>
            <a:r>
              <a:rPr lang="en-US" dirty="0" smtClean="0"/>
              <a:t>see alternative solutions </a:t>
            </a:r>
          </a:p>
          <a:p>
            <a:pPr lvl="1"/>
            <a:r>
              <a:rPr lang="en-IE" dirty="0" smtClean="0"/>
              <a:t>narrow down the number of matching items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en-US" dirty="0" smtClean="0"/>
              <a:t>Support customers to choose a reasonable alternative </a:t>
            </a:r>
          </a:p>
          <a:p>
            <a:pPr lvl="1"/>
            <a:r>
              <a:rPr lang="en-US" dirty="0" smtClean="0"/>
              <a:t>unsure about which option to select</a:t>
            </a:r>
          </a:p>
          <a:p>
            <a:pPr lvl="1"/>
            <a:r>
              <a:rPr lang="en-US" dirty="0" smtClean="0"/>
              <a:t>simply do not know technical details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Type of defaults</a:t>
            </a:r>
          </a:p>
          <a:p>
            <a:pPr lvl="1"/>
            <a:r>
              <a:rPr lang="en-US" dirty="0" smtClean="0"/>
              <a:t>static defaults</a:t>
            </a:r>
          </a:p>
          <a:p>
            <a:pPr lvl="1"/>
            <a:r>
              <a:rPr lang="en-US" dirty="0" smtClean="0"/>
              <a:t>dependent defaults</a:t>
            </a:r>
          </a:p>
          <a:p>
            <a:pPr lvl="1"/>
            <a:r>
              <a:rPr lang="en-US" dirty="0" smtClean="0"/>
              <a:t>derived defaults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Selecting the next question </a:t>
            </a:r>
          </a:p>
          <a:p>
            <a:pPr lvl="1"/>
            <a:r>
              <a:rPr lang="en-US" dirty="0" smtClean="0"/>
              <a:t>most users are not interested in specifying values for all properties</a:t>
            </a:r>
          </a:p>
          <a:p>
            <a:pPr lvl="1"/>
            <a:r>
              <a:rPr lang="en-US" dirty="0" smtClean="0"/>
              <a:t>identify properties that may be interesting for the user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Unsatisfied requirements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en-IE" dirty="0" smtClean="0"/>
              <a:t>"no solution could be found"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r>
              <a:rPr lang="en-IE" dirty="0" smtClean="0"/>
              <a:t>Constraint relaxation </a:t>
            </a:r>
          </a:p>
          <a:p>
            <a:pPr lvl="1"/>
            <a:r>
              <a:rPr lang="en-IE" dirty="0" smtClean="0"/>
              <a:t>the goal is to identify relaxations to the original set of constraints</a:t>
            </a:r>
            <a:endParaRPr lang="en-US" dirty="0" smtClean="0"/>
          </a:p>
          <a:p>
            <a:pPr lvl="1"/>
            <a:r>
              <a:rPr lang="en-IE" dirty="0" smtClean="0"/>
              <a:t>relax constraints of a recommendation problem until a corresponding solution has been found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IE" dirty="0" smtClean="0"/>
              <a:t>Users could also be interested in repair proposals</a:t>
            </a:r>
            <a:r>
              <a:rPr lang="de-DE" dirty="0" smtClean="0"/>
              <a:t> </a:t>
            </a:r>
          </a:p>
          <a:p>
            <a:pPr lvl="1"/>
            <a:r>
              <a:rPr lang="en-IE" dirty="0" smtClean="0"/>
              <a:t>recommender can calculate a solution by adapting the proposed requirements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 with unsatisfied requirements 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en-IE" dirty="0" smtClean="0"/>
              <a:t>Calculate </a:t>
            </a:r>
            <a:r>
              <a:rPr lang="en-US" dirty="0" smtClean="0"/>
              <a:t> diagnoses for unsatisfied requirements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IE" dirty="0" smtClean="0"/>
              <a:t>The diagnoses derived from the conflict sets {</a:t>
            </a:r>
            <a:r>
              <a:rPr lang="en-IE" i="1" dirty="0" smtClean="0"/>
              <a:t>CS</a:t>
            </a:r>
            <a:r>
              <a:rPr lang="en-IE" sz="800" i="1" dirty="0" smtClean="0"/>
              <a:t>1</a:t>
            </a:r>
            <a:r>
              <a:rPr lang="en-IE" i="1" dirty="0" smtClean="0"/>
              <a:t>,CS</a:t>
            </a:r>
            <a:r>
              <a:rPr lang="en-IE" sz="800" i="1" dirty="0" smtClean="0"/>
              <a:t>2</a:t>
            </a:r>
            <a:r>
              <a:rPr lang="en-IE" i="1" dirty="0" smtClean="0"/>
              <a:t>,CS</a:t>
            </a:r>
            <a:r>
              <a:rPr lang="en-IE" sz="800" i="1" dirty="0" smtClean="0"/>
              <a:t>3</a:t>
            </a:r>
            <a:r>
              <a:rPr lang="en-IE" i="1" dirty="0" smtClean="0"/>
              <a:t>} are {d</a:t>
            </a:r>
            <a:r>
              <a:rPr lang="en-IE" sz="800" i="1" dirty="0" smtClean="0"/>
              <a:t>1</a:t>
            </a:r>
            <a:r>
              <a:rPr lang="en-IE" i="1" dirty="0" smtClean="0"/>
              <a:t>:{r</a:t>
            </a:r>
            <a:r>
              <a:rPr lang="en-IE" sz="800" i="1" dirty="0" smtClean="0"/>
              <a:t>1</a:t>
            </a:r>
            <a:r>
              <a:rPr lang="en-IE" i="1" dirty="0" smtClean="0"/>
              <a:t>, r</a:t>
            </a:r>
            <a:r>
              <a:rPr lang="en-IE" sz="800" i="1" dirty="0" smtClean="0"/>
              <a:t>2</a:t>
            </a:r>
            <a:r>
              <a:rPr lang="en-IE" i="1" dirty="0" smtClean="0"/>
              <a:t>}, d</a:t>
            </a:r>
            <a:r>
              <a:rPr lang="en-IE" sz="800" i="1" dirty="0" smtClean="0"/>
              <a:t>2</a:t>
            </a:r>
            <a:r>
              <a:rPr lang="en-IE" i="1" dirty="0" smtClean="0"/>
              <a:t>:{r</a:t>
            </a:r>
            <a:r>
              <a:rPr lang="en-IE" sz="800" i="1" dirty="0" smtClean="0"/>
              <a:t>1</a:t>
            </a:r>
            <a:r>
              <a:rPr lang="en-IE" i="1" dirty="0" smtClean="0"/>
              <a:t>, r</a:t>
            </a:r>
            <a:r>
              <a:rPr lang="en-IE" sz="800" i="1" dirty="0" smtClean="0"/>
              <a:t>4</a:t>
            </a:r>
            <a:r>
              <a:rPr lang="en-IE" i="1" dirty="0" smtClean="0"/>
              <a:t>},</a:t>
            </a:r>
            <a:r>
              <a:rPr lang="de-DE" i="1" dirty="0" smtClean="0"/>
              <a:t>d</a:t>
            </a:r>
            <a:r>
              <a:rPr lang="de-DE" sz="800" i="1" dirty="0" smtClean="0"/>
              <a:t>3</a:t>
            </a:r>
            <a:r>
              <a:rPr lang="de-DE" i="1" dirty="0" smtClean="0"/>
              <a:t>:{r</a:t>
            </a:r>
            <a:r>
              <a:rPr lang="de-DE" sz="800" i="1" dirty="0" smtClean="0"/>
              <a:t>2</a:t>
            </a:r>
            <a:r>
              <a:rPr lang="de-DE" i="1" dirty="0" smtClean="0"/>
              <a:t>, r</a:t>
            </a:r>
            <a:r>
              <a:rPr lang="de-DE" sz="800" i="1" dirty="0" smtClean="0"/>
              <a:t>3</a:t>
            </a:r>
            <a:r>
              <a:rPr lang="de-DE" i="1" dirty="0" smtClean="0"/>
              <a:t>}}</a:t>
            </a:r>
            <a:endParaRPr lang="en-US" dirty="0" smtClean="0"/>
          </a:p>
        </p:txBody>
      </p:sp>
      <p:pic>
        <p:nvPicPr>
          <p:cNvPr id="174081" name="Picture 1" descr="C:\Dokumente und Einstellungen\Mouzhi Ge\Anwendungsdaten\Tencent\Users\7204866\QQ\WinTemp\RichOle\VJ$HJ9GZ)CG8_1YVO{]JB~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025728"/>
            <a:ext cx="4824536" cy="291544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QuickXPlain</a:t>
            </a:r>
            <a:endParaRPr 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en-US" dirty="0" smtClean="0"/>
              <a:t>Calculate conflict sets</a:t>
            </a:r>
          </a:p>
          <a:p>
            <a:pPr lvl="1"/>
            <a:endParaRPr lang="en-US" dirty="0" smtClean="0"/>
          </a:p>
        </p:txBody>
      </p:sp>
      <p:sp>
        <p:nvSpPr>
          <p:cNvPr id="5" name="Rechteck 4"/>
          <p:cNvSpPr/>
          <p:nvPr/>
        </p:nvSpPr>
        <p:spPr>
          <a:xfrm>
            <a:off x="1997968" y="1887210"/>
            <a:ext cx="617443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 smtClean="0">
                <a:latin typeface="Calibri" pitchFamily="34" charset="0"/>
              </a:rPr>
              <a:t>Algorithm</a:t>
            </a:r>
            <a:r>
              <a:rPr lang="de-DE" sz="1600" dirty="0" smtClean="0">
                <a:latin typeface="Calibri" pitchFamily="34" charset="0"/>
              </a:rPr>
              <a:t> 4.1 </a:t>
            </a:r>
            <a:r>
              <a:rPr lang="de-DE" sz="1600" dirty="0" err="1" smtClean="0">
                <a:latin typeface="Calibri" pitchFamily="34" charset="0"/>
              </a:rPr>
              <a:t>QuickXPlain</a:t>
            </a:r>
            <a:r>
              <a:rPr lang="de-DE" sz="1600" dirty="0" smtClean="0">
                <a:latin typeface="Calibri" pitchFamily="34" charset="0"/>
              </a:rPr>
              <a:t>(</a:t>
            </a:r>
            <a:r>
              <a:rPr lang="de-DE" sz="1600" i="1" dirty="0" smtClean="0">
                <a:latin typeface="Calibri" pitchFamily="34" charset="0"/>
              </a:rPr>
              <a:t>P, REQ)</a:t>
            </a:r>
          </a:p>
          <a:p>
            <a:endParaRPr lang="de-DE" sz="1600" i="1" dirty="0" smtClean="0">
              <a:latin typeface="Calibri" pitchFamily="34" charset="0"/>
            </a:endParaRPr>
          </a:p>
          <a:p>
            <a:r>
              <a:rPr lang="en-IE" sz="1600" dirty="0" smtClean="0">
                <a:latin typeface="Calibri" pitchFamily="34" charset="0"/>
              </a:rPr>
              <a:t>Input: trusted knowledge (items) </a:t>
            </a:r>
            <a:r>
              <a:rPr lang="en-IE" sz="1600" i="1" dirty="0" smtClean="0">
                <a:latin typeface="Calibri" pitchFamily="34" charset="0"/>
              </a:rPr>
              <a:t>P; Set of requirements REQ</a:t>
            </a:r>
          </a:p>
          <a:p>
            <a:r>
              <a:rPr lang="en-IE" sz="1600" dirty="0" smtClean="0">
                <a:latin typeface="Calibri" pitchFamily="34" charset="0"/>
              </a:rPr>
              <a:t>Output: minimal conflict set </a:t>
            </a:r>
            <a:r>
              <a:rPr lang="en-IE" sz="1600" i="1" dirty="0" smtClean="0">
                <a:latin typeface="Calibri" pitchFamily="34" charset="0"/>
              </a:rPr>
              <a:t>CS</a:t>
            </a:r>
          </a:p>
          <a:p>
            <a:r>
              <a:rPr lang="en-IE" sz="1600" dirty="0" smtClean="0">
                <a:latin typeface="Calibri" pitchFamily="34" charset="0"/>
              </a:rPr>
              <a:t>if </a:t>
            </a:r>
            <a:r>
              <a:rPr lang="en-IE" sz="1600" i="1" dirty="0" smtClean="0">
                <a:latin typeface="Calibri" pitchFamily="34" charset="0"/>
              </a:rPr>
              <a:t>σ</a:t>
            </a:r>
            <a:r>
              <a:rPr lang="en-IE" sz="1600" i="1" baseline="-25000" dirty="0" smtClean="0">
                <a:latin typeface="Calibri" pitchFamily="34" charset="0"/>
              </a:rPr>
              <a:t>[REQ]</a:t>
            </a:r>
            <a:r>
              <a:rPr lang="en-IE" sz="1600" i="1" dirty="0" smtClean="0">
                <a:latin typeface="Calibri" pitchFamily="34" charset="0"/>
              </a:rPr>
              <a:t>(P) = ∅ or REQ = ∅ then return ∅</a:t>
            </a:r>
          </a:p>
          <a:p>
            <a:r>
              <a:rPr lang="en-IE" sz="1600" dirty="0" smtClean="0">
                <a:latin typeface="Calibri" pitchFamily="34" charset="0"/>
              </a:rPr>
              <a:t>else return QX' (</a:t>
            </a:r>
            <a:r>
              <a:rPr lang="en-IE" sz="1600" i="1" dirty="0" smtClean="0">
                <a:latin typeface="Calibri" pitchFamily="34" charset="0"/>
              </a:rPr>
              <a:t>P, ∅, ∅, REQ);</a:t>
            </a:r>
          </a:p>
          <a:p>
            <a:endParaRPr lang="en-IE" sz="1600" i="1" dirty="0" smtClean="0">
              <a:latin typeface="Calibri" pitchFamily="34" charset="0"/>
            </a:endParaRPr>
          </a:p>
          <a:p>
            <a:r>
              <a:rPr lang="de-DE" sz="1600" dirty="0" err="1" smtClean="0">
                <a:latin typeface="Calibri" pitchFamily="34" charset="0"/>
              </a:rPr>
              <a:t>Function</a:t>
            </a:r>
            <a:r>
              <a:rPr lang="de-DE" sz="1600" dirty="0" smtClean="0">
                <a:latin typeface="Calibri" pitchFamily="34" charset="0"/>
              </a:rPr>
              <a:t> QX' (</a:t>
            </a:r>
            <a:r>
              <a:rPr lang="de-DE" sz="1600" i="1" dirty="0" smtClean="0">
                <a:latin typeface="Calibri" pitchFamily="34" charset="0"/>
              </a:rPr>
              <a:t>P, B, </a:t>
            </a:r>
            <a:r>
              <a:rPr lang="el-GR" sz="1600" i="1" dirty="0" smtClean="0">
                <a:latin typeface="Calibri" pitchFamily="34" charset="0"/>
              </a:rPr>
              <a:t>Δ</a:t>
            </a:r>
            <a:r>
              <a:rPr lang="de-DE" sz="1600" i="1" dirty="0" smtClean="0">
                <a:latin typeface="Calibri" pitchFamily="34" charset="0"/>
              </a:rPr>
              <a:t>, REQ)</a:t>
            </a:r>
          </a:p>
          <a:p>
            <a:r>
              <a:rPr lang="en-IE" sz="1600" dirty="0" smtClean="0">
                <a:latin typeface="Calibri" pitchFamily="34" charset="0"/>
              </a:rPr>
              <a:t>if </a:t>
            </a:r>
            <a:r>
              <a:rPr lang="en-IE" sz="1600" i="1" dirty="0" smtClean="0">
                <a:latin typeface="Calibri" pitchFamily="34" charset="0"/>
              </a:rPr>
              <a:t> = ∅ and σ</a:t>
            </a:r>
            <a:r>
              <a:rPr lang="en-IE" sz="1600" i="1" baseline="-25000" dirty="0" smtClean="0">
                <a:latin typeface="Calibri" pitchFamily="34" charset="0"/>
              </a:rPr>
              <a:t>[B]</a:t>
            </a:r>
            <a:r>
              <a:rPr lang="en-IE" sz="1600" i="1" dirty="0" smtClean="0">
                <a:latin typeface="Calibri" pitchFamily="34" charset="0"/>
              </a:rPr>
              <a:t>(P) = ∅ then return ∅;</a:t>
            </a:r>
          </a:p>
          <a:p>
            <a:r>
              <a:rPr lang="en-IE" sz="1600" dirty="0" smtClean="0">
                <a:latin typeface="Calibri" pitchFamily="34" charset="0"/>
              </a:rPr>
              <a:t>if </a:t>
            </a:r>
            <a:r>
              <a:rPr lang="en-IE" sz="1600" i="1" dirty="0" smtClean="0">
                <a:latin typeface="Calibri" pitchFamily="34" charset="0"/>
              </a:rPr>
              <a:t>REQ = {r} then return {r};</a:t>
            </a:r>
          </a:p>
          <a:p>
            <a:r>
              <a:rPr lang="de-DE" sz="1600" dirty="0" err="1" smtClean="0">
                <a:latin typeface="Calibri" pitchFamily="34" charset="0"/>
              </a:rPr>
              <a:t>let</a:t>
            </a:r>
            <a:r>
              <a:rPr lang="de-DE" sz="1600" dirty="0" smtClean="0">
                <a:latin typeface="Calibri" pitchFamily="34" charset="0"/>
              </a:rPr>
              <a:t> {</a:t>
            </a:r>
            <a:r>
              <a:rPr lang="de-DE" sz="1600" i="1" dirty="0" smtClean="0">
                <a:latin typeface="Calibri" pitchFamily="34" charset="0"/>
              </a:rPr>
              <a:t>r</a:t>
            </a:r>
            <a:r>
              <a:rPr lang="de-DE" sz="1600" i="1" baseline="-25000" dirty="0" smtClean="0">
                <a:latin typeface="Calibri" pitchFamily="34" charset="0"/>
              </a:rPr>
              <a:t>1</a:t>
            </a:r>
            <a:r>
              <a:rPr lang="de-DE" sz="1600" i="1" dirty="0" smtClean="0">
                <a:latin typeface="Calibri" pitchFamily="34" charset="0"/>
              </a:rPr>
              <a:t>, . . . , </a:t>
            </a:r>
            <a:r>
              <a:rPr lang="de-DE" sz="1600" i="1" dirty="0" err="1" smtClean="0">
                <a:latin typeface="Calibri" pitchFamily="34" charset="0"/>
              </a:rPr>
              <a:t>r</a:t>
            </a:r>
            <a:r>
              <a:rPr lang="de-DE" sz="1600" i="1" baseline="-25000" dirty="0" err="1" smtClean="0">
                <a:latin typeface="Calibri" pitchFamily="34" charset="0"/>
              </a:rPr>
              <a:t>n</a:t>
            </a:r>
            <a:r>
              <a:rPr lang="de-DE" sz="1600" i="1" dirty="0" smtClean="0">
                <a:latin typeface="Calibri" pitchFamily="34" charset="0"/>
              </a:rPr>
              <a:t>} = REQ;</a:t>
            </a:r>
          </a:p>
          <a:p>
            <a:r>
              <a:rPr lang="de-DE" sz="1600" dirty="0" err="1" smtClean="0">
                <a:latin typeface="Calibri" pitchFamily="34" charset="0"/>
              </a:rPr>
              <a:t>let</a:t>
            </a:r>
            <a:r>
              <a:rPr lang="de-DE" sz="1600" dirty="0" smtClean="0">
                <a:latin typeface="Calibri" pitchFamily="34" charset="0"/>
              </a:rPr>
              <a:t> </a:t>
            </a:r>
            <a:r>
              <a:rPr lang="de-DE" sz="1600" i="1" dirty="0" smtClean="0">
                <a:latin typeface="Calibri" pitchFamily="34" charset="0"/>
              </a:rPr>
              <a:t>k </a:t>
            </a:r>
            <a:r>
              <a:rPr lang="de-DE" sz="1600" i="1" dirty="0" err="1" smtClean="0">
                <a:latin typeface="Calibri" pitchFamily="34" charset="0"/>
              </a:rPr>
              <a:t>be</a:t>
            </a:r>
            <a:r>
              <a:rPr lang="de-DE" sz="1600" i="1" dirty="0" smtClean="0">
                <a:latin typeface="Calibri" pitchFamily="34" charset="0"/>
              </a:rPr>
              <a:t> n/2</a:t>
            </a:r>
            <a:r>
              <a:rPr lang="de-DE" sz="1600" dirty="0" smtClean="0">
                <a:latin typeface="Calibri" pitchFamily="34" charset="0"/>
              </a:rPr>
              <a:t>;</a:t>
            </a:r>
          </a:p>
          <a:p>
            <a:r>
              <a:rPr lang="en-IE" sz="1600" i="1" dirty="0" smtClean="0">
                <a:latin typeface="Calibri" pitchFamily="34" charset="0"/>
              </a:rPr>
              <a:t>REQ</a:t>
            </a:r>
            <a:r>
              <a:rPr lang="en-IE" sz="1600" i="1" baseline="-25000" dirty="0" smtClean="0">
                <a:latin typeface="Calibri" pitchFamily="34" charset="0"/>
              </a:rPr>
              <a:t>1</a:t>
            </a:r>
            <a:r>
              <a:rPr lang="en-IE" sz="1600" i="1" dirty="0" smtClean="0">
                <a:latin typeface="Calibri" pitchFamily="34" charset="0"/>
              </a:rPr>
              <a:t> ←r</a:t>
            </a:r>
            <a:r>
              <a:rPr lang="en-IE" sz="1600" i="1" baseline="-25000" dirty="0" smtClean="0">
                <a:latin typeface="Calibri" pitchFamily="34" charset="0"/>
              </a:rPr>
              <a:t>1</a:t>
            </a:r>
            <a:r>
              <a:rPr lang="en-IE" sz="1600" i="1" dirty="0" smtClean="0">
                <a:latin typeface="Calibri" pitchFamily="34" charset="0"/>
              </a:rPr>
              <a:t>, . . . , </a:t>
            </a:r>
            <a:r>
              <a:rPr lang="en-IE" sz="1600" i="1" dirty="0" err="1" smtClean="0">
                <a:latin typeface="Calibri" pitchFamily="34" charset="0"/>
              </a:rPr>
              <a:t>r</a:t>
            </a:r>
            <a:r>
              <a:rPr lang="en-IE" sz="1600" i="1" baseline="-25000" dirty="0" err="1" smtClean="0">
                <a:latin typeface="Calibri" pitchFamily="34" charset="0"/>
              </a:rPr>
              <a:t>k</a:t>
            </a:r>
            <a:r>
              <a:rPr lang="en-IE" sz="1600" i="1" dirty="0" smtClean="0">
                <a:latin typeface="Calibri" pitchFamily="34" charset="0"/>
              </a:rPr>
              <a:t> and REQ</a:t>
            </a:r>
            <a:r>
              <a:rPr lang="en-IE" sz="1600" i="1" baseline="-25000" dirty="0" smtClean="0">
                <a:latin typeface="Calibri" pitchFamily="34" charset="0"/>
              </a:rPr>
              <a:t>2</a:t>
            </a:r>
            <a:r>
              <a:rPr lang="en-IE" sz="1600" i="1" dirty="0" smtClean="0">
                <a:latin typeface="Calibri" pitchFamily="34" charset="0"/>
              </a:rPr>
              <a:t> ←r</a:t>
            </a:r>
            <a:r>
              <a:rPr lang="en-IE" sz="1600" i="1" baseline="-25000" dirty="0" smtClean="0">
                <a:latin typeface="Calibri" pitchFamily="34" charset="0"/>
              </a:rPr>
              <a:t>k+1</a:t>
            </a:r>
            <a:r>
              <a:rPr lang="en-IE" sz="1600" i="1" dirty="0" smtClean="0">
                <a:latin typeface="Calibri" pitchFamily="34" charset="0"/>
              </a:rPr>
              <a:t>, . . . , </a:t>
            </a:r>
            <a:r>
              <a:rPr lang="en-IE" sz="1600" i="1" dirty="0" err="1" smtClean="0">
                <a:latin typeface="Calibri" pitchFamily="34" charset="0"/>
              </a:rPr>
              <a:t>rn</a:t>
            </a:r>
            <a:r>
              <a:rPr lang="en-IE" sz="1600" i="1" dirty="0" smtClean="0">
                <a:latin typeface="Calibri" pitchFamily="34" charset="0"/>
              </a:rPr>
              <a:t>;</a:t>
            </a:r>
          </a:p>
          <a:p>
            <a:r>
              <a:rPr lang="el-GR" sz="1600" i="1" dirty="0" smtClean="0">
                <a:latin typeface="Calibri" pitchFamily="34" charset="0"/>
              </a:rPr>
              <a:t>Δ</a:t>
            </a:r>
            <a:r>
              <a:rPr lang="de-DE" sz="1600" baseline="-25000" dirty="0" smtClean="0">
                <a:latin typeface="Calibri" pitchFamily="34" charset="0"/>
              </a:rPr>
              <a:t>2</a:t>
            </a:r>
            <a:r>
              <a:rPr lang="de-DE" sz="1600" dirty="0" smtClean="0">
                <a:latin typeface="Calibri" pitchFamily="34" charset="0"/>
              </a:rPr>
              <a:t> ←QX(</a:t>
            </a:r>
            <a:r>
              <a:rPr lang="de-DE" sz="1600" i="1" dirty="0" smtClean="0">
                <a:latin typeface="Calibri" pitchFamily="34" charset="0"/>
              </a:rPr>
              <a:t>P, B ∪ REQ</a:t>
            </a:r>
            <a:r>
              <a:rPr lang="de-DE" sz="1600" i="1" baseline="-25000" dirty="0" smtClean="0">
                <a:latin typeface="Calibri" pitchFamily="34" charset="0"/>
              </a:rPr>
              <a:t>1</a:t>
            </a:r>
            <a:r>
              <a:rPr lang="de-DE" sz="1600" i="1" dirty="0" smtClean="0">
                <a:latin typeface="Calibri" pitchFamily="34" charset="0"/>
              </a:rPr>
              <a:t>, REQ</a:t>
            </a:r>
            <a:r>
              <a:rPr lang="de-DE" sz="1600" i="1" baseline="-25000" dirty="0" smtClean="0">
                <a:latin typeface="Calibri" pitchFamily="34" charset="0"/>
              </a:rPr>
              <a:t>1</a:t>
            </a:r>
            <a:r>
              <a:rPr lang="de-DE" sz="1600" i="1" dirty="0" smtClean="0">
                <a:latin typeface="Calibri" pitchFamily="34" charset="0"/>
              </a:rPr>
              <a:t>, REQ</a:t>
            </a:r>
            <a:r>
              <a:rPr lang="de-DE" sz="1600" i="1" baseline="-25000" dirty="0" smtClean="0">
                <a:latin typeface="Calibri" pitchFamily="34" charset="0"/>
              </a:rPr>
              <a:t>2</a:t>
            </a:r>
            <a:r>
              <a:rPr lang="de-DE" sz="1600" i="1" dirty="0" smtClean="0">
                <a:latin typeface="Calibri" pitchFamily="34" charset="0"/>
              </a:rPr>
              <a:t>);</a:t>
            </a:r>
          </a:p>
          <a:p>
            <a:r>
              <a:rPr lang="el-GR" sz="1600" i="1" dirty="0" smtClean="0">
                <a:latin typeface="Calibri" pitchFamily="34" charset="0"/>
              </a:rPr>
              <a:t>Δ</a:t>
            </a:r>
            <a:r>
              <a:rPr lang="de-DE" sz="1600" baseline="-25000" dirty="0" smtClean="0">
                <a:latin typeface="Calibri" pitchFamily="34" charset="0"/>
              </a:rPr>
              <a:t>1</a:t>
            </a:r>
            <a:r>
              <a:rPr lang="de-DE" sz="1600" dirty="0" smtClean="0">
                <a:latin typeface="Calibri" pitchFamily="34" charset="0"/>
              </a:rPr>
              <a:t> ←QX(</a:t>
            </a:r>
            <a:r>
              <a:rPr lang="de-DE" sz="1600" i="1" dirty="0" smtClean="0">
                <a:latin typeface="Calibri" pitchFamily="34" charset="0"/>
              </a:rPr>
              <a:t>P, B ∪ </a:t>
            </a:r>
            <a:r>
              <a:rPr lang="el-GR" sz="1600" i="1" dirty="0" smtClean="0">
                <a:latin typeface="Calibri" pitchFamily="34" charset="0"/>
              </a:rPr>
              <a:t>Δ </a:t>
            </a:r>
            <a:r>
              <a:rPr lang="de-DE" sz="1600" i="1" dirty="0" smtClean="0">
                <a:latin typeface="Calibri" pitchFamily="34" charset="0"/>
              </a:rPr>
              <a:t>2, </a:t>
            </a:r>
            <a:r>
              <a:rPr lang="el-GR" sz="1600" i="1" dirty="0" smtClean="0">
                <a:latin typeface="Calibri" pitchFamily="34" charset="0"/>
              </a:rPr>
              <a:t>Δ </a:t>
            </a:r>
            <a:r>
              <a:rPr lang="de-DE" sz="1600" i="1" dirty="0" smtClean="0">
                <a:latin typeface="Calibri" pitchFamily="34" charset="0"/>
              </a:rPr>
              <a:t>2, REQ</a:t>
            </a:r>
            <a:r>
              <a:rPr lang="de-DE" sz="1600" i="1" baseline="-25000" dirty="0" smtClean="0">
                <a:latin typeface="Calibri" pitchFamily="34" charset="0"/>
              </a:rPr>
              <a:t>1</a:t>
            </a:r>
            <a:r>
              <a:rPr lang="de-DE" sz="1600" i="1" dirty="0" smtClean="0">
                <a:latin typeface="Calibri" pitchFamily="34" charset="0"/>
              </a:rPr>
              <a:t>);</a:t>
            </a:r>
          </a:p>
          <a:p>
            <a:endParaRPr lang="de-DE" sz="1600" i="1" dirty="0" smtClean="0">
              <a:latin typeface="Calibri" pitchFamily="34" charset="0"/>
            </a:endParaRPr>
          </a:p>
          <a:p>
            <a:r>
              <a:rPr lang="de-DE" sz="1600" dirty="0" err="1" smtClean="0">
                <a:latin typeface="Calibri" pitchFamily="34" charset="0"/>
              </a:rPr>
              <a:t>return</a:t>
            </a:r>
            <a:r>
              <a:rPr lang="de-DE" sz="1600" dirty="0" smtClean="0">
                <a:latin typeface="Calibri" pitchFamily="34" charset="0"/>
              </a:rPr>
              <a:t> </a:t>
            </a:r>
            <a:r>
              <a:rPr lang="el-GR" sz="1600" i="1" dirty="0" smtClean="0">
                <a:latin typeface="Calibri" pitchFamily="34" charset="0"/>
              </a:rPr>
              <a:t>Δ</a:t>
            </a:r>
            <a:r>
              <a:rPr lang="de-DE" sz="1600" baseline="-25000" dirty="0" smtClean="0">
                <a:latin typeface="Calibri" pitchFamily="34" charset="0"/>
              </a:rPr>
              <a:t>1</a:t>
            </a:r>
            <a:r>
              <a:rPr lang="de-DE" sz="1600" dirty="0" smtClean="0">
                <a:latin typeface="Calibri" pitchFamily="34" charset="0"/>
              </a:rPr>
              <a:t> ∪ </a:t>
            </a:r>
            <a:r>
              <a:rPr lang="el-GR" sz="1600" i="1" dirty="0" smtClean="0">
                <a:latin typeface="Calibri" pitchFamily="34" charset="0"/>
              </a:rPr>
              <a:t>Δ</a:t>
            </a:r>
            <a:r>
              <a:rPr lang="de-DE" sz="1600" baseline="-25000" dirty="0" smtClean="0">
                <a:latin typeface="Calibri" pitchFamily="34" charset="0"/>
              </a:rPr>
              <a:t>2</a:t>
            </a:r>
            <a:r>
              <a:rPr lang="de-DE" sz="1600" dirty="0" smtClean="0">
                <a:latin typeface="Calibri" pitchFamily="34" charset="0"/>
              </a:rPr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de-DE" dirty="0" err="1" smtClean="0"/>
              <a:t>QuickXPlain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REQ = {</a:t>
            </a:r>
            <a:r>
              <a:rPr lang="de-DE" i="1" dirty="0" smtClean="0"/>
              <a:t>r1:price≤150, r2:opt-zoom=5x, r3:sound=</a:t>
            </a:r>
            <a:r>
              <a:rPr lang="de-DE" i="1" dirty="0" err="1" smtClean="0"/>
              <a:t>yes</a:t>
            </a:r>
            <a:r>
              <a:rPr lang="de-DE" i="1" dirty="0" smtClean="0"/>
              <a:t>, r4:waterproof=</a:t>
            </a:r>
            <a:r>
              <a:rPr lang="de-DE" i="1" dirty="0" err="1" smtClean="0"/>
              <a:t>yes</a:t>
            </a:r>
            <a:r>
              <a:rPr lang="de-DE" i="1" dirty="0" smtClean="0"/>
              <a:t>}</a:t>
            </a:r>
            <a:endParaRPr lang="de-DE" dirty="0"/>
          </a:p>
        </p:txBody>
      </p:sp>
      <p:pic>
        <p:nvPicPr>
          <p:cNvPr id="226305" name="Picture 1" descr="C:\Dokumente und Einstellungen\Mouzhi Ge\Anwendungsdaten\Tencent\Users\7204866\QQ\WinTemp\RichOle\`HH_XJBI[_5NL13Y4NOLGL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789040"/>
            <a:ext cx="6192688" cy="2226900"/>
          </a:xfrm>
          <a:prstGeom prst="rect">
            <a:avLst/>
          </a:prstGeom>
          <a:noFill/>
        </p:spPr>
      </p:pic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1619673" y="1412776"/>
          <a:ext cx="5544615" cy="1906524"/>
        </p:xfrm>
        <a:graphic>
          <a:graphicData uri="http://schemas.openxmlformats.org/drawingml/2006/table">
            <a:tbl>
              <a:tblPr/>
              <a:tblGrid>
                <a:gridCol w="612293"/>
                <a:gridCol w="690057"/>
                <a:gridCol w="612293"/>
                <a:gridCol w="708175"/>
                <a:gridCol w="679489"/>
                <a:gridCol w="611538"/>
                <a:gridCol w="679489"/>
                <a:gridCol w="951281"/>
              </a:tblGrid>
              <a:tr h="1512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  <a:endParaRPr lang="de-DE" sz="1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Price(€)</a:t>
                      </a:r>
                      <a:endParaRPr lang="de-DE" sz="1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mpix</a:t>
                      </a:r>
                      <a:endParaRPr lang="de-DE" sz="1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opt-zoom</a:t>
                      </a:r>
                      <a:endParaRPr lang="de-DE" sz="1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LCD-size</a:t>
                      </a:r>
                      <a:endParaRPr lang="de-DE" sz="1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movies</a:t>
                      </a:r>
                      <a:endParaRPr lang="de-DE" sz="1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sound</a:t>
                      </a:r>
                      <a:endParaRPr lang="de-DE" sz="1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waterproof</a:t>
                      </a:r>
                      <a:endParaRPr lang="de-DE" sz="1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512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P</a:t>
                      </a:r>
                      <a:r>
                        <a:rPr lang="de-DE" sz="1000" baseline="-25000" dirty="0">
                          <a:latin typeface="Calibri"/>
                          <a:ea typeface="SimSun"/>
                          <a:cs typeface="Times New Roman"/>
                        </a:rPr>
                        <a:t>1</a:t>
                      </a: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 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148 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8.0 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4×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2.5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no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no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yes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1512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P</a:t>
                      </a:r>
                      <a:r>
                        <a:rPr lang="de-DE" sz="1000" baseline="-25000" dirty="0">
                          <a:latin typeface="Calibri"/>
                          <a:ea typeface="SimSun"/>
                          <a:cs typeface="Times New Roman"/>
                        </a:rPr>
                        <a:t>2</a:t>
                      </a: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 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182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8.0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5×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2.7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yes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yes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no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1512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P</a:t>
                      </a:r>
                      <a:r>
                        <a:rPr lang="de-DE" sz="1000" baseline="-25000" dirty="0">
                          <a:latin typeface="Calibri"/>
                          <a:ea typeface="SimSun"/>
                          <a:cs typeface="Times New Roman"/>
                        </a:rPr>
                        <a:t>3</a:t>
                      </a: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 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189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8.0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10×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2.5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yes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yes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no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1512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P</a:t>
                      </a:r>
                      <a:r>
                        <a:rPr lang="de-DE" sz="1000" baseline="-25000" dirty="0">
                          <a:latin typeface="Calibri"/>
                          <a:ea typeface="SimSun"/>
                          <a:cs typeface="Times New Roman"/>
                        </a:rPr>
                        <a:t>4</a:t>
                      </a: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 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196 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10.0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12×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2.7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yes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no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yes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1512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P</a:t>
                      </a:r>
                      <a:r>
                        <a:rPr lang="de-DE" sz="1000" baseline="-25000" dirty="0">
                          <a:latin typeface="Calibri"/>
                          <a:ea typeface="SimSun"/>
                          <a:cs typeface="Times New Roman"/>
                        </a:rPr>
                        <a:t>5</a:t>
                      </a: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 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151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7.1 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3×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3.0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yes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yes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no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1512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P</a:t>
                      </a:r>
                      <a:r>
                        <a:rPr lang="de-DE" sz="1000" baseline="-25000" dirty="0">
                          <a:latin typeface="Calibri"/>
                          <a:ea typeface="SimSun"/>
                          <a:cs typeface="Times New Roman"/>
                        </a:rPr>
                        <a:t>6</a:t>
                      </a: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 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199 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9.0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3×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3.0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yes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yes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no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P</a:t>
                      </a:r>
                      <a:r>
                        <a:rPr lang="de-DE" sz="1000" baseline="-25000" dirty="0">
                          <a:latin typeface="Calibri"/>
                          <a:ea typeface="SimSun"/>
                          <a:cs typeface="Times New Roman"/>
                        </a:rPr>
                        <a:t>7</a:t>
                      </a: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 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 259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10.0 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3×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3.0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yes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yes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no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1512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P</a:t>
                      </a:r>
                      <a:r>
                        <a:rPr lang="de-DE" sz="1000" baseline="-25000" dirty="0">
                          <a:latin typeface="Calibri"/>
                          <a:ea typeface="SimSun"/>
                          <a:cs typeface="Times New Roman"/>
                        </a:rPr>
                        <a:t>8</a:t>
                      </a: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 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 278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9.1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10×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3.0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yes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yes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yes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Repairs for unsatisfied requirements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possible adaptations</a:t>
            </a:r>
          </a:p>
          <a:p>
            <a:r>
              <a:rPr lang="en-US" dirty="0" smtClean="0"/>
              <a:t>Or </a:t>
            </a:r>
            <a:r>
              <a:rPr lang="en-IE" dirty="0" smtClean="0"/>
              <a:t>query the product table </a:t>
            </a:r>
            <a:r>
              <a:rPr lang="en-IE" i="1" dirty="0" smtClean="0"/>
              <a:t>P with π[attributes(d)]σ[REQ−d](P)</a:t>
            </a:r>
          </a:p>
          <a:p>
            <a:pPr lvl="1"/>
            <a:r>
              <a:rPr lang="en-IE" i="1" dirty="0" smtClean="0"/>
              <a:t>π[attributes(d1)]σ[REQ−d1](P) = </a:t>
            </a:r>
            <a:r>
              <a:rPr lang="de-DE" i="1" dirty="0" smtClean="0"/>
              <a:t>{</a:t>
            </a:r>
            <a:r>
              <a:rPr lang="de-DE" i="1" dirty="0" err="1" smtClean="0"/>
              <a:t>price</a:t>
            </a:r>
            <a:r>
              <a:rPr lang="de-DE" i="1" dirty="0" smtClean="0"/>
              <a:t>=278, </a:t>
            </a:r>
            <a:r>
              <a:rPr lang="de-DE" i="1" dirty="0" err="1" smtClean="0"/>
              <a:t>opt</a:t>
            </a:r>
            <a:r>
              <a:rPr lang="de-DE" i="1" dirty="0" smtClean="0"/>
              <a:t>-zoom=10×}</a:t>
            </a:r>
            <a:endParaRPr lang="en-US" dirty="0" smtClean="0"/>
          </a:p>
          <a:p>
            <a:pPr lvl="1"/>
            <a:r>
              <a:rPr lang="el-GR" i="1" dirty="0" smtClean="0"/>
              <a:t>π[</a:t>
            </a:r>
            <a:r>
              <a:rPr lang="de-DE" i="1" dirty="0" err="1" smtClean="0"/>
              <a:t>attributes</a:t>
            </a:r>
            <a:r>
              <a:rPr lang="de-DE" i="1" dirty="0" smtClean="0"/>
              <a:t>(d2)]</a:t>
            </a:r>
            <a:r>
              <a:rPr lang="el-GR" i="1" dirty="0" smtClean="0"/>
              <a:t>σ[</a:t>
            </a:r>
            <a:r>
              <a:rPr lang="de-DE" i="1" dirty="0" smtClean="0"/>
              <a:t>REQ−d2](P) = {</a:t>
            </a:r>
            <a:r>
              <a:rPr lang="de-DE" i="1" dirty="0" err="1" smtClean="0"/>
              <a:t>price</a:t>
            </a:r>
            <a:r>
              <a:rPr lang="de-DE" i="1" dirty="0" smtClean="0"/>
              <a:t>=182, waterproof=</a:t>
            </a:r>
            <a:r>
              <a:rPr lang="de-DE" i="1" dirty="0" err="1" smtClean="0"/>
              <a:t>no</a:t>
            </a:r>
            <a:r>
              <a:rPr lang="de-DE" i="1" dirty="0" smtClean="0"/>
              <a:t>}</a:t>
            </a:r>
          </a:p>
          <a:p>
            <a:pPr lvl="1"/>
            <a:r>
              <a:rPr lang="el-GR" i="1" dirty="0" smtClean="0"/>
              <a:t>π[</a:t>
            </a:r>
            <a:r>
              <a:rPr lang="de-DE" i="1" dirty="0" err="1" smtClean="0"/>
              <a:t>attributes</a:t>
            </a:r>
            <a:r>
              <a:rPr lang="de-DE" i="1" dirty="0" smtClean="0"/>
              <a:t>(d3)]</a:t>
            </a:r>
            <a:r>
              <a:rPr lang="el-GR" i="1" dirty="0" smtClean="0"/>
              <a:t>σ[</a:t>
            </a:r>
            <a:r>
              <a:rPr lang="de-DE" i="1" dirty="0" smtClean="0"/>
              <a:t>REQ−d3](P) = {</a:t>
            </a:r>
            <a:r>
              <a:rPr lang="de-DE" i="1" dirty="0" err="1" smtClean="0"/>
              <a:t>opt</a:t>
            </a:r>
            <a:r>
              <a:rPr lang="de-DE" i="1" dirty="0" smtClean="0"/>
              <a:t>-zoom=4×, </a:t>
            </a:r>
            <a:r>
              <a:rPr lang="de-DE" i="1" dirty="0" err="1" smtClean="0"/>
              <a:t>sound</a:t>
            </a:r>
            <a:r>
              <a:rPr lang="de-DE" i="1" dirty="0" smtClean="0"/>
              <a:t>=</a:t>
            </a:r>
            <a:r>
              <a:rPr lang="de-DE" i="1" dirty="0" err="1" smtClean="0"/>
              <a:t>no</a:t>
            </a:r>
            <a:r>
              <a:rPr lang="de-DE" i="1" dirty="0" smtClean="0"/>
              <a:t>}</a:t>
            </a:r>
          </a:p>
          <a:p>
            <a:endParaRPr lang="en-US" dirty="0" smtClean="0"/>
          </a:p>
          <a:p>
            <a:endParaRPr lang="de-DE" i="1" dirty="0" smtClean="0"/>
          </a:p>
          <a:p>
            <a:endParaRPr lang="de-DE" i="1" dirty="0" smtClean="0"/>
          </a:p>
          <a:p>
            <a:endParaRPr lang="de-DE" i="1" dirty="0" smtClean="0"/>
          </a:p>
          <a:p>
            <a:endParaRPr lang="de-DE" i="1" dirty="0" smtClean="0"/>
          </a:p>
          <a:p>
            <a:endParaRPr lang="de-DE" i="1" dirty="0" smtClean="0"/>
          </a:p>
          <a:p>
            <a:endParaRPr lang="de-DE" i="1" dirty="0" smtClean="0"/>
          </a:p>
        </p:txBody>
      </p:sp>
      <p:sp>
        <p:nvSpPr>
          <p:cNvPr id="227332" name="AutoShape 4" descr="C:\Dokumente und Einstellungen\Mouzhi Ge\Anwendungsdaten\Tencent\Users\7204866\QQ\WinTemp\RichOle\U}A8T8AK~&quot;AY9}FK~~`QG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1547664" y="3933056"/>
          <a:ext cx="5472608" cy="1512168"/>
        </p:xfrm>
        <a:graphic>
          <a:graphicData uri="http://schemas.openxmlformats.org/drawingml/2006/table">
            <a:tbl>
              <a:tblPr/>
              <a:tblGrid>
                <a:gridCol w="823862"/>
                <a:gridCol w="1031793"/>
                <a:gridCol w="1022182"/>
                <a:gridCol w="1258071"/>
                <a:gridCol w="1336700"/>
              </a:tblGrid>
              <a:tr h="3666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ea typeface="SimSun"/>
                          <a:cs typeface="Times New Roman"/>
                        </a:rPr>
                        <a:t>repair </a:t>
                      </a:r>
                      <a:endParaRPr lang="de-DE" sz="1100" dirty="0">
                        <a:solidFill>
                          <a:schemeClr val="bg1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SimSun"/>
                          <a:cs typeface="Times New Roman"/>
                        </a:rPr>
                        <a:t>price(€) </a:t>
                      </a:r>
                      <a:endParaRPr lang="de-DE" sz="1100">
                        <a:solidFill>
                          <a:schemeClr val="bg1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SimSun"/>
                          <a:cs typeface="Times New Roman"/>
                        </a:rPr>
                        <a:t>opt-zoom</a:t>
                      </a:r>
                      <a:endParaRPr lang="de-DE" sz="1100">
                        <a:solidFill>
                          <a:schemeClr val="bg1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SimSun"/>
                          <a:cs typeface="Times New Roman"/>
                        </a:rPr>
                        <a:t>sound</a:t>
                      </a:r>
                      <a:endParaRPr lang="de-DE" sz="1100">
                        <a:solidFill>
                          <a:schemeClr val="bg1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ea typeface="SimSun"/>
                          <a:cs typeface="Times New Roman"/>
                        </a:rPr>
                        <a:t>waterproof </a:t>
                      </a:r>
                      <a:endParaRPr lang="de-DE" sz="1100" dirty="0">
                        <a:solidFill>
                          <a:schemeClr val="bg1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81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100">
                          <a:latin typeface="Calibri"/>
                          <a:ea typeface="SimSun"/>
                          <a:cs typeface="Times New Roman"/>
                        </a:rPr>
                        <a:t>Rep</a:t>
                      </a:r>
                      <a:r>
                        <a:rPr lang="de-DE" sz="1100" baseline="-25000">
                          <a:latin typeface="Calibri"/>
                          <a:ea typeface="SimSun"/>
                          <a:cs typeface="Times New Roman"/>
                        </a:rPr>
                        <a:t>1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278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10×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100">
                          <a:latin typeface="Calibri"/>
                          <a:ea typeface="SimSun"/>
                          <a:cs typeface="Times New Roman"/>
                        </a:rPr>
                        <a:t>√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100">
                          <a:latin typeface="Calibri"/>
                          <a:ea typeface="SimSun"/>
                          <a:cs typeface="Times New Roman"/>
                        </a:rPr>
                        <a:t>√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381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100">
                          <a:latin typeface="Calibri"/>
                          <a:ea typeface="SimSun"/>
                          <a:cs typeface="Times New Roman"/>
                        </a:rPr>
                        <a:t>Rep</a:t>
                      </a:r>
                      <a:r>
                        <a:rPr lang="de-DE" sz="1100" baseline="-25000">
                          <a:latin typeface="Calibri"/>
                          <a:ea typeface="SimSun"/>
                          <a:cs typeface="Times New Roman"/>
                        </a:rPr>
                        <a:t>2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182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100">
                          <a:latin typeface="Calibri"/>
                          <a:ea typeface="SimSun"/>
                          <a:cs typeface="Times New Roman"/>
                        </a:rPr>
                        <a:t>√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100" dirty="0">
                          <a:latin typeface="Calibri"/>
                          <a:ea typeface="SimSun"/>
                          <a:cs typeface="Times New Roman"/>
                        </a:rPr>
                        <a:t>√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no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381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100">
                          <a:latin typeface="Calibri"/>
                          <a:ea typeface="SimSun"/>
                          <a:cs typeface="Times New Roman"/>
                        </a:rPr>
                        <a:t>Rep</a:t>
                      </a:r>
                      <a:r>
                        <a:rPr lang="de-DE" sz="1100" baseline="-25000">
                          <a:latin typeface="Calibri"/>
                          <a:ea typeface="SimSun"/>
                          <a:cs typeface="Times New Roman"/>
                        </a:rPr>
                        <a:t>3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100">
                          <a:latin typeface="Calibri"/>
                          <a:ea typeface="SimSun"/>
                          <a:cs typeface="Times New Roman"/>
                        </a:rPr>
                        <a:t>√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4×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no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100" dirty="0">
                          <a:latin typeface="Calibri"/>
                          <a:ea typeface="SimSun"/>
                          <a:cs typeface="Times New Roman"/>
                        </a:rPr>
                        <a:t>√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the items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en-US" dirty="0" smtClean="0"/>
              <a:t>Multi-attribute utility theory</a:t>
            </a:r>
          </a:p>
          <a:p>
            <a:pPr lvl="1"/>
            <a:r>
              <a:rPr lang="en-US" dirty="0" smtClean="0"/>
              <a:t>each item is evaluated according to a predefined set of dimensions that provide an aggregated view on the basic item properties</a:t>
            </a:r>
          </a:p>
          <a:p>
            <a:r>
              <a:rPr lang="en-IE" i="1" dirty="0" smtClean="0"/>
              <a:t>E.g. quality and economy are dimensions in </a:t>
            </a:r>
            <a:r>
              <a:rPr lang="en-IE" dirty="0" smtClean="0"/>
              <a:t>the domain of digital cameras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2987824" y="3212976"/>
          <a:ext cx="3168352" cy="2767165"/>
        </p:xfrm>
        <a:graphic>
          <a:graphicData uri="http://schemas.openxmlformats.org/drawingml/2006/table">
            <a:tbl>
              <a:tblPr/>
              <a:tblGrid>
                <a:gridCol w="974992"/>
                <a:gridCol w="768276"/>
                <a:gridCol w="757943"/>
                <a:gridCol w="667141"/>
              </a:tblGrid>
              <a:tr h="2540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/>
                          <a:ea typeface="SimSun"/>
                          <a:cs typeface="Times New Roman"/>
                        </a:rPr>
                        <a:t>id </a:t>
                      </a:r>
                      <a:endParaRPr lang="de-DE" sz="1000" dirty="0">
                        <a:solidFill>
                          <a:schemeClr val="bg1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82355" marR="82355" marT="41178" marB="4117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Calibri"/>
                          <a:ea typeface="SimSun"/>
                          <a:cs typeface="Times New Roman"/>
                        </a:rPr>
                        <a:t>value</a:t>
                      </a:r>
                      <a:endParaRPr lang="de-DE" sz="1000">
                        <a:solidFill>
                          <a:schemeClr val="bg1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82355" marR="82355" marT="41178" marB="4117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Calibri"/>
                          <a:ea typeface="SimSun"/>
                          <a:cs typeface="Times New Roman"/>
                        </a:rPr>
                        <a:t>quality </a:t>
                      </a:r>
                      <a:endParaRPr lang="de-DE" sz="1000">
                        <a:solidFill>
                          <a:schemeClr val="bg1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82355" marR="82355" marT="41178" marB="4117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/>
                          <a:ea typeface="SimSun"/>
                          <a:cs typeface="Times New Roman"/>
                        </a:rPr>
                        <a:t>economy</a:t>
                      </a:r>
                      <a:endParaRPr lang="de-DE" sz="1000" dirty="0">
                        <a:solidFill>
                          <a:schemeClr val="bg1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82355" marR="82355" marT="41178" marB="4117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184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price</a:t>
                      </a: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≤250</a:t>
                      </a:r>
                      <a:endParaRPr lang="de-DE" sz="1000" dirty="0">
                        <a:latin typeface="Calibri"/>
                        <a:ea typeface="SimSu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&gt;250</a:t>
                      </a:r>
                      <a:endParaRPr lang="de-DE" sz="1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5</a:t>
                      </a:r>
                      <a:endParaRPr lang="de-DE" sz="1000" dirty="0">
                        <a:latin typeface="Calibri"/>
                        <a:ea typeface="SimSu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10 </a:t>
                      </a:r>
                      <a:endParaRPr lang="de-DE" sz="1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10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5</a:t>
                      </a: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3382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 err="1">
                          <a:latin typeface="Calibri"/>
                          <a:ea typeface="SimSun"/>
                          <a:cs typeface="Times New Roman"/>
                        </a:rPr>
                        <a:t>mpix</a:t>
                      </a: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 </a:t>
                      </a:r>
                      <a:endParaRPr lang="de-DE" sz="1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≤8</a:t>
                      </a:r>
                      <a:endParaRPr lang="de-DE" sz="1000" dirty="0">
                        <a:latin typeface="Calibri"/>
                        <a:ea typeface="SimSu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&gt;8</a:t>
                      </a:r>
                      <a:endParaRPr lang="de-DE" sz="1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4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10</a:t>
                      </a: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10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6</a:t>
                      </a: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3580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opt-zoom </a:t>
                      </a:r>
                      <a:endParaRPr lang="de-DE" sz="1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≤9</a:t>
                      </a:r>
                      <a:endParaRPr lang="de-DE" sz="1000" dirty="0">
                        <a:latin typeface="Calibri"/>
                        <a:ea typeface="SimSu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&gt;9</a:t>
                      </a:r>
                      <a:endParaRPr lang="de-DE" sz="1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6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10</a:t>
                      </a: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9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6</a:t>
                      </a: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LCD-size</a:t>
                      </a:r>
                      <a:endParaRPr lang="de-DE" sz="1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≤2.7</a:t>
                      </a:r>
                      <a:endParaRPr lang="de-DE" sz="1000" dirty="0">
                        <a:latin typeface="Calibri"/>
                        <a:ea typeface="SimSu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&gt;2.7</a:t>
                      </a:r>
                      <a:endParaRPr lang="de-DE" sz="1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6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9</a:t>
                      </a: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10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5</a:t>
                      </a: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movies</a:t>
                      </a:r>
                      <a:endParaRPr lang="de-DE" sz="1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Yes</a:t>
                      </a:r>
                      <a:endParaRPr lang="de-DE" sz="1000" dirty="0">
                        <a:latin typeface="Calibri"/>
                        <a:ea typeface="SimSu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no </a:t>
                      </a:r>
                      <a:endParaRPr lang="de-DE" sz="1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10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3</a:t>
                      </a: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7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10</a:t>
                      </a: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3242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sound </a:t>
                      </a:r>
                      <a:endParaRPr lang="de-DE" sz="1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Yes</a:t>
                      </a:r>
                      <a:endParaRPr lang="de-DE" sz="1000" dirty="0">
                        <a:latin typeface="Calibri"/>
                        <a:ea typeface="SimSu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no</a:t>
                      </a:r>
                      <a:endParaRPr lang="de-DE" sz="1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10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7</a:t>
                      </a: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8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10</a:t>
                      </a: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3798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waterproof</a:t>
                      </a:r>
                      <a:endParaRPr lang="de-DE" sz="1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Calibri"/>
                          <a:ea typeface="SimSun"/>
                          <a:cs typeface="Times New Roman"/>
                        </a:rPr>
                        <a:t>Yes</a:t>
                      </a:r>
                      <a:endParaRPr lang="de-DE" sz="1000" dirty="0">
                        <a:latin typeface="Calibri"/>
                        <a:ea typeface="SimSu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no</a:t>
                      </a:r>
                      <a:endParaRPr lang="de-DE" sz="10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10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8</a:t>
                      </a: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6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10</a:t>
                      </a: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utility for customers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en-US" dirty="0" smtClean="0"/>
              <a:t>Customer specific interest</a:t>
            </a:r>
          </a:p>
          <a:p>
            <a:endParaRPr lang="en-IE" i="1" dirty="0" smtClean="0"/>
          </a:p>
          <a:p>
            <a:endParaRPr lang="en-IE" i="1" dirty="0" smtClean="0"/>
          </a:p>
          <a:p>
            <a:r>
              <a:rPr lang="en-IE" i="1" dirty="0" smtClean="0"/>
              <a:t>Calculation of Utility</a:t>
            </a:r>
          </a:p>
          <a:p>
            <a:endParaRPr lang="en-IE" i="1" dirty="0" smtClean="0"/>
          </a:p>
          <a:p>
            <a:endParaRPr lang="en-IE" i="1" dirty="0" smtClean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2699792" y="2060848"/>
          <a:ext cx="2999839" cy="852678"/>
        </p:xfrm>
        <a:graphic>
          <a:graphicData uri="http://schemas.openxmlformats.org/drawingml/2006/table">
            <a:tbl>
              <a:tblPr/>
              <a:tblGrid>
                <a:gridCol w="1260746"/>
                <a:gridCol w="816289"/>
                <a:gridCol w="922804"/>
              </a:tblGrid>
              <a:tr h="2628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ea typeface="SimSun"/>
                          <a:cs typeface="Times New Roman"/>
                        </a:rPr>
                        <a:t>Customer</a:t>
                      </a:r>
                      <a:endParaRPr lang="de-DE" sz="1100" dirty="0">
                        <a:solidFill>
                          <a:schemeClr val="bg1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SimSun"/>
                          <a:cs typeface="Times New Roman"/>
                        </a:rPr>
                        <a:t>quality</a:t>
                      </a:r>
                      <a:endParaRPr lang="de-DE" sz="1100">
                        <a:solidFill>
                          <a:schemeClr val="bg1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ea typeface="SimSun"/>
                          <a:cs typeface="Times New Roman"/>
                        </a:rPr>
                        <a:t>economy </a:t>
                      </a:r>
                      <a:endParaRPr lang="de-DE" sz="1100" dirty="0">
                        <a:solidFill>
                          <a:schemeClr val="bg1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100">
                          <a:latin typeface="Calibri"/>
                          <a:ea typeface="SimSun"/>
                          <a:cs typeface="Times New Roman"/>
                        </a:rPr>
                        <a:t>Cu</a:t>
                      </a:r>
                      <a:r>
                        <a:rPr lang="de-DE" sz="1100" baseline="-25000">
                          <a:latin typeface="Calibri"/>
                          <a:ea typeface="SimSun"/>
                          <a:cs typeface="Times New Roman"/>
                        </a:rPr>
                        <a:t>1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100">
                          <a:latin typeface="Calibri"/>
                          <a:ea typeface="SimSun"/>
                          <a:cs typeface="Times New Roman"/>
                        </a:rPr>
                        <a:t>80%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100">
                          <a:latin typeface="Calibri"/>
                          <a:ea typeface="SimSun"/>
                          <a:cs typeface="Times New Roman"/>
                        </a:rPr>
                        <a:t>20%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100">
                          <a:latin typeface="Calibri"/>
                          <a:ea typeface="SimSun"/>
                          <a:cs typeface="Times New Roman"/>
                        </a:rPr>
                        <a:t>Cu</a:t>
                      </a:r>
                      <a:r>
                        <a:rPr lang="de-DE" sz="1100" baseline="-25000">
                          <a:latin typeface="Calibri"/>
                          <a:ea typeface="SimSun"/>
                          <a:cs typeface="Times New Roman"/>
                        </a:rPr>
                        <a:t>2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100">
                          <a:latin typeface="Calibri"/>
                          <a:ea typeface="SimSun"/>
                          <a:cs typeface="Times New Roman"/>
                        </a:rPr>
                        <a:t>40%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100" dirty="0">
                          <a:latin typeface="Calibri"/>
                          <a:ea typeface="SimSun"/>
                          <a:cs typeface="Times New Roman"/>
                        </a:rPr>
                        <a:t>60%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02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/>
        </p:nvGraphicFramePr>
        <p:xfrm>
          <a:off x="1763688" y="3368322"/>
          <a:ext cx="5638800" cy="2659063"/>
        </p:xfrm>
        <a:graphic>
          <a:graphicData uri="http://schemas.openxmlformats.org/drawingml/2006/table">
            <a:tbl>
              <a:tblPr/>
              <a:tblGrid>
                <a:gridCol w="1962841"/>
                <a:gridCol w="1637559"/>
                <a:gridCol w="780250"/>
                <a:gridCol w="1258150"/>
              </a:tblGrid>
              <a:tr h="3930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ea typeface="SimSun"/>
                          <a:cs typeface="Times New Roman"/>
                        </a:rPr>
                        <a:t>quality </a:t>
                      </a:r>
                      <a:endParaRPr lang="de-DE" sz="1100" dirty="0">
                        <a:solidFill>
                          <a:schemeClr val="bg1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ea typeface="SimSun"/>
                          <a:cs typeface="Times New Roman"/>
                        </a:rPr>
                        <a:t>economy </a:t>
                      </a:r>
                      <a:endParaRPr lang="de-DE" sz="1100" dirty="0">
                        <a:solidFill>
                          <a:schemeClr val="bg1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ea typeface="SimSun"/>
                          <a:cs typeface="Times New Roman"/>
                        </a:rPr>
                        <a:t>cu</a:t>
                      </a:r>
                      <a:r>
                        <a:rPr lang="en-US" sz="1100" baseline="-25000" dirty="0">
                          <a:solidFill>
                            <a:schemeClr val="bg1"/>
                          </a:solidFill>
                          <a:latin typeface="Calibri"/>
                          <a:ea typeface="SimSun"/>
                          <a:cs typeface="Times New Roman"/>
                        </a:rPr>
                        <a:t>1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ea typeface="SimSun"/>
                          <a:cs typeface="Times New Roman"/>
                        </a:rPr>
                        <a:t> </a:t>
                      </a:r>
                      <a:endParaRPr lang="de-DE" sz="1100" dirty="0">
                        <a:solidFill>
                          <a:schemeClr val="bg1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ea typeface="SimSun"/>
                          <a:cs typeface="Times New Roman"/>
                        </a:rPr>
                        <a:t>cu</a:t>
                      </a:r>
                      <a:r>
                        <a:rPr lang="en-US" sz="1100" baseline="-25000" dirty="0">
                          <a:solidFill>
                            <a:schemeClr val="bg1"/>
                          </a:solidFill>
                          <a:latin typeface="Calibri"/>
                          <a:ea typeface="SimSun"/>
                          <a:cs typeface="Times New Roman"/>
                        </a:rPr>
                        <a:t>2</a:t>
                      </a:r>
                      <a:endParaRPr lang="de-DE" sz="1100" dirty="0">
                        <a:solidFill>
                          <a:schemeClr val="bg1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28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P</a:t>
                      </a:r>
                      <a:r>
                        <a:rPr lang="en-US" sz="1000" baseline="-25000" dirty="0">
                          <a:latin typeface="Calibri"/>
                          <a:ea typeface="SimSun"/>
                          <a:cs typeface="Times New Roman"/>
                        </a:rPr>
                        <a:t>1</a:t>
                      </a: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 Σ(5,4,6,6,3,7,10) = 41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Σ</a:t>
                      </a:r>
                      <a:r>
                        <a:rPr lang="en-US" sz="900">
                          <a:latin typeface="Times-Roman"/>
                          <a:ea typeface="SimSun"/>
                          <a:cs typeface="Times-Roman"/>
                        </a:rPr>
                        <a:t> 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(10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10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9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10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10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10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6) </a:t>
                      </a:r>
                      <a:r>
                        <a:rPr lang="de-DE" sz="900">
                          <a:latin typeface="MTSY"/>
                          <a:ea typeface="SimSun"/>
                          <a:cs typeface="MTSY"/>
                        </a:rPr>
                        <a:t>= 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65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900" dirty="0">
                          <a:latin typeface="Times-Roman"/>
                          <a:ea typeface="SimSun"/>
                          <a:cs typeface="Times-Roman"/>
                        </a:rPr>
                        <a:t>45.8 [8]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900" dirty="0">
                          <a:latin typeface="Times-Roman"/>
                          <a:ea typeface="SimSun"/>
                          <a:cs typeface="Times-Roman"/>
                        </a:rPr>
                        <a:t>55.4 [6]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2434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100">
                          <a:latin typeface="Calibri"/>
                          <a:ea typeface="SimSun"/>
                          <a:cs typeface="Times New Roman"/>
                        </a:rPr>
                        <a:t>P</a:t>
                      </a:r>
                      <a:r>
                        <a:rPr lang="de-DE" sz="1100" baseline="-25000">
                          <a:latin typeface="Calibri"/>
                          <a:ea typeface="SimSun"/>
                          <a:cs typeface="Times New Roman"/>
                        </a:rPr>
                        <a:t>2</a:t>
                      </a:r>
                      <a:r>
                        <a:rPr lang="de-DE" sz="1000">
                          <a:latin typeface="Calibri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Σ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(5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4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6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6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10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10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8) </a:t>
                      </a:r>
                      <a:r>
                        <a:rPr lang="de-DE" sz="900">
                          <a:latin typeface="MTSY"/>
                          <a:ea typeface="SimSun"/>
                          <a:cs typeface="MTSY"/>
                        </a:rPr>
                        <a:t>= 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49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Σ</a:t>
                      </a:r>
                      <a:r>
                        <a:rPr lang="en-US" sz="900">
                          <a:latin typeface="Times-Roman"/>
                          <a:ea typeface="SimSun"/>
                          <a:cs typeface="Times-Roman"/>
                        </a:rPr>
                        <a:t> 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(10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10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9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10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7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8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10) </a:t>
                      </a:r>
                      <a:r>
                        <a:rPr lang="de-DE" sz="900">
                          <a:latin typeface="MTSY"/>
                          <a:ea typeface="SimSun"/>
                          <a:cs typeface="MTSY"/>
                        </a:rPr>
                        <a:t>= 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64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52.0 [7]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58.0 [1]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2434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100">
                          <a:latin typeface="Calibri"/>
                          <a:ea typeface="SimSun"/>
                          <a:cs typeface="Times New Roman"/>
                        </a:rPr>
                        <a:t>P</a:t>
                      </a:r>
                      <a:r>
                        <a:rPr lang="de-DE" sz="1100" baseline="-25000">
                          <a:latin typeface="Calibri"/>
                          <a:ea typeface="SimSun"/>
                          <a:cs typeface="Times New Roman"/>
                        </a:rPr>
                        <a:t>3 </a:t>
                      </a: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Σ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(5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4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10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6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10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10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8) </a:t>
                      </a:r>
                      <a:r>
                        <a:rPr lang="de-DE" sz="900">
                          <a:latin typeface="MTSY"/>
                          <a:ea typeface="SimSun"/>
                          <a:cs typeface="MTSY"/>
                        </a:rPr>
                        <a:t>= 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53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Σ</a:t>
                      </a:r>
                      <a:r>
                        <a:rPr lang="en-US" sz="900">
                          <a:latin typeface="Times-Roman"/>
                          <a:ea typeface="SimSun"/>
                          <a:cs typeface="Times-Roman"/>
                        </a:rPr>
                        <a:t> 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(10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10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6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10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7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8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10) </a:t>
                      </a:r>
                      <a:r>
                        <a:rPr lang="de-DE" sz="900">
                          <a:latin typeface="MTSY"/>
                          <a:ea typeface="SimSun"/>
                          <a:cs typeface="MTSY"/>
                        </a:rPr>
                        <a:t>= 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61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54.6 [5]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57.8 [2]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2434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100">
                          <a:latin typeface="Calibri"/>
                          <a:ea typeface="SimSun"/>
                          <a:cs typeface="Times New Roman"/>
                        </a:rPr>
                        <a:t>P</a:t>
                      </a:r>
                      <a:r>
                        <a:rPr lang="de-DE" sz="1100" baseline="-25000">
                          <a:latin typeface="Calibri"/>
                          <a:ea typeface="SimSun"/>
                          <a:cs typeface="Times New Roman"/>
                        </a:rPr>
                        <a:t>4 </a:t>
                      </a: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Σ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(5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10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10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6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10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7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10) </a:t>
                      </a:r>
                      <a:r>
                        <a:rPr lang="de-DE" sz="900">
                          <a:latin typeface="MTSY"/>
                          <a:ea typeface="SimSun"/>
                          <a:cs typeface="MTSY"/>
                        </a:rPr>
                        <a:t>= 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58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Σ</a:t>
                      </a:r>
                      <a:r>
                        <a:rPr lang="en-US" sz="900">
                          <a:latin typeface="Times-Roman"/>
                          <a:ea typeface="SimSun"/>
                          <a:cs typeface="Times-Roman"/>
                        </a:rPr>
                        <a:t> 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(10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6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6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10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7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10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6) </a:t>
                      </a:r>
                      <a:r>
                        <a:rPr lang="de-DE" sz="900">
                          <a:latin typeface="MTSY"/>
                          <a:ea typeface="SimSun"/>
                          <a:cs typeface="MTSY"/>
                        </a:rPr>
                        <a:t>= 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55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57.4 [4]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56.2 [4]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2434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100">
                          <a:latin typeface="Calibri"/>
                          <a:ea typeface="SimSun"/>
                          <a:cs typeface="Times New Roman"/>
                        </a:rPr>
                        <a:t>P</a:t>
                      </a:r>
                      <a:r>
                        <a:rPr lang="de-DE" sz="1100" baseline="-25000">
                          <a:latin typeface="Calibri"/>
                          <a:ea typeface="SimSun"/>
                          <a:cs typeface="Times New Roman"/>
                        </a:rPr>
                        <a:t>5 </a:t>
                      </a: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Σ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(5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4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6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10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10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10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8) </a:t>
                      </a:r>
                      <a:r>
                        <a:rPr lang="de-DE" sz="900">
                          <a:latin typeface="MTSY"/>
                          <a:ea typeface="SimSun"/>
                          <a:cs typeface="MTSY"/>
                        </a:rPr>
                        <a:t>= 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53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Σ</a:t>
                      </a:r>
                      <a:r>
                        <a:rPr lang="en-US" sz="900">
                          <a:latin typeface="Times-Roman"/>
                          <a:ea typeface="SimSun"/>
                          <a:cs typeface="Times-Roman"/>
                        </a:rPr>
                        <a:t> 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(10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10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9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6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7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8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10) </a:t>
                      </a:r>
                      <a:r>
                        <a:rPr lang="de-DE" sz="900">
                          <a:latin typeface="MTSY"/>
                          <a:ea typeface="SimSun"/>
                          <a:cs typeface="MTSY"/>
                        </a:rPr>
                        <a:t>= 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60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54.4 [6]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57.2 [3]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2434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100">
                          <a:latin typeface="Calibri"/>
                          <a:ea typeface="SimSun"/>
                          <a:cs typeface="Times New Roman"/>
                        </a:rPr>
                        <a:t>P</a:t>
                      </a:r>
                      <a:r>
                        <a:rPr lang="de-DE" sz="1100" baseline="-25000">
                          <a:latin typeface="Calibri"/>
                          <a:ea typeface="SimSun"/>
                          <a:cs typeface="Times New Roman"/>
                        </a:rPr>
                        <a:t>6 </a:t>
                      </a: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Σ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(5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10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6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9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10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10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8) </a:t>
                      </a:r>
                      <a:r>
                        <a:rPr lang="de-DE" sz="900">
                          <a:latin typeface="MTSY"/>
                          <a:ea typeface="SimSun"/>
                          <a:cs typeface="MTSY"/>
                        </a:rPr>
                        <a:t>= 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58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Σ</a:t>
                      </a:r>
                      <a:r>
                        <a:rPr lang="en-US" sz="900">
                          <a:latin typeface="Times-Roman"/>
                          <a:ea typeface="SimSun"/>
                          <a:cs typeface="Times-Roman"/>
                        </a:rPr>
                        <a:t> 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(10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6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9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5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7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8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10) </a:t>
                      </a:r>
                      <a:r>
                        <a:rPr lang="de-DE" sz="900">
                          <a:latin typeface="MTSY"/>
                          <a:ea typeface="SimSun"/>
                          <a:cs typeface="MTSY"/>
                        </a:rPr>
                        <a:t>= 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55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57.4 [3]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56.2 [5]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2434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100">
                          <a:latin typeface="Calibri"/>
                          <a:ea typeface="SimSun"/>
                          <a:cs typeface="Times New Roman"/>
                        </a:rPr>
                        <a:t>P</a:t>
                      </a:r>
                      <a:r>
                        <a:rPr lang="de-DE" sz="1100" baseline="-25000">
                          <a:latin typeface="Calibri"/>
                          <a:ea typeface="SimSun"/>
                          <a:cs typeface="Times New Roman"/>
                        </a:rPr>
                        <a:t>7 </a:t>
                      </a: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Σ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(10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10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6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9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10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10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8) </a:t>
                      </a:r>
                      <a:r>
                        <a:rPr lang="de-DE" sz="900">
                          <a:latin typeface="MTSY"/>
                          <a:ea typeface="SimSun"/>
                          <a:cs typeface="MTSY"/>
                        </a:rPr>
                        <a:t>= 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63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Σ</a:t>
                      </a:r>
                      <a:r>
                        <a:rPr lang="en-US" sz="900">
                          <a:latin typeface="Times-Roman"/>
                          <a:ea typeface="SimSun"/>
                          <a:cs typeface="Times-Roman"/>
                        </a:rPr>
                        <a:t> 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(5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6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9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5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7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8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10) </a:t>
                      </a:r>
                      <a:r>
                        <a:rPr lang="de-DE" sz="900">
                          <a:latin typeface="MTSY"/>
                          <a:ea typeface="SimSun"/>
                          <a:cs typeface="MTSY"/>
                        </a:rPr>
                        <a:t>= 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50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60.4 [2]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55.2 [7]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100">
                          <a:latin typeface="Calibri"/>
                          <a:ea typeface="SimSun"/>
                          <a:cs typeface="Times New Roman"/>
                        </a:rPr>
                        <a:t>P</a:t>
                      </a:r>
                      <a:r>
                        <a:rPr lang="de-DE" sz="1100" baseline="-25000">
                          <a:latin typeface="Calibri"/>
                          <a:ea typeface="SimSun"/>
                          <a:cs typeface="Times New Roman"/>
                        </a:rPr>
                        <a:t>8 </a:t>
                      </a: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Σ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(10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10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10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9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10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10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10) </a:t>
                      </a:r>
                      <a:r>
                        <a:rPr lang="de-DE" sz="900">
                          <a:latin typeface="MTSY"/>
                          <a:ea typeface="SimSun"/>
                          <a:cs typeface="MTSY"/>
                        </a:rPr>
                        <a:t>= 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69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Σ</a:t>
                      </a:r>
                      <a:r>
                        <a:rPr lang="en-US" sz="900">
                          <a:latin typeface="Times-Roman"/>
                          <a:ea typeface="SimSun"/>
                          <a:cs typeface="Times-Roman"/>
                        </a:rPr>
                        <a:t> 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(5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6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6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5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7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8</a:t>
                      </a:r>
                      <a:r>
                        <a:rPr lang="de-DE" sz="900" i="1">
                          <a:latin typeface="MTMI"/>
                          <a:ea typeface="SimSun"/>
                          <a:cs typeface="MTMI"/>
                        </a:rPr>
                        <a:t>,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6) </a:t>
                      </a:r>
                      <a:r>
                        <a:rPr lang="de-DE" sz="900">
                          <a:latin typeface="MTSY"/>
                          <a:ea typeface="SimSun"/>
                          <a:cs typeface="MTSY"/>
                        </a:rPr>
                        <a:t>= </a:t>
                      </a: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43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900">
                          <a:latin typeface="Times-Roman"/>
                          <a:ea typeface="SimSun"/>
                          <a:cs typeface="Times-Roman"/>
                        </a:rPr>
                        <a:t>63.8 [1]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900" dirty="0">
                          <a:latin typeface="Times-Roman"/>
                          <a:ea typeface="SimSun"/>
                          <a:cs typeface="Times-Roman"/>
                        </a:rPr>
                        <a:t>53.4 [8]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Case-based recommender systems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800" dirty="0" smtClean="0"/>
              <a:t>Items are retrieved using similarity measures</a:t>
            </a:r>
          </a:p>
          <a:p>
            <a:r>
              <a:rPr lang="en-IE" sz="1800" dirty="0" smtClean="0"/>
              <a:t>Distance similarity </a:t>
            </a:r>
          </a:p>
          <a:p>
            <a:endParaRPr lang="en-IE" sz="1800" dirty="0" smtClean="0"/>
          </a:p>
          <a:p>
            <a:endParaRPr lang="en-IE" sz="1800" dirty="0" smtClean="0"/>
          </a:p>
          <a:p>
            <a:r>
              <a:rPr lang="de-AT" dirty="0" err="1" smtClean="0"/>
              <a:t>Def</a:t>
            </a:r>
            <a:r>
              <a:rPr lang="de-AT" dirty="0" smtClean="0"/>
              <a:t>. </a:t>
            </a:r>
          </a:p>
          <a:p>
            <a:pPr lvl="1"/>
            <a:r>
              <a:rPr lang="en-IE" dirty="0" err="1" smtClean="0"/>
              <a:t>sim</a:t>
            </a:r>
            <a:r>
              <a:rPr lang="en-IE" dirty="0" smtClean="0"/>
              <a:t> (p, r) expresses for each item attribute value </a:t>
            </a:r>
            <a:r>
              <a:rPr lang="en-IE" dirty="0" err="1" smtClean="0"/>
              <a:t>φr</a:t>
            </a:r>
            <a:r>
              <a:rPr lang="en-IE" dirty="0" smtClean="0"/>
              <a:t> (p) its distance to the customer requirement r ∈ REQ.</a:t>
            </a:r>
          </a:p>
          <a:p>
            <a:pPr lvl="1"/>
            <a:r>
              <a:rPr lang="en-IE" dirty="0" err="1" smtClean="0"/>
              <a:t>w</a:t>
            </a:r>
            <a:r>
              <a:rPr lang="en-IE" sz="1100" dirty="0" err="1" smtClean="0"/>
              <a:t>r</a:t>
            </a:r>
            <a:r>
              <a:rPr lang="en-IE" dirty="0" smtClean="0"/>
              <a:t> is the importance weight for requirement r</a:t>
            </a:r>
          </a:p>
          <a:p>
            <a:r>
              <a:rPr lang="de-AT" dirty="0" smtClean="0"/>
              <a:t>In real </a:t>
            </a:r>
            <a:r>
              <a:rPr lang="de-AT" dirty="0" err="1" smtClean="0"/>
              <a:t>world</a:t>
            </a:r>
            <a:r>
              <a:rPr lang="de-AT" dirty="0" smtClean="0"/>
              <a:t>, </a:t>
            </a:r>
            <a:r>
              <a:rPr lang="de-AT" dirty="0" err="1" smtClean="0"/>
              <a:t>customer</a:t>
            </a:r>
            <a:r>
              <a:rPr lang="de-AT" dirty="0" smtClean="0"/>
              <a:t>  </a:t>
            </a:r>
            <a:r>
              <a:rPr lang="de-AT" dirty="0" err="1" smtClean="0"/>
              <a:t>would</a:t>
            </a:r>
            <a:r>
              <a:rPr lang="de-AT" dirty="0" smtClean="0"/>
              <a:t> </a:t>
            </a:r>
            <a:r>
              <a:rPr lang="de-AT" dirty="0" err="1" smtClean="0"/>
              <a:t>like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endParaRPr lang="de-AT" dirty="0" smtClean="0"/>
          </a:p>
          <a:p>
            <a:pPr lvl="1"/>
            <a:r>
              <a:rPr lang="en-IE" dirty="0" smtClean="0"/>
              <a:t>maximize certain properties. i.e. resolution of a camera, "more is better"(MIB)</a:t>
            </a:r>
          </a:p>
          <a:p>
            <a:pPr lvl="1"/>
            <a:r>
              <a:rPr lang="en-IE" dirty="0" smtClean="0"/>
              <a:t>minimize certain properties. i.e. price of a camera, "less is better"(LIB)</a:t>
            </a:r>
          </a:p>
          <a:p>
            <a:pPr lvl="1">
              <a:buNone/>
            </a:pPr>
            <a:endParaRPr lang="en-IE" dirty="0" smtClean="0"/>
          </a:p>
        </p:txBody>
      </p:sp>
      <p:pic>
        <p:nvPicPr>
          <p:cNvPr id="175105" name="Picture 1" descr="C:\Dokumente und Einstellungen\Mouzhi Ge\Anwendungsdaten\Tencent\Users\7204866\QQ\WinTemp\RichOle\4E0`~KKIL~@%VB}T~SGOGU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492896"/>
            <a:ext cx="5256584" cy="941879"/>
          </a:xfrm>
          <a:prstGeom prst="rect">
            <a:avLst/>
          </a:prstGeom>
          <a:noFill/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428876"/>
            <a:ext cx="1000124" cy="100012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I/O Relationship</a:t>
            </a:r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14351" name="Grafik 5" descr="Box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2" name="Grafik 6" descr="Outputarrow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3" name="Grafik 7" descr="Output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14349" name="Grafik 10" descr="UM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0" name="Grafik 11" descr="UMarrow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uppieren 23"/>
          <p:cNvGrpSpPr>
            <a:grpSpLocks/>
          </p:cNvGrpSpPr>
          <p:nvPr/>
        </p:nvGrpSpPr>
        <p:grpSpPr bwMode="auto">
          <a:xfrm>
            <a:off x="714375" y="3857625"/>
            <a:ext cx="3143250" cy="739775"/>
            <a:chOff x="714348" y="3857628"/>
            <a:chExt cx="3143272" cy="739014"/>
          </a:xfrm>
        </p:grpSpPr>
        <p:pic>
          <p:nvPicPr>
            <p:cNvPr id="14347" name="Grafik 21" descr="PM.png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14348" y="3857628"/>
              <a:ext cx="1785950" cy="739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8" name="Grafik 22" descr="PMarrow.png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714612" y="3929066"/>
              <a:ext cx="1143008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342" name="Rechteck 24"/>
          <p:cNvSpPr>
            <a:spLocks noChangeArrowheads="1"/>
          </p:cNvSpPr>
          <p:nvPr/>
        </p:nvSpPr>
        <p:spPr bwMode="auto">
          <a:xfrm>
            <a:off x="4429125" y="1643063"/>
            <a:ext cx="457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Knowledge-based: "Tell me what fits based on my needs"</a:t>
            </a:r>
          </a:p>
        </p:txBody>
      </p:sp>
      <p:grpSp>
        <p:nvGrpSpPr>
          <p:cNvPr id="5" name="Gruppieren 27"/>
          <p:cNvGrpSpPr>
            <a:grpSpLocks/>
          </p:cNvGrpSpPr>
          <p:nvPr/>
        </p:nvGrpSpPr>
        <p:grpSpPr bwMode="auto">
          <a:xfrm>
            <a:off x="750888" y="4500563"/>
            <a:ext cx="3349625" cy="1357312"/>
            <a:chOff x="751620" y="4500570"/>
            <a:chExt cx="3348404" cy="1357322"/>
          </a:xfrm>
        </p:grpSpPr>
        <p:pic>
          <p:nvPicPr>
            <p:cNvPr id="14345" name="Grafik 25" descr="KM.png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751620" y="5000636"/>
              <a:ext cx="1677240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6" name="Grafik 26" descr="KMarrow.png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428860" y="4500570"/>
              <a:ext cx="1671164" cy="1047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case-based recommenders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Customers </a:t>
            </a:r>
            <a:r>
              <a:rPr lang="en-IE" dirty="0" smtClean="0"/>
              <a:t>maybe not know what they are seeking</a:t>
            </a:r>
          </a:p>
          <a:p>
            <a:r>
              <a:rPr lang="en-IE" dirty="0" smtClean="0"/>
              <a:t>Critiquing is an effective way to support such navigations</a:t>
            </a:r>
          </a:p>
          <a:p>
            <a:r>
              <a:rPr lang="de-DE" dirty="0" smtClean="0"/>
              <a:t>Customers </a:t>
            </a:r>
            <a:r>
              <a:rPr lang="de-DE" dirty="0" err="1" smtClean="0"/>
              <a:t>specify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en-IE" dirty="0" smtClean="0"/>
              <a:t>change requests (</a:t>
            </a:r>
            <a:r>
              <a:rPr lang="en-IE" b="0" i="1" dirty="0" smtClean="0"/>
              <a:t>price or </a:t>
            </a:r>
            <a:r>
              <a:rPr lang="en-IE" b="0" i="1" dirty="0" err="1" smtClean="0"/>
              <a:t>mpix</a:t>
            </a:r>
            <a:r>
              <a:rPr lang="en-IE" dirty="0" smtClean="0"/>
              <a:t>) that are not satisfied by the current item (</a:t>
            </a:r>
            <a:r>
              <a:rPr lang="en-IE" b="0" i="1" dirty="0" smtClean="0"/>
              <a:t>entry item</a:t>
            </a:r>
            <a:r>
              <a:rPr lang="en-IE" i="1" dirty="0" smtClean="0"/>
              <a:t>)</a:t>
            </a:r>
            <a:endParaRPr lang="en-IE" dirty="0" smtClean="0"/>
          </a:p>
          <a:p>
            <a:endParaRPr lang="de-DE" dirty="0"/>
          </a:p>
        </p:txBody>
      </p:sp>
      <p:pic>
        <p:nvPicPr>
          <p:cNvPr id="230402" name="Picture 2" descr="C:\Dokumente und Einstellungen\Mouzhi Ge\Anwendungsdaten\Tencent\Users\7204866\QQ\WinTemp\RichOle\}0_$U[WBW6FI{3{_DR_3RY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284984"/>
            <a:ext cx="3347864" cy="2604327"/>
          </a:xfrm>
          <a:prstGeom prst="rect">
            <a:avLst/>
          </a:prstGeom>
          <a:noFill/>
        </p:spPr>
      </p:pic>
      <p:sp>
        <p:nvSpPr>
          <p:cNvPr id="6" name="Rechteck 5"/>
          <p:cNvSpPr/>
          <p:nvPr/>
        </p:nvSpPr>
        <p:spPr>
          <a:xfrm>
            <a:off x="3707904" y="4509120"/>
            <a:ext cx="1420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400" i="1" dirty="0" smtClean="0">
                <a:solidFill>
                  <a:srgbClr val="002060"/>
                </a:solidFill>
                <a:latin typeface="Calibri" pitchFamily="34" charset="0"/>
              </a:rPr>
              <a:t>Critique on price</a:t>
            </a:r>
            <a:endParaRPr lang="de-DE" sz="1400" i="1" dirty="0">
              <a:solidFill>
                <a:srgbClr val="002060"/>
              </a:solidFill>
              <a:latin typeface="Calibri" pitchFamily="34" charset="0"/>
            </a:endParaRPr>
          </a:p>
        </p:txBody>
      </p:sp>
      <p:pic>
        <p:nvPicPr>
          <p:cNvPr id="230403" name="Picture 3" descr="C:\Dokumente und Einstellungen\Mouzhi Ge\Anwendungsdaten\Tencent\Users\7204866\QQ\WinTemp\RichOle\P`@%%PPW(F0DZJ(N7I$4RR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429000"/>
            <a:ext cx="3666190" cy="24973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critiques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Operate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multiple </a:t>
            </a:r>
            <a:r>
              <a:rPr lang="de-DE" dirty="0" err="1" smtClean="0"/>
              <a:t>properties</a:t>
            </a:r>
            <a:r>
              <a:rPr lang="de-DE" dirty="0" smtClean="0"/>
              <a:t> </a:t>
            </a:r>
            <a:r>
              <a:rPr lang="en-IE" dirty="0" smtClean="0"/>
              <a:t>can improve the efficiency of recommendation dialogs</a:t>
            </a:r>
          </a:p>
          <a:p>
            <a:endParaRPr lang="de-DE" dirty="0"/>
          </a:p>
        </p:txBody>
      </p:sp>
      <p:pic>
        <p:nvPicPr>
          <p:cNvPr id="231425" name="Picture 1" descr="C:\Dokumente und Einstellungen\Mouzhi Ge\Anwendungsdaten\Tencent\Users\7204866\QQ\WinTemp\RichOle\%S)54%`$5PIJBHJU7D[SN}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492896"/>
            <a:ext cx="5256584" cy="34445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critiques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de-DE" dirty="0" err="1" smtClean="0"/>
              <a:t>Association</a:t>
            </a:r>
            <a:r>
              <a:rPr lang="de-DE" dirty="0" smtClean="0"/>
              <a:t> </a:t>
            </a:r>
            <a:r>
              <a:rPr lang="de-DE" dirty="0" err="1" smtClean="0"/>
              <a:t>rule</a:t>
            </a:r>
            <a:r>
              <a:rPr lang="de-DE" dirty="0" smtClean="0"/>
              <a:t> </a:t>
            </a:r>
            <a:r>
              <a:rPr lang="de-DE" dirty="0" err="1" smtClean="0"/>
              <a:t>mining</a:t>
            </a:r>
            <a:endParaRPr lang="de-DE" dirty="0" smtClean="0"/>
          </a:p>
          <a:p>
            <a:r>
              <a:rPr lang="de-DE" dirty="0" smtClean="0"/>
              <a:t>Basic </a:t>
            </a:r>
            <a:r>
              <a:rPr lang="de-DE" dirty="0" err="1" smtClean="0"/>
              <a:t>steps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dynamic</a:t>
            </a:r>
            <a:r>
              <a:rPr lang="de-DE" dirty="0" smtClean="0"/>
              <a:t> </a:t>
            </a:r>
            <a:r>
              <a:rPr lang="de-DE" dirty="0" err="1" smtClean="0"/>
              <a:t>critiques</a:t>
            </a:r>
            <a:endParaRPr lang="de-DE" dirty="0" smtClean="0"/>
          </a:p>
          <a:p>
            <a:pPr lvl="1"/>
            <a:r>
              <a:rPr lang="en-IE" i="1" dirty="0" smtClean="0"/>
              <a:t>q: </a:t>
            </a:r>
            <a:r>
              <a:rPr lang="en-IE" dirty="0" smtClean="0"/>
              <a:t>initial set of requirements</a:t>
            </a:r>
          </a:p>
          <a:p>
            <a:pPr lvl="1"/>
            <a:r>
              <a:rPr lang="en-IE" i="1" dirty="0" smtClean="0"/>
              <a:t>CI: </a:t>
            </a:r>
            <a:r>
              <a:rPr lang="en-IE" dirty="0" smtClean="0"/>
              <a:t>all the available items</a:t>
            </a:r>
          </a:p>
          <a:p>
            <a:pPr lvl="1"/>
            <a:r>
              <a:rPr lang="en-IE" i="1" dirty="0" smtClean="0"/>
              <a:t>K: maximum number of compound critiques</a:t>
            </a:r>
          </a:p>
          <a:p>
            <a:pPr lvl="1"/>
            <a:r>
              <a:rPr lang="en-IE" i="1" dirty="0" err="1" smtClean="0"/>
              <a:t>σ</a:t>
            </a:r>
            <a:r>
              <a:rPr lang="en-IE" sz="800" i="1" dirty="0" err="1" smtClean="0"/>
              <a:t>min</a:t>
            </a:r>
            <a:r>
              <a:rPr lang="en-IE" sz="800" i="1" dirty="0" smtClean="0"/>
              <a:t> </a:t>
            </a:r>
            <a:r>
              <a:rPr lang="en-IE" i="1" dirty="0" smtClean="0"/>
              <a:t>: minimum support </a:t>
            </a:r>
            <a:r>
              <a:rPr lang="en-IE" dirty="0" smtClean="0"/>
              <a:t>value for calculated association rules.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220072" y="1268760"/>
            <a:ext cx="3744416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Calibri" pitchFamily="34" charset="0"/>
              </a:rPr>
              <a:t>Algorithm 4.4 </a:t>
            </a:r>
            <a:r>
              <a:rPr lang="en-US" sz="1000" dirty="0" err="1" smtClean="0">
                <a:latin typeface="Calibri" pitchFamily="34" charset="0"/>
              </a:rPr>
              <a:t>DynamicCritiquing</a:t>
            </a:r>
            <a:r>
              <a:rPr lang="en-US" sz="1000" dirty="0" smtClean="0">
                <a:latin typeface="Calibri" pitchFamily="34" charset="0"/>
              </a:rPr>
              <a:t>(</a:t>
            </a:r>
            <a:r>
              <a:rPr lang="en-US" sz="1000" i="1" dirty="0" err="1" smtClean="0">
                <a:latin typeface="Calibri" pitchFamily="34" charset="0"/>
              </a:rPr>
              <a:t>q,CI</a:t>
            </a:r>
            <a:r>
              <a:rPr lang="en-US" sz="1000" i="1" dirty="0" smtClean="0">
                <a:latin typeface="Calibri" pitchFamily="34" charset="0"/>
              </a:rPr>
              <a:t>)</a:t>
            </a:r>
          </a:p>
          <a:p>
            <a:r>
              <a:rPr lang="en-US" sz="1000" dirty="0" smtClean="0">
                <a:latin typeface="Calibri" pitchFamily="34" charset="0"/>
              </a:rPr>
              <a:t>Input: Initial user query </a:t>
            </a:r>
            <a:r>
              <a:rPr lang="en-US" sz="1000" i="1" dirty="0" smtClean="0">
                <a:latin typeface="Calibri" pitchFamily="34" charset="0"/>
              </a:rPr>
              <a:t>q; Candidate items CI;</a:t>
            </a:r>
          </a:p>
          <a:p>
            <a:r>
              <a:rPr lang="en-US" sz="1000" dirty="0" smtClean="0">
                <a:latin typeface="Calibri" pitchFamily="34" charset="0"/>
              </a:rPr>
              <a:t>number of compound critiques per cycle </a:t>
            </a:r>
            <a:r>
              <a:rPr lang="en-US" sz="1000" i="1" dirty="0" smtClean="0">
                <a:latin typeface="Calibri" pitchFamily="34" charset="0"/>
              </a:rPr>
              <a:t>k;</a:t>
            </a:r>
          </a:p>
          <a:p>
            <a:r>
              <a:rPr lang="en-US" sz="1000" dirty="0" smtClean="0">
                <a:latin typeface="Calibri" pitchFamily="34" charset="0"/>
              </a:rPr>
              <a:t>minimum support for identified association rules </a:t>
            </a:r>
            <a:r>
              <a:rPr lang="en-US" sz="1000" i="1" dirty="0" err="1" smtClean="0">
                <a:latin typeface="Calibri" pitchFamily="34" charset="0"/>
              </a:rPr>
              <a:t>σ</a:t>
            </a:r>
            <a:r>
              <a:rPr lang="en-US" sz="1000" i="1" baseline="-25000" dirty="0" err="1" smtClean="0">
                <a:latin typeface="Calibri" pitchFamily="34" charset="0"/>
              </a:rPr>
              <a:t>min</a:t>
            </a:r>
            <a:endParaRPr lang="en-US" sz="1000" i="1" baseline="-25000" dirty="0" smtClean="0">
              <a:latin typeface="Calibri" pitchFamily="34" charset="0"/>
            </a:endParaRPr>
          </a:p>
          <a:p>
            <a:endParaRPr lang="en-US" sz="1000" i="1" dirty="0" smtClean="0">
              <a:latin typeface="Calibri" pitchFamily="34" charset="0"/>
            </a:endParaRPr>
          </a:p>
          <a:p>
            <a:r>
              <a:rPr lang="en-US" sz="1000" dirty="0" smtClean="0">
                <a:latin typeface="Calibri" pitchFamily="34" charset="0"/>
              </a:rPr>
              <a:t>procedure </a:t>
            </a:r>
            <a:r>
              <a:rPr lang="en-US" sz="1000" dirty="0" err="1" smtClean="0">
                <a:latin typeface="Calibri" pitchFamily="34" charset="0"/>
              </a:rPr>
              <a:t>DynamicCritiquing</a:t>
            </a:r>
            <a:r>
              <a:rPr lang="en-US" sz="1000" dirty="0" smtClean="0">
                <a:latin typeface="Calibri" pitchFamily="34" charset="0"/>
              </a:rPr>
              <a:t>(</a:t>
            </a:r>
            <a:r>
              <a:rPr lang="en-US" sz="1000" i="1" dirty="0" smtClean="0">
                <a:latin typeface="Calibri" pitchFamily="34" charset="0"/>
              </a:rPr>
              <a:t>q, CI, k, </a:t>
            </a:r>
            <a:r>
              <a:rPr lang="en-US" sz="1000" i="1" dirty="0" err="1" smtClean="0">
                <a:latin typeface="Calibri" pitchFamily="34" charset="0"/>
              </a:rPr>
              <a:t>σ</a:t>
            </a:r>
            <a:r>
              <a:rPr lang="en-US" sz="1000" i="1" baseline="-25000" dirty="0" err="1" smtClean="0">
                <a:latin typeface="Calibri" pitchFamily="34" charset="0"/>
              </a:rPr>
              <a:t>min</a:t>
            </a:r>
            <a:r>
              <a:rPr lang="en-US" sz="1000" i="1" dirty="0" smtClean="0">
                <a:latin typeface="Calibri" pitchFamily="34" charset="0"/>
              </a:rPr>
              <a:t>)</a:t>
            </a:r>
          </a:p>
          <a:p>
            <a:r>
              <a:rPr lang="en-US" sz="1000" dirty="0" smtClean="0">
                <a:latin typeface="Calibri" pitchFamily="34" charset="0"/>
              </a:rPr>
              <a:t>repeat</a:t>
            </a:r>
          </a:p>
          <a:p>
            <a:r>
              <a:rPr lang="en-US" sz="1000" i="1" dirty="0" smtClean="0">
                <a:latin typeface="Calibri" pitchFamily="34" charset="0"/>
              </a:rPr>
              <a:t>r ←</a:t>
            </a:r>
            <a:r>
              <a:rPr lang="en-US" sz="1000" i="1" dirty="0" err="1" smtClean="0">
                <a:latin typeface="Calibri" pitchFamily="34" charset="0"/>
              </a:rPr>
              <a:t>ItemRecommend</a:t>
            </a:r>
            <a:r>
              <a:rPr lang="en-US" sz="1000" i="1" dirty="0" smtClean="0">
                <a:latin typeface="Calibri" pitchFamily="34" charset="0"/>
              </a:rPr>
              <a:t>(q, CI);</a:t>
            </a:r>
          </a:p>
          <a:p>
            <a:r>
              <a:rPr lang="en-US" sz="1000" i="1" dirty="0" smtClean="0">
                <a:latin typeface="Calibri" pitchFamily="34" charset="0"/>
              </a:rPr>
              <a:t>CC ←</a:t>
            </a:r>
            <a:r>
              <a:rPr lang="en-US" sz="1000" i="1" dirty="0" err="1" smtClean="0">
                <a:latin typeface="Calibri" pitchFamily="34" charset="0"/>
              </a:rPr>
              <a:t>CompoundCritiques</a:t>
            </a:r>
            <a:r>
              <a:rPr lang="en-US" sz="1000" i="1" dirty="0" smtClean="0">
                <a:latin typeface="Calibri" pitchFamily="34" charset="0"/>
              </a:rPr>
              <a:t>(r, CI, k, </a:t>
            </a:r>
            <a:r>
              <a:rPr lang="en-US" sz="1000" i="1" dirty="0" err="1" smtClean="0">
                <a:latin typeface="Calibri" pitchFamily="34" charset="0"/>
              </a:rPr>
              <a:t>σ</a:t>
            </a:r>
            <a:r>
              <a:rPr lang="en-US" sz="1000" i="1" baseline="-25000" dirty="0" err="1" smtClean="0">
                <a:latin typeface="Calibri" pitchFamily="34" charset="0"/>
              </a:rPr>
              <a:t>min</a:t>
            </a:r>
            <a:r>
              <a:rPr lang="en-US" sz="1000" i="1" dirty="0" smtClean="0">
                <a:latin typeface="Calibri" pitchFamily="34" charset="0"/>
              </a:rPr>
              <a:t>);</a:t>
            </a:r>
          </a:p>
          <a:p>
            <a:r>
              <a:rPr lang="en-US" sz="1000" i="1" dirty="0" smtClean="0">
                <a:latin typeface="Calibri" pitchFamily="34" charset="0"/>
              </a:rPr>
              <a:t>q ←</a:t>
            </a:r>
            <a:r>
              <a:rPr lang="en-US" sz="1000" i="1" dirty="0" err="1" smtClean="0">
                <a:latin typeface="Calibri" pitchFamily="34" charset="0"/>
              </a:rPr>
              <a:t>UserReview</a:t>
            </a:r>
            <a:r>
              <a:rPr lang="en-US" sz="1000" i="1" dirty="0" smtClean="0">
                <a:latin typeface="Calibri" pitchFamily="34" charset="0"/>
              </a:rPr>
              <a:t>(r, CI, CC);</a:t>
            </a:r>
          </a:p>
          <a:p>
            <a:r>
              <a:rPr lang="en-US" sz="1000" dirty="0" smtClean="0">
                <a:latin typeface="Calibri" pitchFamily="34" charset="0"/>
              </a:rPr>
              <a:t>until empty(</a:t>
            </a:r>
            <a:r>
              <a:rPr lang="en-US" sz="1000" i="1" dirty="0" smtClean="0">
                <a:latin typeface="Calibri" pitchFamily="34" charset="0"/>
              </a:rPr>
              <a:t>q)</a:t>
            </a:r>
          </a:p>
          <a:p>
            <a:r>
              <a:rPr lang="en-US" sz="1000" dirty="0" smtClean="0">
                <a:latin typeface="Calibri" pitchFamily="34" charset="0"/>
              </a:rPr>
              <a:t>end procedure</a:t>
            </a:r>
          </a:p>
          <a:p>
            <a:endParaRPr lang="en-US" sz="1000" dirty="0" smtClean="0">
              <a:latin typeface="Calibri" pitchFamily="34" charset="0"/>
            </a:endParaRPr>
          </a:p>
          <a:p>
            <a:r>
              <a:rPr lang="en-US" sz="1000" dirty="0" smtClean="0">
                <a:latin typeface="Calibri" pitchFamily="34" charset="0"/>
              </a:rPr>
              <a:t>procedure </a:t>
            </a:r>
            <a:r>
              <a:rPr lang="en-US" sz="1000" dirty="0" err="1" smtClean="0">
                <a:latin typeface="Calibri" pitchFamily="34" charset="0"/>
              </a:rPr>
              <a:t>ItemRecommend</a:t>
            </a:r>
            <a:r>
              <a:rPr lang="en-US" sz="1000" dirty="0" smtClean="0">
                <a:latin typeface="Calibri" pitchFamily="34" charset="0"/>
              </a:rPr>
              <a:t>(</a:t>
            </a:r>
            <a:r>
              <a:rPr lang="en-US" sz="1000" i="1" dirty="0" smtClean="0">
                <a:latin typeface="Calibri" pitchFamily="34" charset="0"/>
              </a:rPr>
              <a:t>q, CI)</a:t>
            </a:r>
          </a:p>
          <a:p>
            <a:r>
              <a:rPr lang="en-US" sz="1000" i="1" dirty="0" smtClean="0">
                <a:latin typeface="Calibri" pitchFamily="34" charset="0"/>
              </a:rPr>
              <a:t>CI ← {</a:t>
            </a:r>
            <a:r>
              <a:rPr lang="en-US" sz="1000" i="1" dirty="0" err="1" smtClean="0">
                <a:latin typeface="Calibri" pitchFamily="34" charset="0"/>
              </a:rPr>
              <a:t>ci</a:t>
            </a:r>
            <a:r>
              <a:rPr lang="en-US" sz="1000" i="1" dirty="0" smtClean="0">
                <a:latin typeface="Calibri" pitchFamily="34" charset="0"/>
              </a:rPr>
              <a:t> ∈ CI: satisfies(</a:t>
            </a:r>
            <a:r>
              <a:rPr lang="en-US" sz="1000" i="1" dirty="0" err="1" smtClean="0">
                <a:latin typeface="Calibri" pitchFamily="34" charset="0"/>
              </a:rPr>
              <a:t>ci</a:t>
            </a:r>
            <a:r>
              <a:rPr lang="en-US" sz="1000" i="1" dirty="0" smtClean="0">
                <a:latin typeface="Calibri" pitchFamily="34" charset="0"/>
              </a:rPr>
              <a:t>, q)};</a:t>
            </a:r>
          </a:p>
          <a:p>
            <a:r>
              <a:rPr lang="en-US" sz="1000" i="1" dirty="0" smtClean="0">
                <a:latin typeface="Calibri" pitchFamily="34" charset="0"/>
              </a:rPr>
              <a:t>r ←</a:t>
            </a:r>
            <a:r>
              <a:rPr lang="en-US" sz="1000" i="1" dirty="0" err="1" smtClean="0">
                <a:latin typeface="Calibri" pitchFamily="34" charset="0"/>
              </a:rPr>
              <a:t>mostsimilar</a:t>
            </a:r>
            <a:r>
              <a:rPr lang="en-US" sz="1000" i="1" dirty="0" smtClean="0">
                <a:latin typeface="Calibri" pitchFamily="34" charset="0"/>
              </a:rPr>
              <a:t>(CI, q);</a:t>
            </a:r>
          </a:p>
          <a:p>
            <a:r>
              <a:rPr lang="en-US" sz="1000" dirty="0" smtClean="0">
                <a:latin typeface="Calibri" pitchFamily="34" charset="0"/>
              </a:rPr>
              <a:t>return </a:t>
            </a:r>
            <a:r>
              <a:rPr lang="en-US" sz="1000" i="1" dirty="0" smtClean="0">
                <a:latin typeface="Calibri" pitchFamily="34" charset="0"/>
              </a:rPr>
              <a:t>r;</a:t>
            </a:r>
          </a:p>
          <a:p>
            <a:r>
              <a:rPr lang="en-US" sz="1000" dirty="0" smtClean="0">
                <a:latin typeface="Calibri" pitchFamily="34" charset="0"/>
              </a:rPr>
              <a:t>end procedure</a:t>
            </a:r>
          </a:p>
          <a:p>
            <a:endParaRPr lang="en-US" sz="1000" dirty="0" smtClean="0">
              <a:latin typeface="Calibri" pitchFamily="34" charset="0"/>
            </a:endParaRPr>
          </a:p>
          <a:p>
            <a:r>
              <a:rPr lang="en-US" sz="1000" dirty="0" smtClean="0">
                <a:latin typeface="Calibri" pitchFamily="34" charset="0"/>
              </a:rPr>
              <a:t>procedure </a:t>
            </a:r>
            <a:r>
              <a:rPr lang="en-US" sz="1000" dirty="0" err="1" smtClean="0">
                <a:latin typeface="Calibri" pitchFamily="34" charset="0"/>
              </a:rPr>
              <a:t>UserReview</a:t>
            </a:r>
            <a:r>
              <a:rPr lang="en-US" sz="1000" dirty="0" smtClean="0">
                <a:latin typeface="Calibri" pitchFamily="34" charset="0"/>
              </a:rPr>
              <a:t>(</a:t>
            </a:r>
            <a:r>
              <a:rPr lang="en-US" sz="1000" i="1" dirty="0" smtClean="0">
                <a:latin typeface="Calibri" pitchFamily="34" charset="0"/>
              </a:rPr>
              <a:t>r, CI, CC)</a:t>
            </a:r>
          </a:p>
          <a:p>
            <a:r>
              <a:rPr lang="en-US" sz="1000" i="1" dirty="0" smtClean="0">
                <a:latin typeface="Calibri" pitchFamily="34" charset="0"/>
              </a:rPr>
              <a:t>q ←critique(r, CC);</a:t>
            </a:r>
          </a:p>
          <a:p>
            <a:r>
              <a:rPr lang="en-US" sz="1000" i="1" dirty="0" smtClean="0">
                <a:latin typeface="Calibri" pitchFamily="34" charset="0"/>
              </a:rPr>
              <a:t>CI ←CI − r;</a:t>
            </a:r>
          </a:p>
          <a:p>
            <a:r>
              <a:rPr lang="en-US" sz="1000" dirty="0" smtClean="0">
                <a:latin typeface="Calibri" pitchFamily="34" charset="0"/>
              </a:rPr>
              <a:t>return </a:t>
            </a:r>
            <a:r>
              <a:rPr lang="en-US" sz="1000" i="1" dirty="0" smtClean="0">
                <a:latin typeface="Calibri" pitchFamily="34" charset="0"/>
              </a:rPr>
              <a:t>q;</a:t>
            </a:r>
          </a:p>
          <a:p>
            <a:r>
              <a:rPr lang="en-US" sz="1000" dirty="0" smtClean="0">
                <a:latin typeface="Calibri" pitchFamily="34" charset="0"/>
              </a:rPr>
              <a:t>end procedure</a:t>
            </a:r>
          </a:p>
          <a:p>
            <a:endParaRPr lang="en-US" sz="1000" dirty="0" smtClean="0">
              <a:latin typeface="Calibri" pitchFamily="34" charset="0"/>
            </a:endParaRPr>
          </a:p>
          <a:p>
            <a:r>
              <a:rPr lang="en-US" sz="1000" dirty="0" smtClean="0">
                <a:latin typeface="Calibri" pitchFamily="34" charset="0"/>
              </a:rPr>
              <a:t>procedure </a:t>
            </a:r>
            <a:r>
              <a:rPr lang="en-US" sz="1000" dirty="0" err="1" smtClean="0">
                <a:latin typeface="Calibri" pitchFamily="34" charset="0"/>
              </a:rPr>
              <a:t>CompoundCritiques</a:t>
            </a:r>
            <a:r>
              <a:rPr lang="en-US" sz="1000" dirty="0" smtClean="0">
                <a:latin typeface="Calibri" pitchFamily="34" charset="0"/>
              </a:rPr>
              <a:t>(</a:t>
            </a:r>
            <a:r>
              <a:rPr lang="en-US" sz="1000" i="1" dirty="0" smtClean="0">
                <a:latin typeface="Calibri" pitchFamily="34" charset="0"/>
              </a:rPr>
              <a:t>r, CI, k, </a:t>
            </a:r>
            <a:r>
              <a:rPr lang="en-US" sz="1000" i="1" dirty="0" err="1" smtClean="0">
                <a:latin typeface="Calibri" pitchFamily="34" charset="0"/>
              </a:rPr>
              <a:t>σ</a:t>
            </a:r>
            <a:r>
              <a:rPr lang="en-US" sz="1000" i="1" baseline="-25000" dirty="0" err="1" smtClean="0">
                <a:latin typeface="Calibri" pitchFamily="34" charset="0"/>
              </a:rPr>
              <a:t>min</a:t>
            </a:r>
            <a:r>
              <a:rPr lang="en-US" sz="1000" i="1" dirty="0" smtClean="0">
                <a:latin typeface="Calibri" pitchFamily="34" charset="0"/>
              </a:rPr>
              <a:t>)</a:t>
            </a:r>
          </a:p>
          <a:p>
            <a:r>
              <a:rPr lang="en-US" sz="1000" i="1" dirty="0" smtClean="0">
                <a:latin typeface="Calibri" pitchFamily="34" charset="0"/>
              </a:rPr>
              <a:t>CP ←</a:t>
            </a:r>
            <a:r>
              <a:rPr lang="en-US" sz="1000" i="1" dirty="0" err="1" smtClean="0">
                <a:latin typeface="Calibri" pitchFamily="34" charset="0"/>
              </a:rPr>
              <a:t>CritiquePatterns</a:t>
            </a:r>
            <a:r>
              <a:rPr lang="en-US" sz="1000" i="1" dirty="0" smtClean="0">
                <a:latin typeface="Calibri" pitchFamily="34" charset="0"/>
              </a:rPr>
              <a:t>(r, CI);</a:t>
            </a:r>
          </a:p>
          <a:p>
            <a:r>
              <a:rPr lang="en-US" sz="1000" i="1" dirty="0" smtClean="0">
                <a:latin typeface="Calibri" pitchFamily="34" charset="0"/>
              </a:rPr>
              <a:t>CC ←</a:t>
            </a:r>
            <a:r>
              <a:rPr lang="en-US" sz="1000" i="1" dirty="0" err="1" smtClean="0">
                <a:latin typeface="Calibri" pitchFamily="34" charset="0"/>
              </a:rPr>
              <a:t>Apriori</a:t>
            </a:r>
            <a:r>
              <a:rPr lang="en-US" sz="1000" i="1" dirty="0" smtClean="0">
                <a:latin typeface="Calibri" pitchFamily="34" charset="0"/>
              </a:rPr>
              <a:t>(CP, </a:t>
            </a:r>
            <a:r>
              <a:rPr lang="en-US" sz="1000" i="1" dirty="0" err="1" smtClean="0">
                <a:latin typeface="Calibri" pitchFamily="34" charset="0"/>
              </a:rPr>
              <a:t>σmin</a:t>
            </a:r>
            <a:r>
              <a:rPr lang="en-US" sz="1000" i="1" dirty="0" smtClean="0">
                <a:latin typeface="Calibri" pitchFamily="34" charset="0"/>
              </a:rPr>
              <a:t>);</a:t>
            </a:r>
          </a:p>
          <a:p>
            <a:r>
              <a:rPr lang="en-US" sz="1000" i="1" dirty="0" smtClean="0">
                <a:latin typeface="Calibri" pitchFamily="34" charset="0"/>
              </a:rPr>
              <a:t>SC ←</a:t>
            </a:r>
            <a:r>
              <a:rPr lang="en-US" sz="1000" i="1" dirty="0" err="1" smtClean="0">
                <a:latin typeface="Calibri" pitchFamily="34" charset="0"/>
              </a:rPr>
              <a:t>SelectCritiques</a:t>
            </a:r>
            <a:r>
              <a:rPr lang="en-US" sz="1000" i="1" dirty="0" smtClean="0">
                <a:latin typeface="Calibri" pitchFamily="34" charset="0"/>
              </a:rPr>
              <a:t>(CC, k);</a:t>
            </a:r>
          </a:p>
          <a:p>
            <a:r>
              <a:rPr lang="en-US" sz="1000" dirty="0" smtClean="0">
                <a:latin typeface="Calibri" pitchFamily="34" charset="0"/>
              </a:rPr>
              <a:t>return </a:t>
            </a:r>
            <a:r>
              <a:rPr lang="en-US" sz="1000" i="1" dirty="0" smtClean="0">
                <a:latin typeface="Calibri" pitchFamily="34" charset="0"/>
              </a:rPr>
              <a:t>SC;</a:t>
            </a:r>
          </a:p>
          <a:p>
            <a:r>
              <a:rPr lang="en-US" sz="1000" dirty="0" smtClean="0">
                <a:latin typeface="Calibri" pitchFamily="34" charset="0"/>
              </a:rPr>
              <a:t>end procedure</a:t>
            </a:r>
            <a:endParaRPr lang="en-US" sz="1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188640"/>
            <a:ext cx="5902424" cy="1143000"/>
          </a:xfrm>
        </p:spPr>
        <p:txBody>
          <a:bodyPr/>
          <a:lstStyle/>
          <a:p>
            <a:r>
              <a:rPr lang="en-US" smtClean="0"/>
              <a:t>Example: sales dialogue financial services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35896" y="1700808"/>
            <a:ext cx="5184576" cy="4464496"/>
          </a:xfrm>
        </p:spPr>
        <p:txBody>
          <a:bodyPr/>
          <a:lstStyle/>
          <a:p>
            <a:r>
              <a:rPr lang="en-US" dirty="0" smtClean="0"/>
              <a:t>In the financial services domain</a:t>
            </a:r>
          </a:p>
          <a:p>
            <a:pPr lvl="1"/>
            <a:r>
              <a:rPr lang="en-US" dirty="0" smtClean="0"/>
              <a:t>sales representatives do not know which services should be recommended</a:t>
            </a:r>
          </a:p>
          <a:p>
            <a:pPr lvl="1"/>
            <a:r>
              <a:rPr lang="en-US" dirty="0" smtClean="0"/>
              <a:t>improve the overall productivity of sales representatives</a:t>
            </a:r>
          </a:p>
          <a:p>
            <a:r>
              <a:rPr lang="en-US" dirty="0" smtClean="0"/>
              <a:t>Resembles call-center scripting</a:t>
            </a:r>
          </a:p>
          <a:p>
            <a:pPr lvl="1"/>
            <a:r>
              <a:rPr lang="en-US" dirty="0" smtClean="0"/>
              <a:t>best-practice sales dialogues</a:t>
            </a:r>
          </a:p>
          <a:p>
            <a:pPr lvl="1"/>
            <a:r>
              <a:rPr lang="en-US" dirty="0" smtClean="0"/>
              <a:t>states, transitions with predicates</a:t>
            </a:r>
          </a:p>
          <a:p>
            <a:r>
              <a:rPr lang="en-US" dirty="0" smtClean="0"/>
              <a:t>Research results</a:t>
            </a:r>
          </a:p>
          <a:p>
            <a:pPr lvl="1"/>
            <a:r>
              <a:rPr lang="en-US" dirty="0" smtClean="0"/>
              <a:t>support for KA and validation</a:t>
            </a:r>
          </a:p>
          <a:p>
            <a:pPr lvl="2"/>
            <a:r>
              <a:rPr lang="en-US" dirty="0" smtClean="0"/>
              <a:t>node properties (reachable, extensible, deterministic)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33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68760"/>
            <a:ext cx="3246073" cy="5069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Example</a:t>
            </a:r>
            <a:r>
              <a:rPr lang="de-AT" dirty="0" smtClean="0"/>
              <a:t> </a:t>
            </a:r>
            <a:r>
              <a:rPr lang="de-AT" dirty="0" err="1" smtClean="0"/>
              <a:t>software</a:t>
            </a:r>
            <a:r>
              <a:rPr lang="de-AT" dirty="0" smtClean="0"/>
              <a:t>: VITA </a:t>
            </a:r>
            <a:r>
              <a:rPr lang="de-AT" dirty="0" err="1" smtClean="0"/>
              <a:t>sales</a:t>
            </a:r>
            <a:r>
              <a:rPr lang="de-AT" dirty="0" smtClean="0"/>
              <a:t> </a:t>
            </a:r>
            <a:r>
              <a:rPr lang="de-AT" dirty="0" err="1" smtClean="0"/>
              <a:t>support</a:t>
            </a:r>
            <a:endParaRPr lang="de-DE" dirty="0"/>
          </a:p>
        </p:txBody>
      </p:sp>
      <p:pic>
        <p:nvPicPr>
          <p:cNvPr id="234497" name="Picture 1" descr="C:\Dokumente und Einstellungen\Mouzhi Ge\Anwendungsdaten\Tencent\Users\7204866\QQ\WinTemp\RichOle\44`8@)U0@OEW2A7I29TRY6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268760"/>
            <a:ext cx="5915025" cy="4752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4210504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188640"/>
            <a:ext cx="5902424" cy="1143000"/>
          </a:xfrm>
        </p:spPr>
        <p:txBody>
          <a:bodyPr/>
          <a:lstStyle/>
          <a:p>
            <a:r>
              <a:rPr lang="de-AT" dirty="0" err="1" smtClean="0"/>
              <a:t>Example</a:t>
            </a:r>
            <a:r>
              <a:rPr lang="de-AT" dirty="0" smtClean="0"/>
              <a:t>: </a:t>
            </a:r>
            <a:r>
              <a:rPr lang="de-AT" dirty="0" err="1" smtClean="0"/>
              <a:t>Critiquing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39952" y="1124744"/>
            <a:ext cx="4608512" cy="4896544"/>
          </a:xfrm>
        </p:spPr>
        <p:txBody>
          <a:bodyPr/>
          <a:lstStyle/>
          <a:p>
            <a:r>
              <a:rPr lang="en-US" sz="2000" dirty="0" smtClean="0"/>
              <a:t>Similarity-based navigation in item space</a:t>
            </a:r>
          </a:p>
          <a:p>
            <a:r>
              <a:rPr lang="en-US" sz="2000" dirty="0" smtClean="0"/>
              <a:t>Compound critiques</a:t>
            </a:r>
          </a:p>
          <a:p>
            <a:pPr lvl="1"/>
            <a:r>
              <a:rPr lang="en-US" sz="1800" dirty="0" smtClean="0"/>
              <a:t>more efficient navigation than with unit critiques</a:t>
            </a:r>
          </a:p>
          <a:p>
            <a:pPr lvl="1"/>
            <a:r>
              <a:rPr lang="en-US" sz="1800" dirty="0" smtClean="0"/>
              <a:t>mining of frequent patterns</a:t>
            </a:r>
          </a:p>
          <a:p>
            <a:r>
              <a:rPr lang="en-US" sz="2000" dirty="0" smtClean="0"/>
              <a:t>Dynamic critiques</a:t>
            </a:r>
          </a:p>
          <a:p>
            <a:pPr lvl="1"/>
            <a:r>
              <a:rPr lang="en-US" sz="1800" dirty="0" smtClean="0"/>
              <a:t>only applicable compound critiques proposed</a:t>
            </a:r>
          </a:p>
          <a:p>
            <a:r>
              <a:rPr lang="en-US" sz="2000" dirty="0" smtClean="0"/>
              <a:t>Incremental critiques</a:t>
            </a:r>
          </a:p>
          <a:p>
            <a:pPr lvl="1"/>
            <a:r>
              <a:rPr lang="en-US" sz="1800" dirty="0" smtClean="0"/>
              <a:t>considers history</a:t>
            </a:r>
          </a:p>
          <a:p>
            <a:r>
              <a:rPr lang="en-US" sz="2000" dirty="0" smtClean="0"/>
              <a:t>Adaptive suggestions</a:t>
            </a:r>
          </a:p>
          <a:p>
            <a:pPr lvl="1"/>
            <a:r>
              <a:rPr lang="en-US" sz="1800" dirty="0" smtClean="0"/>
              <a:t>suggest items that allow to best refine user's preference model 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Knowledge-based recommender systems</a:t>
            </a:r>
          </a:p>
          <a:p>
            <a:pPr lvl="1"/>
            <a:r>
              <a:rPr lang="en-US" dirty="0" smtClean="0"/>
              <a:t>constraint-based</a:t>
            </a:r>
          </a:p>
          <a:p>
            <a:pPr lvl="1"/>
            <a:r>
              <a:rPr lang="en-US" dirty="0" smtClean="0"/>
              <a:t>case-based</a:t>
            </a:r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cost of knowledge acquisition</a:t>
            </a:r>
          </a:p>
          <a:p>
            <a:pPr lvl="2"/>
            <a:r>
              <a:rPr lang="en-US" dirty="0" smtClean="0"/>
              <a:t>from domain experts</a:t>
            </a:r>
          </a:p>
          <a:p>
            <a:pPr lvl="2"/>
            <a:r>
              <a:rPr lang="en-US" dirty="0" smtClean="0"/>
              <a:t>from users</a:t>
            </a:r>
          </a:p>
          <a:p>
            <a:pPr lvl="2"/>
            <a:r>
              <a:rPr lang="en-US" dirty="0" smtClean="0"/>
              <a:t>from web resources</a:t>
            </a:r>
          </a:p>
          <a:p>
            <a:pPr lvl="1"/>
            <a:r>
              <a:rPr lang="en-US" dirty="0" smtClean="0"/>
              <a:t>accuracy of preference models</a:t>
            </a:r>
          </a:p>
          <a:p>
            <a:pPr lvl="2"/>
            <a:r>
              <a:rPr lang="en-US" dirty="0" smtClean="0"/>
              <a:t>very fine granular preference models require many interaction cycles</a:t>
            </a:r>
          </a:p>
          <a:p>
            <a:pPr lvl="2"/>
            <a:r>
              <a:rPr lang="en-US" dirty="0" smtClean="0"/>
              <a:t>collaborative filtering models preference implicitly</a:t>
            </a:r>
          </a:p>
          <a:p>
            <a:pPr lvl="1"/>
            <a:r>
              <a:rPr lang="en-IE" dirty="0" smtClean="0"/>
              <a:t>independence assumption can be challenged</a:t>
            </a:r>
          </a:p>
          <a:p>
            <a:pPr lvl="2"/>
            <a:r>
              <a:rPr lang="en-US" dirty="0" smtClean="0"/>
              <a:t>preferences are not always independent from each other</a:t>
            </a:r>
          </a:p>
          <a:p>
            <a:pPr lvl="1"/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knowledge-based recommendation?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Products with low number of available ratings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Time span plays an important role</a:t>
            </a:r>
          </a:p>
          <a:p>
            <a:pPr lvl="1"/>
            <a:r>
              <a:rPr lang="en-US" dirty="0" smtClean="0"/>
              <a:t>five-year-old ratings for computers</a:t>
            </a:r>
          </a:p>
          <a:p>
            <a:pPr lvl="1"/>
            <a:r>
              <a:rPr lang="en-US" dirty="0" smtClean="0"/>
              <a:t>user lifestyle or family situation changes</a:t>
            </a:r>
          </a:p>
          <a:p>
            <a:r>
              <a:rPr lang="en-US" dirty="0" smtClean="0"/>
              <a:t>Customers want to define their requirements explicitly </a:t>
            </a:r>
          </a:p>
          <a:p>
            <a:pPr lvl="1"/>
            <a:r>
              <a:rPr lang="en-US" dirty="0" smtClean="0"/>
              <a:t>"the color of the car should be black"</a:t>
            </a:r>
          </a:p>
          <a:p>
            <a:pPr lvl="1"/>
            <a:endParaRPr lang="en-US" dirty="0" smtClean="0"/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185402"/>
            <a:ext cx="2232248" cy="1387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2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2180862"/>
            <a:ext cx="2088232" cy="1392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Knowledge-based recommender systems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Constraint-based</a:t>
            </a:r>
          </a:p>
          <a:p>
            <a:pPr lvl="1"/>
            <a:r>
              <a:rPr lang="en-US" dirty="0" smtClean="0"/>
              <a:t>based on explicitly defined set of recommendation rules</a:t>
            </a:r>
          </a:p>
          <a:p>
            <a:pPr lvl="1"/>
            <a:r>
              <a:rPr lang="en-US" dirty="0" smtClean="0"/>
              <a:t>fulfill recommendation rules</a:t>
            </a:r>
          </a:p>
          <a:p>
            <a:r>
              <a:rPr lang="en-US" dirty="0" smtClean="0"/>
              <a:t>Case-based</a:t>
            </a:r>
          </a:p>
          <a:p>
            <a:pPr lvl="1"/>
            <a:r>
              <a:rPr lang="en-US" dirty="0" smtClean="0"/>
              <a:t>based on different types of similarity measures</a:t>
            </a:r>
          </a:p>
          <a:p>
            <a:pPr lvl="1"/>
            <a:r>
              <a:rPr lang="en-US" dirty="0" smtClean="0"/>
              <a:t>retrieve items that are similar to specified requirements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Both approaches are similar in their </a:t>
            </a:r>
            <a:r>
              <a:rPr lang="en-US" dirty="0" smtClean="0">
                <a:solidFill>
                  <a:srgbClr val="C00000"/>
                </a:solidFill>
              </a:rPr>
              <a:t>conversational</a:t>
            </a:r>
            <a:r>
              <a:rPr lang="en-US" dirty="0" smtClean="0"/>
              <a:t> recommendation process</a:t>
            </a:r>
          </a:p>
          <a:p>
            <a:pPr lvl="1"/>
            <a:r>
              <a:rPr lang="en-US" dirty="0" smtClean="0"/>
              <a:t>users specify the requirements </a:t>
            </a:r>
          </a:p>
          <a:p>
            <a:pPr lvl="1"/>
            <a:r>
              <a:rPr lang="en-US" dirty="0" smtClean="0"/>
              <a:t>systems try to identify solutions </a:t>
            </a:r>
          </a:p>
          <a:p>
            <a:pPr lvl="1"/>
            <a:r>
              <a:rPr lang="en-US" dirty="0" smtClean="0"/>
              <a:t>if no solution can be found, users change requirements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Constraint-based recommender systems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571625"/>
            <a:ext cx="7815783" cy="4525963"/>
          </a:xfrm>
        </p:spPr>
        <p:txBody>
          <a:bodyPr/>
          <a:lstStyle/>
          <a:p>
            <a:r>
              <a:rPr lang="en-US" dirty="0" smtClean="0"/>
              <a:t>Knowledge base</a:t>
            </a:r>
          </a:p>
          <a:p>
            <a:pPr lvl="1"/>
            <a:r>
              <a:rPr lang="en-US" dirty="0" smtClean="0"/>
              <a:t>usually mediates between user model and item properties</a:t>
            </a:r>
          </a:p>
          <a:p>
            <a:pPr lvl="1"/>
            <a:r>
              <a:rPr lang="en-US" dirty="0" smtClean="0"/>
              <a:t>variables</a:t>
            </a:r>
          </a:p>
          <a:p>
            <a:pPr lvl="2"/>
            <a:r>
              <a:rPr lang="en-US" sz="1600" dirty="0" smtClean="0"/>
              <a:t>user model features (requirements), Item features (catalogue)</a:t>
            </a:r>
          </a:p>
          <a:p>
            <a:pPr lvl="1"/>
            <a:r>
              <a:rPr lang="en-US" dirty="0" smtClean="0"/>
              <a:t>set of constraints</a:t>
            </a:r>
          </a:p>
          <a:p>
            <a:pPr lvl="2"/>
            <a:r>
              <a:rPr lang="en-US" sz="1600" dirty="0" smtClean="0"/>
              <a:t>logical implications (IF user requires A THEN proposed item should possess feature B)</a:t>
            </a:r>
          </a:p>
          <a:p>
            <a:pPr lvl="2"/>
            <a:r>
              <a:rPr lang="en-US" sz="1600" dirty="0" smtClean="0"/>
              <a:t>hard and soft/weighted constraints</a:t>
            </a:r>
          </a:p>
          <a:p>
            <a:pPr lvl="2"/>
            <a:r>
              <a:rPr lang="en-US" sz="1600" dirty="0" smtClean="0"/>
              <a:t>solution preferences</a:t>
            </a:r>
            <a:endParaRPr lang="en-US" dirty="0" smtClean="0"/>
          </a:p>
          <a:p>
            <a:r>
              <a:rPr lang="en-US" dirty="0" smtClean="0"/>
              <a:t>Derive a set of recommendable items</a:t>
            </a:r>
          </a:p>
          <a:p>
            <a:pPr lvl="1"/>
            <a:r>
              <a:rPr lang="en-US" dirty="0" smtClean="0"/>
              <a:t>fulfilling set of applicable constraints</a:t>
            </a:r>
          </a:p>
          <a:p>
            <a:pPr lvl="1"/>
            <a:r>
              <a:rPr lang="en-US" dirty="0" smtClean="0"/>
              <a:t>applicability of constraints depends on current user model</a:t>
            </a:r>
          </a:p>
          <a:p>
            <a:pPr lvl="1"/>
            <a:r>
              <a:rPr lang="en-US" dirty="0" smtClean="0"/>
              <a:t>explanations – transparent line of reasoning</a:t>
            </a:r>
          </a:p>
          <a:p>
            <a:pPr lvl="1"/>
            <a:endParaRPr lang="en-US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Constraint-based recommendation tasks</a:t>
            </a:r>
          </a:p>
        </p:txBody>
      </p:sp>
      <p:sp>
        <p:nvSpPr>
          <p:cNvPr id="22531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50" cy="4525963"/>
          </a:xfrm>
        </p:spPr>
        <p:txBody>
          <a:bodyPr/>
          <a:lstStyle/>
          <a:p>
            <a:r>
              <a:rPr lang="en-US" dirty="0" smtClean="0"/>
              <a:t>Find a set of user requirements such that a subset of items fulfills all constraints</a:t>
            </a:r>
          </a:p>
          <a:p>
            <a:pPr lvl="1"/>
            <a:r>
              <a:rPr lang="en-US" sz="1600" dirty="0" smtClean="0"/>
              <a:t>ask user which requirements should be relaxed/modified such that some items exist that do not violate any constraint</a:t>
            </a:r>
          </a:p>
          <a:p>
            <a:r>
              <a:rPr lang="en-US" dirty="0" smtClean="0"/>
              <a:t>Find a subset of items that satisfy the maximum set of weighted constraints</a:t>
            </a:r>
          </a:p>
          <a:p>
            <a:pPr lvl="1"/>
            <a:r>
              <a:rPr lang="en-US" sz="1600" dirty="0" smtClean="0"/>
              <a:t>similar to find a maximally succeeding </a:t>
            </a:r>
            <a:r>
              <a:rPr lang="en-US" sz="1600" dirty="0" err="1" smtClean="0"/>
              <a:t>subquery</a:t>
            </a:r>
            <a:r>
              <a:rPr lang="en-US" sz="1600" dirty="0" smtClean="0"/>
              <a:t> (XSS)</a:t>
            </a:r>
          </a:p>
          <a:p>
            <a:pPr lvl="1"/>
            <a:r>
              <a:rPr lang="en-US" sz="1600" dirty="0" smtClean="0"/>
              <a:t>all proposed items have to fulfill the same set of constraints</a:t>
            </a:r>
          </a:p>
          <a:p>
            <a:pPr lvl="1"/>
            <a:r>
              <a:rPr lang="en-US" sz="1600" dirty="0" smtClean="0"/>
              <a:t>compute relaxations based on predetermined weights</a:t>
            </a:r>
          </a:p>
          <a:p>
            <a:r>
              <a:rPr lang="en-US" dirty="0" smtClean="0"/>
              <a:t>Rank items according to weights of satisfied soft constraints</a:t>
            </a:r>
          </a:p>
          <a:p>
            <a:pPr lvl="1"/>
            <a:r>
              <a:rPr lang="en-US" sz="1600" dirty="0" smtClean="0"/>
              <a:t>rank items based on the ratio of fulfilled constraints</a:t>
            </a:r>
          </a:p>
          <a:p>
            <a:pPr lvl="1"/>
            <a:r>
              <a:rPr lang="en-US" sz="1600" dirty="0" smtClean="0"/>
              <a:t>does not require additional ranking scheme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Constraint-based recommendation problem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2"/>
            <a:ext cx="8229600" cy="4752528"/>
          </a:xfrm>
        </p:spPr>
        <p:txBody>
          <a:bodyPr/>
          <a:lstStyle/>
          <a:p>
            <a:r>
              <a:rPr lang="en-US" dirty="0" smtClean="0"/>
              <a:t>Select items from this catalog that match the user's requirements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User's requirements can, for example, be</a:t>
            </a:r>
          </a:p>
          <a:p>
            <a:pPr lvl="1"/>
            <a:r>
              <a:rPr lang="en-US" dirty="0" smtClean="0"/>
              <a:t>"</a:t>
            </a:r>
            <a:r>
              <a:rPr lang="en-IE" dirty="0" smtClean="0"/>
              <a:t>the price should be lower than 300</a:t>
            </a:r>
            <a:r>
              <a:rPr lang="de-DE" dirty="0" smtClean="0"/>
              <a:t> €</a:t>
            </a:r>
            <a:r>
              <a:rPr lang="en-US" dirty="0" smtClean="0"/>
              <a:t>" </a:t>
            </a:r>
          </a:p>
          <a:p>
            <a:pPr lvl="1"/>
            <a:r>
              <a:rPr lang="en-US" dirty="0" smtClean="0"/>
              <a:t>"</a:t>
            </a:r>
            <a:r>
              <a:rPr lang="en-IE" dirty="0" smtClean="0"/>
              <a:t>the camera should be suited for sports photography</a:t>
            </a:r>
            <a:r>
              <a:rPr lang="en-US" dirty="0" smtClean="0"/>
              <a:t>"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1547664" y="2132856"/>
          <a:ext cx="5688632" cy="2452308"/>
        </p:xfrm>
        <a:graphic>
          <a:graphicData uri="http://schemas.openxmlformats.org/drawingml/2006/table">
            <a:tbl>
              <a:tblPr/>
              <a:tblGrid>
                <a:gridCol w="628197"/>
                <a:gridCol w="707981"/>
                <a:gridCol w="628197"/>
                <a:gridCol w="726570"/>
                <a:gridCol w="697137"/>
                <a:gridCol w="627422"/>
                <a:gridCol w="697137"/>
                <a:gridCol w="975991"/>
              </a:tblGrid>
              <a:tr h="2626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  <a:endParaRPr lang="de-DE" sz="1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price(€)</a:t>
                      </a:r>
                      <a:endParaRPr lang="de-DE" sz="1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mpix</a:t>
                      </a:r>
                      <a:endParaRPr lang="de-DE" sz="1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opt-zoom</a:t>
                      </a:r>
                      <a:endParaRPr lang="de-DE" sz="1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LCD-size</a:t>
                      </a:r>
                      <a:endParaRPr lang="de-DE" sz="1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movies</a:t>
                      </a:r>
                      <a:endParaRPr lang="de-DE" sz="1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sound</a:t>
                      </a:r>
                      <a:endParaRPr lang="de-DE" sz="1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waterproof</a:t>
                      </a:r>
                      <a:endParaRPr lang="de-DE" sz="1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732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P</a:t>
                      </a:r>
                      <a:r>
                        <a:rPr lang="de-DE" sz="1000" baseline="-25000" dirty="0">
                          <a:latin typeface="Calibri"/>
                          <a:ea typeface="SimSun"/>
                          <a:cs typeface="Times New Roman"/>
                        </a:rPr>
                        <a:t>1</a:t>
                      </a: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 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148 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8.0 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4×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2.5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no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no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yes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2732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P</a:t>
                      </a:r>
                      <a:r>
                        <a:rPr lang="de-DE" sz="1000" baseline="-25000" dirty="0">
                          <a:latin typeface="Calibri"/>
                          <a:ea typeface="SimSun"/>
                          <a:cs typeface="Times New Roman"/>
                        </a:rPr>
                        <a:t>2</a:t>
                      </a: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 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182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8.0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5×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2.7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yes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yes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no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2732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P</a:t>
                      </a:r>
                      <a:r>
                        <a:rPr lang="de-DE" sz="1000" baseline="-25000" dirty="0">
                          <a:latin typeface="Calibri"/>
                          <a:ea typeface="SimSun"/>
                          <a:cs typeface="Times New Roman"/>
                        </a:rPr>
                        <a:t>3</a:t>
                      </a: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 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189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8.0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10×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2.5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yes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yes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no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2732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P</a:t>
                      </a:r>
                      <a:r>
                        <a:rPr lang="de-DE" sz="1000" baseline="-25000" dirty="0">
                          <a:latin typeface="Calibri"/>
                          <a:ea typeface="SimSun"/>
                          <a:cs typeface="Times New Roman"/>
                        </a:rPr>
                        <a:t>4</a:t>
                      </a: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 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196 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10.0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12×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2.7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yes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no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yes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2732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P</a:t>
                      </a:r>
                      <a:r>
                        <a:rPr lang="de-DE" sz="1000" baseline="-25000" dirty="0">
                          <a:latin typeface="Calibri"/>
                          <a:ea typeface="SimSun"/>
                          <a:cs typeface="Times New Roman"/>
                        </a:rPr>
                        <a:t>5</a:t>
                      </a: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 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151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7.1 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3×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3.0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yes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yes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no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2732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P</a:t>
                      </a:r>
                      <a:r>
                        <a:rPr lang="de-DE" sz="1000" baseline="-25000" dirty="0">
                          <a:latin typeface="Calibri"/>
                          <a:ea typeface="SimSun"/>
                          <a:cs typeface="Times New Roman"/>
                        </a:rPr>
                        <a:t>6</a:t>
                      </a: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 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199 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9.0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3×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3.0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yes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yes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no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2732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P</a:t>
                      </a:r>
                      <a:r>
                        <a:rPr lang="de-DE" sz="1000" baseline="-25000" dirty="0">
                          <a:latin typeface="Calibri"/>
                          <a:ea typeface="SimSun"/>
                          <a:cs typeface="Times New Roman"/>
                        </a:rPr>
                        <a:t>7</a:t>
                      </a: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 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 259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10.0 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3×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3.0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yes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yes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no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2732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P</a:t>
                      </a:r>
                      <a:r>
                        <a:rPr lang="de-DE" sz="1000" baseline="-25000" dirty="0">
                          <a:latin typeface="Calibri"/>
                          <a:ea typeface="SimSun"/>
                          <a:cs typeface="Times New Roman"/>
                        </a:rPr>
                        <a:t>8</a:t>
                      </a:r>
                      <a:r>
                        <a:rPr lang="de-DE" sz="1000" dirty="0">
                          <a:latin typeface="Calibri"/>
                          <a:ea typeface="SimSun"/>
                          <a:cs typeface="Times New Roman"/>
                        </a:rPr>
                        <a:t> 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 278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9.1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10×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3.0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yes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SimSun"/>
                          <a:cs typeface="Times New Roman"/>
                        </a:rPr>
                        <a:t>yes</a:t>
                      </a:r>
                      <a:endParaRPr lang="de-DE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SimSun"/>
                          <a:cs typeface="Times New Roman"/>
                        </a:rPr>
                        <a:t>yes</a:t>
                      </a:r>
                      <a:endParaRPr lang="de-DE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568" y="1700808"/>
            <a:ext cx="8460432" cy="4320480"/>
          </a:xfrm>
        </p:spPr>
        <p:txBody>
          <a:bodyPr/>
          <a:lstStyle/>
          <a:p>
            <a:r>
              <a:rPr lang="en-US" sz="2000" dirty="0" smtClean="0">
                <a:sym typeface="Wingdings" pitchFamily="2" charset="2"/>
              </a:rPr>
              <a:t>A knowledge-based RS with declarative knowledge representation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Def. </a:t>
            </a:r>
          </a:p>
          <a:p>
            <a:pPr lvl="1"/>
            <a:r>
              <a:rPr lang="en-US" sz="1800" dirty="0" smtClean="0"/>
              <a:t>X</a:t>
            </a:r>
            <a:r>
              <a:rPr lang="en-US" sz="1800" baseline="-25000" dirty="0" smtClean="0"/>
              <a:t>I</a:t>
            </a:r>
            <a:r>
              <a:rPr lang="en-US" sz="1800" dirty="0" smtClean="0"/>
              <a:t>, X</a:t>
            </a:r>
            <a:r>
              <a:rPr lang="en-US" sz="1800" baseline="-25000" dirty="0" smtClean="0"/>
              <a:t>U</a:t>
            </a:r>
            <a:r>
              <a:rPr lang="en-US" sz="1800" dirty="0" smtClean="0"/>
              <a:t>: Variables describing product and user model with domain D</a:t>
            </a:r>
          </a:p>
          <a:p>
            <a:pPr lvl="1"/>
            <a:r>
              <a:rPr lang="en-US" sz="1800" dirty="0" smtClean="0"/>
              <a:t>KB: Knowledge base with domain restrictions (e.g</a:t>
            </a:r>
            <a:r>
              <a:rPr lang="en-US" sz="1800" b="1" dirty="0" smtClean="0"/>
              <a:t>. if </a:t>
            </a:r>
            <a:r>
              <a:rPr lang="en-US" sz="1800" dirty="0" smtClean="0"/>
              <a:t>purpose=</a:t>
            </a:r>
            <a:r>
              <a:rPr lang="en-US" sz="1800" i="1" dirty="0" smtClean="0"/>
              <a:t>on travel </a:t>
            </a:r>
            <a:r>
              <a:rPr lang="en-US" sz="1800" b="1" dirty="0" smtClean="0"/>
              <a:t>then</a:t>
            </a:r>
            <a:r>
              <a:rPr lang="en-US" sz="1800" dirty="0" smtClean="0"/>
              <a:t> lower focal length &lt; </a:t>
            </a:r>
            <a:r>
              <a:rPr lang="en-US" sz="1800" i="1" dirty="0" smtClean="0"/>
              <a:t>28mm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SRS: Specific requirements of user (e.g. purpose = </a:t>
            </a:r>
            <a:r>
              <a:rPr lang="en-US" sz="1800" i="1" dirty="0" smtClean="0"/>
              <a:t>on travel</a:t>
            </a:r>
            <a:r>
              <a:rPr lang="en-US" sz="1800" dirty="0" smtClean="0"/>
              <a:t>) </a:t>
            </a:r>
          </a:p>
          <a:p>
            <a:pPr lvl="1"/>
            <a:r>
              <a:rPr lang="en-US" sz="1800" dirty="0" smtClean="0"/>
              <a:t>I: Product catalog </a:t>
            </a:r>
            <a:endParaRPr lang="en-US" sz="1600" dirty="0" smtClean="0"/>
          </a:p>
          <a:p>
            <a:r>
              <a:rPr lang="en-US" sz="2000" dirty="0" smtClean="0"/>
              <a:t>Solution: Assignment </a:t>
            </a:r>
            <a:r>
              <a:rPr lang="en-US" sz="2000" dirty="0" err="1" smtClean="0"/>
              <a:t>tuple</a:t>
            </a:r>
            <a:r>
              <a:rPr lang="en-US" sz="2000" dirty="0" smtClean="0"/>
              <a:t>     </a:t>
            </a:r>
          </a:p>
          <a:p>
            <a:pPr>
              <a:buNone/>
            </a:pPr>
            <a:r>
              <a:rPr lang="en-US" sz="2000" dirty="0" smtClean="0"/>
              <a:t>  	                                                is </a:t>
            </a:r>
            <a:r>
              <a:rPr lang="en-US" sz="2000" dirty="0" err="1" smtClean="0"/>
              <a:t>satisfiable</a:t>
            </a:r>
            <a:endParaRPr lang="en-US" sz="2000" dirty="0" smtClean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763689" y="2204864"/>
          <a:ext cx="4032448" cy="360040"/>
        </p:xfrm>
        <a:graphic>
          <a:graphicData uri="http://schemas.openxmlformats.org/presentationml/2006/ole">
            <p:oleObj spid="_x0000_s126978" name="Formel" r:id="rId3" imgW="2768600" imgH="279400" progId="Equation.3">
              <p:embed/>
            </p:oleObj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4283968" y="4653136"/>
          <a:ext cx="3583267" cy="360041"/>
        </p:xfrm>
        <a:graphic>
          <a:graphicData uri="http://schemas.openxmlformats.org/presentationml/2006/ole">
            <p:oleObj spid="_x0000_s126979" name="Formel" r:id="rId4" imgW="2654300" imgH="266700" progId="Equation.3">
              <p:embed/>
            </p:oleObj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/>
        </p:nvGraphicFramePr>
        <p:xfrm>
          <a:off x="1115616" y="5137249"/>
          <a:ext cx="2673350" cy="307975"/>
        </p:xfrm>
        <a:graphic>
          <a:graphicData uri="http://schemas.openxmlformats.org/presentationml/2006/ole">
            <p:oleObj spid="_x0000_s126980" name="Formel" r:id="rId5" imgW="1765300" imgH="203200" progId="Equation.3">
              <p:embed/>
            </p:oleObj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/>
        </p:nvGraphicFramePr>
        <p:xfrm>
          <a:off x="3995936" y="4695553"/>
          <a:ext cx="266540" cy="317623"/>
        </p:xfrm>
        <a:graphic>
          <a:graphicData uri="http://schemas.openxmlformats.org/presentationml/2006/ole">
            <p:oleObj spid="_x0000_s126981" name="Formel" r:id="rId6" imgW="152268" imgH="203024" progId="Equation.3">
              <p:embed/>
            </p:oleObj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Constraint satisfaction problem (CSP)</a:t>
            </a:r>
          </a:p>
        </p:txBody>
      </p:sp>
    </p:spTree>
  </p:cSld>
  <p:clrMapOvr>
    <a:masterClrMapping/>
  </p:clrMapOvr>
  <p:transition advTm="208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Conjunctive query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from a constraint solver </a:t>
            </a:r>
          </a:p>
          <a:p>
            <a:pPr lvl="1"/>
            <a:r>
              <a:rPr lang="en-US" dirty="0" smtClean="0"/>
              <a:t>it is not to find valid instantiations for a CSP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Conjunctive query is executed in the item catalog</a:t>
            </a:r>
          </a:p>
          <a:p>
            <a:pPr lvl="1"/>
            <a:r>
              <a:rPr lang="en-US" dirty="0" smtClean="0"/>
              <a:t>a conjunctive database query</a:t>
            </a:r>
          </a:p>
          <a:p>
            <a:pPr lvl="1"/>
            <a:r>
              <a:rPr lang="en-US" dirty="0" smtClean="0"/>
              <a:t>a set of selection criteria that are connected conjunctively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σ[criteria](P)</a:t>
            </a:r>
          </a:p>
          <a:p>
            <a:pPr lvl="1"/>
            <a:r>
              <a:rPr lang="en-US" i="1" dirty="0" smtClean="0"/>
              <a:t>P: </a:t>
            </a:r>
            <a:r>
              <a:rPr lang="en-US" dirty="0" smtClean="0"/>
              <a:t>product assortment</a:t>
            </a:r>
          </a:p>
          <a:p>
            <a:pPr lvl="1"/>
            <a:r>
              <a:rPr lang="en-US" dirty="0" smtClean="0"/>
              <a:t>example: σ[mpix≥10, price&lt;300](P) = {p4, p7}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17_habv</Template>
  <TotalTime>0</TotalTime>
  <Words>1933</Words>
  <Application>Microsoft Office PowerPoint</Application>
  <PresentationFormat>Bildschirmpräsentation (4:3)</PresentationFormat>
  <Paragraphs>538</Paragraphs>
  <Slides>26</Slides>
  <Notes>14</Notes>
  <HiddenSlides>0</HiddenSlides>
  <MMClips>0</MMClips>
  <ScaleCrop>false</ScaleCrop>
  <HeadingPairs>
    <vt:vector size="6" baseType="variant"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9" baseType="lpstr">
      <vt:lpstr>17_habv</vt:lpstr>
      <vt:lpstr>Benutzerdefiniertes Design</vt:lpstr>
      <vt:lpstr>Formel</vt:lpstr>
      <vt:lpstr>Folie 1</vt:lpstr>
      <vt:lpstr>Basic I/O Relationship</vt:lpstr>
      <vt:lpstr>Why do we need knowledge-based recommendation?</vt:lpstr>
      <vt:lpstr>Knowledge-based recommender systems</vt:lpstr>
      <vt:lpstr>Constraint-based recommender systems</vt:lpstr>
      <vt:lpstr>Constraint-based recommendation tasks</vt:lpstr>
      <vt:lpstr>Constraint-based recommendation problem</vt:lpstr>
      <vt:lpstr>Constraint satisfaction problem (CSP)</vt:lpstr>
      <vt:lpstr>Conjunctive query </vt:lpstr>
      <vt:lpstr>Interacting with constraint-based recommenders</vt:lpstr>
      <vt:lpstr>Defaults</vt:lpstr>
      <vt:lpstr>Unsatisfied requirements</vt:lpstr>
      <vt:lpstr>Deal with unsatisfied requirements  </vt:lpstr>
      <vt:lpstr>QuickXPlain</vt:lpstr>
      <vt:lpstr>Example of QuickXPlain</vt:lpstr>
      <vt:lpstr>Repairs for unsatisfied requirements</vt:lpstr>
      <vt:lpstr>Ranking the items </vt:lpstr>
      <vt:lpstr>Item utility for customers</vt:lpstr>
      <vt:lpstr>Case-based recommender systems</vt:lpstr>
      <vt:lpstr>Interacting with case-based recommenders</vt:lpstr>
      <vt:lpstr>Compound critiques</vt:lpstr>
      <vt:lpstr>Dynamic critiques</vt:lpstr>
      <vt:lpstr>Example: sales dialogue financial services</vt:lpstr>
      <vt:lpstr>Example software: VITA sales support</vt:lpstr>
      <vt:lpstr>Example: Critiquing</vt:lpstr>
      <vt:lpstr>Summary</vt:lpstr>
    </vt:vector>
  </TitlesOfParts>
  <Company>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markus</dc:creator>
  <cp:lastModifiedBy>markus</cp:lastModifiedBy>
  <cp:revision>1154</cp:revision>
  <dcterms:created xsi:type="dcterms:W3CDTF">2006-04-22T09:23:14Z</dcterms:created>
  <dcterms:modified xsi:type="dcterms:W3CDTF">2011-08-26T19:19:26Z</dcterms:modified>
</cp:coreProperties>
</file>