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7" r:id="rId11"/>
    <p:sldId id="278" r:id="rId12"/>
    <p:sldId id="265" r:id="rId13"/>
    <p:sldId id="266" r:id="rId14"/>
    <p:sldId id="279" r:id="rId15"/>
    <p:sldId id="267" r:id="rId16"/>
    <p:sldId id="268" r:id="rId17"/>
    <p:sldId id="269" r:id="rId18"/>
    <p:sldId id="274" r:id="rId19"/>
    <p:sldId id="270" r:id="rId20"/>
    <p:sldId id="271" r:id="rId21"/>
    <p:sldId id="275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mar" initials="D" lastIdx="15" clrIdx="0"/>
  <p:cmAuthor id="1" name="Zeynep" initials="Z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8" autoAdjust="0"/>
    <p:restoredTop sz="96686" autoAdjust="0"/>
  </p:normalViewPr>
  <p:slideViewPr>
    <p:cSldViewPr>
      <p:cViewPr varScale="1">
        <p:scale>
          <a:sx n="73" d="100"/>
          <a:sy n="73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26.08.2011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924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62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805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5767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6988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96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9665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4854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14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920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613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040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385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19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1366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07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Hybrid recommendation approaches</a:t>
            </a:r>
          </a:p>
        </p:txBody>
      </p:sp>
    </p:spTree>
    <p:extLst>
      <p:ext uri="{BB962C8B-B14F-4D97-AF65-F5344CB8AC3E}">
        <p14:creationId xmlns:p14="http://schemas.microsoft.com/office/powerpoint/2010/main" xmlns="" val="9614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hybridization design: Weighted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sz="1800" dirty="0" smtClean="0"/>
              <a:t>Let's assume Alice actually bought/clicked on items 1 and 4</a:t>
            </a:r>
          </a:p>
          <a:p>
            <a:pPr lvl="1"/>
            <a:r>
              <a:rPr lang="en-US" sz="1600" dirty="0" smtClean="0"/>
              <a:t>Identify weighting that minimizes Mean Absolute Error (MAE)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1340768"/>
            <a:ext cx="1000124" cy="1000124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665662"/>
              </p:ext>
            </p:extLst>
          </p:nvPr>
        </p:nvGraphicFramePr>
        <p:xfrm>
          <a:off x="5539019" y="3573016"/>
          <a:ext cx="2952328" cy="697351"/>
        </p:xfrm>
        <a:graphic>
          <a:graphicData uri="http://schemas.openxmlformats.org/presentationml/2006/ole">
            <p:oleObj spid="_x0000_s62466" name="Formel" r:id="rId5" imgW="2311200" imgH="545760" progId="Equation.3">
              <p:embed/>
            </p:oleObj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1175471"/>
              </p:ext>
            </p:extLst>
          </p:nvPr>
        </p:nvGraphicFramePr>
        <p:xfrm>
          <a:off x="251520" y="2513424"/>
          <a:ext cx="5112569" cy="3291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30367"/>
                <a:gridCol w="730367"/>
                <a:gridCol w="730367"/>
                <a:gridCol w="730367"/>
                <a:gridCol w="730367"/>
                <a:gridCol w="730367"/>
                <a:gridCol w="730367"/>
              </a:tblGrid>
              <a:tr h="256795">
                <a:tc gridSpan="7">
                  <a:txBody>
                    <a:bodyPr/>
                    <a:lstStyle/>
                    <a:p>
                      <a:r>
                        <a:rPr lang="de-DE" sz="1200" dirty="0" smtClean="0"/>
                        <a:t>Absolute </a:t>
                      </a:r>
                      <a:r>
                        <a:rPr lang="de-DE" sz="1200" dirty="0" err="1" smtClean="0"/>
                        <a:t>errors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and</a:t>
                      </a:r>
                      <a:r>
                        <a:rPr lang="de-DE" sz="1200" dirty="0" smtClean="0"/>
                        <a:t> MAE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5679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Beta1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Beta2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rec1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rec2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error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MAE</a:t>
                      </a:r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6795"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0.23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0.61</a:t>
                      </a:r>
                      <a:endParaRPr lang="de-DE" sz="1200" dirty="0"/>
                    </a:p>
                  </a:txBody>
                  <a:tcPr/>
                </a:tc>
              </a:tr>
              <a:tr h="25679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0.99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56795"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0.3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0.29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0.63</a:t>
                      </a:r>
                      <a:endParaRPr lang="de-DE" sz="1200" dirty="0"/>
                    </a:p>
                  </a:txBody>
                  <a:tcPr/>
                </a:tc>
              </a:tr>
              <a:tr h="25679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0.97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56795"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0.35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0.65</a:t>
                      </a:r>
                      <a:endParaRPr lang="de-DE" sz="1200" dirty="0"/>
                    </a:p>
                  </a:txBody>
                  <a:tcPr/>
                </a:tc>
              </a:tr>
              <a:tr h="25679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0.95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56795"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0.7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0.41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0.67</a:t>
                      </a:r>
                      <a:endParaRPr lang="de-DE" sz="1200" dirty="0"/>
                    </a:p>
                  </a:txBody>
                  <a:tcPr/>
                </a:tc>
              </a:tr>
              <a:tr h="25679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0.93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56795"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0.9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0.47</a:t>
                      </a:r>
                      <a:endParaRPr lang="de-DE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200" dirty="0" smtClean="0"/>
                        <a:t>0.69</a:t>
                      </a:r>
                      <a:endParaRPr lang="de-DE" sz="1200" dirty="0"/>
                    </a:p>
                  </a:txBody>
                  <a:tcPr/>
                </a:tc>
              </a:tr>
              <a:tr h="25679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Item4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0.91</a:t>
                      </a:r>
                      <a:endParaRPr lang="de-DE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894" name="Oval 8"/>
          <p:cNvSpPr>
            <a:spLocks noChangeArrowheads="1"/>
          </p:cNvSpPr>
          <p:nvPr/>
        </p:nvSpPr>
        <p:spPr bwMode="auto">
          <a:xfrm>
            <a:off x="4572000" y="3068960"/>
            <a:ext cx="792162" cy="287338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9"/>
          <p:cNvSpPr>
            <a:spLocks noChangeArrowheads="1"/>
          </p:cNvSpPr>
          <p:nvPr/>
        </p:nvSpPr>
        <p:spPr bwMode="auto">
          <a:xfrm>
            <a:off x="35497" y="2996952"/>
            <a:ext cx="1656183" cy="4318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Gerade Verbindung mit Pfeil 4"/>
          <p:cNvCxnSpPr/>
          <p:nvPr/>
        </p:nvCxnSpPr>
        <p:spPr bwMode="auto">
          <a:xfrm flipH="1">
            <a:off x="863588" y="2060848"/>
            <a:ext cx="140415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979712" y="1840830"/>
            <a:ext cx="792088" cy="22001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" name="Gerade Verbindung mit Pfeil 7"/>
          <p:cNvCxnSpPr>
            <a:endCxn id="37894" idx="6"/>
          </p:cNvCxnSpPr>
          <p:nvPr/>
        </p:nvCxnSpPr>
        <p:spPr bwMode="auto">
          <a:xfrm flipH="1">
            <a:off x="5364162" y="2060848"/>
            <a:ext cx="792014" cy="115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08104" y="2528901"/>
            <a:ext cx="3528392" cy="89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dirty="0"/>
              <a:t>MAE improves as </a:t>
            </a:r>
            <a:r>
              <a:rPr lang="en-US" sz="1800" i="1" dirty="0"/>
              <a:t>rec</a:t>
            </a:r>
            <a:r>
              <a:rPr lang="en-US" sz="1800" dirty="0"/>
              <a:t>2 is weighted </a:t>
            </a:r>
            <a:r>
              <a:rPr lang="en-US" sz="1800" dirty="0" smtClean="0"/>
              <a:t>more strongly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18267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Parallelized hybridization design: Weighted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BUT: didn't rec1 actually rank Items 1 and 4 higher?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Be careful when weighting!</a:t>
            </a:r>
          </a:p>
          <a:p>
            <a:pPr lvl="1"/>
            <a:r>
              <a:rPr lang="en-US" sz="1600" dirty="0" smtClean="0"/>
              <a:t>Recommenders need to assign comparable scores over all users and items</a:t>
            </a:r>
          </a:p>
          <a:p>
            <a:pPr lvl="2"/>
            <a:r>
              <a:rPr lang="en-US" sz="1600" dirty="0" smtClean="0"/>
              <a:t>Some score transformation could be necessary</a:t>
            </a:r>
          </a:p>
          <a:p>
            <a:pPr lvl="1"/>
            <a:r>
              <a:rPr lang="en-US" sz="1600" dirty="0" smtClean="0"/>
              <a:t>Stable weights require several user ratings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194694"/>
              </p:ext>
            </p:extLst>
          </p:nvPr>
        </p:nvGraphicFramePr>
        <p:xfrm>
          <a:off x="971600" y="2276872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300033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1620488"/>
              </p:ext>
            </p:extLst>
          </p:nvPr>
        </p:nvGraphicFramePr>
        <p:xfrm>
          <a:off x="5148064" y="2276872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300033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915816" y="2636912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915816" y="3573140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7092280" y="2637036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7092280" y="3501008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253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Parallelized hybridization design: Switching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Requires an oracle that decides on recommender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Special case of dynamic weights (all except one Beta is 0)</a:t>
            </a:r>
          </a:p>
          <a:p>
            <a:endParaRPr lang="en-US" dirty="0" smtClean="0"/>
          </a:p>
          <a:p>
            <a:r>
              <a:rPr lang="en-US" sz="1800" dirty="0" smtClean="0"/>
              <a:t>Example:</a:t>
            </a:r>
          </a:p>
          <a:p>
            <a:pPr lvl="1"/>
            <a:r>
              <a:rPr lang="en-US" sz="1600" dirty="0" smtClean="0"/>
              <a:t>Ordering on recommenders and switch based on some quality criteria</a:t>
            </a:r>
          </a:p>
          <a:p>
            <a:pPr lvl="2"/>
            <a:r>
              <a:rPr lang="en-US" sz="1600" dirty="0" smtClean="0"/>
              <a:t>E.g. if too few ratings in the system use knowledge-based, else collaborative</a:t>
            </a:r>
          </a:p>
          <a:p>
            <a:pPr lvl="1"/>
            <a:r>
              <a:rPr lang="en-US" sz="1600" dirty="0" smtClean="0"/>
              <a:t>More complex conditions based on contextual parameters, apply classification techniques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1751013"/>
            <a:ext cx="1000124" cy="1000124"/>
          </a:xfrm>
          <a:prstGeom prst="rect">
            <a:avLst/>
          </a:prstGeom>
        </p:spPr>
      </p:pic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81494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114" name="Formel" r:id="rId5" imgW="100440" imgH="155160" progId="Equation.3">
              <p:embed/>
            </p:oleObj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150100"/>
              </p:ext>
            </p:extLst>
          </p:nvPr>
        </p:nvGraphicFramePr>
        <p:xfrm>
          <a:off x="847726" y="2204864"/>
          <a:ext cx="4037590" cy="457961"/>
        </p:xfrm>
        <a:graphic>
          <a:graphicData uri="http://schemas.openxmlformats.org/presentationml/2006/ole">
            <p:oleObj spid="_x0000_s3115" name="Formel" r:id="rId6" imgW="2120760" imgH="241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8590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Parallelized hybridization design: Mixed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Combines the results of different recommender systems at the level of user interface</a:t>
                </a:r>
              </a:p>
              <a:p>
                <a:r>
                  <a:rPr lang="en-US" sz="1800" dirty="0" smtClean="0"/>
                  <a:t>Results of different techniques are presented together</a:t>
                </a:r>
              </a:p>
              <a:p>
                <a:r>
                  <a:rPr lang="en-US" sz="1800" dirty="0" smtClean="0"/>
                  <a:t>Recommendation result for user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 smtClean="0"/>
                  <a:t> and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is the set of tuples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&lt;</m:t>
                    </m:r>
                    <m:r>
                      <a:rPr lang="en-US" sz="1800" i="1" dirty="0" err="1" smtClean="0">
                        <a:latin typeface="Cambria Math"/>
                      </a:rPr>
                      <m:t>𝑠𝑐𝑜𝑟𝑒</m:t>
                    </m:r>
                    <m:r>
                      <a:rPr lang="en-US" sz="1800" i="1" dirty="0" err="1" smtClean="0">
                        <a:latin typeface="Cambria Math"/>
                      </a:rPr>
                      <m:t>,</m:t>
                    </m:r>
                    <m:r>
                      <a:rPr lang="en-US" sz="1800" i="1" dirty="0" err="1" smtClean="0">
                        <a:latin typeface="Cambria Math"/>
                      </a:rPr>
                      <m:t>𝑘</m:t>
                    </m:r>
                    <m:r>
                      <a:rPr lang="en-US" sz="1800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de-DE" sz="1800" dirty="0" smtClean="0"/>
                  <a:t/>
                </a:r>
                <a:br>
                  <a:rPr lang="de-DE" sz="1800" dirty="0" smtClean="0"/>
                </a:br>
                <a:r>
                  <a:rPr lang="de-DE" sz="1800" dirty="0" smtClean="0"/>
                  <a:t>f</a:t>
                </a:r>
                <a:r>
                  <a:rPr lang="en-US" sz="1800" dirty="0" smtClean="0"/>
                  <a:t>or each of its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constituting recommenders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𝑟𝑒𝑐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0892138"/>
              </p:ext>
            </p:extLst>
          </p:nvPr>
        </p:nvGraphicFramePr>
        <p:xfrm>
          <a:off x="971600" y="3573016"/>
          <a:ext cx="3409479" cy="936104"/>
        </p:xfrm>
        <a:graphic>
          <a:graphicData uri="http://schemas.openxmlformats.org/presentationml/2006/ole">
            <p:oleObj spid="_x0000_s63490" name="Formel" r:id="rId5" imgW="157464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52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hybridization designs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One recommender system pre-processes some input for the subsequent one</a:t>
            </a:r>
          </a:p>
          <a:p>
            <a:pPr lvl="1"/>
            <a:r>
              <a:rPr lang="en-US" sz="1600" dirty="0" smtClean="0"/>
              <a:t>Cascade</a:t>
            </a:r>
          </a:p>
          <a:p>
            <a:pPr lvl="1"/>
            <a:r>
              <a:rPr lang="en-US" sz="1600" dirty="0" smtClean="0"/>
              <a:t>Meta-level</a:t>
            </a:r>
          </a:p>
          <a:p>
            <a:r>
              <a:rPr lang="en-US" sz="1800" dirty="0" smtClean="0"/>
              <a:t>Refinement of recommendation lists (cascade)</a:t>
            </a:r>
          </a:p>
          <a:p>
            <a:r>
              <a:rPr lang="en-US" sz="1800" dirty="0" smtClean="0"/>
              <a:t>Learning of model (e.g. collaborative knowledge-based meta-level)</a:t>
            </a:r>
          </a:p>
        </p:txBody>
      </p:sp>
      <p:pic>
        <p:nvPicPr>
          <p:cNvPr id="40964" name="Picture 4" descr="Chapter_5_pipelined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005064"/>
            <a:ext cx="6552530" cy="117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1821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hybridization designs: Cascade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Successor's recommendations are restricted by predecessor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800" dirty="0" smtClean="0"/>
              <a:t>Where </a:t>
            </a:r>
            <a:r>
              <a:rPr lang="en-US" sz="1800" dirty="0" err="1" smtClean="0"/>
              <a:t>forall</a:t>
            </a:r>
            <a:r>
              <a:rPr lang="en-US" sz="1800" dirty="0" smtClean="0"/>
              <a:t> k &gt; 1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800" dirty="0" smtClean="0"/>
              <a:t>Subsequent recommender may not introduce additional items</a:t>
            </a:r>
          </a:p>
          <a:p>
            <a:r>
              <a:rPr lang="en-US" sz="1800" dirty="0" smtClean="0"/>
              <a:t>Thus produces very precise results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990053"/>
            <a:ext cx="1000124" cy="1000124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6154406"/>
              </p:ext>
            </p:extLst>
          </p:nvPr>
        </p:nvGraphicFramePr>
        <p:xfrm>
          <a:off x="1685925" y="2162176"/>
          <a:ext cx="2598043" cy="388554"/>
        </p:xfrm>
        <a:graphic>
          <a:graphicData uri="http://schemas.openxmlformats.org/presentationml/2006/ole">
            <p:oleObj spid="_x0000_s4140" name="Formel" r:id="rId5" imgW="1523880" imgH="228600" progId="Equation.3">
              <p:embed/>
            </p:oleObj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2413569"/>
              </p:ext>
            </p:extLst>
          </p:nvPr>
        </p:nvGraphicFramePr>
        <p:xfrm>
          <a:off x="969963" y="3390900"/>
          <a:ext cx="4000132" cy="758180"/>
        </p:xfrm>
        <a:graphic>
          <a:graphicData uri="http://schemas.openxmlformats.org/presentationml/2006/ole">
            <p:oleObj spid="_x0000_s4141" name="Formel" r:id="rId6" imgW="241272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172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hybridization designs: Cascade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Recommendation list is continually reduced 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First recommender excludes items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Remove absolute no-go items (e.g. knowledge-based)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Second recommender assigns score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Ordering and refinement (e.g. collaborative)</a:t>
            </a:r>
          </a:p>
        </p:txBody>
      </p:sp>
    </p:spTree>
    <p:extLst>
      <p:ext uri="{BB962C8B-B14F-4D97-AF65-F5344CB8AC3E}">
        <p14:creationId xmlns:p14="http://schemas.microsoft.com/office/powerpoint/2010/main" xmlns="" val="414008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hybridization designs: Cascade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5527874"/>
              </p:ext>
            </p:extLst>
          </p:nvPr>
        </p:nvGraphicFramePr>
        <p:xfrm>
          <a:off x="539552" y="1628800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300033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6369444"/>
              </p:ext>
            </p:extLst>
          </p:nvPr>
        </p:nvGraphicFramePr>
        <p:xfrm>
          <a:off x="5220073" y="1628800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276031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0.4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9444639"/>
              </p:ext>
            </p:extLst>
          </p:nvPr>
        </p:nvGraphicFramePr>
        <p:xfrm>
          <a:off x="3203848" y="3933056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288032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0.00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907704" y="2492896"/>
            <a:ext cx="2376264" cy="2160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4788024" y="2204864"/>
            <a:ext cx="1656184" cy="208823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6228184" y="1988964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403648" y="2276872"/>
            <a:ext cx="647700" cy="215900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7192" y="3573016"/>
            <a:ext cx="2808312" cy="3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1600" dirty="0" smtClean="0"/>
              <a:t>Removing no-go items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37956" y="3501008"/>
            <a:ext cx="327585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1600" dirty="0" smtClean="0"/>
              <a:t>Ordering and refinement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91710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hybridization designs: Meta-level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Successor exploits a model delta built by predecessor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Examples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Fab: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Online news domain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CB recommender builds user models based on weighted term vectors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CF identifies similar peers based on these user models but makes recommendations based on ratings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Collaborative constraint-based meta-level RS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Collaborative filtering learns a constraint base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Knowledge-based RS computes recommendations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1871424"/>
            <a:ext cx="1000124" cy="1000124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4679737"/>
              </p:ext>
            </p:extLst>
          </p:nvPr>
        </p:nvGraphicFramePr>
        <p:xfrm>
          <a:off x="827584" y="2132901"/>
          <a:ext cx="3528392" cy="449642"/>
        </p:xfrm>
        <a:graphic>
          <a:graphicData uri="http://schemas.openxmlformats.org/presentationml/2006/ole">
            <p:oleObj spid="_x0000_s5140" name="Formel" r:id="rId5" imgW="2031840" imgH="241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6065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hybridization strategies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Only few works that compare strategies from the meta-perspective</a:t>
            </a:r>
          </a:p>
          <a:p>
            <a:pPr lvl="1"/>
            <a:r>
              <a:rPr lang="en-US" sz="1600" dirty="0" smtClean="0"/>
              <a:t>Like for instance, [Robin Burke 2002]</a:t>
            </a:r>
          </a:p>
          <a:p>
            <a:pPr lvl="1"/>
            <a:r>
              <a:rPr lang="en-US" sz="1600" dirty="0" smtClean="0"/>
              <a:t>Most datasets do not allow to compare different recommendation paradigms</a:t>
            </a:r>
          </a:p>
          <a:p>
            <a:pPr lvl="2"/>
            <a:r>
              <a:rPr lang="en-US" sz="1600" dirty="0" smtClean="0"/>
              <a:t>i.e. ratings, requirements, item features, domain knowledge, critiques rarely available in a single dataset</a:t>
            </a:r>
          </a:p>
          <a:p>
            <a:pPr lvl="1"/>
            <a:r>
              <a:rPr lang="en-US" sz="1600" dirty="0" smtClean="0"/>
              <a:t>Thus few conclusions that are supported by empirical findings</a:t>
            </a:r>
          </a:p>
          <a:p>
            <a:pPr lvl="2"/>
            <a:r>
              <a:rPr lang="en-US" sz="1600" dirty="0" smtClean="0"/>
              <a:t>Monolithic: some preprocessing effort traded-in for more knowledge included </a:t>
            </a:r>
          </a:p>
          <a:p>
            <a:pPr lvl="2"/>
            <a:r>
              <a:rPr lang="en-US" sz="1600" dirty="0" smtClean="0"/>
              <a:t>Parallel: requires careful matching of scores from different predictors</a:t>
            </a:r>
          </a:p>
          <a:p>
            <a:pPr lvl="2"/>
            <a:r>
              <a:rPr lang="en-US" sz="1600" dirty="0" smtClean="0"/>
              <a:t>Pipelined: works well for two antithetic approaches</a:t>
            </a:r>
          </a:p>
          <a:p>
            <a:r>
              <a:rPr lang="en-US" sz="1800" dirty="0" smtClean="0"/>
              <a:t>Netflix competition – "stacking" recommender systems</a:t>
            </a:r>
          </a:p>
          <a:p>
            <a:pPr lvl="1"/>
            <a:r>
              <a:rPr lang="en-US" sz="1600" dirty="0" smtClean="0"/>
              <a:t>Weighted design based on &gt;100 predictors – recommendation functions</a:t>
            </a:r>
          </a:p>
          <a:p>
            <a:pPr lvl="1"/>
            <a:r>
              <a:rPr lang="en-US" sz="1600" dirty="0" smtClean="0"/>
              <a:t>Adaptive switching of weights based on user model, context and meta-features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958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  <p:sp>
        <p:nvSpPr>
          <p:cNvPr id="20" name="Rechteck 24"/>
          <p:cNvSpPr>
            <a:spLocks noChangeArrowheads="1"/>
          </p:cNvSpPr>
          <p:nvPr/>
        </p:nvSpPr>
        <p:spPr bwMode="auto">
          <a:xfrm>
            <a:off x="4139952" y="5517232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sp>
        <p:nvSpPr>
          <p:cNvPr id="21" name="Rechteck 19"/>
          <p:cNvSpPr>
            <a:spLocks noChangeArrowheads="1"/>
          </p:cNvSpPr>
          <p:nvPr/>
        </p:nvSpPr>
        <p:spPr bwMode="auto">
          <a:xfrm>
            <a:off x="4139952" y="5013176"/>
            <a:ext cx="4536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1600" b="0" dirty="0" smtClean="0"/>
              <a:t>"</a:t>
            </a:r>
            <a:endParaRPr lang="en-US" sz="1600" b="0" dirty="0"/>
          </a:p>
        </p:txBody>
      </p:sp>
      <p:sp>
        <p:nvSpPr>
          <p:cNvPr id="22" name="Rechteck 8"/>
          <p:cNvSpPr>
            <a:spLocks noChangeArrowheads="1"/>
          </p:cNvSpPr>
          <p:nvPr/>
        </p:nvSpPr>
        <p:spPr bwMode="auto">
          <a:xfrm>
            <a:off x="4139952" y="4509120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my peers"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[Robin Burke 2002] </a:t>
            </a:r>
            <a:r>
              <a:rPr lang="en-US" sz="1400" b="0" dirty="0" smtClean="0"/>
              <a:t>Hybrid </a:t>
            </a:r>
            <a:r>
              <a:rPr lang="en-US" sz="1400" b="0" dirty="0"/>
              <a:t>recommender systems: Survey and experiments, </a:t>
            </a:r>
            <a:r>
              <a:rPr lang="en-US" sz="1400" b="0" dirty="0" smtClean="0"/>
              <a:t>User Modeling </a:t>
            </a:r>
            <a:r>
              <a:rPr lang="en-US" sz="1400" b="0" dirty="0"/>
              <a:t>and User-Adapted Interaction </a:t>
            </a:r>
            <a:r>
              <a:rPr lang="en-US" sz="1400" dirty="0"/>
              <a:t>12</a:t>
            </a:r>
            <a:r>
              <a:rPr lang="en-US" sz="1400" b="0" dirty="0"/>
              <a:t> (2002), no. 4, </a:t>
            </a:r>
            <a:r>
              <a:rPr lang="en-US" sz="1400" b="0" dirty="0" smtClean="0"/>
              <a:t>331-370.</a:t>
            </a:r>
          </a:p>
          <a:p>
            <a:r>
              <a:rPr lang="en-US" sz="1400" dirty="0" smtClean="0"/>
              <a:t>[</a:t>
            </a:r>
            <a:r>
              <a:rPr lang="en-US" sz="1400" dirty="0" err="1" smtClean="0"/>
              <a:t>Prem</a:t>
            </a:r>
            <a:r>
              <a:rPr lang="en-US" sz="1400" dirty="0" smtClean="0"/>
              <a:t> Melville et al. 2002]</a:t>
            </a:r>
            <a:r>
              <a:rPr lang="en-US" sz="1400" b="0" dirty="0" smtClean="0"/>
              <a:t> </a:t>
            </a:r>
            <a:r>
              <a:rPr lang="en-US" sz="1400" b="0" i="1" dirty="0" smtClean="0"/>
              <a:t>Content-Boosted </a:t>
            </a:r>
            <a:r>
              <a:rPr lang="en-US" sz="1400" b="0" i="1" dirty="0"/>
              <a:t>Collaborative Filtering for Improved Recommendations</a:t>
            </a:r>
            <a:r>
              <a:rPr lang="en-US" sz="1400" b="0" dirty="0"/>
              <a:t>, </a:t>
            </a:r>
            <a:r>
              <a:rPr lang="en-US" sz="1400" b="0" dirty="0" smtClean="0"/>
              <a:t>Proceedings of </a:t>
            </a:r>
            <a:r>
              <a:rPr lang="en-US" sz="1400" b="0" dirty="0"/>
              <a:t>the 18th National Conference on </a:t>
            </a:r>
            <a:r>
              <a:rPr lang="en-US" sz="1400" b="0" dirty="0" smtClean="0"/>
              <a:t>Artificial </a:t>
            </a:r>
            <a:r>
              <a:rPr lang="en-US" sz="1400" b="0" dirty="0"/>
              <a:t>Intelligence (AAAI) (</a:t>
            </a:r>
            <a:r>
              <a:rPr lang="en-US" sz="1400" b="0" dirty="0" err="1" smtClean="0"/>
              <a:t>Edmonton,CAN</a:t>
            </a:r>
            <a:r>
              <a:rPr lang="en-US" sz="1400" b="0" dirty="0"/>
              <a:t>), American Association for </a:t>
            </a:r>
            <a:r>
              <a:rPr lang="en-US" sz="1400" b="0" dirty="0" smtClean="0"/>
              <a:t>Artificial </a:t>
            </a:r>
            <a:r>
              <a:rPr lang="en-US" sz="1400" b="0" dirty="0"/>
              <a:t>Intelligence, 2002, pp. </a:t>
            </a:r>
            <a:r>
              <a:rPr lang="en-US" sz="1400" b="0" dirty="0" smtClean="0"/>
              <a:t>187-192.</a:t>
            </a:r>
          </a:p>
          <a:p>
            <a:r>
              <a:rPr lang="es-ES" sz="1400" dirty="0" smtClean="0"/>
              <a:t>[Roberto Torres et al. 2004]</a:t>
            </a:r>
            <a:r>
              <a:rPr lang="en-US" sz="1400" dirty="0" smtClean="0"/>
              <a:t> </a:t>
            </a:r>
            <a:r>
              <a:rPr lang="en-US" sz="1400" b="0" i="1" dirty="0"/>
              <a:t>Enhancing digital libraries with </a:t>
            </a:r>
            <a:r>
              <a:rPr lang="en-US" sz="1400" b="0" i="1" dirty="0" err="1"/>
              <a:t>techlens</a:t>
            </a:r>
            <a:r>
              <a:rPr lang="en-US" sz="1400" b="0" dirty="0"/>
              <a:t>, International Joint </a:t>
            </a:r>
            <a:r>
              <a:rPr lang="en-US" sz="1400" b="0" dirty="0" smtClean="0"/>
              <a:t>Con</a:t>
            </a:r>
            <a:r>
              <a:rPr lang="de-DE" sz="1400" b="0" dirty="0" err="1" smtClean="0"/>
              <a:t>ference</a:t>
            </a:r>
            <a:r>
              <a:rPr lang="de-DE" sz="1400" b="0" dirty="0" smtClean="0"/>
              <a:t> </a:t>
            </a:r>
            <a:r>
              <a:rPr lang="de-DE" sz="1400" b="0" dirty="0"/>
              <a:t>on Digital Libraries (JCDL'04) (Tucson, AZ), 2004, pp. </a:t>
            </a:r>
            <a:r>
              <a:rPr lang="de-DE" sz="1400" b="0" dirty="0" smtClean="0"/>
              <a:t>228-236.</a:t>
            </a:r>
          </a:p>
          <a:p>
            <a:r>
              <a:rPr lang="en-US" sz="1400" dirty="0" smtClean="0"/>
              <a:t>[</a:t>
            </a:r>
            <a:r>
              <a:rPr lang="en-US" sz="1400" dirty="0" err="1" smtClean="0"/>
              <a:t>Chumki</a:t>
            </a:r>
            <a:r>
              <a:rPr lang="en-US" sz="1400" dirty="0" smtClean="0"/>
              <a:t> </a:t>
            </a:r>
            <a:r>
              <a:rPr lang="en-US" sz="1400" dirty="0" err="1" smtClean="0"/>
              <a:t>Basuet</a:t>
            </a:r>
            <a:r>
              <a:rPr lang="en-US" sz="1400" dirty="0" smtClean="0"/>
              <a:t> al. 1998] </a:t>
            </a:r>
            <a:r>
              <a:rPr lang="en-US" sz="1400" b="0" i="1" dirty="0"/>
              <a:t>Recommendation </a:t>
            </a:r>
            <a:r>
              <a:rPr lang="en-US" sz="1400" b="0" i="1" dirty="0" smtClean="0"/>
              <a:t>as classification</a:t>
            </a:r>
            <a:r>
              <a:rPr lang="en-US" sz="1400" b="0" i="1" dirty="0"/>
              <a:t>: using social and content-based information in </a:t>
            </a:r>
            <a:r>
              <a:rPr lang="en-US" sz="1400" b="0" i="1" dirty="0" smtClean="0"/>
              <a:t>recommendation</a:t>
            </a:r>
            <a:r>
              <a:rPr lang="en-US" sz="1400" b="0" dirty="0"/>
              <a:t>, In Proceedings of the 15th National Conference on </a:t>
            </a:r>
            <a:r>
              <a:rPr lang="en-US" sz="1400" b="0" dirty="0" smtClean="0"/>
              <a:t>Artificial Intelligence (AAAI'98</a:t>
            </a:r>
            <a:r>
              <a:rPr lang="en-US" sz="1400" b="0" dirty="0"/>
              <a:t>) (Madison, Wisconsin, USA States), American Association for </a:t>
            </a:r>
            <a:r>
              <a:rPr lang="en-US" sz="1400" b="0" dirty="0" err="1" smtClean="0"/>
              <a:t>Ar</a:t>
            </a:r>
            <a:r>
              <a:rPr lang="de-DE" sz="1400" b="0" dirty="0" err="1" smtClean="0"/>
              <a:t>tificial</a:t>
            </a:r>
            <a:r>
              <a:rPr lang="de-DE" sz="1400" b="0" dirty="0" smtClean="0"/>
              <a:t> </a:t>
            </a:r>
            <a:r>
              <a:rPr lang="de-DE" sz="1400" b="0" dirty="0" err="1"/>
              <a:t>Intelligence</a:t>
            </a:r>
            <a:r>
              <a:rPr lang="de-DE" sz="1400" b="0" dirty="0"/>
              <a:t>, 1998, pp. </a:t>
            </a:r>
            <a:r>
              <a:rPr lang="de-DE" sz="1400" b="0" dirty="0" smtClean="0"/>
              <a:t>714-720</a:t>
            </a:r>
            <a:r>
              <a:rPr lang="de-DE" sz="1400" b="0" dirty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4908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recommender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All three base techniques are naturally incorporated by a good sales assistant (at different stages of the sales act) </a:t>
            </a:r>
            <a:r>
              <a:rPr lang="en-US" sz="1800" b="1" dirty="0" smtClean="0"/>
              <a:t>but</a:t>
            </a:r>
            <a:r>
              <a:rPr lang="en-US" sz="1800" dirty="0" smtClean="0"/>
              <a:t> have their shortcomings</a:t>
            </a:r>
          </a:p>
          <a:p>
            <a:pPr lvl="1"/>
            <a:r>
              <a:rPr lang="en-US" sz="1600" dirty="0" smtClean="0"/>
              <a:t>For instance, cold start problems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800" dirty="0" smtClean="0"/>
          </a:p>
          <a:p>
            <a:r>
              <a:rPr lang="en-US" sz="1800" dirty="0" smtClean="0"/>
              <a:t>Idea of crossing two (or more) species/implementations</a:t>
            </a:r>
          </a:p>
          <a:p>
            <a:pPr lvl="1"/>
            <a:r>
              <a:rPr lang="en-US" sz="1600" i="1" dirty="0" err="1" smtClean="0"/>
              <a:t>hybrida</a:t>
            </a:r>
            <a:r>
              <a:rPr lang="en-US" sz="1600" dirty="0" smtClean="0"/>
              <a:t> [lat.]: denotes an object made by combining two different elements</a:t>
            </a:r>
          </a:p>
          <a:p>
            <a:pPr lvl="1"/>
            <a:r>
              <a:rPr lang="en-US" sz="1600" dirty="0" smtClean="0"/>
              <a:t>Avoid some of the shortcomings</a:t>
            </a:r>
          </a:p>
          <a:p>
            <a:pPr lvl="1"/>
            <a:r>
              <a:rPr lang="en-US" sz="1600" dirty="0" smtClean="0"/>
              <a:t>Reach desirable properties not (or only inconsistently) present in parent individuals</a:t>
            </a:r>
          </a:p>
          <a:p>
            <a:endParaRPr lang="en-US" sz="1800" dirty="0" smtClean="0"/>
          </a:p>
          <a:p>
            <a:r>
              <a:rPr lang="en-US" sz="1800" dirty="0" smtClean="0"/>
              <a:t>Different hybridization designs </a:t>
            </a:r>
          </a:p>
          <a:p>
            <a:pPr lvl="1"/>
            <a:r>
              <a:rPr lang="en-US" sz="1600" dirty="0" smtClean="0"/>
              <a:t>Parallel use of several systems</a:t>
            </a:r>
          </a:p>
          <a:p>
            <a:pPr lvl="1"/>
            <a:r>
              <a:rPr lang="en-US" sz="1600" dirty="0" smtClean="0"/>
              <a:t>Monolithic exploiting different features</a:t>
            </a:r>
          </a:p>
          <a:p>
            <a:pPr lvl="1"/>
            <a:r>
              <a:rPr lang="en-US" sz="1600" dirty="0" smtClean="0"/>
              <a:t>Pipelined invocation of different systems </a:t>
            </a:r>
          </a:p>
        </p:txBody>
      </p:sp>
    </p:spTree>
    <p:extLst>
      <p:ext uri="{BB962C8B-B14F-4D97-AF65-F5344CB8AC3E}">
        <p14:creationId xmlns:p14="http://schemas.microsoft.com/office/powerpoint/2010/main" xmlns="" val="374017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hybridization design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Only a single recommendation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Hybridization is "virtual" in the sense that</a:t>
            </a:r>
          </a:p>
          <a:p>
            <a:pPr lvl="1"/>
            <a:r>
              <a:rPr lang="en-US" sz="1600" dirty="0" smtClean="0"/>
              <a:t>Features/knowledge sources of different paradigms are combined</a:t>
            </a:r>
          </a:p>
        </p:txBody>
      </p:sp>
      <p:pic>
        <p:nvPicPr>
          <p:cNvPr id="31748" name="Picture 5" descr="Chapter_5_fusioned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1" y="2492995"/>
            <a:ext cx="5688806" cy="165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3549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Monolithic hybridization designs: Feature combination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Combination of several knowledge sources</a:t>
            </a:r>
          </a:p>
          <a:p>
            <a:pPr lvl="1"/>
            <a:r>
              <a:rPr lang="en-US" sz="1600" dirty="0" smtClean="0"/>
              <a:t>E.g.: Ratings and user demographics or explicit requirements and needs used for similarity computation</a:t>
            </a:r>
          </a:p>
          <a:p>
            <a:endParaRPr lang="en-US" dirty="0" smtClean="0"/>
          </a:p>
          <a:p>
            <a:r>
              <a:rPr lang="en-US" sz="1800" dirty="0"/>
              <a:t>"</a:t>
            </a:r>
            <a:r>
              <a:rPr lang="en-US" sz="1800" dirty="0" smtClean="0"/>
              <a:t>Hybrid" content features:</a:t>
            </a:r>
          </a:p>
          <a:p>
            <a:pPr lvl="1"/>
            <a:r>
              <a:rPr lang="en-US" sz="1600" dirty="0" smtClean="0"/>
              <a:t>Social features: Movies liked by user</a:t>
            </a:r>
          </a:p>
          <a:p>
            <a:pPr lvl="1"/>
            <a:r>
              <a:rPr lang="en-US" sz="1600" dirty="0" smtClean="0"/>
              <a:t>Content features: Comedies liked by user, dramas liked by user</a:t>
            </a:r>
          </a:p>
          <a:p>
            <a:pPr lvl="1"/>
            <a:r>
              <a:rPr lang="en-US" sz="1600" dirty="0" smtClean="0"/>
              <a:t>Hybrid features: user likes many movies that are comedies, …</a:t>
            </a:r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“</a:t>
            </a:r>
            <a:r>
              <a:rPr lang="en-US" sz="1600" i="1" dirty="0" smtClean="0"/>
              <a:t>the common knowledge engineering effort that involves inventing good features to enable successful learning</a:t>
            </a:r>
            <a:r>
              <a:rPr lang="en-US" sz="1600" dirty="0" smtClean="0"/>
              <a:t>” </a:t>
            </a:r>
            <a:r>
              <a:rPr lang="en-US" sz="1600" dirty="0"/>
              <a:t>[</a:t>
            </a:r>
            <a:r>
              <a:rPr lang="en-US" sz="1600" dirty="0" err="1"/>
              <a:t>Chumki</a:t>
            </a:r>
            <a:r>
              <a:rPr lang="en-US" sz="1600" dirty="0"/>
              <a:t> </a:t>
            </a:r>
            <a:r>
              <a:rPr lang="en-US" sz="1600" dirty="0" err="1"/>
              <a:t>Basuet</a:t>
            </a:r>
            <a:r>
              <a:rPr lang="en-US" sz="1600" dirty="0"/>
              <a:t> al. 1998]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480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Monolithic hybridization designs: Feature augmentation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Content-boosted collaborative filtering </a:t>
            </a:r>
            <a:r>
              <a:rPr lang="en-US" sz="1800" dirty="0"/>
              <a:t>[</a:t>
            </a:r>
            <a:r>
              <a:rPr lang="en-US" sz="1800" dirty="0" err="1"/>
              <a:t>Prem</a:t>
            </a:r>
            <a:r>
              <a:rPr lang="en-US" sz="1800" dirty="0"/>
              <a:t> Melville et al. 2002]</a:t>
            </a:r>
            <a:r>
              <a:rPr lang="en-US" sz="1800" b="0" dirty="0"/>
              <a:t> </a:t>
            </a:r>
            <a:endParaRPr lang="en-US" sz="1800" dirty="0" smtClean="0"/>
          </a:p>
          <a:p>
            <a:pPr lvl="1"/>
            <a:r>
              <a:rPr lang="en-US" sz="1600" dirty="0" smtClean="0"/>
              <a:t>Based on content features additional ratings are created</a:t>
            </a:r>
          </a:p>
          <a:p>
            <a:pPr lvl="1"/>
            <a:r>
              <a:rPr lang="en-US" sz="1600" dirty="0" smtClean="0"/>
              <a:t>E.g. Alice likes Items 1 and 3 (unary ratings)</a:t>
            </a:r>
          </a:p>
          <a:p>
            <a:pPr lvl="2"/>
            <a:r>
              <a:rPr lang="en-US" sz="1600" dirty="0" smtClean="0"/>
              <a:t> Item7 is similar to 1 and 3 by a degree of 0.75</a:t>
            </a:r>
          </a:p>
          <a:p>
            <a:pPr lvl="2"/>
            <a:r>
              <a:rPr lang="en-US" sz="1600" dirty="0" smtClean="0"/>
              <a:t>Thus Alice likes Item7 by 0.75</a:t>
            </a:r>
          </a:p>
          <a:p>
            <a:pPr lvl="1"/>
            <a:r>
              <a:rPr lang="en-US" sz="1600" dirty="0" smtClean="0"/>
              <a:t>Item matrices become less sparse</a:t>
            </a:r>
          </a:p>
          <a:p>
            <a:pPr lvl="1"/>
            <a:r>
              <a:rPr lang="en-US" sz="1600" dirty="0" smtClean="0"/>
              <a:t>Significance weighting and adjustment factors</a:t>
            </a:r>
          </a:p>
          <a:p>
            <a:pPr lvl="2"/>
            <a:r>
              <a:rPr lang="en-US" sz="1600" dirty="0" smtClean="0"/>
              <a:t>Peers with more co-rated items are more important</a:t>
            </a:r>
          </a:p>
          <a:p>
            <a:pPr lvl="2"/>
            <a:r>
              <a:rPr lang="en-US" sz="1600" dirty="0" smtClean="0"/>
              <a:t>Higher confidence in content-based prediction, if higher number of own ratings</a:t>
            </a:r>
          </a:p>
          <a:p>
            <a:r>
              <a:rPr lang="en-US" sz="1800" dirty="0" smtClean="0"/>
              <a:t>Recommendation of research papers </a:t>
            </a:r>
            <a:r>
              <a:rPr lang="es-ES" sz="1800" dirty="0"/>
              <a:t>[Roberto Torres et al. 2004]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600" dirty="0" smtClean="0"/>
              <a:t>Citations interpreted as collaborative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5695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Parallelized hybridization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1800" dirty="0" smtClean="0"/>
              <a:t>Output of several existing implementations combined</a:t>
            </a:r>
          </a:p>
          <a:p>
            <a:r>
              <a:rPr lang="en-US" sz="1800" dirty="0" smtClean="0"/>
              <a:t>Least invasive design</a:t>
            </a:r>
          </a:p>
          <a:p>
            <a:r>
              <a:rPr lang="en-US" sz="1800" dirty="0" smtClean="0"/>
              <a:t>Some weighting or voting scheme</a:t>
            </a:r>
          </a:p>
          <a:p>
            <a:pPr lvl="1"/>
            <a:r>
              <a:rPr lang="en-US" sz="1600" dirty="0" smtClean="0"/>
              <a:t>Weights can be learned dynamically</a:t>
            </a:r>
          </a:p>
          <a:p>
            <a:pPr lvl="1"/>
            <a:r>
              <a:rPr lang="en-US" sz="1600" dirty="0" smtClean="0"/>
              <a:t>Extreme case of dynamic weighting is switching</a:t>
            </a:r>
          </a:p>
        </p:txBody>
      </p:sp>
      <p:pic>
        <p:nvPicPr>
          <p:cNvPr id="34820" name="Picture 4" descr="Chapter_5_parallel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747469"/>
            <a:ext cx="5468519" cy="162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349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772498"/>
              </p:ext>
            </p:extLst>
          </p:nvPr>
        </p:nvGraphicFramePr>
        <p:xfrm>
          <a:off x="2555776" y="4221088"/>
          <a:ext cx="3816423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72141"/>
                <a:gridCol w="1272141"/>
                <a:gridCol w="1272141"/>
              </a:tblGrid>
              <a:tr h="276031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weighted</a:t>
                      </a:r>
                      <a:r>
                        <a:rPr lang="de-DE" sz="1400" baseline="0" dirty="0" smtClean="0"/>
                        <a:t>(0.5:0.5)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0.65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0.45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0.35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0.05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0.00</a:t>
                      </a:r>
                      <a:endParaRPr lang="de-DE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hybridization design: Weighted</a:t>
            </a:r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467544" y="142331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Compute weighted sum: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2000" b="0" dirty="0" smtClean="0">
              <a:solidFill>
                <a:srgbClr val="003366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3556203"/>
              </p:ext>
            </p:extLst>
          </p:nvPr>
        </p:nvGraphicFramePr>
        <p:xfrm>
          <a:off x="3028950" y="1173163"/>
          <a:ext cx="3708400" cy="739775"/>
        </p:xfrm>
        <a:graphic>
          <a:graphicData uri="http://schemas.openxmlformats.org/presentationml/2006/ole">
            <p:oleObj spid="_x0000_s1049" name="Formel" r:id="rId4" imgW="2768400" imgH="558720" progId="Equation.3">
              <p:embed/>
            </p:oleObj>
          </a:graphicData>
        </a:graphic>
      </p:graphicFrame>
      <p:pic>
        <p:nvPicPr>
          <p:cNvPr id="3" name="Bild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" y="1412776"/>
            <a:ext cx="3404964" cy="102068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1" y="1988840"/>
            <a:ext cx="2070100" cy="457200"/>
          </a:xfrm>
          <a:prstGeom prst="rect">
            <a:avLst/>
          </a:prstGeom>
        </p:spPr>
      </p:pic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3230596"/>
              </p:ext>
            </p:extLst>
          </p:nvPr>
        </p:nvGraphicFramePr>
        <p:xfrm>
          <a:off x="683568" y="2132856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300033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7139986"/>
              </p:ext>
            </p:extLst>
          </p:nvPr>
        </p:nvGraphicFramePr>
        <p:xfrm>
          <a:off x="5364088" y="2132856"/>
          <a:ext cx="3168351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6117"/>
                <a:gridCol w="1056117"/>
                <a:gridCol w="1056117"/>
              </a:tblGrid>
              <a:tr h="276031">
                <a:tc gridSpan="3">
                  <a:txBody>
                    <a:bodyPr/>
                    <a:lstStyle/>
                    <a:p>
                      <a:r>
                        <a:rPr lang="de-DE" sz="1400" dirty="0" err="1" smtClean="0"/>
                        <a:t>Recommender</a:t>
                      </a:r>
                      <a:r>
                        <a:rPr lang="de-DE" sz="1400" dirty="0" smtClean="0"/>
                        <a:t> 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Item1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Item2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Item3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0.4</a:t>
                      </a:r>
                      <a:endParaRPr lang="de-DE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Item4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Item5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48" name="Oval 14"/>
          <p:cNvSpPr>
            <a:spLocks noChangeArrowheads="1"/>
          </p:cNvSpPr>
          <p:nvPr/>
        </p:nvSpPr>
        <p:spPr bwMode="auto">
          <a:xfrm>
            <a:off x="1692052" y="2493020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7"/>
          <p:cNvSpPr>
            <a:spLocks noChangeShapeType="1"/>
          </p:cNvSpPr>
          <p:nvPr/>
        </p:nvSpPr>
        <p:spPr bwMode="auto">
          <a:xfrm>
            <a:off x="2195737" y="2708920"/>
            <a:ext cx="1512168" cy="1944216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 flipH="1">
            <a:off x="4499992" y="2708921"/>
            <a:ext cx="2016224" cy="1944216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Oval 16"/>
          <p:cNvSpPr>
            <a:spLocks noChangeArrowheads="1"/>
          </p:cNvSpPr>
          <p:nvPr/>
        </p:nvSpPr>
        <p:spPr bwMode="auto">
          <a:xfrm>
            <a:off x="3779912" y="4581128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15"/>
          <p:cNvSpPr>
            <a:spLocks noChangeArrowheads="1"/>
          </p:cNvSpPr>
          <p:nvPr/>
        </p:nvSpPr>
        <p:spPr bwMode="auto">
          <a:xfrm>
            <a:off x="6300192" y="2492896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7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Parallelized hybridization design: Weighted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r>
              <a:rPr lang="en-GB" smtClean="0"/>
              <a:t>BUT, how to derive weights?</a:t>
            </a:r>
          </a:p>
          <a:p>
            <a:pPr lvl="1"/>
            <a:r>
              <a:rPr lang="en-GB" smtClean="0"/>
              <a:t>Estimate, e.g. by empirical bootstrapping</a:t>
            </a:r>
          </a:p>
          <a:p>
            <a:pPr lvl="1"/>
            <a:r>
              <a:rPr lang="en-GB" smtClean="0"/>
              <a:t>Dynamic adjustment of weights</a:t>
            </a:r>
          </a:p>
          <a:p>
            <a:endParaRPr lang="en-GB" smtClean="0"/>
          </a:p>
          <a:p>
            <a:r>
              <a:rPr lang="en-GB" smtClean="0"/>
              <a:t>Empirical bootstrapping</a:t>
            </a:r>
          </a:p>
          <a:p>
            <a:pPr lvl="1"/>
            <a:r>
              <a:rPr lang="en-GB" smtClean="0"/>
              <a:t>Historic data is needed</a:t>
            </a:r>
          </a:p>
          <a:p>
            <a:pPr lvl="1"/>
            <a:r>
              <a:rPr lang="en-GB" smtClean="0"/>
              <a:t>Compute different weightings</a:t>
            </a:r>
          </a:p>
          <a:p>
            <a:pPr lvl="1"/>
            <a:r>
              <a:rPr lang="en-GB" smtClean="0"/>
              <a:t>Decide which one does best</a:t>
            </a:r>
          </a:p>
          <a:p>
            <a:pPr lvl="1"/>
            <a:endParaRPr lang="en-GB" smtClean="0"/>
          </a:p>
          <a:p>
            <a:r>
              <a:rPr lang="en-GB" smtClean="0"/>
              <a:t>Dynamic adjustment of weights </a:t>
            </a:r>
          </a:p>
          <a:p>
            <a:pPr lvl="1"/>
            <a:r>
              <a:rPr lang="en-GB" smtClean="0"/>
              <a:t>Start with for instance uniform weight distribution</a:t>
            </a:r>
          </a:p>
          <a:p>
            <a:pPr lvl="1"/>
            <a:r>
              <a:rPr lang="en-GB" smtClean="0"/>
              <a:t>For each user adapt weights to minimize error of prediction</a:t>
            </a:r>
          </a:p>
          <a:p>
            <a:pPr lvl="1">
              <a:buFontTx/>
              <a:buNone/>
            </a:pPr>
            <a:r>
              <a:rPr lang="en-GB" smtClean="0"/>
              <a:t> </a:t>
            </a:r>
          </a:p>
        </p:txBody>
      </p:sp>
      <p:sp>
        <p:nvSpPr>
          <p:cNvPr id="36868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de-DE" smtClean="0">
                <a:latin typeface="Arial" pitchFamily="34" charset="0"/>
              </a:rPr>
              <a:t>Markus Zanker, University Klagenfurt, markus.zanker@uni-klu.ac.at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1132</Words>
  <Application>Microsoft Office PowerPoint</Application>
  <PresentationFormat>Bildschirmpräsentation (4:3)</PresentationFormat>
  <Paragraphs>354</Paragraphs>
  <Slides>20</Slides>
  <Notes>18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17_habv</vt:lpstr>
      <vt:lpstr>Benutzerdefiniertes Design</vt:lpstr>
      <vt:lpstr>Microsoft Formel-Editor 3.0</vt:lpstr>
      <vt:lpstr>Formel</vt:lpstr>
      <vt:lpstr>Folie 1</vt:lpstr>
      <vt:lpstr>Hybrid recommender systems</vt:lpstr>
      <vt:lpstr>Hybrid recommender systems</vt:lpstr>
      <vt:lpstr>Monolithic hybridization design</vt:lpstr>
      <vt:lpstr>Monolithic hybridization designs: Feature combination</vt:lpstr>
      <vt:lpstr>Monolithic hybridization designs: Feature augmentation</vt:lpstr>
      <vt:lpstr>Parallelized hybridization design</vt:lpstr>
      <vt:lpstr>Parallelized hybridization design: Weighted</vt:lpstr>
      <vt:lpstr>Parallelized hybridization design: Weighted</vt:lpstr>
      <vt:lpstr>Parallelized hybridization design: Weighted</vt:lpstr>
      <vt:lpstr>Parallelized hybridization design: Weighted</vt:lpstr>
      <vt:lpstr>Parallelized hybridization design: Switching</vt:lpstr>
      <vt:lpstr>Parallelized hybridization design: Mixed</vt:lpstr>
      <vt:lpstr>Pipelined hybridization designs</vt:lpstr>
      <vt:lpstr>Pipelined hybridization designs: Cascade</vt:lpstr>
      <vt:lpstr>Pipelined hybridization designs: Cascade</vt:lpstr>
      <vt:lpstr>Pipelined hybridization designs: Cascade</vt:lpstr>
      <vt:lpstr>Pipelined hybridization designs: Meta-level</vt:lpstr>
      <vt:lpstr>Limitations of hybridization strategies</vt:lpstr>
      <vt:lpstr>Literature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markus</cp:lastModifiedBy>
  <cp:revision>1168</cp:revision>
  <dcterms:created xsi:type="dcterms:W3CDTF">2006-04-22T09:23:14Z</dcterms:created>
  <dcterms:modified xsi:type="dcterms:W3CDTF">2011-08-26T19:25:28Z</dcterms:modified>
</cp:coreProperties>
</file>