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1.xml" ContentType="application/vnd.openxmlformats-officedocument.presentationml.tags+xml"/>
  <Override PartName="/ppt/notesSlides/notesSlide33.xml" ContentType="application/vnd.openxmlformats-officedocument.presentationml.notesSlide+xml"/>
  <Override PartName="/ppt/tags/tag2.xml" ContentType="application/vnd.openxmlformats-officedocument.presentationml.tags+xml"/>
  <Override PartName="/ppt/notesSlides/notesSlide34.xml" ContentType="application/vnd.openxmlformats-officedocument.presentationml.notesSlide+xml"/>
  <Override PartName="/ppt/tags/tag3.xml" ContentType="application/vnd.openxmlformats-officedocument.presentationml.tags+xml"/>
  <Override PartName="/ppt/notesSlides/notesSlide35.xml" ContentType="application/vnd.openxmlformats-officedocument.presentationml.notesSlide+xml"/>
  <Override PartName="/ppt/tags/tag4.xml" ContentType="application/vnd.openxmlformats-officedocument.presentationml.tag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0" r:id="rId2"/>
  </p:sldMasterIdLst>
  <p:notesMasterIdLst>
    <p:notesMasterId r:id="rId49"/>
  </p:notesMasterIdLst>
  <p:handoutMasterIdLst>
    <p:handoutMasterId r:id="rId50"/>
  </p:handoutMasterIdLst>
  <p:sldIdLst>
    <p:sldId id="656" r:id="rId3"/>
    <p:sldId id="667" r:id="rId4"/>
    <p:sldId id="668" r:id="rId5"/>
    <p:sldId id="657" r:id="rId6"/>
    <p:sldId id="669" r:id="rId7"/>
    <p:sldId id="670" r:id="rId8"/>
    <p:sldId id="671" r:id="rId9"/>
    <p:sldId id="672" r:id="rId10"/>
    <p:sldId id="659" r:id="rId11"/>
    <p:sldId id="660" r:id="rId12"/>
    <p:sldId id="661" r:id="rId13"/>
    <p:sldId id="663" r:id="rId14"/>
    <p:sldId id="673" r:id="rId15"/>
    <p:sldId id="674" r:id="rId16"/>
    <p:sldId id="675" r:id="rId17"/>
    <p:sldId id="676" r:id="rId18"/>
    <p:sldId id="703" r:id="rId19"/>
    <p:sldId id="704" r:id="rId20"/>
    <p:sldId id="662" r:id="rId21"/>
    <p:sldId id="677" r:id="rId22"/>
    <p:sldId id="678" r:id="rId23"/>
    <p:sldId id="679" r:id="rId24"/>
    <p:sldId id="680" r:id="rId25"/>
    <p:sldId id="681" r:id="rId26"/>
    <p:sldId id="682" r:id="rId27"/>
    <p:sldId id="683" r:id="rId28"/>
    <p:sldId id="685" r:id="rId29"/>
    <p:sldId id="686" r:id="rId30"/>
    <p:sldId id="687" r:id="rId31"/>
    <p:sldId id="688" r:id="rId32"/>
    <p:sldId id="689" r:id="rId33"/>
    <p:sldId id="690" r:id="rId34"/>
    <p:sldId id="691" r:id="rId35"/>
    <p:sldId id="692" r:id="rId36"/>
    <p:sldId id="693" r:id="rId37"/>
    <p:sldId id="694" r:id="rId38"/>
    <p:sldId id="696" r:id="rId39"/>
    <p:sldId id="695" r:id="rId40"/>
    <p:sldId id="697" r:id="rId41"/>
    <p:sldId id="701" r:id="rId42"/>
    <p:sldId id="698" r:id="rId43"/>
    <p:sldId id="699" r:id="rId44"/>
    <p:sldId id="700" r:id="rId45"/>
    <p:sldId id="665" r:id="rId46"/>
    <p:sldId id="666" r:id="rId47"/>
    <p:sldId id="702" r:id="rId48"/>
  </p:sldIdLst>
  <p:sldSz cx="9144000" cy="6858000" type="screen4x3"/>
  <p:notesSz cx="7099300" cy="10234613"/>
  <p:defaultTextStyle>
    <a:defPPr>
      <a:defRPr lang="de-DE"/>
    </a:defPPr>
    <a:lvl1pPr algn="l" rtl="0" fontAlgn="base">
      <a:spcBef>
        <a:spcPct val="0"/>
      </a:spcBef>
      <a:spcAft>
        <a:spcPct val="0"/>
      </a:spcAft>
      <a:defRPr b="1" kern="1200">
        <a:solidFill>
          <a:schemeClr val="tx1"/>
        </a:solidFill>
        <a:latin typeface="Verdana" pitchFamily="34" charset="0"/>
        <a:ea typeface="+mn-ea"/>
        <a:cs typeface="+mn-cs"/>
      </a:defRPr>
    </a:lvl1pPr>
    <a:lvl2pPr marL="457200" algn="l" rtl="0" fontAlgn="base">
      <a:spcBef>
        <a:spcPct val="0"/>
      </a:spcBef>
      <a:spcAft>
        <a:spcPct val="0"/>
      </a:spcAft>
      <a:defRPr b="1" kern="1200">
        <a:solidFill>
          <a:schemeClr val="tx1"/>
        </a:solidFill>
        <a:latin typeface="Verdana" pitchFamily="34" charset="0"/>
        <a:ea typeface="+mn-ea"/>
        <a:cs typeface="+mn-cs"/>
      </a:defRPr>
    </a:lvl2pPr>
    <a:lvl3pPr marL="914400" algn="l" rtl="0" fontAlgn="base">
      <a:spcBef>
        <a:spcPct val="0"/>
      </a:spcBef>
      <a:spcAft>
        <a:spcPct val="0"/>
      </a:spcAft>
      <a:defRPr b="1" kern="1200">
        <a:solidFill>
          <a:schemeClr val="tx1"/>
        </a:solidFill>
        <a:latin typeface="Verdana" pitchFamily="34" charset="0"/>
        <a:ea typeface="+mn-ea"/>
        <a:cs typeface="+mn-cs"/>
      </a:defRPr>
    </a:lvl3pPr>
    <a:lvl4pPr marL="1371600" algn="l" rtl="0" fontAlgn="base">
      <a:spcBef>
        <a:spcPct val="0"/>
      </a:spcBef>
      <a:spcAft>
        <a:spcPct val="0"/>
      </a:spcAft>
      <a:defRPr b="1" kern="1200">
        <a:solidFill>
          <a:schemeClr val="tx1"/>
        </a:solidFill>
        <a:latin typeface="Verdana" pitchFamily="34" charset="0"/>
        <a:ea typeface="+mn-ea"/>
        <a:cs typeface="+mn-cs"/>
      </a:defRPr>
    </a:lvl4pPr>
    <a:lvl5pPr marL="1828800" algn="l" rtl="0" fontAlgn="base">
      <a:spcBef>
        <a:spcPct val="0"/>
      </a:spcBef>
      <a:spcAft>
        <a:spcPct val="0"/>
      </a:spcAft>
      <a:defRPr b="1" kern="1200">
        <a:solidFill>
          <a:schemeClr val="tx1"/>
        </a:solidFill>
        <a:latin typeface="Verdana" pitchFamily="34" charset="0"/>
        <a:ea typeface="+mn-ea"/>
        <a:cs typeface="+mn-cs"/>
      </a:defRPr>
    </a:lvl5pPr>
    <a:lvl6pPr marL="2286000" algn="l" defTabSz="914400" rtl="0" eaLnBrk="1" latinLnBrk="0" hangingPunct="1">
      <a:defRPr b="1" kern="1200">
        <a:solidFill>
          <a:schemeClr val="tx1"/>
        </a:solidFill>
        <a:latin typeface="Verdana" pitchFamily="34" charset="0"/>
        <a:ea typeface="+mn-ea"/>
        <a:cs typeface="+mn-cs"/>
      </a:defRPr>
    </a:lvl6pPr>
    <a:lvl7pPr marL="2743200" algn="l" defTabSz="914400" rtl="0" eaLnBrk="1" latinLnBrk="0" hangingPunct="1">
      <a:defRPr b="1" kern="1200">
        <a:solidFill>
          <a:schemeClr val="tx1"/>
        </a:solidFill>
        <a:latin typeface="Verdana" pitchFamily="34" charset="0"/>
        <a:ea typeface="+mn-ea"/>
        <a:cs typeface="+mn-cs"/>
      </a:defRPr>
    </a:lvl7pPr>
    <a:lvl8pPr marL="3200400" algn="l" defTabSz="914400" rtl="0" eaLnBrk="1" latinLnBrk="0" hangingPunct="1">
      <a:defRPr b="1" kern="1200">
        <a:solidFill>
          <a:schemeClr val="tx1"/>
        </a:solidFill>
        <a:latin typeface="Verdana" pitchFamily="34" charset="0"/>
        <a:ea typeface="+mn-ea"/>
        <a:cs typeface="+mn-cs"/>
      </a:defRPr>
    </a:lvl8pPr>
    <a:lvl9pPr marL="3657600" algn="l" defTabSz="914400" rtl="0" eaLnBrk="1" latinLnBrk="0" hangingPunct="1">
      <a:defRPr b="1" kern="1200">
        <a:solidFill>
          <a:schemeClr val="tx1"/>
        </a:solidFill>
        <a:latin typeface="Verdana" pitchFamily="34"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Zeynep" initials="Z" lastIdx="5" clrIdx="0"/>
  <p:cmAuthor id="1" name="Fatih" initials="F"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ittlere Formatvorlage 2 - Akz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1E171933-4619-4E11-9A3F-F7608DF75F80}" styleName="Mittlere Formatvorlage 1 - Akz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7DF18680-E054-41AD-8BC1-D1AEF772440D}" styleName="Mittlere Formatvorlage 2 - Akz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505E3EF-67EA-436B-97B2-0124C06EBD24}" styleName="Mittlere Formatvorlage 4 - Akz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D7AC3CCA-C797-4891-BE02-D94E43425B78}" styleName="Mittlere Formatvorlag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16DA210-FB5B-4158-B5E0-FEB733F419BA}" styleName="Helle Formatvorlag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1" autoAdjust="0"/>
    <p:restoredTop sz="96665" autoAdjust="0"/>
  </p:normalViewPr>
  <p:slideViewPr>
    <p:cSldViewPr>
      <p:cViewPr>
        <p:scale>
          <a:sx n="100" d="100"/>
          <a:sy n="100" d="100"/>
        </p:scale>
        <p:origin x="-72" y="-24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commentAuthors" Target="commentAuthors.xml"/><Relationship Id="rId3"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pPr>
              <a:defRPr/>
            </a:pPr>
            <a:endParaRPr lang="de-DE" dirty="0"/>
          </a:p>
        </p:txBody>
      </p:sp>
      <p:sp>
        <p:nvSpPr>
          <p:cNvPr id="3" name="Datumsplatzhalter 2"/>
          <p:cNvSpPr>
            <a:spLocks noGrp="1"/>
          </p:cNvSpPr>
          <p:nvPr>
            <p:ph type="dt" sz="quarter" idx="1"/>
          </p:nvPr>
        </p:nvSpPr>
        <p:spPr>
          <a:xfrm>
            <a:off x="4021138" y="0"/>
            <a:ext cx="3076575" cy="511175"/>
          </a:xfrm>
          <a:prstGeom prst="rect">
            <a:avLst/>
          </a:prstGeom>
        </p:spPr>
        <p:txBody>
          <a:bodyPr vert="horz" lIns="91440" tIns="45720" rIns="91440" bIns="45720" rtlCol="0"/>
          <a:lstStyle>
            <a:lvl1pPr algn="r">
              <a:defRPr sz="1200"/>
            </a:lvl1pPr>
          </a:lstStyle>
          <a:p>
            <a:pPr>
              <a:defRPr/>
            </a:pPr>
            <a:fld id="{21366769-0C17-442A-895B-E938084F436D}" type="datetimeFigureOut">
              <a:rPr lang="de-DE"/>
              <a:pPr>
                <a:defRPr/>
              </a:pPr>
              <a:t>21.09.2011</a:t>
            </a:fld>
            <a:endParaRPr lang="de-DE" dirty="0"/>
          </a:p>
        </p:txBody>
      </p:sp>
      <p:sp>
        <p:nvSpPr>
          <p:cNvPr id="4" name="Fußzeilenplatzhalter 3"/>
          <p:cNvSpPr>
            <a:spLocks noGrp="1"/>
          </p:cNvSpPr>
          <p:nvPr>
            <p:ph type="ftr" sz="quarter" idx="2"/>
          </p:nvPr>
        </p:nvSpPr>
        <p:spPr>
          <a:xfrm>
            <a:off x="0" y="9721850"/>
            <a:ext cx="3076575" cy="511175"/>
          </a:xfrm>
          <a:prstGeom prst="rect">
            <a:avLst/>
          </a:prstGeom>
        </p:spPr>
        <p:txBody>
          <a:bodyPr vert="horz" lIns="91440" tIns="45720" rIns="91440" bIns="45720" rtlCol="0" anchor="b"/>
          <a:lstStyle>
            <a:lvl1pPr algn="l">
              <a:defRPr sz="1200"/>
            </a:lvl1pPr>
          </a:lstStyle>
          <a:p>
            <a:pPr>
              <a:defRPr/>
            </a:pPr>
            <a:endParaRPr lang="de-DE" dirty="0"/>
          </a:p>
        </p:txBody>
      </p:sp>
      <p:sp>
        <p:nvSpPr>
          <p:cNvPr id="5" name="Foliennummernplatzhalter 4"/>
          <p:cNvSpPr>
            <a:spLocks noGrp="1"/>
          </p:cNvSpPr>
          <p:nvPr>
            <p:ph type="sldNum" sz="quarter" idx="3"/>
          </p:nvPr>
        </p:nvSpPr>
        <p:spPr>
          <a:xfrm>
            <a:off x="4021138" y="9721850"/>
            <a:ext cx="3076575" cy="511175"/>
          </a:xfrm>
          <a:prstGeom prst="rect">
            <a:avLst/>
          </a:prstGeom>
        </p:spPr>
        <p:txBody>
          <a:bodyPr vert="horz" lIns="91440" tIns="45720" rIns="91440" bIns="45720" rtlCol="0" anchor="b"/>
          <a:lstStyle>
            <a:lvl1pPr algn="r">
              <a:defRPr sz="1200"/>
            </a:lvl1pPr>
          </a:lstStyle>
          <a:p>
            <a:pPr>
              <a:defRPr/>
            </a:pPr>
            <a:fld id="{05F8A2BA-4E50-4B93-8DA2-75B10B09DE6E}" type="slidenum">
              <a:rPr lang="de-DE"/>
              <a:pPr>
                <a:defRPr/>
              </a:pPr>
              <a:t>‹Nr.›</a:t>
            </a:fld>
            <a:endParaRPr lang="de-DE" dirty="0"/>
          </a:p>
        </p:txBody>
      </p:sp>
    </p:spTree>
    <p:extLst>
      <p:ext uri="{BB962C8B-B14F-4D97-AF65-F5344CB8AC3E}">
        <p14:creationId xmlns:p14="http://schemas.microsoft.com/office/powerpoint/2010/main" val="5817398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0290"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b="0">
                <a:latin typeface="Arial" charset="0"/>
              </a:defRPr>
            </a:lvl1pPr>
          </a:lstStyle>
          <a:p>
            <a:pPr>
              <a:defRPr/>
            </a:pPr>
            <a:endParaRPr lang="de-DE" dirty="0"/>
          </a:p>
        </p:txBody>
      </p:sp>
      <p:sp>
        <p:nvSpPr>
          <p:cNvPr id="140291"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b="0">
                <a:latin typeface="Arial" charset="0"/>
              </a:defRPr>
            </a:lvl1pPr>
          </a:lstStyle>
          <a:p>
            <a:pPr>
              <a:defRPr/>
            </a:pPr>
            <a:endParaRPr lang="de-DE" dirty="0"/>
          </a:p>
        </p:txBody>
      </p:sp>
      <p:sp>
        <p:nvSpPr>
          <p:cNvPr id="79876"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p:spPr>
      </p:sp>
      <p:sp>
        <p:nvSpPr>
          <p:cNvPr id="140293"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de-DE" noProof="0" smtClean="0"/>
              <a:t>Textmasterformate durch Klicken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p>
        </p:txBody>
      </p:sp>
      <p:sp>
        <p:nvSpPr>
          <p:cNvPr id="140294"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b="0">
                <a:latin typeface="Arial" charset="0"/>
              </a:defRPr>
            </a:lvl1pPr>
          </a:lstStyle>
          <a:p>
            <a:pPr>
              <a:defRPr/>
            </a:pPr>
            <a:endParaRPr lang="de-DE" dirty="0"/>
          </a:p>
        </p:txBody>
      </p:sp>
      <p:sp>
        <p:nvSpPr>
          <p:cNvPr id="140295"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b="0">
                <a:latin typeface="Arial" charset="0"/>
              </a:defRPr>
            </a:lvl1pPr>
          </a:lstStyle>
          <a:p>
            <a:pPr>
              <a:defRPr/>
            </a:pPr>
            <a:fld id="{E7A11710-6318-4617-9CDC-41D645B51453}" type="slidenum">
              <a:rPr lang="de-DE"/>
              <a:pPr>
                <a:defRPr/>
              </a:pPr>
              <a:t>‹Nr.›</a:t>
            </a:fld>
            <a:endParaRPr lang="de-DE" dirty="0"/>
          </a:p>
        </p:txBody>
      </p:sp>
    </p:spTree>
    <p:extLst>
      <p:ext uri="{BB962C8B-B14F-4D97-AF65-F5344CB8AC3E}">
        <p14:creationId xmlns:p14="http://schemas.microsoft.com/office/powerpoint/2010/main" val="17155594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normAutofit/>
          </a:bodyPr>
          <a:lstStyle/>
          <a:p>
            <a:endParaRPr lang="en-US" dirty="0"/>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1</a:t>
            </a:fld>
            <a:endParaRPr lang="de-DE"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10</a:t>
            </a:fld>
            <a:endParaRPr lang="de-DE" dirty="0"/>
          </a:p>
        </p:txBody>
      </p:sp>
    </p:spTree>
    <p:extLst>
      <p:ext uri="{BB962C8B-B14F-4D97-AF65-F5344CB8AC3E}">
        <p14:creationId xmlns:p14="http://schemas.microsoft.com/office/powerpoint/2010/main" val="15048225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11</a:t>
            </a:fld>
            <a:endParaRPr lang="de-DE" dirty="0"/>
          </a:p>
        </p:txBody>
      </p:sp>
    </p:spTree>
    <p:extLst>
      <p:ext uri="{BB962C8B-B14F-4D97-AF65-F5344CB8AC3E}">
        <p14:creationId xmlns:p14="http://schemas.microsoft.com/office/powerpoint/2010/main" val="25599684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12</a:t>
            </a:fld>
            <a:endParaRPr lang="de-DE" dirty="0"/>
          </a:p>
        </p:txBody>
      </p:sp>
    </p:spTree>
    <p:extLst>
      <p:ext uri="{BB962C8B-B14F-4D97-AF65-F5344CB8AC3E}">
        <p14:creationId xmlns:p14="http://schemas.microsoft.com/office/powerpoint/2010/main" val="4839986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13</a:t>
            </a:fld>
            <a:endParaRPr lang="de-DE" dirty="0"/>
          </a:p>
        </p:txBody>
      </p:sp>
    </p:spTree>
    <p:extLst>
      <p:ext uri="{BB962C8B-B14F-4D97-AF65-F5344CB8AC3E}">
        <p14:creationId xmlns:p14="http://schemas.microsoft.com/office/powerpoint/2010/main" val="13609955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14</a:t>
            </a:fld>
            <a:endParaRPr lang="de-DE" dirty="0"/>
          </a:p>
        </p:txBody>
      </p:sp>
    </p:spTree>
    <p:extLst>
      <p:ext uri="{BB962C8B-B14F-4D97-AF65-F5344CB8AC3E}">
        <p14:creationId xmlns:p14="http://schemas.microsoft.com/office/powerpoint/2010/main" val="6426071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15</a:t>
            </a:fld>
            <a:endParaRPr lang="de-DE" dirty="0"/>
          </a:p>
        </p:txBody>
      </p:sp>
    </p:spTree>
    <p:extLst>
      <p:ext uri="{BB962C8B-B14F-4D97-AF65-F5344CB8AC3E}">
        <p14:creationId xmlns:p14="http://schemas.microsoft.com/office/powerpoint/2010/main" val="21809080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16</a:t>
            </a:fld>
            <a:endParaRPr lang="de-DE" dirty="0"/>
          </a:p>
        </p:txBody>
      </p:sp>
    </p:spTree>
    <p:extLst>
      <p:ext uri="{BB962C8B-B14F-4D97-AF65-F5344CB8AC3E}">
        <p14:creationId xmlns:p14="http://schemas.microsoft.com/office/powerpoint/2010/main" val="33384701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19</a:t>
            </a:fld>
            <a:endParaRPr lang="de-DE" dirty="0"/>
          </a:p>
        </p:txBody>
      </p:sp>
    </p:spTree>
    <p:extLst>
      <p:ext uri="{BB962C8B-B14F-4D97-AF65-F5344CB8AC3E}">
        <p14:creationId xmlns:p14="http://schemas.microsoft.com/office/powerpoint/2010/main" val="8413170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20</a:t>
            </a:fld>
            <a:endParaRPr lang="de-DE" dirty="0"/>
          </a:p>
        </p:txBody>
      </p:sp>
    </p:spTree>
    <p:extLst>
      <p:ext uri="{BB962C8B-B14F-4D97-AF65-F5344CB8AC3E}">
        <p14:creationId xmlns:p14="http://schemas.microsoft.com/office/powerpoint/2010/main" val="1745858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21</a:t>
            </a:fld>
            <a:endParaRPr lang="de-DE" dirty="0"/>
          </a:p>
        </p:txBody>
      </p:sp>
    </p:spTree>
    <p:extLst>
      <p:ext uri="{BB962C8B-B14F-4D97-AF65-F5344CB8AC3E}">
        <p14:creationId xmlns:p14="http://schemas.microsoft.com/office/powerpoint/2010/main" val="3868456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2</a:t>
            </a:fld>
            <a:endParaRPr lang="de-DE" dirty="0"/>
          </a:p>
        </p:txBody>
      </p:sp>
    </p:spTree>
    <p:extLst>
      <p:ext uri="{BB962C8B-B14F-4D97-AF65-F5344CB8AC3E}">
        <p14:creationId xmlns:p14="http://schemas.microsoft.com/office/powerpoint/2010/main" val="13205615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22</a:t>
            </a:fld>
            <a:endParaRPr lang="de-DE" dirty="0"/>
          </a:p>
        </p:txBody>
      </p:sp>
    </p:spTree>
    <p:extLst>
      <p:ext uri="{BB962C8B-B14F-4D97-AF65-F5344CB8AC3E}">
        <p14:creationId xmlns:p14="http://schemas.microsoft.com/office/powerpoint/2010/main" val="33641548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23</a:t>
            </a:fld>
            <a:endParaRPr lang="de-DE" dirty="0"/>
          </a:p>
        </p:txBody>
      </p:sp>
    </p:spTree>
    <p:extLst>
      <p:ext uri="{BB962C8B-B14F-4D97-AF65-F5344CB8AC3E}">
        <p14:creationId xmlns:p14="http://schemas.microsoft.com/office/powerpoint/2010/main" val="17808444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24</a:t>
            </a:fld>
            <a:endParaRPr lang="de-DE" dirty="0"/>
          </a:p>
        </p:txBody>
      </p:sp>
    </p:spTree>
    <p:extLst>
      <p:ext uri="{BB962C8B-B14F-4D97-AF65-F5344CB8AC3E}">
        <p14:creationId xmlns:p14="http://schemas.microsoft.com/office/powerpoint/2010/main" val="17790425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25</a:t>
            </a:fld>
            <a:endParaRPr lang="de-DE" dirty="0"/>
          </a:p>
        </p:txBody>
      </p:sp>
    </p:spTree>
    <p:extLst>
      <p:ext uri="{BB962C8B-B14F-4D97-AF65-F5344CB8AC3E}">
        <p14:creationId xmlns:p14="http://schemas.microsoft.com/office/powerpoint/2010/main" val="10225340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26</a:t>
            </a:fld>
            <a:endParaRPr lang="de-DE" dirty="0"/>
          </a:p>
        </p:txBody>
      </p:sp>
    </p:spTree>
    <p:extLst>
      <p:ext uri="{BB962C8B-B14F-4D97-AF65-F5344CB8AC3E}">
        <p14:creationId xmlns:p14="http://schemas.microsoft.com/office/powerpoint/2010/main" val="13207087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27</a:t>
            </a:fld>
            <a:endParaRPr lang="de-DE" dirty="0"/>
          </a:p>
        </p:txBody>
      </p:sp>
    </p:spTree>
    <p:extLst>
      <p:ext uri="{BB962C8B-B14F-4D97-AF65-F5344CB8AC3E}">
        <p14:creationId xmlns:p14="http://schemas.microsoft.com/office/powerpoint/2010/main" val="324939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28</a:t>
            </a:fld>
            <a:endParaRPr lang="de-DE" dirty="0"/>
          </a:p>
        </p:txBody>
      </p:sp>
    </p:spTree>
    <p:extLst>
      <p:ext uri="{BB962C8B-B14F-4D97-AF65-F5344CB8AC3E}">
        <p14:creationId xmlns:p14="http://schemas.microsoft.com/office/powerpoint/2010/main" val="15993142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29</a:t>
            </a:fld>
            <a:endParaRPr lang="de-DE" dirty="0"/>
          </a:p>
        </p:txBody>
      </p:sp>
    </p:spTree>
    <p:extLst>
      <p:ext uri="{BB962C8B-B14F-4D97-AF65-F5344CB8AC3E}">
        <p14:creationId xmlns:p14="http://schemas.microsoft.com/office/powerpoint/2010/main" val="15426665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30</a:t>
            </a:fld>
            <a:endParaRPr lang="de-DE" dirty="0"/>
          </a:p>
        </p:txBody>
      </p:sp>
    </p:spTree>
    <p:extLst>
      <p:ext uri="{BB962C8B-B14F-4D97-AF65-F5344CB8AC3E}">
        <p14:creationId xmlns:p14="http://schemas.microsoft.com/office/powerpoint/2010/main" val="337515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31</a:t>
            </a:fld>
            <a:endParaRPr lang="de-DE" dirty="0"/>
          </a:p>
        </p:txBody>
      </p:sp>
    </p:spTree>
    <p:extLst>
      <p:ext uri="{BB962C8B-B14F-4D97-AF65-F5344CB8AC3E}">
        <p14:creationId xmlns:p14="http://schemas.microsoft.com/office/powerpoint/2010/main" val="31165629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3</a:t>
            </a:fld>
            <a:endParaRPr lang="de-DE" dirty="0"/>
          </a:p>
        </p:txBody>
      </p:sp>
    </p:spTree>
    <p:extLst>
      <p:ext uri="{BB962C8B-B14F-4D97-AF65-F5344CB8AC3E}">
        <p14:creationId xmlns:p14="http://schemas.microsoft.com/office/powerpoint/2010/main" val="7787861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32</a:t>
            </a:fld>
            <a:endParaRPr lang="de-DE" dirty="0"/>
          </a:p>
        </p:txBody>
      </p:sp>
    </p:spTree>
    <p:extLst>
      <p:ext uri="{BB962C8B-B14F-4D97-AF65-F5344CB8AC3E}">
        <p14:creationId xmlns:p14="http://schemas.microsoft.com/office/powerpoint/2010/main" val="32401461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33</a:t>
            </a:fld>
            <a:endParaRPr lang="de-DE" dirty="0"/>
          </a:p>
        </p:txBody>
      </p:sp>
    </p:spTree>
    <p:extLst>
      <p:ext uri="{BB962C8B-B14F-4D97-AF65-F5344CB8AC3E}">
        <p14:creationId xmlns:p14="http://schemas.microsoft.com/office/powerpoint/2010/main" val="13119721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34</a:t>
            </a:fld>
            <a:endParaRPr lang="de-DE" dirty="0"/>
          </a:p>
        </p:txBody>
      </p:sp>
    </p:spTree>
    <p:extLst>
      <p:ext uri="{BB962C8B-B14F-4D97-AF65-F5344CB8AC3E}">
        <p14:creationId xmlns:p14="http://schemas.microsoft.com/office/powerpoint/2010/main" val="2385800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40</a:t>
            </a:fld>
            <a:endParaRPr lang="de-DE" dirty="0"/>
          </a:p>
        </p:txBody>
      </p:sp>
    </p:spTree>
    <p:extLst>
      <p:ext uri="{BB962C8B-B14F-4D97-AF65-F5344CB8AC3E}">
        <p14:creationId xmlns:p14="http://schemas.microsoft.com/office/powerpoint/2010/main" val="9102307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41</a:t>
            </a:fld>
            <a:endParaRPr lang="de-DE" dirty="0"/>
          </a:p>
        </p:txBody>
      </p:sp>
    </p:spTree>
    <p:extLst>
      <p:ext uri="{BB962C8B-B14F-4D97-AF65-F5344CB8AC3E}">
        <p14:creationId xmlns:p14="http://schemas.microsoft.com/office/powerpoint/2010/main" val="9102307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42</a:t>
            </a:fld>
            <a:endParaRPr lang="de-DE" dirty="0"/>
          </a:p>
        </p:txBody>
      </p:sp>
    </p:spTree>
    <p:extLst>
      <p:ext uri="{BB962C8B-B14F-4D97-AF65-F5344CB8AC3E}">
        <p14:creationId xmlns:p14="http://schemas.microsoft.com/office/powerpoint/2010/main" val="91023075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43</a:t>
            </a:fld>
            <a:endParaRPr lang="de-DE" dirty="0"/>
          </a:p>
        </p:txBody>
      </p:sp>
    </p:spTree>
    <p:extLst>
      <p:ext uri="{BB962C8B-B14F-4D97-AF65-F5344CB8AC3E}">
        <p14:creationId xmlns:p14="http://schemas.microsoft.com/office/powerpoint/2010/main" val="91023075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44</a:t>
            </a:fld>
            <a:endParaRPr lang="de-DE" dirty="0"/>
          </a:p>
        </p:txBody>
      </p:sp>
    </p:spTree>
    <p:extLst>
      <p:ext uri="{BB962C8B-B14F-4D97-AF65-F5344CB8AC3E}">
        <p14:creationId xmlns:p14="http://schemas.microsoft.com/office/powerpoint/2010/main" val="263062778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45</a:t>
            </a:fld>
            <a:endParaRPr lang="de-DE" dirty="0"/>
          </a:p>
        </p:txBody>
      </p:sp>
    </p:spTree>
    <p:extLst>
      <p:ext uri="{BB962C8B-B14F-4D97-AF65-F5344CB8AC3E}">
        <p14:creationId xmlns:p14="http://schemas.microsoft.com/office/powerpoint/2010/main" val="37218117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46</a:t>
            </a:fld>
            <a:endParaRPr lang="de-DE" dirty="0"/>
          </a:p>
        </p:txBody>
      </p:sp>
    </p:spTree>
    <p:extLst>
      <p:ext uri="{BB962C8B-B14F-4D97-AF65-F5344CB8AC3E}">
        <p14:creationId xmlns:p14="http://schemas.microsoft.com/office/powerpoint/2010/main" val="1501444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4</a:t>
            </a:fld>
            <a:endParaRPr lang="de-DE" dirty="0"/>
          </a:p>
        </p:txBody>
      </p:sp>
    </p:spTree>
    <p:extLst>
      <p:ext uri="{BB962C8B-B14F-4D97-AF65-F5344CB8AC3E}">
        <p14:creationId xmlns:p14="http://schemas.microsoft.com/office/powerpoint/2010/main" val="13205615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5</a:t>
            </a:fld>
            <a:endParaRPr lang="de-DE" dirty="0"/>
          </a:p>
        </p:txBody>
      </p:sp>
    </p:spTree>
    <p:extLst>
      <p:ext uri="{BB962C8B-B14F-4D97-AF65-F5344CB8AC3E}">
        <p14:creationId xmlns:p14="http://schemas.microsoft.com/office/powerpoint/2010/main" val="18517750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6</a:t>
            </a:fld>
            <a:endParaRPr lang="de-DE" dirty="0"/>
          </a:p>
        </p:txBody>
      </p:sp>
    </p:spTree>
    <p:extLst>
      <p:ext uri="{BB962C8B-B14F-4D97-AF65-F5344CB8AC3E}">
        <p14:creationId xmlns:p14="http://schemas.microsoft.com/office/powerpoint/2010/main" val="40631191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7</a:t>
            </a:fld>
            <a:endParaRPr lang="de-DE" dirty="0"/>
          </a:p>
        </p:txBody>
      </p:sp>
    </p:spTree>
    <p:extLst>
      <p:ext uri="{BB962C8B-B14F-4D97-AF65-F5344CB8AC3E}">
        <p14:creationId xmlns:p14="http://schemas.microsoft.com/office/powerpoint/2010/main" val="25029434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8</a:t>
            </a:fld>
            <a:endParaRPr lang="de-DE" dirty="0"/>
          </a:p>
        </p:txBody>
      </p:sp>
    </p:spTree>
    <p:extLst>
      <p:ext uri="{BB962C8B-B14F-4D97-AF65-F5344CB8AC3E}">
        <p14:creationId xmlns:p14="http://schemas.microsoft.com/office/powerpoint/2010/main" val="9756558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9</a:t>
            </a:fld>
            <a:endParaRPr lang="de-DE" dirty="0"/>
          </a:p>
        </p:txBody>
      </p:sp>
    </p:spTree>
    <p:extLst>
      <p:ext uri="{BB962C8B-B14F-4D97-AF65-F5344CB8AC3E}">
        <p14:creationId xmlns:p14="http://schemas.microsoft.com/office/powerpoint/2010/main" val="39643733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lvl1pPr>
              <a:defRPr>
                <a:latin typeface="Calibri" pitchFamily="34" charset="0"/>
              </a:defRPr>
            </a:lvl1pPr>
          </a:lstStyle>
          <a:p>
            <a:r>
              <a:rPr lang="de-DE" smtClean="0"/>
              <a:t>Titelmasterformat durch Klicken bearbeiten</a:t>
            </a:r>
            <a:endParaRPr lang="de-DE"/>
          </a:p>
        </p:txBody>
      </p:sp>
      <p:sp>
        <p:nvSpPr>
          <p:cNvPr id="3" name="Untertitel 2"/>
          <p:cNvSpPr>
            <a:spLocks noGrp="1"/>
          </p:cNvSpPr>
          <p:nvPr>
            <p:ph type="subTitle" idx="1"/>
          </p:nvPr>
        </p:nvSpPr>
        <p:spPr>
          <a:xfrm>
            <a:off x="1371600" y="3886200"/>
            <a:ext cx="6400800" cy="1752600"/>
          </a:xfrm>
        </p:spPr>
        <p:txBody>
          <a:bodyPr/>
          <a:lstStyle>
            <a:lvl1pPr marL="0" indent="0" algn="ctr">
              <a:buNone/>
              <a:defRPr>
                <a:latin typeface="Calibri"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smtClean="0"/>
              <a:t>Formatvorlage des Untertitelmasters durch Klicken bearbeiten</a:t>
            </a:r>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7"/>
          <p:cNvSpPr>
            <a:spLocks noGrp="1" noChangeArrowheads="1"/>
          </p:cNvSpPr>
          <p:nvPr>
            <p:ph type="ftr" sz="quarter" idx="10"/>
          </p:nvPr>
        </p:nvSpPr>
        <p:spPr>
          <a:xfrm>
            <a:off x="539750" y="6245225"/>
            <a:ext cx="4464050" cy="476250"/>
          </a:xfrm>
          <a:prstGeom prst="rect">
            <a:avLst/>
          </a:prstGeom>
          <a:ln/>
        </p:spPr>
        <p:txBody>
          <a:bodyPr/>
          <a:lstStyle>
            <a:lvl1pPr>
              <a:defRPr/>
            </a:lvl1pPr>
          </a:lstStyle>
          <a:p>
            <a:pPr>
              <a:defRPr/>
            </a:pPr>
            <a:r>
              <a:rPr lang="de-DE" dirty="0"/>
              <a:t>Markus Zanker, University Klagenfurt, markus.zanker@uni-klu.ac.at</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28600"/>
            <a:ext cx="2057400" cy="5897563"/>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457200" y="228600"/>
            <a:ext cx="6019800" cy="5897563"/>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7"/>
          <p:cNvSpPr>
            <a:spLocks noGrp="1" noChangeArrowheads="1"/>
          </p:cNvSpPr>
          <p:nvPr>
            <p:ph type="ftr" sz="quarter" idx="10"/>
          </p:nvPr>
        </p:nvSpPr>
        <p:spPr>
          <a:xfrm>
            <a:off x="539750" y="6245225"/>
            <a:ext cx="4464050" cy="476250"/>
          </a:xfrm>
          <a:prstGeom prst="rect">
            <a:avLst/>
          </a:prstGeom>
          <a:ln/>
        </p:spPr>
        <p:txBody>
          <a:bodyPr/>
          <a:lstStyle>
            <a:lvl1pPr>
              <a:defRPr/>
            </a:lvl1pPr>
          </a:lstStyle>
          <a:p>
            <a:pPr>
              <a:defRPr/>
            </a:pPr>
            <a:r>
              <a:rPr lang="de-DE" dirty="0"/>
              <a:t>Markus Zanker, University Klagenfurt, markus.zanker@uni-klu.ac.at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el, Text und Inhalt">
    <p:spTree>
      <p:nvGrpSpPr>
        <p:cNvPr id="1" name=""/>
        <p:cNvGrpSpPr/>
        <p:nvPr/>
      </p:nvGrpSpPr>
      <p:grpSpPr>
        <a:xfrm>
          <a:off x="0" y="0"/>
          <a:ext cx="0" cy="0"/>
          <a:chOff x="0" y="0"/>
          <a:chExt cx="0" cy="0"/>
        </a:xfrm>
      </p:grpSpPr>
      <p:sp>
        <p:nvSpPr>
          <p:cNvPr id="2" name="Titel 1"/>
          <p:cNvSpPr>
            <a:spLocks noGrp="1"/>
          </p:cNvSpPr>
          <p:nvPr>
            <p:ph type="title"/>
          </p:nvPr>
        </p:nvSpPr>
        <p:spPr>
          <a:xfrm>
            <a:off x="457200" y="228600"/>
            <a:ext cx="8229600" cy="1143000"/>
          </a:xfrm>
        </p:spPr>
        <p:txBody>
          <a:bodyPr/>
          <a:lstStyle/>
          <a:p>
            <a:r>
              <a:rPr lang="de-DE" smtClean="0"/>
              <a:t>Titelmasterformat durch Klicken bearbeiten</a:t>
            </a:r>
            <a:endParaRPr lang="de-DE"/>
          </a:p>
        </p:txBody>
      </p:sp>
      <p:sp>
        <p:nvSpPr>
          <p:cNvPr id="3" name="Textplatzhalter 2"/>
          <p:cNvSpPr>
            <a:spLocks noGrp="1"/>
          </p:cNvSpPr>
          <p:nvPr>
            <p:ph type="body" sz="half" idx="1"/>
          </p:nvPr>
        </p:nvSpPr>
        <p:spPr>
          <a:xfrm>
            <a:off x="457200" y="1600200"/>
            <a:ext cx="4038600" cy="4525963"/>
          </a:xfrm>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Rectangle 7"/>
          <p:cNvSpPr>
            <a:spLocks noGrp="1" noChangeArrowheads="1"/>
          </p:cNvSpPr>
          <p:nvPr>
            <p:ph type="ftr" sz="quarter" idx="10"/>
          </p:nvPr>
        </p:nvSpPr>
        <p:spPr>
          <a:xfrm>
            <a:off x="539750" y="6245225"/>
            <a:ext cx="4464050" cy="476250"/>
          </a:xfrm>
          <a:prstGeom prst="rect">
            <a:avLst/>
          </a:prstGeom>
          <a:ln/>
        </p:spPr>
        <p:txBody>
          <a:bodyPr/>
          <a:lstStyle>
            <a:lvl1pPr>
              <a:defRPr/>
            </a:lvl1pPr>
          </a:lstStyle>
          <a:p>
            <a:pPr>
              <a:defRPr/>
            </a:pPr>
            <a:r>
              <a:rPr lang="de-DE" dirty="0"/>
              <a:t>Markus Zanker, University Klagenfurt, markus.zanker@uni-klu.ac.at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el, Text und 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457200" y="228600"/>
            <a:ext cx="8229600" cy="1143000"/>
          </a:xfrm>
        </p:spPr>
        <p:txBody>
          <a:bodyPr/>
          <a:lstStyle/>
          <a:p>
            <a:r>
              <a:rPr lang="de-DE" smtClean="0"/>
              <a:t>Titelmasterformat durch Klicken bearbeiten</a:t>
            </a:r>
            <a:endParaRPr lang="de-DE"/>
          </a:p>
        </p:txBody>
      </p:sp>
      <p:sp>
        <p:nvSpPr>
          <p:cNvPr id="3" name="Textplatzhalter 2"/>
          <p:cNvSpPr>
            <a:spLocks noGrp="1"/>
          </p:cNvSpPr>
          <p:nvPr>
            <p:ph type="body" sz="half" idx="1"/>
          </p:nvPr>
        </p:nvSpPr>
        <p:spPr>
          <a:xfrm>
            <a:off x="457200" y="1600200"/>
            <a:ext cx="4038600" cy="4525963"/>
          </a:xfrm>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quarter" idx="2"/>
          </p:nvPr>
        </p:nvSpPr>
        <p:spPr>
          <a:xfrm>
            <a:off x="4648200" y="1600200"/>
            <a:ext cx="4038600" cy="2185988"/>
          </a:xfrm>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Inhaltsplatzhalter 4"/>
          <p:cNvSpPr>
            <a:spLocks noGrp="1"/>
          </p:cNvSpPr>
          <p:nvPr>
            <p:ph sz="quarter" idx="3"/>
          </p:nvPr>
        </p:nvSpPr>
        <p:spPr>
          <a:xfrm>
            <a:off x="4648200" y="3938588"/>
            <a:ext cx="4038600" cy="2187575"/>
          </a:xfrm>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Rectangle 7"/>
          <p:cNvSpPr>
            <a:spLocks noGrp="1" noChangeArrowheads="1"/>
          </p:cNvSpPr>
          <p:nvPr>
            <p:ph type="ftr" sz="quarter" idx="10"/>
          </p:nvPr>
        </p:nvSpPr>
        <p:spPr>
          <a:xfrm>
            <a:off x="539750" y="6245225"/>
            <a:ext cx="4464050" cy="476250"/>
          </a:xfrm>
          <a:prstGeom prst="rect">
            <a:avLst/>
          </a:prstGeom>
          <a:ln/>
        </p:spPr>
        <p:txBody>
          <a:bodyPr/>
          <a:lstStyle>
            <a:lvl1pPr>
              <a:defRPr/>
            </a:lvl1pPr>
          </a:lstStyle>
          <a:p>
            <a:pPr>
              <a:defRPr/>
            </a:pPr>
            <a:r>
              <a:rPr lang="de-DE" dirty="0"/>
              <a:t>Markus Zanker, University Klagenfurt, markus.zanker@uni-klu.ac.at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smtClean="0"/>
              <a:t>Formatvorlage des Untertitelmasters durch Klicken bearbeiten</a:t>
            </a:r>
            <a:endParaRPr lang="de-DE"/>
          </a:p>
        </p:txBody>
      </p:sp>
      <p:sp>
        <p:nvSpPr>
          <p:cNvPr id="4" name="Rectangle 4"/>
          <p:cNvSpPr>
            <a:spLocks noGrp="1" noChangeArrowheads="1"/>
          </p:cNvSpPr>
          <p:nvPr>
            <p:ph type="dt" sz="half" idx="10"/>
          </p:nvPr>
        </p:nvSpPr>
        <p:spPr>
          <a:ln/>
        </p:spPr>
        <p:txBody>
          <a:bodyPr/>
          <a:lstStyle>
            <a:lvl1pPr>
              <a:defRPr/>
            </a:lvl1pPr>
          </a:lstStyle>
          <a:p>
            <a:pPr>
              <a:defRPr/>
            </a:pPr>
            <a:endParaRPr lang="de-DE" dirty="0"/>
          </a:p>
        </p:txBody>
      </p:sp>
      <p:sp>
        <p:nvSpPr>
          <p:cNvPr id="5" name="Rectangle 5"/>
          <p:cNvSpPr>
            <a:spLocks noGrp="1" noChangeArrowheads="1"/>
          </p:cNvSpPr>
          <p:nvPr>
            <p:ph type="ftr" sz="quarter" idx="11"/>
          </p:nvPr>
        </p:nvSpPr>
        <p:spPr>
          <a:ln/>
        </p:spPr>
        <p:txBody>
          <a:bodyPr/>
          <a:lstStyle>
            <a:lvl1pPr>
              <a:defRPr/>
            </a:lvl1pPr>
          </a:lstStyle>
          <a:p>
            <a:pPr>
              <a:defRPr/>
            </a:pPr>
            <a:endParaRPr lang="de-DE" dirty="0"/>
          </a:p>
        </p:txBody>
      </p:sp>
      <p:sp>
        <p:nvSpPr>
          <p:cNvPr id="6" name="Rectangle 6"/>
          <p:cNvSpPr>
            <a:spLocks noGrp="1" noChangeArrowheads="1"/>
          </p:cNvSpPr>
          <p:nvPr>
            <p:ph type="sldNum" sz="quarter" idx="12"/>
          </p:nvPr>
        </p:nvSpPr>
        <p:spPr>
          <a:ln/>
        </p:spPr>
        <p:txBody>
          <a:bodyPr/>
          <a:lstStyle>
            <a:lvl1pPr>
              <a:defRPr/>
            </a:lvl1pPr>
          </a:lstStyle>
          <a:p>
            <a:pPr>
              <a:defRPr/>
            </a:pPr>
            <a:fld id="{F2A89924-F2A9-4BBB-9DBD-AA0F96B054D3}" type="slidenum">
              <a:rPr lang="de-DE"/>
              <a:pPr>
                <a:defRPr/>
              </a:pPr>
              <a:t>‹Nr.›</a:t>
            </a:fld>
            <a:endParaRPr lang="de-DE"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4"/>
          <p:cNvSpPr>
            <a:spLocks noGrp="1" noChangeArrowheads="1"/>
          </p:cNvSpPr>
          <p:nvPr>
            <p:ph type="dt" sz="half" idx="10"/>
          </p:nvPr>
        </p:nvSpPr>
        <p:spPr>
          <a:ln/>
        </p:spPr>
        <p:txBody>
          <a:bodyPr/>
          <a:lstStyle>
            <a:lvl1pPr>
              <a:defRPr/>
            </a:lvl1pPr>
          </a:lstStyle>
          <a:p>
            <a:pPr>
              <a:defRPr/>
            </a:pPr>
            <a:endParaRPr lang="de-DE" dirty="0"/>
          </a:p>
        </p:txBody>
      </p:sp>
      <p:sp>
        <p:nvSpPr>
          <p:cNvPr id="5" name="Rectangle 5"/>
          <p:cNvSpPr>
            <a:spLocks noGrp="1" noChangeArrowheads="1"/>
          </p:cNvSpPr>
          <p:nvPr>
            <p:ph type="ftr" sz="quarter" idx="11"/>
          </p:nvPr>
        </p:nvSpPr>
        <p:spPr>
          <a:ln/>
        </p:spPr>
        <p:txBody>
          <a:bodyPr/>
          <a:lstStyle>
            <a:lvl1pPr>
              <a:defRPr/>
            </a:lvl1pPr>
          </a:lstStyle>
          <a:p>
            <a:pPr>
              <a:defRPr/>
            </a:pPr>
            <a:endParaRPr lang="de-DE" dirty="0"/>
          </a:p>
        </p:txBody>
      </p:sp>
      <p:sp>
        <p:nvSpPr>
          <p:cNvPr id="6" name="Rectangle 6"/>
          <p:cNvSpPr>
            <a:spLocks noGrp="1" noChangeArrowheads="1"/>
          </p:cNvSpPr>
          <p:nvPr>
            <p:ph type="sldNum" sz="quarter" idx="12"/>
          </p:nvPr>
        </p:nvSpPr>
        <p:spPr>
          <a:ln/>
        </p:spPr>
        <p:txBody>
          <a:bodyPr/>
          <a:lstStyle>
            <a:lvl1pPr>
              <a:defRPr/>
            </a:lvl1pPr>
          </a:lstStyle>
          <a:p>
            <a:pPr>
              <a:defRPr/>
            </a:pPr>
            <a:fld id="{AD41795E-3ECA-4C95-BCC9-8B66459B9FA3}" type="slidenum">
              <a:rPr lang="de-DE"/>
              <a:pPr>
                <a:defRPr/>
              </a:pPr>
              <a:t>‹Nr.›</a:t>
            </a:fld>
            <a:endParaRPr lang="de-DE"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Textmasterformate durch Klicken bearbeiten</a:t>
            </a:r>
          </a:p>
        </p:txBody>
      </p:sp>
      <p:sp>
        <p:nvSpPr>
          <p:cNvPr id="4" name="Rectangle 4"/>
          <p:cNvSpPr>
            <a:spLocks noGrp="1" noChangeArrowheads="1"/>
          </p:cNvSpPr>
          <p:nvPr>
            <p:ph type="dt" sz="half" idx="10"/>
          </p:nvPr>
        </p:nvSpPr>
        <p:spPr>
          <a:ln/>
        </p:spPr>
        <p:txBody>
          <a:bodyPr/>
          <a:lstStyle>
            <a:lvl1pPr>
              <a:defRPr/>
            </a:lvl1pPr>
          </a:lstStyle>
          <a:p>
            <a:pPr>
              <a:defRPr/>
            </a:pPr>
            <a:endParaRPr lang="de-DE" dirty="0"/>
          </a:p>
        </p:txBody>
      </p:sp>
      <p:sp>
        <p:nvSpPr>
          <p:cNvPr id="5" name="Rectangle 5"/>
          <p:cNvSpPr>
            <a:spLocks noGrp="1" noChangeArrowheads="1"/>
          </p:cNvSpPr>
          <p:nvPr>
            <p:ph type="ftr" sz="quarter" idx="11"/>
          </p:nvPr>
        </p:nvSpPr>
        <p:spPr>
          <a:ln/>
        </p:spPr>
        <p:txBody>
          <a:bodyPr/>
          <a:lstStyle>
            <a:lvl1pPr>
              <a:defRPr/>
            </a:lvl1pPr>
          </a:lstStyle>
          <a:p>
            <a:pPr>
              <a:defRPr/>
            </a:pPr>
            <a:endParaRPr lang="de-DE" dirty="0"/>
          </a:p>
        </p:txBody>
      </p:sp>
      <p:sp>
        <p:nvSpPr>
          <p:cNvPr id="6" name="Rectangle 6"/>
          <p:cNvSpPr>
            <a:spLocks noGrp="1" noChangeArrowheads="1"/>
          </p:cNvSpPr>
          <p:nvPr>
            <p:ph type="sldNum" sz="quarter" idx="12"/>
          </p:nvPr>
        </p:nvSpPr>
        <p:spPr>
          <a:ln/>
        </p:spPr>
        <p:txBody>
          <a:bodyPr/>
          <a:lstStyle>
            <a:lvl1pPr>
              <a:defRPr/>
            </a:lvl1pPr>
          </a:lstStyle>
          <a:p>
            <a:pPr>
              <a:defRPr/>
            </a:pPr>
            <a:fld id="{C2EE1444-A1E0-45AF-A236-3B3D424DFBE1}" type="slidenum">
              <a:rPr lang="de-DE"/>
              <a:pPr>
                <a:defRPr/>
              </a:pPr>
              <a:t>‹Nr.›</a:t>
            </a:fld>
            <a:endParaRPr lang="de-DE"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Rectangle 4"/>
          <p:cNvSpPr>
            <a:spLocks noGrp="1" noChangeArrowheads="1"/>
          </p:cNvSpPr>
          <p:nvPr>
            <p:ph type="dt" sz="half" idx="10"/>
          </p:nvPr>
        </p:nvSpPr>
        <p:spPr>
          <a:ln/>
        </p:spPr>
        <p:txBody>
          <a:bodyPr/>
          <a:lstStyle>
            <a:lvl1pPr>
              <a:defRPr/>
            </a:lvl1pPr>
          </a:lstStyle>
          <a:p>
            <a:pPr>
              <a:defRPr/>
            </a:pPr>
            <a:endParaRPr lang="de-DE" dirty="0"/>
          </a:p>
        </p:txBody>
      </p:sp>
      <p:sp>
        <p:nvSpPr>
          <p:cNvPr id="6" name="Rectangle 5"/>
          <p:cNvSpPr>
            <a:spLocks noGrp="1" noChangeArrowheads="1"/>
          </p:cNvSpPr>
          <p:nvPr>
            <p:ph type="ftr" sz="quarter" idx="11"/>
          </p:nvPr>
        </p:nvSpPr>
        <p:spPr>
          <a:ln/>
        </p:spPr>
        <p:txBody>
          <a:bodyPr/>
          <a:lstStyle>
            <a:lvl1pPr>
              <a:defRPr/>
            </a:lvl1pPr>
          </a:lstStyle>
          <a:p>
            <a:pPr>
              <a:defRPr/>
            </a:pPr>
            <a:endParaRPr lang="de-DE" dirty="0"/>
          </a:p>
        </p:txBody>
      </p:sp>
      <p:sp>
        <p:nvSpPr>
          <p:cNvPr id="7" name="Rectangle 6"/>
          <p:cNvSpPr>
            <a:spLocks noGrp="1" noChangeArrowheads="1"/>
          </p:cNvSpPr>
          <p:nvPr>
            <p:ph type="sldNum" sz="quarter" idx="12"/>
          </p:nvPr>
        </p:nvSpPr>
        <p:spPr>
          <a:ln/>
        </p:spPr>
        <p:txBody>
          <a:bodyPr/>
          <a:lstStyle>
            <a:lvl1pPr>
              <a:defRPr/>
            </a:lvl1pPr>
          </a:lstStyle>
          <a:p>
            <a:pPr>
              <a:defRPr/>
            </a:pPr>
            <a:fld id="{B260D5B4-BAC5-4E36-8E18-4DE2087EEF85}" type="slidenum">
              <a:rPr lang="de-DE"/>
              <a:pPr>
                <a:defRPr/>
              </a:pPr>
              <a:t>‹Nr.›</a:t>
            </a:fld>
            <a:endParaRPr lang="de-DE"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Rectangle 4"/>
          <p:cNvSpPr>
            <a:spLocks noGrp="1" noChangeArrowheads="1"/>
          </p:cNvSpPr>
          <p:nvPr>
            <p:ph type="dt" sz="half" idx="10"/>
          </p:nvPr>
        </p:nvSpPr>
        <p:spPr>
          <a:ln/>
        </p:spPr>
        <p:txBody>
          <a:bodyPr/>
          <a:lstStyle>
            <a:lvl1pPr>
              <a:defRPr/>
            </a:lvl1pPr>
          </a:lstStyle>
          <a:p>
            <a:pPr>
              <a:defRPr/>
            </a:pPr>
            <a:endParaRPr lang="de-DE" dirty="0"/>
          </a:p>
        </p:txBody>
      </p:sp>
      <p:sp>
        <p:nvSpPr>
          <p:cNvPr id="8" name="Rectangle 5"/>
          <p:cNvSpPr>
            <a:spLocks noGrp="1" noChangeArrowheads="1"/>
          </p:cNvSpPr>
          <p:nvPr>
            <p:ph type="ftr" sz="quarter" idx="11"/>
          </p:nvPr>
        </p:nvSpPr>
        <p:spPr>
          <a:ln/>
        </p:spPr>
        <p:txBody>
          <a:bodyPr/>
          <a:lstStyle>
            <a:lvl1pPr>
              <a:defRPr/>
            </a:lvl1pPr>
          </a:lstStyle>
          <a:p>
            <a:pPr>
              <a:defRPr/>
            </a:pPr>
            <a:endParaRPr lang="de-DE" dirty="0"/>
          </a:p>
        </p:txBody>
      </p:sp>
      <p:sp>
        <p:nvSpPr>
          <p:cNvPr id="9" name="Rectangle 6"/>
          <p:cNvSpPr>
            <a:spLocks noGrp="1" noChangeArrowheads="1"/>
          </p:cNvSpPr>
          <p:nvPr>
            <p:ph type="sldNum" sz="quarter" idx="12"/>
          </p:nvPr>
        </p:nvSpPr>
        <p:spPr>
          <a:ln/>
        </p:spPr>
        <p:txBody>
          <a:bodyPr/>
          <a:lstStyle>
            <a:lvl1pPr>
              <a:defRPr/>
            </a:lvl1pPr>
          </a:lstStyle>
          <a:p>
            <a:pPr>
              <a:defRPr/>
            </a:pPr>
            <a:fld id="{96082407-C7F1-4A86-ABD2-6231783DAF67}" type="slidenum">
              <a:rPr lang="de-DE"/>
              <a:pPr>
                <a:defRPr/>
              </a:pPr>
              <a:t>‹Nr.›</a:t>
            </a:fld>
            <a:endParaRPr lang="de-DE"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Rectangle 4"/>
          <p:cNvSpPr>
            <a:spLocks noGrp="1" noChangeArrowheads="1"/>
          </p:cNvSpPr>
          <p:nvPr>
            <p:ph type="dt" sz="half" idx="10"/>
          </p:nvPr>
        </p:nvSpPr>
        <p:spPr>
          <a:ln/>
        </p:spPr>
        <p:txBody>
          <a:bodyPr/>
          <a:lstStyle>
            <a:lvl1pPr>
              <a:defRPr/>
            </a:lvl1pPr>
          </a:lstStyle>
          <a:p>
            <a:pPr>
              <a:defRPr/>
            </a:pPr>
            <a:endParaRPr lang="de-DE" dirty="0"/>
          </a:p>
        </p:txBody>
      </p:sp>
      <p:sp>
        <p:nvSpPr>
          <p:cNvPr id="4" name="Rectangle 5"/>
          <p:cNvSpPr>
            <a:spLocks noGrp="1" noChangeArrowheads="1"/>
          </p:cNvSpPr>
          <p:nvPr>
            <p:ph type="ftr" sz="quarter" idx="11"/>
          </p:nvPr>
        </p:nvSpPr>
        <p:spPr>
          <a:ln/>
        </p:spPr>
        <p:txBody>
          <a:bodyPr/>
          <a:lstStyle>
            <a:lvl1pPr>
              <a:defRPr/>
            </a:lvl1pPr>
          </a:lstStyle>
          <a:p>
            <a:pPr>
              <a:defRPr/>
            </a:pPr>
            <a:endParaRPr lang="de-DE" dirty="0"/>
          </a:p>
        </p:txBody>
      </p:sp>
      <p:sp>
        <p:nvSpPr>
          <p:cNvPr id="5" name="Rectangle 6"/>
          <p:cNvSpPr>
            <a:spLocks noGrp="1" noChangeArrowheads="1"/>
          </p:cNvSpPr>
          <p:nvPr>
            <p:ph type="sldNum" sz="quarter" idx="12"/>
          </p:nvPr>
        </p:nvSpPr>
        <p:spPr>
          <a:ln/>
        </p:spPr>
        <p:txBody>
          <a:bodyPr/>
          <a:lstStyle>
            <a:lvl1pPr>
              <a:defRPr/>
            </a:lvl1pPr>
          </a:lstStyle>
          <a:p>
            <a:pPr>
              <a:defRPr/>
            </a:pPr>
            <a:fld id="{C5623C93-6A03-4BA4-BE34-C1BBD498D457}" type="slidenum">
              <a:rPr lang="de-DE"/>
              <a:pPr>
                <a:defRPr/>
              </a:pPr>
              <a:t>‹Nr.›</a:t>
            </a:fld>
            <a:endParaRPr lang="de-D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atin typeface="Calibri" pitchFamily="34" charset="0"/>
              </a:defRPr>
            </a:lvl1pPr>
          </a:lstStyle>
          <a:p>
            <a:r>
              <a:rPr lang="de-DE" smtClean="0"/>
              <a:t>Titelmasterformat durch Klicken bearbeiten</a:t>
            </a:r>
            <a:endParaRPr lang="de-DE"/>
          </a:p>
        </p:txBody>
      </p:sp>
      <p:sp>
        <p:nvSpPr>
          <p:cNvPr id="3" name="Inhaltsplatzhalter 2"/>
          <p:cNvSpPr>
            <a:spLocks noGrp="1"/>
          </p:cNvSpPr>
          <p:nvPr>
            <p:ph idx="1"/>
          </p:nvPr>
        </p:nvSpPr>
        <p:spPr/>
        <p:txBody>
          <a:bodyPr/>
          <a:lstStyle>
            <a:lvl1pPr>
              <a:spcBef>
                <a:spcPts val="1200"/>
              </a:spcBef>
              <a:buFont typeface="Wingdings" pitchFamily="2" charset="2"/>
              <a:buChar char="§"/>
              <a:defRPr b="1">
                <a:latin typeface="Calibri" pitchFamily="34" charset="0"/>
              </a:defRPr>
            </a:lvl1pPr>
            <a:lvl2pPr>
              <a:defRPr>
                <a:latin typeface="Calibri" pitchFamily="34" charset="0"/>
              </a:defRPr>
            </a:lvl2pPr>
            <a:lvl3pPr>
              <a:buFont typeface="Wingdings" pitchFamily="2" charset="2"/>
              <a:buChar char="§"/>
              <a:defRPr>
                <a:latin typeface="Calibri" pitchFamily="34" charset="0"/>
              </a:defRPr>
            </a:lvl3pPr>
            <a:lvl4pPr>
              <a:defRPr>
                <a:latin typeface="Calibri" pitchFamily="34" charset="0"/>
              </a:defRPr>
            </a:lvl4pPr>
            <a:lvl5pPr>
              <a:defRPr>
                <a:latin typeface="Calibri" pitchFamily="34" charset="0"/>
              </a:defRPr>
            </a:lvl5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de-DE" dirty="0"/>
          </a:p>
        </p:txBody>
      </p:sp>
      <p:sp>
        <p:nvSpPr>
          <p:cNvPr id="3" name="Rectangle 5"/>
          <p:cNvSpPr>
            <a:spLocks noGrp="1" noChangeArrowheads="1"/>
          </p:cNvSpPr>
          <p:nvPr>
            <p:ph type="ftr" sz="quarter" idx="11"/>
          </p:nvPr>
        </p:nvSpPr>
        <p:spPr>
          <a:ln/>
        </p:spPr>
        <p:txBody>
          <a:bodyPr/>
          <a:lstStyle>
            <a:lvl1pPr>
              <a:defRPr/>
            </a:lvl1pPr>
          </a:lstStyle>
          <a:p>
            <a:pPr>
              <a:defRPr/>
            </a:pPr>
            <a:endParaRPr lang="de-DE" dirty="0"/>
          </a:p>
        </p:txBody>
      </p:sp>
      <p:sp>
        <p:nvSpPr>
          <p:cNvPr id="4" name="Rectangle 6"/>
          <p:cNvSpPr>
            <a:spLocks noGrp="1" noChangeArrowheads="1"/>
          </p:cNvSpPr>
          <p:nvPr>
            <p:ph type="sldNum" sz="quarter" idx="12"/>
          </p:nvPr>
        </p:nvSpPr>
        <p:spPr>
          <a:ln/>
        </p:spPr>
        <p:txBody>
          <a:bodyPr/>
          <a:lstStyle>
            <a:lvl1pPr>
              <a:defRPr/>
            </a:lvl1pPr>
          </a:lstStyle>
          <a:p>
            <a:pPr>
              <a:defRPr/>
            </a:pPr>
            <a:fld id="{33EB71DE-601B-4891-9028-39B593DA3668}" type="slidenum">
              <a:rPr lang="de-DE"/>
              <a:pPr>
                <a:defRPr/>
              </a:pPr>
              <a:t>‹Nr.›</a:t>
            </a:fld>
            <a:endParaRPr lang="de-DE"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Rectangle 4"/>
          <p:cNvSpPr>
            <a:spLocks noGrp="1" noChangeArrowheads="1"/>
          </p:cNvSpPr>
          <p:nvPr>
            <p:ph type="dt" sz="half" idx="10"/>
          </p:nvPr>
        </p:nvSpPr>
        <p:spPr>
          <a:ln/>
        </p:spPr>
        <p:txBody>
          <a:bodyPr/>
          <a:lstStyle>
            <a:lvl1pPr>
              <a:defRPr/>
            </a:lvl1pPr>
          </a:lstStyle>
          <a:p>
            <a:pPr>
              <a:defRPr/>
            </a:pPr>
            <a:endParaRPr lang="de-DE" dirty="0"/>
          </a:p>
        </p:txBody>
      </p:sp>
      <p:sp>
        <p:nvSpPr>
          <p:cNvPr id="6" name="Rectangle 5"/>
          <p:cNvSpPr>
            <a:spLocks noGrp="1" noChangeArrowheads="1"/>
          </p:cNvSpPr>
          <p:nvPr>
            <p:ph type="ftr" sz="quarter" idx="11"/>
          </p:nvPr>
        </p:nvSpPr>
        <p:spPr>
          <a:ln/>
        </p:spPr>
        <p:txBody>
          <a:bodyPr/>
          <a:lstStyle>
            <a:lvl1pPr>
              <a:defRPr/>
            </a:lvl1pPr>
          </a:lstStyle>
          <a:p>
            <a:pPr>
              <a:defRPr/>
            </a:pPr>
            <a:endParaRPr lang="de-DE" dirty="0"/>
          </a:p>
        </p:txBody>
      </p:sp>
      <p:sp>
        <p:nvSpPr>
          <p:cNvPr id="7" name="Rectangle 6"/>
          <p:cNvSpPr>
            <a:spLocks noGrp="1" noChangeArrowheads="1"/>
          </p:cNvSpPr>
          <p:nvPr>
            <p:ph type="sldNum" sz="quarter" idx="12"/>
          </p:nvPr>
        </p:nvSpPr>
        <p:spPr>
          <a:ln/>
        </p:spPr>
        <p:txBody>
          <a:bodyPr/>
          <a:lstStyle>
            <a:lvl1pPr>
              <a:defRPr/>
            </a:lvl1pPr>
          </a:lstStyle>
          <a:p>
            <a:pPr>
              <a:defRPr/>
            </a:pPr>
            <a:fld id="{204EEBF1-BAC0-449B-B736-909E61948D1E}" type="slidenum">
              <a:rPr lang="de-DE"/>
              <a:pPr>
                <a:defRPr/>
              </a:pPr>
              <a:t>‹Nr.›</a:t>
            </a:fld>
            <a:endParaRPr lang="de-DE"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dirty="0" smtClean="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Rectangle 4"/>
          <p:cNvSpPr>
            <a:spLocks noGrp="1" noChangeArrowheads="1"/>
          </p:cNvSpPr>
          <p:nvPr>
            <p:ph type="dt" sz="half" idx="10"/>
          </p:nvPr>
        </p:nvSpPr>
        <p:spPr>
          <a:ln/>
        </p:spPr>
        <p:txBody>
          <a:bodyPr/>
          <a:lstStyle>
            <a:lvl1pPr>
              <a:defRPr/>
            </a:lvl1pPr>
          </a:lstStyle>
          <a:p>
            <a:pPr>
              <a:defRPr/>
            </a:pPr>
            <a:endParaRPr lang="de-DE" dirty="0"/>
          </a:p>
        </p:txBody>
      </p:sp>
      <p:sp>
        <p:nvSpPr>
          <p:cNvPr id="6" name="Rectangle 5"/>
          <p:cNvSpPr>
            <a:spLocks noGrp="1" noChangeArrowheads="1"/>
          </p:cNvSpPr>
          <p:nvPr>
            <p:ph type="ftr" sz="quarter" idx="11"/>
          </p:nvPr>
        </p:nvSpPr>
        <p:spPr>
          <a:ln/>
        </p:spPr>
        <p:txBody>
          <a:bodyPr/>
          <a:lstStyle>
            <a:lvl1pPr>
              <a:defRPr/>
            </a:lvl1pPr>
          </a:lstStyle>
          <a:p>
            <a:pPr>
              <a:defRPr/>
            </a:pPr>
            <a:endParaRPr lang="de-DE" dirty="0"/>
          </a:p>
        </p:txBody>
      </p:sp>
      <p:sp>
        <p:nvSpPr>
          <p:cNvPr id="7" name="Rectangle 6"/>
          <p:cNvSpPr>
            <a:spLocks noGrp="1" noChangeArrowheads="1"/>
          </p:cNvSpPr>
          <p:nvPr>
            <p:ph type="sldNum" sz="quarter" idx="12"/>
          </p:nvPr>
        </p:nvSpPr>
        <p:spPr>
          <a:ln/>
        </p:spPr>
        <p:txBody>
          <a:bodyPr/>
          <a:lstStyle>
            <a:lvl1pPr>
              <a:defRPr/>
            </a:lvl1pPr>
          </a:lstStyle>
          <a:p>
            <a:pPr>
              <a:defRPr/>
            </a:pPr>
            <a:fld id="{DF61B00E-1FD8-46A3-A44A-C212E3F1B959}" type="slidenum">
              <a:rPr lang="de-DE"/>
              <a:pPr>
                <a:defRPr/>
              </a:pPr>
              <a:t>‹Nr.›</a:t>
            </a:fld>
            <a:endParaRPr lang="de-DE"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4"/>
          <p:cNvSpPr>
            <a:spLocks noGrp="1" noChangeArrowheads="1"/>
          </p:cNvSpPr>
          <p:nvPr>
            <p:ph type="dt" sz="half" idx="10"/>
          </p:nvPr>
        </p:nvSpPr>
        <p:spPr>
          <a:ln/>
        </p:spPr>
        <p:txBody>
          <a:bodyPr/>
          <a:lstStyle>
            <a:lvl1pPr>
              <a:defRPr/>
            </a:lvl1pPr>
          </a:lstStyle>
          <a:p>
            <a:pPr>
              <a:defRPr/>
            </a:pPr>
            <a:endParaRPr lang="de-DE" dirty="0"/>
          </a:p>
        </p:txBody>
      </p:sp>
      <p:sp>
        <p:nvSpPr>
          <p:cNvPr id="5" name="Rectangle 5"/>
          <p:cNvSpPr>
            <a:spLocks noGrp="1" noChangeArrowheads="1"/>
          </p:cNvSpPr>
          <p:nvPr>
            <p:ph type="ftr" sz="quarter" idx="11"/>
          </p:nvPr>
        </p:nvSpPr>
        <p:spPr>
          <a:ln/>
        </p:spPr>
        <p:txBody>
          <a:bodyPr/>
          <a:lstStyle>
            <a:lvl1pPr>
              <a:defRPr/>
            </a:lvl1pPr>
          </a:lstStyle>
          <a:p>
            <a:pPr>
              <a:defRPr/>
            </a:pPr>
            <a:endParaRPr lang="de-DE" dirty="0"/>
          </a:p>
        </p:txBody>
      </p:sp>
      <p:sp>
        <p:nvSpPr>
          <p:cNvPr id="6" name="Rectangle 6"/>
          <p:cNvSpPr>
            <a:spLocks noGrp="1" noChangeArrowheads="1"/>
          </p:cNvSpPr>
          <p:nvPr>
            <p:ph type="sldNum" sz="quarter" idx="12"/>
          </p:nvPr>
        </p:nvSpPr>
        <p:spPr>
          <a:ln/>
        </p:spPr>
        <p:txBody>
          <a:bodyPr/>
          <a:lstStyle>
            <a:lvl1pPr>
              <a:defRPr/>
            </a:lvl1pPr>
          </a:lstStyle>
          <a:p>
            <a:pPr>
              <a:defRPr/>
            </a:pPr>
            <a:fld id="{2264939F-943C-492D-80C1-3D8DA17C9DB8}" type="slidenum">
              <a:rPr lang="de-DE"/>
              <a:pPr>
                <a:defRPr/>
              </a:pPr>
              <a:t>‹Nr.›</a:t>
            </a:fld>
            <a:endParaRPr lang="de-DE"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4"/>
          <p:cNvSpPr>
            <a:spLocks noGrp="1" noChangeArrowheads="1"/>
          </p:cNvSpPr>
          <p:nvPr>
            <p:ph type="dt" sz="half" idx="10"/>
          </p:nvPr>
        </p:nvSpPr>
        <p:spPr>
          <a:ln/>
        </p:spPr>
        <p:txBody>
          <a:bodyPr/>
          <a:lstStyle>
            <a:lvl1pPr>
              <a:defRPr/>
            </a:lvl1pPr>
          </a:lstStyle>
          <a:p>
            <a:pPr>
              <a:defRPr/>
            </a:pPr>
            <a:endParaRPr lang="de-DE" dirty="0"/>
          </a:p>
        </p:txBody>
      </p:sp>
      <p:sp>
        <p:nvSpPr>
          <p:cNvPr id="5" name="Rectangle 5"/>
          <p:cNvSpPr>
            <a:spLocks noGrp="1" noChangeArrowheads="1"/>
          </p:cNvSpPr>
          <p:nvPr>
            <p:ph type="ftr" sz="quarter" idx="11"/>
          </p:nvPr>
        </p:nvSpPr>
        <p:spPr>
          <a:ln/>
        </p:spPr>
        <p:txBody>
          <a:bodyPr/>
          <a:lstStyle>
            <a:lvl1pPr>
              <a:defRPr/>
            </a:lvl1pPr>
          </a:lstStyle>
          <a:p>
            <a:pPr>
              <a:defRPr/>
            </a:pPr>
            <a:endParaRPr lang="de-DE" dirty="0"/>
          </a:p>
        </p:txBody>
      </p:sp>
      <p:sp>
        <p:nvSpPr>
          <p:cNvPr id="6" name="Rectangle 6"/>
          <p:cNvSpPr>
            <a:spLocks noGrp="1" noChangeArrowheads="1"/>
          </p:cNvSpPr>
          <p:nvPr>
            <p:ph type="sldNum" sz="quarter" idx="12"/>
          </p:nvPr>
        </p:nvSpPr>
        <p:spPr>
          <a:ln/>
        </p:spPr>
        <p:txBody>
          <a:bodyPr/>
          <a:lstStyle>
            <a:lvl1pPr>
              <a:defRPr/>
            </a:lvl1pPr>
          </a:lstStyle>
          <a:p>
            <a:pPr>
              <a:defRPr/>
            </a:pPr>
            <a:fld id="{B31FE023-C9DB-4F88-9786-13E80C3477EA}" type="slidenum">
              <a:rPr lang="de-DE"/>
              <a:pPr>
                <a:defRPr/>
              </a:pPr>
              <a:t>‹Nr.›</a:t>
            </a:fld>
            <a:endParaRPr lang="de-D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Textmasterformate durch Klicken bearbeiten</a:t>
            </a:r>
          </a:p>
        </p:txBody>
      </p:sp>
      <p:sp>
        <p:nvSpPr>
          <p:cNvPr id="4" name="Rectangle 7"/>
          <p:cNvSpPr>
            <a:spLocks noGrp="1" noChangeArrowheads="1"/>
          </p:cNvSpPr>
          <p:nvPr>
            <p:ph type="ftr" sz="quarter" idx="10"/>
          </p:nvPr>
        </p:nvSpPr>
        <p:spPr>
          <a:xfrm>
            <a:off x="539750" y="6245225"/>
            <a:ext cx="4464050" cy="476250"/>
          </a:xfrm>
          <a:prstGeom prst="rect">
            <a:avLst/>
          </a:prstGeom>
          <a:ln/>
        </p:spPr>
        <p:txBody>
          <a:bodyPr/>
          <a:lstStyle>
            <a:lvl1pPr>
              <a:defRPr/>
            </a:lvl1pPr>
          </a:lstStyle>
          <a:p>
            <a:pPr>
              <a:defRPr/>
            </a:pPr>
            <a:r>
              <a:rPr lang="de-DE" dirty="0"/>
              <a:t>Markus Zanker, University Klagenfurt, markus.zanker@uni-klu.ac.at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Rectangle 7"/>
          <p:cNvSpPr>
            <a:spLocks noGrp="1" noChangeArrowheads="1"/>
          </p:cNvSpPr>
          <p:nvPr>
            <p:ph type="ftr" sz="quarter" idx="10"/>
          </p:nvPr>
        </p:nvSpPr>
        <p:spPr>
          <a:xfrm>
            <a:off x="539750" y="6245225"/>
            <a:ext cx="4464050" cy="476250"/>
          </a:xfrm>
          <a:prstGeom prst="rect">
            <a:avLst/>
          </a:prstGeom>
          <a:ln/>
        </p:spPr>
        <p:txBody>
          <a:bodyPr/>
          <a:lstStyle>
            <a:lvl1pPr>
              <a:defRPr/>
            </a:lvl1pPr>
          </a:lstStyle>
          <a:p>
            <a:pPr>
              <a:defRPr/>
            </a:pPr>
            <a:r>
              <a:rPr lang="de-DE" dirty="0"/>
              <a:t>Markus Zanker, University Klagenfurt, markus.zanker@uni-klu.ac.at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Rectangle 7"/>
          <p:cNvSpPr>
            <a:spLocks noGrp="1" noChangeArrowheads="1"/>
          </p:cNvSpPr>
          <p:nvPr>
            <p:ph type="ftr" sz="quarter" idx="10"/>
          </p:nvPr>
        </p:nvSpPr>
        <p:spPr>
          <a:xfrm>
            <a:off x="539750" y="6245225"/>
            <a:ext cx="4464050" cy="476250"/>
          </a:xfrm>
          <a:prstGeom prst="rect">
            <a:avLst/>
          </a:prstGeom>
          <a:ln/>
        </p:spPr>
        <p:txBody>
          <a:bodyPr/>
          <a:lstStyle>
            <a:lvl1pPr>
              <a:defRPr/>
            </a:lvl1pPr>
          </a:lstStyle>
          <a:p>
            <a:pPr>
              <a:defRPr/>
            </a:pPr>
            <a:r>
              <a:rPr lang="de-DE" dirty="0"/>
              <a:t>Markus Zanker, University Klagenfurt, markus.zanker@uni-klu.ac.at</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Rectangle 7"/>
          <p:cNvSpPr>
            <a:spLocks noGrp="1" noChangeArrowheads="1"/>
          </p:cNvSpPr>
          <p:nvPr>
            <p:ph type="ftr" sz="quarter" idx="10"/>
          </p:nvPr>
        </p:nvSpPr>
        <p:spPr>
          <a:xfrm>
            <a:off x="539750" y="6245225"/>
            <a:ext cx="4464050" cy="476250"/>
          </a:xfrm>
          <a:prstGeom prst="rect">
            <a:avLst/>
          </a:prstGeom>
          <a:ln/>
        </p:spPr>
        <p:txBody>
          <a:bodyPr/>
          <a:lstStyle>
            <a:lvl1pPr>
              <a:defRPr/>
            </a:lvl1pPr>
          </a:lstStyle>
          <a:p>
            <a:pPr>
              <a:defRPr/>
            </a:pPr>
            <a:r>
              <a:rPr lang="de-DE" dirty="0"/>
              <a:t>Markus Zanker, University Klagenfurt, markus.zanker@uni-klu.ac.at</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7"/>
          <p:cNvSpPr>
            <a:spLocks noGrp="1" noChangeArrowheads="1"/>
          </p:cNvSpPr>
          <p:nvPr>
            <p:ph type="ftr" sz="quarter" idx="10"/>
          </p:nvPr>
        </p:nvSpPr>
        <p:spPr>
          <a:xfrm>
            <a:off x="539750" y="6245225"/>
            <a:ext cx="4464050" cy="476250"/>
          </a:xfrm>
          <a:prstGeom prst="rect">
            <a:avLst/>
          </a:prstGeom>
          <a:ln/>
        </p:spPr>
        <p:txBody>
          <a:bodyPr/>
          <a:lstStyle>
            <a:lvl1pPr>
              <a:defRPr/>
            </a:lvl1pPr>
          </a:lstStyle>
          <a:p>
            <a:pPr>
              <a:defRPr/>
            </a:pPr>
            <a:r>
              <a:rPr lang="de-DE" dirty="0"/>
              <a:t>Markus Zanker, University Klagenfurt, markus.zanker@uni-klu.ac.at</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Rectangle 7"/>
          <p:cNvSpPr>
            <a:spLocks noGrp="1" noChangeArrowheads="1"/>
          </p:cNvSpPr>
          <p:nvPr>
            <p:ph type="ftr" sz="quarter" idx="10"/>
          </p:nvPr>
        </p:nvSpPr>
        <p:spPr>
          <a:xfrm>
            <a:off x="539750" y="6245225"/>
            <a:ext cx="4464050" cy="476250"/>
          </a:xfrm>
          <a:prstGeom prst="rect">
            <a:avLst/>
          </a:prstGeom>
          <a:ln/>
        </p:spPr>
        <p:txBody>
          <a:bodyPr/>
          <a:lstStyle>
            <a:lvl1pPr>
              <a:defRPr/>
            </a:lvl1pPr>
          </a:lstStyle>
          <a:p>
            <a:pPr>
              <a:defRPr/>
            </a:pPr>
            <a:r>
              <a:rPr lang="de-DE" dirty="0"/>
              <a:t>Markus Zanker, University Klagenfurt, markus.zanker@uni-klu.ac.at</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dirty="0" smtClean="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Rectangle 7"/>
          <p:cNvSpPr>
            <a:spLocks noGrp="1" noChangeArrowheads="1"/>
          </p:cNvSpPr>
          <p:nvPr>
            <p:ph type="ftr" sz="quarter" idx="10"/>
          </p:nvPr>
        </p:nvSpPr>
        <p:spPr>
          <a:xfrm>
            <a:off x="539750" y="6245225"/>
            <a:ext cx="4464050" cy="476250"/>
          </a:xfrm>
          <a:prstGeom prst="rect">
            <a:avLst/>
          </a:prstGeom>
          <a:ln/>
        </p:spPr>
        <p:txBody>
          <a:bodyPr/>
          <a:lstStyle>
            <a:lvl1pPr>
              <a:defRPr/>
            </a:lvl1pPr>
          </a:lstStyle>
          <a:p>
            <a:pPr>
              <a:defRPr/>
            </a:pPr>
            <a:r>
              <a:rPr lang="de-DE" dirty="0"/>
              <a:t>Markus Zanker, University Klagenfurt, markus.zanker@uni-klu.ac.at</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2860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de-DE" smtClean="0"/>
              <a:t>Titelmasterformat durch Klicken bearbeiten</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err="1" smtClean="0"/>
              <a:t>This</a:t>
            </a:r>
            <a:r>
              <a:rPr lang="de-DE" dirty="0" smtClean="0"/>
              <a:t> </a:t>
            </a:r>
            <a:r>
              <a:rPr lang="de-DE" dirty="0" err="1" smtClean="0"/>
              <a:t>section</a:t>
            </a:r>
            <a:r>
              <a:rPr lang="de-DE" dirty="0" smtClean="0"/>
              <a:t> </a:t>
            </a:r>
          </a:p>
        </p:txBody>
      </p:sp>
      <p:sp>
        <p:nvSpPr>
          <p:cNvPr id="4100" name="Line 4"/>
          <p:cNvSpPr>
            <a:spLocks noChangeShapeType="1"/>
          </p:cNvSpPr>
          <p:nvPr/>
        </p:nvSpPr>
        <p:spPr bwMode="auto">
          <a:xfrm>
            <a:off x="533400" y="1219200"/>
            <a:ext cx="8001000" cy="0"/>
          </a:xfrm>
          <a:prstGeom prst="line">
            <a:avLst/>
          </a:prstGeom>
          <a:noFill/>
          <a:ln w="9525">
            <a:solidFill>
              <a:srgbClr val="003366"/>
            </a:solidFill>
            <a:round/>
            <a:headEnd/>
            <a:tailEnd/>
          </a:ln>
          <a:effectLst/>
        </p:spPr>
        <p:txBody>
          <a:bodyPr/>
          <a:lstStyle/>
          <a:p>
            <a:pPr>
              <a:defRPr/>
            </a:pPr>
            <a:endParaRPr lang="de-DE" dirty="0"/>
          </a:p>
        </p:txBody>
      </p:sp>
      <p:sp>
        <p:nvSpPr>
          <p:cNvPr id="4101" name="Text Box 5"/>
          <p:cNvSpPr txBox="1">
            <a:spLocks noChangeArrowheads="1"/>
          </p:cNvSpPr>
          <p:nvPr/>
        </p:nvSpPr>
        <p:spPr bwMode="auto">
          <a:xfrm>
            <a:off x="7907338" y="6248400"/>
            <a:ext cx="696912" cy="244475"/>
          </a:xfrm>
          <a:prstGeom prst="rect">
            <a:avLst/>
          </a:prstGeom>
          <a:noFill/>
          <a:ln w="9525">
            <a:noFill/>
            <a:miter lim="800000"/>
            <a:headEnd/>
            <a:tailEnd/>
          </a:ln>
          <a:effectLst/>
        </p:spPr>
        <p:txBody>
          <a:bodyPr wrap="none">
            <a:spAutoFit/>
          </a:bodyPr>
          <a:lstStyle/>
          <a:p>
            <a:pPr>
              <a:defRPr/>
            </a:pPr>
            <a:r>
              <a:rPr lang="de-DE" sz="1000" b="0" dirty="0"/>
              <a:t>- </a:t>
            </a:r>
            <a:fld id="{2E9B48F2-B8AA-4947-B56E-BF420C312FAC}" type="slidenum">
              <a:rPr lang="de-DE" sz="1000" b="0"/>
              <a:pPr>
                <a:defRPr/>
              </a:pPr>
              <a:t>‹Nr.›</a:t>
            </a:fld>
            <a:r>
              <a:rPr lang="de-DE" sz="1000" b="0" dirty="0"/>
              <a:t> -</a:t>
            </a:r>
          </a:p>
        </p:txBody>
      </p:sp>
      <p:sp>
        <p:nvSpPr>
          <p:cNvPr id="4102" name="Line 6"/>
          <p:cNvSpPr>
            <a:spLocks noChangeShapeType="1"/>
          </p:cNvSpPr>
          <p:nvPr/>
        </p:nvSpPr>
        <p:spPr bwMode="auto">
          <a:xfrm>
            <a:off x="609600" y="6096000"/>
            <a:ext cx="8001000" cy="0"/>
          </a:xfrm>
          <a:prstGeom prst="line">
            <a:avLst/>
          </a:prstGeom>
          <a:noFill/>
          <a:ln w="9525">
            <a:solidFill>
              <a:srgbClr val="003366"/>
            </a:solidFill>
            <a:round/>
            <a:headEnd/>
            <a:tailEnd/>
          </a:ln>
          <a:effectLst/>
        </p:spPr>
        <p:txBody>
          <a:bodyPr/>
          <a:lstStyle/>
          <a:p>
            <a:pPr>
              <a:defRPr/>
            </a:pPr>
            <a:endParaRPr lang="de-DE" dirty="0"/>
          </a:p>
        </p:txBody>
      </p:sp>
      <p:sp>
        <p:nvSpPr>
          <p:cNvPr id="8" name="Rectangle 7"/>
          <p:cNvSpPr>
            <a:spLocks noGrp="1" noChangeArrowheads="1"/>
          </p:cNvSpPr>
          <p:nvPr>
            <p:ph type="ftr" sz="quarter" idx="3"/>
          </p:nvPr>
        </p:nvSpPr>
        <p:spPr>
          <a:xfrm>
            <a:off x="539750" y="6245225"/>
            <a:ext cx="4464050" cy="476250"/>
          </a:xfrm>
          <a:prstGeom prst="rect">
            <a:avLst/>
          </a:prstGeom>
          <a:ln/>
        </p:spPr>
        <p:txBody>
          <a:bodyPr/>
          <a:lstStyle>
            <a:lvl1pPr>
              <a:defRPr sz="1000" b="0">
                <a:latin typeface="Calibri" pitchFamily="34" charset="0"/>
              </a:defRPr>
            </a:lvl1pPr>
          </a:lstStyle>
          <a:p>
            <a:pPr>
              <a:defRPr/>
            </a:pPr>
            <a:r>
              <a:rPr lang="en-US" dirty="0" smtClean="0"/>
              <a:t>Tutorial: Introduction to Recommender Systems, ACM SAC 2010</a:t>
            </a:r>
            <a:endParaRPr lang="en-US" dirty="0"/>
          </a:p>
        </p:txBody>
      </p:sp>
    </p:spTree>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sldNum="0" hdr="0" dt="0"/>
  <p:txStyles>
    <p:titleStyle>
      <a:lvl1pPr algn="l" rtl="0" eaLnBrk="0" fontAlgn="base" hangingPunct="0">
        <a:spcBef>
          <a:spcPct val="0"/>
        </a:spcBef>
        <a:spcAft>
          <a:spcPct val="0"/>
        </a:spcAft>
        <a:defRPr sz="2400" b="1">
          <a:solidFill>
            <a:srgbClr val="003366"/>
          </a:solidFill>
          <a:latin typeface="+mj-lt"/>
          <a:ea typeface="+mj-ea"/>
          <a:cs typeface="+mj-cs"/>
        </a:defRPr>
      </a:lvl1pPr>
      <a:lvl2pPr algn="l" rtl="0" eaLnBrk="0" fontAlgn="base" hangingPunct="0">
        <a:spcBef>
          <a:spcPct val="0"/>
        </a:spcBef>
        <a:spcAft>
          <a:spcPct val="0"/>
        </a:spcAft>
        <a:defRPr sz="2400" b="1">
          <a:solidFill>
            <a:srgbClr val="003366"/>
          </a:solidFill>
          <a:latin typeface="Verdana" pitchFamily="34" charset="0"/>
        </a:defRPr>
      </a:lvl2pPr>
      <a:lvl3pPr algn="l" rtl="0" eaLnBrk="0" fontAlgn="base" hangingPunct="0">
        <a:spcBef>
          <a:spcPct val="0"/>
        </a:spcBef>
        <a:spcAft>
          <a:spcPct val="0"/>
        </a:spcAft>
        <a:defRPr sz="2400" b="1">
          <a:solidFill>
            <a:srgbClr val="003366"/>
          </a:solidFill>
          <a:latin typeface="Verdana" pitchFamily="34" charset="0"/>
        </a:defRPr>
      </a:lvl3pPr>
      <a:lvl4pPr algn="l" rtl="0" eaLnBrk="0" fontAlgn="base" hangingPunct="0">
        <a:spcBef>
          <a:spcPct val="0"/>
        </a:spcBef>
        <a:spcAft>
          <a:spcPct val="0"/>
        </a:spcAft>
        <a:defRPr sz="2400" b="1">
          <a:solidFill>
            <a:srgbClr val="003366"/>
          </a:solidFill>
          <a:latin typeface="Verdana" pitchFamily="34" charset="0"/>
        </a:defRPr>
      </a:lvl4pPr>
      <a:lvl5pPr algn="l" rtl="0" eaLnBrk="0" fontAlgn="base" hangingPunct="0">
        <a:spcBef>
          <a:spcPct val="0"/>
        </a:spcBef>
        <a:spcAft>
          <a:spcPct val="0"/>
        </a:spcAft>
        <a:defRPr sz="2400" b="1">
          <a:solidFill>
            <a:srgbClr val="003366"/>
          </a:solidFill>
          <a:latin typeface="Verdana" pitchFamily="34" charset="0"/>
        </a:defRPr>
      </a:lvl5pPr>
      <a:lvl6pPr marL="457200" algn="l" rtl="0" fontAlgn="base">
        <a:spcBef>
          <a:spcPct val="0"/>
        </a:spcBef>
        <a:spcAft>
          <a:spcPct val="0"/>
        </a:spcAft>
        <a:defRPr sz="2400" b="1">
          <a:solidFill>
            <a:srgbClr val="003366"/>
          </a:solidFill>
          <a:latin typeface="Verdana" pitchFamily="34" charset="0"/>
        </a:defRPr>
      </a:lvl6pPr>
      <a:lvl7pPr marL="914400" algn="l" rtl="0" fontAlgn="base">
        <a:spcBef>
          <a:spcPct val="0"/>
        </a:spcBef>
        <a:spcAft>
          <a:spcPct val="0"/>
        </a:spcAft>
        <a:defRPr sz="2400" b="1">
          <a:solidFill>
            <a:srgbClr val="003366"/>
          </a:solidFill>
          <a:latin typeface="Verdana" pitchFamily="34" charset="0"/>
        </a:defRPr>
      </a:lvl7pPr>
      <a:lvl8pPr marL="1371600" algn="l" rtl="0" fontAlgn="base">
        <a:spcBef>
          <a:spcPct val="0"/>
        </a:spcBef>
        <a:spcAft>
          <a:spcPct val="0"/>
        </a:spcAft>
        <a:defRPr sz="2400" b="1">
          <a:solidFill>
            <a:srgbClr val="003366"/>
          </a:solidFill>
          <a:latin typeface="Verdana" pitchFamily="34" charset="0"/>
        </a:defRPr>
      </a:lvl8pPr>
      <a:lvl9pPr marL="1828800" algn="l" rtl="0" fontAlgn="base">
        <a:spcBef>
          <a:spcPct val="0"/>
        </a:spcBef>
        <a:spcAft>
          <a:spcPct val="0"/>
        </a:spcAft>
        <a:defRPr sz="2400" b="1">
          <a:solidFill>
            <a:srgbClr val="003366"/>
          </a:solidFill>
          <a:latin typeface="Verdana" pitchFamily="34" charset="0"/>
        </a:defRPr>
      </a:lvl9pPr>
    </p:titleStyle>
    <p:bodyStyle>
      <a:lvl1pPr marL="342900" indent="-342900" algn="l" rtl="0" eaLnBrk="0" fontAlgn="base" hangingPunct="0">
        <a:spcBef>
          <a:spcPts val="1200"/>
        </a:spcBef>
        <a:spcAft>
          <a:spcPct val="0"/>
        </a:spcAft>
        <a:buChar char="•"/>
        <a:defRPr sz="2000">
          <a:solidFill>
            <a:srgbClr val="003366"/>
          </a:solidFill>
          <a:latin typeface="+mn-lt"/>
          <a:ea typeface="+mn-ea"/>
          <a:cs typeface="+mn-cs"/>
        </a:defRPr>
      </a:lvl1pPr>
      <a:lvl2pPr marL="742950" indent="-285750" algn="l" rtl="0" eaLnBrk="0" fontAlgn="base" hangingPunct="0">
        <a:spcBef>
          <a:spcPct val="20000"/>
        </a:spcBef>
        <a:spcAft>
          <a:spcPct val="0"/>
        </a:spcAft>
        <a:buChar char="–"/>
        <a:defRPr>
          <a:solidFill>
            <a:srgbClr val="003366"/>
          </a:solidFill>
          <a:latin typeface="+mn-lt"/>
        </a:defRPr>
      </a:lvl2pPr>
      <a:lvl3pPr marL="1143000" indent="-228600" algn="l" rtl="0" eaLnBrk="0" fontAlgn="base" hangingPunct="0">
        <a:spcBef>
          <a:spcPct val="20000"/>
        </a:spcBef>
        <a:spcAft>
          <a:spcPct val="0"/>
        </a:spcAft>
        <a:buChar char="•"/>
        <a:defRPr sz="1700">
          <a:solidFill>
            <a:srgbClr val="003366"/>
          </a:solidFill>
          <a:latin typeface="+mn-lt"/>
        </a:defRPr>
      </a:lvl3pPr>
      <a:lvl4pPr marL="1600200" indent="-228600" algn="l" rtl="0" eaLnBrk="0" fontAlgn="base" hangingPunct="0">
        <a:spcBef>
          <a:spcPct val="20000"/>
        </a:spcBef>
        <a:spcAft>
          <a:spcPct val="0"/>
        </a:spcAft>
        <a:buChar char="–"/>
        <a:defRPr sz="1700">
          <a:solidFill>
            <a:srgbClr val="003366"/>
          </a:solidFill>
          <a:latin typeface="+mn-lt"/>
          <a:ea typeface="Times New Roman" pitchFamily="18" charset="0"/>
          <a:cs typeface="Helvetica" pitchFamily="34" charset="0"/>
        </a:defRPr>
      </a:lvl4pPr>
      <a:lvl5pPr marL="2057400" indent="-228600" algn="l" rtl="0" eaLnBrk="0" fontAlgn="base" hangingPunct="0">
        <a:spcBef>
          <a:spcPct val="20000"/>
        </a:spcBef>
        <a:spcAft>
          <a:spcPct val="0"/>
        </a:spcAft>
        <a:buChar char="»"/>
        <a:defRPr sz="1700">
          <a:solidFill>
            <a:srgbClr val="003366"/>
          </a:solidFill>
          <a:latin typeface="+mn-lt"/>
          <a:ea typeface="Times New Roman" pitchFamily="18" charset="0"/>
          <a:cs typeface="Helvetica" pitchFamily="34" charset="0"/>
        </a:defRPr>
      </a:lvl5pPr>
      <a:lvl6pPr marL="25146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6pPr>
      <a:lvl7pPr marL="29718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7pPr>
      <a:lvl8pPr marL="34290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8pPr>
      <a:lvl9pPr marL="38862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de-DE" smtClean="0"/>
              <a:t>Titelmasterformat durch Klicken bearbeiten</a:t>
            </a:r>
          </a:p>
        </p:txBody>
      </p:sp>
      <p:sp>
        <p:nvSpPr>
          <p:cNvPr id="2051"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p>
        </p:txBody>
      </p:sp>
      <p:sp>
        <p:nvSpPr>
          <p:cNvPr id="5124"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atin typeface="+mn-lt"/>
              </a:defRPr>
            </a:lvl1pPr>
          </a:lstStyle>
          <a:p>
            <a:pPr>
              <a:defRPr/>
            </a:pPr>
            <a:endParaRPr lang="de-DE" dirty="0"/>
          </a:p>
        </p:txBody>
      </p:sp>
      <p:sp>
        <p:nvSpPr>
          <p:cNvPr id="5125"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atin typeface="+mn-lt"/>
              </a:defRPr>
            </a:lvl1pPr>
          </a:lstStyle>
          <a:p>
            <a:pPr>
              <a:defRPr/>
            </a:pPr>
            <a:endParaRPr lang="de-DE" dirty="0"/>
          </a:p>
        </p:txBody>
      </p:sp>
      <p:sp>
        <p:nvSpPr>
          <p:cNvPr id="5126"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atin typeface="+mn-lt"/>
              </a:defRPr>
            </a:lvl1pPr>
          </a:lstStyle>
          <a:p>
            <a:pPr>
              <a:defRPr/>
            </a:pPr>
            <a:fld id="{BBD004AC-48FD-42AD-B4D1-61F927313C22}" type="slidenum">
              <a:rPr lang="de-DE"/>
              <a:pPr>
                <a:defRPr/>
              </a:pPr>
              <a:t>‹Nr.›</a:t>
            </a:fld>
            <a:endParaRPr lang="de-DE" dirty="0"/>
          </a:p>
        </p:txBody>
      </p:sp>
    </p:spTree>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Lst>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1.w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image" Target="../media/image9.png"/><Relationship Id="rId7" Type="http://schemas.openxmlformats.org/officeDocument/2006/relationships/image" Target="../media/image13.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2.wmf"/><Relationship Id="rId4" Type="http://schemas.openxmlformats.org/officeDocument/2006/relationships/oleObject" Target="../embeddings/oleObject1.bin"/><Relationship Id="rId9" Type="http://schemas.openxmlformats.org/officeDocument/2006/relationships/image" Target="../media/image14.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5.wmf"/></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19.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20.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1.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1285852" y="2643182"/>
            <a:ext cx="6643734" cy="1200329"/>
          </a:xfrm>
          <a:prstGeom prst="rect">
            <a:avLst/>
          </a:prstGeom>
          <a:noFill/>
        </p:spPr>
        <p:txBody>
          <a:bodyPr wrap="squar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sz="3600">
                <a:ln>
                  <a:prstDash val="solid"/>
                </a:ln>
                <a:solidFill>
                  <a:srgbClr val="002060"/>
                </a:solidFill>
                <a:latin typeface="Calibri" pitchFamily="34" charset="0"/>
              </a:rPr>
              <a:t>Explanations in recommender systems</a:t>
            </a:r>
            <a:endParaRPr lang="en-US" sz="3600" dirty="0">
              <a:ln>
                <a:prstDash val="solid"/>
              </a:ln>
              <a:solidFill>
                <a:srgbClr val="002060"/>
              </a:solidFill>
              <a:latin typeface="Calibri" pitchFamily="34" charset="0"/>
            </a:endParaRPr>
          </a:p>
        </p:txBody>
      </p:sp>
      <p:pic>
        <p:nvPicPr>
          <p:cNvPr id="5124" name="Picture 4" descr="C:\Users\Fatih\AppData\Local\Microsoft\Windows\Temporary Internet Files\Content.IE5\UY1LJLCK\MC900250629[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13904" y="3843511"/>
            <a:ext cx="2587625" cy="27352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Taxonomy for generating explanations in RS</a:t>
            </a:r>
            <a:endParaRPr lang="en-US" dirty="0"/>
          </a:p>
        </p:txBody>
      </p:sp>
      <p:sp>
        <p:nvSpPr>
          <p:cNvPr id="3" name="Inhaltsplatzhalter 2"/>
          <p:cNvSpPr>
            <a:spLocks noGrp="1"/>
          </p:cNvSpPr>
          <p:nvPr>
            <p:ph idx="1"/>
          </p:nvPr>
        </p:nvSpPr>
        <p:spPr>
          <a:xfrm>
            <a:off x="457200" y="1340768"/>
            <a:ext cx="8229600" cy="4785395"/>
          </a:xfrm>
        </p:spPr>
        <p:txBody>
          <a:bodyPr/>
          <a:lstStyle/>
          <a:p>
            <a:pPr marL="0" indent="0">
              <a:buNone/>
            </a:pPr>
            <a:r>
              <a:rPr lang="en-US" dirty="0" smtClean="0"/>
              <a:t>Major design dimensions of current explanation components:</a:t>
            </a:r>
          </a:p>
          <a:p>
            <a:r>
              <a:rPr lang="en-US" dirty="0" smtClean="0"/>
              <a:t>Category of reasoning model for generating explanations </a:t>
            </a:r>
          </a:p>
          <a:p>
            <a:pPr lvl="1"/>
            <a:r>
              <a:rPr lang="en-US" dirty="0" smtClean="0"/>
              <a:t>White box</a:t>
            </a:r>
          </a:p>
          <a:p>
            <a:pPr lvl="1"/>
            <a:r>
              <a:rPr lang="en-US" dirty="0" smtClean="0"/>
              <a:t>Black box</a:t>
            </a:r>
          </a:p>
          <a:p>
            <a:r>
              <a:rPr lang="en-US" dirty="0" smtClean="0"/>
              <a:t>RS paradigm for generating explanations</a:t>
            </a:r>
          </a:p>
          <a:p>
            <a:pPr lvl="1"/>
            <a:r>
              <a:rPr lang="en-US" dirty="0" smtClean="0"/>
              <a:t>Determines the exploitable semantic relations</a:t>
            </a:r>
          </a:p>
          <a:p>
            <a:r>
              <a:rPr lang="en-US" dirty="0" smtClean="0"/>
              <a:t>Information categories</a:t>
            </a:r>
          </a:p>
          <a:p>
            <a:pPr lvl="1"/>
            <a:endParaRPr lang="en-US" dirty="0"/>
          </a:p>
        </p:txBody>
      </p:sp>
      <p:pic>
        <p:nvPicPr>
          <p:cNvPr id="133122" name="Picture 2"/>
          <p:cNvPicPr>
            <a:picLocks noChangeAspect="1" noChangeArrowheads="1"/>
          </p:cNvPicPr>
          <p:nvPr/>
        </p:nvPicPr>
        <p:blipFill>
          <a:blip r:embed="rId3"/>
          <a:srcRect r="2652"/>
          <a:stretch>
            <a:fillRect/>
          </a:stretch>
        </p:blipFill>
        <p:spPr bwMode="auto">
          <a:xfrm>
            <a:off x="3669729" y="3645024"/>
            <a:ext cx="5352269" cy="2304256"/>
          </a:xfrm>
          <a:prstGeom prst="rect">
            <a:avLst/>
          </a:prstGeom>
          <a:noFill/>
          <a:ln w="9525">
            <a:noFill/>
            <a:miter lim="800000"/>
            <a:headEnd/>
            <a:tailEnd/>
          </a:ln>
          <a:effectLst/>
        </p:spPr>
      </p:pic>
    </p:spTree>
    <p:extLst>
      <p:ext uri="{BB962C8B-B14F-4D97-AF65-F5344CB8AC3E}">
        <p14:creationId xmlns:p14="http://schemas.microsoft.com/office/powerpoint/2010/main" val="1542606564"/>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55576" y="260648"/>
            <a:ext cx="5832648" cy="1143000"/>
          </a:xfrm>
        </p:spPr>
        <p:txBody>
          <a:bodyPr/>
          <a:lstStyle/>
          <a:p>
            <a:r>
              <a:rPr lang="en-US" dirty="0" smtClean="0"/>
              <a:t>Archetypes of KB</a:t>
            </a:r>
            <a:endParaRPr lang="en-US" dirty="0"/>
          </a:p>
        </p:txBody>
      </p:sp>
      <p:sp>
        <p:nvSpPr>
          <p:cNvPr id="3" name="Inhaltsplatzhalter 2"/>
          <p:cNvSpPr>
            <a:spLocks noGrp="1"/>
          </p:cNvSpPr>
          <p:nvPr>
            <p:ph idx="1"/>
          </p:nvPr>
        </p:nvSpPr>
        <p:spPr>
          <a:xfrm>
            <a:off x="683568" y="1484784"/>
            <a:ext cx="5400600" cy="5040560"/>
          </a:xfrm>
        </p:spPr>
        <p:txBody>
          <a:bodyPr/>
          <a:lstStyle/>
          <a:p>
            <a:r>
              <a:rPr lang="en-US" smtClean="0"/>
              <a:t>Classes of objects </a:t>
            </a:r>
          </a:p>
          <a:p>
            <a:pPr lvl="1"/>
            <a:r>
              <a:rPr lang="en-US" smtClean="0"/>
              <a:t>Users</a:t>
            </a:r>
          </a:p>
          <a:p>
            <a:pPr lvl="1"/>
            <a:r>
              <a:rPr lang="en-US" smtClean="0"/>
              <a:t>Items</a:t>
            </a:r>
          </a:p>
          <a:p>
            <a:pPr lvl="1"/>
            <a:r>
              <a:rPr lang="en-US" smtClean="0"/>
              <a:t>Properties</a:t>
            </a:r>
          </a:p>
          <a:p>
            <a:r>
              <a:rPr lang="en-US" smtClean="0"/>
              <a:t>N-ary relations between them</a:t>
            </a:r>
          </a:p>
          <a:p>
            <a:endParaRPr lang="en-US" smtClean="0"/>
          </a:p>
          <a:p>
            <a:r>
              <a:rPr lang="en-US" smtClean="0"/>
              <a:t>Collaborative filtering</a:t>
            </a:r>
          </a:p>
          <a:p>
            <a:pPr lvl="1"/>
            <a:r>
              <a:rPr lang="en-US" smtClean="0"/>
              <a:t>Neighborhood based CF </a:t>
            </a:r>
            <a:r>
              <a:rPr lang="en-US" sz="1800" smtClean="0"/>
              <a:t>(a)</a:t>
            </a:r>
            <a:endParaRPr lang="en-US" smtClean="0"/>
          </a:p>
          <a:p>
            <a:pPr lvl="1"/>
            <a:r>
              <a:rPr lang="en-US" smtClean="0"/>
              <a:t>Matrix factorization </a:t>
            </a:r>
            <a:r>
              <a:rPr lang="en-US" sz="1800" smtClean="0"/>
              <a:t>(b)</a:t>
            </a:r>
            <a:endParaRPr lang="en-US" smtClean="0"/>
          </a:p>
          <a:p>
            <a:pPr lvl="2"/>
            <a:r>
              <a:rPr lang="en-US" smtClean="0"/>
              <a:t>Introduces additional factors as proxies for determining similarities</a:t>
            </a:r>
            <a:endParaRPr lang="en-US"/>
          </a:p>
        </p:txBody>
      </p:sp>
      <p:pic>
        <p:nvPicPr>
          <p:cNvPr id="134146" name="Picture 2"/>
          <p:cNvPicPr>
            <a:picLocks noChangeAspect="1" noChangeArrowheads="1"/>
          </p:cNvPicPr>
          <p:nvPr/>
        </p:nvPicPr>
        <p:blipFill>
          <a:blip r:embed="rId3"/>
          <a:srcRect r="62115"/>
          <a:stretch>
            <a:fillRect/>
          </a:stretch>
        </p:blipFill>
        <p:spPr bwMode="auto">
          <a:xfrm>
            <a:off x="5724128" y="1484784"/>
            <a:ext cx="3014143" cy="3930070"/>
          </a:xfrm>
          <a:prstGeom prst="rect">
            <a:avLst/>
          </a:prstGeom>
          <a:noFill/>
          <a:ln w="9525">
            <a:noFill/>
            <a:miter lim="800000"/>
            <a:headEnd/>
            <a:tailEnd/>
          </a:ln>
          <a:effectLst/>
        </p:spPr>
      </p:pic>
    </p:spTree>
    <p:extLst>
      <p:ext uri="{BB962C8B-B14F-4D97-AF65-F5344CB8AC3E}">
        <p14:creationId xmlns:p14="http://schemas.microsoft.com/office/powerpoint/2010/main" val="1337221519"/>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685800" y="1337920"/>
            <a:ext cx="3598168" cy="5400600"/>
          </a:xfrm>
        </p:spPr>
        <p:txBody>
          <a:bodyPr/>
          <a:lstStyle/>
          <a:p>
            <a:r>
              <a:rPr lang="en-US" dirty="0" smtClean="0"/>
              <a:t>Similarity between items</a:t>
            </a:r>
          </a:p>
          <a:p>
            <a:endParaRPr lang="en-US" dirty="0" smtClean="0"/>
          </a:p>
          <a:p>
            <a:endParaRPr lang="en-US" dirty="0" smtClean="0"/>
          </a:p>
          <a:p>
            <a:r>
              <a:rPr lang="en-US" dirty="0" smtClean="0"/>
              <a:t>Similarity between users</a:t>
            </a:r>
          </a:p>
          <a:p>
            <a:endParaRPr lang="en-US" dirty="0" smtClean="0"/>
          </a:p>
          <a:p>
            <a:endParaRPr lang="en-US" dirty="0" smtClean="0"/>
          </a:p>
          <a:p>
            <a:endParaRPr lang="en-US" dirty="0"/>
          </a:p>
          <a:p>
            <a:r>
              <a:rPr lang="en-US" dirty="0" smtClean="0"/>
              <a:t>Tags</a:t>
            </a:r>
          </a:p>
          <a:p>
            <a:pPr lvl="1"/>
            <a:r>
              <a:rPr lang="en-US" dirty="0" smtClean="0"/>
              <a:t>Tag relevance (for item)</a:t>
            </a:r>
          </a:p>
          <a:p>
            <a:pPr lvl="1"/>
            <a:r>
              <a:rPr lang="en-US" dirty="0" smtClean="0"/>
              <a:t>Tag preference (of user)</a:t>
            </a:r>
          </a:p>
          <a:p>
            <a:pPr lvl="1"/>
            <a:endParaRPr lang="en-US" dirty="0"/>
          </a:p>
        </p:txBody>
      </p:sp>
      <p:pic>
        <p:nvPicPr>
          <p:cNvPr id="137218" name="Picture 2" descr="D:\projects\000-papers\general\habil\vortrag\material\why_cf.bmp"/>
          <p:cNvPicPr>
            <a:picLocks noChangeAspect="1" noChangeArrowheads="1"/>
          </p:cNvPicPr>
          <p:nvPr/>
        </p:nvPicPr>
        <p:blipFill>
          <a:blip r:embed="rId3"/>
          <a:srcRect/>
          <a:stretch>
            <a:fillRect/>
          </a:stretch>
        </p:blipFill>
        <p:spPr bwMode="auto">
          <a:xfrm>
            <a:off x="5364088" y="85674"/>
            <a:ext cx="3397711" cy="1872208"/>
          </a:xfrm>
          <a:prstGeom prst="rect">
            <a:avLst/>
          </a:prstGeom>
          <a:noFill/>
        </p:spPr>
      </p:pic>
      <p:pic>
        <p:nvPicPr>
          <p:cNvPr id="137219" name="Picture 3"/>
          <p:cNvPicPr>
            <a:picLocks noChangeAspect="1" noChangeArrowheads="1"/>
          </p:cNvPicPr>
          <p:nvPr/>
        </p:nvPicPr>
        <p:blipFill>
          <a:blip r:embed="rId4"/>
          <a:srcRect/>
          <a:stretch>
            <a:fillRect/>
          </a:stretch>
        </p:blipFill>
        <p:spPr bwMode="auto">
          <a:xfrm>
            <a:off x="5364088" y="2204864"/>
            <a:ext cx="2664296" cy="2232248"/>
          </a:xfrm>
          <a:prstGeom prst="rect">
            <a:avLst/>
          </a:prstGeom>
          <a:noFill/>
          <a:ln w="9525">
            <a:solidFill>
              <a:schemeClr val="tx1"/>
            </a:solidFill>
            <a:miter lim="800000"/>
            <a:headEnd/>
            <a:tailEnd/>
          </a:ln>
        </p:spPr>
      </p:pic>
      <p:pic>
        <p:nvPicPr>
          <p:cNvPr id="5" name="Picture 4"/>
          <p:cNvPicPr>
            <a:picLocks noChangeAspect="1" noChangeArrowheads="1"/>
          </p:cNvPicPr>
          <p:nvPr/>
        </p:nvPicPr>
        <p:blipFill>
          <a:blip r:embed="rId5"/>
          <a:srcRect/>
          <a:stretch>
            <a:fillRect/>
          </a:stretch>
        </p:blipFill>
        <p:spPr bwMode="auto">
          <a:xfrm>
            <a:off x="5371169" y="4594074"/>
            <a:ext cx="3250813" cy="2094968"/>
          </a:xfrm>
          <a:prstGeom prst="rect">
            <a:avLst/>
          </a:prstGeom>
          <a:noFill/>
          <a:ln w="9525">
            <a:solidFill>
              <a:schemeClr val="tx1"/>
            </a:solidFill>
            <a:miter lim="800000"/>
            <a:headEnd/>
            <a:tailEnd/>
          </a:ln>
        </p:spPr>
      </p:pic>
      <p:sp>
        <p:nvSpPr>
          <p:cNvPr id="6" name="Titel 1"/>
          <p:cNvSpPr>
            <a:spLocks noGrp="1"/>
          </p:cNvSpPr>
          <p:nvPr>
            <p:ph type="title"/>
          </p:nvPr>
        </p:nvSpPr>
        <p:spPr>
          <a:xfrm>
            <a:off x="755576" y="260648"/>
            <a:ext cx="5832648" cy="1143000"/>
          </a:xfrm>
        </p:spPr>
        <p:txBody>
          <a:bodyPr/>
          <a:lstStyle/>
          <a:p>
            <a:r>
              <a:rPr lang="en-US" dirty="0" smtClean="0"/>
              <a:t>Examples</a:t>
            </a:r>
            <a:endParaRPr lang="en-US" dirty="0"/>
          </a:p>
        </p:txBody>
      </p:sp>
    </p:spTree>
    <p:extLst>
      <p:ext uri="{BB962C8B-B14F-4D97-AF65-F5344CB8AC3E}">
        <p14:creationId xmlns:p14="http://schemas.microsoft.com/office/powerpoint/2010/main" val="267901770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p:cTn id="7" dur="1000" fill="hold"/>
                                        <p:tgtEl>
                                          <p:spTgt spid="3">
                                            <p:txEl>
                                              <p:pRg st="3" end="3"/>
                                            </p:txEl>
                                          </p:spTgt>
                                        </p:tgtEl>
                                        <p:attrNameLst>
                                          <p:attrName>ppt_w</p:attrName>
                                        </p:attrNameLst>
                                      </p:cBhvr>
                                      <p:tavLst>
                                        <p:tav tm="0">
                                          <p:val>
                                            <p:strVal val="#ppt_w*0.70"/>
                                          </p:val>
                                        </p:tav>
                                        <p:tav tm="100000">
                                          <p:val>
                                            <p:strVal val="#ppt_w"/>
                                          </p:val>
                                        </p:tav>
                                      </p:tavLst>
                                    </p:anim>
                                    <p:anim calcmode="lin" valueType="num">
                                      <p:cBhvr>
                                        <p:cTn id="8" dur="1000" fill="hold"/>
                                        <p:tgtEl>
                                          <p:spTgt spid="3">
                                            <p:txEl>
                                              <p:pRg st="3" end="3"/>
                                            </p:txEl>
                                          </p:spTgt>
                                        </p:tgtEl>
                                        <p:attrNameLst>
                                          <p:attrName>ppt_h</p:attrName>
                                        </p:attrNameLst>
                                      </p:cBhvr>
                                      <p:tavLst>
                                        <p:tav tm="0">
                                          <p:val>
                                            <p:strVal val="#ppt_h"/>
                                          </p:val>
                                        </p:tav>
                                        <p:tav tm="100000">
                                          <p:val>
                                            <p:strVal val="#ppt_h"/>
                                          </p:val>
                                        </p:tav>
                                      </p:tavLst>
                                    </p:anim>
                                    <p:animEffect transition="in" filter="fade">
                                      <p:cBhvr>
                                        <p:cTn id="9" dur="1000"/>
                                        <p:tgtEl>
                                          <p:spTgt spid="3">
                                            <p:txEl>
                                              <p:pRg st="3" end="3"/>
                                            </p:txEl>
                                          </p:spTgt>
                                        </p:tgtEl>
                                      </p:cBhvr>
                                    </p:animEffect>
                                  </p:childTnLst>
                                </p:cTn>
                              </p:par>
                              <p:par>
                                <p:cTn id="10" presetID="55" presetClass="entr" presetSubtype="0" fill="hold" nodeType="withEffect">
                                  <p:stCondLst>
                                    <p:cond delay="0"/>
                                  </p:stCondLst>
                                  <p:childTnLst>
                                    <p:set>
                                      <p:cBhvr>
                                        <p:cTn id="11" dur="1" fill="hold">
                                          <p:stCondLst>
                                            <p:cond delay="0"/>
                                          </p:stCondLst>
                                        </p:cTn>
                                        <p:tgtEl>
                                          <p:spTgt spid="137219"/>
                                        </p:tgtEl>
                                        <p:attrNameLst>
                                          <p:attrName>style.visibility</p:attrName>
                                        </p:attrNameLst>
                                      </p:cBhvr>
                                      <p:to>
                                        <p:strVal val="visible"/>
                                      </p:to>
                                    </p:set>
                                    <p:anim calcmode="lin" valueType="num">
                                      <p:cBhvr>
                                        <p:cTn id="12" dur="1000" fill="hold"/>
                                        <p:tgtEl>
                                          <p:spTgt spid="137219"/>
                                        </p:tgtEl>
                                        <p:attrNameLst>
                                          <p:attrName>ppt_w</p:attrName>
                                        </p:attrNameLst>
                                      </p:cBhvr>
                                      <p:tavLst>
                                        <p:tav tm="0">
                                          <p:val>
                                            <p:strVal val="#ppt_w*0.70"/>
                                          </p:val>
                                        </p:tav>
                                        <p:tav tm="100000">
                                          <p:val>
                                            <p:strVal val="#ppt_w"/>
                                          </p:val>
                                        </p:tav>
                                      </p:tavLst>
                                    </p:anim>
                                    <p:anim calcmode="lin" valueType="num">
                                      <p:cBhvr>
                                        <p:cTn id="13" dur="1000" fill="hold"/>
                                        <p:tgtEl>
                                          <p:spTgt spid="137219"/>
                                        </p:tgtEl>
                                        <p:attrNameLst>
                                          <p:attrName>ppt_h</p:attrName>
                                        </p:attrNameLst>
                                      </p:cBhvr>
                                      <p:tavLst>
                                        <p:tav tm="0">
                                          <p:val>
                                            <p:strVal val="#ppt_h"/>
                                          </p:val>
                                        </p:tav>
                                        <p:tav tm="100000">
                                          <p:val>
                                            <p:strVal val="#ppt_h"/>
                                          </p:val>
                                        </p:tav>
                                      </p:tavLst>
                                    </p:anim>
                                    <p:animEffect transition="in" filter="fade">
                                      <p:cBhvr>
                                        <p:cTn id="14" dur="1000"/>
                                        <p:tgtEl>
                                          <p:spTgt spid="137219"/>
                                        </p:tgtEl>
                                      </p:cBhvr>
                                    </p:animEffect>
                                  </p:childTnLst>
                                </p:cTn>
                              </p:par>
                            </p:childTnLst>
                          </p:cTn>
                        </p:par>
                      </p:childTnLst>
                    </p:cTn>
                  </p:par>
                  <p:par>
                    <p:cTn id="15" fill="hold">
                      <p:stCondLst>
                        <p:cond delay="indefinite"/>
                      </p:stCondLst>
                      <p:childTnLst>
                        <p:par>
                          <p:cTn id="16" fill="hold">
                            <p:stCondLst>
                              <p:cond delay="0"/>
                            </p:stCondLst>
                            <p:childTnLst>
                              <p:par>
                                <p:cTn id="17" presetID="55" presetClass="entr" presetSubtype="0" fill="hold" grpId="0"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 calcmode="lin" valueType="num">
                                      <p:cBhvr>
                                        <p:cTn id="19" dur="1000" fill="hold"/>
                                        <p:tgtEl>
                                          <p:spTgt spid="3">
                                            <p:txEl>
                                              <p:pRg st="7" end="7"/>
                                            </p:txEl>
                                          </p:spTgt>
                                        </p:tgtEl>
                                        <p:attrNameLst>
                                          <p:attrName>ppt_w</p:attrName>
                                        </p:attrNameLst>
                                      </p:cBhvr>
                                      <p:tavLst>
                                        <p:tav tm="0">
                                          <p:val>
                                            <p:strVal val="#ppt_w*0.70"/>
                                          </p:val>
                                        </p:tav>
                                        <p:tav tm="100000">
                                          <p:val>
                                            <p:strVal val="#ppt_w"/>
                                          </p:val>
                                        </p:tav>
                                      </p:tavLst>
                                    </p:anim>
                                    <p:anim calcmode="lin" valueType="num">
                                      <p:cBhvr>
                                        <p:cTn id="20" dur="1000" fill="hold"/>
                                        <p:tgtEl>
                                          <p:spTgt spid="3">
                                            <p:txEl>
                                              <p:pRg st="7" end="7"/>
                                            </p:txEl>
                                          </p:spTgt>
                                        </p:tgtEl>
                                        <p:attrNameLst>
                                          <p:attrName>ppt_h</p:attrName>
                                        </p:attrNameLst>
                                      </p:cBhvr>
                                      <p:tavLst>
                                        <p:tav tm="0">
                                          <p:val>
                                            <p:strVal val="#ppt_h"/>
                                          </p:val>
                                        </p:tav>
                                        <p:tav tm="100000">
                                          <p:val>
                                            <p:strVal val="#ppt_h"/>
                                          </p:val>
                                        </p:tav>
                                      </p:tavLst>
                                    </p:anim>
                                    <p:animEffect transition="in" filter="fade">
                                      <p:cBhvr>
                                        <p:cTn id="21" dur="1000"/>
                                        <p:tgtEl>
                                          <p:spTgt spid="3">
                                            <p:txEl>
                                              <p:pRg st="7" end="7"/>
                                            </p:txEl>
                                          </p:spTgt>
                                        </p:tgtEl>
                                      </p:cBhvr>
                                    </p:animEffect>
                                  </p:childTnLst>
                                </p:cTn>
                              </p:par>
                              <p:par>
                                <p:cTn id="22" presetID="55" presetClass="entr" presetSubtype="0" fill="hold" grpId="0"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 calcmode="lin" valueType="num">
                                      <p:cBhvr>
                                        <p:cTn id="24" dur="1000" fill="hold"/>
                                        <p:tgtEl>
                                          <p:spTgt spid="3">
                                            <p:txEl>
                                              <p:pRg st="8" end="8"/>
                                            </p:txEl>
                                          </p:spTgt>
                                        </p:tgtEl>
                                        <p:attrNameLst>
                                          <p:attrName>ppt_w</p:attrName>
                                        </p:attrNameLst>
                                      </p:cBhvr>
                                      <p:tavLst>
                                        <p:tav tm="0">
                                          <p:val>
                                            <p:strVal val="#ppt_w*0.70"/>
                                          </p:val>
                                        </p:tav>
                                        <p:tav tm="100000">
                                          <p:val>
                                            <p:strVal val="#ppt_w"/>
                                          </p:val>
                                        </p:tav>
                                      </p:tavLst>
                                    </p:anim>
                                    <p:anim calcmode="lin" valueType="num">
                                      <p:cBhvr>
                                        <p:cTn id="25" dur="1000" fill="hold"/>
                                        <p:tgtEl>
                                          <p:spTgt spid="3">
                                            <p:txEl>
                                              <p:pRg st="8" end="8"/>
                                            </p:txEl>
                                          </p:spTgt>
                                        </p:tgtEl>
                                        <p:attrNameLst>
                                          <p:attrName>ppt_h</p:attrName>
                                        </p:attrNameLst>
                                      </p:cBhvr>
                                      <p:tavLst>
                                        <p:tav tm="0">
                                          <p:val>
                                            <p:strVal val="#ppt_h"/>
                                          </p:val>
                                        </p:tav>
                                        <p:tav tm="100000">
                                          <p:val>
                                            <p:strVal val="#ppt_h"/>
                                          </p:val>
                                        </p:tav>
                                      </p:tavLst>
                                    </p:anim>
                                    <p:animEffect transition="in" filter="fade">
                                      <p:cBhvr>
                                        <p:cTn id="26" dur="1000"/>
                                        <p:tgtEl>
                                          <p:spTgt spid="3">
                                            <p:txEl>
                                              <p:pRg st="8" end="8"/>
                                            </p:txEl>
                                          </p:spTgt>
                                        </p:tgtEl>
                                      </p:cBhvr>
                                    </p:animEffect>
                                  </p:childTnLst>
                                </p:cTn>
                              </p:par>
                              <p:par>
                                <p:cTn id="27" presetID="55" presetClass="entr" presetSubtype="0" fill="hold" nodeType="with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p:cTn id="29" dur="1000" fill="hold"/>
                                        <p:tgtEl>
                                          <p:spTgt spid="5"/>
                                        </p:tgtEl>
                                        <p:attrNameLst>
                                          <p:attrName>ppt_w</p:attrName>
                                        </p:attrNameLst>
                                      </p:cBhvr>
                                      <p:tavLst>
                                        <p:tav tm="0">
                                          <p:val>
                                            <p:strVal val="#ppt_w*0.70"/>
                                          </p:val>
                                        </p:tav>
                                        <p:tav tm="100000">
                                          <p:val>
                                            <p:strVal val="#ppt_w"/>
                                          </p:val>
                                        </p:tav>
                                      </p:tavLst>
                                    </p:anim>
                                    <p:anim calcmode="lin" valueType="num">
                                      <p:cBhvr>
                                        <p:cTn id="30" dur="1000" fill="hold"/>
                                        <p:tgtEl>
                                          <p:spTgt spid="5"/>
                                        </p:tgtEl>
                                        <p:attrNameLst>
                                          <p:attrName>ppt_h</p:attrName>
                                        </p:attrNameLst>
                                      </p:cBhvr>
                                      <p:tavLst>
                                        <p:tav tm="0">
                                          <p:val>
                                            <p:strVal val="#ppt_h"/>
                                          </p:val>
                                        </p:tav>
                                        <p:tav tm="100000">
                                          <p:val>
                                            <p:strVal val="#ppt_h"/>
                                          </p:val>
                                        </p:tav>
                                      </p:tavLst>
                                    </p:anim>
                                    <p:animEffect transition="in" filter="fade">
                                      <p:cBhvr>
                                        <p:cTn id="31" dur="1000"/>
                                        <p:tgtEl>
                                          <p:spTgt spid="5"/>
                                        </p:tgtEl>
                                      </p:cBhvr>
                                    </p:animEffect>
                                  </p:childTnLst>
                                </p:cTn>
                              </p:par>
                              <p:par>
                                <p:cTn id="32" presetID="55" presetClass="entr" presetSubtype="0" fill="hold" grpId="0"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 calcmode="lin" valueType="num">
                                      <p:cBhvr>
                                        <p:cTn id="34" dur="1000" fill="hold"/>
                                        <p:tgtEl>
                                          <p:spTgt spid="3">
                                            <p:txEl>
                                              <p:pRg st="9" end="9"/>
                                            </p:txEl>
                                          </p:spTgt>
                                        </p:tgtEl>
                                        <p:attrNameLst>
                                          <p:attrName>ppt_w</p:attrName>
                                        </p:attrNameLst>
                                      </p:cBhvr>
                                      <p:tavLst>
                                        <p:tav tm="0">
                                          <p:val>
                                            <p:strVal val="#ppt_w*0.70"/>
                                          </p:val>
                                        </p:tav>
                                        <p:tav tm="100000">
                                          <p:val>
                                            <p:strVal val="#ppt_w"/>
                                          </p:val>
                                        </p:tav>
                                      </p:tavLst>
                                    </p:anim>
                                    <p:anim calcmode="lin" valueType="num">
                                      <p:cBhvr>
                                        <p:cTn id="35" dur="1000" fill="hold"/>
                                        <p:tgtEl>
                                          <p:spTgt spid="3">
                                            <p:txEl>
                                              <p:pRg st="9" end="9"/>
                                            </p:txEl>
                                          </p:spTgt>
                                        </p:tgtEl>
                                        <p:attrNameLst>
                                          <p:attrName>ppt_h</p:attrName>
                                        </p:attrNameLst>
                                      </p:cBhvr>
                                      <p:tavLst>
                                        <p:tav tm="0">
                                          <p:val>
                                            <p:strVal val="#ppt_h"/>
                                          </p:val>
                                        </p:tav>
                                        <p:tav tm="100000">
                                          <p:val>
                                            <p:strVal val="#ppt_h"/>
                                          </p:val>
                                        </p:tav>
                                      </p:tavLst>
                                    </p:anim>
                                    <p:animEffect transition="in" filter="fade">
                                      <p:cBhvr>
                                        <p:cTn id="36" dur="1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Explanations in collaborative filtering recommenders</a:t>
            </a:r>
            <a:endParaRPr lang="en-US"/>
          </a:p>
        </p:txBody>
      </p:sp>
      <p:sp>
        <p:nvSpPr>
          <p:cNvPr id="3" name="Inhaltsplatzhalter 2"/>
          <p:cNvSpPr>
            <a:spLocks noGrp="1"/>
          </p:cNvSpPr>
          <p:nvPr>
            <p:ph idx="1"/>
          </p:nvPr>
        </p:nvSpPr>
        <p:spPr/>
        <p:txBody>
          <a:bodyPr/>
          <a:lstStyle/>
          <a:p>
            <a:r>
              <a:rPr lang="en-US" b="0" smtClean="0"/>
              <a:t>Explicit recommendation knowledge is not available</a:t>
            </a:r>
          </a:p>
          <a:p>
            <a:r>
              <a:rPr lang="en-US" b="0" smtClean="0"/>
              <a:t>Recommendations based on CF cannot provide arguments as to why a product is appropriate for a customer or why a product does not meet a customer</a:t>
            </a:r>
            <a:r>
              <a:rPr lang="en-US" smtClean="0"/>
              <a:t>'</a:t>
            </a:r>
            <a:r>
              <a:rPr lang="en-US" b="0" smtClean="0"/>
              <a:t>s requirements</a:t>
            </a:r>
          </a:p>
          <a:p>
            <a:r>
              <a:rPr lang="en-US" b="0" smtClean="0"/>
              <a:t>The basic idea of CF is to mimic the human word-of-mouth recommendation process</a:t>
            </a:r>
          </a:p>
          <a:p>
            <a:r>
              <a:rPr lang="en-US" b="0" smtClean="0"/>
              <a:t>Therefore, give a comprehensible account of how this word-of-mouth approach works:</a:t>
            </a:r>
          </a:p>
          <a:p>
            <a:pPr lvl="1"/>
            <a:r>
              <a:rPr lang="en-US" b="0" smtClean="0"/>
              <a:t>Customers rate products</a:t>
            </a:r>
            <a:endParaRPr lang="en-US" smtClean="0"/>
          </a:p>
          <a:p>
            <a:pPr lvl="1"/>
            <a:r>
              <a:rPr lang="en-US" b="0" smtClean="0"/>
              <a:t>The CF locates customers with similar ratings (i.e., tastes), called neighbors</a:t>
            </a:r>
            <a:endParaRPr lang="en-US" smtClean="0"/>
          </a:p>
          <a:p>
            <a:pPr lvl="1"/>
            <a:r>
              <a:rPr lang="en-US" b="0" smtClean="0"/>
              <a:t>Products that are not rated by a customer are rated by combining the ratings of the customer’s neighbors</a:t>
            </a:r>
            <a:endParaRPr lang="en-US"/>
          </a:p>
        </p:txBody>
      </p:sp>
    </p:spTree>
    <p:extLst>
      <p:ext uri="{BB962C8B-B14F-4D97-AF65-F5344CB8AC3E}">
        <p14:creationId xmlns:p14="http://schemas.microsoft.com/office/powerpoint/2010/main" val="41787328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Evaluating explanation interfaces </a:t>
            </a:r>
            <a:r>
              <a:rPr lang="en-US" b="0" smtClean="0"/>
              <a:t>(Herlocker et al. 2000)</a:t>
            </a:r>
            <a:endParaRPr lang="en-US" b="0"/>
          </a:p>
        </p:txBody>
      </p:sp>
      <p:sp>
        <p:nvSpPr>
          <p:cNvPr id="3" name="Inhaltsplatzhalter 2"/>
          <p:cNvSpPr>
            <a:spLocks noGrp="1"/>
          </p:cNvSpPr>
          <p:nvPr>
            <p:ph idx="1"/>
          </p:nvPr>
        </p:nvSpPr>
        <p:spPr>
          <a:xfrm>
            <a:off x="457200" y="1196752"/>
            <a:ext cx="8229600" cy="4525963"/>
          </a:xfrm>
        </p:spPr>
        <p:txBody>
          <a:bodyPr/>
          <a:lstStyle/>
          <a:p>
            <a:r>
              <a:rPr lang="en-US" b="0" dirty="0" err="1" smtClean="0"/>
              <a:t>Herlocker</a:t>
            </a:r>
            <a:r>
              <a:rPr lang="en-US" b="0" dirty="0" smtClean="0"/>
              <a:t> et al. (2000) examined various implementations of explanation interfaces in the domain of the "</a:t>
            </a:r>
            <a:r>
              <a:rPr lang="en-US" b="0" dirty="0" err="1" smtClean="0"/>
              <a:t>MovieLens</a:t>
            </a:r>
            <a:r>
              <a:rPr lang="en-US" b="0" dirty="0" smtClean="0"/>
              <a:t>" system</a:t>
            </a:r>
          </a:p>
          <a:p>
            <a:r>
              <a:rPr lang="en-US" b="0" dirty="0" smtClean="0"/>
              <a:t>Twenty-one variants were evaluated</a:t>
            </a:r>
          </a:p>
          <a:p>
            <a:r>
              <a:rPr lang="en-US" b="0" dirty="0" smtClean="0"/>
              <a:t>Customers were asked, on a scale of 1 to 7, how likely they would be to go to see a recommended movie after a recommendation for this movie was presented and explained by one of the twenty-one different explanation approaches</a:t>
            </a:r>
          </a:p>
          <a:p>
            <a:r>
              <a:rPr lang="en-US" b="0" dirty="0" smtClean="0"/>
              <a:t>They also included the base case in which no additional explanation data were presented</a:t>
            </a:r>
          </a:p>
          <a:p>
            <a:r>
              <a:rPr lang="en-US" b="0" dirty="0" smtClean="0"/>
              <a:t>In addition to the base case, an explanation interface was designed that just output the past performance of the recommendation system – for instance,</a:t>
            </a:r>
          </a:p>
          <a:p>
            <a:pPr lvl="1"/>
            <a:r>
              <a:rPr lang="en-US" dirty="0" smtClean="0"/>
              <a:t>"</a:t>
            </a:r>
            <a:r>
              <a:rPr lang="en-US" dirty="0" err="1" smtClean="0"/>
              <a:t>MovieLens</a:t>
            </a:r>
            <a:r>
              <a:rPr lang="en-US" dirty="0" smtClean="0"/>
              <a:t> </a:t>
            </a:r>
            <a:r>
              <a:rPr lang="en-US" b="0" dirty="0" smtClean="0"/>
              <a:t>has provided accurate predictions for you 80% of the time in the </a:t>
            </a:r>
            <a:r>
              <a:rPr lang="en-US" dirty="0" smtClean="0"/>
              <a:t>past"</a:t>
            </a:r>
            <a:endParaRPr lang="en-US" b="0" dirty="0"/>
          </a:p>
        </p:txBody>
      </p:sp>
    </p:spTree>
    <p:extLst>
      <p:ext uri="{BB962C8B-B14F-4D97-AF65-F5344CB8AC3E}">
        <p14:creationId xmlns:p14="http://schemas.microsoft.com/office/powerpoint/2010/main" val="37600218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The results of the study by Herlocker et al. (2000)</a:t>
            </a:r>
            <a:endParaRPr lang="en-US"/>
          </a:p>
        </p:txBody>
      </p:sp>
      <p:sp>
        <p:nvSpPr>
          <p:cNvPr id="3" name="Inhaltsplatzhalter 2"/>
          <p:cNvSpPr>
            <a:spLocks noGrp="1"/>
          </p:cNvSpPr>
          <p:nvPr>
            <p:ph idx="1"/>
          </p:nvPr>
        </p:nvSpPr>
        <p:spPr>
          <a:xfrm>
            <a:off x="457200" y="1196752"/>
            <a:ext cx="8229600" cy="4525963"/>
          </a:xfrm>
        </p:spPr>
        <p:txBody>
          <a:bodyPr/>
          <a:lstStyle/>
          <a:p>
            <a:r>
              <a:rPr lang="en-US" b="0"/>
              <a:t>The best-performing explanation interfaces are based on the ratings of </a:t>
            </a:r>
            <a:r>
              <a:rPr lang="en-US" b="0" smtClean="0"/>
              <a:t>neighbors</a:t>
            </a:r>
          </a:p>
          <a:p>
            <a:endParaRPr lang="en-US" b="0"/>
          </a:p>
          <a:p>
            <a:endParaRPr lang="en-US" b="0" smtClean="0"/>
          </a:p>
          <a:p>
            <a:endParaRPr lang="en-US" b="0" smtClean="0"/>
          </a:p>
          <a:p>
            <a:endParaRPr lang="en-US" b="0"/>
          </a:p>
          <a:p>
            <a:endParaRPr lang="en-US" b="0" smtClean="0"/>
          </a:p>
          <a:p>
            <a:endParaRPr lang="en-US" b="0"/>
          </a:p>
          <a:p>
            <a:endParaRPr lang="en-US" b="0" smtClean="0"/>
          </a:p>
          <a:p>
            <a:r>
              <a:rPr lang="en-US" b="0"/>
              <a:t>In these cases similar neighbors </a:t>
            </a:r>
            <a:r>
              <a:rPr lang="en-US" b="0" smtClean="0"/>
              <a:t>liked the </a:t>
            </a:r>
            <a:r>
              <a:rPr lang="en-US" b="0"/>
              <a:t>recommended film, and this was comprehensibly presented. The </a:t>
            </a:r>
            <a:r>
              <a:rPr lang="en-US" b="0" smtClean="0"/>
              <a:t>histogram performed </a:t>
            </a:r>
            <a:r>
              <a:rPr lang="en-US" b="0"/>
              <a:t>better than the </a:t>
            </a:r>
            <a:r>
              <a:rPr lang="en-US" b="0" smtClean="0"/>
              <a:t>table</a:t>
            </a:r>
            <a:endParaRPr lang="en-US" b="0"/>
          </a:p>
        </p:txBody>
      </p:sp>
      <p:pic>
        <p:nvPicPr>
          <p:cNvPr id="4" name="Grafik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1632" y="1916832"/>
            <a:ext cx="3193768" cy="3190664"/>
          </a:xfrm>
          <a:prstGeom prst="rect">
            <a:avLst/>
          </a:prstGeom>
        </p:spPr>
      </p:pic>
      <p:pic>
        <p:nvPicPr>
          <p:cNvPr id="5" name="Grafik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44008" y="1772816"/>
            <a:ext cx="3331426" cy="3334680"/>
          </a:xfrm>
          <a:prstGeom prst="rect">
            <a:avLst/>
          </a:prstGeom>
        </p:spPr>
      </p:pic>
    </p:spTree>
    <p:extLst>
      <p:ext uri="{BB962C8B-B14F-4D97-AF65-F5344CB8AC3E}">
        <p14:creationId xmlns:p14="http://schemas.microsoft.com/office/powerpoint/2010/main" val="18369964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The results of the study by Herlocker et al. (2000)</a:t>
            </a:r>
            <a:endParaRPr lang="en-US"/>
          </a:p>
        </p:txBody>
      </p:sp>
      <p:sp>
        <p:nvSpPr>
          <p:cNvPr id="3" name="Inhaltsplatzhalter 2"/>
          <p:cNvSpPr>
            <a:spLocks noGrp="1"/>
          </p:cNvSpPr>
          <p:nvPr>
            <p:ph idx="1"/>
          </p:nvPr>
        </p:nvSpPr>
        <p:spPr/>
        <p:txBody>
          <a:bodyPr/>
          <a:lstStyle/>
          <a:p>
            <a:r>
              <a:rPr lang="en-US" b="0" dirty="0"/>
              <a:t>Recommenders using the simple statement about the past performance </a:t>
            </a:r>
            <a:r>
              <a:rPr lang="en-US" b="0" dirty="0" smtClean="0"/>
              <a:t>of MovieLens </a:t>
            </a:r>
            <a:r>
              <a:rPr lang="en-US" b="0" dirty="0"/>
              <a:t>were the second best </a:t>
            </a:r>
            <a:r>
              <a:rPr lang="en-US" b="0" dirty="0" smtClean="0"/>
              <a:t>performer</a:t>
            </a:r>
            <a:endParaRPr lang="en-US" b="0" dirty="0"/>
          </a:p>
          <a:p>
            <a:r>
              <a:rPr lang="en-US" b="0" dirty="0" smtClean="0"/>
              <a:t>Content-related </a:t>
            </a:r>
            <a:r>
              <a:rPr lang="en-US" b="0" dirty="0"/>
              <a:t>arguments mentioning the similarity to other highly </a:t>
            </a:r>
            <a:r>
              <a:rPr lang="en-US" b="0" dirty="0" smtClean="0"/>
              <a:t>rated films </a:t>
            </a:r>
            <a:r>
              <a:rPr lang="en-US" b="0" dirty="0"/>
              <a:t>or a favorite actor or actress were among the best </a:t>
            </a:r>
            <a:r>
              <a:rPr lang="en-US" b="0" dirty="0" smtClean="0"/>
              <a:t>performers</a:t>
            </a:r>
            <a:endParaRPr lang="en-US" b="0" dirty="0"/>
          </a:p>
          <a:p>
            <a:r>
              <a:rPr lang="en-US" b="0" dirty="0" smtClean="0"/>
              <a:t>Poorly </a:t>
            </a:r>
            <a:r>
              <a:rPr lang="en-US" b="0" dirty="0"/>
              <a:t>designed explanation interfaces decreased the willingness of </a:t>
            </a:r>
            <a:r>
              <a:rPr lang="en-US" b="0" dirty="0" smtClean="0"/>
              <a:t>customers to </a:t>
            </a:r>
            <a:r>
              <a:rPr lang="en-US" b="0" dirty="0"/>
              <a:t>follow the recommendation, even compared with the base </a:t>
            </a:r>
            <a:r>
              <a:rPr lang="en-US" b="0" dirty="0" smtClean="0"/>
              <a:t>case</a:t>
            </a:r>
            <a:endParaRPr lang="en-US" b="0" dirty="0"/>
          </a:p>
          <a:p>
            <a:r>
              <a:rPr lang="en-US" b="0" dirty="0" smtClean="0"/>
              <a:t>Too </a:t>
            </a:r>
            <a:r>
              <a:rPr lang="en-US" b="0" dirty="0"/>
              <a:t>much information has negative effects; poor performance was </a:t>
            </a:r>
            <a:r>
              <a:rPr lang="en-US" b="0" dirty="0" smtClean="0"/>
              <a:t>achieved by </a:t>
            </a:r>
            <a:r>
              <a:rPr lang="en-US" b="0" dirty="0"/>
              <a:t>enriching the data presented in histograms </a:t>
            </a:r>
            <a:r>
              <a:rPr lang="en-US" b="0" dirty="0" smtClean="0"/>
              <a:t>with information about </a:t>
            </a:r>
            <a:r>
              <a:rPr lang="en-US" b="0" dirty="0"/>
              <a:t>the proximity of </a:t>
            </a:r>
            <a:r>
              <a:rPr lang="en-US" b="0" dirty="0" smtClean="0"/>
              <a:t>neighbors</a:t>
            </a:r>
            <a:endParaRPr lang="en-US" b="0" dirty="0"/>
          </a:p>
          <a:p>
            <a:r>
              <a:rPr lang="en-US" b="0" dirty="0" smtClean="0"/>
              <a:t>Interestingly</a:t>
            </a:r>
            <a:r>
              <a:rPr lang="en-US" b="0" dirty="0"/>
              <a:t>, supporting recommendations with ratings from domain </a:t>
            </a:r>
            <a:r>
              <a:rPr lang="en-US" b="0" dirty="0" smtClean="0"/>
              <a:t>authorities, such </a:t>
            </a:r>
            <a:r>
              <a:rPr lang="en-US" b="0" dirty="0"/>
              <a:t>as movie critics, did not increase </a:t>
            </a:r>
            <a:r>
              <a:rPr lang="en-US" b="0" dirty="0" smtClean="0"/>
              <a:t>acceptance</a:t>
            </a:r>
            <a:endParaRPr lang="en-US" b="0" dirty="0"/>
          </a:p>
        </p:txBody>
      </p:sp>
    </p:spTree>
    <p:extLst>
      <p:ext uri="{BB962C8B-B14F-4D97-AF65-F5344CB8AC3E}">
        <p14:creationId xmlns:p14="http://schemas.microsoft.com/office/powerpoint/2010/main" val="11597387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err="1" smtClean="0"/>
              <a:t>Tagsplanations</a:t>
            </a:r>
            <a:r>
              <a:rPr lang="en-GB" dirty="0" smtClean="0"/>
              <a:t> </a:t>
            </a:r>
            <a:r>
              <a:rPr lang="en-GB" sz="1400" dirty="0" smtClean="0"/>
              <a:t>(</a:t>
            </a:r>
            <a:r>
              <a:rPr lang="en-GB" sz="1400" dirty="0" err="1" smtClean="0"/>
              <a:t>Vig</a:t>
            </a:r>
            <a:r>
              <a:rPr lang="en-GB" sz="1400" dirty="0" smtClean="0"/>
              <a:t> et al. 2010)</a:t>
            </a:r>
            <a:endParaRPr lang="en-GB" sz="1400" dirty="0"/>
          </a:p>
        </p:txBody>
      </p:sp>
      <p:sp>
        <p:nvSpPr>
          <p:cNvPr id="3" name="Inhaltsplatzhalter 2"/>
          <p:cNvSpPr>
            <a:spLocks noGrp="1"/>
          </p:cNvSpPr>
          <p:nvPr>
            <p:ph idx="1"/>
          </p:nvPr>
        </p:nvSpPr>
        <p:spPr>
          <a:xfrm>
            <a:off x="457200" y="1340768"/>
            <a:ext cx="4978896" cy="4525963"/>
          </a:xfrm>
        </p:spPr>
        <p:txBody>
          <a:bodyPr/>
          <a:lstStyle/>
          <a:p>
            <a:pPr>
              <a:defRPr/>
            </a:pPr>
            <a:r>
              <a:rPr lang="en-US" dirty="0" smtClean="0"/>
              <a:t>Tag relevance (for item)</a:t>
            </a:r>
          </a:p>
          <a:p>
            <a:pPr lvl="1">
              <a:defRPr/>
            </a:pPr>
            <a:r>
              <a:rPr lang="en-US" dirty="0" smtClean="0"/>
              <a:t>X .. Set of (mean-adjusted) ratings for I among users of tag t (U</a:t>
            </a:r>
            <a:r>
              <a:rPr lang="en-US" baseline="-25000" dirty="0" smtClean="0"/>
              <a:t>ti</a:t>
            </a:r>
            <a:r>
              <a:rPr lang="en-US" dirty="0" smtClean="0"/>
              <a:t>)</a:t>
            </a:r>
          </a:p>
          <a:p>
            <a:pPr lvl="1">
              <a:defRPr/>
            </a:pPr>
            <a:r>
              <a:rPr lang="en-US" dirty="0" smtClean="0"/>
              <a:t>Y .. Inferred tag preferences</a:t>
            </a:r>
          </a:p>
          <a:p>
            <a:pPr lvl="1">
              <a:defRPr/>
            </a:pPr>
            <a:r>
              <a:rPr lang="en-US" dirty="0" smtClean="0"/>
              <a:t>Correlation between user’s preference for the tag and their preference for the item</a:t>
            </a:r>
          </a:p>
          <a:p>
            <a:pPr>
              <a:defRPr/>
            </a:pPr>
            <a:endParaRPr lang="en-US" dirty="0" smtClean="0"/>
          </a:p>
          <a:p>
            <a:endParaRPr lang="en-GB" dirty="0"/>
          </a:p>
        </p:txBody>
      </p:sp>
      <p:pic>
        <p:nvPicPr>
          <p:cNvPr id="5" name="Picture 4"/>
          <p:cNvPicPr>
            <a:picLocks noChangeAspect="1" noChangeArrowheads="1"/>
          </p:cNvPicPr>
          <p:nvPr/>
        </p:nvPicPr>
        <p:blipFill>
          <a:blip r:embed="rId3"/>
          <a:srcRect/>
          <a:stretch>
            <a:fillRect/>
          </a:stretch>
        </p:blipFill>
        <p:spPr bwMode="auto">
          <a:xfrm>
            <a:off x="5652120" y="1484784"/>
            <a:ext cx="3250813" cy="2094968"/>
          </a:xfrm>
          <a:prstGeom prst="rect">
            <a:avLst/>
          </a:prstGeom>
          <a:noFill/>
          <a:ln w="9525">
            <a:solidFill>
              <a:schemeClr val="tx1"/>
            </a:solidFill>
            <a:miter lim="800000"/>
            <a:headEnd/>
            <a:tailEnd/>
          </a:ln>
        </p:spPr>
      </p:pic>
      <p:graphicFrame>
        <p:nvGraphicFramePr>
          <p:cNvPr id="7" name="Objekt 6"/>
          <p:cNvGraphicFramePr>
            <a:graphicFrameLocks noChangeAspect="1"/>
          </p:cNvGraphicFramePr>
          <p:nvPr>
            <p:extLst>
              <p:ext uri="{D42A27DB-BD31-4B8C-83A1-F6EECF244321}">
                <p14:modId xmlns:p14="http://schemas.microsoft.com/office/powerpoint/2010/main" val="717507241"/>
              </p:ext>
            </p:extLst>
          </p:nvPr>
        </p:nvGraphicFramePr>
        <p:xfrm>
          <a:off x="827584" y="4005064"/>
          <a:ext cx="4546600" cy="584200"/>
        </p:xfrm>
        <a:graphic>
          <a:graphicData uri="http://schemas.openxmlformats.org/presentationml/2006/ole">
            <mc:AlternateContent xmlns:mc="http://schemas.openxmlformats.org/markup-compatibility/2006">
              <mc:Choice xmlns:v="urn:schemas-microsoft-com:vml" Requires="v">
                <p:oleObj spid="_x0000_s1042" name="Formel" r:id="rId4" imgW="4546440" imgH="583920" progId="Equation.3">
                  <p:embed/>
                </p:oleObj>
              </mc:Choice>
              <mc:Fallback>
                <p:oleObj name="Formel" r:id="rId4" imgW="4546440" imgH="58392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584" y="4005064"/>
                        <a:ext cx="4546600" cy="584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kt 7"/>
          <p:cNvGraphicFramePr>
            <a:graphicFrameLocks noChangeAspect="1"/>
          </p:cNvGraphicFramePr>
          <p:nvPr>
            <p:extLst>
              <p:ext uri="{D42A27DB-BD31-4B8C-83A1-F6EECF244321}">
                <p14:modId xmlns:p14="http://schemas.microsoft.com/office/powerpoint/2010/main" val="3241094396"/>
              </p:ext>
            </p:extLst>
          </p:nvPr>
        </p:nvGraphicFramePr>
        <p:xfrm>
          <a:off x="3419872" y="4653136"/>
          <a:ext cx="1828800" cy="292100"/>
        </p:xfrm>
        <a:graphic>
          <a:graphicData uri="http://schemas.openxmlformats.org/presentationml/2006/ole">
            <mc:AlternateContent xmlns:mc="http://schemas.openxmlformats.org/markup-compatibility/2006">
              <mc:Choice xmlns:v="urn:schemas-microsoft-com:vml" Requires="v">
                <p:oleObj spid="_x0000_s1043" name="Formel" r:id="rId6" imgW="1828800" imgH="291960" progId="Equation.3">
                  <p:embed/>
                </p:oleObj>
              </mc:Choice>
              <mc:Fallback>
                <p:oleObj name="Formel" r:id="rId6" imgW="1828800" imgH="29196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19872" y="4653136"/>
                        <a:ext cx="1828800" cy="292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9" name="Object 5"/>
          <p:cNvGraphicFramePr>
            <a:graphicFrameLocks noChangeAspect="1"/>
          </p:cNvGraphicFramePr>
          <p:nvPr>
            <p:extLst>
              <p:ext uri="{D42A27DB-BD31-4B8C-83A1-F6EECF244321}">
                <p14:modId xmlns:p14="http://schemas.microsoft.com/office/powerpoint/2010/main" val="2689313701"/>
              </p:ext>
            </p:extLst>
          </p:nvPr>
        </p:nvGraphicFramePr>
        <p:xfrm>
          <a:off x="2523480" y="5013176"/>
          <a:ext cx="2768600" cy="292100"/>
        </p:xfrm>
        <a:graphic>
          <a:graphicData uri="http://schemas.openxmlformats.org/presentationml/2006/ole">
            <mc:AlternateContent xmlns:mc="http://schemas.openxmlformats.org/markup-compatibility/2006">
              <mc:Choice xmlns:v="urn:schemas-microsoft-com:vml" Requires="v">
                <p:oleObj spid="_x0000_s1044" name="Formel" r:id="rId8" imgW="2768400" imgH="291960" progId="Equation.3">
                  <p:embed/>
                </p:oleObj>
              </mc:Choice>
              <mc:Fallback>
                <p:oleObj name="Formel" r:id="rId8" imgW="2768400" imgH="29196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23480" y="5013176"/>
                        <a:ext cx="2768600" cy="292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674843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0.70"/>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err="1" smtClean="0"/>
              <a:t>Tagsplanations</a:t>
            </a:r>
            <a:r>
              <a:rPr lang="en-GB" dirty="0" smtClean="0"/>
              <a:t> </a:t>
            </a:r>
            <a:r>
              <a:rPr lang="en-GB" sz="1400" dirty="0" smtClean="0"/>
              <a:t>(</a:t>
            </a:r>
            <a:r>
              <a:rPr lang="en-GB" sz="1400" dirty="0" err="1" smtClean="0"/>
              <a:t>Vig</a:t>
            </a:r>
            <a:r>
              <a:rPr lang="en-GB" sz="1400" dirty="0" smtClean="0"/>
              <a:t> et al. 2010)</a:t>
            </a:r>
            <a:endParaRPr lang="en-GB" sz="1400" dirty="0"/>
          </a:p>
        </p:txBody>
      </p:sp>
      <p:sp>
        <p:nvSpPr>
          <p:cNvPr id="3" name="Inhaltsplatzhalter 2"/>
          <p:cNvSpPr>
            <a:spLocks noGrp="1"/>
          </p:cNvSpPr>
          <p:nvPr>
            <p:ph idx="1"/>
          </p:nvPr>
        </p:nvSpPr>
        <p:spPr>
          <a:xfrm>
            <a:off x="457200" y="1340768"/>
            <a:ext cx="8003232" cy="4525963"/>
          </a:xfrm>
        </p:spPr>
        <p:txBody>
          <a:bodyPr/>
          <a:lstStyle/>
          <a:p>
            <a:pPr>
              <a:defRPr/>
            </a:pPr>
            <a:r>
              <a:rPr lang="en-US" dirty="0" smtClean="0"/>
              <a:t>Tag preference (of user)</a:t>
            </a:r>
          </a:p>
          <a:p>
            <a:pPr lvl="1">
              <a:defRPr/>
            </a:pPr>
            <a:r>
              <a:rPr lang="en-US" dirty="0" smtClean="0"/>
              <a:t>I</a:t>
            </a:r>
            <a:r>
              <a:rPr lang="en-US" baseline="-25000" dirty="0" smtClean="0"/>
              <a:t>u</a:t>
            </a:r>
            <a:r>
              <a:rPr lang="en-US" dirty="0" smtClean="0"/>
              <a:t> .. Items rated by u</a:t>
            </a:r>
          </a:p>
          <a:p>
            <a:pPr lvl="1">
              <a:defRPr/>
            </a:pPr>
            <a:r>
              <a:rPr lang="en-US" dirty="0" smtClean="0"/>
              <a:t>k .. Smoothing constant, </a:t>
            </a:r>
            <a:r>
              <a:rPr lang="en-US" b="0" dirty="0"/>
              <a:t>t</a:t>
            </a:r>
            <a:r>
              <a:rPr lang="en-US" b="0" dirty="0" smtClean="0"/>
              <a:t>he </a:t>
            </a:r>
            <a:r>
              <a:rPr lang="en-US" b="0" dirty="0"/>
              <a:t>smoothing constant k accounts for users </a:t>
            </a:r>
            <a:r>
              <a:rPr lang="en-US" b="0" dirty="0" smtClean="0"/>
              <a:t>who have </a:t>
            </a:r>
            <a:r>
              <a:rPr lang="en-US" b="0" dirty="0"/>
              <a:t>rated few items with a given tag. This smoothing </a:t>
            </a:r>
            <a:r>
              <a:rPr lang="en-US" b="0" dirty="0" smtClean="0"/>
              <a:t>serves to </a:t>
            </a:r>
            <a:r>
              <a:rPr lang="en-US" b="0" dirty="0"/>
              <a:t>bring the computed tag preference closer to the user’s </a:t>
            </a:r>
            <a:r>
              <a:rPr lang="en-US" b="0" dirty="0" smtClean="0"/>
              <a:t>average rating</a:t>
            </a:r>
            <a:r>
              <a:rPr lang="en-US" b="0" dirty="0"/>
              <a:t>, because ratings of a small number of items </a:t>
            </a:r>
            <a:r>
              <a:rPr lang="en-US" b="0" dirty="0" smtClean="0"/>
              <a:t>may not </a:t>
            </a:r>
            <a:r>
              <a:rPr lang="en-US" b="0" dirty="0"/>
              <a:t>properly reflect a user’s tag </a:t>
            </a:r>
            <a:r>
              <a:rPr lang="en-US" b="0" dirty="0" smtClean="0"/>
              <a:t>preference</a:t>
            </a:r>
          </a:p>
          <a:p>
            <a:pPr lvl="1">
              <a:defRPr/>
            </a:pPr>
            <a:r>
              <a:rPr lang="en-US" dirty="0" err="1" smtClean="0"/>
              <a:t>tag_share</a:t>
            </a:r>
            <a:r>
              <a:rPr lang="en-US" dirty="0" smtClean="0"/>
              <a:t>(</a:t>
            </a:r>
            <a:r>
              <a:rPr lang="en-US" dirty="0" err="1" smtClean="0"/>
              <a:t>t,i</a:t>
            </a:r>
            <a:r>
              <a:rPr lang="en-US" dirty="0" smtClean="0"/>
              <a:t>) ..The </a:t>
            </a:r>
            <a:r>
              <a:rPr lang="en-US" dirty="0" err="1" smtClean="0"/>
              <a:t>tag_share</a:t>
            </a:r>
            <a:r>
              <a:rPr lang="en-US" dirty="0" smtClean="0"/>
              <a:t> </a:t>
            </a:r>
            <a:r>
              <a:rPr lang="en-US" dirty="0"/>
              <a:t>of a tag t applied to an item i is the number </a:t>
            </a:r>
            <a:r>
              <a:rPr lang="en-US" dirty="0" smtClean="0"/>
              <a:t>of times </a:t>
            </a:r>
            <a:r>
              <a:rPr lang="en-US" dirty="0"/>
              <a:t>t has been applied to i, divided by the number </a:t>
            </a:r>
            <a:r>
              <a:rPr lang="en-US" dirty="0" smtClean="0"/>
              <a:t>of times </a:t>
            </a:r>
            <a:r>
              <a:rPr lang="en-US" dirty="0"/>
              <a:t>any tag has been applied to </a:t>
            </a:r>
            <a:r>
              <a:rPr lang="en-US" dirty="0" smtClean="0"/>
              <a:t>i</a:t>
            </a:r>
            <a:endParaRPr lang="en-US" dirty="0"/>
          </a:p>
          <a:p>
            <a:pPr lvl="1">
              <a:defRPr/>
            </a:pPr>
            <a:r>
              <a:rPr lang="en-US" dirty="0" smtClean="0"/>
              <a:t>Relative importance of tag t for items the user knows and likes compared to the relative importance of t for the known items </a:t>
            </a:r>
          </a:p>
          <a:p>
            <a:pPr>
              <a:defRPr/>
            </a:pPr>
            <a:endParaRPr lang="en-US" dirty="0" smtClean="0"/>
          </a:p>
          <a:p>
            <a:endParaRPr lang="en-GB" dirty="0"/>
          </a:p>
        </p:txBody>
      </p:sp>
      <p:graphicFrame>
        <p:nvGraphicFramePr>
          <p:cNvPr id="6" name="Objekt 5"/>
          <p:cNvGraphicFramePr>
            <a:graphicFrameLocks noChangeAspect="1"/>
          </p:cNvGraphicFramePr>
          <p:nvPr>
            <p:extLst>
              <p:ext uri="{D42A27DB-BD31-4B8C-83A1-F6EECF244321}">
                <p14:modId xmlns:p14="http://schemas.microsoft.com/office/powerpoint/2010/main" val="4216302931"/>
              </p:ext>
            </p:extLst>
          </p:nvPr>
        </p:nvGraphicFramePr>
        <p:xfrm>
          <a:off x="1043608" y="5085184"/>
          <a:ext cx="4305300" cy="673100"/>
        </p:xfrm>
        <a:graphic>
          <a:graphicData uri="http://schemas.openxmlformats.org/presentationml/2006/ole">
            <mc:AlternateContent xmlns:mc="http://schemas.openxmlformats.org/markup-compatibility/2006">
              <mc:Choice xmlns:v="urn:schemas-microsoft-com:vml" Requires="v">
                <p:oleObj spid="_x0000_s2057" name="Formel" r:id="rId3" imgW="4305240" imgH="672840" progId="Equation.3">
                  <p:embed/>
                </p:oleObj>
              </mc:Choice>
              <mc:Fallback>
                <p:oleObj name="Formel" r:id="rId3" imgW="4305240" imgH="6728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608" y="5085184"/>
                        <a:ext cx="4305300" cy="673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2637126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55576" y="260648"/>
            <a:ext cx="5832648" cy="1143000"/>
          </a:xfrm>
        </p:spPr>
        <p:txBody>
          <a:bodyPr/>
          <a:lstStyle/>
          <a:p>
            <a:r>
              <a:rPr lang="en-US" dirty="0" smtClean="0"/>
              <a:t>Archetypes of KB</a:t>
            </a:r>
            <a:endParaRPr lang="en-US" dirty="0"/>
          </a:p>
        </p:txBody>
      </p:sp>
      <p:sp>
        <p:nvSpPr>
          <p:cNvPr id="3" name="Inhaltsplatzhalter 2"/>
          <p:cNvSpPr>
            <a:spLocks noGrp="1"/>
          </p:cNvSpPr>
          <p:nvPr>
            <p:ph idx="1"/>
          </p:nvPr>
        </p:nvSpPr>
        <p:spPr>
          <a:xfrm>
            <a:off x="683568" y="1484784"/>
            <a:ext cx="5400600" cy="5040560"/>
          </a:xfrm>
        </p:spPr>
        <p:txBody>
          <a:bodyPr/>
          <a:lstStyle/>
          <a:p>
            <a:r>
              <a:rPr lang="en-US" dirty="0" smtClean="0"/>
              <a:t>Content-based</a:t>
            </a:r>
          </a:p>
          <a:p>
            <a:pPr lvl="1"/>
            <a:r>
              <a:rPr lang="en-US" dirty="0" smtClean="0"/>
              <a:t>Properties characterizing items</a:t>
            </a:r>
          </a:p>
          <a:p>
            <a:pPr lvl="1"/>
            <a:r>
              <a:rPr lang="en-US" dirty="0" smtClean="0"/>
              <a:t>TF*IDF model</a:t>
            </a:r>
          </a:p>
          <a:p>
            <a:endParaRPr lang="en-US" dirty="0" smtClean="0"/>
          </a:p>
          <a:p>
            <a:r>
              <a:rPr lang="en-US" dirty="0" smtClean="0"/>
              <a:t>Knowledge based</a:t>
            </a:r>
          </a:p>
          <a:p>
            <a:pPr lvl="1"/>
            <a:r>
              <a:rPr lang="en-US" dirty="0" smtClean="0"/>
              <a:t>Properties of items</a:t>
            </a:r>
          </a:p>
          <a:p>
            <a:pPr lvl="1"/>
            <a:r>
              <a:rPr lang="en-US" dirty="0" smtClean="0"/>
              <a:t>Properties of user model</a:t>
            </a:r>
          </a:p>
          <a:p>
            <a:pPr lvl="1"/>
            <a:r>
              <a:rPr lang="en-US" dirty="0" smtClean="0"/>
              <a:t>Additional mediating domain concepts</a:t>
            </a:r>
            <a:endParaRPr lang="en-US" dirty="0"/>
          </a:p>
        </p:txBody>
      </p:sp>
      <p:pic>
        <p:nvPicPr>
          <p:cNvPr id="5" name="Picture 2"/>
          <p:cNvPicPr>
            <a:picLocks noChangeAspect="1" noChangeArrowheads="1"/>
          </p:cNvPicPr>
          <p:nvPr/>
        </p:nvPicPr>
        <p:blipFill>
          <a:blip r:embed="rId3"/>
          <a:srcRect l="68166" t="2450" b="19602"/>
          <a:stretch>
            <a:fillRect/>
          </a:stretch>
        </p:blipFill>
        <p:spPr bwMode="auto">
          <a:xfrm>
            <a:off x="6086591" y="3534033"/>
            <a:ext cx="2532599" cy="3063319"/>
          </a:xfrm>
          <a:prstGeom prst="rect">
            <a:avLst/>
          </a:prstGeom>
          <a:solidFill>
            <a:schemeClr val="bg1"/>
          </a:solidFill>
          <a:ln w="9525">
            <a:noFill/>
            <a:miter lim="800000"/>
            <a:headEnd/>
            <a:tailEnd/>
          </a:ln>
          <a:effectLst/>
        </p:spPr>
      </p:pic>
      <p:pic>
        <p:nvPicPr>
          <p:cNvPr id="134146" name="Picture 2"/>
          <p:cNvPicPr>
            <a:picLocks noChangeAspect="1" noChangeArrowheads="1"/>
          </p:cNvPicPr>
          <p:nvPr/>
        </p:nvPicPr>
        <p:blipFill>
          <a:blip r:embed="rId3"/>
          <a:srcRect l="39125" r="33881" b="22869"/>
          <a:stretch>
            <a:fillRect/>
          </a:stretch>
        </p:blipFill>
        <p:spPr bwMode="auto">
          <a:xfrm>
            <a:off x="5881200" y="404664"/>
            <a:ext cx="2147441" cy="3031228"/>
          </a:xfrm>
          <a:prstGeom prst="rect">
            <a:avLst/>
          </a:prstGeom>
          <a:solidFill>
            <a:schemeClr val="bg1"/>
          </a:solidFill>
          <a:ln w="9525">
            <a:noFill/>
            <a:miter lim="800000"/>
            <a:headEnd/>
            <a:tailEnd/>
          </a:ln>
          <a:effectLst/>
        </p:spPr>
      </p:pic>
    </p:spTree>
    <p:extLst>
      <p:ext uri="{BB962C8B-B14F-4D97-AF65-F5344CB8AC3E}">
        <p14:creationId xmlns:p14="http://schemas.microsoft.com/office/powerpoint/2010/main" val="259744555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p:cTn id="7" dur="1000" fill="hold"/>
                                        <p:tgtEl>
                                          <p:spTgt spid="3">
                                            <p:txEl>
                                              <p:pRg st="4" end="4"/>
                                            </p:txEl>
                                          </p:spTgt>
                                        </p:tgtEl>
                                        <p:attrNameLst>
                                          <p:attrName>ppt_w</p:attrName>
                                        </p:attrNameLst>
                                      </p:cBhvr>
                                      <p:tavLst>
                                        <p:tav tm="0">
                                          <p:val>
                                            <p:strVal val="#ppt_w*0.70"/>
                                          </p:val>
                                        </p:tav>
                                        <p:tav tm="100000">
                                          <p:val>
                                            <p:strVal val="#ppt_w"/>
                                          </p:val>
                                        </p:tav>
                                      </p:tavLst>
                                    </p:anim>
                                    <p:anim calcmode="lin" valueType="num">
                                      <p:cBhvr>
                                        <p:cTn id="8" dur="1000" fill="hold"/>
                                        <p:tgtEl>
                                          <p:spTgt spid="3">
                                            <p:txEl>
                                              <p:pRg st="4" end="4"/>
                                            </p:txEl>
                                          </p:spTgt>
                                        </p:tgtEl>
                                        <p:attrNameLst>
                                          <p:attrName>ppt_h</p:attrName>
                                        </p:attrNameLst>
                                      </p:cBhvr>
                                      <p:tavLst>
                                        <p:tav tm="0">
                                          <p:val>
                                            <p:strVal val="#ppt_h"/>
                                          </p:val>
                                        </p:tav>
                                        <p:tav tm="100000">
                                          <p:val>
                                            <p:strVal val="#ppt_h"/>
                                          </p:val>
                                        </p:tav>
                                      </p:tavLst>
                                    </p:anim>
                                    <p:animEffect transition="in" filter="fade">
                                      <p:cBhvr>
                                        <p:cTn id="9" dur="1000"/>
                                        <p:tgtEl>
                                          <p:spTgt spid="3">
                                            <p:txEl>
                                              <p:pRg st="4" end="4"/>
                                            </p:txEl>
                                          </p:spTgt>
                                        </p:tgtEl>
                                      </p:cBhvr>
                                    </p:animEffect>
                                  </p:childTnLst>
                                </p:cTn>
                              </p:par>
                              <p:par>
                                <p:cTn id="10" presetID="55" presetClass="entr" presetSubtype="0" fill="hold" nodeType="with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 calcmode="lin" valueType="num">
                                      <p:cBhvr>
                                        <p:cTn id="12" dur="1000" fill="hold"/>
                                        <p:tgtEl>
                                          <p:spTgt spid="3">
                                            <p:txEl>
                                              <p:pRg st="5" end="5"/>
                                            </p:txEl>
                                          </p:spTgt>
                                        </p:tgtEl>
                                        <p:attrNameLst>
                                          <p:attrName>ppt_w</p:attrName>
                                        </p:attrNameLst>
                                      </p:cBhvr>
                                      <p:tavLst>
                                        <p:tav tm="0">
                                          <p:val>
                                            <p:strVal val="#ppt_w*0.70"/>
                                          </p:val>
                                        </p:tav>
                                        <p:tav tm="100000">
                                          <p:val>
                                            <p:strVal val="#ppt_w"/>
                                          </p:val>
                                        </p:tav>
                                      </p:tavLst>
                                    </p:anim>
                                    <p:anim calcmode="lin" valueType="num">
                                      <p:cBhvr>
                                        <p:cTn id="13" dur="1000" fill="hold"/>
                                        <p:tgtEl>
                                          <p:spTgt spid="3">
                                            <p:txEl>
                                              <p:pRg st="5" end="5"/>
                                            </p:txEl>
                                          </p:spTgt>
                                        </p:tgtEl>
                                        <p:attrNameLst>
                                          <p:attrName>ppt_h</p:attrName>
                                        </p:attrNameLst>
                                      </p:cBhvr>
                                      <p:tavLst>
                                        <p:tav tm="0">
                                          <p:val>
                                            <p:strVal val="#ppt_h"/>
                                          </p:val>
                                        </p:tav>
                                        <p:tav tm="100000">
                                          <p:val>
                                            <p:strVal val="#ppt_h"/>
                                          </p:val>
                                        </p:tav>
                                      </p:tavLst>
                                    </p:anim>
                                    <p:animEffect transition="in" filter="fade">
                                      <p:cBhvr>
                                        <p:cTn id="14" dur="1000"/>
                                        <p:tgtEl>
                                          <p:spTgt spid="3">
                                            <p:txEl>
                                              <p:pRg st="5" end="5"/>
                                            </p:txEl>
                                          </p:spTgt>
                                        </p:tgtEl>
                                      </p:cBhvr>
                                    </p:animEffect>
                                  </p:childTnLst>
                                </p:cTn>
                              </p:par>
                              <p:par>
                                <p:cTn id="15" presetID="55"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 calcmode="lin" valueType="num">
                                      <p:cBhvr>
                                        <p:cTn id="17" dur="1000" fill="hold"/>
                                        <p:tgtEl>
                                          <p:spTgt spid="3">
                                            <p:txEl>
                                              <p:pRg st="6" end="6"/>
                                            </p:txEl>
                                          </p:spTgt>
                                        </p:tgtEl>
                                        <p:attrNameLst>
                                          <p:attrName>ppt_w</p:attrName>
                                        </p:attrNameLst>
                                      </p:cBhvr>
                                      <p:tavLst>
                                        <p:tav tm="0">
                                          <p:val>
                                            <p:strVal val="#ppt_w*0.70"/>
                                          </p:val>
                                        </p:tav>
                                        <p:tav tm="100000">
                                          <p:val>
                                            <p:strVal val="#ppt_w"/>
                                          </p:val>
                                        </p:tav>
                                      </p:tavLst>
                                    </p:anim>
                                    <p:anim calcmode="lin" valueType="num">
                                      <p:cBhvr>
                                        <p:cTn id="18" dur="1000" fill="hold"/>
                                        <p:tgtEl>
                                          <p:spTgt spid="3">
                                            <p:txEl>
                                              <p:pRg st="6" end="6"/>
                                            </p:txEl>
                                          </p:spTgt>
                                        </p:tgtEl>
                                        <p:attrNameLst>
                                          <p:attrName>ppt_h</p:attrName>
                                        </p:attrNameLst>
                                      </p:cBhvr>
                                      <p:tavLst>
                                        <p:tav tm="0">
                                          <p:val>
                                            <p:strVal val="#ppt_h"/>
                                          </p:val>
                                        </p:tav>
                                        <p:tav tm="100000">
                                          <p:val>
                                            <p:strVal val="#ppt_h"/>
                                          </p:val>
                                        </p:tav>
                                      </p:tavLst>
                                    </p:anim>
                                    <p:animEffect transition="in" filter="fade">
                                      <p:cBhvr>
                                        <p:cTn id="19" dur="1000"/>
                                        <p:tgtEl>
                                          <p:spTgt spid="3">
                                            <p:txEl>
                                              <p:pRg st="6" end="6"/>
                                            </p:txEl>
                                          </p:spTgt>
                                        </p:tgtEl>
                                      </p:cBhvr>
                                    </p:animEffect>
                                  </p:childTnLst>
                                </p:cTn>
                              </p:par>
                              <p:par>
                                <p:cTn id="20" presetID="55" presetClass="entr" presetSubtype="0"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 calcmode="lin" valueType="num">
                                      <p:cBhvr>
                                        <p:cTn id="22" dur="1000" fill="hold"/>
                                        <p:tgtEl>
                                          <p:spTgt spid="3">
                                            <p:txEl>
                                              <p:pRg st="7" end="7"/>
                                            </p:txEl>
                                          </p:spTgt>
                                        </p:tgtEl>
                                        <p:attrNameLst>
                                          <p:attrName>ppt_w</p:attrName>
                                        </p:attrNameLst>
                                      </p:cBhvr>
                                      <p:tavLst>
                                        <p:tav tm="0">
                                          <p:val>
                                            <p:strVal val="#ppt_w*0.70"/>
                                          </p:val>
                                        </p:tav>
                                        <p:tav tm="100000">
                                          <p:val>
                                            <p:strVal val="#ppt_w"/>
                                          </p:val>
                                        </p:tav>
                                      </p:tavLst>
                                    </p:anim>
                                    <p:anim calcmode="lin" valueType="num">
                                      <p:cBhvr>
                                        <p:cTn id="23" dur="1000" fill="hold"/>
                                        <p:tgtEl>
                                          <p:spTgt spid="3">
                                            <p:txEl>
                                              <p:pRg st="7" end="7"/>
                                            </p:txEl>
                                          </p:spTgt>
                                        </p:tgtEl>
                                        <p:attrNameLst>
                                          <p:attrName>ppt_h</p:attrName>
                                        </p:attrNameLst>
                                      </p:cBhvr>
                                      <p:tavLst>
                                        <p:tav tm="0">
                                          <p:val>
                                            <p:strVal val="#ppt_h"/>
                                          </p:val>
                                        </p:tav>
                                        <p:tav tm="100000">
                                          <p:val>
                                            <p:strVal val="#ppt_h"/>
                                          </p:val>
                                        </p:tav>
                                      </p:tavLst>
                                    </p:anim>
                                    <p:animEffect transition="in" filter="fade">
                                      <p:cBhvr>
                                        <p:cTn id="24" dur="1000"/>
                                        <p:tgtEl>
                                          <p:spTgt spid="3">
                                            <p:txEl>
                                              <p:pRg st="7" end="7"/>
                                            </p:txEl>
                                          </p:spTgt>
                                        </p:tgtEl>
                                      </p:cBhvr>
                                    </p:animEffect>
                                  </p:childTnLst>
                                </p:cTn>
                              </p:par>
                              <p:par>
                                <p:cTn id="25" presetID="55" presetClass="entr" presetSubtype="0" fill="hold" nodeType="with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p:cTn id="27" dur="1000" fill="hold"/>
                                        <p:tgtEl>
                                          <p:spTgt spid="5"/>
                                        </p:tgtEl>
                                        <p:attrNameLst>
                                          <p:attrName>ppt_w</p:attrName>
                                        </p:attrNameLst>
                                      </p:cBhvr>
                                      <p:tavLst>
                                        <p:tav tm="0">
                                          <p:val>
                                            <p:strVal val="#ppt_w*0.70"/>
                                          </p:val>
                                        </p:tav>
                                        <p:tav tm="100000">
                                          <p:val>
                                            <p:strVal val="#ppt_w"/>
                                          </p:val>
                                        </p:tav>
                                      </p:tavLst>
                                    </p:anim>
                                    <p:anim calcmode="lin" valueType="num">
                                      <p:cBhvr>
                                        <p:cTn id="28" dur="1000" fill="hold"/>
                                        <p:tgtEl>
                                          <p:spTgt spid="5"/>
                                        </p:tgtEl>
                                        <p:attrNameLst>
                                          <p:attrName>ppt_h</p:attrName>
                                        </p:attrNameLst>
                                      </p:cBhvr>
                                      <p:tavLst>
                                        <p:tav tm="0">
                                          <p:val>
                                            <p:strVal val="#ppt_h"/>
                                          </p:val>
                                        </p:tav>
                                        <p:tav tm="100000">
                                          <p:val>
                                            <p:strVal val="#ppt_h"/>
                                          </p:val>
                                        </p:tav>
                                      </p:tavLst>
                                    </p:anim>
                                    <p:animEffect transition="in" filter="fade">
                                      <p:cBhvr>
                                        <p:cTn id="29"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Explanations in recommender systems</a:t>
            </a:r>
            <a:endParaRPr lang="en-US" dirty="0"/>
          </a:p>
        </p:txBody>
      </p:sp>
      <p:sp>
        <p:nvSpPr>
          <p:cNvPr id="3" name="Inhaltsplatzhalter 2"/>
          <p:cNvSpPr>
            <a:spLocks noGrp="1"/>
          </p:cNvSpPr>
          <p:nvPr>
            <p:ph idx="1"/>
          </p:nvPr>
        </p:nvSpPr>
        <p:spPr>
          <a:xfrm>
            <a:off x="457200" y="1340768"/>
            <a:ext cx="8229600" cy="3888431"/>
          </a:xfrm>
        </p:spPr>
        <p:txBody>
          <a:bodyPr/>
          <a:lstStyle/>
          <a:p>
            <a:pPr marL="0" indent="0">
              <a:buNone/>
            </a:pPr>
            <a:r>
              <a:rPr lang="en-US" dirty="0" smtClean="0"/>
              <a:t>Motivation</a:t>
            </a:r>
          </a:p>
          <a:p>
            <a:pPr marL="0" indent="0">
              <a:buNone/>
            </a:pPr>
            <a:endParaRPr lang="en-US" dirty="0" smtClean="0"/>
          </a:p>
          <a:p>
            <a:pPr lvl="1"/>
            <a:r>
              <a:rPr lang="en-US" dirty="0" smtClean="0"/>
              <a:t>“The </a:t>
            </a:r>
            <a:r>
              <a:rPr lang="en-US" dirty="0"/>
              <a:t>digital camera </a:t>
            </a:r>
            <a:r>
              <a:rPr lang="en-US" i="1" dirty="0" err="1" smtClean="0"/>
              <a:t>Profishot</a:t>
            </a:r>
            <a:r>
              <a:rPr lang="en-US" i="1" dirty="0" smtClean="0"/>
              <a:t> </a:t>
            </a:r>
            <a:r>
              <a:rPr lang="en-US" dirty="0"/>
              <a:t>is a must-buy for you because . . . </a:t>
            </a:r>
            <a:r>
              <a:rPr lang="en-US" dirty="0" smtClean="0"/>
              <a:t>.”</a:t>
            </a:r>
          </a:p>
          <a:p>
            <a:pPr lvl="1"/>
            <a:endParaRPr lang="en-US" dirty="0" smtClean="0"/>
          </a:p>
          <a:p>
            <a:pPr lvl="1"/>
            <a:r>
              <a:rPr lang="en-US" dirty="0" smtClean="0"/>
              <a:t>Why should recommender systems deal </a:t>
            </a:r>
            <a:r>
              <a:rPr lang="en-US" dirty="0"/>
              <a:t>with explanations at </a:t>
            </a:r>
            <a:r>
              <a:rPr lang="en-US" dirty="0" smtClean="0"/>
              <a:t>all?</a:t>
            </a:r>
          </a:p>
          <a:p>
            <a:pPr lvl="1"/>
            <a:endParaRPr lang="en-US" dirty="0" smtClean="0"/>
          </a:p>
          <a:p>
            <a:pPr lvl="1"/>
            <a:r>
              <a:rPr lang="en-US" dirty="0" smtClean="0"/>
              <a:t>The </a:t>
            </a:r>
            <a:r>
              <a:rPr lang="en-US" dirty="0"/>
              <a:t>answer is related to </a:t>
            </a:r>
            <a:r>
              <a:rPr lang="en-US" dirty="0" smtClean="0"/>
              <a:t>the two </a:t>
            </a:r>
            <a:r>
              <a:rPr lang="en-US" dirty="0"/>
              <a:t>parties providing and receiving </a:t>
            </a:r>
            <a:r>
              <a:rPr lang="en-US" dirty="0" smtClean="0"/>
              <a:t>recommendations:</a:t>
            </a:r>
          </a:p>
          <a:p>
            <a:pPr lvl="2"/>
            <a:r>
              <a:rPr lang="en-US" dirty="0" smtClean="0"/>
              <a:t>A selling </a:t>
            </a:r>
            <a:r>
              <a:rPr lang="en-US" dirty="0"/>
              <a:t>agent may be interested in promoting particular </a:t>
            </a:r>
            <a:r>
              <a:rPr lang="en-US" dirty="0" smtClean="0"/>
              <a:t>products</a:t>
            </a:r>
          </a:p>
          <a:p>
            <a:pPr lvl="2"/>
            <a:r>
              <a:rPr lang="en-US" dirty="0" smtClean="0"/>
              <a:t>A buying </a:t>
            </a:r>
            <a:r>
              <a:rPr lang="en-US" dirty="0"/>
              <a:t>agent is concerned about making the right buying </a:t>
            </a:r>
            <a:r>
              <a:rPr lang="en-US" dirty="0" smtClean="0"/>
              <a:t>decision</a:t>
            </a:r>
          </a:p>
        </p:txBody>
      </p:sp>
    </p:spTree>
    <p:extLst>
      <p:ext uri="{BB962C8B-B14F-4D97-AF65-F5344CB8AC3E}">
        <p14:creationId xmlns:p14="http://schemas.microsoft.com/office/powerpoint/2010/main" val="20332246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Explanations in case-based recommenders</a:t>
            </a:r>
            <a:endParaRPr lang="en-US"/>
          </a:p>
        </p:txBody>
      </p:sp>
      <p:sp>
        <p:nvSpPr>
          <p:cNvPr id="3" name="Inhaltsplatzhalter 2"/>
          <p:cNvSpPr>
            <a:spLocks noGrp="1"/>
          </p:cNvSpPr>
          <p:nvPr>
            <p:ph idx="1"/>
          </p:nvPr>
        </p:nvSpPr>
        <p:spPr>
          <a:xfrm>
            <a:off x="457200" y="1567333"/>
            <a:ext cx="8229600" cy="4525963"/>
          </a:xfrm>
        </p:spPr>
        <p:txBody>
          <a:bodyPr/>
          <a:lstStyle/>
          <a:p>
            <a:r>
              <a:rPr lang="en-US" b="0" smtClean="0"/>
              <a:t>The generation of solutions in case-based recommenders is realized by identifying the products that best fit a customer</a:t>
            </a:r>
            <a:r>
              <a:rPr lang="en-US" smtClean="0"/>
              <a:t>'</a:t>
            </a:r>
            <a:r>
              <a:rPr lang="en-US" b="0" smtClean="0"/>
              <a:t>s query</a:t>
            </a:r>
          </a:p>
          <a:p>
            <a:r>
              <a:rPr lang="en-US" b="0" smtClean="0"/>
              <a:t>Each item of a product database corresponds to a case</a:t>
            </a:r>
          </a:p>
          <a:p>
            <a:r>
              <a:rPr lang="en-US" b="0" smtClean="0"/>
              <a:t>Customer query puts constraints on the attributes of products</a:t>
            </a:r>
          </a:p>
          <a:p>
            <a:pPr lvl="1"/>
            <a:r>
              <a:rPr lang="en-US" b="0" smtClean="0"/>
              <a:t>For example, a customer is interested only in digital cameras that cost less than a certain amount of money</a:t>
            </a:r>
          </a:p>
        </p:txBody>
      </p:sp>
    </p:spTree>
    <p:extLst>
      <p:ext uri="{BB962C8B-B14F-4D97-AF65-F5344CB8AC3E}">
        <p14:creationId xmlns:p14="http://schemas.microsoft.com/office/powerpoint/2010/main" val="5627868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Explanations in case-based recommenders</a:t>
            </a:r>
            <a:endParaRPr lang="en-US" dirty="0"/>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a:xfrm>
                <a:off x="457200" y="1279301"/>
                <a:ext cx="8229600" cy="4525963"/>
              </a:xfrm>
            </p:spPr>
            <p:txBody>
              <a:bodyPr/>
              <a:lstStyle/>
              <a:p>
                <a:r>
                  <a:rPr lang="en-US" b="0" dirty="0" smtClean="0"/>
                  <a:t>In </a:t>
                </a:r>
                <a:r>
                  <a:rPr lang="en-US" b="0" dirty="0"/>
                  <a:t>particular, given </a:t>
                </a:r>
                <a:r>
                  <a:rPr lang="en-US" b="0" dirty="0" smtClean="0"/>
                  <a:t>a query </a:t>
                </a:r>
                <a14:m>
                  <m:oMath xmlns:m="http://schemas.openxmlformats.org/officeDocument/2006/math">
                    <m:r>
                      <a:rPr lang="en-US" b="0" i="1" smtClean="0">
                        <a:latin typeface="Cambria Math"/>
                      </a:rPr>
                      <m:t>𝑄</m:t>
                    </m:r>
                  </m:oMath>
                </a14:m>
                <a:r>
                  <a:rPr lang="en-US" b="0" dirty="0"/>
                  <a:t> about a subset </a:t>
                </a:r>
                <a14:m>
                  <m:oMath xmlns:m="http://schemas.openxmlformats.org/officeDocument/2006/math">
                    <m:sSub>
                      <m:sSubPr>
                        <m:ctrlPr>
                          <a:rPr lang="en-US" b="0" i="1" smtClean="0">
                            <a:latin typeface="Cambria Math"/>
                          </a:rPr>
                        </m:ctrlPr>
                      </m:sSubPr>
                      <m:e>
                        <m:r>
                          <a:rPr lang="en-US" b="0" i="1" smtClean="0">
                            <a:latin typeface="Cambria Math"/>
                          </a:rPr>
                          <m:t>𝐴</m:t>
                        </m:r>
                      </m:e>
                      <m:sub>
                        <m:r>
                          <a:rPr lang="en-US" b="0" i="1" smtClean="0">
                            <a:latin typeface="Cambria Math"/>
                          </a:rPr>
                          <m:t>𝑄</m:t>
                        </m:r>
                      </m:sub>
                    </m:sSub>
                  </m:oMath>
                </a14:m>
                <a:r>
                  <a:rPr lang="en-US" b="0" dirty="0"/>
                  <a:t> of attributes </a:t>
                </a:r>
                <a14:m>
                  <m:oMath xmlns:m="http://schemas.openxmlformats.org/officeDocument/2006/math">
                    <m:r>
                      <a:rPr lang="en-US" b="0" i="1" smtClean="0">
                        <a:latin typeface="Cambria Math"/>
                      </a:rPr>
                      <m:t>𝐴</m:t>
                    </m:r>
                  </m:oMath>
                </a14:m>
                <a:r>
                  <a:rPr lang="en-US" b="0" dirty="0"/>
                  <a:t> of a case (product) description, </a:t>
                </a:r>
                <a:r>
                  <a:rPr lang="en-US" b="0" dirty="0" smtClean="0"/>
                  <a:t>the </a:t>
                </a:r>
                <a:r>
                  <a:rPr lang="en-US" b="0" dirty="0"/>
                  <a:t>similarity of a case </a:t>
                </a:r>
                <a14:m>
                  <m:oMath xmlns:m="http://schemas.openxmlformats.org/officeDocument/2006/math">
                    <m:r>
                      <a:rPr lang="en-US" b="0" i="1" smtClean="0">
                        <a:latin typeface="Cambria Math"/>
                      </a:rPr>
                      <m:t>𝐶</m:t>
                    </m:r>
                  </m:oMath>
                </a14:m>
                <a:r>
                  <a:rPr lang="en-US" b="0" dirty="0"/>
                  <a:t> to </a:t>
                </a:r>
                <a14:m>
                  <m:oMath xmlns:m="http://schemas.openxmlformats.org/officeDocument/2006/math">
                    <m:r>
                      <a:rPr lang="en-US" b="0" i="1" smtClean="0">
                        <a:latin typeface="Cambria Math"/>
                      </a:rPr>
                      <m:t>𝑄</m:t>
                    </m:r>
                  </m:oMath>
                </a14:m>
                <a:r>
                  <a:rPr lang="en-US" b="0" dirty="0"/>
                  <a:t> is typically defined (see </a:t>
                </a:r>
                <a:r>
                  <a:rPr lang="en-US" b="0" dirty="0" err="1"/>
                  <a:t>McSherry</a:t>
                </a:r>
                <a:r>
                  <a:rPr lang="en-US" b="0" dirty="0"/>
                  <a:t> 2005) </a:t>
                </a:r>
                <a:r>
                  <a:rPr lang="en-US" b="0" dirty="0" smtClean="0"/>
                  <a:t>as</a:t>
                </a:r>
                <a:endParaRPr lang="en-US" dirty="0" smtClean="0"/>
              </a:p>
              <a:p>
                <a:pPr marL="457200" lvl="1" indent="0">
                  <a:buNone/>
                </a:pPr>
                <a14:m>
                  <m:oMathPara xmlns:m="http://schemas.openxmlformats.org/officeDocument/2006/math">
                    <m:oMathParaPr>
                      <m:jc m:val="centerGroup"/>
                    </m:oMathParaPr>
                    <m:oMath xmlns:m="http://schemas.openxmlformats.org/officeDocument/2006/math">
                      <m:r>
                        <a:rPr lang="en-US" sz="2000" b="0" i="1" smtClean="0">
                          <a:latin typeface="Cambria Math"/>
                        </a:rPr>
                        <m:t>𝑠𝑖𝑚</m:t>
                      </m:r>
                      <m:d>
                        <m:dPr>
                          <m:ctrlPr>
                            <a:rPr lang="en-US" sz="2000" b="0" i="1" smtClean="0">
                              <a:latin typeface="Cambria Math"/>
                            </a:rPr>
                          </m:ctrlPr>
                        </m:dPr>
                        <m:e>
                          <m:r>
                            <a:rPr lang="en-US" sz="2000" b="0" i="1" smtClean="0">
                              <a:latin typeface="Cambria Math"/>
                            </a:rPr>
                            <m:t>𝐶</m:t>
                          </m:r>
                          <m:r>
                            <a:rPr lang="en-US" sz="2000" b="0" i="1" smtClean="0">
                              <a:latin typeface="Cambria Math"/>
                            </a:rPr>
                            <m:t>,</m:t>
                          </m:r>
                          <m:r>
                            <a:rPr lang="en-US" sz="2000" b="0" i="1" smtClean="0">
                              <a:latin typeface="Cambria Math"/>
                            </a:rPr>
                            <m:t>𝑄</m:t>
                          </m:r>
                        </m:e>
                      </m:d>
                      <m:r>
                        <a:rPr lang="en-US" sz="2000" b="0" i="1" smtClean="0">
                          <a:latin typeface="Cambria Math"/>
                        </a:rPr>
                        <m:t>=</m:t>
                      </m:r>
                      <m:nary>
                        <m:naryPr>
                          <m:chr m:val="∑"/>
                          <m:supHide m:val="on"/>
                          <m:ctrlPr>
                            <a:rPr lang="en-US" sz="2000" b="0" i="1" smtClean="0">
                              <a:latin typeface="Cambria Math"/>
                            </a:rPr>
                          </m:ctrlPr>
                        </m:naryPr>
                        <m:sub>
                          <m:r>
                            <m:rPr>
                              <m:brk m:alnAt="7"/>
                            </m:rPr>
                            <a:rPr lang="en-US" sz="2000" b="0" i="1" smtClean="0">
                              <a:latin typeface="Cambria Math"/>
                            </a:rPr>
                            <m:t>𝑎</m:t>
                          </m:r>
                          <m:r>
                            <a:rPr lang="en-US" sz="2000" b="0" i="1" smtClean="0">
                              <a:latin typeface="Cambria Math"/>
                              <a:ea typeface="Cambria Math"/>
                            </a:rPr>
                            <m:t>∈</m:t>
                          </m:r>
                          <m:sSub>
                            <m:sSubPr>
                              <m:ctrlPr>
                                <a:rPr lang="en-US" sz="2000" b="0" i="1" smtClean="0">
                                  <a:latin typeface="Cambria Math"/>
                                  <a:ea typeface="Cambria Math"/>
                                </a:rPr>
                              </m:ctrlPr>
                            </m:sSubPr>
                            <m:e>
                              <m:r>
                                <m:rPr>
                                  <m:brk m:alnAt="7"/>
                                </m:rPr>
                                <a:rPr lang="en-US" sz="2000" b="0" i="1" smtClean="0">
                                  <a:latin typeface="Cambria Math"/>
                                  <a:ea typeface="Cambria Math"/>
                                </a:rPr>
                                <m:t>𝐴</m:t>
                              </m:r>
                            </m:e>
                            <m:sub>
                              <m:r>
                                <m:rPr>
                                  <m:brk m:alnAt="7"/>
                                </m:rPr>
                                <a:rPr lang="en-US" sz="2000" b="0" i="1" smtClean="0">
                                  <a:latin typeface="Cambria Math"/>
                                  <a:ea typeface="Cambria Math"/>
                                </a:rPr>
                                <m:t>𝑄</m:t>
                              </m:r>
                            </m:sub>
                          </m:sSub>
                        </m:sub>
                        <m:sup/>
                        <m:e>
                          <m:sSub>
                            <m:sSubPr>
                              <m:ctrlPr>
                                <a:rPr lang="en-US" sz="2000" b="0" i="1" smtClean="0">
                                  <a:latin typeface="Cambria Math"/>
                                </a:rPr>
                              </m:ctrlPr>
                            </m:sSubPr>
                            <m:e>
                              <m:r>
                                <a:rPr lang="en-US" sz="2000" b="0" i="1" smtClean="0">
                                  <a:latin typeface="Cambria Math"/>
                                </a:rPr>
                                <m:t>𝑤</m:t>
                              </m:r>
                            </m:e>
                            <m:sub>
                              <m:r>
                                <a:rPr lang="en-US" sz="2000" b="0" i="1" smtClean="0">
                                  <a:latin typeface="Cambria Math"/>
                                </a:rPr>
                                <m:t>𝑎</m:t>
                              </m:r>
                            </m:sub>
                          </m:sSub>
                          <m:r>
                            <a:rPr lang="en-US" sz="2000" b="0" i="1" smtClean="0">
                              <a:latin typeface="Cambria Math"/>
                            </a:rPr>
                            <m:t>𝑠𝑖</m:t>
                          </m:r>
                          <m:sSub>
                            <m:sSubPr>
                              <m:ctrlPr>
                                <a:rPr lang="en-US" sz="2000" b="0" i="1" smtClean="0">
                                  <a:latin typeface="Cambria Math"/>
                                </a:rPr>
                              </m:ctrlPr>
                            </m:sSubPr>
                            <m:e>
                              <m:r>
                                <a:rPr lang="en-US" sz="2000" b="0" i="1" smtClean="0">
                                  <a:latin typeface="Cambria Math"/>
                                </a:rPr>
                                <m:t>𝑚</m:t>
                              </m:r>
                            </m:e>
                            <m:sub>
                              <m:r>
                                <a:rPr lang="en-US" sz="2000" b="0" i="1" smtClean="0">
                                  <a:latin typeface="Cambria Math"/>
                                </a:rPr>
                                <m:t>𝑎</m:t>
                              </m:r>
                            </m:sub>
                          </m:sSub>
                          <m:r>
                            <a:rPr lang="en-US" sz="2000" b="0" i="1" smtClean="0">
                              <a:latin typeface="Cambria Math"/>
                            </a:rPr>
                            <m:t>(</m:t>
                          </m:r>
                          <m:r>
                            <a:rPr lang="en-US" sz="2000" b="0" i="1" smtClean="0">
                              <a:latin typeface="Cambria Math"/>
                            </a:rPr>
                            <m:t>𝐶</m:t>
                          </m:r>
                          <m:r>
                            <a:rPr lang="en-US" sz="2000" b="0" i="1" smtClean="0">
                              <a:latin typeface="Cambria Math"/>
                            </a:rPr>
                            <m:t>,</m:t>
                          </m:r>
                          <m:r>
                            <a:rPr lang="en-US" sz="2000" b="0" i="1" smtClean="0">
                              <a:latin typeface="Cambria Math"/>
                            </a:rPr>
                            <m:t>𝑄</m:t>
                          </m:r>
                          <m:r>
                            <a:rPr lang="en-US" sz="2000" b="0" i="1" smtClean="0">
                              <a:latin typeface="Cambria Math"/>
                            </a:rPr>
                            <m:t>)</m:t>
                          </m:r>
                        </m:e>
                      </m:nary>
                    </m:oMath>
                  </m:oMathPara>
                </a14:m>
                <a:endParaRPr lang="en-US" sz="2000" b="0" dirty="0" smtClean="0"/>
              </a:p>
              <a:p>
                <a:r>
                  <a:rPr lang="en-US" b="0" dirty="0"/>
                  <a:t>The function </a:t>
                </a:r>
                <a14:m>
                  <m:oMath xmlns:m="http://schemas.openxmlformats.org/officeDocument/2006/math">
                    <m:r>
                      <a:rPr lang="en-US" b="0" i="1" smtClean="0">
                        <a:latin typeface="Cambria Math"/>
                      </a:rPr>
                      <m:t>𝑠𝑖</m:t>
                    </m:r>
                    <m:sSub>
                      <m:sSubPr>
                        <m:ctrlPr>
                          <a:rPr lang="en-US" b="0" i="1" smtClean="0">
                            <a:latin typeface="Cambria Math"/>
                          </a:rPr>
                        </m:ctrlPr>
                      </m:sSubPr>
                      <m:e>
                        <m:r>
                          <a:rPr lang="en-US" b="0" i="1" smtClean="0">
                            <a:latin typeface="Cambria Math"/>
                          </a:rPr>
                          <m:t>𝑚</m:t>
                        </m:r>
                      </m:e>
                      <m:sub>
                        <m:r>
                          <a:rPr lang="en-US" b="0" i="1" smtClean="0">
                            <a:latin typeface="Cambria Math"/>
                          </a:rPr>
                          <m:t>𝑎</m:t>
                        </m:r>
                      </m:sub>
                    </m:sSub>
                    <m:r>
                      <a:rPr lang="en-US" b="0" i="1" smtClean="0">
                        <a:latin typeface="Cambria Math"/>
                      </a:rPr>
                      <m:t>(</m:t>
                    </m:r>
                    <m:r>
                      <a:rPr lang="en-US" b="0" i="1" smtClean="0">
                        <a:latin typeface="Cambria Math"/>
                      </a:rPr>
                      <m:t>𝐶</m:t>
                    </m:r>
                    <m:r>
                      <a:rPr lang="en-US" b="0" i="1" smtClean="0">
                        <a:latin typeface="Cambria Math"/>
                      </a:rPr>
                      <m:t>,</m:t>
                    </m:r>
                    <m:r>
                      <a:rPr lang="en-US" b="0" i="1" smtClean="0">
                        <a:latin typeface="Cambria Math"/>
                      </a:rPr>
                      <m:t>𝑄</m:t>
                    </m:r>
                    <m:r>
                      <a:rPr lang="en-US" b="0" i="1" smtClean="0">
                        <a:latin typeface="Cambria Math"/>
                      </a:rPr>
                      <m:t>)</m:t>
                    </m:r>
                  </m:oMath>
                </a14:m>
                <a:r>
                  <a:rPr lang="en-US" b="0" dirty="0"/>
                  <a:t> describes the similarity of the attribute values </a:t>
                </a:r>
                <a:r>
                  <a:rPr lang="en-US" b="0" dirty="0" smtClean="0"/>
                  <a:t>of the </a:t>
                </a:r>
                <a:r>
                  <a:rPr lang="en-US" b="0" dirty="0"/>
                  <a:t>query </a:t>
                </a:r>
                <a14:m>
                  <m:oMath xmlns:m="http://schemas.openxmlformats.org/officeDocument/2006/math">
                    <m:r>
                      <a:rPr lang="en-US" b="0" i="1" smtClean="0">
                        <a:latin typeface="Cambria Math"/>
                      </a:rPr>
                      <m:t>𝑄</m:t>
                    </m:r>
                  </m:oMath>
                </a14:m>
                <a:r>
                  <a:rPr lang="en-US" b="0" i="1" dirty="0"/>
                  <a:t> </a:t>
                </a:r>
                <a:r>
                  <a:rPr lang="en-US" b="0" dirty="0"/>
                  <a:t>and the case </a:t>
                </a:r>
                <a14:m>
                  <m:oMath xmlns:m="http://schemas.openxmlformats.org/officeDocument/2006/math">
                    <m:r>
                      <a:rPr lang="en-US" b="0" i="1" smtClean="0">
                        <a:latin typeface="Cambria Math"/>
                      </a:rPr>
                      <m:t>𝐶</m:t>
                    </m:r>
                  </m:oMath>
                </a14:m>
                <a:r>
                  <a:rPr lang="en-US" b="0" i="1" dirty="0"/>
                  <a:t> </a:t>
                </a:r>
                <a:r>
                  <a:rPr lang="en-US" b="0" dirty="0"/>
                  <a:t>for the attribute </a:t>
                </a:r>
                <a14:m>
                  <m:oMath xmlns:m="http://schemas.openxmlformats.org/officeDocument/2006/math">
                    <m:r>
                      <a:rPr lang="en-US" b="0" i="1" smtClean="0">
                        <a:latin typeface="Cambria Math"/>
                      </a:rPr>
                      <m:t>𝑎</m:t>
                    </m:r>
                  </m:oMath>
                </a14:m>
                <a:endParaRPr lang="en-US" b="0" dirty="0" smtClean="0"/>
              </a:p>
              <a:p>
                <a:r>
                  <a:rPr lang="en-US" b="0" dirty="0" smtClean="0"/>
                  <a:t>This </a:t>
                </a:r>
                <a:r>
                  <a:rPr lang="en-US" b="0" dirty="0"/>
                  <a:t>similarity is weighted </a:t>
                </a:r>
                <a:r>
                  <a:rPr lang="en-US" b="0" dirty="0" smtClean="0"/>
                  <a:t>by </a:t>
                </a:r>
                <a14:m>
                  <m:oMath xmlns:m="http://schemas.openxmlformats.org/officeDocument/2006/math">
                    <m:sSub>
                      <m:sSubPr>
                        <m:ctrlPr>
                          <a:rPr lang="en-US" b="0" i="1" smtClean="0">
                            <a:latin typeface="Cambria Math"/>
                          </a:rPr>
                        </m:ctrlPr>
                      </m:sSubPr>
                      <m:e>
                        <m:r>
                          <a:rPr lang="en-US" b="0" i="1" smtClean="0">
                            <a:latin typeface="Cambria Math"/>
                          </a:rPr>
                          <m:t>𝑤</m:t>
                        </m:r>
                      </m:e>
                      <m:sub>
                        <m:r>
                          <a:rPr lang="en-US" b="0" i="1" smtClean="0">
                            <a:latin typeface="Cambria Math"/>
                          </a:rPr>
                          <m:t>𝑎</m:t>
                        </m:r>
                      </m:sub>
                    </m:sSub>
                  </m:oMath>
                </a14:m>
                <a:r>
                  <a:rPr lang="en-US" b="0" dirty="0"/>
                  <a:t>, expressing the importance of the attribute to the </a:t>
                </a:r>
                <a:r>
                  <a:rPr lang="en-US" b="0" dirty="0" smtClean="0"/>
                  <a:t>customer</a:t>
                </a:r>
              </a:p>
              <a:p>
                <a:r>
                  <a:rPr lang="en-US" b="0" dirty="0"/>
                  <a:t>A recommendation set is composed of all cases </a:t>
                </a:r>
                <a14:m>
                  <m:oMath xmlns:m="http://schemas.openxmlformats.org/officeDocument/2006/math">
                    <m:r>
                      <a:rPr lang="en-US" b="0" i="1" smtClean="0">
                        <a:latin typeface="Cambria Math"/>
                      </a:rPr>
                      <m:t>𝐶</m:t>
                    </m:r>
                  </m:oMath>
                </a14:m>
                <a:r>
                  <a:rPr lang="en-US" b="0" i="1" dirty="0"/>
                  <a:t> </a:t>
                </a:r>
                <a:r>
                  <a:rPr lang="en-US" b="0" dirty="0"/>
                  <a:t>that have a </a:t>
                </a:r>
                <a:r>
                  <a:rPr lang="en-US" b="0" dirty="0" smtClean="0"/>
                  <a:t>maximal similarity </a:t>
                </a:r>
                <a:r>
                  <a:rPr lang="en-US" b="0" dirty="0"/>
                  <a:t>to the </a:t>
                </a:r>
                <a:r>
                  <a:rPr lang="en-US" b="0" dirty="0" smtClean="0"/>
                  <a:t>query </a:t>
                </a:r>
                <a14:m>
                  <m:oMath xmlns:m="http://schemas.openxmlformats.org/officeDocument/2006/math">
                    <m:r>
                      <a:rPr lang="en-US" b="0" i="1" smtClean="0">
                        <a:latin typeface="Cambria Math"/>
                      </a:rPr>
                      <m:t>𝑄</m:t>
                    </m:r>
                  </m:oMath>
                </a14:m>
                <a:endParaRPr lang="en-US" b="0" dirty="0" smtClean="0"/>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xfrm>
                <a:off x="457200" y="1279301"/>
                <a:ext cx="8229600" cy="4525963"/>
              </a:xfrm>
              <a:blipFill rotWithShape="1">
                <a:blip r:embed="rId3"/>
                <a:stretch>
                  <a:fillRect l="-593" t="-539" r="-519"/>
                </a:stretch>
              </a:blipFill>
            </p:spPr>
            <p:txBody>
              <a:bodyPr/>
              <a:lstStyle/>
              <a:p>
                <a:r>
                  <a:rPr lang="de-DE">
                    <a:noFill/>
                  </a:rPr>
                  <a:t> </a:t>
                </a:r>
              </a:p>
            </p:txBody>
          </p:sp>
        </mc:Fallback>
      </mc:AlternateContent>
    </p:spTree>
    <p:extLst>
      <p:ext uri="{BB962C8B-B14F-4D97-AF65-F5344CB8AC3E}">
        <p14:creationId xmlns:p14="http://schemas.microsoft.com/office/powerpoint/2010/main" val="23112952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Explaining solutions (1)</a:t>
            </a:r>
            <a:endParaRPr lang="en-US" dirty="0"/>
          </a:p>
        </p:txBody>
      </p:sp>
      <p:sp>
        <p:nvSpPr>
          <p:cNvPr id="3" name="Inhaltsplatzhalter 2"/>
          <p:cNvSpPr>
            <a:spLocks noGrp="1"/>
          </p:cNvSpPr>
          <p:nvPr>
            <p:ph idx="1"/>
          </p:nvPr>
        </p:nvSpPr>
        <p:spPr>
          <a:xfrm>
            <a:off x="457200" y="1279301"/>
            <a:ext cx="8229600" cy="4525963"/>
          </a:xfrm>
        </p:spPr>
        <p:txBody>
          <a:bodyPr/>
          <a:lstStyle/>
          <a:p>
            <a:r>
              <a:rPr lang="en-US" b="0" smtClean="0"/>
              <a:t>The typical approach used to answer a why-question is to compare the presented case with the customer requirements and to highlight which constraints are fulfilled and which are not (McSherry 2003b)</a:t>
            </a:r>
          </a:p>
          <a:p>
            <a:r>
              <a:rPr lang="en-US" b="0" smtClean="0"/>
              <a:t>Example:</a:t>
            </a:r>
          </a:p>
          <a:p>
            <a:endParaRPr lang="en-US"/>
          </a:p>
        </p:txBody>
      </p:sp>
      <p:graphicFrame>
        <p:nvGraphicFramePr>
          <p:cNvPr id="4" name="Tabelle 3"/>
          <p:cNvGraphicFramePr>
            <a:graphicFrameLocks noGrp="1"/>
          </p:cNvGraphicFramePr>
          <p:nvPr>
            <p:extLst>
              <p:ext uri="{D42A27DB-BD31-4B8C-83A1-F6EECF244321}">
                <p14:modId xmlns:p14="http://schemas.microsoft.com/office/powerpoint/2010/main" val="1611932344"/>
              </p:ext>
            </p:extLst>
          </p:nvPr>
        </p:nvGraphicFramePr>
        <p:xfrm>
          <a:off x="899592" y="2708920"/>
          <a:ext cx="6554156" cy="3337560"/>
        </p:xfrm>
        <a:graphic>
          <a:graphicData uri="http://schemas.openxmlformats.org/drawingml/2006/table">
            <a:tbl>
              <a:tblPr firstRow="1" bandRow="1">
                <a:tableStyleId>{616DA210-FB5B-4158-B5E0-FEB733F419BA}</a:tableStyleId>
              </a:tblPr>
              <a:tblGrid>
                <a:gridCol w="394018"/>
                <a:gridCol w="660718"/>
                <a:gridCol w="657543"/>
                <a:gridCol w="1076643"/>
                <a:gridCol w="976630"/>
                <a:gridCol w="844868"/>
                <a:gridCol w="752793"/>
                <a:gridCol w="1190943"/>
              </a:tblGrid>
              <a:tr h="370840">
                <a:tc>
                  <a:txBody>
                    <a:bodyPr/>
                    <a:lstStyle/>
                    <a:p>
                      <a:pPr algn="ctr"/>
                      <a:r>
                        <a:rPr lang="de-DE" sz="1200" smtClean="0"/>
                        <a:t>id</a:t>
                      </a:r>
                      <a:endParaRPr lang="de-DE" sz="1200"/>
                    </a:p>
                  </a:txBody>
                  <a:tcPr>
                    <a:solidFill>
                      <a:schemeClr val="bg1"/>
                    </a:solidFill>
                  </a:tcPr>
                </a:tc>
                <a:tc>
                  <a:txBody>
                    <a:bodyPr/>
                    <a:lstStyle/>
                    <a:p>
                      <a:pPr algn="ctr"/>
                      <a:r>
                        <a:rPr lang="de-DE" sz="1200" smtClean="0"/>
                        <a:t>price</a:t>
                      </a:r>
                      <a:endParaRPr lang="de-DE" sz="1200"/>
                    </a:p>
                  </a:txBody>
                  <a:tcPr>
                    <a:solidFill>
                      <a:schemeClr val="bg1"/>
                    </a:solidFill>
                  </a:tcPr>
                </a:tc>
                <a:tc>
                  <a:txBody>
                    <a:bodyPr/>
                    <a:lstStyle/>
                    <a:p>
                      <a:pPr algn="ctr"/>
                      <a:r>
                        <a:rPr lang="de-DE" sz="1200" smtClean="0"/>
                        <a:t>mpix</a:t>
                      </a:r>
                      <a:endParaRPr lang="de-DE" sz="1200"/>
                    </a:p>
                  </a:txBody>
                  <a:tcPr>
                    <a:solidFill>
                      <a:schemeClr val="bg1"/>
                    </a:solidFill>
                  </a:tcPr>
                </a:tc>
                <a:tc>
                  <a:txBody>
                    <a:bodyPr/>
                    <a:lstStyle/>
                    <a:p>
                      <a:pPr algn="ctr"/>
                      <a:r>
                        <a:rPr lang="de-DE" sz="1200" smtClean="0"/>
                        <a:t>Opt-zoom</a:t>
                      </a:r>
                      <a:endParaRPr lang="de-DE" sz="1200"/>
                    </a:p>
                  </a:txBody>
                  <a:tcPr>
                    <a:solidFill>
                      <a:schemeClr val="bg1"/>
                    </a:solidFill>
                  </a:tcPr>
                </a:tc>
                <a:tc>
                  <a:txBody>
                    <a:bodyPr/>
                    <a:lstStyle/>
                    <a:p>
                      <a:pPr algn="ctr"/>
                      <a:r>
                        <a:rPr lang="de-DE" sz="1200" smtClean="0"/>
                        <a:t>LCD-size</a:t>
                      </a:r>
                      <a:endParaRPr lang="de-DE" sz="1200"/>
                    </a:p>
                  </a:txBody>
                  <a:tcPr>
                    <a:solidFill>
                      <a:schemeClr val="bg1"/>
                    </a:solidFill>
                  </a:tcPr>
                </a:tc>
                <a:tc>
                  <a:txBody>
                    <a:bodyPr/>
                    <a:lstStyle/>
                    <a:p>
                      <a:pPr algn="ctr"/>
                      <a:r>
                        <a:rPr lang="de-DE" sz="1200" smtClean="0"/>
                        <a:t>movies</a:t>
                      </a:r>
                      <a:endParaRPr lang="de-DE" sz="1200"/>
                    </a:p>
                  </a:txBody>
                  <a:tcPr>
                    <a:solidFill>
                      <a:schemeClr val="bg1"/>
                    </a:solidFill>
                  </a:tcPr>
                </a:tc>
                <a:tc>
                  <a:txBody>
                    <a:bodyPr/>
                    <a:lstStyle/>
                    <a:p>
                      <a:pPr algn="ctr"/>
                      <a:r>
                        <a:rPr lang="de-DE" sz="1200" smtClean="0"/>
                        <a:t>sound</a:t>
                      </a:r>
                      <a:endParaRPr lang="de-DE" sz="1200"/>
                    </a:p>
                  </a:txBody>
                  <a:tcPr>
                    <a:solidFill>
                      <a:schemeClr val="bg1"/>
                    </a:solidFill>
                  </a:tcPr>
                </a:tc>
                <a:tc>
                  <a:txBody>
                    <a:bodyPr/>
                    <a:lstStyle/>
                    <a:p>
                      <a:pPr algn="ctr"/>
                      <a:r>
                        <a:rPr lang="de-DE" sz="1200" smtClean="0"/>
                        <a:t>waterproof</a:t>
                      </a:r>
                      <a:endParaRPr lang="de-DE" sz="1200"/>
                    </a:p>
                  </a:txBody>
                  <a:tcPr>
                    <a:solidFill>
                      <a:schemeClr val="bg1"/>
                    </a:solidFill>
                  </a:tcPr>
                </a:tc>
              </a:tr>
              <a:tr h="370840">
                <a:tc>
                  <a:txBody>
                    <a:bodyPr/>
                    <a:lstStyle/>
                    <a:p>
                      <a:pPr algn="ctr"/>
                      <a:r>
                        <a:rPr lang="de-DE" sz="1200" smtClean="0"/>
                        <a:t>p1</a:t>
                      </a:r>
                      <a:endParaRPr lang="de-DE" sz="1200"/>
                    </a:p>
                  </a:txBody>
                  <a:tcPr>
                    <a:solidFill>
                      <a:schemeClr val="bg1"/>
                    </a:solidFill>
                  </a:tcPr>
                </a:tc>
                <a:tc>
                  <a:txBody>
                    <a:bodyPr/>
                    <a:lstStyle/>
                    <a:p>
                      <a:pPr algn="ctr"/>
                      <a:r>
                        <a:rPr lang="de-DE" sz="1200" smtClean="0"/>
                        <a:t>148</a:t>
                      </a:r>
                      <a:endParaRPr lang="de-DE" sz="1200"/>
                    </a:p>
                  </a:txBody>
                  <a:tcPr>
                    <a:solidFill>
                      <a:schemeClr val="bg1"/>
                    </a:solidFill>
                  </a:tcPr>
                </a:tc>
                <a:tc>
                  <a:txBody>
                    <a:bodyPr/>
                    <a:lstStyle/>
                    <a:p>
                      <a:pPr algn="ctr"/>
                      <a:r>
                        <a:rPr lang="de-DE" sz="1200" smtClean="0"/>
                        <a:t>8.0</a:t>
                      </a:r>
                      <a:endParaRPr lang="de-DE" sz="1200"/>
                    </a:p>
                  </a:txBody>
                  <a:tcPr>
                    <a:solidFill>
                      <a:schemeClr val="bg1"/>
                    </a:solidFill>
                  </a:tcPr>
                </a:tc>
                <a:tc>
                  <a:txBody>
                    <a:bodyPr/>
                    <a:lstStyle/>
                    <a:p>
                      <a:pPr algn="ctr"/>
                      <a:r>
                        <a:rPr lang="de-DE" sz="1200" smtClean="0"/>
                        <a:t>4x</a:t>
                      </a:r>
                      <a:endParaRPr lang="de-DE" sz="1200"/>
                    </a:p>
                  </a:txBody>
                  <a:tcPr>
                    <a:solidFill>
                      <a:schemeClr val="bg1"/>
                    </a:solidFill>
                  </a:tcPr>
                </a:tc>
                <a:tc>
                  <a:txBody>
                    <a:bodyPr/>
                    <a:lstStyle/>
                    <a:p>
                      <a:pPr algn="ctr"/>
                      <a:r>
                        <a:rPr lang="de-DE" sz="1200" smtClean="0"/>
                        <a:t>2.5</a:t>
                      </a:r>
                      <a:endParaRPr lang="de-DE" sz="1200"/>
                    </a:p>
                  </a:txBody>
                  <a:tcPr>
                    <a:solidFill>
                      <a:schemeClr val="bg1"/>
                    </a:solidFill>
                  </a:tcPr>
                </a:tc>
                <a:tc>
                  <a:txBody>
                    <a:bodyPr/>
                    <a:lstStyle/>
                    <a:p>
                      <a:pPr algn="ctr"/>
                      <a:r>
                        <a:rPr lang="de-DE" sz="1200" smtClean="0"/>
                        <a:t>no</a:t>
                      </a:r>
                      <a:endParaRPr lang="de-DE" sz="1200"/>
                    </a:p>
                  </a:txBody>
                  <a:tcPr>
                    <a:solidFill>
                      <a:schemeClr val="bg1"/>
                    </a:solidFill>
                  </a:tcPr>
                </a:tc>
                <a:tc>
                  <a:txBody>
                    <a:bodyPr/>
                    <a:lstStyle/>
                    <a:p>
                      <a:pPr algn="ctr"/>
                      <a:r>
                        <a:rPr lang="de-DE" sz="1200" smtClean="0"/>
                        <a:t>no</a:t>
                      </a:r>
                      <a:endParaRPr lang="de-DE" sz="1200"/>
                    </a:p>
                  </a:txBody>
                  <a:tcPr>
                    <a:solidFill>
                      <a:schemeClr val="bg1"/>
                    </a:solidFill>
                  </a:tcPr>
                </a:tc>
                <a:tc>
                  <a:txBody>
                    <a:bodyPr/>
                    <a:lstStyle/>
                    <a:p>
                      <a:pPr algn="ctr"/>
                      <a:r>
                        <a:rPr lang="de-DE" sz="1200" smtClean="0"/>
                        <a:t>yes</a:t>
                      </a:r>
                      <a:endParaRPr lang="de-DE" sz="1200"/>
                    </a:p>
                  </a:txBody>
                  <a:tcPr>
                    <a:solidFill>
                      <a:schemeClr val="bg1"/>
                    </a:solidFill>
                  </a:tcPr>
                </a:tc>
              </a:tr>
              <a:tr h="370840">
                <a:tc>
                  <a:txBody>
                    <a:bodyPr/>
                    <a:lstStyle/>
                    <a:p>
                      <a:pPr algn="ctr"/>
                      <a:r>
                        <a:rPr lang="de-DE" sz="1200" smtClean="0"/>
                        <a:t>p2</a:t>
                      </a:r>
                      <a:endParaRPr lang="de-DE" sz="1200"/>
                    </a:p>
                  </a:txBody>
                  <a:tcPr>
                    <a:solidFill>
                      <a:schemeClr val="bg1"/>
                    </a:solidFill>
                  </a:tcPr>
                </a:tc>
                <a:tc>
                  <a:txBody>
                    <a:bodyPr/>
                    <a:lstStyle/>
                    <a:p>
                      <a:pPr algn="ctr"/>
                      <a:r>
                        <a:rPr lang="de-DE" sz="1200" smtClean="0"/>
                        <a:t>182</a:t>
                      </a:r>
                      <a:endParaRPr lang="de-DE" sz="1200"/>
                    </a:p>
                  </a:txBody>
                  <a:tcPr>
                    <a:solidFill>
                      <a:schemeClr val="bg1"/>
                    </a:solidFill>
                  </a:tcPr>
                </a:tc>
                <a:tc>
                  <a:txBody>
                    <a:bodyPr/>
                    <a:lstStyle/>
                    <a:p>
                      <a:pPr algn="ctr"/>
                      <a:r>
                        <a:rPr lang="de-DE" sz="1200" smtClean="0"/>
                        <a:t>8.0</a:t>
                      </a:r>
                      <a:endParaRPr lang="de-DE" sz="1200"/>
                    </a:p>
                  </a:txBody>
                  <a:tcPr>
                    <a:solidFill>
                      <a:schemeClr val="bg1"/>
                    </a:solidFill>
                  </a:tcPr>
                </a:tc>
                <a:tc>
                  <a:txBody>
                    <a:bodyPr/>
                    <a:lstStyle/>
                    <a:p>
                      <a:pPr algn="ctr"/>
                      <a:r>
                        <a:rPr lang="de-DE" sz="1200" smtClean="0"/>
                        <a:t>5x</a:t>
                      </a:r>
                      <a:endParaRPr lang="de-DE" sz="1200"/>
                    </a:p>
                  </a:txBody>
                  <a:tcPr>
                    <a:solidFill>
                      <a:schemeClr val="bg1"/>
                    </a:solidFill>
                  </a:tcPr>
                </a:tc>
                <a:tc>
                  <a:txBody>
                    <a:bodyPr/>
                    <a:lstStyle/>
                    <a:p>
                      <a:pPr algn="ctr"/>
                      <a:r>
                        <a:rPr lang="de-DE" sz="1200" smtClean="0"/>
                        <a:t>2.7</a:t>
                      </a:r>
                      <a:endParaRPr lang="de-DE" sz="1200"/>
                    </a:p>
                  </a:txBody>
                  <a:tcPr>
                    <a:solidFill>
                      <a:schemeClr val="bg1"/>
                    </a:solidFill>
                  </a:tcPr>
                </a:tc>
                <a:tc>
                  <a:txBody>
                    <a:bodyPr/>
                    <a:lstStyle/>
                    <a:p>
                      <a:pPr algn="ctr"/>
                      <a:r>
                        <a:rPr lang="de-DE" sz="1200" smtClean="0"/>
                        <a:t>yes</a:t>
                      </a:r>
                      <a:endParaRPr lang="de-DE" sz="1200"/>
                    </a:p>
                  </a:txBody>
                  <a:tcPr>
                    <a:solidFill>
                      <a:schemeClr val="bg1"/>
                    </a:solidFill>
                  </a:tcPr>
                </a:tc>
                <a:tc>
                  <a:txBody>
                    <a:bodyPr/>
                    <a:lstStyle/>
                    <a:p>
                      <a:pPr algn="ctr"/>
                      <a:r>
                        <a:rPr lang="de-DE" sz="1200" smtClean="0"/>
                        <a:t>yes</a:t>
                      </a:r>
                      <a:endParaRPr lang="de-DE" sz="1200"/>
                    </a:p>
                  </a:txBody>
                  <a:tcPr>
                    <a:solidFill>
                      <a:schemeClr val="bg1"/>
                    </a:solidFill>
                  </a:tcPr>
                </a:tc>
                <a:tc>
                  <a:txBody>
                    <a:bodyPr/>
                    <a:lstStyle/>
                    <a:p>
                      <a:pPr algn="ctr"/>
                      <a:r>
                        <a:rPr lang="de-DE" sz="1200" smtClean="0"/>
                        <a:t>no</a:t>
                      </a:r>
                      <a:endParaRPr lang="de-DE" sz="1200"/>
                    </a:p>
                  </a:txBody>
                  <a:tcPr>
                    <a:solidFill>
                      <a:schemeClr val="bg1"/>
                    </a:solidFill>
                  </a:tcPr>
                </a:tc>
              </a:tr>
              <a:tr h="370840">
                <a:tc>
                  <a:txBody>
                    <a:bodyPr/>
                    <a:lstStyle/>
                    <a:p>
                      <a:pPr algn="ctr"/>
                      <a:r>
                        <a:rPr lang="de-DE" sz="1200" smtClean="0"/>
                        <a:t>p3</a:t>
                      </a:r>
                      <a:endParaRPr lang="de-DE" sz="1200"/>
                    </a:p>
                  </a:txBody>
                  <a:tcPr>
                    <a:solidFill>
                      <a:schemeClr val="bg1"/>
                    </a:solidFill>
                  </a:tcPr>
                </a:tc>
                <a:tc>
                  <a:txBody>
                    <a:bodyPr/>
                    <a:lstStyle/>
                    <a:p>
                      <a:pPr algn="ctr"/>
                      <a:r>
                        <a:rPr lang="de-DE" sz="1200" smtClean="0"/>
                        <a:t>189</a:t>
                      </a:r>
                      <a:endParaRPr lang="de-DE" sz="1200"/>
                    </a:p>
                  </a:txBody>
                  <a:tcPr>
                    <a:solidFill>
                      <a:schemeClr val="bg1"/>
                    </a:solidFill>
                  </a:tcPr>
                </a:tc>
                <a:tc>
                  <a:txBody>
                    <a:bodyPr/>
                    <a:lstStyle/>
                    <a:p>
                      <a:pPr algn="ctr"/>
                      <a:r>
                        <a:rPr lang="de-DE" sz="1200" smtClean="0"/>
                        <a:t>8.0</a:t>
                      </a:r>
                      <a:endParaRPr lang="de-DE" sz="1200"/>
                    </a:p>
                  </a:txBody>
                  <a:tcPr>
                    <a:solidFill>
                      <a:schemeClr val="bg1"/>
                    </a:solidFill>
                  </a:tcPr>
                </a:tc>
                <a:tc>
                  <a:txBody>
                    <a:bodyPr/>
                    <a:lstStyle/>
                    <a:p>
                      <a:pPr algn="ctr"/>
                      <a:r>
                        <a:rPr lang="de-DE" sz="1200" smtClean="0"/>
                        <a:t>10x</a:t>
                      </a:r>
                      <a:endParaRPr lang="de-DE" sz="1200"/>
                    </a:p>
                  </a:txBody>
                  <a:tcPr>
                    <a:solidFill>
                      <a:schemeClr val="bg1"/>
                    </a:solidFill>
                  </a:tcPr>
                </a:tc>
                <a:tc>
                  <a:txBody>
                    <a:bodyPr/>
                    <a:lstStyle/>
                    <a:p>
                      <a:pPr algn="ctr"/>
                      <a:r>
                        <a:rPr lang="de-DE" sz="1200" smtClean="0"/>
                        <a:t>2.5</a:t>
                      </a:r>
                      <a:endParaRPr lang="de-DE" sz="1200"/>
                    </a:p>
                  </a:txBody>
                  <a:tcPr>
                    <a:solidFill>
                      <a:schemeClr val="bg1"/>
                    </a:solidFill>
                  </a:tcPr>
                </a:tc>
                <a:tc>
                  <a:txBody>
                    <a:bodyPr/>
                    <a:lstStyle/>
                    <a:p>
                      <a:pPr algn="ctr"/>
                      <a:r>
                        <a:rPr lang="de-DE" sz="1200" smtClean="0"/>
                        <a:t>yes</a:t>
                      </a:r>
                      <a:endParaRPr lang="de-DE" sz="1200"/>
                    </a:p>
                  </a:txBody>
                  <a:tcPr>
                    <a:solidFill>
                      <a:schemeClr val="bg1"/>
                    </a:solidFill>
                  </a:tcPr>
                </a:tc>
                <a:tc>
                  <a:txBody>
                    <a:bodyPr/>
                    <a:lstStyle/>
                    <a:p>
                      <a:pPr algn="ctr"/>
                      <a:r>
                        <a:rPr lang="de-DE" sz="1200" smtClean="0"/>
                        <a:t>yes</a:t>
                      </a:r>
                      <a:endParaRPr lang="de-DE" sz="1200"/>
                    </a:p>
                  </a:txBody>
                  <a:tcPr>
                    <a:solidFill>
                      <a:schemeClr val="bg1"/>
                    </a:solidFill>
                  </a:tcPr>
                </a:tc>
                <a:tc>
                  <a:txBody>
                    <a:bodyPr/>
                    <a:lstStyle/>
                    <a:p>
                      <a:pPr algn="ctr"/>
                      <a:r>
                        <a:rPr lang="de-DE" sz="1200" smtClean="0"/>
                        <a:t>no</a:t>
                      </a:r>
                      <a:endParaRPr lang="de-DE" sz="1200"/>
                    </a:p>
                  </a:txBody>
                  <a:tcPr>
                    <a:solidFill>
                      <a:schemeClr val="bg1"/>
                    </a:solidFill>
                  </a:tcPr>
                </a:tc>
              </a:tr>
              <a:tr h="370840">
                <a:tc>
                  <a:txBody>
                    <a:bodyPr/>
                    <a:lstStyle/>
                    <a:p>
                      <a:pPr algn="ctr"/>
                      <a:r>
                        <a:rPr lang="de-DE" sz="1200" smtClean="0"/>
                        <a:t>p4</a:t>
                      </a:r>
                      <a:endParaRPr lang="de-DE" sz="1200"/>
                    </a:p>
                  </a:txBody>
                  <a:tcPr>
                    <a:solidFill>
                      <a:schemeClr val="bg1"/>
                    </a:solidFill>
                  </a:tcPr>
                </a:tc>
                <a:tc>
                  <a:txBody>
                    <a:bodyPr/>
                    <a:lstStyle/>
                    <a:p>
                      <a:pPr algn="ctr"/>
                      <a:r>
                        <a:rPr lang="de-DE" sz="1200" smtClean="0"/>
                        <a:t>196</a:t>
                      </a:r>
                      <a:endParaRPr lang="de-DE" sz="1200"/>
                    </a:p>
                  </a:txBody>
                  <a:tcPr>
                    <a:solidFill>
                      <a:schemeClr val="bg1"/>
                    </a:solidFill>
                  </a:tcPr>
                </a:tc>
                <a:tc>
                  <a:txBody>
                    <a:bodyPr/>
                    <a:lstStyle/>
                    <a:p>
                      <a:pPr algn="ctr"/>
                      <a:r>
                        <a:rPr lang="de-DE" sz="1200" smtClean="0"/>
                        <a:t>10.0</a:t>
                      </a:r>
                      <a:endParaRPr lang="de-DE" sz="1200"/>
                    </a:p>
                  </a:txBody>
                  <a:tcPr>
                    <a:solidFill>
                      <a:schemeClr val="bg1"/>
                    </a:solidFill>
                  </a:tcPr>
                </a:tc>
                <a:tc>
                  <a:txBody>
                    <a:bodyPr/>
                    <a:lstStyle/>
                    <a:p>
                      <a:pPr algn="ctr"/>
                      <a:r>
                        <a:rPr lang="de-DE" sz="1200" smtClean="0"/>
                        <a:t>12x</a:t>
                      </a:r>
                      <a:endParaRPr lang="de-DE" sz="1200"/>
                    </a:p>
                  </a:txBody>
                  <a:tcPr>
                    <a:solidFill>
                      <a:schemeClr val="bg1"/>
                    </a:solidFill>
                  </a:tcPr>
                </a:tc>
                <a:tc>
                  <a:txBody>
                    <a:bodyPr/>
                    <a:lstStyle/>
                    <a:p>
                      <a:pPr algn="ctr"/>
                      <a:r>
                        <a:rPr lang="de-DE" sz="1200" smtClean="0"/>
                        <a:t>2.7</a:t>
                      </a:r>
                      <a:endParaRPr lang="de-DE" sz="1200"/>
                    </a:p>
                  </a:txBody>
                  <a:tcPr>
                    <a:solidFill>
                      <a:schemeClr val="bg1"/>
                    </a:solidFill>
                  </a:tcPr>
                </a:tc>
                <a:tc>
                  <a:txBody>
                    <a:bodyPr/>
                    <a:lstStyle/>
                    <a:p>
                      <a:pPr algn="ctr"/>
                      <a:r>
                        <a:rPr lang="de-DE" sz="1200" smtClean="0"/>
                        <a:t>yes</a:t>
                      </a:r>
                      <a:endParaRPr lang="de-DE" sz="1200"/>
                    </a:p>
                  </a:txBody>
                  <a:tcPr>
                    <a:solidFill>
                      <a:schemeClr val="bg1"/>
                    </a:solidFill>
                  </a:tcPr>
                </a:tc>
                <a:tc>
                  <a:txBody>
                    <a:bodyPr/>
                    <a:lstStyle/>
                    <a:p>
                      <a:pPr algn="ctr"/>
                      <a:r>
                        <a:rPr lang="de-DE" sz="1200" smtClean="0"/>
                        <a:t>no</a:t>
                      </a:r>
                      <a:endParaRPr lang="de-DE" sz="1200"/>
                    </a:p>
                  </a:txBody>
                  <a:tcPr>
                    <a:solidFill>
                      <a:schemeClr val="bg1"/>
                    </a:solidFill>
                  </a:tcPr>
                </a:tc>
                <a:tc>
                  <a:txBody>
                    <a:bodyPr/>
                    <a:lstStyle/>
                    <a:p>
                      <a:pPr algn="ctr"/>
                      <a:r>
                        <a:rPr lang="de-DE" sz="1200" smtClean="0"/>
                        <a:t>yes</a:t>
                      </a:r>
                      <a:endParaRPr lang="de-DE" sz="1200"/>
                    </a:p>
                  </a:txBody>
                  <a:tcPr>
                    <a:solidFill>
                      <a:schemeClr val="bg1"/>
                    </a:solidFill>
                  </a:tcPr>
                </a:tc>
              </a:tr>
              <a:tr h="370840">
                <a:tc>
                  <a:txBody>
                    <a:bodyPr/>
                    <a:lstStyle/>
                    <a:p>
                      <a:pPr algn="ctr"/>
                      <a:r>
                        <a:rPr lang="de-DE" sz="1200" smtClean="0"/>
                        <a:t>p5</a:t>
                      </a:r>
                      <a:endParaRPr lang="de-DE" sz="1200"/>
                    </a:p>
                  </a:txBody>
                  <a:tcPr>
                    <a:solidFill>
                      <a:schemeClr val="bg1"/>
                    </a:solidFill>
                  </a:tcPr>
                </a:tc>
                <a:tc>
                  <a:txBody>
                    <a:bodyPr/>
                    <a:lstStyle/>
                    <a:p>
                      <a:pPr algn="ctr"/>
                      <a:r>
                        <a:rPr lang="de-DE" sz="1200" smtClean="0"/>
                        <a:t>151</a:t>
                      </a:r>
                      <a:endParaRPr lang="de-DE" sz="1200"/>
                    </a:p>
                  </a:txBody>
                  <a:tcPr>
                    <a:solidFill>
                      <a:schemeClr val="bg1"/>
                    </a:solidFill>
                  </a:tcPr>
                </a:tc>
                <a:tc>
                  <a:txBody>
                    <a:bodyPr/>
                    <a:lstStyle/>
                    <a:p>
                      <a:pPr algn="ctr"/>
                      <a:r>
                        <a:rPr lang="de-DE" sz="1200" smtClean="0"/>
                        <a:t>7.1</a:t>
                      </a:r>
                      <a:endParaRPr lang="de-DE" sz="1200"/>
                    </a:p>
                  </a:txBody>
                  <a:tcPr>
                    <a:solidFill>
                      <a:schemeClr val="bg1"/>
                    </a:solidFill>
                  </a:tcPr>
                </a:tc>
                <a:tc>
                  <a:txBody>
                    <a:bodyPr/>
                    <a:lstStyle/>
                    <a:p>
                      <a:pPr algn="ctr"/>
                      <a:r>
                        <a:rPr lang="de-DE" sz="1200" smtClean="0"/>
                        <a:t>3x</a:t>
                      </a:r>
                      <a:endParaRPr lang="de-DE" sz="1200"/>
                    </a:p>
                  </a:txBody>
                  <a:tcPr>
                    <a:solidFill>
                      <a:schemeClr val="bg1"/>
                    </a:solidFill>
                  </a:tcPr>
                </a:tc>
                <a:tc>
                  <a:txBody>
                    <a:bodyPr/>
                    <a:lstStyle/>
                    <a:p>
                      <a:pPr algn="ctr"/>
                      <a:r>
                        <a:rPr lang="de-DE" sz="1200" smtClean="0"/>
                        <a:t>3.0</a:t>
                      </a:r>
                      <a:endParaRPr lang="de-DE" sz="1200"/>
                    </a:p>
                  </a:txBody>
                  <a:tcPr>
                    <a:solidFill>
                      <a:schemeClr val="bg1"/>
                    </a:solidFill>
                  </a:tcPr>
                </a:tc>
                <a:tc>
                  <a:txBody>
                    <a:bodyPr/>
                    <a:lstStyle/>
                    <a:p>
                      <a:pPr algn="ctr"/>
                      <a:r>
                        <a:rPr lang="de-DE" sz="1200" smtClean="0"/>
                        <a:t>yes</a:t>
                      </a:r>
                      <a:endParaRPr lang="de-DE" sz="1200"/>
                    </a:p>
                  </a:txBody>
                  <a:tcPr>
                    <a:solidFill>
                      <a:schemeClr val="bg1"/>
                    </a:solidFill>
                  </a:tcPr>
                </a:tc>
                <a:tc>
                  <a:txBody>
                    <a:bodyPr/>
                    <a:lstStyle/>
                    <a:p>
                      <a:pPr algn="ctr"/>
                      <a:r>
                        <a:rPr lang="de-DE" sz="1200" smtClean="0"/>
                        <a:t>yes</a:t>
                      </a:r>
                      <a:endParaRPr lang="de-DE" sz="1200"/>
                    </a:p>
                  </a:txBody>
                  <a:tcPr>
                    <a:solidFill>
                      <a:schemeClr val="bg1"/>
                    </a:solidFill>
                  </a:tcPr>
                </a:tc>
                <a:tc>
                  <a:txBody>
                    <a:bodyPr/>
                    <a:lstStyle/>
                    <a:p>
                      <a:pPr algn="ctr"/>
                      <a:r>
                        <a:rPr lang="de-DE" sz="1200" smtClean="0"/>
                        <a:t>no</a:t>
                      </a:r>
                      <a:endParaRPr lang="de-DE" sz="1200"/>
                    </a:p>
                  </a:txBody>
                  <a:tcPr>
                    <a:solidFill>
                      <a:schemeClr val="bg1"/>
                    </a:solidFill>
                  </a:tcPr>
                </a:tc>
              </a:tr>
              <a:tr h="370840">
                <a:tc>
                  <a:txBody>
                    <a:bodyPr/>
                    <a:lstStyle/>
                    <a:p>
                      <a:pPr algn="ctr"/>
                      <a:r>
                        <a:rPr lang="de-DE" sz="1200" smtClean="0"/>
                        <a:t>p6</a:t>
                      </a:r>
                      <a:endParaRPr lang="de-DE" sz="1200"/>
                    </a:p>
                  </a:txBody>
                  <a:tcPr>
                    <a:solidFill>
                      <a:schemeClr val="bg1"/>
                    </a:solidFill>
                  </a:tcPr>
                </a:tc>
                <a:tc>
                  <a:txBody>
                    <a:bodyPr/>
                    <a:lstStyle/>
                    <a:p>
                      <a:pPr algn="ctr"/>
                      <a:r>
                        <a:rPr lang="de-DE" sz="1200" smtClean="0"/>
                        <a:t>199</a:t>
                      </a:r>
                      <a:endParaRPr lang="de-DE" sz="1200"/>
                    </a:p>
                  </a:txBody>
                  <a:tcPr>
                    <a:solidFill>
                      <a:schemeClr val="bg1"/>
                    </a:solidFill>
                  </a:tcPr>
                </a:tc>
                <a:tc>
                  <a:txBody>
                    <a:bodyPr/>
                    <a:lstStyle/>
                    <a:p>
                      <a:pPr algn="ctr"/>
                      <a:r>
                        <a:rPr lang="de-DE" sz="1200" smtClean="0"/>
                        <a:t>9.0</a:t>
                      </a:r>
                      <a:endParaRPr lang="de-DE" sz="1200"/>
                    </a:p>
                  </a:txBody>
                  <a:tcPr>
                    <a:solidFill>
                      <a:schemeClr val="bg1"/>
                    </a:solidFill>
                  </a:tcPr>
                </a:tc>
                <a:tc>
                  <a:txBody>
                    <a:bodyPr/>
                    <a:lstStyle/>
                    <a:p>
                      <a:pPr algn="ctr"/>
                      <a:r>
                        <a:rPr lang="de-DE" sz="1200" smtClean="0"/>
                        <a:t>3x</a:t>
                      </a:r>
                      <a:endParaRPr lang="de-DE" sz="1200"/>
                    </a:p>
                  </a:txBody>
                  <a:tcPr>
                    <a:solidFill>
                      <a:schemeClr val="bg1"/>
                    </a:solidFill>
                  </a:tcPr>
                </a:tc>
                <a:tc>
                  <a:txBody>
                    <a:bodyPr/>
                    <a:lstStyle/>
                    <a:p>
                      <a:pPr algn="ctr"/>
                      <a:r>
                        <a:rPr lang="de-DE" sz="1200" smtClean="0"/>
                        <a:t>3.0</a:t>
                      </a:r>
                      <a:endParaRPr lang="de-DE" sz="1200"/>
                    </a:p>
                  </a:txBody>
                  <a:tcPr>
                    <a:solidFill>
                      <a:schemeClr val="bg1"/>
                    </a:solidFill>
                  </a:tcPr>
                </a:tc>
                <a:tc>
                  <a:txBody>
                    <a:bodyPr/>
                    <a:lstStyle/>
                    <a:p>
                      <a:pPr algn="ctr"/>
                      <a:r>
                        <a:rPr lang="de-DE" sz="1200" smtClean="0"/>
                        <a:t>yes</a:t>
                      </a:r>
                      <a:endParaRPr lang="de-DE" sz="1200"/>
                    </a:p>
                  </a:txBody>
                  <a:tcPr>
                    <a:solidFill>
                      <a:schemeClr val="bg1"/>
                    </a:solidFill>
                  </a:tcPr>
                </a:tc>
                <a:tc>
                  <a:txBody>
                    <a:bodyPr/>
                    <a:lstStyle/>
                    <a:p>
                      <a:pPr algn="ctr"/>
                      <a:r>
                        <a:rPr lang="de-DE" sz="1200" smtClean="0"/>
                        <a:t>yes</a:t>
                      </a:r>
                      <a:endParaRPr lang="de-DE" sz="1200"/>
                    </a:p>
                  </a:txBody>
                  <a:tcPr>
                    <a:solidFill>
                      <a:schemeClr val="bg1"/>
                    </a:solidFill>
                  </a:tcPr>
                </a:tc>
                <a:tc>
                  <a:txBody>
                    <a:bodyPr/>
                    <a:lstStyle/>
                    <a:p>
                      <a:pPr algn="ctr"/>
                      <a:r>
                        <a:rPr lang="de-DE" sz="1200" smtClean="0"/>
                        <a:t>no</a:t>
                      </a:r>
                      <a:endParaRPr lang="de-DE" sz="1200"/>
                    </a:p>
                  </a:txBody>
                  <a:tcPr>
                    <a:solidFill>
                      <a:schemeClr val="bg1"/>
                    </a:solidFill>
                  </a:tcPr>
                </a:tc>
              </a:tr>
              <a:tr h="370840">
                <a:tc>
                  <a:txBody>
                    <a:bodyPr/>
                    <a:lstStyle/>
                    <a:p>
                      <a:pPr algn="ctr"/>
                      <a:r>
                        <a:rPr lang="de-DE" sz="1200" smtClean="0"/>
                        <a:t>p7</a:t>
                      </a:r>
                      <a:endParaRPr lang="de-DE" sz="1200"/>
                    </a:p>
                  </a:txBody>
                  <a:tcPr>
                    <a:solidFill>
                      <a:schemeClr val="bg1"/>
                    </a:solidFill>
                  </a:tcPr>
                </a:tc>
                <a:tc>
                  <a:txBody>
                    <a:bodyPr/>
                    <a:lstStyle/>
                    <a:p>
                      <a:pPr algn="ctr"/>
                      <a:r>
                        <a:rPr lang="de-DE" sz="1200" smtClean="0"/>
                        <a:t>259</a:t>
                      </a:r>
                      <a:endParaRPr lang="de-DE" sz="1200"/>
                    </a:p>
                  </a:txBody>
                  <a:tcPr>
                    <a:solidFill>
                      <a:schemeClr val="bg1"/>
                    </a:solidFill>
                  </a:tcPr>
                </a:tc>
                <a:tc>
                  <a:txBody>
                    <a:bodyPr/>
                    <a:lstStyle/>
                    <a:p>
                      <a:pPr algn="ctr"/>
                      <a:r>
                        <a:rPr lang="de-DE" sz="1200" smtClean="0"/>
                        <a:t>10.0</a:t>
                      </a:r>
                      <a:endParaRPr lang="de-DE" sz="1200"/>
                    </a:p>
                  </a:txBody>
                  <a:tcPr>
                    <a:solidFill>
                      <a:schemeClr val="bg1"/>
                    </a:solidFill>
                  </a:tcPr>
                </a:tc>
                <a:tc>
                  <a:txBody>
                    <a:bodyPr/>
                    <a:lstStyle/>
                    <a:p>
                      <a:pPr algn="ctr"/>
                      <a:r>
                        <a:rPr lang="de-DE" sz="1200" smtClean="0"/>
                        <a:t>3x</a:t>
                      </a:r>
                      <a:endParaRPr lang="de-DE" sz="1200"/>
                    </a:p>
                  </a:txBody>
                  <a:tcPr>
                    <a:solidFill>
                      <a:schemeClr val="bg1"/>
                    </a:solidFill>
                  </a:tcPr>
                </a:tc>
                <a:tc>
                  <a:txBody>
                    <a:bodyPr/>
                    <a:lstStyle/>
                    <a:p>
                      <a:pPr algn="ctr"/>
                      <a:r>
                        <a:rPr lang="de-DE" sz="1200" smtClean="0"/>
                        <a:t>3.0</a:t>
                      </a:r>
                      <a:endParaRPr lang="de-DE" sz="1200"/>
                    </a:p>
                  </a:txBody>
                  <a:tcPr>
                    <a:solidFill>
                      <a:schemeClr val="bg1"/>
                    </a:solidFill>
                  </a:tcPr>
                </a:tc>
                <a:tc>
                  <a:txBody>
                    <a:bodyPr/>
                    <a:lstStyle/>
                    <a:p>
                      <a:pPr algn="ctr"/>
                      <a:r>
                        <a:rPr lang="de-DE" sz="1200" smtClean="0"/>
                        <a:t>yes</a:t>
                      </a:r>
                      <a:endParaRPr lang="de-DE" sz="1200"/>
                    </a:p>
                  </a:txBody>
                  <a:tcPr>
                    <a:solidFill>
                      <a:schemeClr val="bg1"/>
                    </a:solidFill>
                  </a:tcPr>
                </a:tc>
                <a:tc>
                  <a:txBody>
                    <a:bodyPr/>
                    <a:lstStyle/>
                    <a:p>
                      <a:pPr algn="ctr"/>
                      <a:r>
                        <a:rPr lang="de-DE" sz="1200" smtClean="0"/>
                        <a:t>yes</a:t>
                      </a:r>
                      <a:endParaRPr lang="de-DE" sz="1200"/>
                    </a:p>
                  </a:txBody>
                  <a:tcPr>
                    <a:solidFill>
                      <a:schemeClr val="bg1"/>
                    </a:solidFill>
                  </a:tcPr>
                </a:tc>
                <a:tc>
                  <a:txBody>
                    <a:bodyPr/>
                    <a:lstStyle/>
                    <a:p>
                      <a:pPr algn="ctr"/>
                      <a:r>
                        <a:rPr lang="de-DE" sz="1200" smtClean="0"/>
                        <a:t>no</a:t>
                      </a:r>
                      <a:endParaRPr lang="de-DE" sz="1200"/>
                    </a:p>
                  </a:txBody>
                  <a:tcPr>
                    <a:solidFill>
                      <a:schemeClr val="bg1"/>
                    </a:solidFill>
                  </a:tcPr>
                </a:tc>
              </a:tr>
              <a:tr h="370840">
                <a:tc>
                  <a:txBody>
                    <a:bodyPr/>
                    <a:lstStyle/>
                    <a:p>
                      <a:pPr algn="ctr"/>
                      <a:r>
                        <a:rPr lang="de-DE" sz="1200" smtClean="0"/>
                        <a:t>p8</a:t>
                      </a:r>
                      <a:endParaRPr lang="de-DE" sz="1200"/>
                    </a:p>
                  </a:txBody>
                  <a:tcPr>
                    <a:solidFill>
                      <a:schemeClr val="bg1"/>
                    </a:solidFill>
                  </a:tcPr>
                </a:tc>
                <a:tc>
                  <a:txBody>
                    <a:bodyPr/>
                    <a:lstStyle/>
                    <a:p>
                      <a:pPr algn="ctr"/>
                      <a:r>
                        <a:rPr lang="de-DE" sz="1200" smtClean="0"/>
                        <a:t>278</a:t>
                      </a:r>
                      <a:endParaRPr lang="de-DE" sz="1200"/>
                    </a:p>
                  </a:txBody>
                  <a:tcPr>
                    <a:solidFill>
                      <a:schemeClr val="bg1"/>
                    </a:solidFill>
                  </a:tcPr>
                </a:tc>
                <a:tc>
                  <a:txBody>
                    <a:bodyPr/>
                    <a:lstStyle/>
                    <a:p>
                      <a:pPr algn="ctr"/>
                      <a:r>
                        <a:rPr lang="de-DE" sz="1200" smtClean="0"/>
                        <a:t>9.1</a:t>
                      </a:r>
                      <a:endParaRPr lang="de-DE" sz="1200"/>
                    </a:p>
                  </a:txBody>
                  <a:tcPr>
                    <a:solidFill>
                      <a:schemeClr val="bg1"/>
                    </a:solidFill>
                  </a:tcPr>
                </a:tc>
                <a:tc>
                  <a:txBody>
                    <a:bodyPr/>
                    <a:lstStyle/>
                    <a:p>
                      <a:pPr algn="ctr"/>
                      <a:r>
                        <a:rPr lang="de-DE" sz="1200" smtClean="0"/>
                        <a:t>10x</a:t>
                      </a:r>
                      <a:endParaRPr lang="de-DE" sz="1200"/>
                    </a:p>
                  </a:txBody>
                  <a:tcPr>
                    <a:solidFill>
                      <a:schemeClr val="bg1"/>
                    </a:solidFill>
                  </a:tcPr>
                </a:tc>
                <a:tc>
                  <a:txBody>
                    <a:bodyPr/>
                    <a:lstStyle/>
                    <a:p>
                      <a:pPr algn="ctr"/>
                      <a:r>
                        <a:rPr lang="de-DE" sz="1200" smtClean="0"/>
                        <a:t>3.0</a:t>
                      </a:r>
                      <a:endParaRPr lang="de-DE" sz="1200"/>
                    </a:p>
                  </a:txBody>
                  <a:tcPr>
                    <a:solidFill>
                      <a:schemeClr val="bg1"/>
                    </a:solidFill>
                  </a:tcPr>
                </a:tc>
                <a:tc>
                  <a:txBody>
                    <a:bodyPr/>
                    <a:lstStyle/>
                    <a:p>
                      <a:pPr algn="ctr"/>
                      <a:r>
                        <a:rPr lang="de-DE" sz="1200" smtClean="0"/>
                        <a:t>yes</a:t>
                      </a:r>
                      <a:endParaRPr lang="de-DE" sz="1200"/>
                    </a:p>
                  </a:txBody>
                  <a:tcPr>
                    <a:solidFill>
                      <a:schemeClr val="bg1"/>
                    </a:solidFill>
                  </a:tcPr>
                </a:tc>
                <a:tc>
                  <a:txBody>
                    <a:bodyPr/>
                    <a:lstStyle/>
                    <a:p>
                      <a:pPr algn="ctr"/>
                      <a:r>
                        <a:rPr lang="de-DE" sz="1200" smtClean="0"/>
                        <a:t>yes</a:t>
                      </a:r>
                      <a:endParaRPr lang="de-DE" sz="1200"/>
                    </a:p>
                  </a:txBody>
                  <a:tcPr>
                    <a:solidFill>
                      <a:schemeClr val="bg1"/>
                    </a:solidFill>
                  </a:tcPr>
                </a:tc>
                <a:tc>
                  <a:txBody>
                    <a:bodyPr/>
                    <a:lstStyle/>
                    <a:p>
                      <a:pPr algn="ctr"/>
                      <a:r>
                        <a:rPr lang="de-DE" sz="1200" smtClean="0"/>
                        <a:t>yes</a:t>
                      </a:r>
                      <a:endParaRPr lang="de-DE" sz="1200"/>
                    </a:p>
                  </a:txBody>
                  <a:tcPr>
                    <a:solidFill>
                      <a:schemeClr val="bg1"/>
                    </a:solidFill>
                  </a:tcPr>
                </a:tc>
              </a:tr>
            </a:tbl>
          </a:graphicData>
        </a:graphic>
      </p:graphicFrame>
    </p:spTree>
    <p:extLst>
      <p:ext uri="{BB962C8B-B14F-4D97-AF65-F5344CB8AC3E}">
        <p14:creationId xmlns:p14="http://schemas.microsoft.com/office/powerpoint/2010/main" val="41865074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Explaining solutions (2)</a:t>
            </a:r>
            <a:endParaRPr lang="en-US"/>
          </a:p>
        </p:txBody>
      </p:sp>
      <p:sp>
        <p:nvSpPr>
          <p:cNvPr id="3" name="Inhaltsplatzhalter 2"/>
          <p:cNvSpPr>
            <a:spLocks noGrp="1"/>
          </p:cNvSpPr>
          <p:nvPr>
            <p:ph idx="1"/>
          </p:nvPr>
        </p:nvSpPr>
        <p:spPr>
          <a:xfrm>
            <a:off x="457200" y="1279301"/>
            <a:ext cx="8229600" cy="4525963"/>
          </a:xfrm>
        </p:spPr>
        <p:txBody>
          <a:bodyPr/>
          <a:lstStyle/>
          <a:p>
            <a:r>
              <a:rPr lang="en-US" b="0" smtClean="0"/>
              <a:t>If a customer is interested in digital cameras with a price less than 150, then p1 is recommended.</a:t>
            </a:r>
          </a:p>
          <a:p>
            <a:endParaRPr lang="en-US"/>
          </a:p>
        </p:txBody>
      </p:sp>
      <p:graphicFrame>
        <p:nvGraphicFramePr>
          <p:cNvPr id="4" name="Tabelle 3"/>
          <p:cNvGraphicFramePr>
            <a:graphicFrameLocks noGrp="1"/>
          </p:cNvGraphicFramePr>
          <p:nvPr>
            <p:extLst>
              <p:ext uri="{D42A27DB-BD31-4B8C-83A1-F6EECF244321}">
                <p14:modId xmlns:p14="http://schemas.microsoft.com/office/powerpoint/2010/main" val="1896538047"/>
              </p:ext>
            </p:extLst>
          </p:nvPr>
        </p:nvGraphicFramePr>
        <p:xfrm>
          <a:off x="899592" y="2708920"/>
          <a:ext cx="6554156" cy="3337560"/>
        </p:xfrm>
        <a:graphic>
          <a:graphicData uri="http://schemas.openxmlformats.org/drawingml/2006/table">
            <a:tbl>
              <a:tblPr firstRow="1" bandRow="1">
                <a:tableStyleId>{616DA210-FB5B-4158-B5E0-FEB733F419BA}</a:tableStyleId>
              </a:tblPr>
              <a:tblGrid>
                <a:gridCol w="394018"/>
                <a:gridCol w="660718"/>
                <a:gridCol w="657543"/>
                <a:gridCol w="1076643"/>
                <a:gridCol w="976630"/>
                <a:gridCol w="844868"/>
                <a:gridCol w="752793"/>
                <a:gridCol w="1190943"/>
              </a:tblGrid>
              <a:tr h="370840">
                <a:tc>
                  <a:txBody>
                    <a:bodyPr/>
                    <a:lstStyle/>
                    <a:p>
                      <a:pPr algn="ctr"/>
                      <a:r>
                        <a:rPr lang="de-DE" sz="1200" smtClean="0"/>
                        <a:t>id</a:t>
                      </a:r>
                      <a:endParaRPr lang="de-DE" sz="1200"/>
                    </a:p>
                  </a:txBody>
                  <a:tcPr>
                    <a:solidFill>
                      <a:schemeClr val="bg1"/>
                    </a:solidFill>
                  </a:tcPr>
                </a:tc>
                <a:tc>
                  <a:txBody>
                    <a:bodyPr/>
                    <a:lstStyle/>
                    <a:p>
                      <a:pPr algn="ctr"/>
                      <a:r>
                        <a:rPr lang="de-DE" sz="1200" smtClean="0"/>
                        <a:t>price</a:t>
                      </a:r>
                      <a:endParaRPr lang="de-DE" sz="1200"/>
                    </a:p>
                  </a:txBody>
                  <a:tcPr>
                    <a:solidFill>
                      <a:schemeClr val="bg1"/>
                    </a:solidFill>
                  </a:tcPr>
                </a:tc>
                <a:tc>
                  <a:txBody>
                    <a:bodyPr/>
                    <a:lstStyle/>
                    <a:p>
                      <a:pPr algn="ctr"/>
                      <a:r>
                        <a:rPr lang="de-DE" sz="1200" smtClean="0"/>
                        <a:t>mpix</a:t>
                      </a:r>
                      <a:endParaRPr lang="de-DE" sz="1200"/>
                    </a:p>
                  </a:txBody>
                  <a:tcPr>
                    <a:solidFill>
                      <a:schemeClr val="bg1"/>
                    </a:solidFill>
                  </a:tcPr>
                </a:tc>
                <a:tc>
                  <a:txBody>
                    <a:bodyPr/>
                    <a:lstStyle/>
                    <a:p>
                      <a:pPr algn="ctr"/>
                      <a:r>
                        <a:rPr lang="de-DE" sz="1200" smtClean="0"/>
                        <a:t>Opt-zoom</a:t>
                      </a:r>
                      <a:endParaRPr lang="de-DE" sz="1200"/>
                    </a:p>
                  </a:txBody>
                  <a:tcPr>
                    <a:solidFill>
                      <a:schemeClr val="bg1"/>
                    </a:solidFill>
                  </a:tcPr>
                </a:tc>
                <a:tc>
                  <a:txBody>
                    <a:bodyPr/>
                    <a:lstStyle/>
                    <a:p>
                      <a:pPr algn="ctr"/>
                      <a:r>
                        <a:rPr lang="de-DE" sz="1200" smtClean="0"/>
                        <a:t>LCD-size</a:t>
                      </a:r>
                      <a:endParaRPr lang="de-DE" sz="1200"/>
                    </a:p>
                  </a:txBody>
                  <a:tcPr>
                    <a:solidFill>
                      <a:schemeClr val="bg1"/>
                    </a:solidFill>
                  </a:tcPr>
                </a:tc>
                <a:tc>
                  <a:txBody>
                    <a:bodyPr/>
                    <a:lstStyle/>
                    <a:p>
                      <a:pPr algn="ctr"/>
                      <a:r>
                        <a:rPr lang="de-DE" sz="1200" smtClean="0"/>
                        <a:t>movies</a:t>
                      </a:r>
                      <a:endParaRPr lang="de-DE" sz="1200"/>
                    </a:p>
                  </a:txBody>
                  <a:tcPr>
                    <a:solidFill>
                      <a:schemeClr val="bg1"/>
                    </a:solidFill>
                  </a:tcPr>
                </a:tc>
                <a:tc>
                  <a:txBody>
                    <a:bodyPr/>
                    <a:lstStyle/>
                    <a:p>
                      <a:pPr algn="ctr"/>
                      <a:r>
                        <a:rPr lang="de-DE" sz="1200" smtClean="0"/>
                        <a:t>sound</a:t>
                      </a:r>
                      <a:endParaRPr lang="de-DE" sz="1200"/>
                    </a:p>
                  </a:txBody>
                  <a:tcPr>
                    <a:solidFill>
                      <a:schemeClr val="bg1"/>
                    </a:solidFill>
                  </a:tcPr>
                </a:tc>
                <a:tc>
                  <a:txBody>
                    <a:bodyPr/>
                    <a:lstStyle/>
                    <a:p>
                      <a:pPr algn="ctr"/>
                      <a:r>
                        <a:rPr lang="de-DE" sz="1200" smtClean="0"/>
                        <a:t>waterproof</a:t>
                      </a:r>
                      <a:endParaRPr lang="de-DE" sz="1200"/>
                    </a:p>
                  </a:txBody>
                  <a:tcPr>
                    <a:solidFill>
                      <a:schemeClr val="bg1"/>
                    </a:solidFill>
                  </a:tcPr>
                </a:tc>
              </a:tr>
              <a:tr h="370840">
                <a:tc>
                  <a:txBody>
                    <a:bodyPr/>
                    <a:lstStyle/>
                    <a:p>
                      <a:pPr algn="ctr"/>
                      <a:r>
                        <a:rPr lang="de-DE" sz="1200" smtClean="0"/>
                        <a:t>p1</a:t>
                      </a:r>
                      <a:endParaRPr lang="de-DE" sz="1200"/>
                    </a:p>
                  </a:txBody>
                  <a:tcPr>
                    <a:solidFill>
                      <a:schemeClr val="bg1"/>
                    </a:solidFill>
                  </a:tcPr>
                </a:tc>
                <a:tc>
                  <a:txBody>
                    <a:bodyPr/>
                    <a:lstStyle/>
                    <a:p>
                      <a:pPr algn="ctr"/>
                      <a:r>
                        <a:rPr lang="de-DE" sz="1200" smtClean="0"/>
                        <a:t>148</a:t>
                      </a:r>
                      <a:endParaRPr lang="de-DE" sz="1200"/>
                    </a:p>
                  </a:txBody>
                  <a:tcPr>
                    <a:solidFill>
                      <a:schemeClr val="bg1"/>
                    </a:solidFill>
                  </a:tcPr>
                </a:tc>
                <a:tc>
                  <a:txBody>
                    <a:bodyPr/>
                    <a:lstStyle/>
                    <a:p>
                      <a:pPr algn="ctr"/>
                      <a:r>
                        <a:rPr lang="de-DE" sz="1200" smtClean="0"/>
                        <a:t>8.0</a:t>
                      </a:r>
                      <a:endParaRPr lang="de-DE" sz="1200"/>
                    </a:p>
                  </a:txBody>
                  <a:tcPr>
                    <a:solidFill>
                      <a:schemeClr val="bg1"/>
                    </a:solidFill>
                  </a:tcPr>
                </a:tc>
                <a:tc>
                  <a:txBody>
                    <a:bodyPr/>
                    <a:lstStyle/>
                    <a:p>
                      <a:pPr algn="ctr"/>
                      <a:r>
                        <a:rPr lang="de-DE" sz="1200" smtClean="0"/>
                        <a:t>4x</a:t>
                      </a:r>
                      <a:endParaRPr lang="de-DE" sz="1200"/>
                    </a:p>
                  </a:txBody>
                  <a:tcPr>
                    <a:solidFill>
                      <a:schemeClr val="bg1"/>
                    </a:solidFill>
                  </a:tcPr>
                </a:tc>
                <a:tc>
                  <a:txBody>
                    <a:bodyPr/>
                    <a:lstStyle/>
                    <a:p>
                      <a:pPr algn="ctr"/>
                      <a:r>
                        <a:rPr lang="de-DE" sz="1200" smtClean="0"/>
                        <a:t>2.5</a:t>
                      </a:r>
                      <a:endParaRPr lang="de-DE" sz="1200"/>
                    </a:p>
                  </a:txBody>
                  <a:tcPr>
                    <a:solidFill>
                      <a:schemeClr val="bg1"/>
                    </a:solidFill>
                  </a:tcPr>
                </a:tc>
                <a:tc>
                  <a:txBody>
                    <a:bodyPr/>
                    <a:lstStyle/>
                    <a:p>
                      <a:pPr algn="ctr"/>
                      <a:r>
                        <a:rPr lang="de-DE" sz="1200" smtClean="0"/>
                        <a:t>no</a:t>
                      </a:r>
                      <a:endParaRPr lang="de-DE" sz="1200"/>
                    </a:p>
                  </a:txBody>
                  <a:tcPr>
                    <a:solidFill>
                      <a:schemeClr val="bg1"/>
                    </a:solidFill>
                  </a:tcPr>
                </a:tc>
                <a:tc>
                  <a:txBody>
                    <a:bodyPr/>
                    <a:lstStyle/>
                    <a:p>
                      <a:pPr algn="ctr"/>
                      <a:r>
                        <a:rPr lang="de-DE" sz="1200" smtClean="0"/>
                        <a:t>no</a:t>
                      </a:r>
                      <a:endParaRPr lang="de-DE" sz="1200"/>
                    </a:p>
                  </a:txBody>
                  <a:tcPr>
                    <a:solidFill>
                      <a:schemeClr val="bg1"/>
                    </a:solidFill>
                  </a:tcPr>
                </a:tc>
                <a:tc>
                  <a:txBody>
                    <a:bodyPr/>
                    <a:lstStyle/>
                    <a:p>
                      <a:pPr algn="ctr"/>
                      <a:r>
                        <a:rPr lang="de-DE" sz="1200" smtClean="0"/>
                        <a:t>yes</a:t>
                      </a:r>
                      <a:endParaRPr lang="de-DE" sz="1200"/>
                    </a:p>
                  </a:txBody>
                  <a:tcPr>
                    <a:solidFill>
                      <a:schemeClr val="bg1"/>
                    </a:solidFill>
                  </a:tcPr>
                </a:tc>
              </a:tr>
              <a:tr h="370840">
                <a:tc>
                  <a:txBody>
                    <a:bodyPr/>
                    <a:lstStyle/>
                    <a:p>
                      <a:pPr algn="ctr"/>
                      <a:r>
                        <a:rPr lang="de-DE" sz="1200" smtClean="0"/>
                        <a:t>p2</a:t>
                      </a:r>
                      <a:endParaRPr lang="de-DE" sz="1200"/>
                    </a:p>
                  </a:txBody>
                  <a:tcPr>
                    <a:solidFill>
                      <a:schemeClr val="bg1"/>
                    </a:solidFill>
                  </a:tcPr>
                </a:tc>
                <a:tc>
                  <a:txBody>
                    <a:bodyPr/>
                    <a:lstStyle/>
                    <a:p>
                      <a:pPr algn="ctr"/>
                      <a:r>
                        <a:rPr lang="de-DE" sz="1200" smtClean="0"/>
                        <a:t>182</a:t>
                      </a:r>
                      <a:endParaRPr lang="de-DE" sz="1200"/>
                    </a:p>
                  </a:txBody>
                  <a:tcPr>
                    <a:solidFill>
                      <a:schemeClr val="bg1"/>
                    </a:solidFill>
                  </a:tcPr>
                </a:tc>
                <a:tc>
                  <a:txBody>
                    <a:bodyPr/>
                    <a:lstStyle/>
                    <a:p>
                      <a:pPr algn="ctr"/>
                      <a:r>
                        <a:rPr lang="de-DE" sz="1200" smtClean="0"/>
                        <a:t>8.0</a:t>
                      </a:r>
                      <a:endParaRPr lang="de-DE" sz="1200"/>
                    </a:p>
                  </a:txBody>
                  <a:tcPr>
                    <a:solidFill>
                      <a:schemeClr val="bg1"/>
                    </a:solidFill>
                  </a:tcPr>
                </a:tc>
                <a:tc>
                  <a:txBody>
                    <a:bodyPr/>
                    <a:lstStyle/>
                    <a:p>
                      <a:pPr algn="ctr"/>
                      <a:r>
                        <a:rPr lang="de-DE" sz="1200" smtClean="0"/>
                        <a:t>5x</a:t>
                      </a:r>
                      <a:endParaRPr lang="de-DE" sz="1200"/>
                    </a:p>
                  </a:txBody>
                  <a:tcPr>
                    <a:solidFill>
                      <a:schemeClr val="bg1"/>
                    </a:solidFill>
                  </a:tcPr>
                </a:tc>
                <a:tc>
                  <a:txBody>
                    <a:bodyPr/>
                    <a:lstStyle/>
                    <a:p>
                      <a:pPr algn="ctr"/>
                      <a:r>
                        <a:rPr lang="de-DE" sz="1200" smtClean="0"/>
                        <a:t>2.7</a:t>
                      </a:r>
                      <a:endParaRPr lang="de-DE" sz="1200"/>
                    </a:p>
                  </a:txBody>
                  <a:tcPr>
                    <a:solidFill>
                      <a:schemeClr val="bg1"/>
                    </a:solidFill>
                  </a:tcPr>
                </a:tc>
                <a:tc>
                  <a:txBody>
                    <a:bodyPr/>
                    <a:lstStyle/>
                    <a:p>
                      <a:pPr algn="ctr"/>
                      <a:r>
                        <a:rPr lang="de-DE" sz="1200" smtClean="0"/>
                        <a:t>yes</a:t>
                      </a:r>
                      <a:endParaRPr lang="de-DE" sz="1200"/>
                    </a:p>
                  </a:txBody>
                  <a:tcPr>
                    <a:solidFill>
                      <a:schemeClr val="bg1"/>
                    </a:solidFill>
                  </a:tcPr>
                </a:tc>
                <a:tc>
                  <a:txBody>
                    <a:bodyPr/>
                    <a:lstStyle/>
                    <a:p>
                      <a:pPr algn="ctr"/>
                      <a:r>
                        <a:rPr lang="de-DE" sz="1200" smtClean="0"/>
                        <a:t>yes</a:t>
                      </a:r>
                      <a:endParaRPr lang="de-DE" sz="1200"/>
                    </a:p>
                  </a:txBody>
                  <a:tcPr>
                    <a:solidFill>
                      <a:schemeClr val="bg1"/>
                    </a:solidFill>
                  </a:tcPr>
                </a:tc>
                <a:tc>
                  <a:txBody>
                    <a:bodyPr/>
                    <a:lstStyle/>
                    <a:p>
                      <a:pPr algn="ctr"/>
                      <a:r>
                        <a:rPr lang="de-DE" sz="1200" smtClean="0"/>
                        <a:t>no</a:t>
                      </a:r>
                      <a:endParaRPr lang="de-DE" sz="1200"/>
                    </a:p>
                  </a:txBody>
                  <a:tcPr>
                    <a:solidFill>
                      <a:schemeClr val="bg1"/>
                    </a:solidFill>
                  </a:tcPr>
                </a:tc>
              </a:tr>
              <a:tr h="370840">
                <a:tc>
                  <a:txBody>
                    <a:bodyPr/>
                    <a:lstStyle/>
                    <a:p>
                      <a:pPr algn="ctr"/>
                      <a:r>
                        <a:rPr lang="de-DE" sz="1200" smtClean="0"/>
                        <a:t>p3</a:t>
                      </a:r>
                      <a:endParaRPr lang="de-DE" sz="1200"/>
                    </a:p>
                  </a:txBody>
                  <a:tcPr>
                    <a:solidFill>
                      <a:schemeClr val="bg1"/>
                    </a:solidFill>
                  </a:tcPr>
                </a:tc>
                <a:tc>
                  <a:txBody>
                    <a:bodyPr/>
                    <a:lstStyle/>
                    <a:p>
                      <a:pPr algn="ctr"/>
                      <a:r>
                        <a:rPr lang="de-DE" sz="1200" smtClean="0"/>
                        <a:t>189</a:t>
                      </a:r>
                      <a:endParaRPr lang="de-DE" sz="1200"/>
                    </a:p>
                  </a:txBody>
                  <a:tcPr>
                    <a:solidFill>
                      <a:schemeClr val="bg1"/>
                    </a:solidFill>
                  </a:tcPr>
                </a:tc>
                <a:tc>
                  <a:txBody>
                    <a:bodyPr/>
                    <a:lstStyle/>
                    <a:p>
                      <a:pPr algn="ctr"/>
                      <a:r>
                        <a:rPr lang="de-DE" sz="1200" smtClean="0"/>
                        <a:t>8.0</a:t>
                      </a:r>
                      <a:endParaRPr lang="de-DE" sz="1200"/>
                    </a:p>
                  </a:txBody>
                  <a:tcPr>
                    <a:solidFill>
                      <a:schemeClr val="bg1"/>
                    </a:solidFill>
                  </a:tcPr>
                </a:tc>
                <a:tc>
                  <a:txBody>
                    <a:bodyPr/>
                    <a:lstStyle/>
                    <a:p>
                      <a:pPr algn="ctr"/>
                      <a:r>
                        <a:rPr lang="de-DE" sz="1200" smtClean="0"/>
                        <a:t>10x</a:t>
                      </a:r>
                      <a:endParaRPr lang="de-DE" sz="1200"/>
                    </a:p>
                  </a:txBody>
                  <a:tcPr>
                    <a:solidFill>
                      <a:schemeClr val="bg1"/>
                    </a:solidFill>
                  </a:tcPr>
                </a:tc>
                <a:tc>
                  <a:txBody>
                    <a:bodyPr/>
                    <a:lstStyle/>
                    <a:p>
                      <a:pPr algn="ctr"/>
                      <a:r>
                        <a:rPr lang="de-DE" sz="1200" smtClean="0"/>
                        <a:t>2.5</a:t>
                      </a:r>
                      <a:endParaRPr lang="de-DE" sz="1200"/>
                    </a:p>
                  </a:txBody>
                  <a:tcPr>
                    <a:solidFill>
                      <a:schemeClr val="bg1"/>
                    </a:solidFill>
                  </a:tcPr>
                </a:tc>
                <a:tc>
                  <a:txBody>
                    <a:bodyPr/>
                    <a:lstStyle/>
                    <a:p>
                      <a:pPr algn="ctr"/>
                      <a:r>
                        <a:rPr lang="de-DE" sz="1200" smtClean="0"/>
                        <a:t>yes</a:t>
                      </a:r>
                      <a:endParaRPr lang="de-DE" sz="1200"/>
                    </a:p>
                  </a:txBody>
                  <a:tcPr>
                    <a:solidFill>
                      <a:schemeClr val="bg1"/>
                    </a:solidFill>
                  </a:tcPr>
                </a:tc>
                <a:tc>
                  <a:txBody>
                    <a:bodyPr/>
                    <a:lstStyle/>
                    <a:p>
                      <a:pPr algn="ctr"/>
                      <a:r>
                        <a:rPr lang="de-DE" sz="1200" smtClean="0"/>
                        <a:t>yes</a:t>
                      </a:r>
                      <a:endParaRPr lang="de-DE" sz="1200"/>
                    </a:p>
                  </a:txBody>
                  <a:tcPr>
                    <a:solidFill>
                      <a:schemeClr val="bg1"/>
                    </a:solidFill>
                  </a:tcPr>
                </a:tc>
                <a:tc>
                  <a:txBody>
                    <a:bodyPr/>
                    <a:lstStyle/>
                    <a:p>
                      <a:pPr algn="ctr"/>
                      <a:r>
                        <a:rPr lang="de-DE" sz="1200" smtClean="0"/>
                        <a:t>no</a:t>
                      </a:r>
                      <a:endParaRPr lang="de-DE" sz="1200"/>
                    </a:p>
                  </a:txBody>
                  <a:tcPr>
                    <a:solidFill>
                      <a:schemeClr val="bg1"/>
                    </a:solidFill>
                  </a:tcPr>
                </a:tc>
              </a:tr>
              <a:tr h="370840">
                <a:tc>
                  <a:txBody>
                    <a:bodyPr/>
                    <a:lstStyle/>
                    <a:p>
                      <a:pPr algn="ctr"/>
                      <a:r>
                        <a:rPr lang="de-DE" sz="1200" smtClean="0"/>
                        <a:t>p4</a:t>
                      </a:r>
                      <a:endParaRPr lang="de-DE" sz="1200"/>
                    </a:p>
                  </a:txBody>
                  <a:tcPr>
                    <a:solidFill>
                      <a:schemeClr val="bg1"/>
                    </a:solidFill>
                  </a:tcPr>
                </a:tc>
                <a:tc>
                  <a:txBody>
                    <a:bodyPr/>
                    <a:lstStyle/>
                    <a:p>
                      <a:pPr algn="ctr"/>
                      <a:r>
                        <a:rPr lang="de-DE" sz="1200" smtClean="0"/>
                        <a:t>196</a:t>
                      </a:r>
                      <a:endParaRPr lang="de-DE" sz="1200"/>
                    </a:p>
                  </a:txBody>
                  <a:tcPr>
                    <a:solidFill>
                      <a:schemeClr val="bg1"/>
                    </a:solidFill>
                  </a:tcPr>
                </a:tc>
                <a:tc>
                  <a:txBody>
                    <a:bodyPr/>
                    <a:lstStyle/>
                    <a:p>
                      <a:pPr algn="ctr"/>
                      <a:r>
                        <a:rPr lang="de-DE" sz="1200" smtClean="0"/>
                        <a:t>10.0</a:t>
                      </a:r>
                      <a:endParaRPr lang="de-DE" sz="1200"/>
                    </a:p>
                  </a:txBody>
                  <a:tcPr>
                    <a:solidFill>
                      <a:schemeClr val="bg1"/>
                    </a:solidFill>
                  </a:tcPr>
                </a:tc>
                <a:tc>
                  <a:txBody>
                    <a:bodyPr/>
                    <a:lstStyle/>
                    <a:p>
                      <a:pPr algn="ctr"/>
                      <a:r>
                        <a:rPr lang="de-DE" sz="1200" smtClean="0"/>
                        <a:t>12x</a:t>
                      </a:r>
                      <a:endParaRPr lang="de-DE" sz="1200"/>
                    </a:p>
                  </a:txBody>
                  <a:tcPr>
                    <a:solidFill>
                      <a:schemeClr val="bg1"/>
                    </a:solidFill>
                  </a:tcPr>
                </a:tc>
                <a:tc>
                  <a:txBody>
                    <a:bodyPr/>
                    <a:lstStyle/>
                    <a:p>
                      <a:pPr algn="ctr"/>
                      <a:r>
                        <a:rPr lang="de-DE" sz="1200" smtClean="0"/>
                        <a:t>2.7</a:t>
                      </a:r>
                      <a:endParaRPr lang="de-DE" sz="1200"/>
                    </a:p>
                  </a:txBody>
                  <a:tcPr>
                    <a:solidFill>
                      <a:schemeClr val="bg1"/>
                    </a:solidFill>
                  </a:tcPr>
                </a:tc>
                <a:tc>
                  <a:txBody>
                    <a:bodyPr/>
                    <a:lstStyle/>
                    <a:p>
                      <a:pPr algn="ctr"/>
                      <a:r>
                        <a:rPr lang="de-DE" sz="1200" smtClean="0"/>
                        <a:t>yes</a:t>
                      </a:r>
                      <a:endParaRPr lang="de-DE" sz="1200"/>
                    </a:p>
                  </a:txBody>
                  <a:tcPr>
                    <a:solidFill>
                      <a:schemeClr val="bg1"/>
                    </a:solidFill>
                  </a:tcPr>
                </a:tc>
                <a:tc>
                  <a:txBody>
                    <a:bodyPr/>
                    <a:lstStyle/>
                    <a:p>
                      <a:pPr algn="ctr"/>
                      <a:r>
                        <a:rPr lang="de-DE" sz="1200" smtClean="0"/>
                        <a:t>no</a:t>
                      </a:r>
                      <a:endParaRPr lang="de-DE" sz="1200"/>
                    </a:p>
                  </a:txBody>
                  <a:tcPr>
                    <a:solidFill>
                      <a:schemeClr val="bg1"/>
                    </a:solidFill>
                  </a:tcPr>
                </a:tc>
                <a:tc>
                  <a:txBody>
                    <a:bodyPr/>
                    <a:lstStyle/>
                    <a:p>
                      <a:pPr algn="ctr"/>
                      <a:r>
                        <a:rPr lang="de-DE" sz="1200" smtClean="0"/>
                        <a:t>yes</a:t>
                      </a:r>
                      <a:endParaRPr lang="de-DE" sz="1200"/>
                    </a:p>
                  </a:txBody>
                  <a:tcPr>
                    <a:solidFill>
                      <a:schemeClr val="bg1"/>
                    </a:solidFill>
                  </a:tcPr>
                </a:tc>
              </a:tr>
              <a:tr h="370840">
                <a:tc>
                  <a:txBody>
                    <a:bodyPr/>
                    <a:lstStyle/>
                    <a:p>
                      <a:pPr algn="ctr"/>
                      <a:r>
                        <a:rPr lang="de-DE" sz="1200" smtClean="0"/>
                        <a:t>p5</a:t>
                      </a:r>
                      <a:endParaRPr lang="de-DE" sz="1200"/>
                    </a:p>
                  </a:txBody>
                  <a:tcPr>
                    <a:solidFill>
                      <a:schemeClr val="bg1"/>
                    </a:solidFill>
                  </a:tcPr>
                </a:tc>
                <a:tc>
                  <a:txBody>
                    <a:bodyPr/>
                    <a:lstStyle/>
                    <a:p>
                      <a:pPr algn="ctr"/>
                      <a:r>
                        <a:rPr lang="de-DE" sz="1200" smtClean="0"/>
                        <a:t>151</a:t>
                      </a:r>
                      <a:endParaRPr lang="de-DE" sz="1200"/>
                    </a:p>
                  </a:txBody>
                  <a:tcPr>
                    <a:solidFill>
                      <a:schemeClr val="bg1"/>
                    </a:solidFill>
                  </a:tcPr>
                </a:tc>
                <a:tc>
                  <a:txBody>
                    <a:bodyPr/>
                    <a:lstStyle/>
                    <a:p>
                      <a:pPr algn="ctr"/>
                      <a:r>
                        <a:rPr lang="de-DE" sz="1200" smtClean="0"/>
                        <a:t>7.1</a:t>
                      </a:r>
                      <a:endParaRPr lang="de-DE" sz="1200"/>
                    </a:p>
                  </a:txBody>
                  <a:tcPr>
                    <a:solidFill>
                      <a:schemeClr val="bg1"/>
                    </a:solidFill>
                  </a:tcPr>
                </a:tc>
                <a:tc>
                  <a:txBody>
                    <a:bodyPr/>
                    <a:lstStyle/>
                    <a:p>
                      <a:pPr algn="ctr"/>
                      <a:r>
                        <a:rPr lang="de-DE" sz="1200" smtClean="0"/>
                        <a:t>3x</a:t>
                      </a:r>
                      <a:endParaRPr lang="de-DE" sz="1200"/>
                    </a:p>
                  </a:txBody>
                  <a:tcPr>
                    <a:solidFill>
                      <a:schemeClr val="bg1"/>
                    </a:solidFill>
                  </a:tcPr>
                </a:tc>
                <a:tc>
                  <a:txBody>
                    <a:bodyPr/>
                    <a:lstStyle/>
                    <a:p>
                      <a:pPr algn="ctr"/>
                      <a:r>
                        <a:rPr lang="de-DE" sz="1200" smtClean="0"/>
                        <a:t>3.0</a:t>
                      </a:r>
                      <a:endParaRPr lang="de-DE" sz="1200"/>
                    </a:p>
                  </a:txBody>
                  <a:tcPr>
                    <a:solidFill>
                      <a:schemeClr val="bg1"/>
                    </a:solidFill>
                  </a:tcPr>
                </a:tc>
                <a:tc>
                  <a:txBody>
                    <a:bodyPr/>
                    <a:lstStyle/>
                    <a:p>
                      <a:pPr algn="ctr"/>
                      <a:r>
                        <a:rPr lang="de-DE" sz="1200" smtClean="0"/>
                        <a:t>yes</a:t>
                      </a:r>
                      <a:endParaRPr lang="de-DE" sz="1200"/>
                    </a:p>
                  </a:txBody>
                  <a:tcPr>
                    <a:solidFill>
                      <a:schemeClr val="bg1"/>
                    </a:solidFill>
                  </a:tcPr>
                </a:tc>
                <a:tc>
                  <a:txBody>
                    <a:bodyPr/>
                    <a:lstStyle/>
                    <a:p>
                      <a:pPr algn="ctr"/>
                      <a:r>
                        <a:rPr lang="de-DE" sz="1200" smtClean="0"/>
                        <a:t>yes</a:t>
                      </a:r>
                      <a:endParaRPr lang="de-DE" sz="1200"/>
                    </a:p>
                  </a:txBody>
                  <a:tcPr>
                    <a:solidFill>
                      <a:schemeClr val="bg1"/>
                    </a:solidFill>
                  </a:tcPr>
                </a:tc>
                <a:tc>
                  <a:txBody>
                    <a:bodyPr/>
                    <a:lstStyle/>
                    <a:p>
                      <a:pPr algn="ctr"/>
                      <a:r>
                        <a:rPr lang="de-DE" sz="1200" smtClean="0"/>
                        <a:t>no</a:t>
                      </a:r>
                      <a:endParaRPr lang="de-DE" sz="1200"/>
                    </a:p>
                  </a:txBody>
                  <a:tcPr>
                    <a:solidFill>
                      <a:schemeClr val="bg1"/>
                    </a:solidFill>
                  </a:tcPr>
                </a:tc>
              </a:tr>
              <a:tr h="370840">
                <a:tc>
                  <a:txBody>
                    <a:bodyPr/>
                    <a:lstStyle/>
                    <a:p>
                      <a:pPr algn="ctr"/>
                      <a:r>
                        <a:rPr lang="de-DE" sz="1200" smtClean="0"/>
                        <a:t>p6</a:t>
                      </a:r>
                      <a:endParaRPr lang="de-DE" sz="1200"/>
                    </a:p>
                  </a:txBody>
                  <a:tcPr>
                    <a:solidFill>
                      <a:schemeClr val="bg1"/>
                    </a:solidFill>
                  </a:tcPr>
                </a:tc>
                <a:tc>
                  <a:txBody>
                    <a:bodyPr/>
                    <a:lstStyle/>
                    <a:p>
                      <a:pPr algn="ctr"/>
                      <a:r>
                        <a:rPr lang="de-DE" sz="1200" smtClean="0"/>
                        <a:t>199</a:t>
                      </a:r>
                      <a:endParaRPr lang="de-DE" sz="1200"/>
                    </a:p>
                  </a:txBody>
                  <a:tcPr>
                    <a:solidFill>
                      <a:schemeClr val="bg1"/>
                    </a:solidFill>
                  </a:tcPr>
                </a:tc>
                <a:tc>
                  <a:txBody>
                    <a:bodyPr/>
                    <a:lstStyle/>
                    <a:p>
                      <a:pPr algn="ctr"/>
                      <a:r>
                        <a:rPr lang="de-DE" sz="1200" smtClean="0"/>
                        <a:t>9.0</a:t>
                      </a:r>
                      <a:endParaRPr lang="de-DE" sz="1200"/>
                    </a:p>
                  </a:txBody>
                  <a:tcPr>
                    <a:solidFill>
                      <a:schemeClr val="bg1"/>
                    </a:solidFill>
                  </a:tcPr>
                </a:tc>
                <a:tc>
                  <a:txBody>
                    <a:bodyPr/>
                    <a:lstStyle/>
                    <a:p>
                      <a:pPr algn="ctr"/>
                      <a:r>
                        <a:rPr lang="de-DE" sz="1200" smtClean="0"/>
                        <a:t>3x</a:t>
                      </a:r>
                      <a:endParaRPr lang="de-DE" sz="1200"/>
                    </a:p>
                  </a:txBody>
                  <a:tcPr>
                    <a:solidFill>
                      <a:schemeClr val="bg1"/>
                    </a:solidFill>
                  </a:tcPr>
                </a:tc>
                <a:tc>
                  <a:txBody>
                    <a:bodyPr/>
                    <a:lstStyle/>
                    <a:p>
                      <a:pPr algn="ctr"/>
                      <a:r>
                        <a:rPr lang="de-DE" sz="1200" smtClean="0"/>
                        <a:t>3.0</a:t>
                      </a:r>
                      <a:endParaRPr lang="de-DE" sz="1200"/>
                    </a:p>
                  </a:txBody>
                  <a:tcPr>
                    <a:solidFill>
                      <a:schemeClr val="bg1"/>
                    </a:solidFill>
                  </a:tcPr>
                </a:tc>
                <a:tc>
                  <a:txBody>
                    <a:bodyPr/>
                    <a:lstStyle/>
                    <a:p>
                      <a:pPr algn="ctr"/>
                      <a:r>
                        <a:rPr lang="de-DE" sz="1200" smtClean="0"/>
                        <a:t>yes</a:t>
                      </a:r>
                      <a:endParaRPr lang="de-DE" sz="1200"/>
                    </a:p>
                  </a:txBody>
                  <a:tcPr>
                    <a:solidFill>
                      <a:schemeClr val="bg1"/>
                    </a:solidFill>
                  </a:tcPr>
                </a:tc>
                <a:tc>
                  <a:txBody>
                    <a:bodyPr/>
                    <a:lstStyle/>
                    <a:p>
                      <a:pPr algn="ctr"/>
                      <a:r>
                        <a:rPr lang="de-DE" sz="1200" smtClean="0"/>
                        <a:t>yes</a:t>
                      </a:r>
                      <a:endParaRPr lang="de-DE" sz="1200"/>
                    </a:p>
                  </a:txBody>
                  <a:tcPr>
                    <a:solidFill>
                      <a:schemeClr val="bg1"/>
                    </a:solidFill>
                  </a:tcPr>
                </a:tc>
                <a:tc>
                  <a:txBody>
                    <a:bodyPr/>
                    <a:lstStyle/>
                    <a:p>
                      <a:pPr algn="ctr"/>
                      <a:r>
                        <a:rPr lang="de-DE" sz="1200" smtClean="0"/>
                        <a:t>no</a:t>
                      </a:r>
                      <a:endParaRPr lang="de-DE" sz="1200"/>
                    </a:p>
                  </a:txBody>
                  <a:tcPr>
                    <a:solidFill>
                      <a:schemeClr val="bg1"/>
                    </a:solidFill>
                  </a:tcPr>
                </a:tc>
              </a:tr>
              <a:tr h="370840">
                <a:tc>
                  <a:txBody>
                    <a:bodyPr/>
                    <a:lstStyle/>
                    <a:p>
                      <a:pPr algn="ctr"/>
                      <a:r>
                        <a:rPr lang="de-DE" sz="1200" smtClean="0"/>
                        <a:t>p7</a:t>
                      </a:r>
                      <a:endParaRPr lang="de-DE" sz="1200"/>
                    </a:p>
                  </a:txBody>
                  <a:tcPr>
                    <a:solidFill>
                      <a:schemeClr val="bg1"/>
                    </a:solidFill>
                  </a:tcPr>
                </a:tc>
                <a:tc>
                  <a:txBody>
                    <a:bodyPr/>
                    <a:lstStyle/>
                    <a:p>
                      <a:pPr algn="ctr"/>
                      <a:r>
                        <a:rPr lang="de-DE" sz="1200" smtClean="0"/>
                        <a:t>259</a:t>
                      </a:r>
                      <a:endParaRPr lang="de-DE" sz="1200"/>
                    </a:p>
                  </a:txBody>
                  <a:tcPr>
                    <a:solidFill>
                      <a:schemeClr val="bg1"/>
                    </a:solidFill>
                  </a:tcPr>
                </a:tc>
                <a:tc>
                  <a:txBody>
                    <a:bodyPr/>
                    <a:lstStyle/>
                    <a:p>
                      <a:pPr algn="ctr"/>
                      <a:r>
                        <a:rPr lang="de-DE" sz="1200" smtClean="0"/>
                        <a:t>10.0</a:t>
                      </a:r>
                      <a:endParaRPr lang="de-DE" sz="1200"/>
                    </a:p>
                  </a:txBody>
                  <a:tcPr>
                    <a:solidFill>
                      <a:schemeClr val="bg1"/>
                    </a:solidFill>
                  </a:tcPr>
                </a:tc>
                <a:tc>
                  <a:txBody>
                    <a:bodyPr/>
                    <a:lstStyle/>
                    <a:p>
                      <a:pPr algn="ctr"/>
                      <a:r>
                        <a:rPr lang="de-DE" sz="1200" smtClean="0"/>
                        <a:t>3x</a:t>
                      </a:r>
                      <a:endParaRPr lang="de-DE" sz="1200"/>
                    </a:p>
                  </a:txBody>
                  <a:tcPr>
                    <a:solidFill>
                      <a:schemeClr val="bg1"/>
                    </a:solidFill>
                  </a:tcPr>
                </a:tc>
                <a:tc>
                  <a:txBody>
                    <a:bodyPr/>
                    <a:lstStyle/>
                    <a:p>
                      <a:pPr algn="ctr"/>
                      <a:r>
                        <a:rPr lang="de-DE" sz="1200" smtClean="0"/>
                        <a:t>3.0</a:t>
                      </a:r>
                      <a:endParaRPr lang="de-DE" sz="1200"/>
                    </a:p>
                  </a:txBody>
                  <a:tcPr>
                    <a:solidFill>
                      <a:schemeClr val="bg1"/>
                    </a:solidFill>
                  </a:tcPr>
                </a:tc>
                <a:tc>
                  <a:txBody>
                    <a:bodyPr/>
                    <a:lstStyle/>
                    <a:p>
                      <a:pPr algn="ctr"/>
                      <a:r>
                        <a:rPr lang="de-DE" sz="1200" smtClean="0"/>
                        <a:t>yes</a:t>
                      </a:r>
                      <a:endParaRPr lang="de-DE" sz="1200"/>
                    </a:p>
                  </a:txBody>
                  <a:tcPr>
                    <a:solidFill>
                      <a:schemeClr val="bg1"/>
                    </a:solidFill>
                  </a:tcPr>
                </a:tc>
                <a:tc>
                  <a:txBody>
                    <a:bodyPr/>
                    <a:lstStyle/>
                    <a:p>
                      <a:pPr algn="ctr"/>
                      <a:r>
                        <a:rPr lang="de-DE" sz="1200" smtClean="0"/>
                        <a:t>yes</a:t>
                      </a:r>
                      <a:endParaRPr lang="de-DE" sz="1200"/>
                    </a:p>
                  </a:txBody>
                  <a:tcPr>
                    <a:solidFill>
                      <a:schemeClr val="bg1"/>
                    </a:solidFill>
                  </a:tcPr>
                </a:tc>
                <a:tc>
                  <a:txBody>
                    <a:bodyPr/>
                    <a:lstStyle/>
                    <a:p>
                      <a:pPr algn="ctr"/>
                      <a:r>
                        <a:rPr lang="de-DE" sz="1200" smtClean="0"/>
                        <a:t>no</a:t>
                      </a:r>
                      <a:endParaRPr lang="de-DE" sz="1200"/>
                    </a:p>
                  </a:txBody>
                  <a:tcPr>
                    <a:solidFill>
                      <a:schemeClr val="bg1"/>
                    </a:solidFill>
                  </a:tcPr>
                </a:tc>
              </a:tr>
              <a:tr h="370840">
                <a:tc>
                  <a:txBody>
                    <a:bodyPr/>
                    <a:lstStyle/>
                    <a:p>
                      <a:pPr algn="ctr"/>
                      <a:r>
                        <a:rPr lang="de-DE" sz="1200" smtClean="0"/>
                        <a:t>p8</a:t>
                      </a:r>
                      <a:endParaRPr lang="de-DE" sz="1200"/>
                    </a:p>
                  </a:txBody>
                  <a:tcPr>
                    <a:solidFill>
                      <a:schemeClr val="bg1"/>
                    </a:solidFill>
                  </a:tcPr>
                </a:tc>
                <a:tc>
                  <a:txBody>
                    <a:bodyPr/>
                    <a:lstStyle/>
                    <a:p>
                      <a:pPr algn="ctr"/>
                      <a:r>
                        <a:rPr lang="de-DE" sz="1200" smtClean="0"/>
                        <a:t>278</a:t>
                      </a:r>
                      <a:endParaRPr lang="de-DE" sz="1200"/>
                    </a:p>
                  </a:txBody>
                  <a:tcPr>
                    <a:solidFill>
                      <a:schemeClr val="bg1"/>
                    </a:solidFill>
                  </a:tcPr>
                </a:tc>
                <a:tc>
                  <a:txBody>
                    <a:bodyPr/>
                    <a:lstStyle/>
                    <a:p>
                      <a:pPr algn="ctr"/>
                      <a:r>
                        <a:rPr lang="de-DE" sz="1200" smtClean="0"/>
                        <a:t>9.1</a:t>
                      </a:r>
                      <a:endParaRPr lang="de-DE" sz="1200"/>
                    </a:p>
                  </a:txBody>
                  <a:tcPr>
                    <a:solidFill>
                      <a:schemeClr val="bg1"/>
                    </a:solidFill>
                  </a:tcPr>
                </a:tc>
                <a:tc>
                  <a:txBody>
                    <a:bodyPr/>
                    <a:lstStyle/>
                    <a:p>
                      <a:pPr algn="ctr"/>
                      <a:r>
                        <a:rPr lang="de-DE" sz="1200" smtClean="0"/>
                        <a:t>10x</a:t>
                      </a:r>
                      <a:endParaRPr lang="de-DE" sz="1200"/>
                    </a:p>
                  </a:txBody>
                  <a:tcPr>
                    <a:solidFill>
                      <a:schemeClr val="bg1"/>
                    </a:solidFill>
                  </a:tcPr>
                </a:tc>
                <a:tc>
                  <a:txBody>
                    <a:bodyPr/>
                    <a:lstStyle/>
                    <a:p>
                      <a:pPr algn="ctr"/>
                      <a:r>
                        <a:rPr lang="de-DE" sz="1200" smtClean="0"/>
                        <a:t>3.0</a:t>
                      </a:r>
                      <a:endParaRPr lang="de-DE" sz="1200"/>
                    </a:p>
                  </a:txBody>
                  <a:tcPr>
                    <a:solidFill>
                      <a:schemeClr val="bg1"/>
                    </a:solidFill>
                  </a:tcPr>
                </a:tc>
                <a:tc>
                  <a:txBody>
                    <a:bodyPr/>
                    <a:lstStyle/>
                    <a:p>
                      <a:pPr algn="ctr"/>
                      <a:r>
                        <a:rPr lang="de-DE" sz="1200" smtClean="0"/>
                        <a:t>yes</a:t>
                      </a:r>
                      <a:endParaRPr lang="de-DE" sz="1200"/>
                    </a:p>
                  </a:txBody>
                  <a:tcPr>
                    <a:solidFill>
                      <a:schemeClr val="bg1"/>
                    </a:solidFill>
                  </a:tcPr>
                </a:tc>
                <a:tc>
                  <a:txBody>
                    <a:bodyPr/>
                    <a:lstStyle/>
                    <a:p>
                      <a:pPr algn="ctr"/>
                      <a:r>
                        <a:rPr lang="de-DE" sz="1200" smtClean="0"/>
                        <a:t>yes</a:t>
                      </a:r>
                      <a:endParaRPr lang="de-DE" sz="1200"/>
                    </a:p>
                  </a:txBody>
                  <a:tcPr>
                    <a:solidFill>
                      <a:schemeClr val="bg1"/>
                    </a:solidFill>
                  </a:tcPr>
                </a:tc>
                <a:tc>
                  <a:txBody>
                    <a:bodyPr/>
                    <a:lstStyle/>
                    <a:p>
                      <a:pPr algn="ctr"/>
                      <a:r>
                        <a:rPr lang="de-DE" sz="1200" smtClean="0"/>
                        <a:t>yes</a:t>
                      </a:r>
                      <a:endParaRPr lang="de-DE" sz="1200"/>
                    </a:p>
                  </a:txBody>
                  <a:tcPr>
                    <a:solidFill>
                      <a:schemeClr val="bg1"/>
                    </a:solidFill>
                  </a:tcPr>
                </a:tc>
              </a:tr>
            </a:tbl>
          </a:graphicData>
        </a:graphic>
      </p:graphicFrame>
      <p:sp>
        <p:nvSpPr>
          <p:cNvPr id="5" name="Abgerundetes Rechteck 4"/>
          <p:cNvSpPr/>
          <p:nvPr/>
        </p:nvSpPr>
        <p:spPr bwMode="auto">
          <a:xfrm>
            <a:off x="899592" y="2996952"/>
            <a:ext cx="6552728" cy="504056"/>
          </a:xfrm>
          <a:prstGeom prst="roundRect">
            <a:avLst/>
          </a:prstGeom>
          <a:solidFill>
            <a:srgbClr val="FFC000">
              <a:alpha val="29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Verdana" pitchFamily="34" charset="0"/>
            </a:endParaRPr>
          </a:p>
        </p:txBody>
      </p:sp>
      <p:sp>
        <p:nvSpPr>
          <p:cNvPr id="6" name="Ellipse 5"/>
          <p:cNvSpPr/>
          <p:nvPr/>
        </p:nvSpPr>
        <p:spPr bwMode="auto">
          <a:xfrm>
            <a:off x="1407638" y="2988444"/>
            <a:ext cx="500066" cy="500066"/>
          </a:xfrm>
          <a:prstGeom prst="ellipse">
            <a:avLst/>
          </a:prstGeom>
          <a:noFill/>
          <a:ln w="349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Verdana" pitchFamily="34" charset="0"/>
            </a:endParaRPr>
          </a:p>
        </p:txBody>
      </p:sp>
      <p:sp>
        <p:nvSpPr>
          <p:cNvPr id="7" name="Legende mit Pfeil nach oben 6"/>
          <p:cNvSpPr/>
          <p:nvPr/>
        </p:nvSpPr>
        <p:spPr bwMode="auto">
          <a:xfrm>
            <a:off x="1261627" y="3488510"/>
            <a:ext cx="792088" cy="648072"/>
          </a:xfrm>
          <a:prstGeom prst="upArrowCallou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indent="0" algn="ctr" fontAlgn="base">
              <a:lnSpc>
                <a:spcPct val="100000"/>
              </a:lnSpc>
              <a:spcBef>
                <a:spcPct val="0"/>
              </a:spcBef>
              <a:spcAft>
                <a:spcPct val="0"/>
              </a:spcAft>
              <a:buClrTx/>
              <a:buSzTx/>
              <a:buFontTx/>
              <a:buNone/>
              <a:tabLst/>
            </a:pPr>
            <a:r>
              <a:rPr lang="en-US" sz="1200" smtClean="0">
                <a:latin typeface="+mn-lt"/>
              </a:rPr>
              <a:t>Why?</a:t>
            </a:r>
            <a:endParaRPr lang="en-US" sz="1200">
              <a:latin typeface="+mn-lt"/>
            </a:endParaRPr>
          </a:p>
        </p:txBody>
      </p:sp>
    </p:spTree>
    <p:extLst>
      <p:ext uri="{BB962C8B-B14F-4D97-AF65-F5344CB8AC3E}">
        <p14:creationId xmlns:p14="http://schemas.microsoft.com/office/powerpoint/2010/main" val="1168253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Explaining solutions (3)</a:t>
            </a:r>
            <a:endParaRPr lang="en-US"/>
          </a:p>
        </p:txBody>
      </p:sp>
      <p:sp>
        <p:nvSpPr>
          <p:cNvPr id="3" name="Inhaltsplatzhalter 2"/>
          <p:cNvSpPr>
            <a:spLocks noGrp="1"/>
          </p:cNvSpPr>
          <p:nvPr>
            <p:ph idx="1"/>
          </p:nvPr>
        </p:nvSpPr>
        <p:spPr>
          <a:xfrm>
            <a:off x="457200" y="1279301"/>
            <a:ext cx="8229600" cy="4525963"/>
          </a:xfrm>
        </p:spPr>
        <p:txBody>
          <a:bodyPr/>
          <a:lstStyle/>
          <a:p>
            <a:r>
              <a:rPr lang="en-US" b="0" smtClean="0"/>
              <a:t>The weights of the attributes can be incorporated into the answers</a:t>
            </a:r>
          </a:p>
          <a:p>
            <a:r>
              <a:rPr lang="en-US" b="0" smtClean="0"/>
              <a:t>If the customer requires a price less than 160 and LCD size of more than 2.4 inches, where LCD size is weighted much more than price, then p5 is recommended</a:t>
            </a:r>
            <a:endParaRPr lang="en-US"/>
          </a:p>
        </p:txBody>
      </p:sp>
      <p:graphicFrame>
        <p:nvGraphicFramePr>
          <p:cNvPr id="4" name="Tabelle 3"/>
          <p:cNvGraphicFramePr>
            <a:graphicFrameLocks noGrp="1"/>
          </p:cNvGraphicFramePr>
          <p:nvPr>
            <p:extLst>
              <p:ext uri="{D42A27DB-BD31-4B8C-83A1-F6EECF244321}">
                <p14:modId xmlns:p14="http://schemas.microsoft.com/office/powerpoint/2010/main" val="417700479"/>
              </p:ext>
            </p:extLst>
          </p:nvPr>
        </p:nvGraphicFramePr>
        <p:xfrm>
          <a:off x="899592" y="2708920"/>
          <a:ext cx="6554156" cy="3337560"/>
        </p:xfrm>
        <a:graphic>
          <a:graphicData uri="http://schemas.openxmlformats.org/drawingml/2006/table">
            <a:tbl>
              <a:tblPr firstRow="1" bandRow="1">
                <a:tableStyleId>{616DA210-FB5B-4158-B5E0-FEB733F419BA}</a:tableStyleId>
              </a:tblPr>
              <a:tblGrid>
                <a:gridCol w="394018"/>
                <a:gridCol w="660718"/>
                <a:gridCol w="657543"/>
                <a:gridCol w="1076643"/>
                <a:gridCol w="976630"/>
                <a:gridCol w="844868"/>
                <a:gridCol w="752793"/>
                <a:gridCol w="1190943"/>
              </a:tblGrid>
              <a:tr h="370840">
                <a:tc>
                  <a:txBody>
                    <a:bodyPr/>
                    <a:lstStyle/>
                    <a:p>
                      <a:pPr algn="ctr"/>
                      <a:r>
                        <a:rPr lang="de-DE" sz="1200" smtClean="0"/>
                        <a:t>id</a:t>
                      </a:r>
                      <a:endParaRPr lang="de-DE" sz="1200"/>
                    </a:p>
                  </a:txBody>
                  <a:tcPr>
                    <a:solidFill>
                      <a:schemeClr val="bg1"/>
                    </a:solidFill>
                  </a:tcPr>
                </a:tc>
                <a:tc>
                  <a:txBody>
                    <a:bodyPr/>
                    <a:lstStyle/>
                    <a:p>
                      <a:pPr algn="ctr"/>
                      <a:r>
                        <a:rPr lang="de-DE" sz="1200" smtClean="0"/>
                        <a:t>price</a:t>
                      </a:r>
                      <a:endParaRPr lang="de-DE" sz="1200"/>
                    </a:p>
                  </a:txBody>
                  <a:tcPr>
                    <a:solidFill>
                      <a:schemeClr val="bg1"/>
                    </a:solidFill>
                  </a:tcPr>
                </a:tc>
                <a:tc>
                  <a:txBody>
                    <a:bodyPr/>
                    <a:lstStyle/>
                    <a:p>
                      <a:pPr algn="ctr"/>
                      <a:r>
                        <a:rPr lang="de-DE" sz="1200" smtClean="0"/>
                        <a:t>mpix</a:t>
                      </a:r>
                      <a:endParaRPr lang="de-DE" sz="1200"/>
                    </a:p>
                  </a:txBody>
                  <a:tcPr>
                    <a:solidFill>
                      <a:schemeClr val="bg1"/>
                    </a:solidFill>
                  </a:tcPr>
                </a:tc>
                <a:tc>
                  <a:txBody>
                    <a:bodyPr/>
                    <a:lstStyle/>
                    <a:p>
                      <a:pPr algn="ctr"/>
                      <a:r>
                        <a:rPr lang="de-DE" sz="1200" smtClean="0"/>
                        <a:t>Opt-zoom</a:t>
                      </a:r>
                      <a:endParaRPr lang="de-DE" sz="1200"/>
                    </a:p>
                  </a:txBody>
                  <a:tcPr>
                    <a:solidFill>
                      <a:schemeClr val="bg1"/>
                    </a:solidFill>
                  </a:tcPr>
                </a:tc>
                <a:tc>
                  <a:txBody>
                    <a:bodyPr/>
                    <a:lstStyle/>
                    <a:p>
                      <a:pPr algn="ctr"/>
                      <a:r>
                        <a:rPr lang="de-DE" sz="1200" smtClean="0"/>
                        <a:t>LCD-size</a:t>
                      </a:r>
                      <a:endParaRPr lang="de-DE" sz="1200"/>
                    </a:p>
                  </a:txBody>
                  <a:tcPr>
                    <a:solidFill>
                      <a:schemeClr val="bg1"/>
                    </a:solidFill>
                  </a:tcPr>
                </a:tc>
                <a:tc>
                  <a:txBody>
                    <a:bodyPr/>
                    <a:lstStyle/>
                    <a:p>
                      <a:pPr algn="ctr"/>
                      <a:r>
                        <a:rPr lang="de-DE" sz="1200" smtClean="0"/>
                        <a:t>movies</a:t>
                      </a:r>
                      <a:endParaRPr lang="de-DE" sz="1200"/>
                    </a:p>
                  </a:txBody>
                  <a:tcPr>
                    <a:solidFill>
                      <a:schemeClr val="bg1"/>
                    </a:solidFill>
                  </a:tcPr>
                </a:tc>
                <a:tc>
                  <a:txBody>
                    <a:bodyPr/>
                    <a:lstStyle/>
                    <a:p>
                      <a:pPr algn="ctr"/>
                      <a:r>
                        <a:rPr lang="de-DE" sz="1200" smtClean="0"/>
                        <a:t>sound</a:t>
                      </a:r>
                      <a:endParaRPr lang="de-DE" sz="1200"/>
                    </a:p>
                  </a:txBody>
                  <a:tcPr>
                    <a:solidFill>
                      <a:schemeClr val="bg1"/>
                    </a:solidFill>
                  </a:tcPr>
                </a:tc>
                <a:tc>
                  <a:txBody>
                    <a:bodyPr/>
                    <a:lstStyle/>
                    <a:p>
                      <a:pPr algn="ctr"/>
                      <a:r>
                        <a:rPr lang="de-DE" sz="1200" smtClean="0"/>
                        <a:t>waterproof</a:t>
                      </a:r>
                      <a:endParaRPr lang="de-DE" sz="1200"/>
                    </a:p>
                  </a:txBody>
                  <a:tcPr>
                    <a:solidFill>
                      <a:schemeClr val="bg1"/>
                    </a:solidFill>
                  </a:tcPr>
                </a:tc>
              </a:tr>
              <a:tr h="370840">
                <a:tc>
                  <a:txBody>
                    <a:bodyPr/>
                    <a:lstStyle/>
                    <a:p>
                      <a:pPr algn="ctr"/>
                      <a:r>
                        <a:rPr lang="de-DE" sz="1200" smtClean="0"/>
                        <a:t>p1</a:t>
                      </a:r>
                      <a:endParaRPr lang="de-DE" sz="1200"/>
                    </a:p>
                  </a:txBody>
                  <a:tcPr>
                    <a:solidFill>
                      <a:schemeClr val="bg1"/>
                    </a:solidFill>
                  </a:tcPr>
                </a:tc>
                <a:tc>
                  <a:txBody>
                    <a:bodyPr/>
                    <a:lstStyle/>
                    <a:p>
                      <a:pPr algn="ctr"/>
                      <a:r>
                        <a:rPr lang="de-DE" sz="1200" smtClean="0"/>
                        <a:t>148</a:t>
                      </a:r>
                      <a:endParaRPr lang="de-DE" sz="1200"/>
                    </a:p>
                  </a:txBody>
                  <a:tcPr>
                    <a:solidFill>
                      <a:schemeClr val="bg1"/>
                    </a:solidFill>
                  </a:tcPr>
                </a:tc>
                <a:tc>
                  <a:txBody>
                    <a:bodyPr/>
                    <a:lstStyle/>
                    <a:p>
                      <a:pPr algn="ctr"/>
                      <a:r>
                        <a:rPr lang="de-DE" sz="1200" smtClean="0"/>
                        <a:t>8.0</a:t>
                      </a:r>
                      <a:endParaRPr lang="de-DE" sz="1200"/>
                    </a:p>
                  </a:txBody>
                  <a:tcPr>
                    <a:solidFill>
                      <a:schemeClr val="bg1"/>
                    </a:solidFill>
                  </a:tcPr>
                </a:tc>
                <a:tc>
                  <a:txBody>
                    <a:bodyPr/>
                    <a:lstStyle/>
                    <a:p>
                      <a:pPr algn="ctr"/>
                      <a:r>
                        <a:rPr lang="de-DE" sz="1200" smtClean="0"/>
                        <a:t>4x</a:t>
                      </a:r>
                      <a:endParaRPr lang="de-DE" sz="1200"/>
                    </a:p>
                  </a:txBody>
                  <a:tcPr>
                    <a:solidFill>
                      <a:schemeClr val="bg1"/>
                    </a:solidFill>
                  </a:tcPr>
                </a:tc>
                <a:tc>
                  <a:txBody>
                    <a:bodyPr/>
                    <a:lstStyle/>
                    <a:p>
                      <a:pPr algn="ctr"/>
                      <a:r>
                        <a:rPr lang="de-DE" sz="1200" smtClean="0"/>
                        <a:t>2.5</a:t>
                      </a:r>
                      <a:endParaRPr lang="de-DE" sz="1200"/>
                    </a:p>
                  </a:txBody>
                  <a:tcPr>
                    <a:solidFill>
                      <a:schemeClr val="bg1"/>
                    </a:solidFill>
                  </a:tcPr>
                </a:tc>
                <a:tc>
                  <a:txBody>
                    <a:bodyPr/>
                    <a:lstStyle/>
                    <a:p>
                      <a:pPr algn="ctr"/>
                      <a:r>
                        <a:rPr lang="de-DE" sz="1200" smtClean="0"/>
                        <a:t>no</a:t>
                      </a:r>
                      <a:endParaRPr lang="de-DE" sz="1200"/>
                    </a:p>
                  </a:txBody>
                  <a:tcPr>
                    <a:solidFill>
                      <a:schemeClr val="bg1"/>
                    </a:solidFill>
                  </a:tcPr>
                </a:tc>
                <a:tc>
                  <a:txBody>
                    <a:bodyPr/>
                    <a:lstStyle/>
                    <a:p>
                      <a:pPr algn="ctr"/>
                      <a:r>
                        <a:rPr lang="de-DE" sz="1200" smtClean="0"/>
                        <a:t>no</a:t>
                      </a:r>
                      <a:endParaRPr lang="de-DE" sz="1200"/>
                    </a:p>
                  </a:txBody>
                  <a:tcPr>
                    <a:solidFill>
                      <a:schemeClr val="bg1"/>
                    </a:solidFill>
                  </a:tcPr>
                </a:tc>
                <a:tc>
                  <a:txBody>
                    <a:bodyPr/>
                    <a:lstStyle/>
                    <a:p>
                      <a:pPr algn="ctr"/>
                      <a:r>
                        <a:rPr lang="de-DE" sz="1200" smtClean="0"/>
                        <a:t>yes</a:t>
                      </a:r>
                      <a:endParaRPr lang="de-DE" sz="1200"/>
                    </a:p>
                  </a:txBody>
                  <a:tcPr>
                    <a:solidFill>
                      <a:schemeClr val="bg1"/>
                    </a:solidFill>
                  </a:tcPr>
                </a:tc>
              </a:tr>
              <a:tr h="370840">
                <a:tc>
                  <a:txBody>
                    <a:bodyPr/>
                    <a:lstStyle/>
                    <a:p>
                      <a:pPr algn="ctr"/>
                      <a:r>
                        <a:rPr lang="de-DE" sz="1200" smtClean="0"/>
                        <a:t>p2</a:t>
                      </a:r>
                      <a:endParaRPr lang="de-DE" sz="1200"/>
                    </a:p>
                  </a:txBody>
                  <a:tcPr>
                    <a:solidFill>
                      <a:schemeClr val="bg1"/>
                    </a:solidFill>
                  </a:tcPr>
                </a:tc>
                <a:tc>
                  <a:txBody>
                    <a:bodyPr/>
                    <a:lstStyle/>
                    <a:p>
                      <a:pPr algn="ctr"/>
                      <a:r>
                        <a:rPr lang="de-DE" sz="1200" smtClean="0"/>
                        <a:t>182</a:t>
                      </a:r>
                      <a:endParaRPr lang="de-DE" sz="1200"/>
                    </a:p>
                  </a:txBody>
                  <a:tcPr>
                    <a:solidFill>
                      <a:schemeClr val="bg1"/>
                    </a:solidFill>
                  </a:tcPr>
                </a:tc>
                <a:tc>
                  <a:txBody>
                    <a:bodyPr/>
                    <a:lstStyle/>
                    <a:p>
                      <a:pPr algn="ctr"/>
                      <a:r>
                        <a:rPr lang="de-DE" sz="1200" smtClean="0"/>
                        <a:t>8.0</a:t>
                      </a:r>
                      <a:endParaRPr lang="de-DE" sz="1200"/>
                    </a:p>
                  </a:txBody>
                  <a:tcPr>
                    <a:solidFill>
                      <a:schemeClr val="bg1"/>
                    </a:solidFill>
                  </a:tcPr>
                </a:tc>
                <a:tc>
                  <a:txBody>
                    <a:bodyPr/>
                    <a:lstStyle/>
                    <a:p>
                      <a:pPr algn="ctr"/>
                      <a:r>
                        <a:rPr lang="de-DE" sz="1200" smtClean="0"/>
                        <a:t>5x</a:t>
                      </a:r>
                      <a:endParaRPr lang="de-DE" sz="1200"/>
                    </a:p>
                  </a:txBody>
                  <a:tcPr>
                    <a:solidFill>
                      <a:schemeClr val="bg1"/>
                    </a:solidFill>
                  </a:tcPr>
                </a:tc>
                <a:tc>
                  <a:txBody>
                    <a:bodyPr/>
                    <a:lstStyle/>
                    <a:p>
                      <a:pPr algn="ctr"/>
                      <a:r>
                        <a:rPr lang="de-DE" sz="1200" smtClean="0"/>
                        <a:t>2.7</a:t>
                      </a:r>
                      <a:endParaRPr lang="de-DE" sz="1200"/>
                    </a:p>
                  </a:txBody>
                  <a:tcPr>
                    <a:solidFill>
                      <a:schemeClr val="bg1"/>
                    </a:solidFill>
                  </a:tcPr>
                </a:tc>
                <a:tc>
                  <a:txBody>
                    <a:bodyPr/>
                    <a:lstStyle/>
                    <a:p>
                      <a:pPr algn="ctr"/>
                      <a:r>
                        <a:rPr lang="de-DE" sz="1200" smtClean="0"/>
                        <a:t>yes</a:t>
                      </a:r>
                      <a:endParaRPr lang="de-DE" sz="1200"/>
                    </a:p>
                  </a:txBody>
                  <a:tcPr>
                    <a:solidFill>
                      <a:schemeClr val="bg1"/>
                    </a:solidFill>
                  </a:tcPr>
                </a:tc>
                <a:tc>
                  <a:txBody>
                    <a:bodyPr/>
                    <a:lstStyle/>
                    <a:p>
                      <a:pPr algn="ctr"/>
                      <a:r>
                        <a:rPr lang="de-DE" sz="1200" smtClean="0"/>
                        <a:t>yes</a:t>
                      </a:r>
                      <a:endParaRPr lang="de-DE" sz="1200"/>
                    </a:p>
                  </a:txBody>
                  <a:tcPr>
                    <a:solidFill>
                      <a:schemeClr val="bg1"/>
                    </a:solidFill>
                  </a:tcPr>
                </a:tc>
                <a:tc>
                  <a:txBody>
                    <a:bodyPr/>
                    <a:lstStyle/>
                    <a:p>
                      <a:pPr algn="ctr"/>
                      <a:r>
                        <a:rPr lang="de-DE" sz="1200" smtClean="0"/>
                        <a:t>no</a:t>
                      </a:r>
                      <a:endParaRPr lang="de-DE" sz="1200"/>
                    </a:p>
                  </a:txBody>
                  <a:tcPr>
                    <a:solidFill>
                      <a:schemeClr val="bg1"/>
                    </a:solidFill>
                  </a:tcPr>
                </a:tc>
              </a:tr>
              <a:tr h="370840">
                <a:tc>
                  <a:txBody>
                    <a:bodyPr/>
                    <a:lstStyle/>
                    <a:p>
                      <a:pPr algn="ctr"/>
                      <a:r>
                        <a:rPr lang="de-DE" sz="1200" smtClean="0"/>
                        <a:t>p3</a:t>
                      </a:r>
                      <a:endParaRPr lang="de-DE" sz="1200"/>
                    </a:p>
                  </a:txBody>
                  <a:tcPr>
                    <a:solidFill>
                      <a:schemeClr val="bg1"/>
                    </a:solidFill>
                  </a:tcPr>
                </a:tc>
                <a:tc>
                  <a:txBody>
                    <a:bodyPr/>
                    <a:lstStyle/>
                    <a:p>
                      <a:pPr algn="ctr"/>
                      <a:r>
                        <a:rPr lang="de-DE" sz="1200" smtClean="0"/>
                        <a:t>189</a:t>
                      </a:r>
                      <a:endParaRPr lang="de-DE" sz="1200"/>
                    </a:p>
                  </a:txBody>
                  <a:tcPr>
                    <a:solidFill>
                      <a:schemeClr val="bg1"/>
                    </a:solidFill>
                  </a:tcPr>
                </a:tc>
                <a:tc>
                  <a:txBody>
                    <a:bodyPr/>
                    <a:lstStyle/>
                    <a:p>
                      <a:pPr algn="ctr"/>
                      <a:r>
                        <a:rPr lang="de-DE" sz="1200" smtClean="0"/>
                        <a:t>8.0</a:t>
                      </a:r>
                      <a:endParaRPr lang="de-DE" sz="1200"/>
                    </a:p>
                  </a:txBody>
                  <a:tcPr>
                    <a:solidFill>
                      <a:schemeClr val="bg1"/>
                    </a:solidFill>
                  </a:tcPr>
                </a:tc>
                <a:tc>
                  <a:txBody>
                    <a:bodyPr/>
                    <a:lstStyle/>
                    <a:p>
                      <a:pPr algn="ctr"/>
                      <a:r>
                        <a:rPr lang="de-DE" sz="1200" smtClean="0"/>
                        <a:t>10x</a:t>
                      </a:r>
                      <a:endParaRPr lang="de-DE" sz="1200"/>
                    </a:p>
                  </a:txBody>
                  <a:tcPr>
                    <a:solidFill>
                      <a:schemeClr val="bg1"/>
                    </a:solidFill>
                  </a:tcPr>
                </a:tc>
                <a:tc>
                  <a:txBody>
                    <a:bodyPr/>
                    <a:lstStyle/>
                    <a:p>
                      <a:pPr algn="ctr"/>
                      <a:r>
                        <a:rPr lang="de-DE" sz="1200" smtClean="0"/>
                        <a:t>2.5</a:t>
                      </a:r>
                      <a:endParaRPr lang="de-DE" sz="1200"/>
                    </a:p>
                  </a:txBody>
                  <a:tcPr>
                    <a:solidFill>
                      <a:schemeClr val="bg1"/>
                    </a:solidFill>
                  </a:tcPr>
                </a:tc>
                <a:tc>
                  <a:txBody>
                    <a:bodyPr/>
                    <a:lstStyle/>
                    <a:p>
                      <a:pPr algn="ctr"/>
                      <a:r>
                        <a:rPr lang="de-DE" sz="1200" smtClean="0"/>
                        <a:t>yes</a:t>
                      </a:r>
                      <a:endParaRPr lang="de-DE" sz="1200"/>
                    </a:p>
                  </a:txBody>
                  <a:tcPr>
                    <a:solidFill>
                      <a:schemeClr val="bg1"/>
                    </a:solidFill>
                  </a:tcPr>
                </a:tc>
                <a:tc>
                  <a:txBody>
                    <a:bodyPr/>
                    <a:lstStyle/>
                    <a:p>
                      <a:pPr algn="ctr"/>
                      <a:r>
                        <a:rPr lang="de-DE" sz="1200" smtClean="0"/>
                        <a:t>yes</a:t>
                      </a:r>
                      <a:endParaRPr lang="de-DE" sz="1200"/>
                    </a:p>
                  </a:txBody>
                  <a:tcPr>
                    <a:solidFill>
                      <a:schemeClr val="bg1"/>
                    </a:solidFill>
                  </a:tcPr>
                </a:tc>
                <a:tc>
                  <a:txBody>
                    <a:bodyPr/>
                    <a:lstStyle/>
                    <a:p>
                      <a:pPr algn="ctr"/>
                      <a:r>
                        <a:rPr lang="de-DE" sz="1200" smtClean="0"/>
                        <a:t>no</a:t>
                      </a:r>
                      <a:endParaRPr lang="de-DE" sz="1200"/>
                    </a:p>
                  </a:txBody>
                  <a:tcPr>
                    <a:solidFill>
                      <a:schemeClr val="bg1"/>
                    </a:solidFill>
                  </a:tcPr>
                </a:tc>
              </a:tr>
              <a:tr h="370840">
                <a:tc>
                  <a:txBody>
                    <a:bodyPr/>
                    <a:lstStyle/>
                    <a:p>
                      <a:pPr algn="ctr"/>
                      <a:r>
                        <a:rPr lang="de-DE" sz="1200" smtClean="0"/>
                        <a:t>p4</a:t>
                      </a:r>
                      <a:endParaRPr lang="de-DE" sz="1200"/>
                    </a:p>
                  </a:txBody>
                  <a:tcPr>
                    <a:solidFill>
                      <a:schemeClr val="bg1"/>
                    </a:solidFill>
                  </a:tcPr>
                </a:tc>
                <a:tc>
                  <a:txBody>
                    <a:bodyPr/>
                    <a:lstStyle/>
                    <a:p>
                      <a:pPr algn="ctr"/>
                      <a:r>
                        <a:rPr lang="de-DE" sz="1200" smtClean="0"/>
                        <a:t>196</a:t>
                      </a:r>
                      <a:endParaRPr lang="de-DE" sz="1200"/>
                    </a:p>
                  </a:txBody>
                  <a:tcPr>
                    <a:solidFill>
                      <a:schemeClr val="bg1"/>
                    </a:solidFill>
                  </a:tcPr>
                </a:tc>
                <a:tc>
                  <a:txBody>
                    <a:bodyPr/>
                    <a:lstStyle/>
                    <a:p>
                      <a:pPr algn="ctr"/>
                      <a:r>
                        <a:rPr lang="de-DE" sz="1200" smtClean="0"/>
                        <a:t>10.0</a:t>
                      </a:r>
                      <a:endParaRPr lang="de-DE" sz="1200"/>
                    </a:p>
                  </a:txBody>
                  <a:tcPr>
                    <a:solidFill>
                      <a:schemeClr val="bg1"/>
                    </a:solidFill>
                  </a:tcPr>
                </a:tc>
                <a:tc>
                  <a:txBody>
                    <a:bodyPr/>
                    <a:lstStyle/>
                    <a:p>
                      <a:pPr algn="ctr"/>
                      <a:r>
                        <a:rPr lang="de-DE" sz="1200" smtClean="0"/>
                        <a:t>12x</a:t>
                      </a:r>
                      <a:endParaRPr lang="de-DE" sz="1200"/>
                    </a:p>
                  </a:txBody>
                  <a:tcPr>
                    <a:solidFill>
                      <a:schemeClr val="bg1"/>
                    </a:solidFill>
                  </a:tcPr>
                </a:tc>
                <a:tc>
                  <a:txBody>
                    <a:bodyPr/>
                    <a:lstStyle/>
                    <a:p>
                      <a:pPr algn="ctr"/>
                      <a:r>
                        <a:rPr lang="de-DE" sz="1200" smtClean="0"/>
                        <a:t>2.7</a:t>
                      </a:r>
                      <a:endParaRPr lang="de-DE" sz="1200"/>
                    </a:p>
                  </a:txBody>
                  <a:tcPr>
                    <a:solidFill>
                      <a:schemeClr val="bg1"/>
                    </a:solidFill>
                  </a:tcPr>
                </a:tc>
                <a:tc>
                  <a:txBody>
                    <a:bodyPr/>
                    <a:lstStyle/>
                    <a:p>
                      <a:pPr algn="ctr"/>
                      <a:r>
                        <a:rPr lang="de-DE" sz="1200" smtClean="0"/>
                        <a:t>yes</a:t>
                      </a:r>
                      <a:endParaRPr lang="de-DE" sz="1200"/>
                    </a:p>
                  </a:txBody>
                  <a:tcPr>
                    <a:solidFill>
                      <a:schemeClr val="bg1"/>
                    </a:solidFill>
                  </a:tcPr>
                </a:tc>
                <a:tc>
                  <a:txBody>
                    <a:bodyPr/>
                    <a:lstStyle/>
                    <a:p>
                      <a:pPr algn="ctr"/>
                      <a:r>
                        <a:rPr lang="de-DE" sz="1200" smtClean="0"/>
                        <a:t>no</a:t>
                      </a:r>
                      <a:endParaRPr lang="de-DE" sz="1200"/>
                    </a:p>
                  </a:txBody>
                  <a:tcPr>
                    <a:solidFill>
                      <a:schemeClr val="bg1"/>
                    </a:solidFill>
                  </a:tcPr>
                </a:tc>
                <a:tc>
                  <a:txBody>
                    <a:bodyPr/>
                    <a:lstStyle/>
                    <a:p>
                      <a:pPr algn="ctr"/>
                      <a:r>
                        <a:rPr lang="de-DE" sz="1200" smtClean="0"/>
                        <a:t>yes</a:t>
                      </a:r>
                      <a:endParaRPr lang="de-DE" sz="1200"/>
                    </a:p>
                  </a:txBody>
                  <a:tcPr>
                    <a:solidFill>
                      <a:schemeClr val="bg1"/>
                    </a:solidFill>
                  </a:tcPr>
                </a:tc>
              </a:tr>
              <a:tr h="370840">
                <a:tc>
                  <a:txBody>
                    <a:bodyPr/>
                    <a:lstStyle/>
                    <a:p>
                      <a:pPr algn="ctr"/>
                      <a:r>
                        <a:rPr lang="de-DE" sz="1200" smtClean="0"/>
                        <a:t>p5</a:t>
                      </a:r>
                      <a:endParaRPr lang="de-DE" sz="1200"/>
                    </a:p>
                  </a:txBody>
                  <a:tcPr>
                    <a:solidFill>
                      <a:schemeClr val="bg1"/>
                    </a:solidFill>
                  </a:tcPr>
                </a:tc>
                <a:tc>
                  <a:txBody>
                    <a:bodyPr/>
                    <a:lstStyle/>
                    <a:p>
                      <a:pPr algn="ctr"/>
                      <a:r>
                        <a:rPr lang="de-DE" sz="1200" smtClean="0"/>
                        <a:t>151</a:t>
                      </a:r>
                      <a:endParaRPr lang="de-DE" sz="1200"/>
                    </a:p>
                  </a:txBody>
                  <a:tcPr>
                    <a:solidFill>
                      <a:schemeClr val="bg1"/>
                    </a:solidFill>
                  </a:tcPr>
                </a:tc>
                <a:tc>
                  <a:txBody>
                    <a:bodyPr/>
                    <a:lstStyle/>
                    <a:p>
                      <a:pPr algn="ctr"/>
                      <a:r>
                        <a:rPr lang="de-DE" sz="1200" smtClean="0"/>
                        <a:t>7.1</a:t>
                      </a:r>
                      <a:endParaRPr lang="de-DE" sz="1200"/>
                    </a:p>
                  </a:txBody>
                  <a:tcPr>
                    <a:solidFill>
                      <a:schemeClr val="bg1"/>
                    </a:solidFill>
                  </a:tcPr>
                </a:tc>
                <a:tc>
                  <a:txBody>
                    <a:bodyPr/>
                    <a:lstStyle/>
                    <a:p>
                      <a:pPr algn="ctr"/>
                      <a:r>
                        <a:rPr lang="de-DE" sz="1200" smtClean="0"/>
                        <a:t>3x</a:t>
                      </a:r>
                      <a:endParaRPr lang="de-DE" sz="1200"/>
                    </a:p>
                  </a:txBody>
                  <a:tcPr>
                    <a:solidFill>
                      <a:schemeClr val="bg1"/>
                    </a:solidFill>
                  </a:tcPr>
                </a:tc>
                <a:tc>
                  <a:txBody>
                    <a:bodyPr/>
                    <a:lstStyle/>
                    <a:p>
                      <a:pPr algn="ctr"/>
                      <a:r>
                        <a:rPr lang="de-DE" sz="1200" smtClean="0"/>
                        <a:t>3.0</a:t>
                      </a:r>
                      <a:endParaRPr lang="de-DE" sz="1200"/>
                    </a:p>
                  </a:txBody>
                  <a:tcPr>
                    <a:solidFill>
                      <a:schemeClr val="bg1"/>
                    </a:solidFill>
                  </a:tcPr>
                </a:tc>
                <a:tc>
                  <a:txBody>
                    <a:bodyPr/>
                    <a:lstStyle/>
                    <a:p>
                      <a:pPr algn="ctr"/>
                      <a:r>
                        <a:rPr lang="de-DE" sz="1200" smtClean="0"/>
                        <a:t>yes</a:t>
                      </a:r>
                      <a:endParaRPr lang="de-DE" sz="1200"/>
                    </a:p>
                  </a:txBody>
                  <a:tcPr>
                    <a:solidFill>
                      <a:schemeClr val="bg1"/>
                    </a:solidFill>
                  </a:tcPr>
                </a:tc>
                <a:tc>
                  <a:txBody>
                    <a:bodyPr/>
                    <a:lstStyle/>
                    <a:p>
                      <a:pPr algn="ctr"/>
                      <a:r>
                        <a:rPr lang="de-DE" sz="1200" smtClean="0"/>
                        <a:t>yes</a:t>
                      </a:r>
                      <a:endParaRPr lang="de-DE" sz="1200"/>
                    </a:p>
                  </a:txBody>
                  <a:tcPr>
                    <a:solidFill>
                      <a:schemeClr val="bg1"/>
                    </a:solidFill>
                  </a:tcPr>
                </a:tc>
                <a:tc>
                  <a:txBody>
                    <a:bodyPr/>
                    <a:lstStyle/>
                    <a:p>
                      <a:pPr algn="ctr"/>
                      <a:r>
                        <a:rPr lang="de-DE" sz="1200" smtClean="0"/>
                        <a:t>no</a:t>
                      </a:r>
                      <a:endParaRPr lang="de-DE" sz="1200"/>
                    </a:p>
                  </a:txBody>
                  <a:tcPr>
                    <a:solidFill>
                      <a:schemeClr val="bg1"/>
                    </a:solidFill>
                  </a:tcPr>
                </a:tc>
              </a:tr>
              <a:tr h="370840">
                <a:tc>
                  <a:txBody>
                    <a:bodyPr/>
                    <a:lstStyle/>
                    <a:p>
                      <a:pPr algn="ctr"/>
                      <a:r>
                        <a:rPr lang="de-DE" sz="1200" smtClean="0"/>
                        <a:t>p6</a:t>
                      </a:r>
                      <a:endParaRPr lang="de-DE" sz="1200"/>
                    </a:p>
                  </a:txBody>
                  <a:tcPr>
                    <a:solidFill>
                      <a:schemeClr val="bg1"/>
                    </a:solidFill>
                  </a:tcPr>
                </a:tc>
                <a:tc>
                  <a:txBody>
                    <a:bodyPr/>
                    <a:lstStyle/>
                    <a:p>
                      <a:pPr algn="ctr"/>
                      <a:r>
                        <a:rPr lang="de-DE" sz="1200" smtClean="0"/>
                        <a:t>199</a:t>
                      </a:r>
                      <a:endParaRPr lang="de-DE" sz="1200"/>
                    </a:p>
                  </a:txBody>
                  <a:tcPr>
                    <a:solidFill>
                      <a:schemeClr val="bg1"/>
                    </a:solidFill>
                  </a:tcPr>
                </a:tc>
                <a:tc>
                  <a:txBody>
                    <a:bodyPr/>
                    <a:lstStyle/>
                    <a:p>
                      <a:pPr algn="ctr"/>
                      <a:r>
                        <a:rPr lang="de-DE" sz="1200" smtClean="0"/>
                        <a:t>9.0</a:t>
                      </a:r>
                      <a:endParaRPr lang="de-DE" sz="1200"/>
                    </a:p>
                  </a:txBody>
                  <a:tcPr>
                    <a:solidFill>
                      <a:schemeClr val="bg1"/>
                    </a:solidFill>
                  </a:tcPr>
                </a:tc>
                <a:tc>
                  <a:txBody>
                    <a:bodyPr/>
                    <a:lstStyle/>
                    <a:p>
                      <a:pPr algn="ctr"/>
                      <a:r>
                        <a:rPr lang="de-DE" sz="1200" smtClean="0"/>
                        <a:t>3x</a:t>
                      </a:r>
                      <a:endParaRPr lang="de-DE" sz="1200"/>
                    </a:p>
                  </a:txBody>
                  <a:tcPr>
                    <a:solidFill>
                      <a:schemeClr val="bg1"/>
                    </a:solidFill>
                  </a:tcPr>
                </a:tc>
                <a:tc>
                  <a:txBody>
                    <a:bodyPr/>
                    <a:lstStyle/>
                    <a:p>
                      <a:pPr algn="ctr"/>
                      <a:r>
                        <a:rPr lang="de-DE" sz="1200" smtClean="0"/>
                        <a:t>3.0</a:t>
                      </a:r>
                      <a:endParaRPr lang="de-DE" sz="1200"/>
                    </a:p>
                  </a:txBody>
                  <a:tcPr>
                    <a:solidFill>
                      <a:schemeClr val="bg1"/>
                    </a:solidFill>
                  </a:tcPr>
                </a:tc>
                <a:tc>
                  <a:txBody>
                    <a:bodyPr/>
                    <a:lstStyle/>
                    <a:p>
                      <a:pPr algn="ctr"/>
                      <a:r>
                        <a:rPr lang="de-DE" sz="1200" smtClean="0"/>
                        <a:t>yes</a:t>
                      </a:r>
                      <a:endParaRPr lang="de-DE" sz="1200"/>
                    </a:p>
                  </a:txBody>
                  <a:tcPr>
                    <a:solidFill>
                      <a:schemeClr val="bg1"/>
                    </a:solidFill>
                  </a:tcPr>
                </a:tc>
                <a:tc>
                  <a:txBody>
                    <a:bodyPr/>
                    <a:lstStyle/>
                    <a:p>
                      <a:pPr algn="ctr"/>
                      <a:r>
                        <a:rPr lang="de-DE" sz="1200" smtClean="0"/>
                        <a:t>yes</a:t>
                      </a:r>
                      <a:endParaRPr lang="de-DE" sz="1200"/>
                    </a:p>
                  </a:txBody>
                  <a:tcPr>
                    <a:solidFill>
                      <a:schemeClr val="bg1"/>
                    </a:solidFill>
                  </a:tcPr>
                </a:tc>
                <a:tc>
                  <a:txBody>
                    <a:bodyPr/>
                    <a:lstStyle/>
                    <a:p>
                      <a:pPr algn="ctr"/>
                      <a:r>
                        <a:rPr lang="de-DE" sz="1200" smtClean="0"/>
                        <a:t>no</a:t>
                      </a:r>
                      <a:endParaRPr lang="de-DE" sz="1200"/>
                    </a:p>
                  </a:txBody>
                  <a:tcPr>
                    <a:solidFill>
                      <a:schemeClr val="bg1"/>
                    </a:solidFill>
                  </a:tcPr>
                </a:tc>
              </a:tr>
              <a:tr h="370840">
                <a:tc>
                  <a:txBody>
                    <a:bodyPr/>
                    <a:lstStyle/>
                    <a:p>
                      <a:pPr algn="ctr"/>
                      <a:r>
                        <a:rPr lang="de-DE" sz="1200" smtClean="0"/>
                        <a:t>p7</a:t>
                      </a:r>
                      <a:endParaRPr lang="de-DE" sz="1200"/>
                    </a:p>
                  </a:txBody>
                  <a:tcPr>
                    <a:solidFill>
                      <a:schemeClr val="bg1"/>
                    </a:solidFill>
                  </a:tcPr>
                </a:tc>
                <a:tc>
                  <a:txBody>
                    <a:bodyPr/>
                    <a:lstStyle/>
                    <a:p>
                      <a:pPr algn="ctr"/>
                      <a:r>
                        <a:rPr lang="de-DE" sz="1200" smtClean="0"/>
                        <a:t>259</a:t>
                      </a:r>
                      <a:endParaRPr lang="de-DE" sz="1200"/>
                    </a:p>
                  </a:txBody>
                  <a:tcPr>
                    <a:solidFill>
                      <a:schemeClr val="bg1"/>
                    </a:solidFill>
                  </a:tcPr>
                </a:tc>
                <a:tc>
                  <a:txBody>
                    <a:bodyPr/>
                    <a:lstStyle/>
                    <a:p>
                      <a:pPr algn="ctr"/>
                      <a:r>
                        <a:rPr lang="de-DE" sz="1200" smtClean="0"/>
                        <a:t>10.0</a:t>
                      </a:r>
                      <a:endParaRPr lang="de-DE" sz="1200"/>
                    </a:p>
                  </a:txBody>
                  <a:tcPr>
                    <a:solidFill>
                      <a:schemeClr val="bg1"/>
                    </a:solidFill>
                  </a:tcPr>
                </a:tc>
                <a:tc>
                  <a:txBody>
                    <a:bodyPr/>
                    <a:lstStyle/>
                    <a:p>
                      <a:pPr algn="ctr"/>
                      <a:r>
                        <a:rPr lang="de-DE" sz="1200" smtClean="0"/>
                        <a:t>3x</a:t>
                      </a:r>
                      <a:endParaRPr lang="de-DE" sz="1200"/>
                    </a:p>
                  </a:txBody>
                  <a:tcPr>
                    <a:solidFill>
                      <a:schemeClr val="bg1"/>
                    </a:solidFill>
                  </a:tcPr>
                </a:tc>
                <a:tc>
                  <a:txBody>
                    <a:bodyPr/>
                    <a:lstStyle/>
                    <a:p>
                      <a:pPr algn="ctr"/>
                      <a:r>
                        <a:rPr lang="de-DE" sz="1200" smtClean="0"/>
                        <a:t>3.0</a:t>
                      </a:r>
                      <a:endParaRPr lang="de-DE" sz="1200"/>
                    </a:p>
                  </a:txBody>
                  <a:tcPr>
                    <a:solidFill>
                      <a:schemeClr val="bg1"/>
                    </a:solidFill>
                  </a:tcPr>
                </a:tc>
                <a:tc>
                  <a:txBody>
                    <a:bodyPr/>
                    <a:lstStyle/>
                    <a:p>
                      <a:pPr algn="ctr"/>
                      <a:r>
                        <a:rPr lang="de-DE" sz="1200" smtClean="0"/>
                        <a:t>yes</a:t>
                      </a:r>
                      <a:endParaRPr lang="de-DE" sz="1200"/>
                    </a:p>
                  </a:txBody>
                  <a:tcPr>
                    <a:solidFill>
                      <a:schemeClr val="bg1"/>
                    </a:solidFill>
                  </a:tcPr>
                </a:tc>
                <a:tc>
                  <a:txBody>
                    <a:bodyPr/>
                    <a:lstStyle/>
                    <a:p>
                      <a:pPr algn="ctr"/>
                      <a:r>
                        <a:rPr lang="de-DE" sz="1200" smtClean="0"/>
                        <a:t>yes</a:t>
                      </a:r>
                      <a:endParaRPr lang="de-DE" sz="1200"/>
                    </a:p>
                  </a:txBody>
                  <a:tcPr>
                    <a:solidFill>
                      <a:schemeClr val="bg1"/>
                    </a:solidFill>
                  </a:tcPr>
                </a:tc>
                <a:tc>
                  <a:txBody>
                    <a:bodyPr/>
                    <a:lstStyle/>
                    <a:p>
                      <a:pPr algn="ctr"/>
                      <a:r>
                        <a:rPr lang="de-DE" sz="1200" smtClean="0"/>
                        <a:t>no</a:t>
                      </a:r>
                      <a:endParaRPr lang="de-DE" sz="1200"/>
                    </a:p>
                  </a:txBody>
                  <a:tcPr>
                    <a:solidFill>
                      <a:schemeClr val="bg1"/>
                    </a:solidFill>
                  </a:tcPr>
                </a:tc>
              </a:tr>
              <a:tr h="370840">
                <a:tc>
                  <a:txBody>
                    <a:bodyPr/>
                    <a:lstStyle/>
                    <a:p>
                      <a:pPr algn="ctr"/>
                      <a:r>
                        <a:rPr lang="de-DE" sz="1200" smtClean="0"/>
                        <a:t>p8</a:t>
                      </a:r>
                      <a:endParaRPr lang="de-DE" sz="1200"/>
                    </a:p>
                  </a:txBody>
                  <a:tcPr>
                    <a:solidFill>
                      <a:schemeClr val="bg1"/>
                    </a:solidFill>
                  </a:tcPr>
                </a:tc>
                <a:tc>
                  <a:txBody>
                    <a:bodyPr/>
                    <a:lstStyle/>
                    <a:p>
                      <a:pPr algn="ctr"/>
                      <a:r>
                        <a:rPr lang="de-DE" sz="1200" smtClean="0"/>
                        <a:t>278</a:t>
                      </a:r>
                      <a:endParaRPr lang="de-DE" sz="1200"/>
                    </a:p>
                  </a:txBody>
                  <a:tcPr>
                    <a:solidFill>
                      <a:schemeClr val="bg1"/>
                    </a:solidFill>
                  </a:tcPr>
                </a:tc>
                <a:tc>
                  <a:txBody>
                    <a:bodyPr/>
                    <a:lstStyle/>
                    <a:p>
                      <a:pPr algn="ctr"/>
                      <a:r>
                        <a:rPr lang="de-DE" sz="1200" smtClean="0"/>
                        <a:t>9.1</a:t>
                      </a:r>
                      <a:endParaRPr lang="de-DE" sz="1200"/>
                    </a:p>
                  </a:txBody>
                  <a:tcPr>
                    <a:solidFill>
                      <a:schemeClr val="bg1"/>
                    </a:solidFill>
                  </a:tcPr>
                </a:tc>
                <a:tc>
                  <a:txBody>
                    <a:bodyPr/>
                    <a:lstStyle/>
                    <a:p>
                      <a:pPr algn="ctr"/>
                      <a:r>
                        <a:rPr lang="de-DE" sz="1200" smtClean="0"/>
                        <a:t>10x</a:t>
                      </a:r>
                      <a:endParaRPr lang="de-DE" sz="1200"/>
                    </a:p>
                  </a:txBody>
                  <a:tcPr>
                    <a:solidFill>
                      <a:schemeClr val="bg1"/>
                    </a:solidFill>
                  </a:tcPr>
                </a:tc>
                <a:tc>
                  <a:txBody>
                    <a:bodyPr/>
                    <a:lstStyle/>
                    <a:p>
                      <a:pPr algn="ctr"/>
                      <a:r>
                        <a:rPr lang="de-DE" sz="1200" smtClean="0"/>
                        <a:t>3.0</a:t>
                      </a:r>
                      <a:endParaRPr lang="de-DE" sz="1200"/>
                    </a:p>
                  </a:txBody>
                  <a:tcPr>
                    <a:solidFill>
                      <a:schemeClr val="bg1"/>
                    </a:solidFill>
                  </a:tcPr>
                </a:tc>
                <a:tc>
                  <a:txBody>
                    <a:bodyPr/>
                    <a:lstStyle/>
                    <a:p>
                      <a:pPr algn="ctr"/>
                      <a:r>
                        <a:rPr lang="de-DE" sz="1200" smtClean="0"/>
                        <a:t>yes</a:t>
                      </a:r>
                      <a:endParaRPr lang="de-DE" sz="1200"/>
                    </a:p>
                  </a:txBody>
                  <a:tcPr>
                    <a:solidFill>
                      <a:schemeClr val="bg1"/>
                    </a:solidFill>
                  </a:tcPr>
                </a:tc>
                <a:tc>
                  <a:txBody>
                    <a:bodyPr/>
                    <a:lstStyle/>
                    <a:p>
                      <a:pPr algn="ctr"/>
                      <a:r>
                        <a:rPr lang="de-DE" sz="1200" smtClean="0"/>
                        <a:t>yes</a:t>
                      </a:r>
                      <a:endParaRPr lang="de-DE" sz="1200"/>
                    </a:p>
                  </a:txBody>
                  <a:tcPr>
                    <a:solidFill>
                      <a:schemeClr val="bg1"/>
                    </a:solidFill>
                  </a:tcPr>
                </a:tc>
                <a:tc>
                  <a:txBody>
                    <a:bodyPr/>
                    <a:lstStyle/>
                    <a:p>
                      <a:pPr algn="ctr"/>
                      <a:r>
                        <a:rPr lang="de-DE" sz="1200" smtClean="0"/>
                        <a:t>yes</a:t>
                      </a:r>
                      <a:endParaRPr lang="de-DE" sz="1200"/>
                    </a:p>
                  </a:txBody>
                  <a:tcPr>
                    <a:solidFill>
                      <a:schemeClr val="bg1"/>
                    </a:solidFill>
                  </a:tcPr>
                </a:tc>
              </a:tr>
            </a:tbl>
          </a:graphicData>
        </a:graphic>
      </p:graphicFrame>
      <p:sp>
        <p:nvSpPr>
          <p:cNvPr id="5" name="Abgerundetes Rechteck 4"/>
          <p:cNvSpPr/>
          <p:nvPr/>
        </p:nvSpPr>
        <p:spPr bwMode="auto">
          <a:xfrm>
            <a:off x="899592" y="4509120"/>
            <a:ext cx="6552728" cy="504056"/>
          </a:xfrm>
          <a:prstGeom prst="roundRect">
            <a:avLst/>
          </a:prstGeom>
          <a:solidFill>
            <a:srgbClr val="FFC000">
              <a:alpha val="29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Verdana" pitchFamily="34" charset="0"/>
            </a:endParaRPr>
          </a:p>
        </p:txBody>
      </p:sp>
      <p:sp>
        <p:nvSpPr>
          <p:cNvPr id="6" name="Ellipse 5"/>
          <p:cNvSpPr/>
          <p:nvPr/>
        </p:nvSpPr>
        <p:spPr bwMode="auto">
          <a:xfrm>
            <a:off x="1407638" y="4513110"/>
            <a:ext cx="500066" cy="500066"/>
          </a:xfrm>
          <a:prstGeom prst="ellipse">
            <a:avLst/>
          </a:prstGeom>
          <a:noFill/>
          <a:ln w="349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Verdana" pitchFamily="34" charset="0"/>
            </a:endParaRPr>
          </a:p>
        </p:txBody>
      </p:sp>
      <p:sp>
        <p:nvSpPr>
          <p:cNvPr id="7" name="Legende mit Pfeil nach oben 6"/>
          <p:cNvSpPr/>
          <p:nvPr/>
        </p:nvSpPr>
        <p:spPr bwMode="auto">
          <a:xfrm>
            <a:off x="1261626" y="5085184"/>
            <a:ext cx="3382381" cy="648072"/>
          </a:xfrm>
          <a:prstGeom prst="upArrowCallou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indent="0" algn="ctr" fontAlgn="base">
              <a:lnSpc>
                <a:spcPct val="100000"/>
              </a:lnSpc>
              <a:spcBef>
                <a:spcPct val="0"/>
              </a:spcBef>
              <a:spcAft>
                <a:spcPct val="0"/>
              </a:spcAft>
              <a:buClrTx/>
              <a:buSzTx/>
              <a:buFontTx/>
              <a:buNone/>
              <a:tabLst/>
            </a:pPr>
            <a:r>
              <a:rPr lang="en-US" sz="1200" smtClean="0">
                <a:latin typeface="+mn-lt"/>
              </a:rPr>
              <a:t>Why?</a:t>
            </a:r>
            <a:endParaRPr lang="en-US" sz="1200">
              <a:latin typeface="+mn-lt"/>
            </a:endParaRPr>
          </a:p>
        </p:txBody>
      </p:sp>
      <p:sp>
        <p:nvSpPr>
          <p:cNvPr id="8" name="Ellipse 7"/>
          <p:cNvSpPr/>
          <p:nvPr/>
        </p:nvSpPr>
        <p:spPr bwMode="auto">
          <a:xfrm>
            <a:off x="3927918" y="4509120"/>
            <a:ext cx="500066" cy="500066"/>
          </a:xfrm>
          <a:prstGeom prst="ellipse">
            <a:avLst/>
          </a:prstGeom>
          <a:noFill/>
          <a:ln w="349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Verdana" pitchFamily="34" charset="0"/>
            </a:endParaRPr>
          </a:p>
        </p:txBody>
      </p:sp>
    </p:spTree>
    <p:extLst>
      <p:ext uri="{BB962C8B-B14F-4D97-AF65-F5344CB8AC3E}">
        <p14:creationId xmlns:p14="http://schemas.microsoft.com/office/powerpoint/2010/main" val="1007358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Explaining solutions (4)</a:t>
            </a:r>
            <a:endParaRPr lang="en-US"/>
          </a:p>
        </p:txBody>
      </p:sp>
      <p:sp>
        <p:nvSpPr>
          <p:cNvPr id="3" name="Inhaltsplatzhalter 2"/>
          <p:cNvSpPr>
            <a:spLocks noGrp="1"/>
          </p:cNvSpPr>
          <p:nvPr>
            <p:ph idx="1"/>
          </p:nvPr>
        </p:nvSpPr>
        <p:spPr>
          <a:xfrm>
            <a:off x="457200" y="1279301"/>
            <a:ext cx="8229600" cy="4525963"/>
          </a:xfrm>
        </p:spPr>
        <p:txBody>
          <a:bodyPr/>
          <a:lstStyle/>
          <a:p>
            <a:r>
              <a:rPr lang="en-US" b="0"/>
              <a:t>The requirements of a customer might be too specific</a:t>
            </a:r>
          </a:p>
          <a:p>
            <a:r>
              <a:rPr lang="en-US" b="0"/>
              <a:t>Why-explanations provide information about the violated constraints </a:t>
            </a:r>
          </a:p>
          <a:p>
            <a:r>
              <a:rPr lang="en-US" b="0"/>
              <a:t>For example, if the customer requires a price less than 150 and a movie function, then no product fulfills these requirements. </a:t>
            </a:r>
          </a:p>
        </p:txBody>
      </p:sp>
      <p:graphicFrame>
        <p:nvGraphicFramePr>
          <p:cNvPr id="4" name="Tabelle 3"/>
          <p:cNvGraphicFramePr>
            <a:graphicFrameLocks noGrp="1"/>
          </p:cNvGraphicFramePr>
          <p:nvPr>
            <p:extLst>
              <p:ext uri="{D42A27DB-BD31-4B8C-83A1-F6EECF244321}">
                <p14:modId xmlns:p14="http://schemas.microsoft.com/office/powerpoint/2010/main" val="4158432036"/>
              </p:ext>
            </p:extLst>
          </p:nvPr>
        </p:nvGraphicFramePr>
        <p:xfrm>
          <a:off x="899592" y="2899752"/>
          <a:ext cx="6554156" cy="3337560"/>
        </p:xfrm>
        <a:graphic>
          <a:graphicData uri="http://schemas.openxmlformats.org/drawingml/2006/table">
            <a:tbl>
              <a:tblPr firstRow="1" bandRow="1">
                <a:tableStyleId>{616DA210-FB5B-4158-B5E0-FEB733F419BA}</a:tableStyleId>
              </a:tblPr>
              <a:tblGrid>
                <a:gridCol w="394018"/>
                <a:gridCol w="660718"/>
                <a:gridCol w="657543"/>
                <a:gridCol w="1076643"/>
                <a:gridCol w="976630"/>
                <a:gridCol w="844868"/>
                <a:gridCol w="752793"/>
                <a:gridCol w="1190943"/>
              </a:tblGrid>
              <a:tr h="370840">
                <a:tc>
                  <a:txBody>
                    <a:bodyPr/>
                    <a:lstStyle/>
                    <a:p>
                      <a:pPr algn="ctr"/>
                      <a:r>
                        <a:rPr lang="de-DE" sz="1200" smtClean="0"/>
                        <a:t>id</a:t>
                      </a:r>
                      <a:endParaRPr lang="de-DE" sz="1200"/>
                    </a:p>
                  </a:txBody>
                  <a:tcPr>
                    <a:solidFill>
                      <a:schemeClr val="bg1"/>
                    </a:solidFill>
                  </a:tcPr>
                </a:tc>
                <a:tc>
                  <a:txBody>
                    <a:bodyPr/>
                    <a:lstStyle/>
                    <a:p>
                      <a:pPr algn="ctr"/>
                      <a:r>
                        <a:rPr lang="de-DE" sz="1200" smtClean="0"/>
                        <a:t>price</a:t>
                      </a:r>
                      <a:endParaRPr lang="de-DE" sz="1200"/>
                    </a:p>
                  </a:txBody>
                  <a:tcPr>
                    <a:solidFill>
                      <a:schemeClr val="bg1"/>
                    </a:solidFill>
                  </a:tcPr>
                </a:tc>
                <a:tc>
                  <a:txBody>
                    <a:bodyPr/>
                    <a:lstStyle/>
                    <a:p>
                      <a:pPr algn="ctr"/>
                      <a:r>
                        <a:rPr lang="de-DE" sz="1200" smtClean="0"/>
                        <a:t>mpix</a:t>
                      </a:r>
                      <a:endParaRPr lang="de-DE" sz="1200"/>
                    </a:p>
                  </a:txBody>
                  <a:tcPr>
                    <a:solidFill>
                      <a:schemeClr val="bg1"/>
                    </a:solidFill>
                  </a:tcPr>
                </a:tc>
                <a:tc>
                  <a:txBody>
                    <a:bodyPr/>
                    <a:lstStyle/>
                    <a:p>
                      <a:pPr algn="ctr"/>
                      <a:r>
                        <a:rPr lang="de-DE" sz="1200" smtClean="0"/>
                        <a:t>Opt-zoom</a:t>
                      </a:r>
                      <a:endParaRPr lang="de-DE" sz="1200"/>
                    </a:p>
                  </a:txBody>
                  <a:tcPr>
                    <a:solidFill>
                      <a:schemeClr val="bg1"/>
                    </a:solidFill>
                  </a:tcPr>
                </a:tc>
                <a:tc>
                  <a:txBody>
                    <a:bodyPr/>
                    <a:lstStyle/>
                    <a:p>
                      <a:pPr algn="ctr"/>
                      <a:r>
                        <a:rPr lang="de-DE" sz="1200" smtClean="0"/>
                        <a:t>LCD-size</a:t>
                      </a:r>
                      <a:endParaRPr lang="de-DE" sz="1200"/>
                    </a:p>
                  </a:txBody>
                  <a:tcPr>
                    <a:solidFill>
                      <a:schemeClr val="bg1"/>
                    </a:solidFill>
                  </a:tcPr>
                </a:tc>
                <a:tc>
                  <a:txBody>
                    <a:bodyPr/>
                    <a:lstStyle/>
                    <a:p>
                      <a:pPr algn="ctr"/>
                      <a:r>
                        <a:rPr lang="de-DE" sz="1200" smtClean="0"/>
                        <a:t>movies</a:t>
                      </a:r>
                      <a:endParaRPr lang="de-DE" sz="1200"/>
                    </a:p>
                  </a:txBody>
                  <a:tcPr>
                    <a:solidFill>
                      <a:schemeClr val="bg1"/>
                    </a:solidFill>
                  </a:tcPr>
                </a:tc>
                <a:tc>
                  <a:txBody>
                    <a:bodyPr/>
                    <a:lstStyle/>
                    <a:p>
                      <a:pPr algn="ctr"/>
                      <a:r>
                        <a:rPr lang="de-DE" sz="1200" smtClean="0"/>
                        <a:t>sound</a:t>
                      </a:r>
                      <a:endParaRPr lang="de-DE" sz="1200"/>
                    </a:p>
                  </a:txBody>
                  <a:tcPr>
                    <a:solidFill>
                      <a:schemeClr val="bg1"/>
                    </a:solidFill>
                  </a:tcPr>
                </a:tc>
                <a:tc>
                  <a:txBody>
                    <a:bodyPr/>
                    <a:lstStyle/>
                    <a:p>
                      <a:pPr algn="ctr"/>
                      <a:r>
                        <a:rPr lang="de-DE" sz="1200" smtClean="0"/>
                        <a:t>waterproof</a:t>
                      </a:r>
                      <a:endParaRPr lang="de-DE" sz="1200"/>
                    </a:p>
                  </a:txBody>
                  <a:tcPr>
                    <a:solidFill>
                      <a:schemeClr val="bg1"/>
                    </a:solidFill>
                  </a:tcPr>
                </a:tc>
              </a:tr>
              <a:tr h="370840">
                <a:tc>
                  <a:txBody>
                    <a:bodyPr/>
                    <a:lstStyle/>
                    <a:p>
                      <a:pPr algn="ctr"/>
                      <a:r>
                        <a:rPr lang="de-DE" sz="1200" smtClean="0"/>
                        <a:t>p1</a:t>
                      </a:r>
                      <a:endParaRPr lang="de-DE" sz="1200"/>
                    </a:p>
                  </a:txBody>
                  <a:tcPr>
                    <a:solidFill>
                      <a:schemeClr val="bg1"/>
                    </a:solidFill>
                  </a:tcPr>
                </a:tc>
                <a:tc>
                  <a:txBody>
                    <a:bodyPr/>
                    <a:lstStyle/>
                    <a:p>
                      <a:pPr algn="ctr"/>
                      <a:r>
                        <a:rPr lang="de-DE" sz="1200" smtClean="0"/>
                        <a:t>148</a:t>
                      </a:r>
                      <a:endParaRPr lang="de-DE" sz="1200"/>
                    </a:p>
                  </a:txBody>
                  <a:tcPr>
                    <a:solidFill>
                      <a:schemeClr val="bg1"/>
                    </a:solidFill>
                  </a:tcPr>
                </a:tc>
                <a:tc>
                  <a:txBody>
                    <a:bodyPr/>
                    <a:lstStyle/>
                    <a:p>
                      <a:pPr algn="ctr"/>
                      <a:r>
                        <a:rPr lang="de-DE" sz="1200" smtClean="0"/>
                        <a:t>8.0</a:t>
                      </a:r>
                      <a:endParaRPr lang="de-DE" sz="1200"/>
                    </a:p>
                  </a:txBody>
                  <a:tcPr>
                    <a:solidFill>
                      <a:schemeClr val="bg1"/>
                    </a:solidFill>
                  </a:tcPr>
                </a:tc>
                <a:tc>
                  <a:txBody>
                    <a:bodyPr/>
                    <a:lstStyle/>
                    <a:p>
                      <a:pPr algn="ctr"/>
                      <a:r>
                        <a:rPr lang="de-DE" sz="1200" smtClean="0"/>
                        <a:t>4x</a:t>
                      </a:r>
                      <a:endParaRPr lang="de-DE" sz="1200"/>
                    </a:p>
                  </a:txBody>
                  <a:tcPr>
                    <a:solidFill>
                      <a:schemeClr val="bg1"/>
                    </a:solidFill>
                  </a:tcPr>
                </a:tc>
                <a:tc>
                  <a:txBody>
                    <a:bodyPr/>
                    <a:lstStyle/>
                    <a:p>
                      <a:pPr algn="ctr"/>
                      <a:r>
                        <a:rPr lang="de-DE" sz="1200" smtClean="0"/>
                        <a:t>2.5</a:t>
                      </a:r>
                      <a:endParaRPr lang="de-DE" sz="1200"/>
                    </a:p>
                  </a:txBody>
                  <a:tcPr>
                    <a:solidFill>
                      <a:schemeClr val="bg1"/>
                    </a:solidFill>
                  </a:tcPr>
                </a:tc>
                <a:tc>
                  <a:txBody>
                    <a:bodyPr/>
                    <a:lstStyle/>
                    <a:p>
                      <a:pPr algn="ctr"/>
                      <a:r>
                        <a:rPr lang="de-DE" sz="1200" smtClean="0"/>
                        <a:t>no</a:t>
                      </a:r>
                      <a:endParaRPr lang="de-DE" sz="1200"/>
                    </a:p>
                  </a:txBody>
                  <a:tcPr>
                    <a:solidFill>
                      <a:schemeClr val="bg1"/>
                    </a:solidFill>
                  </a:tcPr>
                </a:tc>
                <a:tc>
                  <a:txBody>
                    <a:bodyPr/>
                    <a:lstStyle/>
                    <a:p>
                      <a:pPr algn="ctr"/>
                      <a:r>
                        <a:rPr lang="de-DE" sz="1200" smtClean="0"/>
                        <a:t>no</a:t>
                      </a:r>
                      <a:endParaRPr lang="de-DE" sz="1200"/>
                    </a:p>
                  </a:txBody>
                  <a:tcPr>
                    <a:solidFill>
                      <a:schemeClr val="bg1"/>
                    </a:solidFill>
                  </a:tcPr>
                </a:tc>
                <a:tc>
                  <a:txBody>
                    <a:bodyPr/>
                    <a:lstStyle/>
                    <a:p>
                      <a:pPr algn="ctr"/>
                      <a:r>
                        <a:rPr lang="de-DE" sz="1200" smtClean="0"/>
                        <a:t>yes</a:t>
                      </a:r>
                      <a:endParaRPr lang="de-DE" sz="1200"/>
                    </a:p>
                  </a:txBody>
                  <a:tcPr>
                    <a:solidFill>
                      <a:schemeClr val="bg1"/>
                    </a:solidFill>
                  </a:tcPr>
                </a:tc>
              </a:tr>
              <a:tr h="370840">
                <a:tc>
                  <a:txBody>
                    <a:bodyPr/>
                    <a:lstStyle/>
                    <a:p>
                      <a:pPr algn="ctr"/>
                      <a:r>
                        <a:rPr lang="de-DE" sz="1200" smtClean="0"/>
                        <a:t>p2</a:t>
                      </a:r>
                      <a:endParaRPr lang="de-DE" sz="1200"/>
                    </a:p>
                  </a:txBody>
                  <a:tcPr>
                    <a:solidFill>
                      <a:schemeClr val="bg1"/>
                    </a:solidFill>
                  </a:tcPr>
                </a:tc>
                <a:tc>
                  <a:txBody>
                    <a:bodyPr/>
                    <a:lstStyle/>
                    <a:p>
                      <a:pPr algn="ctr"/>
                      <a:r>
                        <a:rPr lang="de-DE" sz="1200" smtClean="0"/>
                        <a:t>182</a:t>
                      </a:r>
                      <a:endParaRPr lang="de-DE" sz="1200"/>
                    </a:p>
                  </a:txBody>
                  <a:tcPr>
                    <a:solidFill>
                      <a:schemeClr val="bg1"/>
                    </a:solidFill>
                  </a:tcPr>
                </a:tc>
                <a:tc>
                  <a:txBody>
                    <a:bodyPr/>
                    <a:lstStyle/>
                    <a:p>
                      <a:pPr algn="ctr"/>
                      <a:r>
                        <a:rPr lang="de-DE" sz="1200" smtClean="0"/>
                        <a:t>8.0</a:t>
                      </a:r>
                      <a:endParaRPr lang="de-DE" sz="1200"/>
                    </a:p>
                  </a:txBody>
                  <a:tcPr>
                    <a:solidFill>
                      <a:schemeClr val="bg1"/>
                    </a:solidFill>
                  </a:tcPr>
                </a:tc>
                <a:tc>
                  <a:txBody>
                    <a:bodyPr/>
                    <a:lstStyle/>
                    <a:p>
                      <a:pPr algn="ctr"/>
                      <a:r>
                        <a:rPr lang="de-DE" sz="1200" smtClean="0"/>
                        <a:t>5x</a:t>
                      </a:r>
                      <a:endParaRPr lang="de-DE" sz="1200"/>
                    </a:p>
                  </a:txBody>
                  <a:tcPr>
                    <a:solidFill>
                      <a:schemeClr val="bg1"/>
                    </a:solidFill>
                  </a:tcPr>
                </a:tc>
                <a:tc>
                  <a:txBody>
                    <a:bodyPr/>
                    <a:lstStyle/>
                    <a:p>
                      <a:pPr algn="ctr"/>
                      <a:r>
                        <a:rPr lang="de-DE" sz="1200" smtClean="0"/>
                        <a:t>2.7</a:t>
                      </a:r>
                      <a:endParaRPr lang="de-DE" sz="1200"/>
                    </a:p>
                  </a:txBody>
                  <a:tcPr>
                    <a:solidFill>
                      <a:schemeClr val="bg1"/>
                    </a:solidFill>
                  </a:tcPr>
                </a:tc>
                <a:tc>
                  <a:txBody>
                    <a:bodyPr/>
                    <a:lstStyle/>
                    <a:p>
                      <a:pPr algn="ctr"/>
                      <a:r>
                        <a:rPr lang="de-DE" sz="1200" smtClean="0"/>
                        <a:t>yes</a:t>
                      </a:r>
                      <a:endParaRPr lang="de-DE" sz="1200"/>
                    </a:p>
                  </a:txBody>
                  <a:tcPr>
                    <a:solidFill>
                      <a:schemeClr val="bg1"/>
                    </a:solidFill>
                  </a:tcPr>
                </a:tc>
                <a:tc>
                  <a:txBody>
                    <a:bodyPr/>
                    <a:lstStyle/>
                    <a:p>
                      <a:pPr algn="ctr"/>
                      <a:r>
                        <a:rPr lang="de-DE" sz="1200" smtClean="0"/>
                        <a:t>yes</a:t>
                      </a:r>
                      <a:endParaRPr lang="de-DE" sz="1200"/>
                    </a:p>
                  </a:txBody>
                  <a:tcPr>
                    <a:solidFill>
                      <a:schemeClr val="bg1"/>
                    </a:solidFill>
                  </a:tcPr>
                </a:tc>
                <a:tc>
                  <a:txBody>
                    <a:bodyPr/>
                    <a:lstStyle/>
                    <a:p>
                      <a:pPr algn="ctr"/>
                      <a:r>
                        <a:rPr lang="de-DE" sz="1200" smtClean="0"/>
                        <a:t>no</a:t>
                      </a:r>
                      <a:endParaRPr lang="de-DE" sz="1200"/>
                    </a:p>
                  </a:txBody>
                  <a:tcPr>
                    <a:solidFill>
                      <a:schemeClr val="bg1"/>
                    </a:solidFill>
                  </a:tcPr>
                </a:tc>
              </a:tr>
              <a:tr h="370840">
                <a:tc>
                  <a:txBody>
                    <a:bodyPr/>
                    <a:lstStyle/>
                    <a:p>
                      <a:pPr algn="ctr"/>
                      <a:r>
                        <a:rPr lang="de-DE" sz="1200" smtClean="0"/>
                        <a:t>p3</a:t>
                      </a:r>
                      <a:endParaRPr lang="de-DE" sz="1200"/>
                    </a:p>
                  </a:txBody>
                  <a:tcPr>
                    <a:solidFill>
                      <a:schemeClr val="bg1"/>
                    </a:solidFill>
                  </a:tcPr>
                </a:tc>
                <a:tc>
                  <a:txBody>
                    <a:bodyPr/>
                    <a:lstStyle/>
                    <a:p>
                      <a:pPr algn="ctr"/>
                      <a:r>
                        <a:rPr lang="de-DE" sz="1200" smtClean="0"/>
                        <a:t>189</a:t>
                      </a:r>
                      <a:endParaRPr lang="de-DE" sz="1200"/>
                    </a:p>
                  </a:txBody>
                  <a:tcPr>
                    <a:solidFill>
                      <a:schemeClr val="bg1"/>
                    </a:solidFill>
                  </a:tcPr>
                </a:tc>
                <a:tc>
                  <a:txBody>
                    <a:bodyPr/>
                    <a:lstStyle/>
                    <a:p>
                      <a:pPr algn="ctr"/>
                      <a:r>
                        <a:rPr lang="de-DE" sz="1200" smtClean="0"/>
                        <a:t>8.0</a:t>
                      </a:r>
                      <a:endParaRPr lang="de-DE" sz="1200"/>
                    </a:p>
                  </a:txBody>
                  <a:tcPr>
                    <a:solidFill>
                      <a:schemeClr val="bg1"/>
                    </a:solidFill>
                  </a:tcPr>
                </a:tc>
                <a:tc>
                  <a:txBody>
                    <a:bodyPr/>
                    <a:lstStyle/>
                    <a:p>
                      <a:pPr algn="ctr"/>
                      <a:r>
                        <a:rPr lang="de-DE" sz="1200" smtClean="0"/>
                        <a:t>10x</a:t>
                      </a:r>
                      <a:endParaRPr lang="de-DE" sz="1200"/>
                    </a:p>
                  </a:txBody>
                  <a:tcPr>
                    <a:solidFill>
                      <a:schemeClr val="bg1"/>
                    </a:solidFill>
                  </a:tcPr>
                </a:tc>
                <a:tc>
                  <a:txBody>
                    <a:bodyPr/>
                    <a:lstStyle/>
                    <a:p>
                      <a:pPr algn="ctr"/>
                      <a:r>
                        <a:rPr lang="de-DE" sz="1200" smtClean="0"/>
                        <a:t>2.5</a:t>
                      </a:r>
                      <a:endParaRPr lang="de-DE" sz="1200"/>
                    </a:p>
                  </a:txBody>
                  <a:tcPr>
                    <a:solidFill>
                      <a:schemeClr val="bg1"/>
                    </a:solidFill>
                  </a:tcPr>
                </a:tc>
                <a:tc>
                  <a:txBody>
                    <a:bodyPr/>
                    <a:lstStyle/>
                    <a:p>
                      <a:pPr algn="ctr"/>
                      <a:r>
                        <a:rPr lang="de-DE" sz="1200" smtClean="0"/>
                        <a:t>yes</a:t>
                      </a:r>
                      <a:endParaRPr lang="de-DE" sz="1200"/>
                    </a:p>
                  </a:txBody>
                  <a:tcPr>
                    <a:solidFill>
                      <a:schemeClr val="bg1"/>
                    </a:solidFill>
                  </a:tcPr>
                </a:tc>
                <a:tc>
                  <a:txBody>
                    <a:bodyPr/>
                    <a:lstStyle/>
                    <a:p>
                      <a:pPr algn="ctr"/>
                      <a:r>
                        <a:rPr lang="de-DE" sz="1200" smtClean="0"/>
                        <a:t>yes</a:t>
                      </a:r>
                      <a:endParaRPr lang="de-DE" sz="1200"/>
                    </a:p>
                  </a:txBody>
                  <a:tcPr>
                    <a:solidFill>
                      <a:schemeClr val="bg1"/>
                    </a:solidFill>
                  </a:tcPr>
                </a:tc>
                <a:tc>
                  <a:txBody>
                    <a:bodyPr/>
                    <a:lstStyle/>
                    <a:p>
                      <a:pPr algn="ctr"/>
                      <a:r>
                        <a:rPr lang="de-DE" sz="1200" smtClean="0"/>
                        <a:t>no</a:t>
                      </a:r>
                      <a:endParaRPr lang="de-DE" sz="1200"/>
                    </a:p>
                  </a:txBody>
                  <a:tcPr>
                    <a:solidFill>
                      <a:schemeClr val="bg1"/>
                    </a:solidFill>
                  </a:tcPr>
                </a:tc>
              </a:tr>
              <a:tr h="370840">
                <a:tc>
                  <a:txBody>
                    <a:bodyPr/>
                    <a:lstStyle/>
                    <a:p>
                      <a:pPr algn="ctr"/>
                      <a:r>
                        <a:rPr lang="de-DE" sz="1200" smtClean="0"/>
                        <a:t>p4</a:t>
                      </a:r>
                      <a:endParaRPr lang="de-DE" sz="1200"/>
                    </a:p>
                  </a:txBody>
                  <a:tcPr>
                    <a:solidFill>
                      <a:schemeClr val="bg1"/>
                    </a:solidFill>
                  </a:tcPr>
                </a:tc>
                <a:tc>
                  <a:txBody>
                    <a:bodyPr/>
                    <a:lstStyle/>
                    <a:p>
                      <a:pPr algn="ctr"/>
                      <a:r>
                        <a:rPr lang="de-DE" sz="1200" smtClean="0"/>
                        <a:t>196</a:t>
                      </a:r>
                      <a:endParaRPr lang="de-DE" sz="1200"/>
                    </a:p>
                  </a:txBody>
                  <a:tcPr>
                    <a:solidFill>
                      <a:schemeClr val="bg1"/>
                    </a:solidFill>
                  </a:tcPr>
                </a:tc>
                <a:tc>
                  <a:txBody>
                    <a:bodyPr/>
                    <a:lstStyle/>
                    <a:p>
                      <a:pPr algn="ctr"/>
                      <a:r>
                        <a:rPr lang="de-DE" sz="1200" smtClean="0"/>
                        <a:t>10.0</a:t>
                      </a:r>
                      <a:endParaRPr lang="de-DE" sz="1200"/>
                    </a:p>
                  </a:txBody>
                  <a:tcPr>
                    <a:solidFill>
                      <a:schemeClr val="bg1"/>
                    </a:solidFill>
                  </a:tcPr>
                </a:tc>
                <a:tc>
                  <a:txBody>
                    <a:bodyPr/>
                    <a:lstStyle/>
                    <a:p>
                      <a:pPr algn="ctr"/>
                      <a:r>
                        <a:rPr lang="de-DE" sz="1200" smtClean="0"/>
                        <a:t>12x</a:t>
                      </a:r>
                      <a:endParaRPr lang="de-DE" sz="1200"/>
                    </a:p>
                  </a:txBody>
                  <a:tcPr>
                    <a:solidFill>
                      <a:schemeClr val="bg1"/>
                    </a:solidFill>
                  </a:tcPr>
                </a:tc>
                <a:tc>
                  <a:txBody>
                    <a:bodyPr/>
                    <a:lstStyle/>
                    <a:p>
                      <a:pPr algn="ctr"/>
                      <a:r>
                        <a:rPr lang="de-DE" sz="1200" smtClean="0"/>
                        <a:t>2.7</a:t>
                      </a:r>
                      <a:endParaRPr lang="de-DE" sz="1200"/>
                    </a:p>
                  </a:txBody>
                  <a:tcPr>
                    <a:solidFill>
                      <a:schemeClr val="bg1"/>
                    </a:solidFill>
                  </a:tcPr>
                </a:tc>
                <a:tc>
                  <a:txBody>
                    <a:bodyPr/>
                    <a:lstStyle/>
                    <a:p>
                      <a:pPr algn="ctr"/>
                      <a:r>
                        <a:rPr lang="de-DE" sz="1200" smtClean="0"/>
                        <a:t>yes</a:t>
                      </a:r>
                      <a:endParaRPr lang="de-DE" sz="1200"/>
                    </a:p>
                  </a:txBody>
                  <a:tcPr>
                    <a:solidFill>
                      <a:schemeClr val="bg1"/>
                    </a:solidFill>
                  </a:tcPr>
                </a:tc>
                <a:tc>
                  <a:txBody>
                    <a:bodyPr/>
                    <a:lstStyle/>
                    <a:p>
                      <a:pPr algn="ctr"/>
                      <a:r>
                        <a:rPr lang="de-DE" sz="1200" smtClean="0"/>
                        <a:t>no</a:t>
                      </a:r>
                      <a:endParaRPr lang="de-DE" sz="1200"/>
                    </a:p>
                  </a:txBody>
                  <a:tcPr>
                    <a:solidFill>
                      <a:schemeClr val="bg1"/>
                    </a:solidFill>
                  </a:tcPr>
                </a:tc>
                <a:tc>
                  <a:txBody>
                    <a:bodyPr/>
                    <a:lstStyle/>
                    <a:p>
                      <a:pPr algn="ctr"/>
                      <a:r>
                        <a:rPr lang="de-DE" sz="1200" smtClean="0"/>
                        <a:t>yes</a:t>
                      </a:r>
                      <a:endParaRPr lang="de-DE" sz="1200"/>
                    </a:p>
                  </a:txBody>
                  <a:tcPr>
                    <a:solidFill>
                      <a:schemeClr val="bg1"/>
                    </a:solidFill>
                  </a:tcPr>
                </a:tc>
              </a:tr>
              <a:tr h="370840">
                <a:tc>
                  <a:txBody>
                    <a:bodyPr/>
                    <a:lstStyle/>
                    <a:p>
                      <a:pPr algn="ctr"/>
                      <a:r>
                        <a:rPr lang="de-DE" sz="1200" smtClean="0"/>
                        <a:t>p5</a:t>
                      </a:r>
                      <a:endParaRPr lang="de-DE" sz="1200"/>
                    </a:p>
                  </a:txBody>
                  <a:tcPr>
                    <a:solidFill>
                      <a:schemeClr val="bg1"/>
                    </a:solidFill>
                  </a:tcPr>
                </a:tc>
                <a:tc>
                  <a:txBody>
                    <a:bodyPr/>
                    <a:lstStyle/>
                    <a:p>
                      <a:pPr algn="ctr"/>
                      <a:r>
                        <a:rPr lang="de-DE" sz="1200" smtClean="0"/>
                        <a:t>151</a:t>
                      </a:r>
                      <a:endParaRPr lang="de-DE" sz="1200"/>
                    </a:p>
                  </a:txBody>
                  <a:tcPr>
                    <a:solidFill>
                      <a:schemeClr val="bg1"/>
                    </a:solidFill>
                  </a:tcPr>
                </a:tc>
                <a:tc>
                  <a:txBody>
                    <a:bodyPr/>
                    <a:lstStyle/>
                    <a:p>
                      <a:pPr algn="ctr"/>
                      <a:r>
                        <a:rPr lang="de-DE" sz="1200" smtClean="0"/>
                        <a:t>7.1</a:t>
                      </a:r>
                      <a:endParaRPr lang="de-DE" sz="1200"/>
                    </a:p>
                  </a:txBody>
                  <a:tcPr>
                    <a:solidFill>
                      <a:schemeClr val="bg1"/>
                    </a:solidFill>
                  </a:tcPr>
                </a:tc>
                <a:tc>
                  <a:txBody>
                    <a:bodyPr/>
                    <a:lstStyle/>
                    <a:p>
                      <a:pPr algn="ctr"/>
                      <a:r>
                        <a:rPr lang="de-DE" sz="1200" smtClean="0"/>
                        <a:t>3x</a:t>
                      </a:r>
                      <a:endParaRPr lang="de-DE" sz="1200"/>
                    </a:p>
                  </a:txBody>
                  <a:tcPr>
                    <a:solidFill>
                      <a:schemeClr val="bg1"/>
                    </a:solidFill>
                  </a:tcPr>
                </a:tc>
                <a:tc>
                  <a:txBody>
                    <a:bodyPr/>
                    <a:lstStyle/>
                    <a:p>
                      <a:pPr algn="ctr"/>
                      <a:r>
                        <a:rPr lang="de-DE" sz="1200" smtClean="0"/>
                        <a:t>3.0</a:t>
                      </a:r>
                      <a:endParaRPr lang="de-DE" sz="1200"/>
                    </a:p>
                  </a:txBody>
                  <a:tcPr>
                    <a:solidFill>
                      <a:schemeClr val="bg1"/>
                    </a:solidFill>
                  </a:tcPr>
                </a:tc>
                <a:tc>
                  <a:txBody>
                    <a:bodyPr/>
                    <a:lstStyle/>
                    <a:p>
                      <a:pPr algn="ctr"/>
                      <a:r>
                        <a:rPr lang="de-DE" sz="1200" smtClean="0"/>
                        <a:t>yes</a:t>
                      </a:r>
                      <a:endParaRPr lang="de-DE" sz="1200"/>
                    </a:p>
                  </a:txBody>
                  <a:tcPr>
                    <a:solidFill>
                      <a:schemeClr val="bg1"/>
                    </a:solidFill>
                  </a:tcPr>
                </a:tc>
                <a:tc>
                  <a:txBody>
                    <a:bodyPr/>
                    <a:lstStyle/>
                    <a:p>
                      <a:pPr algn="ctr"/>
                      <a:r>
                        <a:rPr lang="de-DE" sz="1200" smtClean="0"/>
                        <a:t>yes</a:t>
                      </a:r>
                      <a:endParaRPr lang="de-DE" sz="1200"/>
                    </a:p>
                  </a:txBody>
                  <a:tcPr>
                    <a:solidFill>
                      <a:schemeClr val="bg1"/>
                    </a:solidFill>
                  </a:tcPr>
                </a:tc>
                <a:tc>
                  <a:txBody>
                    <a:bodyPr/>
                    <a:lstStyle/>
                    <a:p>
                      <a:pPr algn="ctr"/>
                      <a:r>
                        <a:rPr lang="de-DE" sz="1200" smtClean="0"/>
                        <a:t>no</a:t>
                      </a:r>
                      <a:endParaRPr lang="de-DE" sz="1200"/>
                    </a:p>
                  </a:txBody>
                  <a:tcPr>
                    <a:solidFill>
                      <a:schemeClr val="bg1"/>
                    </a:solidFill>
                  </a:tcPr>
                </a:tc>
              </a:tr>
              <a:tr h="370840">
                <a:tc>
                  <a:txBody>
                    <a:bodyPr/>
                    <a:lstStyle/>
                    <a:p>
                      <a:pPr algn="ctr"/>
                      <a:r>
                        <a:rPr lang="de-DE" sz="1200" smtClean="0"/>
                        <a:t>p6</a:t>
                      </a:r>
                      <a:endParaRPr lang="de-DE" sz="1200"/>
                    </a:p>
                  </a:txBody>
                  <a:tcPr>
                    <a:solidFill>
                      <a:schemeClr val="bg1"/>
                    </a:solidFill>
                  </a:tcPr>
                </a:tc>
                <a:tc>
                  <a:txBody>
                    <a:bodyPr/>
                    <a:lstStyle/>
                    <a:p>
                      <a:pPr algn="ctr"/>
                      <a:r>
                        <a:rPr lang="de-DE" sz="1200" smtClean="0"/>
                        <a:t>199</a:t>
                      </a:r>
                      <a:endParaRPr lang="de-DE" sz="1200"/>
                    </a:p>
                  </a:txBody>
                  <a:tcPr>
                    <a:solidFill>
                      <a:schemeClr val="bg1"/>
                    </a:solidFill>
                  </a:tcPr>
                </a:tc>
                <a:tc>
                  <a:txBody>
                    <a:bodyPr/>
                    <a:lstStyle/>
                    <a:p>
                      <a:pPr algn="ctr"/>
                      <a:r>
                        <a:rPr lang="de-DE" sz="1200" smtClean="0"/>
                        <a:t>9.0</a:t>
                      </a:r>
                      <a:endParaRPr lang="de-DE" sz="1200"/>
                    </a:p>
                  </a:txBody>
                  <a:tcPr>
                    <a:solidFill>
                      <a:schemeClr val="bg1"/>
                    </a:solidFill>
                  </a:tcPr>
                </a:tc>
                <a:tc>
                  <a:txBody>
                    <a:bodyPr/>
                    <a:lstStyle/>
                    <a:p>
                      <a:pPr algn="ctr"/>
                      <a:r>
                        <a:rPr lang="de-DE" sz="1200" smtClean="0"/>
                        <a:t>3x</a:t>
                      </a:r>
                      <a:endParaRPr lang="de-DE" sz="1200"/>
                    </a:p>
                  </a:txBody>
                  <a:tcPr>
                    <a:solidFill>
                      <a:schemeClr val="bg1"/>
                    </a:solidFill>
                  </a:tcPr>
                </a:tc>
                <a:tc>
                  <a:txBody>
                    <a:bodyPr/>
                    <a:lstStyle/>
                    <a:p>
                      <a:pPr algn="ctr"/>
                      <a:r>
                        <a:rPr lang="de-DE" sz="1200" smtClean="0"/>
                        <a:t>3.0</a:t>
                      </a:r>
                      <a:endParaRPr lang="de-DE" sz="1200"/>
                    </a:p>
                  </a:txBody>
                  <a:tcPr>
                    <a:solidFill>
                      <a:schemeClr val="bg1"/>
                    </a:solidFill>
                  </a:tcPr>
                </a:tc>
                <a:tc>
                  <a:txBody>
                    <a:bodyPr/>
                    <a:lstStyle/>
                    <a:p>
                      <a:pPr algn="ctr"/>
                      <a:r>
                        <a:rPr lang="de-DE" sz="1200" smtClean="0"/>
                        <a:t>yes</a:t>
                      </a:r>
                      <a:endParaRPr lang="de-DE" sz="1200"/>
                    </a:p>
                  </a:txBody>
                  <a:tcPr>
                    <a:solidFill>
                      <a:schemeClr val="bg1"/>
                    </a:solidFill>
                  </a:tcPr>
                </a:tc>
                <a:tc>
                  <a:txBody>
                    <a:bodyPr/>
                    <a:lstStyle/>
                    <a:p>
                      <a:pPr algn="ctr"/>
                      <a:r>
                        <a:rPr lang="de-DE" sz="1200" smtClean="0"/>
                        <a:t>yes</a:t>
                      </a:r>
                      <a:endParaRPr lang="de-DE" sz="1200"/>
                    </a:p>
                  </a:txBody>
                  <a:tcPr>
                    <a:solidFill>
                      <a:schemeClr val="bg1"/>
                    </a:solidFill>
                  </a:tcPr>
                </a:tc>
                <a:tc>
                  <a:txBody>
                    <a:bodyPr/>
                    <a:lstStyle/>
                    <a:p>
                      <a:pPr algn="ctr"/>
                      <a:r>
                        <a:rPr lang="de-DE" sz="1200" smtClean="0"/>
                        <a:t>no</a:t>
                      </a:r>
                      <a:endParaRPr lang="de-DE" sz="1200"/>
                    </a:p>
                  </a:txBody>
                  <a:tcPr>
                    <a:solidFill>
                      <a:schemeClr val="bg1"/>
                    </a:solidFill>
                  </a:tcPr>
                </a:tc>
              </a:tr>
              <a:tr h="370840">
                <a:tc>
                  <a:txBody>
                    <a:bodyPr/>
                    <a:lstStyle/>
                    <a:p>
                      <a:pPr algn="ctr"/>
                      <a:r>
                        <a:rPr lang="de-DE" sz="1200" smtClean="0"/>
                        <a:t>p7</a:t>
                      </a:r>
                      <a:endParaRPr lang="de-DE" sz="1200"/>
                    </a:p>
                  </a:txBody>
                  <a:tcPr>
                    <a:solidFill>
                      <a:schemeClr val="bg1"/>
                    </a:solidFill>
                  </a:tcPr>
                </a:tc>
                <a:tc>
                  <a:txBody>
                    <a:bodyPr/>
                    <a:lstStyle/>
                    <a:p>
                      <a:pPr algn="ctr"/>
                      <a:r>
                        <a:rPr lang="de-DE" sz="1200" smtClean="0"/>
                        <a:t>259</a:t>
                      </a:r>
                      <a:endParaRPr lang="de-DE" sz="1200"/>
                    </a:p>
                  </a:txBody>
                  <a:tcPr>
                    <a:solidFill>
                      <a:schemeClr val="bg1"/>
                    </a:solidFill>
                  </a:tcPr>
                </a:tc>
                <a:tc>
                  <a:txBody>
                    <a:bodyPr/>
                    <a:lstStyle/>
                    <a:p>
                      <a:pPr algn="ctr"/>
                      <a:r>
                        <a:rPr lang="de-DE" sz="1200" smtClean="0"/>
                        <a:t>10.0</a:t>
                      </a:r>
                      <a:endParaRPr lang="de-DE" sz="1200"/>
                    </a:p>
                  </a:txBody>
                  <a:tcPr>
                    <a:solidFill>
                      <a:schemeClr val="bg1"/>
                    </a:solidFill>
                  </a:tcPr>
                </a:tc>
                <a:tc>
                  <a:txBody>
                    <a:bodyPr/>
                    <a:lstStyle/>
                    <a:p>
                      <a:pPr algn="ctr"/>
                      <a:r>
                        <a:rPr lang="de-DE" sz="1200" smtClean="0"/>
                        <a:t>3x</a:t>
                      </a:r>
                      <a:endParaRPr lang="de-DE" sz="1200"/>
                    </a:p>
                  </a:txBody>
                  <a:tcPr>
                    <a:solidFill>
                      <a:schemeClr val="bg1"/>
                    </a:solidFill>
                  </a:tcPr>
                </a:tc>
                <a:tc>
                  <a:txBody>
                    <a:bodyPr/>
                    <a:lstStyle/>
                    <a:p>
                      <a:pPr algn="ctr"/>
                      <a:r>
                        <a:rPr lang="de-DE" sz="1200" smtClean="0"/>
                        <a:t>3.0</a:t>
                      </a:r>
                      <a:endParaRPr lang="de-DE" sz="1200"/>
                    </a:p>
                  </a:txBody>
                  <a:tcPr>
                    <a:solidFill>
                      <a:schemeClr val="bg1"/>
                    </a:solidFill>
                  </a:tcPr>
                </a:tc>
                <a:tc>
                  <a:txBody>
                    <a:bodyPr/>
                    <a:lstStyle/>
                    <a:p>
                      <a:pPr algn="ctr"/>
                      <a:r>
                        <a:rPr lang="de-DE" sz="1200" smtClean="0"/>
                        <a:t>yes</a:t>
                      </a:r>
                      <a:endParaRPr lang="de-DE" sz="1200"/>
                    </a:p>
                  </a:txBody>
                  <a:tcPr>
                    <a:solidFill>
                      <a:schemeClr val="bg1"/>
                    </a:solidFill>
                  </a:tcPr>
                </a:tc>
                <a:tc>
                  <a:txBody>
                    <a:bodyPr/>
                    <a:lstStyle/>
                    <a:p>
                      <a:pPr algn="ctr"/>
                      <a:r>
                        <a:rPr lang="de-DE" sz="1200" smtClean="0"/>
                        <a:t>yes</a:t>
                      </a:r>
                      <a:endParaRPr lang="de-DE" sz="1200"/>
                    </a:p>
                  </a:txBody>
                  <a:tcPr>
                    <a:solidFill>
                      <a:schemeClr val="bg1"/>
                    </a:solidFill>
                  </a:tcPr>
                </a:tc>
                <a:tc>
                  <a:txBody>
                    <a:bodyPr/>
                    <a:lstStyle/>
                    <a:p>
                      <a:pPr algn="ctr"/>
                      <a:r>
                        <a:rPr lang="de-DE" sz="1200" smtClean="0"/>
                        <a:t>no</a:t>
                      </a:r>
                      <a:endParaRPr lang="de-DE" sz="1200"/>
                    </a:p>
                  </a:txBody>
                  <a:tcPr>
                    <a:solidFill>
                      <a:schemeClr val="bg1"/>
                    </a:solidFill>
                  </a:tcPr>
                </a:tc>
              </a:tr>
              <a:tr h="370840">
                <a:tc>
                  <a:txBody>
                    <a:bodyPr/>
                    <a:lstStyle/>
                    <a:p>
                      <a:pPr algn="ctr"/>
                      <a:r>
                        <a:rPr lang="de-DE" sz="1200" smtClean="0"/>
                        <a:t>p8</a:t>
                      </a:r>
                      <a:endParaRPr lang="de-DE" sz="1200"/>
                    </a:p>
                  </a:txBody>
                  <a:tcPr>
                    <a:solidFill>
                      <a:schemeClr val="bg1"/>
                    </a:solidFill>
                  </a:tcPr>
                </a:tc>
                <a:tc>
                  <a:txBody>
                    <a:bodyPr/>
                    <a:lstStyle/>
                    <a:p>
                      <a:pPr algn="ctr"/>
                      <a:r>
                        <a:rPr lang="de-DE" sz="1200" smtClean="0"/>
                        <a:t>278</a:t>
                      </a:r>
                      <a:endParaRPr lang="de-DE" sz="1200"/>
                    </a:p>
                  </a:txBody>
                  <a:tcPr>
                    <a:solidFill>
                      <a:schemeClr val="bg1"/>
                    </a:solidFill>
                  </a:tcPr>
                </a:tc>
                <a:tc>
                  <a:txBody>
                    <a:bodyPr/>
                    <a:lstStyle/>
                    <a:p>
                      <a:pPr algn="ctr"/>
                      <a:r>
                        <a:rPr lang="de-DE" sz="1200" smtClean="0"/>
                        <a:t>9.1</a:t>
                      </a:r>
                      <a:endParaRPr lang="de-DE" sz="1200"/>
                    </a:p>
                  </a:txBody>
                  <a:tcPr>
                    <a:solidFill>
                      <a:schemeClr val="bg1"/>
                    </a:solidFill>
                  </a:tcPr>
                </a:tc>
                <a:tc>
                  <a:txBody>
                    <a:bodyPr/>
                    <a:lstStyle/>
                    <a:p>
                      <a:pPr algn="ctr"/>
                      <a:r>
                        <a:rPr lang="de-DE" sz="1200" smtClean="0"/>
                        <a:t>10x</a:t>
                      </a:r>
                      <a:endParaRPr lang="de-DE" sz="1200"/>
                    </a:p>
                  </a:txBody>
                  <a:tcPr>
                    <a:solidFill>
                      <a:schemeClr val="bg1"/>
                    </a:solidFill>
                  </a:tcPr>
                </a:tc>
                <a:tc>
                  <a:txBody>
                    <a:bodyPr/>
                    <a:lstStyle/>
                    <a:p>
                      <a:pPr algn="ctr"/>
                      <a:r>
                        <a:rPr lang="de-DE" sz="1200" smtClean="0"/>
                        <a:t>3.0</a:t>
                      </a:r>
                      <a:endParaRPr lang="de-DE" sz="1200"/>
                    </a:p>
                  </a:txBody>
                  <a:tcPr>
                    <a:solidFill>
                      <a:schemeClr val="bg1"/>
                    </a:solidFill>
                  </a:tcPr>
                </a:tc>
                <a:tc>
                  <a:txBody>
                    <a:bodyPr/>
                    <a:lstStyle/>
                    <a:p>
                      <a:pPr algn="ctr"/>
                      <a:r>
                        <a:rPr lang="de-DE" sz="1200" smtClean="0"/>
                        <a:t>yes</a:t>
                      </a:r>
                      <a:endParaRPr lang="de-DE" sz="1200"/>
                    </a:p>
                  </a:txBody>
                  <a:tcPr>
                    <a:solidFill>
                      <a:schemeClr val="bg1"/>
                    </a:solidFill>
                  </a:tcPr>
                </a:tc>
                <a:tc>
                  <a:txBody>
                    <a:bodyPr/>
                    <a:lstStyle/>
                    <a:p>
                      <a:pPr algn="ctr"/>
                      <a:r>
                        <a:rPr lang="de-DE" sz="1200" smtClean="0"/>
                        <a:t>yes</a:t>
                      </a:r>
                      <a:endParaRPr lang="de-DE" sz="1200"/>
                    </a:p>
                  </a:txBody>
                  <a:tcPr>
                    <a:solidFill>
                      <a:schemeClr val="bg1"/>
                    </a:solidFill>
                  </a:tcPr>
                </a:tc>
                <a:tc>
                  <a:txBody>
                    <a:bodyPr/>
                    <a:lstStyle/>
                    <a:p>
                      <a:pPr algn="ctr"/>
                      <a:r>
                        <a:rPr lang="de-DE" sz="1200" smtClean="0"/>
                        <a:t>yes</a:t>
                      </a:r>
                      <a:endParaRPr lang="de-DE" sz="1200"/>
                    </a:p>
                  </a:txBody>
                  <a:tcPr>
                    <a:solidFill>
                      <a:schemeClr val="bg1"/>
                    </a:solidFill>
                  </a:tcPr>
                </a:tc>
              </a:tr>
            </a:tbl>
          </a:graphicData>
        </a:graphic>
      </p:graphicFrame>
      <p:sp>
        <p:nvSpPr>
          <p:cNvPr id="9" name="Abgerundetes Rechteck 8"/>
          <p:cNvSpPr/>
          <p:nvPr/>
        </p:nvSpPr>
        <p:spPr bwMode="auto">
          <a:xfrm>
            <a:off x="899592" y="3212976"/>
            <a:ext cx="6552728" cy="504056"/>
          </a:xfrm>
          <a:prstGeom prst="roundRect">
            <a:avLst/>
          </a:prstGeom>
          <a:solidFill>
            <a:srgbClr val="FF0000">
              <a:alpha val="29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Verdana" pitchFamily="34" charset="0"/>
            </a:endParaRPr>
          </a:p>
        </p:txBody>
      </p:sp>
      <p:sp>
        <p:nvSpPr>
          <p:cNvPr id="10" name="Abgerundetes Rechteck 9"/>
          <p:cNvSpPr/>
          <p:nvPr/>
        </p:nvSpPr>
        <p:spPr bwMode="auto">
          <a:xfrm>
            <a:off x="899592" y="4653136"/>
            <a:ext cx="6552728" cy="504056"/>
          </a:xfrm>
          <a:prstGeom prst="roundRect">
            <a:avLst/>
          </a:prstGeom>
          <a:solidFill>
            <a:srgbClr val="FF0000">
              <a:alpha val="29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Verdana" pitchFamily="34" charset="0"/>
            </a:endParaRPr>
          </a:p>
        </p:txBody>
      </p:sp>
      <p:sp>
        <p:nvSpPr>
          <p:cNvPr id="11" name="Textfeld 10"/>
          <p:cNvSpPr txBox="1"/>
          <p:nvPr/>
        </p:nvSpPr>
        <p:spPr>
          <a:xfrm>
            <a:off x="7596336" y="4005064"/>
            <a:ext cx="1415772" cy="523220"/>
          </a:xfrm>
          <a:prstGeom prst="rect">
            <a:avLst/>
          </a:prstGeom>
          <a:noFill/>
        </p:spPr>
        <p:txBody>
          <a:bodyPr wrap="none" rtlCol="0">
            <a:spAutoFit/>
          </a:bodyPr>
          <a:lstStyle/>
          <a:p>
            <a:r>
              <a:rPr lang="en-US" sz="1400" smtClean="0"/>
              <a:t>Most similar</a:t>
            </a:r>
          </a:p>
          <a:p>
            <a:r>
              <a:rPr lang="en-US" sz="1400" smtClean="0"/>
              <a:t>products</a:t>
            </a:r>
            <a:endParaRPr lang="en-US" sz="1400"/>
          </a:p>
        </p:txBody>
      </p:sp>
      <p:cxnSp>
        <p:nvCxnSpPr>
          <p:cNvPr id="13" name="Gerade Verbindung mit Pfeil 12"/>
          <p:cNvCxnSpPr>
            <a:stCxn id="11" idx="0"/>
            <a:endCxn id="9" idx="3"/>
          </p:cNvCxnSpPr>
          <p:nvPr/>
        </p:nvCxnSpPr>
        <p:spPr bwMode="auto">
          <a:xfrm flipH="1" flipV="1">
            <a:off x="7452320" y="3465004"/>
            <a:ext cx="851902" cy="54006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5" name="Gerade Verbindung mit Pfeil 14"/>
          <p:cNvCxnSpPr>
            <a:stCxn id="11" idx="2"/>
            <a:endCxn id="10" idx="3"/>
          </p:cNvCxnSpPr>
          <p:nvPr/>
        </p:nvCxnSpPr>
        <p:spPr bwMode="auto">
          <a:xfrm flipH="1">
            <a:off x="7452320" y="4528284"/>
            <a:ext cx="851902" cy="37688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3797897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Explaining solutions (5)</a:t>
            </a:r>
            <a:endParaRPr lang="en-US"/>
          </a:p>
        </p:txBody>
      </p:sp>
      <p:sp>
        <p:nvSpPr>
          <p:cNvPr id="3" name="Inhaltsplatzhalter 2"/>
          <p:cNvSpPr>
            <a:spLocks noGrp="1"/>
          </p:cNvSpPr>
          <p:nvPr>
            <p:ph idx="1"/>
          </p:nvPr>
        </p:nvSpPr>
        <p:spPr>
          <a:xfrm>
            <a:off x="457200" y="1279301"/>
            <a:ext cx="8229600" cy="4525963"/>
          </a:xfrm>
        </p:spPr>
        <p:txBody>
          <a:bodyPr/>
          <a:lstStyle/>
          <a:p>
            <a:r>
              <a:rPr lang="en-US" b="0" dirty="0" smtClean="0"/>
              <a:t>p1 and p5 can be considered as most similar products for a given similarity function, although one of the user requirements is not satisfied</a:t>
            </a:r>
          </a:p>
          <a:p>
            <a:r>
              <a:rPr lang="en-US" b="0" dirty="0" smtClean="0"/>
              <a:t>A why-explanation for p1 would be,</a:t>
            </a:r>
          </a:p>
          <a:p>
            <a:pPr lvl="1"/>
            <a:r>
              <a:rPr lang="en-US" dirty="0" smtClean="0"/>
              <a:t>"</a:t>
            </a:r>
            <a:r>
              <a:rPr lang="en-US" b="0" dirty="0" smtClean="0"/>
              <a:t>p1 is within your price range but does not include your movie requirement</a:t>
            </a:r>
            <a:r>
              <a:rPr lang="en-US" dirty="0" smtClean="0"/>
              <a:t>."</a:t>
            </a:r>
          </a:p>
          <a:p>
            <a:r>
              <a:rPr lang="en-US" b="0" dirty="0" smtClean="0"/>
              <a:t>Techniques can be used to generate minimal sets of customer requirements that explain why no products fit, </a:t>
            </a:r>
          </a:p>
          <a:p>
            <a:pPr lvl="1"/>
            <a:r>
              <a:rPr lang="en-US" dirty="0" smtClean="0"/>
              <a:t>Employed</a:t>
            </a:r>
            <a:r>
              <a:rPr lang="en-US" b="0" dirty="0" smtClean="0"/>
              <a:t> to propose minimal changes to the set of requirements such that matching products exist</a:t>
            </a:r>
            <a:endParaRPr lang="en-US" dirty="0"/>
          </a:p>
        </p:txBody>
      </p:sp>
    </p:spTree>
    <p:extLst>
      <p:ext uri="{BB962C8B-B14F-4D97-AF65-F5344CB8AC3E}">
        <p14:creationId xmlns:p14="http://schemas.microsoft.com/office/powerpoint/2010/main" val="14094779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Explanations in constraint-based recommenders</a:t>
            </a:r>
            <a:endParaRPr lang="en-US"/>
          </a:p>
        </p:txBody>
      </p:sp>
      <p:sp>
        <p:nvSpPr>
          <p:cNvPr id="3" name="Inhaltsplatzhalter 2"/>
          <p:cNvSpPr>
            <a:spLocks noGrp="1"/>
          </p:cNvSpPr>
          <p:nvPr>
            <p:ph idx="1"/>
          </p:nvPr>
        </p:nvSpPr>
        <p:spPr/>
        <p:txBody>
          <a:bodyPr/>
          <a:lstStyle/>
          <a:p>
            <a:r>
              <a:rPr lang="en-US" smtClean="0"/>
              <a:t>Answering two typical questions a customer is likely to pose (Buchanan and Shortliffe 1984)</a:t>
            </a:r>
          </a:p>
          <a:p>
            <a:r>
              <a:rPr lang="en-US" smtClean="0"/>
              <a:t>Why-explanations</a:t>
            </a:r>
          </a:p>
          <a:p>
            <a:pPr lvl="1"/>
            <a:r>
              <a:rPr lang="en-US" smtClean="0"/>
              <a:t>In the case that the recommendation process requires input from the customer, the customer could ask why this information is needed</a:t>
            </a:r>
          </a:p>
          <a:p>
            <a:r>
              <a:rPr lang="en-US" smtClean="0"/>
              <a:t>How-explanations</a:t>
            </a:r>
          </a:p>
          <a:p>
            <a:pPr lvl="1"/>
            <a:r>
              <a:rPr lang="en-US" smtClean="0"/>
              <a:t>When a recommender proposes a set of solutions (e.g., products) then a customer might ask for an explanation why a proposed solution would be advantageous for him or her</a:t>
            </a:r>
          </a:p>
          <a:p>
            <a:r>
              <a:rPr lang="en-US" smtClean="0"/>
              <a:t>Next we examine methods for answering these two types of questions by exploiting the reasoning methods of constraint-based systems</a:t>
            </a:r>
            <a:endParaRPr lang="en-US"/>
          </a:p>
        </p:txBody>
      </p:sp>
    </p:spTree>
    <p:extLst>
      <p:ext uri="{BB962C8B-B14F-4D97-AF65-F5344CB8AC3E}">
        <p14:creationId xmlns:p14="http://schemas.microsoft.com/office/powerpoint/2010/main" val="28676175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An example from the car domain (1)</a:t>
            </a:r>
            <a:endParaRPr lang="en-US" dirty="0"/>
          </a:p>
        </p:txBody>
      </p:sp>
      <p:sp>
        <p:nvSpPr>
          <p:cNvPr id="9" name="Inhaltsplatzhalter 8"/>
          <p:cNvSpPr>
            <a:spLocks noGrp="1"/>
          </p:cNvSpPr>
          <p:nvPr>
            <p:ph idx="1"/>
          </p:nvPr>
        </p:nvSpPr>
        <p:spPr/>
        <p:txBody>
          <a:bodyPr/>
          <a:lstStyle/>
          <a:p>
            <a:r>
              <a:rPr lang="en-US" dirty="0" smtClean="0"/>
              <a:t>Two different packages are available for a car</a:t>
            </a:r>
          </a:p>
          <a:p>
            <a:pPr lvl="1"/>
            <a:r>
              <a:rPr lang="en-US" b="0" dirty="0" smtClean="0"/>
              <a:t>Business package</a:t>
            </a:r>
          </a:p>
          <a:p>
            <a:pPr lvl="1"/>
            <a:r>
              <a:rPr lang="en-US" b="0" dirty="0" smtClean="0"/>
              <a:t>Recreation package</a:t>
            </a:r>
          </a:p>
          <a:p>
            <a:pPr marL="400050"/>
            <a:r>
              <a:rPr lang="en-US" dirty="0"/>
              <a:t>The customer expresses requirements based on functions:</a:t>
            </a:r>
            <a:br>
              <a:rPr lang="en-US" dirty="0"/>
            </a:br>
            <a:r>
              <a:rPr lang="en-US" b="0" i="1" dirty="0"/>
              <a:t>easy </a:t>
            </a:r>
            <a:r>
              <a:rPr lang="en-US" b="0" i="1" dirty="0" smtClean="0"/>
              <a:t>parking, towing and hands-free mobile communication  </a:t>
            </a:r>
            <a:endParaRPr lang="en-US" b="0" dirty="0" smtClean="0"/>
          </a:p>
          <a:p>
            <a:r>
              <a:rPr lang="en-US" dirty="0" smtClean="0"/>
              <a:t>The customer can decide if he or she wants one, both, or neither of these packages</a:t>
            </a:r>
          </a:p>
          <a:p>
            <a:r>
              <a:rPr lang="en-US" dirty="0" smtClean="0"/>
              <a:t>Recreation package</a:t>
            </a:r>
          </a:p>
          <a:p>
            <a:pPr lvl="1"/>
            <a:r>
              <a:rPr lang="en-US" b="0" dirty="0" smtClean="0"/>
              <a:t>Includes a coupling device for </a:t>
            </a:r>
            <a:r>
              <a:rPr lang="en-US" b="0" i="1" dirty="0" smtClean="0"/>
              <a:t>towing</a:t>
            </a:r>
            <a:r>
              <a:rPr lang="en-US" b="0" dirty="0" smtClean="0"/>
              <a:t> trailers and a video camera on the rear of the car, which allows the driver to ascertain the distance to an obstacle behind the car</a:t>
            </a:r>
          </a:p>
          <a:p>
            <a:pPr lvl="1"/>
            <a:r>
              <a:rPr lang="en-US" b="0" dirty="0" smtClean="0"/>
              <a:t>This camera supports the customer oriented product function </a:t>
            </a:r>
            <a:r>
              <a:rPr lang="en-US" b="0" i="1" dirty="0" smtClean="0"/>
              <a:t>easy parking</a:t>
            </a:r>
          </a:p>
        </p:txBody>
      </p:sp>
    </p:spTree>
    <p:extLst>
      <p:ext uri="{BB962C8B-B14F-4D97-AF65-F5344CB8AC3E}">
        <p14:creationId xmlns:p14="http://schemas.microsoft.com/office/powerpoint/2010/main" val="12477599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An example from the car domain (2)</a:t>
            </a:r>
            <a:endParaRPr lang="en-US"/>
          </a:p>
        </p:txBody>
      </p:sp>
      <p:sp>
        <p:nvSpPr>
          <p:cNvPr id="3" name="Inhaltsplatzhalter 2"/>
          <p:cNvSpPr>
            <a:spLocks noGrp="1"/>
          </p:cNvSpPr>
          <p:nvPr>
            <p:ph idx="1"/>
          </p:nvPr>
        </p:nvSpPr>
        <p:spPr/>
        <p:txBody>
          <a:bodyPr/>
          <a:lstStyle/>
          <a:p>
            <a:r>
              <a:rPr lang="en-US" dirty="0" smtClean="0"/>
              <a:t>Business package</a:t>
            </a:r>
          </a:p>
          <a:p>
            <a:pPr lvl="1"/>
            <a:r>
              <a:rPr lang="en-US" dirty="0" smtClean="0"/>
              <a:t>Includes a radio with a GSM telephone (GSM </a:t>
            </a:r>
            <a:r>
              <a:rPr lang="en-US" b="0" dirty="0" smtClean="0"/>
              <a:t>radio), which supports </a:t>
            </a:r>
            <a:r>
              <a:rPr lang="en-US" b="0" i="1" dirty="0" smtClean="0"/>
              <a:t>hands-free</a:t>
            </a:r>
            <a:r>
              <a:rPr lang="en-US" b="0" dirty="0" smtClean="0"/>
              <a:t> </a:t>
            </a:r>
            <a:r>
              <a:rPr lang="en-US" b="0" i="1" dirty="0" smtClean="0"/>
              <a:t>mobile communication</a:t>
            </a:r>
          </a:p>
          <a:p>
            <a:pPr lvl="1"/>
            <a:r>
              <a:rPr lang="en-US" b="0" dirty="0" smtClean="0"/>
              <a:t>Includes a sensor system in the back bumper, which also supports </a:t>
            </a:r>
            <a:r>
              <a:rPr lang="en-US" b="0" i="1" dirty="0" smtClean="0"/>
              <a:t>easy parking</a:t>
            </a:r>
          </a:p>
          <a:p>
            <a:pPr lvl="1"/>
            <a:r>
              <a:rPr lang="en-US" b="0" dirty="0" smtClean="0"/>
              <a:t>However, the sensor system is incompatible with the recreation package for technical reasons</a:t>
            </a:r>
            <a:endParaRPr lang="en-US" dirty="0" smtClean="0"/>
          </a:p>
          <a:p>
            <a:pPr lvl="1"/>
            <a:r>
              <a:rPr lang="en-US" b="0" dirty="0" smtClean="0"/>
              <a:t>From the customer</a:t>
            </a:r>
            <a:r>
              <a:rPr lang="en-US" dirty="0" smtClean="0"/>
              <a:t>'</a:t>
            </a:r>
            <a:r>
              <a:rPr lang="en-US" b="0" dirty="0" smtClean="0"/>
              <a:t>s point of view, the video camera and the sensor system provide the same functionality. Therefore, if the customer orders the business package and the recreation package, the car includes the video camera, which implements the </a:t>
            </a:r>
            <a:r>
              <a:rPr lang="en-US" b="0" i="1" dirty="0" smtClean="0"/>
              <a:t>easy parking </a:t>
            </a:r>
            <a:r>
              <a:rPr lang="en-US" b="0" dirty="0" smtClean="0"/>
              <a:t>function</a:t>
            </a:r>
          </a:p>
          <a:p>
            <a:pPr lvl="1"/>
            <a:r>
              <a:rPr lang="en-US" b="0" dirty="0" smtClean="0"/>
              <a:t>In this configuration, the sensors are not only forbidden (because they are incompatible with the coupling device), but also dispensable</a:t>
            </a:r>
            <a:endParaRPr lang="en-US" b="0" dirty="0"/>
          </a:p>
        </p:txBody>
      </p:sp>
    </p:spTree>
    <p:extLst>
      <p:ext uri="{BB962C8B-B14F-4D97-AF65-F5344CB8AC3E}">
        <p14:creationId xmlns:p14="http://schemas.microsoft.com/office/powerpoint/2010/main" val="35062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Types of explanations</a:t>
            </a:r>
            <a:endParaRPr lang="en-US" dirty="0"/>
          </a:p>
        </p:txBody>
      </p:sp>
      <p:sp>
        <p:nvSpPr>
          <p:cNvPr id="3" name="Inhaltsplatzhalter 2"/>
          <p:cNvSpPr>
            <a:spLocks noGrp="1"/>
          </p:cNvSpPr>
          <p:nvPr>
            <p:ph idx="1"/>
          </p:nvPr>
        </p:nvSpPr>
        <p:spPr/>
        <p:txBody>
          <a:bodyPr/>
          <a:lstStyle/>
          <a:p>
            <a:r>
              <a:rPr lang="en-US" dirty="0" smtClean="0"/>
              <a:t>(Brewer </a:t>
            </a:r>
            <a:r>
              <a:rPr lang="en-US" dirty="0"/>
              <a:t>et al. </a:t>
            </a:r>
            <a:r>
              <a:rPr lang="en-US" dirty="0" smtClean="0"/>
              <a:t>1998</a:t>
            </a:r>
            <a:r>
              <a:rPr lang="en-US" dirty="0"/>
              <a:t>) distinguishes </a:t>
            </a:r>
            <a:r>
              <a:rPr lang="en-US" dirty="0" smtClean="0"/>
              <a:t>among</a:t>
            </a:r>
          </a:p>
          <a:p>
            <a:pPr lvl="1"/>
            <a:r>
              <a:rPr lang="en-US" b="1" dirty="0"/>
              <a:t>F</a:t>
            </a:r>
            <a:r>
              <a:rPr lang="en-US" b="1" dirty="0" smtClean="0"/>
              <a:t>unctional</a:t>
            </a:r>
            <a:r>
              <a:rPr lang="en-US" b="1" dirty="0" smtClean="0"/>
              <a:t>,</a:t>
            </a:r>
          </a:p>
          <a:p>
            <a:pPr lvl="2"/>
            <a:r>
              <a:rPr lang="en-US" dirty="0" smtClean="0"/>
              <a:t>"The </a:t>
            </a:r>
            <a:r>
              <a:rPr lang="en-US" dirty="0"/>
              <a:t>car type Jumbo-Family-Van of brand Rising-Sun would be well suited to your family because you have four children and </a:t>
            </a:r>
            <a:r>
              <a:rPr lang="en-US" dirty="0" smtClean="0"/>
              <a:t>the car </a:t>
            </a:r>
            <a:r>
              <a:rPr lang="en-US" dirty="0"/>
              <a:t>has seven </a:t>
            </a:r>
            <a:r>
              <a:rPr lang="en-US" dirty="0" smtClean="0"/>
              <a:t>seats"</a:t>
            </a:r>
          </a:p>
          <a:p>
            <a:pPr lvl="1"/>
            <a:r>
              <a:rPr lang="en-US" b="1" dirty="0" smtClean="0"/>
              <a:t>Causal</a:t>
            </a:r>
            <a:r>
              <a:rPr lang="en-US" b="1" dirty="0" smtClean="0"/>
              <a:t>,</a:t>
            </a:r>
          </a:p>
          <a:p>
            <a:pPr lvl="2"/>
            <a:r>
              <a:rPr lang="en-US" dirty="0" smtClean="0"/>
              <a:t>"The </a:t>
            </a:r>
            <a:r>
              <a:rPr lang="en-US" dirty="0"/>
              <a:t>light bulb shines because you turned it </a:t>
            </a:r>
            <a:r>
              <a:rPr lang="en-US" dirty="0" smtClean="0"/>
              <a:t>on"</a:t>
            </a:r>
          </a:p>
          <a:p>
            <a:pPr lvl="1"/>
            <a:r>
              <a:rPr lang="en-US" b="1" dirty="0"/>
              <a:t>I</a:t>
            </a:r>
            <a:r>
              <a:rPr lang="en-US" b="1" dirty="0" smtClean="0"/>
              <a:t>ntentional</a:t>
            </a:r>
            <a:r>
              <a:rPr lang="en-US" b="1" dirty="0" smtClean="0"/>
              <a:t>,</a:t>
            </a:r>
          </a:p>
          <a:p>
            <a:pPr lvl="2"/>
            <a:r>
              <a:rPr lang="en-US" dirty="0" smtClean="0"/>
              <a:t>"I </a:t>
            </a:r>
            <a:r>
              <a:rPr lang="en-US" dirty="0"/>
              <a:t>washed the dishes because my brother did it last </a:t>
            </a:r>
            <a:r>
              <a:rPr lang="en-US" dirty="0" smtClean="0"/>
              <a:t>time"</a:t>
            </a:r>
          </a:p>
          <a:p>
            <a:pPr lvl="2"/>
            <a:r>
              <a:rPr lang="en-US" dirty="0" smtClean="0"/>
              <a:t>"You </a:t>
            </a:r>
            <a:r>
              <a:rPr lang="en-US" dirty="0"/>
              <a:t>have to do your </a:t>
            </a:r>
            <a:r>
              <a:rPr lang="en-US" dirty="0" smtClean="0"/>
              <a:t>homework because </a:t>
            </a:r>
            <a:r>
              <a:rPr lang="en-US" dirty="0"/>
              <a:t>your dad said </a:t>
            </a:r>
            <a:r>
              <a:rPr lang="en-US" dirty="0" smtClean="0"/>
              <a:t>so"</a:t>
            </a:r>
          </a:p>
          <a:p>
            <a:pPr lvl="1"/>
            <a:r>
              <a:rPr lang="en-US" b="1" dirty="0"/>
              <a:t>S</a:t>
            </a:r>
            <a:r>
              <a:rPr lang="en-US" b="1" dirty="0" smtClean="0"/>
              <a:t>cientific </a:t>
            </a:r>
            <a:r>
              <a:rPr lang="en-US" b="1" dirty="0" smtClean="0"/>
              <a:t>explanations</a:t>
            </a:r>
          </a:p>
          <a:p>
            <a:pPr lvl="2"/>
            <a:r>
              <a:rPr lang="en-US" dirty="0"/>
              <a:t>E</a:t>
            </a:r>
            <a:r>
              <a:rPr lang="en-US" dirty="0" smtClean="0"/>
              <a:t>xpress </a:t>
            </a:r>
            <a:r>
              <a:rPr lang="en-US" dirty="0"/>
              <a:t>relations between the concepts formulated in various scientific fields </a:t>
            </a:r>
            <a:r>
              <a:rPr lang="en-US" dirty="0" smtClean="0"/>
              <a:t>and are </a:t>
            </a:r>
            <a:r>
              <a:rPr lang="en-US" dirty="0"/>
              <a:t>typically based on refutable </a:t>
            </a:r>
            <a:r>
              <a:rPr lang="en-US" dirty="0" smtClean="0"/>
              <a:t>theories</a:t>
            </a:r>
            <a:endParaRPr lang="en-US" dirty="0"/>
          </a:p>
        </p:txBody>
      </p:sp>
    </p:spTree>
    <p:extLst>
      <p:ext uri="{BB962C8B-B14F-4D97-AF65-F5344CB8AC3E}">
        <p14:creationId xmlns:p14="http://schemas.microsoft.com/office/powerpoint/2010/main" val="318590164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Model domain as a constraint satisfaction problem (1)</a:t>
            </a:r>
            <a:endParaRPr lang="en-US"/>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p:txBody>
              <a:bodyPr/>
              <a:lstStyle/>
              <a:p>
                <a:r>
                  <a:rPr lang="en-US" b="0" smtClean="0"/>
                  <a:t>Set </a:t>
                </a:r>
                <a:r>
                  <a:rPr lang="en-US" b="0"/>
                  <a:t>of variables</a:t>
                </a:r>
                <a:r>
                  <a:rPr lang="en-US" b="0" smtClean="0"/>
                  <a:t> </a:t>
                </a:r>
                <a14:m>
                  <m:oMath xmlns:m="http://schemas.openxmlformats.org/officeDocument/2006/math">
                    <m:r>
                      <a:rPr lang="en-US" b="0" i="1" smtClean="0">
                        <a:latin typeface="Cambria Math"/>
                      </a:rPr>
                      <m:t>𝑉</m:t>
                    </m:r>
                  </m:oMath>
                </a14:m>
                <a:r>
                  <a:rPr lang="en-US" b="0" i="1" smtClean="0"/>
                  <a:t> </a:t>
                </a:r>
                <a:r>
                  <a:rPr lang="en-US" b="0" smtClean="0"/>
                  <a:t>= {</a:t>
                </a:r>
                <a:r>
                  <a:rPr lang="en-US" b="0" i="1" smtClean="0"/>
                  <a:t>biz-pack, rec-pack, GSM-radio, sensor, video, coupling-device, free-com, easy-parking, towing</a:t>
                </a:r>
                <a:r>
                  <a:rPr lang="en-US" b="0" smtClean="0"/>
                  <a:t>}</a:t>
                </a:r>
              </a:p>
              <a:p>
                <a:r>
                  <a:rPr lang="en-US" b="0" smtClean="0"/>
                  <a:t>It </a:t>
                </a:r>
                <a:r>
                  <a:rPr lang="en-US" b="0"/>
                  <a:t>is assumed that for </a:t>
                </a:r>
                <a:r>
                  <a:rPr lang="en-US" b="0" smtClean="0"/>
                  <a:t>each variable </a:t>
                </a:r>
                <a:r>
                  <a:rPr lang="en-US" b="0"/>
                  <a:t>the domain is {</a:t>
                </a:r>
                <a:r>
                  <a:rPr lang="en-US" b="0" i="1"/>
                  <a:t>y, n</a:t>
                </a:r>
                <a:r>
                  <a:rPr lang="en-US" b="0" smtClean="0"/>
                  <a:t>}</a:t>
                </a:r>
              </a:p>
              <a:p>
                <a:r>
                  <a:rPr lang="en-US" b="0"/>
                  <a:t>Further constraints are specified by the following tables</a:t>
                </a:r>
                <a:r>
                  <a:rPr lang="en-US" b="0" smtClean="0"/>
                  <a:t>:</a:t>
                </a:r>
              </a:p>
              <a:p>
                <a14:m>
                  <m:oMath xmlns:m="http://schemas.openxmlformats.org/officeDocument/2006/math">
                    <m:sSub>
                      <m:sSubPr>
                        <m:ctrlPr>
                          <a:rPr lang="en-US" b="0" i="1" smtClean="0">
                            <a:latin typeface="Cambria Math"/>
                          </a:rPr>
                        </m:ctrlPr>
                      </m:sSubPr>
                      <m:e>
                        <m:r>
                          <a:rPr lang="en-US" b="0" i="1" smtClean="0">
                            <a:latin typeface="Cambria Math"/>
                          </a:rPr>
                          <m:t>𝑐</m:t>
                        </m:r>
                      </m:e>
                      <m:sub>
                        <m:r>
                          <a:rPr lang="en-US" b="0" i="1" smtClean="0">
                            <a:latin typeface="Cambria Math"/>
                          </a:rPr>
                          <m:t>𝑟</m:t>
                        </m:r>
                        <m:r>
                          <a:rPr lang="en-US" b="0" i="1" smtClean="0">
                            <a:latin typeface="Cambria Math"/>
                          </a:rPr>
                          <m:t>,</m:t>
                        </m:r>
                        <m:r>
                          <a:rPr lang="en-US" b="0" i="1" smtClean="0">
                            <a:latin typeface="Cambria Math"/>
                          </a:rPr>
                          <m:t>𝑣</m:t>
                        </m:r>
                      </m:sub>
                    </m:sSub>
                  </m:oMath>
                </a14:m>
                <a:r>
                  <a:rPr lang="en-US" b="0" smtClean="0"/>
                  <a:t>: </a:t>
                </a:r>
                <a:r>
                  <a:rPr lang="en-US" b="0"/>
                  <a:t>If </a:t>
                </a:r>
                <a:r>
                  <a:rPr lang="en-US" b="0" i="1"/>
                  <a:t>rec-pack </a:t>
                </a:r>
                <a:r>
                  <a:rPr lang="en-US" b="0"/>
                  <a:t>is chosen, then </a:t>
                </a:r>
                <a:r>
                  <a:rPr lang="en-US" b="0" i="1"/>
                  <a:t>video </a:t>
                </a:r>
                <a:r>
                  <a:rPr lang="en-US" b="0"/>
                  <a:t>must also be included (and vice versa</a:t>
                </a:r>
                <a:r>
                  <a:rPr lang="en-US" b="0" smtClean="0"/>
                  <a:t>).</a:t>
                </a:r>
              </a:p>
              <a:p>
                <a:endParaRPr lang="en-US"/>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blipFill rotWithShape="1">
                <a:blip r:embed="rId3"/>
                <a:stretch>
                  <a:fillRect l="-593" t="-674"/>
                </a:stretch>
              </a:blipFill>
            </p:spPr>
            <p:txBody>
              <a:bodyPr/>
              <a:lstStyle/>
              <a:p>
                <a:r>
                  <a:rPr lang="de-DE">
                    <a:noFill/>
                  </a:rPr>
                  <a:t> </a:t>
                </a:r>
              </a:p>
            </p:txBody>
          </p:sp>
        </mc:Fallback>
      </mc:AlternateContent>
      <p:graphicFrame>
        <p:nvGraphicFramePr>
          <p:cNvPr id="5" name="Tabelle 4"/>
          <p:cNvGraphicFramePr>
            <a:graphicFrameLocks noGrp="1"/>
          </p:cNvGraphicFramePr>
          <p:nvPr>
            <p:extLst>
              <p:ext uri="{D42A27DB-BD31-4B8C-83A1-F6EECF244321}">
                <p14:modId xmlns:p14="http://schemas.microsoft.com/office/powerpoint/2010/main" val="3492182241"/>
              </p:ext>
            </p:extLst>
          </p:nvPr>
        </p:nvGraphicFramePr>
        <p:xfrm>
          <a:off x="899592" y="4365104"/>
          <a:ext cx="3888432" cy="1112520"/>
        </p:xfrm>
        <a:graphic>
          <a:graphicData uri="http://schemas.openxmlformats.org/drawingml/2006/table">
            <a:tbl>
              <a:tblPr firstRow="1" bandRow="1">
                <a:tableStyleId>{00A15C55-8517-42AA-B614-E9B94910E393}</a:tableStyleId>
              </a:tblPr>
              <a:tblGrid>
                <a:gridCol w="1944216"/>
                <a:gridCol w="1944216"/>
              </a:tblGrid>
              <a:tr h="370840">
                <a:tc>
                  <a:txBody>
                    <a:bodyPr/>
                    <a:lstStyle/>
                    <a:p>
                      <a:pPr algn="ctr"/>
                      <a:r>
                        <a:rPr lang="en-US" sz="1600" baseline="0" smtClean="0">
                          <a:latin typeface="Calibri" pitchFamily="34" charset="0"/>
                        </a:rPr>
                        <a:t>rec-pack</a:t>
                      </a:r>
                      <a:endParaRPr lang="en-US" sz="1600" baseline="0" dirty="0">
                        <a:latin typeface="Calibri" pitchFamily="34" charset="0"/>
                      </a:endParaRPr>
                    </a:p>
                  </a:txBody>
                  <a:tcPr/>
                </a:tc>
                <a:tc>
                  <a:txBody>
                    <a:bodyPr/>
                    <a:lstStyle/>
                    <a:p>
                      <a:pPr algn="ctr"/>
                      <a:r>
                        <a:rPr lang="en-US" sz="1600" baseline="0" smtClean="0">
                          <a:latin typeface="Calibri" pitchFamily="34" charset="0"/>
                        </a:rPr>
                        <a:t>video</a:t>
                      </a:r>
                      <a:endParaRPr lang="en-US" sz="1600" baseline="0" dirty="0">
                        <a:latin typeface="Calibri" pitchFamily="34" charset="0"/>
                      </a:endParaRPr>
                    </a:p>
                  </a:txBody>
                  <a:tcPr/>
                </a:tc>
              </a:tr>
              <a:tr h="370840">
                <a:tc>
                  <a:txBody>
                    <a:bodyPr/>
                    <a:lstStyle/>
                    <a:p>
                      <a:pPr algn="ctr"/>
                      <a:r>
                        <a:rPr lang="en-US" sz="1600" baseline="0" smtClean="0">
                          <a:latin typeface="Calibri" pitchFamily="34" charset="0"/>
                        </a:rPr>
                        <a:t>y</a:t>
                      </a:r>
                      <a:endParaRPr lang="en-US" sz="1600" baseline="0" dirty="0">
                        <a:latin typeface="Calibri" pitchFamily="34" charset="0"/>
                      </a:endParaRPr>
                    </a:p>
                  </a:txBody>
                  <a:tcPr/>
                </a:tc>
                <a:tc>
                  <a:txBody>
                    <a:bodyPr/>
                    <a:lstStyle/>
                    <a:p>
                      <a:pPr algn="ctr"/>
                      <a:r>
                        <a:rPr lang="en-US" sz="1600" baseline="0" smtClean="0">
                          <a:latin typeface="Calibri" pitchFamily="34" charset="0"/>
                        </a:rPr>
                        <a:t>y</a:t>
                      </a:r>
                      <a:endParaRPr lang="en-US" sz="1600" baseline="0" dirty="0">
                        <a:latin typeface="Calibri" pitchFamily="34" charset="0"/>
                      </a:endParaRPr>
                    </a:p>
                  </a:txBody>
                  <a:tcPr/>
                </a:tc>
              </a:tr>
              <a:tr h="370840">
                <a:tc>
                  <a:txBody>
                    <a:bodyPr/>
                    <a:lstStyle/>
                    <a:p>
                      <a:pPr algn="ctr"/>
                      <a:r>
                        <a:rPr lang="en-US" sz="1600" baseline="0" smtClean="0">
                          <a:latin typeface="Calibri" pitchFamily="34" charset="0"/>
                        </a:rPr>
                        <a:t>n</a:t>
                      </a:r>
                      <a:endParaRPr lang="en-US" sz="1600" baseline="0" dirty="0">
                        <a:latin typeface="Calibri" pitchFamily="34" charset="0"/>
                      </a:endParaRPr>
                    </a:p>
                  </a:txBody>
                  <a:tcPr/>
                </a:tc>
                <a:tc>
                  <a:txBody>
                    <a:bodyPr/>
                    <a:lstStyle/>
                    <a:p>
                      <a:pPr algn="ctr"/>
                      <a:r>
                        <a:rPr lang="en-US" sz="1600" baseline="0" smtClean="0">
                          <a:latin typeface="Calibri" pitchFamily="34" charset="0"/>
                        </a:rPr>
                        <a:t>n</a:t>
                      </a:r>
                      <a:endParaRPr lang="en-US" sz="1600" baseline="0" dirty="0">
                        <a:latin typeface="Calibri" pitchFamily="34" charset="0"/>
                      </a:endParaRPr>
                    </a:p>
                  </a:txBody>
                  <a:tcPr/>
                </a:tc>
              </a:tr>
            </a:tbl>
          </a:graphicData>
        </a:graphic>
      </p:graphicFrame>
    </p:spTree>
    <p:extLst>
      <p:ext uri="{BB962C8B-B14F-4D97-AF65-F5344CB8AC3E}">
        <p14:creationId xmlns:p14="http://schemas.microsoft.com/office/powerpoint/2010/main" val="14169232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Model domain as a constraint satisfaction problem (2)</a:t>
            </a:r>
            <a:endParaRPr lang="en-US"/>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p:txBody>
              <a:bodyPr/>
              <a:lstStyle/>
              <a:p>
                <a14:m>
                  <m:oMath xmlns:m="http://schemas.openxmlformats.org/officeDocument/2006/math">
                    <m:sSub>
                      <m:sSubPr>
                        <m:ctrlPr>
                          <a:rPr lang="en-US" b="0" i="1" smtClean="0">
                            <a:latin typeface="Cambria Math"/>
                          </a:rPr>
                        </m:ctrlPr>
                      </m:sSubPr>
                      <m:e>
                        <m:r>
                          <a:rPr lang="en-US" b="0" i="1" smtClean="0">
                            <a:latin typeface="Cambria Math"/>
                          </a:rPr>
                          <m:t>𝑐</m:t>
                        </m:r>
                      </m:e>
                      <m:sub>
                        <m:r>
                          <a:rPr lang="en-US" b="0" i="1" smtClean="0">
                            <a:latin typeface="Cambria Math"/>
                          </a:rPr>
                          <m:t>𝑏</m:t>
                        </m:r>
                        <m:r>
                          <a:rPr lang="en-US" b="0" i="1" smtClean="0">
                            <a:latin typeface="Cambria Math"/>
                          </a:rPr>
                          <m:t>,</m:t>
                        </m:r>
                        <m:r>
                          <a:rPr lang="en-US" b="0" i="1" smtClean="0">
                            <a:latin typeface="Cambria Math"/>
                          </a:rPr>
                          <m:t>𝑟</m:t>
                        </m:r>
                        <m:r>
                          <a:rPr lang="en-US" b="0" i="1" smtClean="0">
                            <a:latin typeface="Cambria Math"/>
                          </a:rPr>
                          <m:t>,</m:t>
                        </m:r>
                        <m:r>
                          <a:rPr lang="en-US" b="0" i="1" smtClean="0">
                            <a:latin typeface="Cambria Math"/>
                          </a:rPr>
                          <m:t>𝑠</m:t>
                        </m:r>
                      </m:sub>
                    </m:sSub>
                  </m:oMath>
                </a14:m>
                <a:r>
                  <a:rPr lang="en-US" b="0"/>
                  <a:t>: If </a:t>
                </a:r>
                <a:r>
                  <a:rPr lang="en-US" b="0" i="1"/>
                  <a:t>biz-pack </a:t>
                </a:r>
                <a:r>
                  <a:rPr lang="en-US" b="0"/>
                  <a:t>is chosen and </a:t>
                </a:r>
                <a:r>
                  <a:rPr lang="en-US" b="0" i="1"/>
                  <a:t>rec-pack </a:t>
                </a:r>
                <a:r>
                  <a:rPr lang="en-US" b="0"/>
                  <a:t>is not chosen, then </a:t>
                </a:r>
                <a:r>
                  <a:rPr lang="en-US" b="0" i="1"/>
                  <a:t>sensor </a:t>
                </a:r>
                <a:r>
                  <a:rPr lang="en-US" b="0" smtClean="0"/>
                  <a:t>is included</a:t>
                </a:r>
                <a:r>
                  <a:rPr lang="en-US" b="0"/>
                  <a:t>. </a:t>
                </a:r>
                <a:r>
                  <a:rPr lang="en-US" b="0" i="1"/>
                  <a:t>rec-pack </a:t>
                </a:r>
                <a:r>
                  <a:rPr lang="en-US" b="0"/>
                  <a:t>and </a:t>
                </a:r>
                <a:r>
                  <a:rPr lang="en-US" b="0" i="1"/>
                  <a:t>sensor </a:t>
                </a:r>
                <a:r>
                  <a:rPr lang="en-US" b="0"/>
                  <a:t>are </a:t>
                </a:r>
                <a:r>
                  <a:rPr lang="en-US" b="0" smtClean="0"/>
                  <a:t>incompatible:</a:t>
                </a:r>
                <a:endParaRPr lang="en-US"/>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blipFill rotWithShape="1">
                <a:blip r:embed="rId3"/>
                <a:stretch>
                  <a:fillRect l="-593" t="-539"/>
                </a:stretch>
              </a:blipFill>
            </p:spPr>
            <p:txBody>
              <a:bodyPr/>
              <a:lstStyle/>
              <a:p>
                <a:r>
                  <a:rPr lang="de-DE">
                    <a:noFill/>
                  </a:rPr>
                  <a:t> </a:t>
                </a:r>
              </a:p>
            </p:txBody>
          </p:sp>
        </mc:Fallback>
      </mc:AlternateContent>
      <p:graphicFrame>
        <p:nvGraphicFramePr>
          <p:cNvPr id="5" name="Tabelle 4"/>
          <p:cNvGraphicFramePr>
            <a:graphicFrameLocks noGrp="1"/>
          </p:cNvGraphicFramePr>
          <p:nvPr>
            <p:extLst>
              <p:ext uri="{D42A27DB-BD31-4B8C-83A1-F6EECF244321}">
                <p14:modId xmlns:p14="http://schemas.microsoft.com/office/powerpoint/2010/main" val="4260638656"/>
              </p:ext>
            </p:extLst>
          </p:nvPr>
        </p:nvGraphicFramePr>
        <p:xfrm>
          <a:off x="827583" y="2492896"/>
          <a:ext cx="6120681" cy="2225040"/>
        </p:xfrm>
        <a:graphic>
          <a:graphicData uri="http://schemas.openxmlformats.org/drawingml/2006/table">
            <a:tbl>
              <a:tblPr firstRow="1" bandRow="1">
                <a:tableStyleId>{00A15C55-8517-42AA-B614-E9B94910E393}</a:tableStyleId>
              </a:tblPr>
              <a:tblGrid>
                <a:gridCol w="2040227"/>
                <a:gridCol w="2040227"/>
                <a:gridCol w="2040227"/>
              </a:tblGrid>
              <a:tr h="370840">
                <a:tc>
                  <a:txBody>
                    <a:bodyPr/>
                    <a:lstStyle/>
                    <a:p>
                      <a:pPr algn="ctr"/>
                      <a:r>
                        <a:rPr lang="en-US" sz="1600" baseline="0" smtClean="0">
                          <a:latin typeface="Calibri" pitchFamily="34" charset="0"/>
                        </a:rPr>
                        <a:t>biz-pack</a:t>
                      </a:r>
                      <a:endParaRPr lang="en-US" sz="1600" baseline="0" dirty="0">
                        <a:latin typeface="Calibri" pitchFamily="34" charset="0"/>
                      </a:endParaRPr>
                    </a:p>
                  </a:txBody>
                  <a:tcPr/>
                </a:tc>
                <a:tc>
                  <a:txBody>
                    <a:bodyPr/>
                    <a:lstStyle/>
                    <a:p>
                      <a:pPr algn="ctr"/>
                      <a:r>
                        <a:rPr lang="en-US" sz="1600" baseline="0" smtClean="0">
                          <a:latin typeface="Calibri" pitchFamily="34" charset="0"/>
                        </a:rPr>
                        <a:t>rec-pack</a:t>
                      </a:r>
                      <a:endParaRPr lang="en-US" sz="1600" baseline="0" dirty="0">
                        <a:latin typeface="Calibri" pitchFamily="34" charset="0"/>
                      </a:endParaRPr>
                    </a:p>
                  </a:txBody>
                  <a:tcPr/>
                </a:tc>
                <a:tc>
                  <a:txBody>
                    <a:bodyPr/>
                    <a:lstStyle/>
                    <a:p>
                      <a:pPr algn="ctr"/>
                      <a:r>
                        <a:rPr lang="en-US" sz="1600" baseline="0" smtClean="0">
                          <a:latin typeface="Calibri" pitchFamily="34" charset="0"/>
                        </a:rPr>
                        <a:t>sensor</a:t>
                      </a:r>
                      <a:endParaRPr lang="en-US" sz="1600" baseline="0" dirty="0">
                        <a:latin typeface="Calibri" pitchFamily="34" charset="0"/>
                      </a:endParaRPr>
                    </a:p>
                  </a:txBody>
                  <a:tcPr/>
                </a:tc>
              </a:tr>
              <a:tr h="370840">
                <a:tc>
                  <a:txBody>
                    <a:bodyPr/>
                    <a:lstStyle/>
                    <a:p>
                      <a:pPr algn="ctr"/>
                      <a:r>
                        <a:rPr lang="en-US" sz="1600" baseline="0" smtClean="0">
                          <a:latin typeface="Calibri" pitchFamily="34" charset="0"/>
                        </a:rPr>
                        <a:t>y</a:t>
                      </a:r>
                      <a:endParaRPr lang="en-US" sz="1600" baseline="0" dirty="0">
                        <a:latin typeface="Calibri" pitchFamily="34" charset="0"/>
                      </a:endParaRPr>
                    </a:p>
                  </a:txBody>
                  <a:tcPr/>
                </a:tc>
                <a:tc>
                  <a:txBody>
                    <a:bodyPr/>
                    <a:lstStyle/>
                    <a:p>
                      <a:pPr algn="ctr"/>
                      <a:r>
                        <a:rPr lang="en-US" sz="1600" baseline="0" smtClean="0">
                          <a:latin typeface="Calibri" pitchFamily="34" charset="0"/>
                        </a:rPr>
                        <a:t>y</a:t>
                      </a:r>
                      <a:endParaRPr lang="en-US" sz="1600" baseline="0" dirty="0">
                        <a:latin typeface="Calibri" pitchFamily="34" charset="0"/>
                      </a:endParaRPr>
                    </a:p>
                  </a:txBody>
                  <a:tcPr/>
                </a:tc>
                <a:tc>
                  <a:txBody>
                    <a:bodyPr/>
                    <a:lstStyle/>
                    <a:p>
                      <a:pPr algn="ctr"/>
                      <a:r>
                        <a:rPr lang="en-US" sz="1600" baseline="0" smtClean="0">
                          <a:latin typeface="Calibri" pitchFamily="34" charset="0"/>
                        </a:rPr>
                        <a:t>n</a:t>
                      </a:r>
                      <a:endParaRPr lang="en-US" sz="1600" baseline="0" dirty="0">
                        <a:latin typeface="Calibri" pitchFamily="34" charset="0"/>
                      </a:endParaRPr>
                    </a:p>
                  </a:txBody>
                  <a:tcPr/>
                </a:tc>
              </a:tr>
              <a:tr h="370840">
                <a:tc>
                  <a:txBody>
                    <a:bodyPr/>
                    <a:lstStyle/>
                    <a:p>
                      <a:pPr algn="ctr"/>
                      <a:r>
                        <a:rPr lang="en-US" sz="1600" baseline="0" smtClean="0">
                          <a:latin typeface="Calibri" pitchFamily="34" charset="0"/>
                        </a:rPr>
                        <a:t>y</a:t>
                      </a:r>
                      <a:endParaRPr lang="en-US" sz="1600" baseline="0" dirty="0">
                        <a:latin typeface="Calibri" pitchFamily="34" charset="0"/>
                      </a:endParaRPr>
                    </a:p>
                  </a:txBody>
                  <a:tcPr/>
                </a:tc>
                <a:tc>
                  <a:txBody>
                    <a:bodyPr/>
                    <a:lstStyle/>
                    <a:p>
                      <a:pPr algn="ctr"/>
                      <a:r>
                        <a:rPr lang="en-US" sz="1600" baseline="0" smtClean="0">
                          <a:latin typeface="Calibri" pitchFamily="34" charset="0"/>
                        </a:rPr>
                        <a:t>n</a:t>
                      </a:r>
                      <a:endParaRPr lang="en-US" sz="1600" baseline="0" dirty="0">
                        <a:latin typeface="Calibri" pitchFamily="34" charset="0"/>
                      </a:endParaRPr>
                    </a:p>
                  </a:txBody>
                  <a:tcPr/>
                </a:tc>
                <a:tc>
                  <a:txBody>
                    <a:bodyPr/>
                    <a:lstStyle/>
                    <a:p>
                      <a:pPr algn="ctr"/>
                      <a:r>
                        <a:rPr lang="en-US" sz="1600" baseline="0" smtClean="0">
                          <a:latin typeface="Calibri" pitchFamily="34" charset="0"/>
                        </a:rPr>
                        <a:t>y</a:t>
                      </a:r>
                      <a:endParaRPr lang="en-US" sz="1600" baseline="0" dirty="0">
                        <a:latin typeface="Calibri" pitchFamily="34" charset="0"/>
                      </a:endParaRPr>
                    </a:p>
                  </a:txBody>
                  <a:tcPr/>
                </a:tc>
              </a:tr>
              <a:tr h="370840">
                <a:tc>
                  <a:txBody>
                    <a:bodyPr/>
                    <a:lstStyle/>
                    <a:p>
                      <a:pPr algn="ctr"/>
                      <a:r>
                        <a:rPr lang="en-US" sz="1600" baseline="0" smtClean="0">
                          <a:latin typeface="Calibri" pitchFamily="34" charset="0"/>
                        </a:rPr>
                        <a:t>n</a:t>
                      </a:r>
                      <a:endParaRPr lang="en-US" sz="1600" baseline="0" dirty="0">
                        <a:latin typeface="Calibri" pitchFamily="34" charset="0"/>
                      </a:endParaRPr>
                    </a:p>
                  </a:txBody>
                  <a:tcPr/>
                </a:tc>
                <a:tc>
                  <a:txBody>
                    <a:bodyPr/>
                    <a:lstStyle/>
                    <a:p>
                      <a:pPr algn="ctr"/>
                      <a:r>
                        <a:rPr lang="en-US" sz="1600" baseline="0" smtClean="0">
                          <a:latin typeface="Calibri" pitchFamily="34" charset="0"/>
                        </a:rPr>
                        <a:t>y</a:t>
                      </a:r>
                      <a:endParaRPr lang="en-US" sz="1600" baseline="0" dirty="0">
                        <a:latin typeface="Calibri" pitchFamily="34" charset="0"/>
                      </a:endParaRPr>
                    </a:p>
                  </a:txBody>
                  <a:tcPr/>
                </a:tc>
                <a:tc>
                  <a:txBody>
                    <a:bodyPr/>
                    <a:lstStyle/>
                    <a:p>
                      <a:pPr algn="ctr"/>
                      <a:r>
                        <a:rPr lang="en-US" sz="1600" baseline="0" smtClean="0">
                          <a:latin typeface="Calibri" pitchFamily="34" charset="0"/>
                        </a:rPr>
                        <a:t>n</a:t>
                      </a:r>
                      <a:endParaRPr lang="en-US" sz="1600" baseline="0" dirty="0">
                        <a:latin typeface="Calibri" pitchFamily="34" charset="0"/>
                      </a:endParaRPr>
                    </a:p>
                  </a:txBody>
                  <a:tcPr/>
                </a:tc>
              </a:tr>
              <a:tr h="370840">
                <a:tc>
                  <a:txBody>
                    <a:bodyPr/>
                    <a:lstStyle/>
                    <a:p>
                      <a:pPr algn="ctr"/>
                      <a:r>
                        <a:rPr lang="en-US" sz="1600" baseline="0" smtClean="0">
                          <a:latin typeface="Calibri" pitchFamily="34" charset="0"/>
                        </a:rPr>
                        <a:t>n</a:t>
                      </a:r>
                      <a:endParaRPr lang="en-US" sz="1600" baseline="0" dirty="0">
                        <a:latin typeface="Calibri" pitchFamily="34" charset="0"/>
                      </a:endParaRPr>
                    </a:p>
                  </a:txBody>
                  <a:tcPr/>
                </a:tc>
                <a:tc>
                  <a:txBody>
                    <a:bodyPr/>
                    <a:lstStyle/>
                    <a:p>
                      <a:pPr algn="ctr"/>
                      <a:r>
                        <a:rPr lang="en-US" sz="1600" baseline="0" smtClean="0">
                          <a:latin typeface="Calibri" pitchFamily="34" charset="0"/>
                        </a:rPr>
                        <a:t>n</a:t>
                      </a:r>
                      <a:endParaRPr lang="en-US" sz="1600" baseline="0" dirty="0">
                        <a:latin typeface="Calibri" pitchFamily="34" charset="0"/>
                      </a:endParaRPr>
                    </a:p>
                  </a:txBody>
                  <a:tcPr/>
                </a:tc>
                <a:tc>
                  <a:txBody>
                    <a:bodyPr/>
                    <a:lstStyle/>
                    <a:p>
                      <a:pPr algn="ctr"/>
                      <a:r>
                        <a:rPr lang="en-US" sz="1600" baseline="0" smtClean="0">
                          <a:latin typeface="Calibri" pitchFamily="34" charset="0"/>
                        </a:rPr>
                        <a:t>n</a:t>
                      </a:r>
                      <a:endParaRPr lang="en-US" sz="1600" baseline="0" dirty="0">
                        <a:latin typeface="Calibri" pitchFamily="34" charset="0"/>
                      </a:endParaRPr>
                    </a:p>
                  </a:txBody>
                  <a:tcPr/>
                </a:tc>
              </a:tr>
              <a:tr h="370840">
                <a:tc>
                  <a:txBody>
                    <a:bodyPr/>
                    <a:lstStyle/>
                    <a:p>
                      <a:pPr algn="ctr"/>
                      <a:r>
                        <a:rPr lang="en-US" sz="1600" baseline="0" smtClean="0">
                          <a:latin typeface="Calibri" pitchFamily="34" charset="0"/>
                        </a:rPr>
                        <a:t>n</a:t>
                      </a:r>
                      <a:endParaRPr lang="en-US" sz="1600" baseline="0" dirty="0">
                        <a:latin typeface="Calibri" pitchFamily="34" charset="0"/>
                      </a:endParaRPr>
                    </a:p>
                  </a:txBody>
                  <a:tcPr/>
                </a:tc>
                <a:tc>
                  <a:txBody>
                    <a:bodyPr/>
                    <a:lstStyle/>
                    <a:p>
                      <a:pPr algn="ctr"/>
                      <a:r>
                        <a:rPr lang="en-US" sz="1600" baseline="0" smtClean="0">
                          <a:latin typeface="Calibri" pitchFamily="34" charset="0"/>
                        </a:rPr>
                        <a:t>n</a:t>
                      </a:r>
                      <a:endParaRPr lang="en-US" sz="1600" baseline="0" dirty="0">
                        <a:latin typeface="Calibri" pitchFamily="34" charset="0"/>
                      </a:endParaRPr>
                    </a:p>
                  </a:txBody>
                  <a:tcPr/>
                </a:tc>
                <a:tc>
                  <a:txBody>
                    <a:bodyPr/>
                    <a:lstStyle/>
                    <a:p>
                      <a:pPr algn="ctr"/>
                      <a:r>
                        <a:rPr lang="en-US" sz="1600" baseline="0" smtClean="0">
                          <a:latin typeface="Calibri" pitchFamily="34" charset="0"/>
                        </a:rPr>
                        <a:t>y</a:t>
                      </a:r>
                      <a:endParaRPr lang="en-US" sz="1600" baseline="0" dirty="0">
                        <a:latin typeface="Calibri" pitchFamily="34" charset="0"/>
                      </a:endParaRPr>
                    </a:p>
                  </a:txBody>
                  <a:tcPr/>
                </a:tc>
              </a:tr>
            </a:tbl>
          </a:graphicData>
        </a:graphic>
      </p:graphicFrame>
    </p:spTree>
    <p:extLst>
      <p:ext uri="{BB962C8B-B14F-4D97-AF65-F5344CB8AC3E}">
        <p14:creationId xmlns:p14="http://schemas.microsoft.com/office/powerpoint/2010/main" val="2989540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Model domain as a constraint satisfaction problem (3)</a:t>
            </a:r>
            <a:endParaRPr lang="en-US"/>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p:txBody>
              <a:bodyPr/>
              <a:lstStyle/>
              <a:p>
                <a14:m>
                  <m:oMath xmlns:m="http://schemas.openxmlformats.org/officeDocument/2006/math">
                    <m:sSub>
                      <m:sSubPr>
                        <m:ctrlPr>
                          <a:rPr lang="en-US" b="0" i="1" smtClean="0">
                            <a:latin typeface="Cambria Math"/>
                          </a:rPr>
                        </m:ctrlPr>
                      </m:sSubPr>
                      <m:e>
                        <m:r>
                          <a:rPr lang="en-US" b="0" i="1" smtClean="0">
                            <a:latin typeface="Cambria Math"/>
                          </a:rPr>
                          <m:t>𝑐</m:t>
                        </m:r>
                      </m:e>
                      <m:sub>
                        <m:r>
                          <a:rPr lang="en-US" b="0" i="1" smtClean="0">
                            <a:latin typeface="Cambria Math"/>
                          </a:rPr>
                          <m:t>𝑣</m:t>
                        </m:r>
                        <m:r>
                          <a:rPr lang="en-US" b="0" i="1" smtClean="0">
                            <a:latin typeface="Cambria Math"/>
                          </a:rPr>
                          <m:t>,</m:t>
                        </m:r>
                        <m:r>
                          <a:rPr lang="en-US" b="0" i="1" smtClean="0">
                            <a:latin typeface="Cambria Math"/>
                          </a:rPr>
                          <m:t>𝑠</m:t>
                        </m:r>
                        <m:r>
                          <a:rPr lang="en-US" b="0" i="1" smtClean="0">
                            <a:latin typeface="Cambria Math"/>
                          </a:rPr>
                          <m:t>,</m:t>
                        </m:r>
                        <m:r>
                          <a:rPr lang="en-US" b="0" i="1" smtClean="0">
                            <a:latin typeface="Cambria Math"/>
                          </a:rPr>
                          <m:t>𝑒</m:t>
                        </m:r>
                      </m:sub>
                    </m:sSub>
                  </m:oMath>
                </a14:m>
                <a:r>
                  <a:rPr lang="en-US" b="0"/>
                  <a:t>: If </a:t>
                </a:r>
                <a:r>
                  <a:rPr lang="en-US" b="0" i="1"/>
                  <a:t>video </a:t>
                </a:r>
                <a:r>
                  <a:rPr lang="en-US" b="0"/>
                  <a:t>or </a:t>
                </a:r>
                <a:r>
                  <a:rPr lang="en-US" b="0" i="1"/>
                  <a:t>sensor </a:t>
                </a:r>
                <a:r>
                  <a:rPr lang="en-US" b="0"/>
                  <a:t>is included, then </a:t>
                </a:r>
                <a:r>
                  <a:rPr lang="en-US" b="0" i="1"/>
                  <a:t>easy-parking </a:t>
                </a:r>
                <a:r>
                  <a:rPr lang="en-US" b="0"/>
                  <a:t>is supported (</a:t>
                </a:r>
                <a:r>
                  <a:rPr lang="en-US" b="0" smtClean="0"/>
                  <a:t>and vice </a:t>
                </a:r>
                <a:r>
                  <a:rPr lang="en-US" b="0"/>
                  <a:t>versa</a:t>
                </a:r>
                <a:r>
                  <a:rPr lang="en-US" b="0" smtClean="0"/>
                  <a:t>)</a:t>
                </a:r>
                <a:endParaRPr lang="en-US"/>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blipFill rotWithShape="1">
                <a:blip r:embed="rId3"/>
                <a:stretch>
                  <a:fillRect l="-593" t="-539"/>
                </a:stretch>
              </a:blipFill>
            </p:spPr>
            <p:txBody>
              <a:bodyPr/>
              <a:lstStyle/>
              <a:p>
                <a:r>
                  <a:rPr lang="de-DE">
                    <a:noFill/>
                  </a:rPr>
                  <a:t> </a:t>
                </a:r>
              </a:p>
            </p:txBody>
          </p:sp>
        </mc:Fallback>
      </mc:AlternateContent>
      <p:graphicFrame>
        <p:nvGraphicFramePr>
          <p:cNvPr id="5" name="Tabelle 4"/>
          <p:cNvGraphicFramePr>
            <a:graphicFrameLocks noGrp="1"/>
          </p:cNvGraphicFramePr>
          <p:nvPr>
            <p:extLst>
              <p:ext uri="{D42A27DB-BD31-4B8C-83A1-F6EECF244321}">
                <p14:modId xmlns:p14="http://schemas.microsoft.com/office/powerpoint/2010/main" val="528512278"/>
              </p:ext>
            </p:extLst>
          </p:nvPr>
        </p:nvGraphicFramePr>
        <p:xfrm>
          <a:off x="827583" y="2492896"/>
          <a:ext cx="6120681" cy="1854200"/>
        </p:xfrm>
        <a:graphic>
          <a:graphicData uri="http://schemas.openxmlformats.org/drawingml/2006/table">
            <a:tbl>
              <a:tblPr firstRow="1" bandRow="1">
                <a:tableStyleId>{00A15C55-8517-42AA-B614-E9B94910E393}</a:tableStyleId>
              </a:tblPr>
              <a:tblGrid>
                <a:gridCol w="2040227"/>
                <a:gridCol w="2040227"/>
                <a:gridCol w="2040227"/>
              </a:tblGrid>
              <a:tr h="370840">
                <a:tc>
                  <a:txBody>
                    <a:bodyPr/>
                    <a:lstStyle/>
                    <a:p>
                      <a:pPr algn="ctr"/>
                      <a:r>
                        <a:rPr lang="en-US" sz="1600" baseline="0" smtClean="0">
                          <a:latin typeface="Calibri" pitchFamily="34" charset="0"/>
                        </a:rPr>
                        <a:t>video</a:t>
                      </a:r>
                      <a:endParaRPr lang="en-US" sz="1600" baseline="0" dirty="0">
                        <a:latin typeface="Calibri" pitchFamily="34" charset="0"/>
                      </a:endParaRPr>
                    </a:p>
                  </a:txBody>
                  <a:tcPr/>
                </a:tc>
                <a:tc>
                  <a:txBody>
                    <a:bodyPr/>
                    <a:lstStyle/>
                    <a:p>
                      <a:pPr algn="ctr"/>
                      <a:r>
                        <a:rPr lang="en-US" sz="1600" baseline="0" smtClean="0">
                          <a:latin typeface="Calibri" pitchFamily="34" charset="0"/>
                        </a:rPr>
                        <a:t>sensor</a:t>
                      </a:r>
                      <a:endParaRPr lang="en-US" sz="1600" baseline="0" dirty="0">
                        <a:latin typeface="Calibri" pitchFamily="34" charset="0"/>
                      </a:endParaRPr>
                    </a:p>
                  </a:txBody>
                  <a:tcPr/>
                </a:tc>
                <a:tc>
                  <a:txBody>
                    <a:bodyPr/>
                    <a:lstStyle/>
                    <a:p>
                      <a:pPr algn="ctr"/>
                      <a:r>
                        <a:rPr lang="en-US" sz="1600" baseline="0" smtClean="0">
                          <a:latin typeface="Calibri" pitchFamily="34" charset="0"/>
                        </a:rPr>
                        <a:t>easy-parking</a:t>
                      </a:r>
                      <a:endParaRPr lang="en-US" sz="1600" baseline="0" dirty="0">
                        <a:latin typeface="Calibri" pitchFamily="34" charset="0"/>
                      </a:endParaRPr>
                    </a:p>
                  </a:txBody>
                  <a:tcPr/>
                </a:tc>
              </a:tr>
              <a:tr h="370840">
                <a:tc>
                  <a:txBody>
                    <a:bodyPr/>
                    <a:lstStyle/>
                    <a:p>
                      <a:pPr algn="ctr"/>
                      <a:r>
                        <a:rPr lang="en-US" sz="1600" baseline="0" smtClean="0">
                          <a:latin typeface="Calibri" pitchFamily="34" charset="0"/>
                        </a:rPr>
                        <a:t>n</a:t>
                      </a:r>
                      <a:endParaRPr lang="en-US" sz="1600" baseline="0" dirty="0">
                        <a:latin typeface="Calibri" pitchFamily="34" charset="0"/>
                      </a:endParaRPr>
                    </a:p>
                  </a:txBody>
                  <a:tcPr/>
                </a:tc>
                <a:tc>
                  <a:txBody>
                    <a:bodyPr/>
                    <a:lstStyle/>
                    <a:p>
                      <a:pPr algn="ctr"/>
                      <a:r>
                        <a:rPr lang="en-US" sz="1600" baseline="0" smtClean="0">
                          <a:latin typeface="Calibri" pitchFamily="34" charset="0"/>
                        </a:rPr>
                        <a:t>n</a:t>
                      </a:r>
                      <a:endParaRPr lang="en-US" sz="1600" baseline="0" dirty="0">
                        <a:latin typeface="Calibri" pitchFamily="34" charset="0"/>
                      </a:endParaRPr>
                    </a:p>
                  </a:txBody>
                  <a:tcPr/>
                </a:tc>
                <a:tc>
                  <a:txBody>
                    <a:bodyPr/>
                    <a:lstStyle/>
                    <a:p>
                      <a:pPr algn="ctr"/>
                      <a:r>
                        <a:rPr lang="en-US" sz="1600" baseline="0" smtClean="0">
                          <a:latin typeface="Calibri" pitchFamily="34" charset="0"/>
                        </a:rPr>
                        <a:t>n</a:t>
                      </a:r>
                      <a:endParaRPr lang="en-US" sz="1600" baseline="0" dirty="0">
                        <a:latin typeface="Calibri" pitchFamily="34" charset="0"/>
                      </a:endParaRPr>
                    </a:p>
                  </a:txBody>
                  <a:tcPr/>
                </a:tc>
              </a:tr>
              <a:tr h="370840">
                <a:tc>
                  <a:txBody>
                    <a:bodyPr/>
                    <a:lstStyle/>
                    <a:p>
                      <a:pPr algn="ctr"/>
                      <a:r>
                        <a:rPr lang="en-US" sz="1600" baseline="0" smtClean="0">
                          <a:latin typeface="Calibri" pitchFamily="34" charset="0"/>
                        </a:rPr>
                        <a:t>y</a:t>
                      </a:r>
                      <a:endParaRPr lang="en-US" sz="1600" baseline="0" dirty="0">
                        <a:latin typeface="Calibri" pitchFamily="34" charset="0"/>
                      </a:endParaRPr>
                    </a:p>
                  </a:txBody>
                  <a:tcPr/>
                </a:tc>
                <a:tc>
                  <a:txBody>
                    <a:bodyPr/>
                    <a:lstStyle/>
                    <a:p>
                      <a:pPr algn="ctr"/>
                      <a:r>
                        <a:rPr lang="en-US" sz="1600" baseline="0" smtClean="0">
                          <a:latin typeface="Calibri" pitchFamily="34" charset="0"/>
                        </a:rPr>
                        <a:t>n</a:t>
                      </a:r>
                      <a:endParaRPr lang="en-US" sz="1600" baseline="0" dirty="0">
                        <a:latin typeface="Calibri" pitchFamily="34" charset="0"/>
                      </a:endParaRPr>
                    </a:p>
                  </a:txBody>
                  <a:tcPr/>
                </a:tc>
                <a:tc>
                  <a:txBody>
                    <a:bodyPr/>
                    <a:lstStyle/>
                    <a:p>
                      <a:pPr algn="ctr"/>
                      <a:r>
                        <a:rPr lang="en-US" sz="1600" baseline="0" smtClean="0">
                          <a:latin typeface="Calibri" pitchFamily="34" charset="0"/>
                        </a:rPr>
                        <a:t>y</a:t>
                      </a:r>
                      <a:endParaRPr lang="en-US" sz="1600" baseline="0" dirty="0">
                        <a:latin typeface="Calibri" pitchFamily="34" charset="0"/>
                      </a:endParaRPr>
                    </a:p>
                  </a:txBody>
                  <a:tcPr/>
                </a:tc>
              </a:tr>
              <a:tr h="370840">
                <a:tc>
                  <a:txBody>
                    <a:bodyPr/>
                    <a:lstStyle/>
                    <a:p>
                      <a:pPr algn="ctr"/>
                      <a:r>
                        <a:rPr lang="en-US" sz="1600" baseline="0" smtClean="0">
                          <a:latin typeface="Calibri" pitchFamily="34" charset="0"/>
                        </a:rPr>
                        <a:t>n</a:t>
                      </a:r>
                      <a:endParaRPr lang="en-US" sz="1600" baseline="0" dirty="0">
                        <a:latin typeface="Calibri" pitchFamily="34" charset="0"/>
                      </a:endParaRPr>
                    </a:p>
                  </a:txBody>
                  <a:tcPr/>
                </a:tc>
                <a:tc>
                  <a:txBody>
                    <a:bodyPr/>
                    <a:lstStyle/>
                    <a:p>
                      <a:pPr algn="ctr"/>
                      <a:r>
                        <a:rPr lang="en-US" sz="1600" baseline="0" smtClean="0">
                          <a:latin typeface="Calibri" pitchFamily="34" charset="0"/>
                        </a:rPr>
                        <a:t>y</a:t>
                      </a:r>
                      <a:endParaRPr lang="en-US" sz="1600" baseline="0" dirty="0">
                        <a:latin typeface="Calibri" pitchFamily="34" charset="0"/>
                      </a:endParaRPr>
                    </a:p>
                  </a:txBody>
                  <a:tcPr/>
                </a:tc>
                <a:tc>
                  <a:txBody>
                    <a:bodyPr/>
                    <a:lstStyle/>
                    <a:p>
                      <a:pPr algn="ctr"/>
                      <a:r>
                        <a:rPr lang="en-US" sz="1600" baseline="0" smtClean="0">
                          <a:latin typeface="Calibri" pitchFamily="34" charset="0"/>
                        </a:rPr>
                        <a:t>y</a:t>
                      </a:r>
                      <a:endParaRPr lang="en-US" sz="1600" baseline="0" dirty="0">
                        <a:latin typeface="Calibri" pitchFamily="34" charset="0"/>
                      </a:endParaRPr>
                    </a:p>
                  </a:txBody>
                  <a:tcPr/>
                </a:tc>
              </a:tr>
              <a:tr h="370840">
                <a:tc>
                  <a:txBody>
                    <a:bodyPr/>
                    <a:lstStyle/>
                    <a:p>
                      <a:pPr algn="ctr"/>
                      <a:r>
                        <a:rPr lang="en-US" sz="1600" baseline="0" smtClean="0">
                          <a:latin typeface="Calibri" pitchFamily="34" charset="0"/>
                        </a:rPr>
                        <a:t>y</a:t>
                      </a:r>
                      <a:endParaRPr lang="en-US" sz="1600" baseline="0" dirty="0">
                        <a:latin typeface="Calibri" pitchFamily="34" charset="0"/>
                      </a:endParaRPr>
                    </a:p>
                  </a:txBody>
                  <a:tcPr/>
                </a:tc>
                <a:tc>
                  <a:txBody>
                    <a:bodyPr/>
                    <a:lstStyle/>
                    <a:p>
                      <a:pPr algn="ctr"/>
                      <a:r>
                        <a:rPr lang="en-US" sz="1600" baseline="0" smtClean="0">
                          <a:latin typeface="Calibri" pitchFamily="34" charset="0"/>
                        </a:rPr>
                        <a:t>y</a:t>
                      </a:r>
                      <a:endParaRPr lang="en-US" sz="1600" baseline="0" dirty="0">
                        <a:latin typeface="Calibri" pitchFamily="34" charset="0"/>
                      </a:endParaRPr>
                    </a:p>
                  </a:txBody>
                  <a:tcPr/>
                </a:tc>
                <a:tc>
                  <a:txBody>
                    <a:bodyPr/>
                    <a:lstStyle/>
                    <a:p>
                      <a:pPr algn="ctr"/>
                      <a:r>
                        <a:rPr lang="en-US" sz="1600" baseline="0" smtClean="0">
                          <a:latin typeface="Calibri" pitchFamily="34" charset="0"/>
                        </a:rPr>
                        <a:t>y</a:t>
                      </a:r>
                      <a:endParaRPr lang="en-US" sz="1600" baseline="0" dirty="0">
                        <a:latin typeface="Calibri" pitchFamily="34" charset="0"/>
                      </a:endParaRPr>
                    </a:p>
                  </a:txBody>
                  <a:tcPr/>
                </a:tc>
              </a:tr>
            </a:tbl>
          </a:graphicData>
        </a:graphic>
      </p:graphicFrame>
    </p:spTree>
    <p:extLst>
      <p:ext uri="{BB962C8B-B14F-4D97-AF65-F5344CB8AC3E}">
        <p14:creationId xmlns:p14="http://schemas.microsoft.com/office/powerpoint/2010/main" val="175587443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Constraint network of car example</a:t>
            </a:r>
            <a:endParaRPr lang="en-US"/>
          </a:p>
        </p:txBody>
      </p:sp>
      <p:pic>
        <p:nvPicPr>
          <p:cNvPr id="8" name="Inhaltsplatzhalter 7"/>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555738" y="1484784"/>
            <a:ext cx="6032524" cy="4525963"/>
          </a:xfrm>
        </p:spPr>
      </p:pic>
    </p:spTree>
    <p:extLst>
      <p:ext uri="{BB962C8B-B14F-4D97-AF65-F5344CB8AC3E}">
        <p14:creationId xmlns:p14="http://schemas.microsoft.com/office/powerpoint/2010/main" val="362843888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Explaining solutions</a:t>
            </a:r>
            <a:endParaRPr lang="en-US"/>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p:txBody>
              <a:bodyPr/>
              <a:lstStyle/>
              <a:p>
                <a:r>
                  <a:rPr lang="en-US" b="0" dirty="0" smtClean="0"/>
                  <a:t>If </a:t>
                </a:r>
                <a:r>
                  <a:rPr lang="en-US" b="0" dirty="0"/>
                  <a:t>the customer </a:t>
                </a:r>
                <a:r>
                  <a:rPr lang="en-US" b="0" dirty="0" smtClean="0"/>
                  <a:t>sets {</a:t>
                </a:r>
                <a:r>
                  <a:rPr lang="en-US" b="0" i="1" dirty="0" smtClean="0"/>
                  <a:t>free-com </a:t>
                </a:r>
                <a:r>
                  <a:rPr lang="en-US" b="0" dirty="0"/>
                  <a:t>= </a:t>
                </a:r>
                <a:r>
                  <a:rPr lang="en-US" b="0" i="1" dirty="0"/>
                  <a:t>y, towing </a:t>
                </a:r>
                <a:r>
                  <a:rPr lang="en-US" b="0" dirty="0"/>
                  <a:t>= </a:t>
                </a:r>
                <a:r>
                  <a:rPr lang="en-US" b="0" i="1" dirty="0"/>
                  <a:t>y</a:t>
                </a:r>
                <a:r>
                  <a:rPr lang="en-US" b="0" dirty="0"/>
                  <a:t>}</a:t>
                </a:r>
                <a:r>
                  <a:rPr lang="en-US" b="0" i="1" dirty="0"/>
                  <a:t>, </a:t>
                </a:r>
                <a:r>
                  <a:rPr lang="en-US" b="0" dirty="0"/>
                  <a:t>then the solution to the constraints </a:t>
                </a:r>
                <a14:m>
                  <m:oMath xmlns:m="http://schemas.openxmlformats.org/officeDocument/2006/math">
                    <m:r>
                      <a:rPr lang="en-US" b="0" i="1" smtClean="0">
                        <a:latin typeface="Cambria Math"/>
                      </a:rPr>
                      <m:t>𝐶</m:t>
                    </m:r>
                    <m:r>
                      <a:rPr lang="en-US" b="0" i="1" smtClean="0">
                        <a:latin typeface="Cambria Math"/>
                      </a:rPr>
                      <m:t> = {</m:t>
                    </m:r>
                    <m:sSub>
                      <m:sSubPr>
                        <m:ctrlPr>
                          <a:rPr lang="en-US" b="0" i="1" smtClean="0">
                            <a:latin typeface="Cambria Math"/>
                          </a:rPr>
                        </m:ctrlPr>
                      </m:sSubPr>
                      <m:e>
                        <m:r>
                          <a:rPr lang="en-US" b="0" i="1" smtClean="0">
                            <a:latin typeface="Cambria Math"/>
                          </a:rPr>
                          <m:t>𝑐</m:t>
                        </m:r>
                      </m:e>
                      <m:sub>
                        <m:r>
                          <a:rPr lang="en-US" b="0" i="1" smtClean="0">
                            <a:latin typeface="Cambria Math"/>
                          </a:rPr>
                          <m:t>𝑟</m:t>
                        </m:r>
                        <m:r>
                          <a:rPr lang="en-US" b="0" i="1" smtClean="0">
                            <a:latin typeface="Cambria Math"/>
                          </a:rPr>
                          <m:t>,</m:t>
                        </m:r>
                        <m:r>
                          <a:rPr lang="en-US" b="0" i="1" smtClean="0">
                            <a:latin typeface="Cambria Math"/>
                          </a:rPr>
                          <m:t>𝑣</m:t>
                        </m:r>
                      </m:sub>
                    </m:sSub>
                    <m:r>
                      <a:rPr lang="en-US" b="0" i="1" smtClean="0">
                        <a:latin typeface="Cambria Math"/>
                      </a:rPr>
                      <m:t>, </m:t>
                    </m:r>
                    <m:sSub>
                      <m:sSubPr>
                        <m:ctrlPr>
                          <a:rPr lang="en-US" b="0" i="1" smtClean="0">
                            <a:latin typeface="Cambria Math"/>
                          </a:rPr>
                        </m:ctrlPr>
                      </m:sSubPr>
                      <m:e>
                        <m:r>
                          <a:rPr lang="en-US" b="0" i="1" smtClean="0">
                            <a:latin typeface="Cambria Math"/>
                          </a:rPr>
                          <m:t>𝑐</m:t>
                        </m:r>
                      </m:e>
                      <m:sub>
                        <m:r>
                          <a:rPr lang="en-US" b="0" i="1" smtClean="0">
                            <a:latin typeface="Cambria Math"/>
                          </a:rPr>
                          <m:t>𝑏</m:t>
                        </m:r>
                        <m:r>
                          <a:rPr lang="en-US" b="0" i="1" smtClean="0">
                            <a:latin typeface="Cambria Math"/>
                          </a:rPr>
                          <m:t>,</m:t>
                        </m:r>
                        <m:r>
                          <a:rPr lang="en-US" b="0" i="1" smtClean="0">
                            <a:latin typeface="Cambria Math"/>
                          </a:rPr>
                          <m:t>𝑟</m:t>
                        </m:r>
                        <m:r>
                          <a:rPr lang="en-US" b="0" i="1" smtClean="0">
                            <a:latin typeface="Cambria Math"/>
                          </a:rPr>
                          <m:t>,</m:t>
                        </m:r>
                        <m:r>
                          <a:rPr lang="en-US" b="0" i="1" smtClean="0">
                            <a:latin typeface="Cambria Math"/>
                          </a:rPr>
                          <m:t>𝑠</m:t>
                        </m:r>
                      </m:sub>
                    </m:sSub>
                    <m:r>
                      <a:rPr lang="en-US" b="0" i="1" smtClean="0">
                        <a:latin typeface="Cambria Math"/>
                      </a:rPr>
                      <m:t>,</m:t>
                    </m:r>
                    <m:r>
                      <a:rPr lang="en-US" b="0" i="1">
                        <a:latin typeface="Cambria Math"/>
                      </a:rPr>
                      <m:t> </m:t>
                    </m:r>
                    <m:sSub>
                      <m:sSubPr>
                        <m:ctrlPr>
                          <a:rPr lang="en-US" b="0" i="1" smtClean="0">
                            <a:latin typeface="Cambria Math"/>
                          </a:rPr>
                        </m:ctrlPr>
                      </m:sSubPr>
                      <m:e>
                        <m:r>
                          <a:rPr lang="en-US" b="0" i="1">
                            <a:latin typeface="Cambria Math"/>
                          </a:rPr>
                          <m:t>𝑐</m:t>
                        </m:r>
                      </m:e>
                      <m:sub>
                        <m:r>
                          <a:rPr lang="en-US" b="0" i="1">
                            <a:latin typeface="Cambria Math"/>
                          </a:rPr>
                          <m:t>𝑣</m:t>
                        </m:r>
                        <m:r>
                          <a:rPr lang="en-US" b="0" i="1">
                            <a:latin typeface="Cambria Math"/>
                          </a:rPr>
                          <m:t>,</m:t>
                        </m:r>
                        <m:r>
                          <a:rPr lang="en-US" b="0" i="1">
                            <a:latin typeface="Cambria Math"/>
                          </a:rPr>
                          <m:t>𝑠</m:t>
                        </m:r>
                        <m:r>
                          <a:rPr lang="en-US" b="0" i="1">
                            <a:latin typeface="Cambria Math"/>
                          </a:rPr>
                          <m:t>,</m:t>
                        </m:r>
                        <m:r>
                          <a:rPr lang="en-US" b="0" i="1">
                            <a:latin typeface="Cambria Math"/>
                          </a:rPr>
                          <m:t>𝑒</m:t>
                        </m:r>
                      </m:sub>
                    </m:sSub>
                    <m:r>
                      <a:rPr lang="en-US" b="0" i="1">
                        <a:latin typeface="Cambria Math"/>
                      </a:rPr>
                      <m:t>, </m:t>
                    </m:r>
                    <m:sSub>
                      <m:sSubPr>
                        <m:ctrlPr>
                          <a:rPr lang="en-US" b="0" i="1" smtClean="0">
                            <a:latin typeface="Cambria Math"/>
                          </a:rPr>
                        </m:ctrlPr>
                      </m:sSubPr>
                      <m:e>
                        <m:r>
                          <a:rPr lang="en-US" b="0" i="1">
                            <a:latin typeface="Cambria Math"/>
                          </a:rPr>
                          <m:t>𝑐</m:t>
                        </m:r>
                      </m:e>
                      <m:sub>
                        <m:r>
                          <a:rPr lang="en-US" b="0" i="1">
                            <a:latin typeface="Cambria Math"/>
                          </a:rPr>
                          <m:t>𝑏</m:t>
                        </m:r>
                        <m:r>
                          <a:rPr lang="en-US" b="0" i="1">
                            <a:latin typeface="Cambria Math"/>
                          </a:rPr>
                          <m:t>,</m:t>
                        </m:r>
                        <m:r>
                          <a:rPr lang="en-US" b="0" i="1">
                            <a:latin typeface="Cambria Math"/>
                          </a:rPr>
                          <m:t>𝑔</m:t>
                        </m:r>
                      </m:sub>
                    </m:sSub>
                    <m:r>
                      <a:rPr lang="en-US" b="0" i="1">
                        <a:latin typeface="Cambria Math"/>
                      </a:rPr>
                      <m:t>, </m:t>
                    </m:r>
                    <m:sSub>
                      <m:sSubPr>
                        <m:ctrlPr>
                          <a:rPr lang="en-US" b="0" i="1" smtClean="0">
                            <a:latin typeface="Cambria Math"/>
                          </a:rPr>
                        </m:ctrlPr>
                      </m:sSubPr>
                      <m:e>
                        <m:r>
                          <a:rPr lang="en-US" b="0" i="1">
                            <a:latin typeface="Cambria Math"/>
                          </a:rPr>
                          <m:t>𝑐</m:t>
                        </m:r>
                      </m:e>
                      <m:sub>
                        <m:r>
                          <a:rPr lang="en-US" b="0" i="1">
                            <a:latin typeface="Cambria Math"/>
                          </a:rPr>
                          <m:t>𝑔</m:t>
                        </m:r>
                        <m:r>
                          <a:rPr lang="en-US" b="0" i="1">
                            <a:latin typeface="Cambria Math"/>
                          </a:rPr>
                          <m:t>,</m:t>
                        </m:r>
                        <m:r>
                          <a:rPr lang="en-US" b="0" i="1">
                            <a:latin typeface="Cambria Math"/>
                          </a:rPr>
                          <m:t>𝑓</m:t>
                        </m:r>
                      </m:sub>
                    </m:sSub>
                    <m:r>
                      <a:rPr lang="en-US" b="0" i="1">
                        <a:latin typeface="Cambria Math"/>
                      </a:rPr>
                      <m:t>, </m:t>
                    </m:r>
                    <m:sSub>
                      <m:sSubPr>
                        <m:ctrlPr>
                          <a:rPr lang="en-US" b="0" i="1" smtClean="0">
                            <a:latin typeface="Cambria Math"/>
                          </a:rPr>
                        </m:ctrlPr>
                      </m:sSubPr>
                      <m:e>
                        <m:r>
                          <a:rPr lang="en-US" b="0" i="1">
                            <a:latin typeface="Cambria Math"/>
                          </a:rPr>
                          <m:t>𝑐</m:t>
                        </m:r>
                      </m:e>
                      <m:sub>
                        <m:r>
                          <a:rPr lang="en-US" b="0" i="1">
                            <a:latin typeface="Cambria Math"/>
                          </a:rPr>
                          <m:t>𝑟</m:t>
                        </m:r>
                        <m:r>
                          <a:rPr lang="en-US" b="0" i="1">
                            <a:latin typeface="Cambria Math"/>
                          </a:rPr>
                          <m:t>,</m:t>
                        </m:r>
                        <m:r>
                          <a:rPr lang="en-US" b="0" i="1">
                            <a:latin typeface="Cambria Math"/>
                          </a:rPr>
                          <m:t>𝑐</m:t>
                        </m:r>
                      </m:sub>
                    </m:sSub>
                    <m:r>
                      <a:rPr lang="en-US" b="0" i="1">
                        <a:latin typeface="Cambria Math"/>
                      </a:rPr>
                      <m:t>, </m:t>
                    </m:r>
                    <m:sSub>
                      <m:sSubPr>
                        <m:ctrlPr>
                          <a:rPr lang="en-US" b="0" i="1" smtClean="0">
                            <a:latin typeface="Cambria Math"/>
                          </a:rPr>
                        </m:ctrlPr>
                      </m:sSubPr>
                      <m:e>
                        <m:r>
                          <a:rPr lang="en-US" b="0" i="1">
                            <a:latin typeface="Cambria Math"/>
                          </a:rPr>
                          <m:t>𝑐</m:t>
                        </m:r>
                      </m:e>
                      <m:sub>
                        <m:r>
                          <a:rPr lang="en-US" b="0" i="1">
                            <a:latin typeface="Cambria Math"/>
                          </a:rPr>
                          <m:t>𝑐</m:t>
                        </m:r>
                        <m:r>
                          <a:rPr lang="en-US" b="0" i="1">
                            <a:latin typeface="Cambria Math"/>
                          </a:rPr>
                          <m:t>,</m:t>
                        </m:r>
                        <m:r>
                          <a:rPr lang="en-US" b="0" i="1">
                            <a:latin typeface="Cambria Math"/>
                          </a:rPr>
                          <m:t>𝑡</m:t>
                        </m:r>
                      </m:sub>
                    </m:sSub>
                    <m:r>
                      <a:rPr lang="en-US" b="0" i="1">
                        <a:latin typeface="Cambria Math"/>
                      </a:rPr>
                      <m:t>}</m:t>
                    </m:r>
                  </m:oMath>
                </a14:m>
                <a:r>
                  <a:rPr lang="en-US" b="0" dirty="0"/>
                  <a:t> representing the configured car </a:t>
                </a:r>
                <a:r>
                  <a:rPr lang="en-US" b="0" dirty="0" smtClean="0"/>
                  <a:t>would be </a:t>
                </a:r>
                <a:r>
                  <a:rPr lang="en-US" b="0" dirty="0"/>
                  <a:t>to </a:t>
                </a:r>
                <a:r>
                  <a:rPr lang="en-US" b="0" dirty="0" smtClean="0"/>
                  <a:t>assign</a:t>
                </a:r>
              </a:p>
              <a:p>
                <a:pPr lvl="1"/>
                <a:r>
                  <a:rPr lang="en-US" b="0" dirty="0" smtClean="0"/>
                  <a:t>{</a:t>
                </a:r>
                <a:r>
                  <a:rPr lang="en-US" b="0" i="1" dirty="0" smtClean="0"/>
                  <a:t>video </a:t>
                </a:r>
                <a:r>
                  <a:rPr lang="en-US" b="0" dirty="0"/>
                  <a:t>= </a:t>
                </a:r>
                <a:r>
                  <a:rPr lang="en-US" b="0" i="1" dirty="0"/>
                  <a:t>y, sensor </a:t>
                </a:r>
                <a:r>
                  <a:rPr lang="en-US" b="0" dirty="0"/>
                  <a:t>= </a:t>
                </a:r>
                <a:r>
                  <a:rPr lang="en-US" b="0" i="1" dirty="0"/>
                  <a:t>n, GSM-radio </a:t>
                </a:r>
                <a:r>
                  <a:rPr lang="en-US" b="0" dirty="0"/>
                  <a:t>= </a:t>
                </a:r>
                <a:r>
                  <a:rPr lang="en-US" b="0" i="1" dirty="0"/>
                  <a:t>y, coupling-device </a:t>
                </a:r>
                <a:r>
                  <a:rPr lang="en-US" b="0" dirty="0"/>
                  <a:t>= </a:t>
                </a:r>
                <a:r>
                  <a:rPr lang="en-US" b="0" i="1" dirty="0" smtClean="0"/>
                  <a:t>y, easy-parking </a:t>
                </a:r>
                <a:r>
                  <a:rPr lang="en-US" b="0" dirty="0"/>
                  <a:t>= </a:t>
                </a:r>
                <a:r>
                  <a:rPr lang="en-US" b="0" i="1" dirty="0"/>
                  <a:t>y, free-com </a:t>
                </a:r>
                <a:r>
                  <a:rPr lang="en-US" b="0" dirty="0"/>
                  <a:t>= </a:t>
                </a:r>
                <a:r>
                  <a:rPr lang="en-US" b="0" i="1" dirty="0"/>
                  <a:t>y, towing </a:t>
                </a:r>
                <a:r>
                  <a:rPr lang="en-US" b="0" dirty="0"/>
                  <a:t>= </a:t>
                </a:r>
                <a:r>
                  <a:rPr lang="en-US" b="0" i="1" dirty="0"/>
                  <a:t>y, biz-pack </a:t>
                </a:r>
                <a:r>
                  <a:rPr lang="en-US" b="0" dirty="0" smtClean="0"/>
                  <a:t>= </a:t>
                </a:r>
                <a:r>
                  <a:rPr lang="en-US" b="0" i="1" dirty="0"/>
                  <a:t>y, rec-pack </a:t>
                </a:r>
                <a:r>
                  <a:rPr lang="en-US" b="0" dirty="0"/>
                  <a:t>= </a:t>
                </a:r>
                <a:r>
                  <a:rPr lang="en-US" b="0" i="1" dirty="0"/>
                  <a:t>y</a:t>
                </a:r>
                <a:r>
                  <a:rPr lang="en-US" b="0" dirty="0" smtClean="0"/>
                  <a:t>}</a:t>
                </a:r>
              </a:p>
              <a:p>
                <a:pPr lvl="1"/>
                <a:r>
                  <a:rPr lang="en-US" dirty="0" smtClean="0"/>
                  <a:t>This solution is presented to the customer</a:t>
                </a:r>
                <a:endParaRPr lang="en-US" b="0" dirty="0" smtClean="0"/>
              </a:p>
              <a:p>
                <a:r>
                  <a:rPr lang="en-US" b="0" dirty="0" smtClean="0"/>
                  <a:t>If </a:t>
                </a:r>
                <a:r>
                  <a:rPr lang="en-US" b="0" dirty="0"/>
                  <a:t>the </a:t>
                </a:r>
                <a:r>
                  <a:rPr lang="en-US" b="0" dirty="0" smtClean="0"/>
                  <a:t>customer asks </a:t>
                </a:r>
                <a:r>
                  <a:rPr lang="en-US" b="0" dirty="0"/>
                  <a:t>which </a:t>
                </a:r>
                <a:r>
                  <a:rPr lang="en-US" b="0" dirty="0" smtClean="0"/>
                  <a:t>package led </a:t>
                </a:r>
                <a:r>
                  <a:rPr lang="en-US" b="0" dirty="0"/>
                  <a:t>to the parking capabilities of the specific </a:t>
                </a:r>
                <a:r>
                  <a:rPr lang="en-US" b="0" dirty="0" smtClean="0"/>
                  <a:t>configured car…</a:t>
                </a:r>
              </a:p>
              <a:p>
                <a:pPr lvl="1"/>
                <a:r>
                  <a:rPr lang="en-US" b="1" i="1" dirty="0" smtClean="0"/>
                  <a:t>Easy </a:t>
                </a:r>
                <a:r>
                  <a:rPr lang="en-US" b="1" i="1" dirty="0"/>
                  <a:t>parking</a:t>
                </a:r>
                <a:r>
                  <a:rPr lang="en-US" b="0" dirty="0"/>
                  <a:t> is </a:t>
                </a:r>
                <a:r>
                  <a:rPr lang="en-US" b="0" dirty="0" smtClean="0"/>
                  <a:t>supported because </a:t>
                </a:r>
                <a:r>
                  <a:rPr lang="en-US" b="0" dirty="0"/>
                  <a:t>the car comes with a </a:t>
                </a:r>
                <a:r>
                  <a:rPr lang="en-US" b="1" i="1" dirty="0"/>
                  <a:t>video </a:t>
                </a:r>
                <a:r>
                  <a:rPr lang="en-US" b="1" i="1" dirty="0" smtClean="0"/>
                  <a:t>camera</a:t>
                </a:r>
              </a:p>
              <a:p>
                <a:pPr lvl="1"/>
                <a:r>
                  <a:rPr lang="en-US" b="0" dirty="0" smtClean="0"/>
                  <a:t>This </a:t>
                </a:r>
                <a:r>
                  <a:rPr lang="en-US" b="1" i="1" dirty="0"/>
                  <a:t>video camera</a:t>
                </a:r>
                <a:r>
                  <a:rPr lang="en-US" b="0" dirty="0"/>
                  <a:t> is </a:t>
                </a:r>
                <a:r>
                  <a:rPr lang="en-US" b="0" dirty="0" smtClean="0"/>
                  <a:t>included because </a:t>
                </a:r>
                <a:r>
                  <a:rPr lang="en-US" b="0" dirty="0"/>
                  <a:t>it is included in the </a:t>
                </a:r>
                <a:r>
                  <a:rPr lang="en-US" b="1" i="1" dirty="0"/>
                  <a:t>recreation </a:t>
                </a:r>
                <a:r>
                  <a:rPr lang="en-US" b="1" i="1" dirty="0" smtClean="0"/>
                  <a:t>package</a:t>
                </a:r>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blipFill rotWithShape="1">
                <a:blip r:embed="rId3"/>
                <a:stretch>
                  <a:fillRect l="-593" t="-674" r="-296"/>
                </a:stretch>
              </a:blipFill>
            </p:spPr>
            <p:txBody>
              <a:bodyPr/>
              <a:lstStyle/>
              <a:p>
                <a:r>
                  <a:rPr lang="en-US">
                    <a:noFill/>
                  </a:rPr>
                  <a:t> </a:t>
                </a:r>
              </a:p>
            </p:txBody>
          </p:sp>
        </mc:Fallback>
      </mc:AlternateContent>
    </p:spTree>
    <p:extLst>
      <p:ext uri="{BB962C8B-B14F-4D97-AF65-F5344CB8AC3E}">
        <p14:creationId xmlns:p14="http://schemas.microsoft.com/office/powerpoint/2010/main" val="136567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Rechteck 116"/>
          <p:cNvSpPr/>
          <p:nvPr/>
        </p:nvSpPr>
        <p:spPr bwMode="auto">
          <a:xfrm>
            <a:off x="107504" y="5949280"/>
            <a:ext cx="8640960" cy="235734"/>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Verdana" pitchFamily="34" charset="0"/>
            </a:endParaRPr>
          </a:p>
        </p:txBody>
      </p:sp>
      <p:sp>
        <p:nvSpPr>
          <p:cNvPr id="2" name="Titel 1"/>
          <p:cNvSpPr>
            <a:spLocks noGrp="1"/>
          </p:cNvSpPr>
          <p:nvPr>
            <p:ph type="title"/>
          </p:nvPr>
        </p:nvSpPr>
        <p:spPr/>
        <p:txBody>
          <a:bodyPr/>
          <a:lstStyle/>
          <a:p>
            <a:r>
              <a:rPr lang="en-US" dirty="0"/>
              <a:t>User input and </a:t>
            </a:r>
            <a:r>
              <a:rPr lang="en-US" dirty="0" smtClean="0"/>
              <a:t>solution</a:t>
            </a:r>
            <a:endParaRPr lang="en-US" dirty="0"/>
          </a:p>
        </p:txBody>
      </p:sp>
      <p:grpSp>
        <p:nvGrpSpPr>
          <p:cNvPr id="116" name="Gruppieren 115"/>
          <p:cNvGrpSpPr/>
          <p:nvPr/>
        </p:nvGrpSpPr>
        <p:grpSpPr>
          <a:xfrm>
            <a:off x="596811" y="1439773"/>
            <a:ext cx="7776541" cy="4869547"/>
            <a:chOff x="323850" y="1166813"/>
            <a:chExt cx="8543925" cy="5721350"/>
          </a:xfrm>
        </p:grpSpPr>
        <p:sp>
          <p:nvSpPr>
            <p:cNvPr id="61" name="AutoShape 4"/>
            <p:cNvSpPr>
              <a:spLocks noChangeArrowheads="1"/>
            </p:cNvSpPr>
            <p:nvPr/>
          </p:nvSpPr>
          <p:spPr bwMode="auto">
            <a:xfrm>
              <a:off x="7138988" y="1166813"/>
              <a:ext cx="1728787" cy="5113337"/>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600" b="0">
                <a:latin typeface="Calibri" pitchFamily="34" charset="0"/>
                <a:cs typeface="Calibri" pitchFamily="34" charset="0"/>
              </a:endParaRPr>
            </a:p>
            <a:p>
              <a:endParaRPr lang="en-GB" sz="1600" b="0">
                <a:latin typeface="Calibri" pitchFamily="34" charset="0"/>
                <a:cs typeface="Calibri" pitchFamily="34" charset="0"/>
              </a:endParaRPr>
            </a:p>
            <a:p>
              <a:endParaRPr lang="en-GB" sz="1600" b="0">
                <a:latin typeface="Calibri" pitchFamily="34" charset="0"/>
                <a:cs typeface="Calibri" pitchFamily="34" charset="0"/>
              </a:endParaRPr>
            </a:p>
            <a:p>
              <a:endParaRPr lang="en-GB" sz="1600" b="0">
                <a:latin typeface="Calibri" pitchFamily="34" charset="0"/>
                <a:cs typeface="Calibri" pitchFamily="34" charset="0"/>
              </a:endParaRPr>
            </a:p>
            <a:p>
              <a:endParaRPr lang="en-GB" sz="1600" b="0">
                <a:latin typeface="Calibri" pitchFamily="34" charset="0"/>
                <a:cs typeface="Calibri" pitchFamily="34" charset="0"/>
              </a:endParaRPr>
            </a:p>
            <a:p>
              <a:endParaRPr lang="en-GB" sz="1600" b="0">
                <a:latin typeface="Calibri" pitchFamily="34" charset="0"/>
                <a:cs typeface="Calibri" pitchFamily="34" charset="0"/>
              </a:endParaRPr>
            </a:p>
            <a:p>
              <a:endParaRPr lang="en-GB" sz="1600" b="0">
                <a:latin typeface="Calibri" pitchFamily="34" charset="0"/>
                <a:cs typeface="Calibri" pitchFamily="34" charset="0"/>
              </a:endParaRPr>
            </a:p>
            <a:p>
              <a:endParaRPr lang="en-GB" sz="1600" b="0">
                <a:latin typeface="Calibri" pitchFamily="34" charset="0"/>
                <a:cs typeface="Calibri" pitchFamily="34" charset="0"/>
              </a:endParaRPr>
            </a:p>
            <a:p>
              <a:endParaRPr lang="en-GB" sz="1600" b="0">
                <a:latin typeface="Calibri" pitchFamily="34" charset="0"/>
                <a:cs typeface="Calibri" pitchFamily="34" charset="0"/>
              </a:endParaRPr>
            </a:p>
            <a:p>
              <a:endParaRPr lang="en-GB" sz="1600" b="0">
                <a:latin typeface="Calibri" pitchFamily="34" charset="0"/>
                <a:cs typeface="Calibri" pitchFamily="34" charset="0"/>
              </a:endParaRPr>
            </a:p>
            <a:p>
              <a:endParaRPr lang="en-GB" sz="1600" b="0">
                <a:latin typeface="Calibri" pitchFamily="34" charset="0"/>
                <a:cs typeface="Calibri" pitchFamily="34" charset="0"/>
              </a:endParaRPr>
            </a:p>
            <a:p>
              <a:endParaRPr lang="en-GB" sz="1600" b="0">
                <a:latin typeface="Calibri" pitchFamily="34" charset="0"/>
                <a:cs typeface="Calibri" pitchFamily="34" charset="0"/>
              </a:endParaRPr>
            </a:p>
            <a:p>
              <a:r>
                <a:rPr lang="en-GB" sz="1600" b="0">
                  <a:solidFill>
                    <a:srgbClr val="5F5F5F"/>
                  </a:solidFill>
                  <a:latin typeface="Calibri" pitchFamily="34" charset="0"/>
                  <a:cs typeface="Calibri" pitchFamily="34" charset="0"/>
                </a:rPr>
                <a:t>Functions</a:t>
              </a:r>
              <a:br>
                <a:rPr lang="en-GB" sz="1600" b="0">
                  <a:solidFill>
                    <a:srgbClr val="5F5F5F"/>
                  </a:solidFill>
                  <a:latin typeface="Calibri" pitchFamily="34" charset="0"/>
                  <a:cs typeface="Calibri" pitchFamily="34" charset="0"/>
                </a:rPr>
              </a:br>
              <a:endParaRPr lang="en-GB" sz="1600" b="0">
                <a:solidFill>
                  <a:srgbClr val="5F5F5F"/>
                </a:solidFill>
                <a:latin typeface="Calibri" pitchFamily="34" charset="0"/>
                <a:cs typeface="Calibri" pitchFamily="34" charset="0"/>
              </a:endParaRPr>
            </a:p>
            <a:p>
              <a:endParaRPr lang="en-GB" sz="1600" b="0">
                <a:solidFill>
                  <a:schemeClr val="bg1"/>
                </a:solidFill>
                <a:latin typeface="Calibri" pitchFamily="34" charset="0"/>
                <a:cs typeface="Calibri" pitchFamily="34" charset="0"/>
              </a:endParaRPr>
            </a:p>
          </p:txBody>
        </p:sp>
        <p:sp>
          <p:nvSpPr>
            <p:cNvPr id="62" name="AutoShape 5"/>
            <p:cNvSpPr>
              <a:spLocks noChangeArrowheads="1"/>
            </p:cNvSpPr>
            <p:nvPr/>
          </p:nvSpPr>
          <p:spPr bwMode="auto">
            <a:xfrm>
              <a:off x="4329113" y="1166813"/>
              <a:ext cx="1728787" cy="5113337"/>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600" b="0">
                <a:latin typeface="Calibri" pitchFamily="34" charset="0"/>
                <a:cs typeface="Calibri" pitchFamily="34" charset="0"/>
              </a:endParaRPr>
            </a:p>
            <a:p>
              <a:endParaRPr lang="en-GB" sz="1600" b="0">
                <a:latin typeface="Calibri" pitchFamily="34" charset="0"/>
                <a:cs typeface="Calibri" pitchFamily="34" charset="0"/>
              </a:endParaRPr>
            </a:p>
            <a:p>
              <a:endParaRPr lang="en-GB" sz="1600" b="0">
                <a:latin typeface="Calibri" pitchFamily="34" charset="0"/>
                <a:cs typeface="Calibri" pitchFamily="34" charset="0"/>
              </a:endParaRPr>
            </a:p>
            <a:p>
              <a:endParaRPr lang="en-GB" sz="1600" b="0">
                <a:latin typeface="Calibri" pitchFamily="34" charset="0"/>
                <a:cs typeface="Calibri" pitchFamily="34" charset="0"/>
              </a:endParaRPr>
            </a:p>
            <a:p>
              <a:endParaRPr lang="en-GB" sz="1600" b="0">
                <a:latin typeface="Calibri" pitchFamily="34" charset="0"/>
                <a:cs typeface="Calibri" pitchFamily="34" charset="0"/>
              </a:endParaRPr>
            </a:p>
            <a:p>
              <a:endParaRPr lang="en-GB" sz="1600" b="0">
                <a:latin typeface="Calibri" pitchFamily="34" charset="0"/>
                <a:cs typeface="Calibri" pitchFamily="34" charset="0"/>
              </a:endParaRPr>
            </a:p>
            <a:p>
              <a:endParaRPr lang="en-GB" sz="1600" b="0">
                <a:latin typeface="Calibri" pitchFamily="34" charset="0"/>
                <a:cs typeface="Calibri" pitchFamily="34" charset="0"/>
              </a:endParaRPr>
            </a:p>
            <a:p>
              <a:endParaRPr lang="en-GB" sz="1600" b="0">
                <a:latin typeface="Calibri" pitchFamily="34" charset="0"/>
                <a:cs typeface="Calibri" pitchFamily="34" charset="0"/>
              </a:endParaRPr>
            </a:p>
            <a:p>
              <a:endParaRPr lang="en-GB" sz="1600" b="0">
                <a:latin typeface="Calibri" pitchFamily="34" charset="0"/>
                <a:cs typeface="Calibri" pitchFamily="34" charset="0"/>
              </a:endParaRPr>
            </a:p>
            <a:p>
              <a:endParaRPr lang="en-GB" sz="1600" b="0">
                <a:latin typeface="Calibri" pitchFamily="34" charset="0"/>
                <a:cs typeface="Calibri" pitchFamily="34" charset="0"/>
              </a:endParaRPr>
            </a:p>
            <a:p>
              <a:endParaRPr lang="en-GB" sz="1600" b="0">
                <a:latin typeface="Calibri" pitchFamily="34" charset="0"/>
                <a:cs typeface="Calibri" pitchFamily="34" charset="0"/>
              </a:endParaRPr>
            </a:p>
            <a:p>
              <a:endParaRPr lang="en-GB" sz="1600" b="0">
                <a:latin typeface="Calibri" pitchFamily="34" charset="0"/>
                <a:cs typeface="Calibri" pitchFamily="34" charset="0"/>
              </a:endParaRPr>
            </a:p>
            <a:p>
              <a:endParaRPr lang="en-GB" sz="1600" b="0">
                <a:latin typeface="Calibri" pitchFamily="34" charset="0"/>
                <a:cs typeface="Calibri" pitchFamily="34" charset="0"/>
              </a:endParaRPr>
            </a:p>
            <a:p>
              <a:r>
                <a:rPr lang="en-GB" sz="1600" b="0">
                  <a:solidFill>
                    <a:srgbClr val="5F5F5F"/>
                  </a:solidFill>
                  <a:latin typeface="Calibri" pitchFamily="34" charset="0"/>
                  <a:cs typeface="Calibri" pitchFamily="34" charset="0"/>
                </a:rPr>
                <a:t>Configuration</a:t>
              </a:r>
              <a:br>
                <a:rPr lang="en-GB" sz="1600" b="0">
                  <a:solidFill>
                    <a:srgbClr val="5F5F5F"/>
                  </a:solidFill>
                  <a:latin typeface="Calibri" pitchFamily="34" charset="0"/>
                  <a:cs typeface="Calibri" pitchFamily="34" charset="0"/>
                </a:rPr>
              </a:br>
              <a:r>
                <a:rPr lang="en-GB" sz="1600" b="0">
                  <a:solidFill>
                    <a:srgbClr val="5F5F5F"/>
                  </a:solidFill>
                  <a:latin typeface="Calibri" pitchFamily="34" charset="0"/>
                  <a:cs typeface="Calibri" pitchFamily="34" charset="0"/>
                </a:rPr>
                <a:t>(Part of CSP </a:t>
              </a:r>
              <a:br>
                <a:rPr lang="en-GB" sz="1600" b="0">
                  <a:solidFill>
                    <a:srgbClr val="5F5F5F"/>
                  </a:solidFill>
                  <a:latin typeface="Calibri" pitchFamily="34" charset="0"/>
                  <a:cs typeface="Calibri" pitchFamily="34" charset="0"/>
                </a:rPr>
              </a:br>
              <a:r>
                <a:rPr lang="en-GB" sz="1600" b="0">
                  <a:solidFill>
                    <a:srgbClr val="5F5F5F"/>
                  </a:solidFill>
                  <a:latin typeface="Calibri" pitchFamily="34" charset="0"/>
                  <a:cs typeface="Calibri" pitchFamily="34" charset="0"/>
                </a:rPr>
                <a:t>solution)</a:t>
              </a:r>
            </a:p>
            <a:p>
              <a:endParaRPr lang="en-GB" sz="1600" b="0">
                <a:solidFill>
                  <a:srgbClr val="5F5F5F"/>
                </a:solidFill>
                <a:latin typeface="Calibri" pitchFamily="34" charset="0"/>
                <a:cs typeface="Calibri" pitchFamily="34" charset="0"/>
              </a:endParaRPr>
            </a:p>
          </p:txBody>
        </p:sp>
        <p:sp>
          <p:nvSpPr>
            <p:cNvPr id="63" name="AutoShape 6"/>
            <p:cNvSpPr>
              <a:spLocks noChangeArrowheads="1"/>
            </p:cNvSpPr>
            <p:nvPr/>
          </p:nvSpPr>
          <p:spPr bwMode="auto">
            <a:xfrm>
              <a:off x="1449388" y="1166813"/>
              <a:ext cx="1728787" cy="5113337"/>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600" b="0" dirty="0">
                <a:latin typeface="Calibri" pitchFamily="34" charset="0"/>
                <a:cs typeface="Calibri" pitchFamily="34" charset="0"/>
              </a:endParaRPr>
            </a:p>
            <a:p>
              <a:endParaRPr lang="en-GB" sz="1600" b="0" dirty="0">
                <a:latin typeface="Calibri" pitchFamily="34" charset="0"/>
                <a:cs typeface="Calibri" pitchFamily="34" charset="0"/>
              </a:endParaRPr>
            </a:p>
            <a:p>
              <a:endParaRPr lang="en-GB" sz="1600" b="0" dirty="0">
                <a:latin typeface="Calibri" pitchFamily="34" charset="0"/>
                <a:cs typeface="Calibri" pitchFamily="34" charset="0"/>
              </a:endParaRPr>
            </a:p>
            <a:p>
              <a:endParaRPr lang="en-GB" sz="1600" b="0" dirty="0">
                <a:latin typeface="Calibri" pitchFamily="34" charset="0"/>
                <a:cs typeface="Calibri" pitchFamily="34" charset="0"/>
              </a:endParaRPr>
            </a:p>
            <a:p>
              <a:endParaRPr lang="en-GB" sz="1600" b="0" dirty="0">
                <a:latin typeface="Calibri" pitchFamily="34" charset="0"/>
                <a:cs typeface="Calibri" pitchFamily="34" charset="0"/>
              </a:endParaRPr>
            </a:p>
            <a:p>
              <a:endParaRPr lang="en-GB" sz="1600" b="0" dirty="0">
                <a:latin typeface="Calibri" pitchFamily="34" charset="0"/>
                <a:cs typeface="Calibri" pitchFamily="34" charset="0"/>
              </a:endParaRPr>
            </a:p>
            <a:p>
              <a:endParaRPr lang="en-GB" sz="1600" b="0" dirty="0">
                <a:latin typeface="Calibri" pitchFamily="34" charset="0"/>
                <a:cs typeface="Calibri" pitchFamily="34" charset="0"/>
              </a:endParaRPr>
            </a:p>
            <a:p>
              <a:endParaRPr lang="en-GB" sz="1600" b="0" dirty="0">
                <a:latin typeface="Calibri" pitchFamily="34" charset="0"/>
                <a:cs typeface="Calibri" pitchFamily="34" charset="0"/>
              </a:endParaRPr>
            </a:p>
            <a:p>
              <a:endParaRPr lang="en-GB" sz="1600" b="0" dirty="0">
                <a:latin typeface="Calibri" pitchFamily="34" charset="0"/>
                <a:cs typeface="Calibri" pitchFamily="34" charset="0"/>
              </a:endParaRPr>
            </a:p>
            <a:p>
              <a:endParaRPr lang="en-GB" sz="1600" b="0" dirty="0">
                <a:latin typeface="Calibri" pitchFamily="34" charset="0"/>
                <a:cs typeface="Calibri" pitchFamily="34" charset="0"/>
              </a:endParaRPr>
            </a:p>
            <a:p>
              <a:endParaRPr lang="en-GB" sz="1600" b="0" dirty="0">
                <a:latin typeface="Calibri" pitchFamily="34" charset="0"/>
                <a:cs typeface="Calibri" pitchFamily="34" charset="0"/>
              </a:endParaRPr>
            </a:p>
            <a:p>
              <a:r>
                <a:rPr lang="en-GB" sz="1600" b="0" dirty="0">
                  <a:solidFill>
                    <a:srgbClr val="5F5F5F"/>
                  </a:solidFill>
                  <a:latin typeface="Calibri" pitchFamily="34" charset="0"/>
                  <a:cs typeface="Calibri" pitchFamily="34" charset="0"/>
                </a:rPr>
                <a:t>Customer</a:t>
              </a:r>
            </a:p>
            <a:p>
              <a:r>
                <a:rPr lang="en-GB" sz="1600" b="0" dirty="0">
                  <a:solidFill>
                    <a:srgbClr val="5F5F5F"/>
                  </a:solidFill>
                  <a:latin typeface="Calibri" pitchFamily="34" charset="0"/>
                  <a:cs typeface="Calibri" pitchFamily="34" charset="0"/>
                </a:rPr>
                <a:t>input</a:t>
              </a:r>
            </a:p>
          </p:txBody>
        </p:sp>
        <p:sp>
          <p:nvSpPr>
            <p:cNvPr id="64" name="Text Box 7"/>
            <p:cNvSpPr txBox="1">
              <a:spLocks noChangeArrowheads="1"/>
            </p:cNvSpPr>
            <p:nvPr/>
          </p:nvSpPr>
          <p:spPr bwMode="auto">
            <a:xfrm>
              <a:off x="1665288" y="1887538"/>
              <a:ext cx="953154" cy="39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600" b="0">
                  <a:latin typeface="Calibri" pitchFamily="34" charset="0"/>
                  <a:cs typeface="Calibri" pitchFamily="34" charset="0"/>
                </a:rPr>
                <a:t>biz-pack</a:t>
              </a:r>
            </a:p>
          </p:txBody>
        </p:sp>
        <p:sp>
          <p:nvSpPr>
            <p:cNvPr id="65" name="Text Box 8"/>
            <p:cNvSpPr txBox="1">
              <a:spLocks noChangeArrowheads="1"/>
            </p:cNvSpPr>
            <p:nvPr/>
          </p:nvSpPr>
          <p:spPr bwMode="auto">
            <a:xfrm>
              <a:off x="1682750" y="3975100"/>
              <a:ext cx="978374" cy="39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600" b="0">
                  <a:latin typeface="Calibri" pitchFamily="34" charset="0"/>
                  <a:cs typeface="Calibri" pitchFamily="34" charset="0"/>
                </a:rPr>
                <a:t>rec-pack</a:t>
              </a:r>
            </a:p>
          </p:txBody>
        </p:sp>
        <p:sp>
          <p:nvSpPr>
            <p:cNvPr id="66" name="Text Box 9"/>
            <p:cNvSpPr txBox="1">
              <a:spLocks noChangeArrowheads="1"/>
            </p:cNvSpPr>
            <p:nvPr/>
          </p:nvSpPr>
          <p:spPr bwMode="auto">
            <a:xfrm>
              <a:off x="4670425" y="2817813"/>
              <a:ext cx="808737" cy="39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600" b="0">
                  <a:latin typeface="Calibri" pitchFamily="34" charset="0"/>
                  <a:cs typeface="Calibri" pitchFamily="34" charset="0"/>
                </a:rPr>
                <a:t>sensor</a:t>
              </a:r>
            </a:p>
          </p:txBody>
        </p:sp>
        <p:sp>
          <p:nvSpPr>
            <p:cNvPr id="67" name="Text Box 10"/>
            <p:cNvSpPr txBox="1">
              <a:spLocks noChangeArrowheads="1"/>
            </p:cNvSpPr>
            <p:nvPr/>
          </p:nvSpPr>
          <p:spPr bwMode="auto">
            <a:xfrm>
              <a:off x="4670425" y="3973513"/>
              <a:ext cx="706588" cy="39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600" b="0">
                  <a:latin typeface="Calibri" pitchFamily="34" charset="0"/>
                  <a:cs typeface="Calibri" pitchFamily="34" charset="0"/>
                </a:rPr>
                <a:t>video</a:t>
              </a:r>
            </a:p>
          </p:txBody>
        </p:sp>
        <p:sp>
          <p:nvSpPr>
            <p:cNvPr id="68" name="Text Box 11"/>
            <p:cNvSpPr txBox="1">
              <a:spLocks noChangeArrowheads="1"/>
            </p:cNvSpPr>
            <p:nvPr/>
          </p:nvSpPr>
          <p:spPr bwMode="auto">
            <a:xfrm>
              <a:off x="7232650" y="3419475"/>
              <a:ext cx="1359425" cy="39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600" b="0">
                  <a:latin typeface="Calibri" pitchFamily="34" charset="0"/>
                  <a:cs typeface="Calibri" pitchFamily="34" charset="0"/>
                </a:rPr>
                <a:t>easy-parking</a:t>
              </a:r>
            </a:p>
          </p:txBody>
        </p:sp>
        <p:sp>
          <p:nvSpPr>
            <p:cNvPr id="69" name="Text Box 12"/>
            <p:cNvSpPr txBox="1">
              <a:spLocks noChangeArrowheads="1"/>
            </p:cNvSpPr>
            <p:nvPr/>
          </p:nvSpPr>
          <p:spPr bwMode="auto">
            <a:xfrm>
              <a:off x="7240588" y="1382712"/>
              <a:ext cx="1034591" cy="39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600" b="0">
                  <a:latin typeface="Calibri" pitchFamily="34" charset="0"/>
                  <a:cs typeface="Calibri" pitchFamily="34" charset="0"/>
                </a:rPr>
                <a:t>free-com</a:t>
              </a:r>
            </a:p>
          </p:txBody>
        </p:sp>
        <p:sp>
          <p:nvSpPr>
            <p:cNvPr id="70" name="Text Box 13"/>
            <p:cNvSpPr txBox="1">
              <a:spLocks noChangeArrowheads="1"/>
            </p:cNvSpPr>
            <p:nvPr/>
          </p:nvSpPr>
          <p:spPr bwMode="auto">
            <a:xfrm>
              <a:off x="4525963" y="1403350"/>
              <a:ext cx="1180981" cy="39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600" b="0">
                  <a:latin typeface="Calibri" pitchFamily="34" charset="0"/>
                  <a:cs typeface="Calibri" pitchFamily="34" charset="0"/>
                </a:rPr>
                <a:t>GSM-radio</a:t>
              </a:r>
            </a:p>
          </p:txBody>
        </p:sp>
        <p:sp>
          <p:nvSpPr>
            <p:cNvPr id="71" name="Line 14"/>
            <p:cNvSpPr>
              <a:spLocks noChangeShapeType="1"/>
            </p:cNvSpPr>
            <p:nvPr/>
          </p:nvSpPr>
          <p:spPr bwMode="auto">
            <a:xfrm flipV="1">
              <a:off x="2673350" y="1598613"/>
              <a:ext cx="1873250" cy="433387"/>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00" b="0">
                <a:latin typeface="Calibri" pitchFamily="34" charset="0"/>
                <a:cs typeface="Calibri" pitchFamily="34" charset="0"/>
              </a:endParaRPr>
            </a:p>
          </p:txBody>
        </p:sp>
        <p:sp>
          <p:nvSpPr>
            <p:cNvPr id="72" name="Line 15"/>
            <p:cNvSpPr>
              <a:spLocks noChangeShapeType="1"/>
            </p:cNvSpPr>
            <p:nvPr/>
          </p:nvSpPr>
          <p:spPr bwMode="auto">
            <a:xfrm>
              <a:off x="5795963" y="1581150"/>
              <a:ext cx="1512887"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00" b="0">
                <a:latin typeface="Calibri" pitchFamily="34" charset="0"/>
                <a:cs typeface="Calibri" pitchFamily="34" charset="0"/>
              </a:endParaRPr>
            </a:p>
          </p:txBody>
        </p:sp>
        <p:sp>
          <p:nvSpPr>
            <p:cNvPr id="73" name="Text Box 16"/>
            <p:cNvSpPr txBox="1">
              <a:spLocks noChangeArrowheads="1"/>
            </p:cNvSpPr>
            <p:nvPr/>
          </p:nvSpPr>
          <p:spPr bwMode="auto">
            <a:xfrm>
              <a:off x="3394075" y="1598613"/>
              <a:ext cx="509335" cy="397775"/>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600" b="0">
                  <a:solidFill>
                    <a:schemeClr val="accent2"/>
                  </a:solidFill>
                  <a:latin typeface="Calibri" pitchFamily="34" charset="0"/>
                  <a:cs typeface="Calibri" pitchFamily="34" charset="0"/>
                </a:rPr>
                <a:t>C</a:t>
              </a:r>
              <a:r>
                <a:rPr lang="en-GB" sz="1600" b="0" baseline="-25000">
                  <a:solidFill>
                    <a:schemeClr val="accent2"/>
                  </a:solidFill>
                  <a:latin typeface="Calibri" pitchFamily="34" charset="0"/>
                  <a:cs typeface="Calibri" pitchFamily="34" charset="0"/>
                </a:rPr>
                <a:t>b,g</a:t>
              </a:r>
            </a:p>
          </p:txBody>
        </p:sp>
        <p:sp>
          <p:nvSpPr>
            <p:cNvPr id="74" name="Text Box 17"/>
            <p:cNvSpPr txBox="1">
              <a:spLocks noChangeArrowheads="1"/>
            </p:cNvSpPr>
            <p:nvPr/>
          </p:nvSpPr>
          <p:spPr bwMode="auto">
            <a:xfrm>
              <a:off x="6202364" y="1382712"/>
              <a:ext cx="576262" cy="397775"/>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sz="1600" b="0">
                  <a:solidFill>
                    <a:schemeClr val="accent2"/>
                  </a:solidFill>
                  <a:latin typeface="Calibri" pitchFamily="34" charset="0"/>
                  <a:cs typeface="Calibri" pitchFamily="34" charset="0"/>
                </a:rPr>
                <a:t>C</a:t>
              </a:r>
              <a:r>
                <a:rPr lang="en-GB" sz="1600" b="0" baseline="-25000">
                  <a:solidFill>
                    <a:schemeClr val="accent2"/>
                  </a:solidFill>
                  <a:latin typeface="Calibri" pitchFamily="34" charset="0"/>
                  <a:cs typeface="Calibri" pitchFamily="34" charset="0"/>
                </a:rPr>
                <a:t>g,f</a:t>
              </a:r>
            </a:p>
          </p:txBody>
        </p:sp>
        <p:sp>
          <p:nvSpPr>
            <p:cNvPr id="75" name="Text Box 18"/>
            <p:cNvSpPr txBox="1">
              <a:spLocks noChangeArrowheads="1"/>
            </p:cNvSpPr>
            <p:nvPr/>
          </p:nvSpPr>
          <p:spPr bwMode="auto">
            <a:xfrm>
              <a:off x="3394075" y="2822575"/>
              <a:ext cx="720725" cy="397775"/>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sz="1600" b="0">
                  <a:solidFill>
                    <a:schemeClr val="accent2"/>
                  </a:solidFill>
                  <a:latin typeface="Calibri" pitchFamily="34" charset="0"/>
                  <a:cs typeface="Calibri" pitchFamily="34" charset="0"/>
                </a:rPr>
                <a:t>C</a:t>
              </a:r>
              <a:r>
                <a:rPr lang="en-GB" sz="1600" b="0" baseline="-25000">
                  <a:solidFill>
                    <a:schemeClr val="accent2"/>
                  </a:solidFill>
                  <a:latin typeface="Calibri" pitchFamily="34" charset="0"/>
                  <a:cs typeface="Calibri" pitchFamily="34" charset="0"/>
                </a:rPr>
                <a:t>b,r,s</a:t>
              </a:r>
            </a:p>
          </p:txBody>
        </p:sp>
        <p:sp>
          <p:nvSpPr>
            <p:cNvPr id="76" name="Line 19"/>
            <p:cNvSpPr>
              <a:spLocks noChangeShapeType="1"/>
            </p:cNvSpPr>
            <p:nvPr/>
          </p:nvSpPr>
          <p:spPr bwMode="auto">
            <a:xfrm>
              <a:off x="2601913" y="2247900"/>
              <a:ext cx="792162" cy="792163"/>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00" b="0">
                <a:latin typeface="Calibri" pitchFamily="34" charset="0"/>
                <a:cs typeface="Calibri" pitchFamily="34" charset="0"/>
              </a:endParaRPr>
            </a:p>
          </p:txBody>
        </p:sp>
        <p:sp>
          <p:nvSpPr>
            <p:cNvPr id="77" name="Line 20"/>
            <p:cNvSpPr>
              <a:spLocks noChangeShapeType="1"/>
            </p:cNvSpPr>
            <p:nvPr/>
          </p:nvSpPr>
          <p:spPr bwMode="auto">
            <a:xfrm flipV="1">
              <a:off x="2601913" y="3040063"/>
              <a:ext cx="792162" cy="93662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00" b="0">
                <a:latin typeface="Calibri" pitchFamily="34" charset="0"/>
                <a:cs typeface="Calibri" pitchFamily="34" charset="0"/>
              </a:endParaRPr>
            </a:p>
          </p:txBody>
        </p:sp>
        <p:sp>
          <p:nvSpPr>
            <p:cNvPr id="78" name="Line 21"/>
            <p:cNvSpPr>
              <a:spLocks noChangeShapeType="1"/>
            </p:cNvSpPr>
            <p:nvPr/>
          </p:nvSpPr>
          <p:spPr bwMode="auto">
            <a:xfrm>
              <a:off x="4114800" y="3040063"/>
              <a:ext cx="574675"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00" b="0">
                <a:latin typeface="Calibri" pitchFamily="34" charset="0"/>
                <a:cs typeface="Calibri" pitchFamily="34" charset="0"/>
              </a:endParaRPr>
            </a:p>
          </p:txBody>
        </p:sp>
        <p:sp>
          <p:nvSpPr>
            <p:cNvPr id="79" name="Text Box 22"/>
            <p:cNvSpPr txBox="1">
              <a:spLocks noChangeArrowheads="1"/>
            </p:cNvSpPr>
            <p:nvPr/>
          </p:nvSpPr>
          <p:spPr bwMode="auto">
            <a:xfrm>
              <a:off x="2530475" y="2463800"/>
              <a:ext cx="305037" cy="39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600" b="0">
                  <a:latin typeface="Calibri" pitchFamily="34" charset="0"/>
                  <a:cs typeface="Calibri" pitchFamily="34" charset="0"/>
                </a:rPr>
                <a:t>y</a:t>
              </a:r>
            </a:p>
          </p:txBody>
        </p:sp>
        <p:sp>
          <p:nvSpPr>
            <p:cNvPr id="80" name="Text Box 23"/>
            <p:cNvSpPr txBox="1">
              <a:spLocks noChangeArrowheads="1"/>
            </p:cNvSpPr>
            <p:nvPr/>
          </p:nvSpPr>
          <p:spPr bwMode="auto">
            <a:xfrm>
              <a:off x="2601913" y="3398838"/>
              <a:ext cx="320889" cy="39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600" b="0">
                  <a:latin typeface="Calibri" pitchFamily="34" charset="0"/>
                  <a:cs typeface="Calibri" pitchFamily="34" charset="0"/>
                </a:rPr>
                <a:t>n</a:t>
              </a:r>
            </a:p>
          </p:txBody>
        </p:sp>
        <p:sp>
          <p:nvSpPr>
            <p:cNvPr id="81" name="Text Box 24"/>
            <p:cNvSpPr txBox="1">
              <a:spLocks noChangeArrowheads="1"/>
            </p:cNvSpPr>
            <p:nvPr/>
          </p:nvSpPr>
          <p:spPr bwMode="auto">
            <a:xfrm>
              <a:off x="4257675" y="2606675"/>
              <a:ext cx="305037" cy="39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600" b="0">
                  <a:latin typeface="Calibri" pitchFamily="34" charset="0"/>
                  <a:cs typeface="Calibri" pitchFamily="34" charset="0"/>
                </a:rPr>
                <a:t>y</a:t>
              </a:r>
            </a:p>
          </p:txBody>
        </p:sp>
        <p:sp>
          <p:nvSpPr>
            <p:cNvPr id="82" name="Text Box 25"/>
            <p:cNvSpPr txBox="1">
              <a:spLocks noChangeArrowheads="1"/>
            </p:cNvSpPr>
            <p:nvPr/>
          </p:nvSpPr>
          <p:spPr bwMode="auto">
            <a:xfrm>
              <a:off x="2746375" y="3743325"/>
              <a:ext cx="305037" cy="39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600" b="0">
                  <a:solidFill>
                    <a:schemeClr val="accent2"/>
                  </a:solidFill>
                  <a:latin typeface="Calibri" pitchFamily="34" charset="0"/>
                  <a:cs typeface="Calibri" pitchFamily="34" charset="0"/>
                </a:rPr>
                <a:t>y</a:t>
              </a:r>
            </a:p>
          </p:txBody>
        </p:sp>
        <p:sp>
          <p:nvSpPr>
            <p:cNvPr id="83" name="Text Box 26"/>
            <p:cNvSpPr txBox="1">
              <a:spLocks noChangeArrowheads="1"/>
            </p:cNvSpPr>
            <p:nvPr/>
          </p:nvSpPr>
          <p:spPr bwMode="auto">
            <a:xfrm>
              <a:off x="4267200" y="3098800"/>
              <a:ext cx="320889" cy="39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600" b="0">
                  <a:solidFill>
                    <a:schemeClr val="accent2"/>
                  </a:solidFill>
                  <a:latin typeface="Calibri" pitchFamily="34" charset="0"/>
                  <a:cs typeface="Calibri" pitchFamily="34" charset="0"/>
                </a:rPr>
                <a:t>n</a:t>
              </a:r>
            </a:p>
          </p:txBody>
        </p:sp>
        <p:sp>
          <p:nvSpPr>
            <p:cNvPr id="84" name="Text Box 27"/>
            <p:cNvSpPr txBox="1">
              <a:spLocks noChangeArrowheads="1"/>
            </p:cNvSpPr>
            <p:nvPr/>
          </p:nvSpPr>
          <p:spPr bwMode="auto">
            <a:xfrm>
              <a:off x="6265863" y="3398838"/>
              <a:ext cx="720725" cy="397775"/>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sz="1600" b="0">
                  <a:solidFill>
                    <a:schemeClr val="accent2"/>
                  </a:solidFill>
                  <a:latin typeface="Calibri" pitchFamily="34" charset="0"/>
                  <a:cs typeface="Calibri" pitchFamily="34" charset="0"/>
                </a:rPr>
                <a:t>C</a:t>
              </a:r>
              <a:r>
                <a:rPr lang="en-GB" sz="1600" b="0" baseline="-25000">
                  <a:solidFill>
                    <a:schemeClr val="accent2"/>
                  </a:solidFill>
                  <a:latin typeface="Calibri" pitchFamily="34" charset="0"/>
                  <a:cs typeface="Calibri" pitchFamily="34" charset="0"/>
                </a:rPr>
                <a:t>v,s,e</a:t>
              </a:r>
            </a:p>
          </p:txBody>
        </p:sp>
        <p:sp>
          <p:nvSpPr>
            <p:cNvPr id="85" name="Line 28"/>
            <p:cNvSpPr>
              <a:spLocks noChangeShapeType="1"/>
            </p:cNvSpPr>
            <p:nvPr/>
          </p:nvSpPr>
          <p:spPr bwMode="auto">
            <a:xfrm>
              <a:off x="5481638" y="3111500"/>
              <a:ext cx="792162" cy="4318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00" b="0">
                <a:latin typeface="Calibri" pitchFamily="34" charset="0"/>
                <a:cs typeface="Calibri" pitchFamily="34" charset="0"/>
              </a:endParaRPr>
            </a:p>
          </p:txBody>
        </p:sp>
        <p:sp>
          <p:nvSpPr>
            <p:cNvPr id="86" name="Line 29"/>
            <p:cNvSpPr>
              <a:spLocks noChangeShapeType="1"/>
            </p:cNvSpPr>
            <p:nvPr/>
          </p:nvSpPr>
          <p:spPr bwMode="auto">
            <a:xfrm flipV="1">
              <a:off x="5481638" y="3614738"/>
              <a:ext cx="792162" cy="50482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00" b="0">
                <a:latin typeface="Calibri" pitchFamily="34" charset="0"/>
                <a:cs typeface="Calibri" pitchFamily="34" charset="0"/>
              </a:endParaRPr>
            </a:p>
          </p:txBody>
        </p:sp>
        <p:sp>
          <p:nvSpPr>
            <p:cNvPr id="87" name="Line 30"/>
            <p:cNvSpPr>
              <a:spLocks noChangeShapeType="1"/>
            </p:cNvSpPr>
            <p:nvPr/>
          </p:nvSpPr>
          <p:spPr bwMode="auto">
            <a:xfrm>
              <a:off x="6994525" y="3614738"/>
              <a:ext cx="287338"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00" b="0">
                <a:latin typeface="Calibri" pitchFamily="34" charset="0"/>
                <a:cs typeface="Calibri" pitchFamily="34" charset="0"/>
              </a:endParaRPr>
            </a:p>
          </p:txBody>
        </p:sp>
        <p:sp>
          <p:nvSpPr>
            <p:cNvPr id="88" name="Text Box 31"/>
            <p:cNvSpPr txBox="1">
              <a:spLocks noChangeArrowheads="1"/>
            </p:cNvSpPr>
            <p:nvPr/>
          </p:nvSpPr>
          <p:spPr bwMode="auto">
            <a:xfrm>
              <a:off x="1804988" y="2146301"/>
              <a:ext cx="655302" cy="39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600" b="0">
                  <a:latin typeface="Calibri" pitchFamily="34" charset="0"/>
                  <a:cs typeface="Calibri" pitchFamily="34" charset="0"/>
                </a:rPr>
                <a:t>{y, n}</a:t>
              </a:r>
            </a:p>
          </p:txBody>
        </p:sp>
        <p:sp>
          <p:nvSpPr>
            <p:cNvPr id="89" name="Text Box 32"/>
            <p:cNvSpPr txBox="1">
              <a:spLocks noChangeArrowheads="1"/>
            </p:cNvSpPr>
            <p:nvPr/>
          </p:nvSpPr>
          <p:spPr bwMode="auto">
            <a:xfrm>
              <a:off x="1865313" y="4259262"/>
              <a:ext cx="655302" cy="39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600" b="0">
                  <a:latin typeface="Calibri" pitchFamily="34" charset="0"/>
                  <a:cs typeface="Calibri" pitchFamily="34" charset="0"/>
                </a:rPr>
                <a:t>{y, n}</a:t>
              </a:r>
            </a:p>
          </p:txBody>
        </p:sp>
        <p:sp>
          <p:nvSpPr>
            <p:cNvPr id="90" name="Text Box 33"/>
            <p:cNvSpPr txBox="1">
              <a:spLocks noChangeArrowheads="1"/>
            </p:cNvSpPr>
            <p:nvPr/>
          </p:nvSpPr>
          <p:spPr bwMode="auto">
            <a:xfrm>
              <a:off x="4795839" y="1633538"/>
              <a:ext cx="655302" cy="39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600" b="0">
                  <a:latin typeface="Calibri" pitchFamily="34" charset="0"/>
                  <a:cs typeface="Calibri" pitchFamily="34" charset="0"/>
                </a:rPr>
                <a:t>{y, n}</a:t>
              </a:r>
            </a:p>
          </p:txBody>
        </p:sp>
        <p:sp>
          <p:nvSpPr>
            <p:cNvPr id="91" name="Text Box 34"/>
            <p:cNvSpPr txBox="1">
              <a:spLocks noChangeArrowheads="1"/>
            </p:cNvSpPr>
            <p:nvPr/>
          </p:nvSpPr>
          <p:spPr bwMode="auto">
            <a:xfrm>
              <a:off x="4795839" y="3040063"/>
              <a:ext cx="655302" cy="39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600" b="0">
                  <a:latin typeface="Calibri" pitchFamily="34" charset="0"/>
                  <a:cs typeface="Calibri" pitchFamily="34" charset="0"/>
                </a:rPr>
                <a:t>{y, n}</a:t>
              </a:r>
            </a:p>
          </p:txBody>
        </p:sp>
        <p:sp>
          <p:nvSpPr>
            <p:cNvPr id="92" name="Text Box 35"/>
            <p:cNvSpPr txBox="1">
              <a:spLocks noChangeArrowheads="1"/>
            </p:cNvSpPr>
            <p:nvPr/>
          </p:nvSpPr>
          <p:spPr bwMode="auto">
            <a:xfrm>
              <a:off x="4762500" y="4175125"/>
              <a:ext cx="655302" cy="39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600" b="0">
                  <a:latin typeface="Calibri" pitchFamily="34" charset="0"/>
                  <a:cs typeface="Calibri" pitchFamily="34" charset="0"/>
                </a:rPr>
                <a:t>{y, n}</a:t>
              </a:r>
            </a:p>
          </p:txBody>
        </p:sp>
        <p:sp>
          <p:nvSpPr>
            <p:cNvPr id="93" name="Text Box 36"/>
            <p:cNvSpPr txBox="1">
              <a:spLocks noChangeArrowheads="1"/>
            </p:cNvSpPr>
            <p:nvPr/>
          </p:nvSpPr>
          <p:spPr bwMode="auto">
            <a:xfrm>
              <a:off x="7324725" y="1611313"/>
              <a:ext cx="655302" cy="39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600" b="0">
                  <a:latin typeface="Calibri" pitchFamily="34" charset="0"/>
                  <a:cs typeface="Calibri" pitchFamily="34" charset="0"/>
                </a:rPr>
                <a:t>{y,n }</a:t>
              </a:r>
            </a:p>
          </p:txBody>
        </p:sp>
        <p:sp>
          <p:nvSpPr>
            <p:cNvPr id="94" name="Text Box 37"/>
            <p:cNvSpPr txBox="1">
              <a:spLocks noChangeArrowheads="1"/>
            </p:cNvSpPr>
            <p:nvPr/>
          </p:nvSpPr>
          <p:spPr bwMode="auto">
            <a:xfrm>
              <a:off x="7435850" y="3708400"/>
              <a:ext cx="655302" cy="39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600" b="0">
                  <a:latin typeface="Calibri" pitchFamily="34" charset="0"/>
                  <a:cs typeface="Calibri" pitchFamily="34" charset="0"/>
                </a:rPr>
                <a:t>{y, n}</a:t>
              </a:r>
            </a:p>
          </p:txBody>
        </p:sp>
        <p:sp>
          <p:nvSpPr>
            <p:cNvPr id="95" name="Line 40"/>
            <p:cNvSpPr>
              <a:spLocks noChangeShapeType="1"/>
            </p:cNvSpPr>
            <p:nvPr/>
          </p:nvSpPr>
          <p:spPr bwMode="auto">
            <a:xfrm>
              <a:off x="2746375" y="4191000"/>
              <a:ext cx="19431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00" b="0">
                <a:latin typeface="Calibri" pitchFamily="34" charset="0"/>
                <a:cs typeface="Calibri" pitchFamily="34" charset="0"/>
              </a:endParaRPr>
            </a:p>
          </p:txBody>
        </p:sp>
        <p:grpSp>
          <p:nvGrpSpPr>
            <p:cNvPr id="96" name="Group 60"/>
            <p:cNvGrpSpPr>
              <a:grpSpLocks/>
            </p:cNvGrpSpPr>
            <p:nvPr/>
          </p:nvGrpSpPr>
          <p:grpSpPr bwMode="auto">
            <a:xfrm>
              <a:off x="323850" y="1547813"/>
              <a:ext cx="2636838" cy="3460751"/>
              <a:chOff x="204" y="975"/>
              <a:chExt cx="1661" cy="2180"/>
            </a:xfrm>
          </p:grpSpPr>
          <p:sp>
            <p:nvSpPr>
              <p:cNvPr id="97" name="Text Box 38"/>
              <p:cNvSpPr txBox="1">
                <a:spLocks noChangeArrowheads="1"/>
              </p:cNvSpPr>
              <p:nvPr/>
            </p:nvSpPr>
            <p:spPr bwMode="auto">
              <a:xfrm>
                <a:off x="1049" y="975"/>
                <a:ext cx="800" cy="251"/>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600" b="0" dirty="0">
                    <a:solidFill>
                      <a:srgbClr val="D26900"/>
                    </a:solidFill>
                    <a:latin typeface="Calibri" pitchFamily="34" charset="0"/>
                    <a:cs typeface="Calibri" pitchFamily="34" charset="0"/>
                  </a:rPr>
                  <a:t>biz-pack = y</a:t>
                </a:r>
              </a:p>
            </p:txBody>
          </p:sp>
          <p:sp>
            <p:nvSpPr>
              <p:cNvPr id="98" name="Text Box 39"/>
              <p:cNvSpPr txBox="1">
                <a:spLocks noChangeArrowheads="1"/>
              </p:cNvSpPr>
              <p:nvPr/>
            </p:nvSpPr>
            <p:spPr bwMode="auto">
              <a:xfrm>
                <a:off x="1049" y="2904"/>
                <a:ext cx="816" cy="251"/>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600" b="0">
                    <a:solidFill>
                      <a:srgbClr val="D26900"/>
                    </a:solidFill>
                    <a:latin typeface="Calibri" pitchFamily="34" charset="0"/>
                    <a:cs typeface="Calibri" pitchFamily="34" charset="0"/>
                  </a:rPr>
                  <a:t>rec-pack = y</a:t>
                </a:r>
              </a:p>
            </p:txBody>
          </p:sp>
          <p:grpSp>
            <p:nvGrpSpPr>
              <p:cNvPr id="99" name="Group 46"/>
              <p:cNvGrpSpPr>
                <a:grpSpLocks/>
              </p:cNvGrpSpPr>
              <p:nvPr/>
            </p:nvGrpSpPr>
            <p:grpSpPr bwMode="auto">
              <a:xfrm>
                <a:off x="204" y="1525"/>
                <a:ext cx="362" cy="1043"/>
                <a:chOff x="4967" y="2387"/>
                <a:chExt cx="362" cy="1043"/>
              </a:xfrm>
            </p:grpSpPr>
            <p:sp>
              <p:nvSpPr>
                <p:cNvPr id="102" name="Oval 41"/>
                <p:cNvSpPr>
                  <a:spLocks noChangeArrowheads="1"/>
                </p:cNvSpPr>
                <p:nvPr/>
              </p:nvSpPr>
              <p:spPr bwMode="auto">
                <a:xfrm>
                  <a:off x="4999" y="2387"/>
                  <a:ext cx="264" cy="272"/>
                </a:xfrm>
                <a:prstGeom prst="ellipse">
                  <a:avLst/>
                </a:prstGeom>
                <a:noFill/>
                <a:ln w="28575">
                  <a:solidFill>
                    <a:srgbClr val="D26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b="0">
                    <a:latin typeface="Calibri" pitchFamily="34" charset="0"/>
                    <a:cs typeface="Calibri" pitchFamily="34" charset="0"/>
                  </a:endParaRPr>
                </a:p>
              </p:txBody>
            </p:sp>
            <p:sp>
              <p:nvSpPr>
                <p:cNvPr id="103" name="Line 42"/>
                <p:cNvSpPr>
                  <a:spLocks noChangeShapeType="1"/>
                </p:cNvSpPr>
                <p:nvPr/>
              </p:nvSpPr>
              <p:spPr bwMode="auto">
                <a:xfrm>
                  <a:off x="5140" y="2659"/>
                  <a:ext cx="8" cy="317"/>
                </a:xfrm>
                <a:prstGeom prst="line">
                  <a:avLst/>
                </a:prstGeom>
                <a:noFill/>
                <a:ln w="28575">
                  <a:solidFill>
                    <a:srgbClr val="D26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00" b="0">
                    <a:latin typeface="Calibri" pitchFamily="34" charset="0"/>
                    <a:cs typeface="Calibri" pitchFamily="34" charset="0"/>
                  </a:endParaRPr>
                </a:p>
              </p:txBody>
            </p:sp>
            <p:sp>
              <p:nvSpPr>
                <p:cNvPr id="104" name="Line 43"/>
                <p:cNvSpPr>
                  <a:spLocks noChangeShapeType="1"/>
                </p:cNvSpPr>
                <p:nvPr/>
              </p:nvSpPr>
              <p:spPr bwMode="auto">
                <a:xfrm flipH="1">
                  <a:off x="4967" y="2976"/>
                  <a:ext cx="181" cy="454"/>
                </a:xfrm>
                <a:prstGeom prst="line">
                  <a:avLst/>
                </a:prstGeom>
                <a:noFill/>
                <a:ln w="28575">
                  <a:solidFill>
                    <a:srgbClr val="D26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00" b="0">
                    <a:latin typeface="Calibri" pitchFamily="34" charset="0"/>
                    <a:cs typeface="Calibri" pitchFamily="34" charset="0"/>
                  </a:endParaRPr>
                </a:p>
              </p:txBody>
            </p:sp>
            <p:sp>
              <p:nvSpPr>
                <p:cNvPr id="105" name="Line 44"/>
                <p:cNvSpPr>
                  <a:spLocks noChangeShapeType="1"/>
                </p:cNvSpPr>
                <p:nvPr/>
              </p:nvSpPr>
              <p:spPr bwMode="auto">
                <a:xfrm>
                  <a:off x="5148" y="2976"/>
                  <a:ext cx="136" cy="454"/>
                </a:xfrm>
                <a:prstGeom prst="line">
                  <a:avLst/>
                </a:prstGeom>
                <a:noFill/>
                <a:ln w="28575">
                  <a:solidFill>
                    <a:srgbClr val="D26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00" b="0">
                    <a:latin typeface="Calibri" pitchFamily="34" charset="0"/>
                    <a:cs typeface="Calibri" pitchFamily="34" charset="0"/>
                  </a:endParaRPr>
                </a:p>
              </p:txBody>
            </p:sp>
            <p:sp>
              <p:nvSpPr>
                <p:cNvPr id="106" name="Line 45"/>
                <p:cNvSpPr>
                  <a:spLocks noChangeShapeType="1"/>
                </p:cNvSpPr>
                <p:nvPr/>
              </p:nvSpPr>
              <p:spPr bwMode="auto">
                <a:xfrm>
                  <a:off x="4967" y="2795"/>
                  <a:ext cx="362" cy="0"/>
                </a:xfrm>
                <a:prstGeom prst="line">
                  <a:avLst/>
                </a:prstGeom>
                <a:noFill/>
                <a:ln w="28575">
                  <a:solidFill>
                    <a:srgbClr val="D26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00" b="0">
                    <a:latin typeface="Calibri" pitchFamily="34" charset="0"/>
                    <a:cs typeface="Calibri" pitchFamily="34" charset="0"/>
                  </a:endParaRPr>
                </a:p>
              </p:txBody>
            </p:sp>
          </p:grpSp>
          <p:sp>
            <p:nvSpPr>
              <p:cNvPr id="100" name="Line 47"/>
              <p:cNvSpPr>
                <a:spLocks noChangeShapeType="1"/>
              </p:cNvSpPr>
              <p:nvPr/>
            </p:nvSpPr>
            <p:spPr bwMode="auto">
              <a:xfrm flipV="1">
                <a:off x="612" y="1162"/>
                <a:ext cx="454" cy="590"/>
              </a:xfrm>
              <a:prstGeom prst="line">
                <a:avLst/>
              </a:prstGeom>
              <a:noFill/>
              <a:ln w="28575">
                <a:solidFill>
                  <a:srgbClr val="D26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00" b="0">
                  <a:latin typeface="Calibri" pitchFamily="34" charset="0"/>
                  <a:cs typeface="Calibri" pitchFamily="34" charset="0"/>
                </a:endParaRPr>
              </a:p>
            </p:txBody>
          </p:sp>
          <p:sp>
            <p:nvSpPr>
              <p:cNvPr id="101" name="Line 48"/>
              <p:cNvSpPr>
                <a:spLocks noChangeShapeType="1"/>
              </p:cNvSpPr>
              <p:nvPr/>
            </p:nvSpPr>
            <p:spPr bwMode="auto">
              <a:xfrm>
                <a:off x="612" y="1888"/>
                <a:ext cx="454" cy="998"/>
              </a:xfrm>
              <a:prstGeom prst="line">
                <a:avLst/>
              </a:prstGeom>
              <a:noFill/>
              <a:ln w="28575">
                <a:solidFill>
                  <a:srgbClr val="D26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00" b="0">
                  <a:latin typeface="Calibri" pitchFamily="34" charset="0"/>
                  <a:cs typeface="Calibri" pitchFamily="34" charset="0"/>
                </a:endParaRPr>
              </a:p>
            </p:txBody>
          </p:sp>
        </p:grpSp>
        <p:sp>
          <p:nvSpPr>
            <p:cNvPr id="107" name="Freeform 51"/>
            <p:cNvSpPr>
              <a:spLocks/>
            </p:cNvSpPr>
            <p:nvPr/>
          </p:nvSpPr>
          <p:spPr bwMode="auto">
            <a:xfrm>
              <a:off x="827088" y="4365625"/>
              <a:ext cx="3384550" cy="2376488"/>
            </a:xfrm>
            <a:custGeom>
              <a:avLst/>
              <a:gdLst>
                <a:gd name="T0" fmla="*/ 2132 w 2132"/>
                <a:gd name="T1" fmla="*/ 635 h 1625"/>
                <a:gd name="T2" fmla="*/ 1452 w 2132"/>
                <a:gd name="T3" fmla="*/ 1315 h 1625"/>
                <a:gd name="T4" fmla="*/ 454 w 2132"/>
                <a:gd name="T5" fmla="*/ 1406 h 1625"/>
                <a:gd name="T6" fmla="*/ 0 w 2132"/>
                <a:gd name="T7" fmla="*/ 0 h 1625"/>
              </a:gdLst>
              <a:ahLst/>
              <a:cxnLst>
                <a:cxn ang="0">
                  <a:pos x="T0" y="T1"/>
                </a:cxn>
                <a:cxn ang="0">
                  <a:pos x="T2" y="T3"/>
                </a:cxn>
                <a:cxn ang="0">
                  <a:pos x="T4" y="T5"/>
                </a:cxn>
                <a:cxn ang="0">
                  <a:pos x="T6" y="T7"/>
                </a:cxn>
              </a:cxnLst>
              <a:rect l="0" t="0" r="r" b="b"/>
              <a:pathLst>
                <a:path w="2132" h="1625">
                  <a:moveTo>
                    <a:pt x="2132" y="635"/>
                  </a:moveTo>
                  <a:cubicBezTo>
                    <a:pt x="1932" y="911"/>
                    <a:pt x="1732" y="1187"/>
                    <a:pt x="1452" y="1315"/>
                  </a:cubicBezTo>
                  <a:cubicBezTo>
                    <a:pt x="1172" y="1443"/>
                    <a:pt x="696" y="1625"/>
                    <a:pt x="454" y="1406"/>
                  </a:cubicBezTo>
                  <a:cubicBezTo>
                    <a:pt x="212" y="1187"/>
                    <a:pt x="76" y="227"/>
                    <a:pt x="0" y="0"/>
                  </a:cubicBezTo>
                </a:path>
              </a:pathLst>
            </a:custGeom>
            <a:noFill/>
            <a:ln w="28575" cmpd="sng">
              <a:solidFill>
                <a:srgbClr val="D26900"/>
              </a:solidFill>
              <a:round/>
              <a:headEnd type="none" w="med" len="me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00" b="0">
                <a:latin typeface="Calibri" pitchFamily="34" charset="0"/>
                <a:cs typeface="Calibri" pitchFamily="34" charset="0"/>
              </a:endParaRPr>
            </a:p>
          </p:txBody>
        </p:sp>
        <p:sp>
          <p:nvSpPr>
            <p:cNvPr id="108" name="Freeform 53"/>
            <p:cNvSpPr>
              <a:spLocks/>
            </p:cNvSpPr>
            <p:nvPr/>
          </p:nvSpPr>
          <p:spPr bwMode="auto">
            <a:xfrm>
              <a:off x="468313" y="4391025"/>
              <a:ext cx="6624637" cy="2497138"/>
            </a:xfrm>
            <a:custGeom>
              <a:avLst/>
              <a:gdLst>
                <a:gd name="T0" fmla="*/ 4173 w 4173"/>
                <a:gd name="T1" fmla="*/ 726 h 1573"/>
                <a:gd name="T2" fmla="*/ 3175 w 4173"/>
                <a:gd name="T3" fmla="*/ 1270 h 1573"/>
                <a:gd name="T4" fmla="*/ 544 w 4173"/>
                <a:gd name="T5" fmla="*/ 1361 h 1573"/>
                <a:gd name="T6" fmla="*/ 0 w 4173"/>
                <a:gd name="T7" fmla="*/ 0 h 1573"/>
              </a:gdLst>
              <a:ahLst/>
              <a:cxnLst>
                <a:cxn ang="0">
                  <a:pos x="T0" y="T1"/>
                </a:cxn>
                <a:cxn ang="0">
                  <a:pos x="T2" y="T3"/>
                </a:cxn>
                <a:cxn ang="0">
                  <a:pos x="T4" y="T5"/>
                </a:cxn>
                <a:cxn ang="0">
                  <a:pos x="T6" y="T7"/>
                </a:cxn>
              </a:cxnLst>
              <a:rect l="0" t="0" r="r" b="b"/>
              <a:pathLst>
                <a:path w="4173" h="1573">
                  <a:moveTo>
                    <a:pt x="4173" y="726"/>
                  </a:moveTo>
                  <a:cubicBezTo>
                    <a:pt x="3976" y="945"/>
                    <a:pt x="3780" y="1164"/>
                    <a:pt x="3175" y="1270"/>
                  </a:cubicBezTo>
                  <a:cubicBezTo>
                    <a:pt x="2570" y="1376"/>
                    <a:pt x="1073" y="1573"/>
                    <a:pt x="544" y="1361"/>
                  </a:cubicBezTo>
                  <a:cubicBezTo>
                    <a:pt x="15" y="1149"/>
                    <a:pt x="7" y="574"/>
                    <a:pt x="0" y="0"/>
                  </a:cubicBezTo>
                </a:path>
              </a:pathLst>
            </a:custGeom>
            <a:noFill/>
            <a:ln w="28575" cmpd="sng">
              <a:solidFill>
                <a:srgbClr val="D26900"/>
              </a:solidFill>
              <a:round/>
              <a:headEnd type="none" w="med" len="me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00" b="0">
                <a:latin typeface="Calibri" pitchFamily="34" charset="0"/>
                <a:cs typeface="Calibri" pitchFamily="34" charset="0"/>
              </a:endParaRPr>
            </a:p>
          </p:txBody>
        </p:sp>
        <p:sp>
          <p:nvSpPr>
            <p:cNvPr id="109" name="Text Box 54"/>
            <p:cNvSpPr txBox="1">
              <a:spLocks noChangeArrowheads="1"/>
            </p:cNvSpPr>
            <p:nvPr/>
          </p:nvSpPr>
          <p:spPr bwMode="auto">
            <a:xfrm>
              <a:off x="3419475" y="4005263"/>
              <a:ext cx="720725" cy="397775"/>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sz="1600" b="0">
                  <a:solidFill>
                    <a:schemeClr val="accent2"/>
                  </a:solidFill>
                  <a:latin typeface="Calibri" pitchFamily="34" charset="0"/>
                  <a:cs typeface="Calibri" pitchFamily="34" charset="0"/>
                </a:rPr>
                <a:t>C</a:t>
              </a:r>
              <a:r>
                <a:rPr lang="en-GB" sz="1600" b="0" baseline="-25000">
                  <a:solidFill>
                    <a:schemeClr val="accent2"/>
                  </a:solidFill>
                  <a:latin typeface="Calibri" pitchFamily="34" charset="0"/>
                  <a:cs typeface="Calibri" pitchFamily="34" charset="0"/>
                </a:rPr>
                <a:t>r,v</a:t>
              </a:r>
            </a:p>
          </p:txBody>
        </p:sp>
        <p:grpSp>
          <p:nvGrpSpPr>
            <p:cNvPr id="110" name="Group 61"/>
            <p:cNvGrpSpPr>
              <a:grpSpLocks/>
            </p:cNvGrpSpPr>
            <p:nvPr/>
          </p:nvGrpSpPr>
          <p:grpSpPr bwMode="auto">
            <a:xfrm>
              <a:off x="4716467" y="1989138"/>
              <a:ext cx="569913" cy="2917826"/>
              <a:chOff x="2971" y="1253"/>
              <a:chExt cx="359" cy="1838"/>
            </a:xfrm>
          </p:grpSpPr>
          <p:sp>
            <p:nvSpPr>
              <p:cNvPr id="111" name="Text Box 55"/>
              <p:cNvSpPr txBox="1">
                <a:spLocks noChangeArrowheads="1"/>
              </p:cNvSpPr>
              <p:nvPr/>
            </p:nvSpPr>
            <p:spPr bwMode="auto">
              <a:xfrm>
                <a:off x="2971" y="1253"/>
                <a:ext cx="331" cy="251"/>
              </a:xfrm>
              <a:prstGeom prst="rect">
                <a:avLst/>
              </a:prstGeom>
              <a:solidFill>
                <a:srgbClr val="C66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600" b="0">
                    <a:latin typeface="Calibri" pitchFamily="34" charset="0"/>
                    <a:cs typeface="Calibri" pitchFamily="34" charset="0"/>
                  </a:rPr>
                  <a:t>YES</a:t>
                </a:r>
              </a:p>
            </p:txBody>
          </p:sp>
          <p:sp>
            <p:nvSpPr>
              <p:cNvPr id="112" name="Text Box 56"/>
              <p:cNvSpPr txBox="1">
                <a:spLocks noChangeArrowheads="1"/>
              </p:cNvSpPr>
              <p:nvPr/>
            </p:nvSpPr>
            <p:spPr bwMode="auto">
              <a:xfrm>
                <a:off x="3016" y="2160"/>
                <a:ext cx="314" cy="251"/>
              </a:xfrm>
              <a:prstGeom prst="rect">
                <a:avLst/>
              </a:prstGeom>
              <a:solidFill>
                <a:srgbClr val="C66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600" b="0">
                    <a:latin typeface="Calibri" pitchFamily="34" charset="0"/>
                    <a:cs typeface="Calibri" pitchFamily="34" charset="0"/>
                  </a:rPr>
                  <a:t>NO</a:t>
                </a:r>
              </a:p>
            </p:txBody>
          </p:sp>
          <p:sp>
            <p:nvSpPr>
              <p:cNvPr id="113" name="Text Box 57"/>
              <p:cNvSpPr txBox="1">
                <a:spLocks noChangeArrowheads="1"/>
              </p:cNvSpPr>
              <p:nvPr/>
            </p:nvSpPr>
            <p:spPr bwMode="auto">
              <a:xfrm>
                <a:off x="2971" y="2840"/>
                <a:ext cx="331" cy="251"/>
              </a:xfrm>
              <a:prstGeom prst="rect">
                <a:avLst/>
              </a:prstGeom>
              <a:solidFill>
                <a:srgbClr val="C66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600" b="0">
                    <a:latin typeface="Calibri" pitchFamily="34" charset="0"/>
                    <a:cs typeface="Calibri" pitchFamily="34" charset="0"/>
                  </a:rPr>
                  <a:t>YES</a:t>
                </a:r>
              </a:p>
            </p:txBody>
          </p:sp>
        </p:grpSp>
        <p:sp>
          <p:nvSpPr>
            <p:cNvPr id="114" name="Text Box 58"/>
            <p:cNvSpPr txBox="1">
              <a:spLocks noChangeArrowheads="1"/>
            </p:cNvSpPr>
            <p:nvPr/>
          </p:nvSpPr>
          <p:spPr bwMode="auto">
            <a:xfrm>
              <a:off x="7380288" y="1989138"/>
              <a:ext cx="524763" cy="397775"/>
            </a:xfrm>
            <a:prstGeom prst="rect">
              <a:avLst/>
            </a:prstGeom>
            <a:solidFill>
              <a:srgbClr val="C66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600" b="0">
                  <a:latin typeface="Calibri" pitchFamily="34" charset="0"/>
                  <a:cs typeface="Calibri" pitchFamily="34" charset="0"/>
                </a:rPr>
                <a:t>YES</a:t>
              </a:r>
            </a:p>
          </p:txBody>
        </p:sp>
        <p:sp>
          <p:nvSpPr>
            <p:cNvPr id="115" name="Text Box 59"/>
            <p:cNvSpPr txBox="1">
              <a:spLocks noChangeArrowheads="1"/>
            </p:cNvSpPr>
            <p:nvPr/>
          </p:nvSpPr>
          <p:spPr bwMode="auto">
            <a:xfrm>
              <a:off x="7380288" y="4149725"/>
              <a:ext cx="524763" cy="397775"/>
            </a:xfrm>
            <a:prstGeom prst="rect">
              <a:avLst/>
            </a:prstGeom>
            <a:solidFill>
              <a:srgbClr val="C66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600" b="0">
                  <a:latin typeface="Calibri" pitchFamily="34" charset="0"/>
                  <a:cs typeface="Calibri" pitchFamily="34" charset="0"/>
                </a:rPr>
                <a:t>YES</a:t>
              </a:r>
            </a:p>
          </p:txBody>
        </p:sp>
      </p:grpSp>
    </p:spTree>
    <p:extLst>
      <p:ext uri="{BB962C8B-B14F-4D97-AF65-F5344CB8AC3E}">
        <p14:creationId xmlns:p14="http://schemas.microsoft.com/office/powerpoint/2010/main" val="376233388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Why easy-parking? Some basics:</a:t>
            </a:r>
            <a:endParaRPr lang="en-US" dirty="0"/>
          </a:p>
        </p:txBody>
      </p:sp>
      <p:sp>
        <p:nvSpPr>
          <p:cNvPr id="3" name="Inhaltsplatzhalter 2"/>
          <p:cNvSpPr>
            <a:spLocks noGrp="1"/>
          </p:cNvSpPr>
          <p:nvPr>
            <p:ph idx="1"/>
          </p:nvPr>
        </p:nvSpPr>
        <p:spPr/>
        <p:txBody>
          <a:bodyPr/>
          <a:lstStyle/>
          <a:p>
            <a:pPr marL="0" indent="0">
              <a:buNone/>
            </a:pPr>
            <a:r>
              <a:rPr lang="en-GB" b="0" dirty="0" smtClean="0">
                <a:solidFill>
                  <a:schemeClr val="tx1"/>
                </a:solidFill>
              </a:rPr>
              <a:t>Constraint satisfaction Problem (CSP) </a:t>
            </a:r>
            <a:r>
              <a:rPr lang="en-GB" b="0" dirty="0">
                <a:solidFill>
                  <a:schemeClr val="tx1"/>
                </a:solidFill>
              </a:rPr>
              <a:t>defined by:</a:t>
            </a:r>
            <a:r>
              <a:rPr lang="en-GB" b="0" dirty="0">
                <a:solidFill>
                  <a:schemeClr val="tx1"/>
                </a:solidFill>
                <a:latin typeface="Monotype Corsiva" pitchFamily="66" charset="0"/>
              </a:rPr>
              <a:t> </a:t>
            </a:r>
            <a:r>
              <a:rPr lang="en-GB" b="0" dirty="0" smtClean="0">
                <a:solidFill>
                  <a:schemeClr val="tx1"/>
                </a:solidFill>
                <a:latin typeface="Monotype Corsiva" pitchFamily="66" charset="0"/>
              </a:rPr>
              <a:t/>
            </a:r>
            <a:br>
              <a:rPr lang="en-GB" b="0" dirty="0" smtClean="0">
                <a:solidFill>
                  <a:schemeClr val="tx1"/>
                </a:solidFill>
                <a:latin typeface="Monotype Corsiva" pitchFamily="66" charset="0"/>
              </a:rPr>
            </a:br>
            <a:r>
              <a:rPr lang="en-GB" dirty="0" smtClean="0">
                <a:solidFill>
                  <a:srgbClr val="E87400"/>
                </a:solidFill>
                <a:latin typeface="Monotype Corsiva" pitchFamily="66" charset="0"/>
              </a:rPr>
              <a:t>C</a:t>
            </a:r>
            <a:r>
              <a:rPr lang="en-GB" dirty="0" smtClean="0">
                <a:solidFill>
                  <a:srgbClr val="D26900"/>
                </a:solidFill>
              </a:rPr>
              <a:t> </a:t>
            </a:r>
            <a:r>
              <a:rPr lang="en-GB" b="0" dirty="0">
                <a:solidFill>
                  <a:schemeClr val="tx1"/>
                </a:solidFill>
              </a:rPr>
              <a:t>(Constraints), </a:t>
            </a:r>
            <a:r>
              <a:rPr lang="en-GB" dirty="0">
                <a:solidFill>
                  <a:srgbClr val="E87400"/>
                </a:solidFill>
                <a:latin typeface="Monotype Corsiva" pitchFamily="66" charset="0"/>
              </a:rPr>
              <a:t>V</a:t>
            </a:r>
            <a:r>
              <a:rPr lang="en-GB" b="0" dirty="0">
                <a:solidFill>
                  <a:schemeClr val="tx1"/>
                </a:solidFill>
              </a:rPr>
              <a:t> (Variables), </a:t>
            </a:r>
            <a:r>
              <a:rPr lang="en-GB" dirty="0">
                <a:solidFill>
                  <a:srgbClr val="E87400"/>
                </a:solidFill>
                <a:latin typeface="Monotype Corsiva" pitchFamily="66" charset="0"/>
              </a:rPr>
              <a:t>D</a:t>
            </a:r>
            <a:r>
              <a:rPr lang="en-GB" b="0" dirty="0">
                <a:solidFill>
                  <a:schemeClr val="tx1"/>
                </a:solidFill>
              </a:rPr>
              <a:t> (Domain)</a:t>
            </a:r>
          </a:p>
          <a:p>
            <a:endParaRPr lang="en-GB" b="0" dirty="0">
              <a:solidFill>
                <a:schemeClr val="tx1"/>
              </a:solidFill>
            </a:endParaRPr>
          </a:p>
          <a:p>
            <a:pPr marL="0" indent="0">
              <a:buNone/>
            </a:pPr>
            <a:r>
              <a:rPr lang="en-GB" b="0" dirty="0">
                <a:solidFill>
                  <a:schemeClr val="tx1"/>
                </a:solidFill>
              </a:rPr>
              <a:t>Let </a:t>
            </a:r>
            <a:r>
              <a:rPr lang="en-GB" dirty="0">
                <a:solidFill>
                  <a:srgbClr val="E87400"/>
                </a:solidFill>
                <a:latin typeface="Monotype Corsiva" pitchFamily="66" charset="0"/>
              </a:rPr>
              <a:t>(C,V,D)</a:t>
            </a:r>
            <a:r>
              <a:rPr lang="en-GB" b="0" dirty="0">
                <a:solidFill>
                  <a:schemeClr val="tx1"/>
                </a:solidFill>
              </a:rPr>
              <a:t> be a consistent CSP, </a:t>
            </a:r>
            <a:r>
              <a:rPr lang="en-GB" dirty="0">
                <a:solidFill>
                  <a:srgbClr val="E87400"/>
                </a:solidFill>
                <a:cs typeface="Arial" charset="0"/>
              </a:rPr>
              <a:t>Φ</a:t>
            </a:r>
            <a:r>
              <a:rPr lang="en-GB" b="0" dirty="0">
                <a:solidFill>
                  <a:schemeClr val="tx1"/>
                </a:solidFill>
                <a:cs typeface="Arial" charset="0"/>
              </a:rPr>
              <a:t> a </a:t>
            </a:r>
            <a:r>
              <a:rPr lang="en-GB" b="0" dirty="0" smtClean="0">
                <a:solidFill>
                  <a:schemeClr val="tx1"/>
                </a:solidFill>
                <a:cs typeface="Arial" charset="0"/>
              </a:rPr>
              <a:t>constraint:</a:t>
            </a:r>
            <a:endParaRPr lang="en-GB" b="0" dirty="0" smtClean="0">
              <a:solidFill>
                <a:schemeClr val="tx1"/>
              </a:solidFill>
            </a:endParaRPr>
          </a:p>
          <a:p>
            <a:pPr marL="285750"/>
            <a:r>
              <a:rPr lang="en-GB" b="0" dirty="0" smtClean="0">
                <a:solidFill>
                  <a:schemeClr val="tx1"/>
                </a:solidFill>
              </a:rPr>
              <a:t>A </a:t>
            </a:r>
            <a:r>
              <a:rPr lang="en-GB" b="0" dirty="0">
                <a:solidFill>
                  <a:schemeClr val="tx1"/>
                </a:solidFill>
              </a:rPr>
              <a:t>subset </a:t>
            </a:r>
            <a:r>
              <a:rPr lang="en-GB" dirty="0">
                <a:solidFill>
                  <a:srgbClr val="E87400"/>
                </a:solidFill>
              </a:rPr>
              <a:t>C</a:t>
            </a:r>
            <a:r>
              <a:rPr lang="en-GB" b="0" dirty="0">
                <a:solidFill>
                  <a:schemeClr val="tx1"/>
                </a:solidFill>
              </a:rPr>
              <a:t> of </a:t>
            </a:r>
            <a:r>
              <a:rPr lang="en-GB" dirty="0" smtClean="0">
                <a:solidFill>
                  <a:srgbClr val="E87400"/>
                </a:solidFill>
                <a:latin typeface="Monotype Corsiva" pitchFamily="66" charset="0"/>
              </a:rPr>
              <a:t>C </a:t>
            </a:r>
            <a:r>
              <a:rPr lang="en-GB" b="0" dirty="0" smtClean="0">
                <a:solidFill>
                  <a:schemeClr val="tx1"/>
                </a:solidFill>
              </a:rPr>
              <a:t> </a:t>
            </a:r>
            <a:r>
              <a:rPr lang="en-GB" b="0" dirty="0">
                <a:solidFill>
                  <a:schemeClr val="tx1"/>
                </a:solidFill>
              </a:rPr>
              <a:t>is called an explanation for </a:t>
            </a:r>
            <a:r>
              <a:rPr lang="el-GR" dirty="0">
                <a:solidFill>
                  <a:srgbClr val="E87400"/>
                </a:solidFill>
                <a:cs typeface="Arial" charset="0"/>
              </a:rPr>
              <a:t>Φ</a:t>
            </a:r>
            <a:r>
              <a:rPr lang="en-GB" b="0" dirty="0">
                <a:solidFill>
                  <a:schemeClr val="tx1"/>
                </a:solidFill>
              </a:rPr>
              <a:t> </a:t>
            </a:r>
            <a:r>
              <a:rPr lang="en-GB" b="0" dirty="0" err="1">
                <a:solidFill>
                  <a:schemeClr val="tx1"/>
                </a:solidFill>
              </a:rPr>
              <a:t>iff</a:t>
            </a:r>
            <a:r>
              <a:rPr lang="en-GB" b="0" dirty="0">
                <a:solidFill>
                  <a:schemeClr val="tx1"/>
                </a:solidFill>
              </a:rPr>
              <a:t>  </a:t>
            </a:r>
            <a:r>
              <a:rPr lang="en-GB" dirty="0">
                <a:solidFill>
                  <a:srgbClr val="E87400"/>
                </a:solidFill>
              </a:rPr>
              <a:t>C </a:t>
            </a:r>
            <a:r>
              <a:rPr lang="en-GB" sz="2400" dirty="0">
                <a:solidFill>
                  <a:srgbClr val="E87400"/>
                </a:solidFill>
                <a:latin typeface="Arial Unicode MS" pitchFamily="34" charset="-128"/>
                <a:ea typeface="Arial Unicode MS" pitchFamily="34" charset="-128"/>
                <a:cs typeface="Arial Unicode MS" pitchFamily="34" charset="-128"/>
              </a:rPr>
              <a:t>⊨ </a:t>
            </a:r>
            <a:r>
              <a:rPr lang="el-GR" dirty="0">
                <a:solidFill>
                  <a:srgbClr val="E87400"/>
                </a:solidFill>
                <a:cs typeface="Arial" charset="0"/>
              </a:rPr>
              <a:t>Φ</a:t>
            </a:r>
            <a:r>
              <a:rPr lang="de-DE" b="0" dirty="0">
                <a:solidFill>
                  <a:schemeClr val="tx1"/>
                </a:solidFill>
                <a:cs typeface="Arial" charset="0"/>
              </a:rPr>
              <a:t>.</a:t>
            </a:r>
            <a:r>
              <a:rPr lang="en-GB" b="0" dirty="0">
                <a:solidFill>
                  <a:schemeClr val="tx1"/>
                </a:solidFill>
                <a:latin typeface="Arial Unicode MS" pitchFamily="34" charset="-128"/>
                <a:ea typeface="Arial Unicode MS" pitchFamily="34" charset="-128"/>
                <a:cs typeface="Arial Unicode MS" pitchFamily="34" charset="-128"/>
              </a:rPr>
              <a:t> </a:t>
            </a:r>
            <a:br>
              <a:rPr lang="en-GB" b="0" dirty="0">
                <a:solidFill>
                  <a:schemeClr val="tx1"/>
                </a:solidFill>
                <a:latin typeface="Arial Unicode MS" pitchFamily="34" charset="-128"/>
                <a:ea typeface="Arial Unicode MS" pitchFamily="34" charset="-128"/>
                <a:cs typeface="Arial Unicode MS" pitchFamily="34" charset="-128"/>
              </a:rPr>
            </a:br>
            <a:r>
              <a:rPr lang="en-US" b="0" dirty="0" smtClean="0">
                <a:solidFill>
                  <a:schemeClr val="tx1"/>
                </a:solidFill>
                <a:latin typeface="Arial Unicode MS" pitchFamily="34" charset="-128"/>
                <a:ea typeface="Arial Unicode MS" pitchFamily="34" charset="-128"/>
                <a:cs typeface="Arial Unicode MS" pitchFamily="34" charset="-128"/>
              </a:rPr>
              <a:t>(</a:t>
            </a:r>
            <a:r>
              <a:rPr lang="en-US" dirty="0" smtClean="0">
                <a:solidFill>
                  <a:srgbClr val="E87400"/>
                </a:solidFill>
                <a:cs typeface="Arial" charset="0"/>
              </a:rPr>
              <a:t>Φ </a:t>
            </a:r>
            <a:r>
              <a:rPr lang="en-US" b="0" dirty="0" smtClean="0">
                <a:solidFill>
                  <a:schemeClr val="tx1"/>
                </a:solidFill>
                <a:cs typeface="Arial" charset="0"/>
              </a:rPr>
              <a:t>is true in all models of </a:t>
            </a:r>
            <a:r>
              <a:rPr lang="en-US" dirty="0" smtClean="0">
                <a:solidFill>
                  <a:srgbClr val="E87400"/>
                </a:solidFill>
                <a:cs typeface="Arial" charset="0"/>
              </a:rPr>
              <a:t>C</a:t>
            </a:r>
            <a:r>
              <a:rPr lang="en-US" b="0" dirty="0" smtClean="0">
                <a:solidFill>
                  <a:schemeClr val="tx1"/>
                </a:solidFill>
                <a:cs typeface="Arial" charset="0"/>
              </a:rPr>
              <a:t>.)</a:t>
            </a:r>
            <a:endParaRPr lang="en-US" b="0" dirty="0" smtClean="0">
              <a:solidFill>
                <a:schemeClr val="tx1"/>
              </a:solidFill>
              <a:latin typeface="Arial Unicode MS" pitchFamily="34" charset="-128"/>
              <a:ea typeface="Arial Unicode MS" pitchFamily="34" charset="-128"/>
              <a:cs typeface="Arial Unicode MS" pitchFamily="34" charset="-128"/>
            </a:endParaRPr>
          </a:p>
          <a:p>
            <a:pPr marL="285750"/>
            <a:r>
              <a:rPr lang="en-GB" dirty="0" smtClean="0">
                <a:solidFill>
                  <a:srgbClr val="E87400"/>
                </a:solidFill>
              </a:rPr>
              <a:t>C</a:t>
            </a:r>
            <a:r>
              <a:rPr lang="en-GB" b="0" dirty="0" smtClean="0">
                <a:solidFill>
                  <a:schemeClr val="tx1"/>
                </a:solidFill>
              </a:rPr>
              <a:t> </a:t>
            </a:r>
            <a:r>
              <a:rPr lang="en-GB" b="0" dirty="0">
                <a:solidFill>
                  <a:schemeClr val="tx1"/>
                </a:solidFill>
              </a:rPr>
              <a:t>is a minimal explanation for </a:t>
            </a:r>
            <a:r>
              <a:rPr lang="el-GR" dirty="0">
                <a:solidFill>
                  <a:srgbClr val="E87400"/>
                </a:solidFill>
                <a:cs typeface="Arial" charset="0"/>
              </a:rPr>
              <a:t>Φ</a:t>
            </a:r>
            <a:r>
              <a:rPr lang="de-DE" b="0" dirty="0">
                <a:solidFill>
                  <a:schemeClr val="tx1"/>
                </a:solidFill>
                <a:cs typeface="Arial" charset="0"/>
              </a:rPr>
              <a:t> </a:t>
            </a:r>
            <a:r>
              <a:rPr lang="en-GB" b="0" dirty="0" err="1">
                <a:solidFill>
                  <a:schemeClr val="tx1"/>
                </a:solidFill>
              </a:rPr>
              <a:t>iff</a:t>
            </a:r>
            <a:r>
              <a:rPr lang="en-GB" b="0" dirty="0">
                <a:solidFill>
                  <a:schemeClr val="tx1"/>
                </a:solidFill>
              </a:rPr>
              <a:t> </a:t>
            </a:r>
            <a:br>
              <a:rPr lang="en-GB" b="0" dirty="0">
                <a:solidFill>
                  <a:schemeClr val="tx1"/>
                </a:solidFill>
              </a:rPr>
            </a:br>
            <a:r>
              <a:rPr lang="en-GB" b="0" dirty="0">
                <a:solidFill>
                  <a:schemeClr val="tx1"/>
                </a:solidFill>
              </a:rPr>
              <a:t>no proper subset of </a:t>
            </a:r>
            <a:r>
              <a:rPr lang="en-GB" dirty="0">
                <a:solidFill>
                  <a:srgbClr val="E87400"/>
                </a:solidFill>
              </a:rPr>
              <a:t>C</a:t>
            </a:r>
            <a:r>
              <a:rPr lang="en-GB" b="0" dirty="0">
                <a:solidFill>
                  <a:schemeClr val="tx1"/>
                </a:solidFill>
              </a:rPr>
              <a:t> is an explanation for </a:t>
            </a:r>
            <a:r>
              <a:rPr lang="el-GR" dirty="0">
                <a:solidFill>
                  <a:srgbClr val="E87400"/>
                </a:solidFill>
                <a:cs typeface="Arial" charset="0"/>
              </a:rPr>
              <a:t>Φ</a:t>
            </a:r>
            <a:r>
              <a:rPr lang="en-GB" b="0" dirty="0">
                <a:solidFill>
                  <a:schemeClr val="tx1"/>
                </a:solidFill>
              </a:rPr>
              <a:t>.</a:t>
            </a:r>
          </a:p>
          <a:p>
            <a:endParaRPr lang="en-US" dirty="0"/>
          </a:p>
        </p:txBody>
      </p:sp>
    </p:spTree>
    <p:extLst>
      <p:ext uri="{BB962C8B-B14F-4D97-AF65-F5344CB8AC3E}">
        <p14:creationId xmlns:p14="http://schemas.microsoft.com/office/powerpoint/2010/main" val="137683583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Why easy-parking?</a:t>
            </a:r>
            <a:endParaRPr lang="en-US" dirty="0"/>
          </a:p>
        </p:txBody>
      </p:sp>
      <p:grpSp>
        <p:nvGrpSpPr>
          <p:cNvPr id="31" name="Gruppieren 30"/>
          <p:cNvGrpSpPr/>
          <p:nvPr/>
        </p:nvGrpSpPr>
        <p:grpSpPr>
          <a:xfrm>
            <a:off x="542219" y="1426125"/>
            <a:ext cx="7992566" cy="4350419"/>
            <a:chOff x="323850" y="1166813"/>
            <a:chExt cx="8543925" cy="5113337"/>
          </a:xfrm>
        </p:grpSpPr>
        <p:sp>
          <p:nvSpPr>
            <p:cNvPr id="5" name="AutoShape 5"/>
            <p:cNvSpPr>
              <a:spLocks noChangeArrowheads="1"/>
            </p:cNvSpPr>
            <p:nvPr/>
          </p:nvSpPr>
          <p:spPr bwMode="auto">
            <a:xfrm>
              <a:off x="7138988" y="1166813"/>
              <a:ext cx="1728787" cy="5113337"/>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600" b="0">
                <a:latin typeface="Calibri" pitchFamily="34" charset="0"/>
                <a:cs typeface="Calibri" pitchFamily="34" charset="0"/>
              </a:endParaRPr>
            </a:p>
            <a:p>
              <a:endParaRPr lang="en-GB" sz="1600" b="0">
                <a:latin typeface="Calibri" pitchFamily="34" charset="0"/>
                <a:cs typeface="Calibri" pitchFamily="34" charset="0"/>
              </a:endParaRPr>
            </a:p>
            <a:p>
              <a:endParaRPr lang="en-GB" sz="1600" b="0">
                <a:latin typeface="Calibri" pitchFamily="34" charset="0"/>
                <a:cs typeface="Calibri" pitchFamily="34" charset="0"/>
              </a:endParaRPr>
            </a:p>
            <a:p>
              <a:endParaRPr lang="en-GB" sz="1600" b="0">
                <a:latin typeface="Calibri" pitchFamily="34" charset="0"/>
                <a:cs typeface="Calibri" pitchFamily="34" charset="0"/>
              </a:endParaRPr>
            </a:p>
            <a:p>
              <a:endParaRPr lang="en-GB" sz="1600" b="0">
                <a:latin typeface="Calibri" pitchFamily="34" charset="0"/>
                <a:cs typeface="Calibri" pitchFamily="34" charset="0"/>
              </a:endParaRPr>
            </a:p>
            <a:p>
              <a:endParaRPr lang="en-GB" sz="1600" b="0">
                <a:latin typeface="Calibri" pitchFamily="34" charset="0"/>
                <a:cs typeface="Calibri" pitchFamily="34" charset="0"/>
              </a:endParaRPr>
            </a:p>
            <a:p>
              <a:endParaRPr lang="en-GB" sz="1600" b="0">
                <a:latin typeface="Calibri" pitchFamily="34" charset="0"/>
                <a:cs typeface="Calibri" pitchFamily="34" charset="0"/>
              </a:endParaRPr>
            </a:p>
            <a:p>
              <a:endParaRPr lang="en-GB" sz="1600" b="0">
                <a:latin typeface="Calibri" pitchFamily="34" charset="0"/>
                <a:cs typeface="Calibri" pitchFamily="34" charset="0"/>
              </a:endParaRPr>
            </a:p>
            <a:p>
              <a:endParaRPr lang="en-GB" sz="1600" b="0">
                <a:latin typeface="Calibri" pitchFamily="34" charset="0"/>
                <a:cs typeface="Calibri" pitchFamily="34" charset="0"/>
              </a:endParaRPr>
            </a:p>
            <a:p>
              <a:endParaRPr lang="en-GB" sz="1600" b="0">
                <a:latin typeface="Calibri" pitchFamily="34" charset="0"/>
                <a:cs typeface="Calibri" pitchFamily="34" charset="0"/>
              </a:endParaRPr>
            </a:p>
            <a:p>
              <a:endParaRPr lang="en-GB" sz="1600" b="0">
                <a:latin typeface="Calibri" pitchFamily="34" charset="0"/>
                <a:cs typeface="Calibri" pitchFamily="34" charset="0"/>
              </a:endParaRPr>
            </a:p>
            <a:p>
              <a:endParaRPr lang="en-GB" sz="1600" b="0">
                <a:latin typeface="Calibri" pitchFamily="34" charset="0"/>
                <a:cs typeface="Calibri" pitchFamily="34" charset="0"/>
              </a:endParaRPr>
            </a:p>
            <a:p>
              <a:r>
                <a:rPr lang="en-GB" sz="1600" b="0">
                  <a:solidFill>
                    <a:srgbClr val="5F5F5F"/>
                  </a:solidFill>
                  <a:latin typeface="Calibri" pitchFamily="34" charset="0"/>
                  <a:cs typeface="Calibri" pitchFamily="34" charset="0"/>
                </a:rPr>
                <a:t>Functions</a:t>
              </a:r>
              <a:br>
                <a:rPr lang="en-GB" sz="1600" b="0">
                  <a:solidFill>
                    <a:srgbClr val="5F5F5F"/>
                  </a:solidFill>
                  <a:latin typeface="Calibri" pitchFamily="34" charset="0"/>
                  <a:cs typeface="Calibri" pitchFamily="34" charset="0"/>
                </a:rPr>
              </a:br>
              <a:endParaRPr lang="en-GB" sz="1600" b="0">
                <a:solidFill>
                  <a:srgbClr val="5F5F5F"/>
                </a:solidFill>
                <a:latin typeface="Calibri" pitchFamily="34" charset="0"/>
                <a:cs typeface="Calibri" pitchFamily="34" charset="0"/>
              </a:endParaRPr>
            </a:p>
            <a:p>
              <a:endParaRPr lang="en-GB" sz="1600" b="0">
                <a:solidFill>
                  <a:schemeClr val="bg1"/>
                </a:solidFill>
                <a:latin typeface="Calibri" pitchFamily="34" charset="0"/>
                <a:cs typeface="Calibri" pitchFamily="34" charset="0"/>
              </a:endParaRPr>
            </a:p>
          </p:txBody>
        </p:sp>
        <p:sp>
          <p:nvSpPr>
            <p:cNvPr id="6" name="AutoShape 6"/>
            <p:cNvSpPr>
              <a:spLocks noChangeArrowheads="1"/>
            </p:cNvSpPr>
            <p:nvPr/>
          </p:nvSpPr>
          <p:spPr bwMode="auto">
            <a:xfrm>
              <a:off x="4329113" y="1166813"/>
              <a:ext cx="1728787" cy="5113337"/>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600" b="0">
                <a:latin typeface="Calibri" pitchFamily="34" charset="0"/>
                <a:cs typeface="Calibri" pitchFamily="34" charset="0"/>
              </a:endParaRPr>
            </a:p>
            <a:p>
              <a:endParaRPr lang="en-GB" sz="1600" b="0">
                <a:latin typeface="Calibri" pitchFamily="34" charset="0"/>
                <a:cs typeface="Calibri" pitchFamily="34" charset="0"/>
              </a:endParaRPr>
            </a:p>
            <a:p>
              <a:endParaRPr lang="en-GB" sz="1600" b="0">
                <a:latin typeface="Calibri" pitchFamily="34" charset="0"/>
                <a:cs typeface="Calibri" pitchFamily="34" charset="0"/>
              </a:endParaRPr>
            </a:p>
            <a:p>
              <a:endParaRPr lang="en-GB" sz="1600" b="0">
                <a:latin typeface="Calibri" pitchFamily="34" charset="0"/>
                <a:cs typeface="Calibri" pitchFamily="34" charset="0"/>
              </a:endParaRPr>
            </a:p>
            <a:p>
              <a:endParaRPr lang="en-GB" sz="1600" b="0">
                <a:latin typeface="Calibri" pitchFamily="34" charset="0"/>
                <a:cs typeface="Calibri" pitchFamily="34" charset="0"/>
              </a:endParaRPr>
            </a:p>
            <a:p>
              <a:endParaRPr lang="en-GB" sz="1600" b="0">
                <a:latin typeface="Calibri" pitchFamily="34" charset="0"/>
                <a:cs typeface="Calibri" pitchFamily="34" charset="0"/>
              </a:endParaRPr>
            </a:p>
            <a:p>
              <a:endParaRPr lang="en-GB" sz="1600" b="0">
                <a:latin typeface="Calibri" pitchFamily="34" charset="0"/>
                <a:cs typeface="Calibri" pitchFamily="34" charset="0"/>
              </a:endParaRPr>
            </a:p>
            <a:p>
              <a:endParaRPr lang="en-GB" sz="1600" b="0">
                <a:latin typeface="Calibri" pitchFamily="34" charset="0"/>
                <a:cs typeface="Calibri" pitchFamily="34" charset="0"/>
              </a:endParaRPr>
            </a:p>
            <a:p>
              <a:endParaRPr lang="en-GB" sz="1600" b="0">
                <a:latin typeface="Calibri" pitchFamily="34" charset="0"/>
                <a:cs typeface="Calibri" pitchFamily="34" charset="0"/>
              </a:endParaRPr>
            </a:p>
            <a:p>
              <a:endParaRPr lang="en-GB" sz="1600" b="0">
                <a:latin typeface="Calibri" pitchFamily="34" charset="0"/>
                <a:cs typeface="Calibri" pitchFamily="34" charset="0"/>
              </a:endParaRPr>
            </a:p>
            <a:p>
              <a:endParaRPr lang="en-GB" sz="1600" b="0">
                <a:latin typeface="Calibri" pitchFamily="34" charset="0"/>
                <a:cs typeface="Calibri" pitchFamily="34" charset="0"/>
              </a:endParaRPr>
            </a:p>
            <a:p>
              <a:endParaRPr lang="en-GB" sz="1600" b="0">
                <a:latin typeface="Calibri" pitchFamily="34" charset="0"/>
                <a:cs typeface="Calibri" pitchFamily="34" charset="0"/>
              </a:endParaRPr>
            </a:p>
            <a:p>
              <a:endParaRPr lang="en-GB" sz="1600" b="0">
                <a:latin typeface="Calibri" pitchFamily="34" charset="0"/>
                <a:cs typeface="Calibri" pitchFamily="34" charset="0"/>
              </a:endParaRPr>
            </a:p>
            <a:p>
              <a:r>
                <a:rPr lang="en-GB" sz="1600" b="0">
                  <a:solidFill>
                    <a:srgbClr val="5F5F5F"/>
                  </a:solidFill>
                  <a:latin typeface="Calibri" pitchFamily="34" charset="0"/>
                  <a:cs typeface="Calibri" pitchFamily="34" charset="0"/>
                </a:rPr>
                <a:t>Configuration</a:t>
              </a:r>
              <a:br>
                <a:rPr lang="en-GB" sz="1600" b="0">
                  <a:solidFill>
                    <a:srgbClr val="5F5F5F"/>
                  </a:solidFill>
                  <a:latin typeface="Calibri" pitchFamily="34" charset="0"/>
                  <a:cs typeface="Calibri" pitchFamily="34" charset="0"/>
                </a:rPr>
              </a:br>
              <a:r>
                <a:rPr lang="en-GB" sz="1600" b="0">
                  <a:solidFill>
                    <a:srgbClr val="5F5F5F"/>
                  </a:solidFill>
                  <a:latin typeface="Calibri" pitchFamily="34" charset="0"/>
                  <a:cs typeface="Calibri" pitchFamily="34" charset="0"/>
                </a:rPr>
                <a:t>(Part of CSP </a:t>
              </a:r>
              <a:br>
                <a:rPr lang="en-GB" sz="1600" b="0">
                  <a:solidFill>
                    <a:srgbClr val="5F5F5F"/>
                  </a:solidFill>
                  <a:latin typeface="Calibri" pitchFamily="34" charset="0"/>
                  <a:cs typeface="Calibri" pitchFamily="34" charset="0"/>
                </a:rPr>
              </a:br>
              <a:r>
                <a:rPr lang="en-GB" sz="1600" b="0">
                  <a:solidFill>
                    <a:srgbClr val="5F5F5F"/>
                  </a:solidFill>
                  <a:latin typeface="Calibri" pitchFamily="34" charset="0"/>
                  <a:cs typeface="Calibri" pitchFamily="34" charset="0"/>
                </a:rPr>
                <a:t>solution)</a:t>
              </a:r>
            </a:p>
            <a:p>
              <a:endParaRPr lang="en-GB" sz="1600" b="0">
                <a:solidFill>
                  <a:srgbClr val="5F5F5F"/>
                </a:solidFill>
                <a:latin typeface="Calibri" pitchFamily="34" charset="0"/>
                <a:cs typeface="Calibri" pitchFamily="34" charset="0"/>
              </a:endParaRPr>
            </a:p>
          </p:txBody>
        </p:sp>
        <p:sp>
          <p:nvSpPr>
            <p:cNvPr id="7" name="AutoShape 7"/>
            <p:cNvSpPr>
              <a:spLocks noChangeArrowheads="1"/>
            </p:cNvSpPr>
            <p:nvPr/>
          </p:nvSpPr>
          <p:spPr bwMode="auto">
            <a:xfrm>
              <a:off x="1449388" y="1166813"/>
              <a:ext cx="1728787" cy="5113337"/>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600" b="0">
                <a:latin typeface="Calibri" pitchFamily="34" charset="0"/>
                <a:cs typeface="Calibri" pitchFamily="34" charset="0"/>
              </a:endParaRPr>
            </a:p>
            <a:p>
              <a:endParaRPr lang="en-GB" sz="1600" b="0">
                <a:latin typeface="Calibri" pitchFamily="34" charset="0"/>
                <a:cs typeface="Calibri" pitchFamily="34" charset="0"/>
              </a:endParaRPr>
            </a:p>
            <a:p>
              <a:endParaRPr lang="en-GB" sz="1600" b="0">
                <a:latin typeface="Calibri" pitchFamily="34" charset="0"/>
                <a:cs typeface="Calibri" pitchFamily="34" charset="0"/>
              </a:endParaRPr>
            </a:p>
            <a:p>
              <a:endParaRPr lang="en-GB" sz="1600" b="0">
                <a:latin typeface="Calibri" pitchFamily="34" charset="0"/>
                <a:cs typeface="Calibri" pitchFamily="34" charset="0"/>
              </a:endParaRPr>
            </a:p>
            <a:p>
              <a:endParaRPr lang="en-GB" sz="1600" b="0">
                <a:latin typeface="Calibri" pitchFamily="34" charset="0"/>
                <a:cs typeface="Calibri" pitchFamily="34" charset="0"/>
              </a:endParaRPr>
            </a:p>
            <a:p>
              <a:endParaRPr lang="en-GB" sz="1600" b="0">
                <a:latin typeface="Calibri" pitchFamily="34" charset="0"/>
                <a:cs typeface="Calibri" pitchFamily="34" charset="0"/>
              </a:endParaRPr>
            </a:p>
            <a:p>
              <a:endParaRPr lang="en-GB" sz="1600" b="0">
                <a:latin typeface="Calibri" pitchFamily="34" charset="0"/>
                <a:cs typeface="Calibri" pitchFamily="34" charset="0"/>
              </a:endParaRPr>
            </a:p>
            <a:p>
              <a:endParaRPr lang="en-GB" sz="1600" b="0">
                <a:latin typeface="Calibri" pitchFamily="34" charset="0"/>
                <a:cs typeface="Calibri" pitchFamily="34" charset="0"/>
              </a:endParaRPr>
            </a:p>
            <a:p>
              <a:endParaRPr lang="en-GB" sz="1600" b="0">
                <a:latin typeface="Calibri" pitchFamily="34" charset="0"/>
                <a:cs typeface="Calibri" pitchFamily="34" charset="0"/>
              </a:endParaRPr>
            </a:p>
            <a:p>
              <a:endParaRPr lang="en-GB" sz="1600" b="0">
                <a:latin typeface="Calibri" pitchFamily="34" charset="0"/>
                <a:cs typeface="Calibri" pitchFamily="34" charset="0"/>
              </a:endParaRPr>
            </a:p>
            <a:p>
              <a:endParaRPr lang="en-GB" sz="1600" b="0">
                <a:latin typeface="Calibri" pitchFamily="34" charset="0"/>
                <a:cs typeface="Calibri" pitchFamily="34" charset="0"/>
              </a:endParaRPr>
            </a:p>
            <a:p>
              <a:r>
                <a:rPr lang="en-GB" sz="1600" b="0">
                  <a:solidFill>
                    <a:srgbClr val="5F5F5F"/>
                  </a:solidFill>
                  <a:latin typeface="Calibri" pitchFamily="34" charset="0"/>
                  <a:cs typeface="Calibri" pitchFamily="34" charset="0"/>
                </a:rPr>
                <a:t>Customer</a:t>
              </a:r>
            </a:p>
            <a:p>
              <a:r>
                <a:rPr lang="en-GB" sz="1600" b="0">
                  <a:solidFill>
                    <a:srgbClr val="5F5F5F"/>
                  </a:solidFill>
                  <a:latin typeface="Calibri" pitchFamily="34" charset="0"/>
                  <a:cs typeface="Calibri" pitchFamily="34" charset="0"/>
                </a:rPr>
                <a:t>input</a:t>
              </a:r>
            </a:p>
          </p:txBody>
        </p:sp>
        <p:sp>
          <p:nvSpPr>
            <p:cNvPr id="8" name="Text Box 9"/>
            <p:cNvSpPr txBox="1">
              <a:spLocks noChangeArrowheads="1"/>
            </p:cNvSpPr>
            <p:nvPr/>
          </p:nvSpPr>
          <p:spPr bwMode="auto">
            <a:xfrm>
              <a:off x="1682750" y="3975100"/>
              <a:ext cx="951930" cy="39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600" b="0">
                  <a:latin typeface="Calibri" pitchFamily="34" charset="0"/>
                  <a:cs typeface="Calibri" pitchFamily="34" charset="0"/>
                </a:rPr>
                <a:t>rec-pack</a:t>
              </a:r>
            </a:p>
          </p:txBody>
        </p:sp>
        <p:sp>
          <p:nvSpPr>
            <p:cNvPr id="9" name="Text Box 11"/>
            <p:cNvSpPr txBox="1">
              <a:spLocks noChangeArrowheads="1"/>
            </p:cNvSpPr>
            <p:nvPr/>
          </p:nvSpPr>
          <p:spPr bwMode="auto">
            <a:xfrm>
              <a:off x="4670425" y="3973513"/>
              <a:ext cx="687490" cy="39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600" b="0">
                  <a:latin typeface="Calibri" pitchFamily="34" charset="0"/>
                  <a:cs typeface="Calibri" pitchFamily="34" charset="0"/>
                </a:rPr>
                <a:t>video</a:t>
              </a:r>
            </a:p>
          </p:txBody>
        </p:sp>
        <p:sp>
          <p:nvSpPr>
            <p:cNvPr id="10" name="Text Box 12"/>
            <p:cNvSpPr txBox="1">
              <a:spLocks noChangeArrowheads="1"/>
            </p:cNvSpPr>
            <p:nvPr/>
          </p:nvSpPr>
          <p:spPr bwMode="auto">
            <a:xfrm>
              <a:off x="7232650" y="3419475"/>
              <a:ext cx="1322682" cy="39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600" b="0">
                  <a:latin typeface="Calibri" pitchFamily="34" charset="0"/>
                  <a:cs typeface="Calibri" pitchFamily="34" charset="0"/>
                </a:rPr>
                <a:t>easy-parking</a:t>
              </a:r>
            </a:p>
          </p:txBody>
        </p:sp>
        <p:sp>
          <p:nvSpPr>
            <p:cNvPr id="11" name="Text Box 28"/>
            <p:cNvSpPr txBox="1">
              <a:spLocks noChangeArrowheads="1"/>
            </p:cNvSpPr>
            <p:nvPr/>
          </p:nvSpPr>
          <p:spPr bwMode="auto">
            <a:xfrm>
              <a:off x="6265863" y="3398838"/>
              <a:ext cx="720725" cy="397925"/>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sz="1600" b="0">
                  <a:solidFill>
                    <a:schemeClr val="accent2"/>
                  </a:solidFill>
                  <a:latin typeface="Calibri" pitchFamily="34" charset="0"/>
                  <a:cs typeface="Calibri" pitchFamily="34" charset="0"/>
                </a:rPr>
                <a:t>C</a:t>
              </a:r>
              <a:r>
                <a:rPr lang="en-GB" sz="1600" b="0" baseline="-25000">
                  <a:solidFill>
                    <a:schemeClr val="accent2"/>
                  </a:solidFill>
                  <a:latin typeface="Calibri" pitchFamily="34" charset="0"/>
                  <a:cs typeface="Calibri" pitchFamily="34" charset="0"/>
                </a:rPr>
                <a:t>v,s,e</a:t>
              </a:r>
            </a:p>
          </p:txBody>
        </p:sp>
        <p:sp>
          <p:nvSpPr>
            <p:cNvPr id="12" name="Line 29"/>
            <p:cNvSpPr>
              <a:spLocks noChangeShapeType="1"/>
            </p:cNvSpPr>
            <p:nvPr/>
          </p:nvSpPr>
          <p:spPr bwMode="auto">
            <a:xfrm>
              <a:off x="5481638" y="3111500"/>
              <a:ext cx="792162" cy="4318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00" b="0">
                <a:latin typeface="Calibri" pitchFamily="34" charset="0"/>
                <a:cs typeface="Calibri" pitchFamily="34" charset="0"/>
              </a:endParaRPr>
            </a:p>
          </p:txBody>
        </p:sp>
        <p:sp>
          <p:nvSpPr>
            <p:cNvPr id="13" name="Line 30"/>
            <p:cNvSpPr>
              <a:spLocks noChangeShapeType="1"/>
            </p:cNvSpPr>
            <p:nvPr/>
          </p:nvSpPr>
          <p:spPr bwMode="auto">
            <a:xfrm flipV="1">
              <a:off x="5481638" y="3614738"/>
              <a:ext cx="792162" cy="50482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00" b="0">
                <a:latin typeface="Calibri" pitchFamily="34" charset="0"/>
                <a:cs typeface="Calibri" pitchFamily="34" charset="0"/>
              </a:endParaRPr>
            </a:p>
          </p:txBody>
        </p:sp>
        <p:sp>
          <p:nvSpPr>
            <p:cNvPr id="14" name="Line 31"/>
            <p:cNvSpPr>
              <a:spLocks noChangeShapeType="1"/>
            </p:cNvSpPr>
            <p:nvPr/>
          </p:nvSpPr>
          <p:spPr bwMode="auto">
            <a:xfrm>
              <a:off x="6994525" y="3614738"/>
              <a:ext cx="287338"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00" b="0">
                <a:latin typeface="Calibri" pitchFamily="34" charset="0"/>
                <a:cs typeface="Calibri" pitchFamily="34" charset="0"/>
              </a:endParaRPr>
            </a:p>
          </p:txBody>
        </p:sp>
        <p:sp>
          <p:nvSpPr>
            <p:cNvPr id="15" name="Text Box 33"/>
            <p:cNvSpPr txBox="1">
              <a:spLocks noChangeArrowheads="1"/>
            </p:cNvSpPr>
            <p:nvPr/>
          </p:nvSpPr>
          <p:spPr bwMode="auto">
            <a:xfrm>
              <a:off x="1865313" y="4259264"/>
              <a:ext cx="637590" cy="39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600" b="0">
                  <a:latin typeface="Calibri" pitchFamily="34" charset="0"/>
                  <a:cs typeface="Calibri" pitchFamily="34" charset="0"/>
                </a:rPr>
                <a:t>{y, n}</a:t>
              </a:r>
            </a:p>
          </p:txBody>
        </p:sp>
        <p:sp>
          <p:nvSpPr>
            <p:cNvPr id="16" name="Text Box 36"/>
            <p:cNvSpPr txBox="1">
              <a:spLocks noChangeArrowheads="1"/>
            </p:cNvSpPr>
            <p:nvPr/>
          </p:nvSpPr>
          <p:spPr bwMode="auto">
            <a:xfrm>
              <a:off x="4762501" y="4175125"/>
              <a:ext cx="637590" cy="39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600" b="0">
                  <a:latin typeface="Calibri" pitchFamily="34" charset="0"/>
                  <a:cs typeface="Calibri" pitchFamily="34" charset="0"/>
                </a:rPr>
                <a:t>{y, n}</a:t>
              </a:r>
            </a:p>
          </p:txBody>
        </p:sp>
        <p:sp>
          <p:nvSpPr>
            <p:cNvPr id="17" name="Text Box 38"/>
            <p:cNvSpPr txBox="1">
              <a:spLocks noChangeArrowheads="1"/>
            </p:cNvSpPr>
            <p:nvPr/>
          </p:nvSpPr>
          <p:spPr bwMode="auto">
            <a:xfrm>
              <a:off x="7435850" y="3708400"/>
              <a:ext cx="637590" cy="39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600" b="0">
                  <a:latin typeface="Calibri" pitchFamily="34" charset="0"/>
                  <a:cs typeface="Calibri" pitchFamily="34" charset="0"/>
                </a:rPr>
                <a:t>{y, n}</a:t>
              </a:r>
            </a:p>
          </p:txBody>
        </p:sp>
        <p:sp>
          <p:nvSpPr>
            <p:cNvPr id="18" name="Text Box 40"/>
            <p:cNvSpPr txBox="1">
              <a:spLocks noChangeArrowheads="1"/>
            </p:cNvSpPr>
            <p:nvPr/>
          </p:nvSpPr>
          <p:spPr bwMode="auto">
            <a:xfrm>
              <a:off x="1665288" y="4597400"/>
              <a:ext cx="1260376" cy="397925"/>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600" b="0" dirty="0">
                  <a:solidFill>
                    <a:srgbClr val="D26900"/>
                  </a:solidFill>
                  <a:latin typeface="Calibri" pitchFamily="34" charset="0"/>
                  <a:cs typeface="Calibri" pitchFamily="34" charset="0"/>
                </a:rPr>
                <a:t>rec-pack = y</a:t>
              </a:r>
            </a:p>
          </p:txBody>
        </p:sp>
        <p:sp>
          <p:nvSpPr>
            <p:cNvPr id="19" name="Line 41"/>
            <p:cNvSpPr>
              <a:spLocks noChangeShapeType="1"/>
            </p:cNvSpPr>
            <p:nvPr/>
          </p:nvSpPr>
          <p:spPr bwMode="auto">
            <a:xfrm>
              <a:off x="2746375" y="4191000"/>
              <a:ext cx="19431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00" b="0">
                <a:latin typeface="Calibri" pitchFamily="34" charset="0"/>
                <a:cs typeface="Calibri" pitchFamily="34" charset="0"/>
              </a:endParaRPr>
            </a:p>
          </p:txBody>
        </p:sp>
        <p:sp>
          <p:nvSpPr>
            <p:cNvPr id="20" name="Line 43"/>
            <p:cNvSpPr>
              <a:spLocks noChangeShapeType="1"/>
            </p:cNvSpPr>
            <p:nvPr/>
          </p:nvSpPr>
          <p:spPr bwMode="auto">
            <a:xfrm>
              <a:off x="971550" y="2997200"/>
              <a:ext cx="720725" cy="1584325"/>
            </a:xfrm>
            <a:prstGeom prst="line">
              <a:avLst/>
            </a:prstGeom>
            <a:noFill/>
            <a:ln w="28575">
              <a:solidFill>
                <a:srgbClr val="D26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00" b="0">
                <a:latin typeface="Calibri" pitchFamily="34" charset="0"/>
                <a:cs typeface="Calibri" pitchFamily="34" charset="0"/>
              </a:endParaRPr>
            </a:p>
          </p:txBody>
        </p:sp>
        <p:sp>
          <p:nvSpPr>
            <p:cNvPr id="21" name="Text Box 44"/>
            <p:cNvSpPr txBox="1">
              <a:spLocks noChangeArrowheads="1"/>
            </p:cNvSpPr>
            <p:nvPr/>
          </p:nvSpPr>
          <p:spPr bwMode="auto">
            <a:xfrm>
              <a:off x="3419475" y="4005263"/>
              <a:ext cx="720725" cy="397925"/>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sz="1600" b="0">
                  <a:solidFill>
                    <a:schemeClr val="accent2"/>
                  </a:solidFill>
                  <a:latin typeface="Calibri" pitchFamily="34" charset="0"/>
                  <a:cs typeface="Calibri" pitchFamily="34" charset="0"/>
                </a:rPr>
                <a:t>C</a:t>
              </a:r>
              <a:r>
                <a:rPr lang="en-GB" sz="1600" b="0" baseline="-25000">
                  <a:solidFill>
                    <a:schemeClr val="accent2"/>
                  </a:solidFill>
                  <a:latin typeface="Calibri" pitchFamily="34" charset="0"/>
                  <a:cs typeface="Calibri" pitchFamily="34" charset="0"/>
                </a:rPr>
                <a:t>r,v</a:t>
              </a:r>
            </a:p>
          </p:txBody>
        </p:sp>
        <p:grpSp>
          <p:nvGrpSpPr>
            <p:cNvPr id="22" name="Group 45"/>
            <p:cNvGrpSpPr>
              <a:grpSpLocks/>
            </p:cNvGrpSpPr>
            <p:nvPr/>
          </p:nvGrpSpPr>
          <p:grpSpPr bwMode="auto">
            <a:xfrm>
              <a:off x="323850" y="2420938"/>
              <a:ext cx="574675" cy="1655762"/>
              <a:chOff x="4967" y="2387"/>
              <a:chExt cx="362" cy="1043"/>
            </a:xfrm>
          </p:grpSpPr>
          <p:sp>
            <p:nvSpPr>
              <p:cNvPr id="23" name="Oval 46"/>
              <p:cNvSpPr>
                <a:spLocks noChangeArrowheads="1"/>
              </p:cNvSpPr>
              <p:nvPr/>
            </p:nvSpPr>
            <p:spPr bwMode="auto">
              <a:xfrm>
                <a:off x="4999" y="2387"/>
                <a:ext cx="264" cy="272"/>
              </a:xfrm>
              <a:prstGeom prst="ellipse">
                <a:avLst/>
              </a:prstGeom>
              <a:noFill/>
              <a:ln w="28575">
                <a:solidFill>
                  <a:srgbClr val="D26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b="0">
                  <a:latin typeface="Calibri" pitchFamily="34" charset="0"/>
                  <a:cs typeface="Calibri" pitchFamily="34" charset="0"/>
                </a:endParaRPr>
              </a:p>
            </p:txBody>
          </p:sp>
          <p:sp>
            <p:nvSpPr>
              <p:cNvPr id="24" name="Line 47"/>
              <p:cNvSpPr>
                <a:spLocks noChangeShapeType="1"/>
              </p:cNvSpPr>
              <p:nvPr/>
            </p:nvSpPr>
            <p:spPr bwMode="auto">
              <a:xfrm>
                <a:off x="5140" y="2659"/>
                <a:ext cx="8" cy="317"/>
              </a:xfrm>
              <a:prstGeom prst="line">
                <a:avLst/>
              </a:prstGeom>
              <a:noFill/>
              <a:ln w="28575">
                <a:solidFill>
                  <a:srgbClr val="D26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00" b="0">
                  <a:latin typeface="Calibri" pitchFamily="34" charset="0"/>
                  <a:cs typeface="Calibri" pitchFamily="34" charset="0"/>
                </a:endParaRPr>
              </a:p>
            </p:txBody>
          </p:sp>
          <p:sp>
            <p:nvSpPr>
              <p:cNvPr id="25" name="Line 48"/>
              <p:cNvSpPr>
                <a:spLocks noChangeShapeType="1"/>
              </p:cNvSpPr>
              <p:nvPr/>
            </p:nvSpPr>
            <p:spPr bwMode="auto">
              <a:xfrm flipH="1">
                <a:off x="4967" y="2976"/>
                <a:ext cx="181" cy="454"/>
              </a:xfrm>
              <a:prstGeom prst="line">
                <a:avLst/>
              </a:prstGeom>
              <a:noFill/>
              <a:ln w="28575">
                <a:solidFill>
                  <a:srgbClr val="D26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00" b="0">
                  <a:latin typeface="Calibri" pitchFamily="34" charset="0"/>
                  <a:cs typeface="Calibri" pitchFamily="34" charset="0"/>
                </a:endParaRPr>
              </a:p>
            </p:txBody>
          </p:sp>
          <p:sp>
            <p:nvSpPr>
              <p:cNvPr id="26" name="Line 49"/>
              <p:cNvSpPr>
                <a:spLocks noChangeShapeType="1"/>
              </p:cNvSpPr>
              <p:nvPr/>
            </p:nvSpPr>
            <p:spPr bwMode="auto">
              <a:xfrm>
                <a:off x="5148" y="2976"/>
                <a:ext cx="136" cy="454"/>
              </a:xfrm>
              <a:prstGeom prst="line">
                <a:avLst/>
              </a:prstGeom>
              <a:noFill/>
              <a:ln w="28575">
                <a:solidFill>
                  <a:srgbClr val="D26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00" b="0">
                  <a:latin typeface="Calibri" pitchFamily="34" charset="0"/>
                  <a:cs typeface="Calibri" pitchFamily="34" charset="0"/>
                </a:endParaRPr>
              </a:p>
            </p:txBody>
          </p:sp>
          <p:sp>
            <p:nvSpPr>
              <p:cNvPr id="27" name="Line 50"/>
              <p:cNvSpPr>
                <a:spLocks noChangeShapeType="1"/>
              </p:cNvSpPr>
              <p:nvPr/>
            </p:nvSpPr>
            <p:spPr bwMode="auto">
              <a:xfrm>
                <a:off x="4967" y="2795"/>
                <a:ext cx="362" cy="0"/>
              </a:xfrm>
              <a:prstGeom prst="line">
                <a:avLst/>
              </a:prstGeom>
              <a:noFill/>
              <a:ln w="28575">
                <a:solidFill>
                  <a:srgbClr val="D26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00" b="0">
                  <a:latin typeface="Calibri" pitchFamily="34" charset="0"/>
                  <a:cs typeface="Calibri" pitchFamily="34" charset="0"/>
                </a:endParaRPr>
              </a:p>
            </p:txBody>
          </p:sp>
        </p:grpSp>
        <p:sp>
          <p:nvSpPr>
            <p:cNvPr id="28" name="Text Box 51"/>
            <p:cNvSpPr txBox="1">
              <a:spLocks noChangeArrowheads="1"/>
            </p:cNvSpPr>
            <p:nvPr/>
          </p:nvSpPr>
          <p:spPr bwMode="auto">
            <a:xfrm>
              <a:off x="7235825" y="2787651"/>
              <a:ext cx="1322682" cy="687325"/>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600" b="0">
                  <a:solidFill>
                    <a:srgbClr val="D26900"/>
                  </a:solidFill>
                  <a:latin typeface="Calibri" pitchFamily="34" charset="0"/>
                  <a:cs typeface="Calibri" pitchFamily="34" charset="0"/>
                </a:rPr>
                <a:t>easy-parking</a:t>
              </a:r>
              <a:br>
                <a:rPr lang="en-GB" sz="1600" b="0">
                  <a:solidFill>
                    <a:srgbClr val="D26900"/>
                  </a:solidFill>
                  <a:latin typeface="Calibri" pitchFamily="34" charset="0"/>
                  <a:cs typeface="Calibri" pitchFamily="34" charset="0"/>
                </a:rPr>
              </a:br>
              <a:r>
                <a:rPr lang="en-GB" sz="1600" b="0">
                  <a:solidFill>
                    <a:srgbClr val="D26900"/>
                  </a:solidFill>
                  <a:latin typeface="Calibri" pitchFamily="34" charset="0"/>
                  <a:cs typeface="Calibri" pitchFamily="34" charset="0"/>
                </a:rPr>
                <a:t> = y</a:t>
              </a:r>
            </a:p>
          </p:txBody>
        </p:sp>
        <p:sp>
          <p:nvSpPr>
            <p:cNvPr id="29" name="Text Box 52"/>
            <p:cNvSpPr txBox="1">
              <a:spLocks noChangeArrowheads="1"/>
            </p:cNvSpPr>
            <p:nvPr/>
          </p:nvSpPr>
          <p:spPr bwMode="auto">
            <a:xfrm>
              <a:off x="4716463" y="4508500"/>
              <a:ext cx="510580" cy="397925"/>
            </a:xfrm>
            <a:prstGeom prst="rect">
              <a:avLst/>
            </a:prstGeom>
            <a:solidFill>
              <a:srgbClr val="C66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600" b="0">
                  <a:latin typeface="Calibri" pitchFamily="34" charset="0"/>
                  <a:cs typeface="Calibri" pitchFamily="34" charset="0"/>
                </a:rPr>
                <a:t>YES</a:t>
              </a:r>
            </a:p>
          </p:txBody>
        </p:sp>
        <p:sp>
          <p:nvSpPr>
            <p:cNvPr id="30" name="Text Box 53"/>
            <p:cNvSpPr txBox="1">
              <a:spLocks noChangeArrowheads="1"/>
            </p:cNvSpPr>
            <p:nvPr/>
          </p:nvSpPr>
          <p:spPr bwMode="auto">
            <a:xfrm>
              <a:off x="7496174" y="4094163"/>
              <a:ext cx="510580" cy="397925"/>
            </a:xfrm>
            <a:prstGeom prst="rect">
              <a:avLst/>
            </a:prstGeom>
            <a:solidFill>
              <a:srgbClr val="C66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600" b="0">
                  <a:latin typeface="Calibri" pitchFamily="34" charset="0"/>
                  <a:cs typeface="Calibri" pitchFamily="34" charset="0"/>
                </a:rPr>
                <a:t>YES</a:t>
              </a:r>
            </a:p>
          </p:txBody>
        </p:sp>
      </p:grpSp>
      <p:sp>
        <p:nvSpPr>
          <p:cNvPr id="32" name="Textfeld 31"/>
          <p:cNvSpPr txBox="1"/>
          <p:nvPr/>
        </p:nvSpPr>
        <p:spPr>
          <a:xfrm>
            <a:off x="513102" y="6066337"/>
            <a:ext cx="8424936" cy="369332"/>
          </a:xfrm>
          <a:prstGeom prst="rect">
            <a:avLst/>
          </a:prstGeom>
          <a:solidFill>
            <a:schemeClr val="bg1"/>
          </a:solidFill>
        </p:spPr>
        <p:txBody>
          <a:bodyPr wrap="square" rtlCol="0">
            <a:spAutoFit/>
          </a:bodyPr>
          <a:lstStyle/>
          <a:p>
            <a:r>
              <a:rPr lang="en-US" b="0" dirty="0" smtClean="0">
                <a:latin typeface="Calibri" pitchFamily="34" charset="0"/>
                <a:cs typeface="Calibri" pitchFamily="34" charset="0"/>
              </a:rPr>
              <a:t>Because </a:t>
            </a:r>
            <a:r>
              <a:rPr lang="en-GB" b="0" dirty="0">
                <a:solidFill>
                  <a:srgbClr val="D26900"/>
                </a:solidFill>
                <a:latin typeface="Calibri" pitchFamily="34" charset="0"/>
                <a:cs typeface="Calibri" pitchFamily="34" charset="0"/>
              </a:rPr>
              <a:t>rec-pack = </a:t>
            </a:r>
            <a:r>
              <a:rPr lang="en-GB" b="0" dirty="0" smtClean="0">
                <a:solidFill>
                  <a:srgbClr val="D26900"/>
                </a:solidFill>
                <a:latin typeface="Calibri" pitchFamily="34" charset="0"/>
                <a:cs typeface="Calibri" pitchFamily="34" charset="0"/>
              </a:rPr>
              <a:t>y</a:t>
            </a:r>
            <a:endParaRPr lang="en-GB" b="0" dirty="0">
              <a:solidFill>
                <a:srgbClr val="D26900"/>
              </a:solidFill>
              <a:latin typeface="Calibri" pitchFamily="34" charset="0"/>
              <a:cs typeface="Calibri" pitchFamily="34" charset="0"/>
            </a:endParaRPr>
          </a:p>
        </p:txBody>
      </p:sp>
    </p:spTree>
    <p:extLst>
      <p:ext uri="{BB962C8B-B14F-4D97-AF65-F5344CB8AC3E}">
        <p14:creationId xmlns:p14="http://schemas.microsoft.com/office/powerpoint/2010/main" val="134857921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feld 97"/>
          <p:cNvSpPr txBox="1"/>
          <p:nvPr/>
        </p:nvSpPr>
        <p:spPr>
          <a:xfrm>
            <a:off x="457049" y="1143572"/>
            <a:ext cx="8424936" cy="369332"/>
          </a:xfrm>
          <a:prstGeom prst="rect">
            <a:avLst/>
          </a:prstGeom>
          <a:solidFill>
            <a:schemeClr val="bg1"/>
          </a:solidFill>
        </p:spPr>
        <p:txBody>
          <a:bodyPr wrap="square" rtlCol="0">
            <a:spAutoFit/>
          </a:bodyPr>
          <a:lstStyle/>
          <a:p>
            <a:endParaRPr lang="en-GB" b="0" dirty="0">
              <a:solidFill>
                <a:srgbClr val="D26900"/>
              </a:solidFill>
              <a:latin typeface="Calibri" pitchFamily="34" charset="0"/>
              <a:cs typeface="Calibri" pitchFamily="34" charset="0"/>
            </a:endParaRPr>
          </a:p>
        </p:txBody>
      </p:sp>
      <p:sp>
        <p:nvSpPr>
          <p:cNvPr id="2" name="Titel 1"/>
          <p:cNvSpPr>
            <a:spLocks noGrp="1"/>
          </p:cNvSpPr>
          <p:nvPr>
            <p:ph type="title"/>
          </p:nvPr>
        </p:nvSpPr>
        <p:spPr>
          <a:xfrm>
            <a:off x="457200" y="-44360"/>
            <a:ext cx="8229600" cy="1143000"/>
          </a:xfrm>
        </p:spPr>
        <p:txBody>
          <a:bodyPr/>
          <a:lstStyle/>
          <a:p>
            <a:r>
              <a:rPr lang="en-GB" dirty="0"/>
              <a:t>Why easy-parking?</a:t>
            </a:r>
            <a:endParaRPr lang="en-US" dirty="0"/>
          </a:p>
        </p:txBody>
      </p:sp>
      <p:grpSp>
        <p:nvGrpSpPr>
          <p:cNvPr id="96" name="Gruppieren 95"/>
          <p:cNvGrpSpPr/>
          <p:nvPr/>
        </p:nvGrpSpPr>
        <p:grpSpPr>
          <a:xfrm>
            <a:off x="622806" y="813185"/>
            <a:ext cx="7788630" cy="4991836"/>
            <a:chOff x="227013" y="908050"/>
            <a:chExt cx="8640762" cy="5838825"/>
          </a:xfrm>
        </p:grpSpPr>
        <p:sp>
          <p:nvSpPr>
            <p:cNvPr id="34" name="AutoShape 4"/>
            <p:cNvSpPr>
              <a:spLocks noChangeArrowheads="1"/>
            </p:cNvSpPr>
            <p:nvPr/>
          </p:nvSpPr>
          <p:spPr bwMode="auto">
            <a:xfrm>
              <a:off x="7138988" y="1166813"/>
              <a:ext cx="1728787" cy="4638675"/>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600">
                <a:latin typeface="Calibri" pitchFamily="34" charset="0"/>
                <a:cs typeface="Calibri" pitchFamily="34" charset="0"/>
              </a:endParaRPr>
            </a:p>
            <a:p>
              <a:endParaRPr lang="en-GB" sz="1600">
                <a:latin typeface="Calibri" pitchFamily="34" charset="0"/>
                <a:cs typeface="Calibri" pitchFamily="34" charset="0"/>
              </a:endParaRPr>
            </a:p>
            <a:p>
              <a:endParaRPr lang="en-GB" sz="1600">
                <a:latin typeface="Calibri" pitchFamily="34" charset="0"/>
                <a:cs typeface="Calibri" pitchFamily="34" charset="0"/>
              </a:endParaRPr>
            </a:p>
            <a:p>
              <a:endParaRPr lang="en-GB" sz="1600">
                <a:latin typeface="Calibri" pitchFamily="34" charset="0"/>
                <a:cs typeface="Calibri" pitchFamily="34" charset="0"/>
              </a:endParaRPr>
            </a:p>
            <a:p>
              <a:endParaRPr lang="en-GB" sz="1600">
                <a:latin typeface="Calibri" pitchFamily="34" charset="0"/>
                <a:cs typeface="Calibri" pitchFamily="34" charset="0"/>
              </a:endParaRPr>
            </a:p>
            <a:p>
              <a:endParaRPr lang="en-GB" sz="1600">
                <a:latin typeface="Calibri" pitchFamily="34" charset="0"/>
                <a:cs typeface="Calibri" pitchFamily="34" charset="0"/>
              </a:endParaRPr>
            </a:p>
            <a:p>
              <a:endParaRPr lang="en-GB" sz="1600">
                <a:latin typeface="Calibri" pitchFamily="34" charset="0"/>
                <a:cs typeface="Calibri" pitchFamily="34" charset="0"/>
              </a:endParaRPr>
            </a:p>
            <a:p>
              <a:endParaRPr lang="en-GB" sz="1600">
                <a:latin typeface="Calibri" pitchFamily="34" charset="0"/>
                <a:cs typeface="Calibri" pitchFamily="34" charset="0"/>
              </a:endParaRPr>
            </a:p>
            <a:p>
              <a:endParaRPr lang="en-GB" sz="1600">
                <a:latin typeface="Calibri" pitchFamily="34" charset="0"/>
                <a:cs typeface="Calibri" pitchFamily="34" charset="0"/>
              </a:endParaRPr>
            </a:p>
            <a:p>
              <a:endParaRPr lang="en-GB" sz="1600">
                <a:latin typeface="Calibri" pitchFamily="34" charset="0"/>
                <a:cs typeface="Calibri" pitchFamily="34" charset="0"/>
              </a:endParaRPr>
            </a:p>
            <a:p>
              <a:endParaRPr lang="en-GB" sz="1600">
                <a:latin typeface="Calibri" pitchFamily="34" charset="0"/>
                <a:cs typeface="Calibri" pitchFamily="34" charset="0"/>
              </a:endParaRPr>
            </a:p>
            <a:p>
              <a:endParaRPr lang="en-GB" sz="1600">
                <a:latin typeface="Calibri" pitchFamily="34" charset="0"/>
                <a:cs typeface="Calibri" pitchFamily="34" charset="0"/>
              </a:endParaRPr>
            </a:p>
            <a:p>
              <a:r>
                <a:rPr lang="en-GB" sz="1600">
                  <a:solidFill>
                    <a:schemeClr val="bg1"/>
                  </a:solidFill>
                  <a:latin typeface="Calibri" pitchFamily="34" charset="0"/>
                  <a:cs typeface="Calibri" pitchFamily="34" charset="0"/>
                </a:rPr>
                <a:t/>
              </a:r>
              <a:br>
                <a:rPr lang="en-GB" sz="1600">
                  <a:solidFill>
                    <a:schemeClr val="bg1"/>
                  </a:solidFill>
                  <a:latin typeface="Calibri" pitchFamily="34" charset="0"/>
                  <a:cs typeface="Calibri" pitchFamily="34" charset="0"/>
                </a:rPr>
              </a:br>
              <a:endParaRPr lang="en-GB" sz="1600">
                <a:solidFill>
                  <a:schemeClr val="bg1"/>
                </a:solidFill>
                <a:latin typeface="Calibri" pitchFamily="34" charset="0"/>
                <a:cs typeface="Calibri" pitchFamily="34" charset="0"/>
              </a:endParaRPr>
            </a:p>
            <a:p>
              <a:endParaRPr lang="en-GB" sz="1600">
                <a:solidFill>
                  <a:schemeClr val="bg1"/>
                </a:solidFill>
                <a:latin typeface="Calibri" pitchFamily="34" charset="0"/>
                <a:cs typeface="Calibri" pitchFamily="34" charset="0"/>
              </a:endParaRPr>
            </a:p>
          </p:txBody>
        </p:sp>
        <p:sp>
          <p:nvSpPr>
            <p:cNvPr id="35" name="AutoShape 5"/>
            <p:cNvSpPr>
              <a:spLocks noChangeArrowheads="1"/>
            </p:cNvSpPr>
            <p:nvPr/>
          </p:nvSpPr>
          <p:spPr bwMode="auto">
            <a:xfrm>
              <a:off x="4329113" y="1166813"/>
              <a:ext cx="1728787" cy="4710112"/>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600">
                <a:latin typeface="Calibri" pitchFamily="34" charset="0"/>
                <a:cs typeface="Calibri" pitchFamily="34" charset="0"/>
              </a:endParaRPr>
            </a:p>
            <a:p>
              <a:endParaRPr lang="en-GB" sz="1600">
                <a:latin typeface="Calibri" pitchFamily="34" charset="0"/>
                <a:cs typeface="Calibri" pitchFamily="34" charset="0"/>
              </a:endParaRPr>
            </a:p>
            <a:p>
              <a:endParaRPr lang="en-GB" sz="1600">
                <a:latin typeface="Calibri" pitchFamily="34" charset="0"/>
                <a:cs typeface="Calibri" pitchFamily="34" charset="0"/>
              </a:endParaRPr>
            </a:p>
            <a:p>
              <a:endParaRPr lang="en-GB" sz="1600">
                <a:latin typeface="Calibri" pitchFamily="34" charset="0"/>
                <a:cs typeface="Calibri" pitchFamily="34" charset="0"/>
              </a:endParaRPr>
            </a:p>
            <a:p>
              <a:endParaRPr lang="en-GB" sz="1600">
                <a:latin typeface="Calibri" pitchFamily="34" charset="0"/>
                <a:cs typeface="Calibri" pitchFamily="34" charset="0"/>
              </a:endParaRPr>
            </a:p>
            <a:p>
              <a:endParaRPr lang="en-GB" sz="1600">
                <a:latin typeface="Calibri" pitchFamily="34" charset="0"/>
                <a:cs typeface="Calibri" pitchFamily="34" charset="0"/>
              </a:endParaRPr>
            </a:p>
            <a:p>
              <a:endParaRPr lang="en-GB" sz="1600">
                <a:latin typeface="Calibri" pitchFamily="34" charset="0"/>
                <a:cs typeface="Calibri" pitchFamily="34" charset="0"/>
              </a:endParaRPr>
            </a:p>
            <a:p>
              <a:endParaRPr lang="en-GB" sz="1600">
                <a:latin typeface="Calibri" pitchFamily="34" charset="0"/>
                <a:cs typeface="Calibri" pitchFamily="34" charset="0"/>
              </a:endParaRPr>
            </a:p>
            <a:p>
              <a:endParaRPr lang="en-GB" sz="1600">
                <a:latin typeface="Calibri" pitchFamily="34" charset="0"/>
                <a:cs typeface="Calibri" pitchFamily="34" charset="0"/>
              </a:endParaRPr>
            </a:p>
            <a:p>
              <a:endParaRPr lang="en-GB" sz="1600">
                <a:latin typeface="Calibri" pitchFamily="34" charset="0"/>
                <a:cs typeface="Calibri" pitchFamily="34" charset="0"/>
              </a:endParaRPr>
            </a:p>
            <a:p>
              <a:endParaRPr lang="en-GB" sz="1600">
                <a:latin typeface="Calibri" pitchFamily="34" charset="0"/>
                <a:cs typeface="Calibri" pitchFamily="34" charset="0"/>
              </a:endParaRPr>
            </a:p>
            <a:p>
              <a:endParaRPr lang="en-GB" sz="1600">
                <a:latin typeface="Calibri" pitchFamily="34" charset="0"/>
                <a:cs typeface="Calibri" pitchFamily="34" charset="0"/>
              </a:endParaRPr>
            </a:p>
            <a:p>
              <a:endParaRPr lang="en-GB" sz="1600">
                <a:latin typeface="Calibri" pitchFamily="34" charset="0"/>
                <a:cs typeface="Calibri" pitchFamily="34" charset="0"/>
              </a:endParaRPr>
            </a:p>
          </p:txBody>
        </p:sp>
        <p:sp>
          <p:nvSpPr>
            <p:cNvPr id="36" name="AutoShape 6"/>
            <p:cNvSpPr>
              <a:spLocks noChangeArrowheads="1"/>
            </p:cNvSpPr>
            <p:nvPr/>
          </p:nvSpPr>
          <p:spPr bwMode="auto">
            <a:xfrm>
              <a:off x="1449388" y="1166813"/>
              <a:ext cx="1728787" cy="4783137"/>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600">
                <a:latin typeface="Calibri" pitchFamily="34" charset="0"/>
                <a:cs typeface="Calibri" pitchFamily="34" charset="0"/>
              </a:endParaRPr>
            </a:p>
            <a:p>
              <a:endParaRPr lang="en-GB" sz="1600">
                <a:latin typeface="Calibri" pitchFamily="34" charset="0"/>
                <a:cs typeface="Calibri" pitchFamily="34" charset="0"/>
              </a:endParaRPr>
            </a:p>
            <a:p>
              <a:endParaRPr lang="en-GB" sz="1600">
                <a:latin typeface="Calibri" pitchFamily="34" charset="0"/>
                <a:cs typeface="Calibri" pitchFamily="34" charset="0"/>
              </a:endParaRPr>
            </a:p>
            <a:p>
              <a:endParaRPr lang="en-GB" sz="1600">
                <a:latin typeface="Calibri" pitchFamily="34" charset="0"/>
                <a:cs typeface="Calibri" pitchFamily="34" charset="0"/>
              </a:endParaRPr>
            </a:p>
            <a:p>
              <a:endParaRPr lang="en-GB" sz="1600">
                <a:latin typeface="Calibri" pitchFamily="34" charset="0"/>
                <a:cs typeface="Calibri" pitchFamily="34" charset="0"/>
              </a:endParaRPr>
            </a:p>
            <a:p>
              <a:endParaRPr lang="en-GB" sz="1600">
                <a:latin typeface="Calibri" pitchFamily="34" charset="0"/>
                <a:cs typeface="Calibri" pitchFamily="34" charset="0"/>
              </a:endParaRPr>
            </a:p>
            <a:p>
              <a:endParaRPr lang="en-GB" sz="1600">
                <a:latin typeface="Calibri" pitchFamily="34" charset="0"/>
                <a:cs typeface="Calibri" pitchFamily="34" charset="0"/>
              </a:endParaRPr>
            </a:p>
            <a:p>
              <a:endParaRPr lang="en-GB" sz="1600">
                <a:latin typeface="Calibri" pitchFamily="34" charset="0"/>
                <a:cs typeface="Calibri" pitchFamily="34" charset="0"/>
              </a:endParaRPr>
            </a:p>
            <a:p>
              <a:endParaRPr lang="en-GB" sz="1600">
                <a:latin typeface="Calibri" pitchFamily="34" charset="0"/>
                <a:cs typeface="Calibri" pitchFamily="34" charset="0"/>
              </a:endParaRPr>
            </a:p>
            <a:p>
              <a:endParaRPr lang="en-GB" sz="1600">
                <a:latin typeface="Calibri" pitchFamily="34" charset="0"/>
                <a:cs typeface="Calibri" pitchFamily="34" charset="0"/>
              </a:endParaRPr>
            </a:p>
            <a:p>
              <a:endParaRPr lang="en-GB" sz="1600">
                <a:latin typeface="Calibri" pitchFamily="34" charset="0"/>
                <a:cs typeface="Calibri" pitchFamily="34" charset="0"/>
              </a:endParaRPr>
            </a:p>
          </p:txBody>
        </p:sp>
        <p:sp>
          <p:nvSpPr>
            <p:cNvPr id="37" name="Text Box 7"/>
            <p:cNvSpPr txBox="1">
              <a:spLocks noChangeArrowheads="1"/>
            </p:cNvSpPr>
            <p:nvPr/>
          </p:nvSpPr>
          <p:spPr bwMode="auto">
            <a:xfrm>
              <a:off x="1665288" y="1887538"/>
              <a:ext cx="88517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600">
                  <a:latin typeface="Calibri" pitchFamily="34" charset="0"/>
                  <a:cs typeface="Calibri" pitchFamily="34" charset="0"/>
                </a:rPr>
                <a:t>biz-pack</a:t>
              </a:r>
            </a:p>
          </p:txBody>
        </p:sp>
        <p:sp>
          <p:nvSpPr>
            <p:cNvPr id="38" name="Text Box 8"/>
            <p:cNvSpPr txBox="1">
              <a:spLocks noChangeArrowheads="1"/>
            </p:cNvSpPr>
            <p:nvPr/>
          </p:nvSpPr>
          <p:spPr bwMode="auto">
            <a:xfrm>
              <a:off x="1682750" y="3975100"/>
              <a:ext cx="90370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600">
                  <a:latin typeface="Calibri" pitchFamily="34" charset="0"/>
                  <a:cs typeface="Calibri" pitchFamily="34" charset="0"/>
                </a:rPr>
                <a:t>rec-pack</a:t>
              </a:r>
            </a:p>
          </p:txBody>
        </p:sp>
        <p:sp>
          <p:nvSpPr>
            <p:cNvPr id="39" name="Text Box 9"/>
            <p:cNvSpPr txBox="1">
              <a:spLocks noChangeArrowheads="1"/>
            </p:cNvSpPr>
            <p:nvPr/>
          </p:nvSpPr>
          <p:spPr bwMode="auto">
            <a:xfrm>
              <a:off x="4670425" y="2817813"/>
              <a:ext cx="74571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600">
                  <a:latin typeface="Calibri" pitchFamily="34" charset="0"/>
                  <a:cs typeface="Calibri" pitchFamily="34" charset="0"/>
                </a:rPr>
                <a:t>sensor</a:t>
              </a:r>
            </a:p>
          </p:txBody>
        </p:sp>
        <p:sp>
          <p:nvSpPr>
            <p:cNvPr id="40" name="Text Box 10"/>
            <p:cNvSpPr txBox="1">
              <a:spLocks noChangeArrowheads="1"/>
            </p:cNvSpPr>
            <p:nvPr/>
          </p:nvSpPr>
          <p:spPr bwMode="auto">
            <a:xfrm>
              <a:off x="4670425" y="3973513"/>
              <a:ext cx="65594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600">
                  <a:latin typeface="Calibri" pitchFamily="34" charset="0"/>
                  <a:cs typeface="Calibri" pitchFamily="34" charset="0"/>
                </a:rPr>
                <a:t>video</a:t>
              </a:r>
            </a:p>
          </p:txBody>
        </p:sp>
        <p:sp>
          <p:nvSpPr>
            <p:cNvPr id="41" name="Text Box 11"/>
            <p:cNvSpPr txBox="1">
              <a:spLocks noChangeArrowheads="1"/>
            </p:cNvSpPr>
            <p:nvPr/>
          </p:nvSpPr>
          <p:spPr bwMode="auto">
            <a:xfrm>
              <a:off x="7232650" y="3419475"/>
              <a:ext cx="126842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600">
                  <a:latin typeface="Calibri" pitchFamily="34" charset="0"/>
                  <a:cs typeface="Calibri" pitchFamily="34" charset="0"/>
                </a:rPr>
                <a:t>easy-parking</a:t>
              </a:r>
            </a:p>
          </p:txBody>
        </p:sp>
        <p:sp>
          <p:nvSpPr>
            <p:cNvPr id="42" name="Text Box 18"/>
            <p:cNvSpPr txBox="1">
              <a:spLocks noChangeArrowheads="1"/>
            </p:cNvSpPr>
            <p:nvPr/>
          </p:nvSpPr>
          <p:spPr bwMode="auto">
            <a:xfrm>
              <a:off x="3394075" y="2822575"/>
              <a:ext cx="720725" cy="338554"/>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sz="1600" b="1">
                  <a:solidFill>
                    <a:schemeClr val="accent2"/>
                  </a:solidFill>
                  <a:latin typeface="Calibri" pitchFamily="34" charset="0"/>
                  <a:cs typeface="Calibri" pitchFamily="34" charset="0"/>
                </a:rPr>
                <a:t>C</a:t>
              </a:r>
              <a:r>
                <a:rPr lang="en-GB" sz="1600" b="1" baseline="-25000">
                  <a:solidFill>
                    <a:schemeClr val="accent2"/>
                  </a:solidFill>
                  <a:latin typeface="Calibri" pitchFamily="34" charset="0"/>
                  <a:cs typeface="Calibri" pitchFamily="34" charset="0"/>
                </a:rPr>
                <a:t>b,r,s</a:t>
              </a:r>
            </a:p>
          </p:txBody>
        </p:sp>
        <p:sp>
          <p:nvSpPr>
            <p:cNvPr id="43" name="Line 19"/>
            <p:cNvSpPr>
              <a:spLocks noChangeShapeType="1"/>
            </p:cNvSpPr>
            <p:nvPr/>
          </p:nvSpPr>
          <p:spPr bwMode="auto">
            <a:xfrm>
              <a:off x="2601913" y="2247900"/>
              <a:ext cx="792162" cy="792163"/>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00">
                <a:latin typeface="Calibri" pitchFamily="34" charset="0"/>
                <a:cs typeface="Calibri" pitchFamily="34" charset="0"/>
              </a:endParaRPr>
            </a:p>
          </p:txBody>
        </p:sp>
        <p:sp>
          <p:nvSpPr>
            <p:cNvPr id="44" name="Line 20"/>
            <p:cNvSpPr>
              <a:spLocks noChangeShapeType="1"/>
            </p:cNvSpPr>
            <p:nvPr/>
          </p:nvSpPr>
          <p:spPr bwMode="auto">
            <a:xfrm flipV="1">
              <a:off x="2601913" y="3040063"/>
              <a:ext cx="792162" cy="93662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00">
                <a:latin typeface="Calibri" pitchFamily="34" charset="0"/>
                <a:cs typeface="Calibri" pitchFamily="34" charset="0"/>
              </a:endParaRPr>
            </a:p>
          </p:txBody>
        </p:sp>
        <p:sp>
          <p:nvSpPr>
            <p:cNvPr id="45" name="Line 21"/>
            <p:cNvSpPr>
              <a:spLocks noChangeShapeType="1"/>
            </p:cNvSpPr>
            <p:nvPr/>
          </p:nvSpPr>
          <p:spPr bwMode="auto">
            <a:xfrm>
              <a:off x="4114800" y="3040063"/>
              <a:ext cx="574675"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00">
                <a:latin typeface="Calibri" pitchFamily="34" charset="0"/>
                <a:cs typeface="Calibri" pitchFamily="34" charset="0"/>
              </a:endParaRPr>
            </a:p>
          </p:txBody>
        </p:sp>
        <p:sp>
          <p:nvSpPr>
            <p:cNvPr id="46" name="Text Box 22"/>
            <p:cNvSpPr txBox="1">
              <a:spLocks noChangeArrowheads="1"/>
            </p:cNvSpPr>
            <p:nvPr/>
          </p:nvSpPr>
          <p:spPr bwMode="auto">
            <a:xfrm>
              <a:off x="2530475" y="2463800"/>
              <a:ext cx="28245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600">
                  <a:latin typeface="Calibri" pitchFamily="34" charset="0"/>
                  <a:cs typeface="Calibri" pitchFamily="34" charset="0"/>
                </a:rPr>
                <a:t>y</a:t>
              </a:r>
            </a:p>
          </p:txBody>
        </p:sp>
        <p:sp>
          <p:nvSpPr>
            <p:cNvPr id="47" name="Text Box 23"/>
            <p:cNvSpPr txBox="1">
              <a:spLocks noChangeArrowheads="1"/>
            </p:cNvSpPr>
            <p:nvPr/>
          </p:nvSpPr>
          <p:spPr bwMode="auto">
            <a:xfrm>
              <a:off x="2601913" y="3398838"/>
              <a:ext cx="29527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600">
                  <a:latin typeface="Calibri" pitchFamily="34" charset="0"/>
                  <a:cs typeface="Calibri" pitchFamily="34" charset="0"/>
                </a:rPr>
                <a:t>n</a:t>
              </a:r>
            </a:p>
          </p:txBody>
        </p:sp>
        <p:sp>
          <p:nvSpPr>
            <p:cNvPr id="48" name="Text Box 24"/>
            <p:cNvSpPr txBox="1">
              <a:spLocks noChangeArrowheads="1"/>
            </p:cNvSpPr>
            <p:nvPr/>
          </p:nvSpPr>
          <p:spPr bwMode="auto">
            <a:xfrm>
              <a:off x="4257675" y="2606675"/>
              <a:ext cx="28245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600">
                  <a:latin typeface="Calibri" pitchFamily="34" charset="0"/>
                  <a:cs typeface="Calibri" pitchFamily="34" charset="0"/>
                </a:rPr>
                <a:t>y</a:t>
              </a:r>
            </a:p>
          </p:txBody>
        </p:sp>
        <p:sp>
          <p:nvSpPr>
            <p:cNvPr id="49" name="Text Box 25"/>
            <p:cNvSpPr txBox="1">
              <a:spLocks noChangeArrowheads="1"/>
            </p:cNvSpPr>
            <p:nvPr/>
          </p:nvSpPr>
          <p:spPr bwMode="auto">
            <a:xfrm>
              <a:off x="2746375" y="3743325"/>
              <a:ext cx="28245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600" b="1">
                  <a:solidFill>
                    <a:schemeClr val="accent2"/>
                  </a:solidFill>
                  <a:latin typeface="Calibri" pitchFamily="34" charset="0"/>
                  <a:cs typeface="Calibri" pitchFamily="34" charset="0"/>
                </a:rPr>
                <a:t>y</a:t>
              </a:r>
            </a:p>
          </p:txBody>
        </p:sp>
        <p:sp>
          <p:nvSpPr>
            <p:cNvPr id="50" name="Text Box 26"/>
            <p:cNvSpPr txBox="1">
              <a:spLocks noChangeArrowheads="1"/>
            </p:cNvSpPr>
            <p:nvPr/>
          </p:nvSpPr>
          <p:spPr bwMode="auto">
            <a:xfrm>
              <a:off x="4267200" y="3098800"/>
              <a:ext cx="29527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600" b="1">
                  <a:solidFill>
                    <a:schemeClr val="accent2"/>
                  </a:solidFill>
                  <a:latin typeface="Calibri" pitchFamily="34" charset="0"/>
                  <a:cs typeface="Calibri" pitchFamily="34" charset="0"/>
                </a:rPr>
                <a:t>n</a:t>
              </a:r>
            </a:p>
          </p:txBody>
        </p:sp>
        <p:sp>
          <p:nvSpPr>
            <p:cNvPr id="51" name="Text Box 27"/>
            <p:cNvSpPr txBox="1">
              <a:spLocks noChangeArrowheads="1"/>
            </p:cNvSpPr>
            <p:nvPr/>
          </p:nvSpPr>
          <p:spPr bwMode="auto">
            <a:xfrm>
              <a:off x="6265863" y="3398838"/>
              <a:ext cx="720725" cy="338554"/>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sz="1600" b="1">
                  <a:solidFill>
                    <a:schemeClr val="accent2"/>
                  </a:solidFill>
                  <a:latin typeface="Calibri" pitchFamily="34" charset="0"/>
                  <a:cs typeface="Calibri" pitchFamily="34" charset="0"/>
                </a:rPr>
                <a:t>C</a:t>
              </a:r>
              <a:r>
                <a:rPr lang="en-GB" sz="1600" b="1" baseline="-25000">
                  <a:solidFill>
                    <a:schemeClr val="accent2"/>
                  </a:solidFill>
                  <a:latin typeface="Calibri" pitchFamily="34" charset="0"/>
                  <a:cs typeface="Calibri" pitchFamily="34" charset="0"/>
                </a:rPr>
                <a:t>v,s,e</a:t>
              </a:r>
            </a:p>
          </p:txBody>
        </p:sp>
        <p:sp>
          <p:nvSpPr>
            <p:cNvPr id="52" name="Line 28"/>
            <p:cNvSpPr>
              <a:spLocks noChangeShapeType="1"/>
            </p:cNvSpPr>
            <p:nvPr/>
          </p:nvSpPr>
          <p:spPr bwMode="auto">
            <a:xfrm>
              <a:off x="5481638" y="3111500"/>
              <a:ext cx="792162" cy="4318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00">
                <a:latin typeface="Calibri" pitchFamily="34" charset="0"/>
                <a:cs typeface="Calibri" pitchFamily="34" charset="0"/>
              </a:endParaRPr>
            </a:p>
          </p:txBody>
        </p:sp>
        <p:sp>
          <p:nvSpPr>
            <p:cNvPr id="53" name="Line 29"/>
            <p:cNvSpPr>
              <a:spLocks noChangeShapeType="1"/>
            </p:cNvSpPr>
            <p:nvPr/>
          </p:nvSpPr>
          <p:spPr bwMode="auto">
            <a:xfrm flipV="1">
              <a:off x="5481638" y="3614738"/>
              <a:ext cx="792162" cy="50482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00">
                <a:latin typeface="Calibri" pitchFamily="34" charset="0"/>
                <a:cs typeface="Calibri" pitchFamily="34" charset="0"/>
              </a:endParaRPr>
            </a:p>
          </p:txBody>
        </p:sp>
        <p:sp>
          <p:nvSpPr>
            <p:cNvPr id="54" name="Line 30"/>
            <p:cNvSpPr>
              <a:spLocks noChangeShapeType="1"/>
            </p:cNvSpPr>
            <p:nvPr/>
          </p:nvSpPr>
          <p:spPr bwMode="auto">
            <a:xfrm>
              <a:off x="6994525" y="3614738"/>
              <a:ext cx="287338"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00">
                <a:latin typeface="Calibri" pitchFamily="34" charset="0"/>
                <a:cs typeface="Calibri" pitchFamily="34" charset="0"/>
              </a:endParaRPr>
            </a:p>
          </p:txBody>
        </p:sp>
        <p:sp>
          <p:nvSpPr>
            <p:cNvPr id="55" name="Text Box 31"/>
            <p:cNvSpPr txBox="1">
              <a:spLocks noChangeArrowheads="1"/>
            </p:cNvSpPr>
            <p:nvPr/>
          </p:nvSpPr>
          <p:spPr bwMode="auto">
            <a:xfrm>
              <a:off x="1804988" y="2146300"/>
              <a:ext cx="62106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600">
                  <a:latin typeface="Calibri" pitchFamily="34" charset="0"/>
                  <a:cs typeface="Calibri" pitchFamily="34" charset="0"/>
                </a:rPr>
                <a:t>{y, n}</a:t>
              </a:r>
            </a:p>
          </p:txBody>
        </p:sp>
        <p:sp>
          <p:nvSpPr>
            <p:cNvPr id="56" name="Text Box 32"/>
            <p:cNvSpPr txBox="1">
              <a:spLocks noChangeArrowheads="1"/>
            </p:cNvSpPr>
            <p:nvPr/>
          </p:nvSpPr>
          <p:spPr bwMode="auto">
            <a:xfrm>
              <a:off x="1865313" y="4259263"/>
              <a:ext cx="62106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600">
                  <a:latin typeface="Calibri" pitchFamily="34" charset="0"/>
                  <a:cs typeface="Calibri" pitchFamily="34" charset="0"/>
                </a:rPr>
                <a:t>{y, n}</a:t>
              </a:r>
            </a:p>
          </p:txBody>
        </p:sp>
        <p:sp>
          <p:nvSpPr>
            <p:cNvPr id="57" name="Text Box 34"/>
            <p:cNvSpPr txBox="1">
              <a:spLocks noChangeArrowheads="1"/>
            </p:cNvSpPr>
            <p:nvPr/>
          </p:nvSpPr>
          <p:spPr bwMode="auto">
            <a:xfrm>
              <a:off x="4795838" y="3040063"/>
              <a:ext cx="62106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600">
                  <a:latin typeface="Calibri" pitchFamily="34" charset="0"/>
                  <a:cs typeface="Calibri" pitchFamily="34" charset="0"/>
                </a:rPr>
                <a:t>{y, n}</a:t>
              </a:r>
            </a:p>
          </p:txBody>
        </p:sp>
        <p:sp>
          <p:nvSpPr>
            <p:cNvPr id="58" name="Text Box 35"/>
            <p:cNvSpPr txBox="1">
              <a:spLocks noChangeArrowheads="1"/>
            </p:cNvSpPr>
            <p:nvPr/>
          </p:nvSpPr>
          <p:spPr bwMode="auto">
            <a:xfrm>
              <a:off x="4762500" y="4175125"/>
              <a:ext cx="62106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600">
                  <a:latin typeface="Calibri" pitchFamily="34" charset="0"/>
                  <a:cs typeface="Calibri" pitchFamily="34" charset="0"/>
                </a:rPr>
                <a:t>{y, n}</a:t>
              </a:r>
            </a:p>
          </p:txBody>
        </p:sp>
        <p:sp>
          <p:nvSpPr>
            <p:cNvPr id="59" name="Text Box 37"/>
            <p:cNvSpPr txBox="1">
              <a:spLocks noChangeArrowheads="1"/>
            </p:cNvSpPr>
            <p:nvPr/>
          </p:nvSpPr>
          <p:spPr bwMode="auto">
            <a:xfrm>
              <a:off x="7435850" y="3708400"/>
              <a:ext cx="62106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600">
                  <a:latin typeface="Calibri" pitchFamily="34" charset="0"/>
                  <a:cs typeface="Calibri" pitchFamily="34" charset="0"/>
                </a:rPr>
                <a:t>{y, n}</a:t>
              </a:r>
            </a:p>
          </p:txBody>
        </p:sp>
        <p:sp>
          <p:nvSpPr>
            <p:cNvPr id="60" name="Text Box 38"/>
            <p:cNvSpPr txBox="1">
              <a:spLocks noChangeArrowheads="1"/>
            </p:cNvSpPr>
            <p:nvPr/>
          </p:nvSpPr>
          <p:spPr bwMode="auto">
            <a:xfrm>
              <a:off x="1665288" y="1547813"/>
              <a:ext cx="1178528" cy="338554"/>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600" dirty="0">
                  <a:solidFill>
                    <a:srgbClr val="D26900"/>
                  </a:solidFill>
                  <a:latin typeface="Calibri" pitchFamily="34" charset="0"/>
                  <a:cs typeface="Calibri" pitchFamily="34" charset="0"/>
                </a:rPr>
                <a:t>biz-pack = y</a:t>
              </a:r>
            </a:p>
          </p:txBody>
        </p:sp>
        <p:sp>
          <p:nvSpPr>
            <p:cNvPr id="61" name="Line 40"/>
            <p:cNvSpPr>
              <a:spLocks noChangeShapeType="1"/>
            </p:cNvSpPr>
            <p:nvPr/>
          </p:nvSpPr>
          <p:spPr bwMode="auto">
            <a:xfrm>
              <a:off x="2746375" y="4191000"/>
              <a:ext cx="19431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00">
                <a:latin typeface="Calibri" pitchFamily="34" charset="0"/>
                <a:cs typeface="Calibri" pitchFamily="34" charset="0"/>
              </a:endParaRPr>
            </a:p>
          </p:txBody>
        </p:sp>
        <p:sp>
          <p:nvSpPr>
            <p:cNvPr id="62" name="Line 41"/>
            <p:cNvSpPr>
              <a:spLocks noChangeShapeType="1"/>
            </p:cNvSpPr>
            <p:nvPr/>
          </p:nvSpPr>
          <p:spPr bwMode="auto">
            <a:xfrm flipV="1">
              <a:off x="971550" y="1844675"/>
              <a:ext cx="720725" cy="936625"/>
            </a:xfrm>
            <a:prstGeom prst="line">
              <a:avLst/>
            </a:prstGeom>
            <a:noFill/>
            <a:ln w="28575">
              <a:solidFill>
                <a:srgbClr val="C66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00">
                <a:latin typeface="Calibri" pitchFamily="34" charset="0"/>
                <a:cs typeface="Calibri" pitchFamily="34" charset="0"/>
              </a:endParaRPr>
            </a:p>
          </p:txBody>
        </p:sp>
        <p:sp>
          <p:nvSpPr>
            <p:cNvPr id="63" name="Text Box 43"/>
            <p:cNvSpPr txBox="1">
              <a:spLocks noChangeArrowheads="1"/>
            </p:cNvSpPr>
            <p:nvPr/>
          </p:nvSpPr>
          <p:spPr bwMode="auto">
            <a:xfrm>
              <a:off x="3419475" y="4005263"/>
              <a:ext cx="720725" cy="338554"/>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sz="1600" b="1">
                  <a:solidFill>
                    <a:schemeClr val="accent2"/>
                  </a:solidFill>
                  <a:latin typeface="Calibri" pitchFamily="34" charset="0"/>
                  <a:cs typeface="Calibri" pitchFamily="34" charset="0"/>
                </a:rPr>
                <a:t>C</a:t>
              </a:r>
              <a:r>
                <a:rPr lang="en-GB" sz="1600" b="1" baseline="-25000">
                  <a:solidFill>
                    <a:schemeClr val="accent2"/>
                  </a:solidFill>
                  <a:latin typeface="Calibri" pitchFamily="34" charset="0"/>
                  <a:cs typeface="Calibri" pitchFamily="34" charset="0"/>
                </a:rPr>
                <a:t>r,v</a:t>
              </a:r>
            </a:p>
          </p:txBody>
        </p:sp>
        <p:grpSp>
          <p:nvGrpSpPr>
            <p:cNvPr id="64" name="Group 44"/>
            <p:cNvGrpSpPr>
              <a:grpSpLocks/>
            </p:cNvGrpSpPr>
            <p:nvPr/>
          </p:nvGrpSpPr>
          <p:grpSpPr bwMode="auto">
            <a:xfrm>
              <a:off x="323850" y="2420938"/>
              <a:ext cx="574675" cy="1655762"/>
              <a:chOff x="4967" y="2387"/>
              <a:chExt cx="362" cy="1043"/>
            </a:xfrm>
          </p:grpSpPr>
          <p:sp>
            <p:nvSpPr>
              <p:cNvPr id="65" name="Oval 45"/>
              <p:cNvSpPr>
                <a:spLocks noChangeArrowheads="1"/>
              </p:cNvSpPr>
              <p:nvPr/>
            </p:nvSpPr>
            <p:spPr bwMode="auto">
              <a:xfrm>
                <a:off x="4999" y="2387"/>
                <a:ext cx="264" cy="272"/>
              </a:xfrm>
              <a:prstGeom prst="ellipse">
                <a:avLst/>
              </a:prstGeom>
              <a:noFill/>
              <a:ln w="28575">
                <a:solidFill>
                  <a:srgbClr val="C66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latin typeface="Calibri" pitchFamily="34" charset="0"/>
                  <a:cs typeface="Calibri" pitchFamily="34" charset="0"/>
                </a:endParaRPr>
              </a:p>
            </p:txBody>
          </p:sp>
          <p:sp>
            <p:nvSpPr>
              <p:cNvPr id="66" name="Line 46"/>
              <p:cNvSpPr>
                <a:spLocks noChangeShapeType="1"/>
              </p:cNvSpPr>
              <p:nvPr/>
            </p:nvSpPr>
            <p:spPr bwMode="auto">
              <a:xfrm>
                <a:off x="5140" y="2659"/>
                <a:ext cx="8" cy="317"/>
              </a:xfrm>
              <a:prstGeom prst="line">
                <a:avLst/>
              </a:prstGeom>
              <a:noFill/>
              <a:ln w="28575">
                <a:solidFill>
                  <a:srgbClr val="C66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00">
                  <a:latin typeface="Calibri" pitchFamily="34" charset="0"/>
                  <a:cs typeface="Calibri" pitchFamily="34" charset="0"/>
                </a:endParaRPr>
              </a:p>
            </p:txBody>
          </p:sp>
          <p:sp>
            <p:nvSpPr>
              <p:cNvPr id="67" name="Line 47"/>
              <p:cNvSpPr>
                <a:spLocks noChangeShapeType="1"/>
              </p:cNvSpPr>
              <p:nvPr/>
            </p:nvSpPr>
            <p:spPr bwMode="auto">
              <a:xfrm flipH="1">
                <a:off x="4967" y="2976"/>
                <a:ext cx="181" cy="454"/>
              </a:xfrm>
              <a:prstGeom prst="line">
                <a:avLst/>
              </a:prstGeom>
              <a:noFill/>
              <a:ln w="28575">
                <a:solidFill>
                  <a:srgbClr val="C66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00">
                  <a:latin typeface="Calibri" pitchFamily="34" charset="0"/>
                  <a:cs typeface="Calibri" pitchFamily="34" charset="0"/>
                </a:endParaRPr>
              </a:p>
            </p:txBody>
          </p:sp>
          <p:sp>
            <p:nvSpPr>
              <p:cNvPr id="68" name="Line 48"/>
              <p:cNvSpPr>
                <a:spLocks noChangeShapeType="1"/>
              </p:cNvSpPr>
              <p:nvPr/>
            </p:nvSpPr>
            <p:spPr bwMode="auto">
              <a:xfrm>
                <a:off x="5148" y="2976"/>
                <a:ext cx="136" cy="454"/>
              </a:xfrm>
              <a:prstGeom prst="line">
                <a:avLst/>
              </a:prstGeom>
              <a:noFill/>
              <a:ln w="28575">
                <a:solidFill>
                  <a:srgbClr val="C66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00">
                  <a:latin typeface="Calibri" pitchFamily="34" charset="0"/>
                  <a:cs typeface="Calibri" pitchFamily="34" charset="0"/>
                </a:endParaRPr>
              </a:p>
            </p:txBody>
          </p:sp>
          <p:sp>
            <p:nvSpPr>
              <p:cNvPr id="69" name="Line 49"/>
              <p:cNvSpPr>
                <a:spLocks noChangeShapeType="1"/>
              </p:cNvSpPr>
              <p:nvPr/>
            </p:nvSpPr>
            <p:spPr bwMode="auto">
              <a:xfrm>
                <a:off x="4967" y="2795"/>
                <a:ext cx="362" cy="0"/>
              </a:xfrm>
              <a:prstGeom prst="line">
                <a:avLst/>
              </a:prstGeom>
              <a:noFill/>
              <a:ln w="28575">
                <a:solidFill>
                  <a:srgbClr val="C66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00">
                  <a:latin typeface="Calibri" pitchFamily="34" charset="0"/>
                  <a:cs typeface="Calibri" pitchFamily="34" charset="0"/>
                </a:endParaRPr>
              </a:p>
            </p:txBody>
          </p:sp>
        </p:grpSp>
        <p:sp>
          <p:nvSpPr>
            <p:cNvPr id="70" name="Text Box 50"/>
            <p:cNvSpPr txBox="1">
              <a:spLocks noChangeArrowheads="1"/>
            </p:cNvSpPr>
            <p:nvPr/>
          </p:nvSpPr>
          <p:spPr bwMode="auto">
            <a:xfrm>
              <a:off x="1835150" y="5300663"/>
              <a:ext cx="458780" cy="338554"/>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600">
                  <a:solidFill>
                    <a:srgbClr val="E87400"/>
                  </a:solidFill>
                  <a:latin typeface="Calibri" pitchFamily="34" charset="0"/>
                  <a:cs typeface="Calibri" pitchFamily="34" charset="0"/>
                </a:rPr>
                <a:t>NO</a:t>
              </a:r>
            </a:p>
          </p:txBody>
        </p:sp>
        <p:sp>
          <p:nvSpPr>
            <p:cNvPr id="71" name="Text Box 51"/>
            <p:cNvSpPr txBox="1">
              <a:spLocks noChangeArrowheads="1"/>
            </p:cNvSpPr>
            <p:nvPr/>
          </p:nvSpPr>
          <p:spPr bwMode="auto">
            <a:xfrm>
              <a:off x="1835150" y="4862513"/>
              <a:ext cx="487249" cy="338554"/>
            </a:xfrm>
            <a:prstGeom prst="rect">
              <a:avLst/>
            </a:prstGeom>
            <a:solidFill>
              <a:srgbClr val="C66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600">
                  <a:latin typeface="Calibri" pitchFamily="34" charset="0"/>
                  <a:cs typeface="Calibri" pitchFamily="34" charset="0"/>
                </a:rPr>
                <a:t>YES</a:t>
              </a:r>
            </a:p>
          </p:txBody>
        </p:sp>
        <p:sp>
          <p:nvSpPr>
            <p:cNvPr id="72" name="Text Box 52"/>
            <p:cNvSpPr txBox="1">
              <a:spLocks noChangeArrowheads="1"/>
            </p:cNvSpPr>
            <p:nvPr/>
          </p:nvSpPr>
          <p:spPr bwMode="auto">
            <a:xfrm>
              <a:off x="4787900" y="5229225"/>
              <a:ext cx="458780" cy="338554"/>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600">
                  <a:solidFill>
                    <a:srgbClr val="E87400"/>
                  </a:solidFill>
                  <a:latin typeface="Calibri" pitchFamily="34" charset="0"/>
                  <a:cs typeface="Calibri" pitchFamily="34" charset="0"/>
                </a:rPr>
                <a:t>NO</a:t>
              </a:r>
            </a:p>
          </p:txBody>
        </p:sp>
        <p:sp>
          <p:nvSpPr>
            <p:cNvPr id="73" name="Text Box 53"/>
            <p:cNvSpPr txBox="1">
              <a:spLocks noChangeArrowheads="1"/>
            </p:cNvSpPr>
            <p:nvPr/>
          </p:nvSpPr>
          <p:spPr bwMode="auto">
            <a:xfrm>
              <a:off x="4787900" y="4791075"/>
              <a:ext cx="487249" cy="338554"/>
            </a:xfrm>
            <a:prstGeom prst="rect">
              <a:avLst/>
            </a:prstGeom>
            <a:solidFill>
              <a:srgbClr val="C66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600">
                  <a:latin typeface="Calibri" pitchFamily="34" charset="0"/>
                  <a:cs typeface="Calibri" pitchFamily="34" charset="0"/>
                </a:rPr>
                <a:t>YES</a:t>
              </a:r>
            </a:p>
          </p:txBody>
        </p:sp>
        <p:sp>
          <p:nvSpPr>
            <p:cNvPr id="74" name="Text Box 54"/>
            <p:cNvSpPr txBox="1">
              <a:spLocks noChangeArrowheads="1"/>
            </p:cNvSpPr>
            <p:nvPr/>
          </p:nvSpPr>
          <p:spPr bwMode="auto">
            <a:xfrm>
              <a:off x="4787900" y="2492375"/>
              <a:ext cx="487249" cy="338554"/>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600">
                  <a:solidFill>
                    <a:srgbClr val="E87400"/>
                  </a:solidFill>
                  <a:latin typeface="Calibri" pitchFamily="34" charset="0"/>
                  <a:cs typeface="Calibri" pitchFamily="34" charset="0"/>
                </a:rPr>
                <a:t>YES</a:t>
              </a:r>
            </a:p>
          </p:txBody>
        </p:sp>
        <p:sp>
          <p:nvSpPr>
            <p:cNvPr id="75" name="Text Box 55"/>
            <p:cNvSpPr txBox="1">
              <a:spLocks noChangeArrowheads="1"/>
            </p:cNvSpPr>
            <p:nvPr/>
          </p:nvSpPr>
          <p:spPr bwMode="auto">
            <a:xfrm>
              <a:off x="4787900" y="2060575"/>
              <a:ext cx="458780" cy="338554"/>
            </a:xfrm>
            <a:prstGeom prst="rect">
              <a:avLst/>
            </a:prstGeom>
            <a:solidFill>
              <a:srgbClr val="C66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600">
                  <a:latin typeface="Calibri" pitchFamily="34" charset="0"/>
                  <a:cs typeface="Calibri" pitchFamily="34" charset="0"/>
                </a:rPr>
                <a:t>NO</a:t>
              </a:r>
            </a:p>
          </p:txBody>
        </p:sp>
        <p:sp>
          <p:nvSpPr>
            <p:cNvPr id="76" name="Text Box 56"/>
            <p:cNvSpPr txBox="1">
              <a:spLocks noChangeArrowheads="1"/>
            </p:cNvSpPr>
            <p:nvPr/>
          </p:nvSpPr>
          <p:spPr bwMode="auto">
            <a:xfrm>
              <a:off x="7524750" y="4149725"/>
              <a:ext cx="487249" cy="338554"/>
            </a:xfrm>
            <a:prstGeom prst="rect">
              <a:avLst/>
            </a:prstGeom>
            <a:solidFill>
              <a:srgbClr val="C66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600">
                  <a:latin typeface="Calibri" pitchFamily="34" charset="0"/>
                  <a:cs typeface="Calibri" pitchFamily="34" charset="0"/>
                </a:rPr>
                <a:t>YES</a:t>
              </a:r>
            </a:p>
          </p:txBody>
        </p:sp>
        <p:sp>
          <p:nvSpPr>
            <p:cNvPr id="77" name="Text Box 57"/>
            <p:cNvSpPr txBox="1">
              <a:spLocks noChangeArrowheads="1"/>
            </p:cNvSpPr>
            <p:nvPr/>
          </p:nvSpPr>
          <p:spPr bwMode="auto">
            <a:xfrm>
              <a:off x="7524750" y="4652963"/>
              <a:ext cx="487249" cy="338554"/>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600">
                  <a:solidFill>
                    <a:srgbClr val="E87400"/>
                  </a:solidFill>
                  <a:latin typeface="Calibri" pitchFamily="34" charset="0"/>
                  <a:cs typeface="Calibri" pitchFamily="34" charset="0"/>
                </a:rPr>
                <a:t>YES</a:t>
              </a:r>
            </a:p>
          </p:txBody>
        </p:sp>
        <p:sp>
          <p:nvSpPr>
            <p:cNvPr id="78" name="Text Box 59"/>
            <p:cNvSpPr txBox="1">
              <a:spLocks noChangeArrowheads="1"/>
            </p:cNvSpPr>
            <p:nvPr/>
          </p:nvSpPr>
          <p:spPr bwMode="auto">
            <a:xfrm>
              <a:off x="7235825" y="2787650"/>
              <a:ext cx="1268424" cy="584775"/>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600" dirty="0">
                  <a:solidFill>
                    <a:srgbClr val="D26900"/>
                  </a:solidFill>
                  <a:latin typeface="Calibri" pitchFamily="34" charset="0"/>
                  <a:cs typeface="Calibri" pitchFamily="34" charset="0"/>
                </a:rPr>
                <a:t>easy-parking</a:t>
              </a:r>
              <a:br>
                <a:rPr lang="en-GB" sz="1600" dirty="0">
                  <a:solidFill>
                    <a:srgbClr val="D26900"/>
                  </a:solidFill>
                  <a:latin typeface="Calibri" pitchFamily="34" charset="0"/>
                  <a:cs typeface="Calibri" pitchFamily="34" charset="0"/>
                </a:rPr>
              </a:br>
              <a:r>
                <a:rPr lang="en-GB" sz="1600" dirty="0">
                  <a:solidFill>
                    <a:srgbClr val="D26900"/>
                  </a:solidFill>
                  <a:latin typeface="Calibri" pitchFamily="34" charset="0"/>
                  <a:cs typeface="Calibri" pitchFamily="34" charset="0"/>
                </a:rPr>
                <a:t> = y</a:t>
              </a:r>
            </a:p>
          </p:txBody>
        </p:sp>
        <p:sp>
          <p:nvSpPr>
            <p:cNvPr id="79" name="Text Box 60"/>
            <p:cNvSpPr txBox="1">
              <a:spLocks noChangeArrowheads="1"/>
            </p:cNvSpPr>
            <p:nvPr/>
          </p:nvSpPr>
          <p:spPr bwMode="auto">
            <a:xfrm>
              <a:off x="227013" y="6165850"/>
              <a:ext cx="990079" cy="338554"/>
            </a:xfrm>
            <a:prstGeom prst="rect">
              <a:avLst/>
            </a:prstGeom>
            <a:solidFill>
              <a:srgbClr val="C66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600">
                  <a:latin typeface="Calibri" pitchFamily="34" charset="0"/>
                  <a:cs typeface="Calibri" pitchFamily="34" charset="0"/>
                </a:rPr>
                <a:t>WORLD 1</a:t>
              </a:r>
            </a:p>
          </p:txBody>
        </p:sp>
        <p:sp>
          <p:nvSpPr>
            <p:cNvPr id="80" name="Text Box 61"/>
            <p:cNvSpPr txBox="1">
              <a:spLocks noChangeArrowheads="1"/>
            </p:cNvSpPr>
            <p:nvPr/>
          </p:nvSpPr>
          <p:spPr bwMode="auto">
            <a:xfrm>
              <a:off x="5127625" y="6165850"/>
              <a:ext cx="990079" cy="338554"/>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600">
                  <a:solidFill>
                    <a:srgbClr val="E87400"/>
                  </a:solidFill>
                  <a:latin typeface="Calibri" pitchFamily="34" charset="0"/>
                  <a:cs typeface="Calibri" pitchFamily="34" charset="0"/>
                </a:rPr>
                <a:t>WORLD 2</a:t>
              </a:r>
            </a:p>
          </p:txBody>
        </p:sp>
        <p:sp>
          <p:nvSpPr>
            <p:cNvPr id="81" name="Text Box 64"/>
            <p:cNvSpPr txBox="1">
              <a:spLocks noChangeArrowheads="1"/>
            </p:cNvSpPr>
            <p:nvPr/>
          </p:nvSpPr>
          <p:spPr bwMode="auto">
            <a:xfrm>
              <a:off x="1516063" y="6083300"/>
              <a:ext cx="178414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600">
                  <a:latin typeface="Calibri" pitchFamily="34" charset="0"/>
                  <a:cs typeface="Calibri" pitchFamily="34" charset="0"/>
                </a:rPr>
                <a:t>consistent with </a:t>
              </a:r>
              <a:br>
                <a:rPr lang="en-GB" sz="1600">
                  <a:latin typeface="Calibri" pitchFamily="34" charset="0"/>
                  <a:cs typeface="Calibri" pitchFamily="34" charset="0"/>
                </a:rPr>
              </a:br>
              <a:r>
                <a:rPr lang="en-GB" sz="1600">
                  <a:latin typeface="Calibri" pitchFamily="34" charset="0"/>
                  <a:cs typeface="Calibri" pitchFamily="34" charset="0"/>
                </a:rPr>
                <a:t>presented solution</a:t>
              </a:r>
            </a:p>
          </p:txBody>
        </p:sp>
        <p:sp>
          <p:nvSpPr>
            <p:cNvPr id="82" name="Text Box 65"/>
            <p:cNvSpPr txBox="1">
              <a:spLocks noChangeArrowheads="1"/>
            </p:cNvSpPr>
            <p:nvPr/>
          </p:nvSpPr>
          <p:spPr bwMode="auto">
            <a:xfrm>
              <a:off x="6491288" y="6097588"/>
              <a:ext cx="194534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600" b="1" u="sng" dirty="0">
                  <a:latin typeface="Calibri" pitchFamily="34" charset="0"/>
                  <a:cs typeface="Calibri" pitchFamily="34" charset="0"/>
                </a:rPr>
                <a:t>NOT</a:t>
              </a:r>
              <a:r>
                <a:rPr lang="en-GB" sz="1600" dirty="0">
                  <a:latin typeface="Calibri" pitchFamily="34" charset="0"/>
                  <a:cs typeface="Calibri" pitchFamily="34" charset="0"/>
                </a:rPr>
                <a:t> consistent with </a:t>
              </a:r>
              <a:br>
                <a:rPr lang="en-GB" sz="1600" dirty="0">
                  <a:latin typeface="Calibri" pitchFamily="34" charset="0"/>
                  <a:cs typeface="Calibri" pitchFamily="34" charset="0"/>
                </a:rPr>
              </a:br>
              <a:r>
                <a:rPr lang="en-GB" sz="1600" dirty="0">
                  <a:latin typeface="Calibri" pitchFamily="34" charset="0"/>
                  <a:cs typeface="Calibri" pitchFamily="34" charset="0"/>
                </a:rPr>
                <a:t>presented solution</a:t>
              </a:r>
            </a:p>
          </p:txBody>
        </p:sp>
        <p:sp>
          <p:nvSpPr>
            <p:cNvPr id="83" name="Line 67"/>
            <p:cNvSpPr>
              <a:spLocks noChangeShapeType="1"/>
            </p:cNvSpPr>
            <p:nvPr/>
          </p:nvSpPr>
          <p:spPr bwMode="auto">
            <a:xfrm flipH="1">
              <a:off x="4772025" y="6342063"/>
              <a:ext cx="287338" cy="404812"/>
            </a:xfrm>
            <a:prstGeom prst="line">
              <a:avLst/>
            </a:prstGeom>
            <a:noFill/>
            <a:ln w="57150">
              <a:solidFill>
                <a:srgbClr val="E874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00">
                <a:latin typeface="Calibri" pitchFamily="34" charset="0"/>
                <a:cs typeface="Calibri" pitchFamily="34" charset="0"/>
              </a:endParaRPr>
            </a:p>
          </p:txBody>
        </p:sp>
        <p:sp>
          <p:nvSpPr>
            <p:cNvPr id="84" name="Line 68"/>
            <p:cNvSpPr>
              <a:spLocks noChangeShapeType="1"/>
            </p:cNvSpPr>
            <p:nvPr/>
          </p:nvSpPr>
          <p:spPr bwMode="auto">
            <a:xfrm flipH="1">
              <a:off x="4716463" y="6342063"/>
              <a:ext cx="342900" cy="111125"/>
            </a:xfrm>
            <a:prstGeom prst="line">
              <a:avLst/>
            </a:prstGeom>
            <a:noFill/>
            <a:ln w="57150">
              <a:solidFill>
                <a:srgbClr val="E874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00">
                <a:latin typeface="Calibri" pitchFamily="34" charset="0"/>
                <a:cs typeface="Calibri" pitchFamily="34" charset="0"/>
              </a:endParaRPr>
            </a:p>
          </p:txBody>
        </p:sp>
        <p:sp>
          <p:nvSpPr>
            <p:cNvPr id="85" name="Line 69"/>
            <p:cNvSpPr>
              <a:spLocks noChangeShapeType="1"/>
            </p:cNvSpPr>
            <p:nvPr/>
          </p:nvSpPr>
          <p:spPr bwMode="auto">
            <a:xfrm flipH="1">
              <a:off x="4749800" y="6026150"/>
              <a:ext cx="287338" cy="404813"/>
            </a:xfrm>
            <a:prstGeom prst="line">
              <a:avLst/>
            </a:prstGeom>
            <a:noFill/>
            <a:ln w="57150">
              <a:solidFill>
                <a:srgbClr val="E874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00">
                <a:latin typeface="Calibri" pitchFamily="34" charset="0"/>
                <a:cs typeface="Calibri" pitchFamily="34" charset="0"/>
              </a:endParaRPr>
            </a:p>
          </p:txBody>
        </p:sp>
        <p:grpSp>
          <p:nvGrpSpPr>
            <p:cNvPr id="86" name="Group 74"/>
            <p:cNvGrpSpPr>
              <a:grpSpLocks/>
            </p:cNvGrpSpPr>
            <p:nvPr/>
          </p:nvGrpSpPr>
          <p:grpSpPr bwMode="auto">
            <a:xfrm>
              <a:off x="4572000" y="2420938"/>
              <a:ext cx="1079500" cy="503237"/>
              <a:chOff x="2880" y="1525"/>
              <a:chExt cx="680" cy="317"/>
            </a:xfrm>
          </p:grpSpPr>
          <p:sp>
            <p:nvSpPr>
              <p:cNvPr id="87" name="Line 72"/>
              <p:cNvSpPr>
                <a:spLocks noChangeShapeType="1"/>
              </p:cNvSpPr>
              <p:nvPr/>
            </p:nvSpPr>
            <p:spPr bwMode="auto">
              <a:xfrm>
                <a:off x="2880" y="1525"/>
                <a:ext cx="680" cy="317"/>
              </a:xfrm>
              <a:prstGeom prst="line">
                <a:avLst/>
              </a:prstGeom>
              <a:noFill/>
              <a:ln w="57150">
                <a:solidFill>
                  <a:srgbClr val="E874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00">
                  <a:latin typeface="Calibri" pitchFamily="34" charset="0"/>
                  <a:cs typeface="Calibri" pitchFamily="34" charset="0"/>
                </a:endParaRPr>
              </a:p>
            </p:txBody>
          </p:sp>
          <p:sp>
            <p:nvSpPr>
              <p:cNvPr id="88" name="Line 73"/>
              <p:cNvSpPr>
                <a:spLocks noChangeShapeType="1"/>
              </p:cNvSpPr>
              <p:nvPr/>
            </p:nvSpPr>
            <p:spPr bwMode="auto">
              <a:xfrm flipV="1">
                <a:off x="2880" y="1525"/>
                <a:ext cx="680" cy="317"/>
              </a:xfrm>
              <a:prstGeom prst="line">
                <a:avLst/>
              </a:prstGeom>
              <a:noFill/>
              <a:ln w="57150">
                <a:solidFill>
                  <a:srgbClr val="E874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00">
                  <a:latin typeface="Calibri" pitchFamily="34" charset="0"/>
                  <a:cs typeface="Calibri" pitchFamily="34" charset="0"/>
                </a:endParaRPr>
              </a:p>
            </p:txBody>
          </p:sp>
        </p:grpSp>
        <p:grpSp>
          <p:nvGrpSpPr>
            <p:cNvPr id="89" name="Group 75"/>
            <p:cNvGrpSpPr>
              <a:grpSpLocks/>
            </p:cNvGrpSpPr>
            <p:nvPr/>
          </p:nvGrpSpPr>
          <p:grpSpPr bwMode="auto">
            <a:xfrm>
              <a:off x="4572000" y="5157788"/>
              <a:ext cx="1079500" cy="503237"/>
              <a:chOff x="2880" y="1525"/>
              <a:chExt cx="680" cy="317"/>
            </a:xfrm>
          </p:grpSpPr>
          <p:sp>
            <p:nvSpPr>
              <p:cNvPr id="90" name="Line 76"/>
              <p:cNvSpPr>
                <a:spLocks noChangeShapeType="1"/>
              </p:cNvSpPr>
              <p:nvPr/>
            </p:nvSpPr>
            <p:spPr bwMode="auto">
              <a:xfrm>
                <a:off x="2880" y="1525"/>
                <a:ext cx="680" cy="317"/>
              </a:xfrm>
              <a:prstGeom prst="line">
                <a:avLst/>
              </a:prstGeom>
              <a:noFill/>
              <a:ln w="57150">
                <a:solidFill>
                  <a:srgbClr val="E874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00">
                  <a:latin typeface="Calibri" pitchFamily="34" charset="0"/>
                  <a:cs typeface="Calibri" pitchFamily="34" charset="0"/>
                </a:endParaRPr>
              </a:p>
            </p:txBody>
          </p:sp>
          <p:sp>
            <p:nvSpPr>
              <p:cNvPr id="91" name="Line 77"/>
              <p:cNvSpPr>
                <a:spLocks noChangeShapeType="1"/>
              </p:cNvSpPr>
              <p:nvPr/>
            </p:nvSpPr>
            <p:spPr bwMode="auto">
              <a:xfrm flipV="1">
                <a:off x="2880" y="1525"/>
                <a:ext cx="680" cy="317"/>
              </a:xfrm>
              <a:prstGeom prst="line">
                <a:avLst/>
              </a:prstGeom>
              <a:noFill/>
              <a:ln w="57150">
                <a:solidFill>
                  <a:srgbClr val="E874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00">
                  <a:latin typeface="Calibri" pitchFamily="34" charset="0"/>
                  <a:cs typeface="Calibri" pitchFamily="34" charset="0"/>
                </a:endParaRPr>
              </a:p>
            </p:txBody>
          </p:sp>
        </p:grpSp>
        <p:sp>
          <p:nvSpPr>
            <p:cNvPr id="92" name="Line 335"/>
            <p:cNvSpPr>
              <a:spLocks noChangeShapeType="1"/>
            </p:cNvSpPr>
            <p:nvPr/>
          </p:nvSpPr>
          <p:spPr bwMode="auto">
            <a:xfrm flipV="1">
              <a:off x="5364163" y="1916113"/>
              <a:ext cx="1439862" cy="360362"/>
            </a:xfrm>
            <a:prstGeom prst="line">
              <a:avLst/>
            </a:prstGeom>
            <a:noFill/>
            <a:ln w="57150">
              <a:solidFill>
                <a:srgbClr val="E874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00">
                <a:latin typeface="Calibri" pitchFamily="34" charset="0"/>
                <a:cs typeface="Calibri" pitchFamily="34" charset="0"/>
              </a:endParaRPr>
            </a:p>
          </p:txBody>
        </p:sp>
        <p:sp>
          <p:nvSpPr>
            <p:cNvPr id="93" name="Line 338"/>
            <p:cNvSpPr>
              <a:spLocks noChangeShapeType="1"/>
            </p:cNvSpPr>
            <p:nvPr/>
          </p:nvSpPr>
          <p:spPr bwMode="auto">
            <a:xfrm flipV="1">
              <a:off x="5364163" y="1916113"/>
              <a:ext cx="1439862" cy="2808287"/>
            </a:xfrm>
            <a:prstGeom prst="line">
              <a:avLst/>
            </a:prstGeom>
            <a:noFill/>
            <a:ln w="57150">
              <a:solidFill>
                <a:srgbClr val="E874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00">
                <a:latin typeface="Calibri" pitchFamily="34" charset="0"/>
                <a:cs typeface="Calibri" pitchFamily="34" charset="0"/>
              </a:endParaRPr>
            </a:p>
          </p:txBody>
        </p:sp>
        <p:sp>
          <p:nvSpPr>
            <p:cNvPr id="94" name="Text Box 339"/>
            <p:cNvSpPr txBox="1">
              <a:spLocks noChangeArrowheads="1"/>
            </p:cNvSpPr>
            <p:nvPr/>
          </p:nvSpPr>
          <p:spPr bwMode="auto">
            <a:xfrm>
              <a:off x="6588125" y="908050"/>
              <a:ext cx="1584325" cy="33855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sz="1600">
                  <a:latin typeface="Calibri" pitchFamily="34" charset="0"/>
                  <a:cs typeface="Calibri" pitchFamily="34" charset="0"/>
                </a:rPr>
                <a:t>actual car</a:t>
              </a:r>
            </a:p>
          </p:txBody>
        </p:sp>
        <p:pic>
          <p:nvPicPr>
            <p:cNvPr id="95" name="Picture 331"/>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6300788" y="1341438"/>
              <a:ext cx="1871662" cy="838200"/>
            </a:xfrm>
            <a:solidFill>
              <a:schemeClr val="bg1"/>
            </a:solidFill>
            <a:ln/>
          </p:spPr>
        </p:pic>
      </p:grpSp>
      <p:sp>
        <p:nvSpPr>
          <p:cNvPr id="97" name="Textfeld 96"/>
          <p:cNvSpPr txBox="1"/>
          <p:nvPr/>
        </p:nvSpPr>
        <p:spPr>
          <a:xfrm>
            <a:off x="513102" y="6022549"/>
            <a:ext cx="8424936" cy="646331"/>
          </a:xfrm>
          <a:prstGeom prst="rect">
            <a:avLst/>
          </a:prstGeom>
          <a:solidFill>
            <a:schemeClr val="bg1"/>
          </a:solidFill>
        </p:spPr>
        <p:txBody>
          <a:bodyPr wrap="square" rtlCol="0">
            <a:spAutoFit/>
          </a:bodyPr>
          <a:lstStyle/>
          <a:p>
            <a:r>
              <a:rPr lang="en-US" b="0" dirty="0" smtClean="0">
                <a:latin typeface="Calibri" pitchFamily="34" charset="0"/>
                <a:cs typeface="Calibri" pitchFamily="34" charset="0"/>
              </a:rPr>
              <a:t>Because</a:t>
            </a:r>
            <a:r>
              <a:rPr lang="en-US" b="0" dirty="0" smtClean="0"/>
              <a:t> </a:t>
            </a:r>
            <a:r>
              <a:rPr lang="en-GB" b="0" dirty="0" smtClean="0">
                <a:solidFill>
                  <a:srgbClr val="D26900"/>
                </a:solidFill>
                <a:latin typeface="Calibri" pitchFamily="34" charset="0"/>
                <a:cs typeface="Calibri" pitchFamily="34" charset="0"/>
              </a:rPr>
              <a:t>biz-pack = y</a:t>
            </a:r>
            <a:r>
              <a:rPr lang="en-US" b="0" dirty="0" smtClean="0">
                <a:latin typeface="Calibri" pitchFamily="34" charset="0"/>
                <a:cs typeface="Calibri" pitchFamily="34" charset="0"/>
              </a:rPr>
              <a:t>, in world 1 and 2 </a:t>
            </a:r>
            <a:r>
              <a:rPr lang="en-GB" b="0" dirty="0" smtClean="0">
                <a:solidFill>
                  <a:srgbClr val="D26900"/>
                </a:solidFill>
                <a:latin typeface="Calibri" pitchFamily="34" charset="0"/>
                <a:cs typeface="Calibri" pitchFamily="34" charset="0"/>
              </a:rPr>
              <a:t>easy-parking  = y, </a:t>
            </a:r>
            <a:br>
              <a:rPr lang="en-GB" b="0" dirty="0" smtClean="0">
                <a:solidFill>
                  <a:srgbClr val="D26900"/>
                </a:solidFill>
                <a:latin typeface="Calibri" pitchFamily="34" charset="0"/>
                <a:cs typeface="Calibri" pitchFamily="34" charset="0"/>
              </a:rPr>
            </a:br>
            <a:r>
              <a:rPr lang="en-GB" b="0" dirty="0" smtClean="0">
                <a:latin typeface="Calibri" pitchFamily="34" charset="0"/>
                <a:cs typeface="Calibri" pitchFamily="34" charset="0"/>
              </a:rPr>
              <a:t>but world 2 does not correspond to original solution</a:t>
            </a:r>
            <a:r>
              <a:rPr lang="en-US" b="0" dirty="0" smtClean="0"/>
              <a:t> </a:t>
            </a:r>
            <a:endParaRPr lang="en-GB" b="0" dirty="0">
              <a:solidFill>
                <a:srgbClr val="D26900"/>
              </a:solidFill>
              <a:latin typeface="Calibri" pitchFamily="34" charset="0"/>
              <a:cs typeface="Calibri" pitchFamily="34" charset="0"/>
            </a:endParaRPr>
          </a:p>
        </p:txBody>
      </p:sp>
    </p:spTree>
    <p:extLst>
      <p:ext uri="{BB962C8B-B14F-4D97-AF65-F5344CB8AC3E}">
        <p14:creationId xmlns:p14="http://schemas.microsoft.com/office/powerpoint/2010/main" val="129523858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Principal idea</a:t>
            </a:r>
            <a:endParaRPr lang="en-US" dirty="0"/>
          </a:p>
        </p:txBody>
      </p:sp>
      <p:sp>
        <p:nvSpPr>
          <p:cNvPr id="3" name="Inhaltsplatzhalter 2"/>
          <p:cNvSpPr>
            <a:spLocks noGrp="1"/>
          </p:cNvSpPr>
          <p:nvPr>
            <p:ph idx="1"/>
          </p:nvPr>
        </p:nvSpPr>
        <p:spPr/>
        <p:txBody>
          <a:bodyPr/>
          <a:lstStyle/>
          <a:p>
            <a:pPr marL="0" indent="0">
              <a:buNone/>
            </a:pPr>
            <a:r>
              <a:rPr lang="en-GB" b="0" dirty="0">
                <a:solidFill>
                  <a:schemeClr val="tx1"/>
                </a:solidFill>
              </a:rPr>
              <a:t>Let </a:t>
            </a:r>
            <a:r>
              <a:rPr lang="en-GB" dirty="0">
                <a:solidFill>
                  <a:srgbClr val="E87400"/>
                </a:solidFill>
                <a:latin typeface="Monotype Corsiva" pitchFamily="66" charset="0"/>
              </a:rPr>
              <a:t>(C,V,D)</a:t>
            </a:r>
            <a:r>
              <a:rPr lang="en-GB" b="0" dirty="0">
                <a:solidFill>
                  <a:schemeClr val="tx1"/>
                </a:solidFill>
              </a:rPr>
              <a:t> </a:t>
            </a:r>
            <a:r>
              <a:rPr lang="en-GB" b="0" dirty="0" smtClean="0">
                <a:solidFill>
                  <a:schemeClr val="tx1"/>
                </a:solidFill>
              </a:rPr>
              <a:t> be </a:t>
            </a:r>
            <a:r>
              <a:rPr lang="en-GB" b="0" dirty="0">
                <a:solidFill>
                  <a:schemeClr val="tx1"/>
                </a:solidFill>
              </a:rPr>
              <a:t>a consistent CSP, </a:t>
            </a:r>
            <a:r>
              <a:rPr lang="en-GB" dirty="0">
                <a:solidFill>
                  <a:srgbClr val="E87400"/>
                </a:solidFill>
                <a:cs typeface="Arial" charset="0"/>
              </a:rPr>
              <a:t>Φ</a:t>
            </a:r>
            <a:r>
              <a:rPr lang="en-GB" b="0" dirty="0">
                <a:solidFill>
                  <a:schemeClr val="tx1"/>
                </a:solidFill>
                <a:cs typeface="Arial" charset="0"/>
              </a:rPr>
              <a:t> a constraint:</a:t>
            </a:r>
            <a:endParaRPr lang="en-GB" b="0" dirty="0">
              <a:solidFill>
                <a:schemeClr val="tx1"/>
              </a:solidFill>
            </a:endParaRPr>
          </a:p>
          <a:p>
            <a:pPr marL="0" indent="0">
              <a:buNone/>
            </a:pPr>
            <a:r>
              <a:rPr lang="en-GB" dirty="0">
                <a:solidFill>
                  <a:srgbClr val="E87400"/>
                </a:solidFill>
                <a:latin typeface="Monotype Corsiva" pitchFamily="66" charset="0"/>
              </a:rPr>
              <a:t>S</a:t>
            </a:r>
            <a:r>
              <a:rPr lang="en-GB" b="0" dirty="0">
                <a:solidFill>
                  <a:schemeClr val="tx1"/>
                </a:solidFill>
                <a:latin typeface="Monotype Corsiva" pitchFamily="66" charset="0"/>
              </a:rPr>
              <a:t>: </a:t>
            </a:r>
            <a:r>
              <a:rPr lang="en-GB" b="0" dirty="0">
                <a:solidFill>
                  <a:schemeClr val="tx1"/>
                </a:solidFill>
              </a:rPr>
              <a:t>a specific solution (presented to the user).</a:t>
            </a:r>
          </a:p>
          <a:p>
            <a:pPr marL="0" indent="0">
              <a:buNone/>
            </a:pPr>
            <a:endParaRPr lang="en-GB" b="0" dirty="0">
              <a:solidFill>
                <a:schemeClr val="tx1"/>
              </a:solidFill>
            </a:endParaRPr>
          </a:p>
          <a:p>
            <a:pPr marL="0" indent="0">
              <a:buNone/>
            </a:pPr>
            <a:r>
              <a:rPr lang="en-GB" b="0" dirty="0">
                <a:solidFill>
                  <a:schemeClr val="tx1"/>
                </a:solidFill>
              </a:rPr>
              <a:t>A subset </a:t>
            </a:r>
            <a:r>
              <a:rPr lang="en-GB" dirty="0">
                <a:solidFill>
                  <a:srgbClr val="E87400"/>
                </a:solidFill>
              </a:rPr>
              <a:t>C</a:t>
            </a:r>
            <a:r>
              <a:rPr lang="en-GB" b="0" dirty="0">
                <a:solidFill>
                  <a:schemeClr val="tx1"/>
                </a:solidFill>
              </a:rPr>
              <a:t> of </a:t>
            </a:r>
            <a:r>
              <a:rPr lang="en-GB" dirty="0">
                <a:solidFill>
                  <a:srgbClr val="E87400"/>
                </a:solidFill>
                <a:latin typeface="Monotype Corsiva" pitchFamily="66" charset="0"/>
              </a:rPr>
              <a:t>C</a:t>
            </a:r>
            <a:r>
              <a:rPr lang="en-GB" b="0" dirty="0">
                <a:solidFill>
                  <a:schemeClr val="tx1"/>
                </a:solidFill>
              </a:rPr>
              <a:t> is called an “explanation” for </a:t>
            </a:r>
            <a:r>
              <a:rPr lang="el-GR" dirty="0">
                <a:solidFill>
                  <a:srgbClr val="E87400"/>
                </a:solidFill>
                <a:cs typeface="Arial" charset="0"/>
              </a:rPr>
              <a:t>Φ</a:t>
            </a:r>
            <a:r>
              <a:rPr lang="en-GB" b="0" dirty="0">
                <a:solidFill>
                  <a:schemeClr val="tx1"/>
                </a:solidFill>
              </a:rPr>
              <a:t> </a:t>
            </a:r>
            <a:r>
              <a:rPr lang="en-GB" b="0" dirty="0" err="1">
                <a:solidFill>
                  <a:schemeClr val="tx1"/>
                </a:solidFill>
              </a:rPr>
              <a:t>iff</a:t>
            </a:r>
            <a:r>
              <a:rPr lang="en-GB" b="0" dirty="0">
                <a:solidFill>
                  <a:schemeClr val="tx1"/>
                </a:solidFill>
              </a:rPr>
              <a:t>  </a:t>
            </a:r>
            <a:r>
              <a:rPr lang="en-GB" dirty="0">
                <a:solidFill>
                  <a:srgbClr val="E87400"/>
                </a:solidFill>
              </a:rPr>
              <a:t>C </a:t>
            </a:r>
            <a:r>
              <a:rPr lang="en-GB" dirty="0">
                <a:solidFill>
                  <a:srgbClr val="E87400"/>
                </a:solidFill>
                <a:latin typeface="Arial Unicode MS" pitchFamily="34" charset="-128"/>
                <a:ea typeface="Arial Unicode MS" pitchFamily="34" charset="-128"/>
                <a:cs typeface="Arial Unicode MS" pitchFamily="34" charset="-128"/>
              </a:rPr>
              <a:t>⊨ </a:t>
            </a:r>
            <a:r>
              <a:rPr lang="el-GR" dirty="0">
                <a:solidFill>
                  <a:srgbClr val="E87400"/>
                </a:solidFill>
                <a:cs typeface="Arial" charset="0"/>
              </a:rPr>
              <a:t>Φ</a:t>
            </a:r>
            <a:r>
              <a:rPr lang="de-DE" dirty="0">
                <a:solidFill>
                  <a:srgbClr val="E87400"/>
                </a:solidFill>
                <a:cs typeface="Arial" charset="0"/>
              </a:rPr>
              <a:t> </a:t>
            </a:r>
          </a:p>
          <a:p>
            <a:pPr marL="0" indent="0">
              <a:buNone/>
            </a:pPr>
            <a:r>
              <a:rPr lang="de-DE" b="0" dirty="0" err="1">
                <a:solidFill>
                  <a:schemeClr val="tx1"/>
                </a:solidFill>
                <a:cs typeface="Arial" charset="0"/>
              </a:rPr>
              <a:t>and</a:t>
            </a:r>
            <a:endParaRPr lang="de-DE" b="0" dirty="0">
              <a:solidFill>
                <a:schemeClr val="tx1"/>
              </a:solidFill>
              <a:cs typeface="Arial" charset="0"/>
            </a:endParaRPr>
          </a:p>
          <a:p>
            <a:pPr marL="0" indent="0">
              <a:buNone/>
            </a:pPr>
            <a:r>
              <a:rPr lang="en-GB" b="0" dirty="0">
                <a:solidFill>
                  <a:schemeClr val="tx1"/>
                </a:solidFill>
                <a:cs typeface="Arial" charset="0"/>
              </a:rPr>
              <a:t>the solutions </a:t>
            </a:r>
            <a:r>
              <a:rPr lang="en-GB" dirty="0">
                <a:solidFill>
                  <a:srgbClr val="E87400"/>
                </a:solidFill>
                <a:cs typeface="Arial" charset="0"/>
              </a:rPr>
              <a:t>s</a:t>
            </a:r>
            <a:r>
              <a:rPr lang="en-GB" b="0" dirty="0">
                <a:solidFill>
                  <a:schemeClr val="tx1"/>
                </a:solidFill>
                <a:cs typeface="Arial" charset="0"/>
              </a:rPr>
              <a:t> of </a:t>
            </a:r>
            <a:r>
              <a:rPr lang="en-GB" dirty="0">
                <a:solidFill>
                  <a:srgbClr val="E87400"/>
                </a:solidFill>
                <a:cs typeface="Arial" charset="0"/>
              </a:rPr>
              <a:t>C</a:t>
            </a:r>
            <a:r>
              <a:rPr lang="en-GB" b="0" dirty="0">
                <a:solidFill>
                  <a:schemeClr val="tx1"/>
                </a:solidFill>
                <a:cs typeface="Arial" charset="0"/>
              </a:rPr>
              <a:t> are consistent with </a:t>
            </a:r>
            <a:r>
              <a:rPr lang="en-GB" dirty="0">
                <a:solidFill>
                  <a:srgbClr val="E87400"/>
                </a:solidFill>
                <a:latin typeface="Monotype Corsiva" pitchFamily="66" charset="0"/>
              </a:rPr>
              <a:t>S </a:t>
            </a:r>
            <a:r>
              <a:rPr lang="en-GB" b="0" dirty="0">
                <a:solidFill>
                  <a:schemeClr val="tx1"/>
                </a:solidFill>
              </a:rPr>
              <a:t>(i.e. agree on the value assignment) with respect to the </a:t>
            </a:r>
            <a:r>
              <a:rPr lang="en-GB" dirty="0">
                <a:solidFill>
                  <a:schemeClr val="tx1"/>
                </a:solidFill>
              </a:rPr>
              <a:t>relevant</a:t>
            </a:r>
            <a:r>
              <a:rPr lang="en-GB" b="0" dirty="0">
                <a:solidFill>
                  <a:schemeClr val="tx1"/>
                </a:solidFill>
              </a:rPr>
              <a:t> variables</a:t>
            </a:r>
            <a:r>
              <a:rPr lang="en-GB" b="0" dirty="0" smtClean="0">
                <a:solidFill>
                  <a:schemeClr val="tx1"/>
                </a:solidFill>
              </a:rPr>
              <a:t>.</a:t>
            </a:r>
          </a:p>
          <a:p>
            <a:pPr marL="0" indent="0">
              <a:buNone/>
            </a:pPr>
            <a:endParaRPr lang="en-GB" sz="1400" b="0" dirty="0" smtClean="0">
              <a:solidFill>
                <a:schemeClr val="tx1"/>
              </a:solidFill>
            </a:endParaRPr>
          </a:p>
          <a:p>
            <a:pPr marL="0" indent="0">
              <a:buNone/>
            </a:pPr>
            <a:r>
              <a:rPr lang="en-GB" sz="1400" b="0" dirty="0" smtClean="0">
                <a:solidFill>
                  <a:schemeClr val="tx1"/>
                </a:solidFill>
              </a:rPr>
              <a:t>Details </a:t>
            </a:r>
            <a:r>
              <a:rPr lang="en-GB" sz="1400" b="0" dirty="0">
                <a:solidFill>
                  <a:schemeClr val="tx1"/>
                </a:solidFill>
              </a:rPr>
              <a:t>see </a:t>
            </a:r>
            <a:r>
              <a:rPr lang="en-GB" sz="1400" b="0" dirty="0" smtClean="0">
                <a:solidFill>
                  <a:schemeClr val="tx1"/>
                </a:solidFill>
              </a:rPr>
              <a:t>(G</a:t>
            </a:r>
            <a:r>
              <a:rPr lang="en-GB" sz="1400" b="0" dirty="0">
                <a:solidFill>
                  <a:schemeClr val="tx1"/>
                </a:solidFill>
              </a:rPr>
              <a:t>. Friedrich </a:t>
            </a:r>
            <a:r>
              <a:rPr lang="en-GB" sz="1400" b="0" dirty="0" smtClean="0">
                <a:solidFill>
                  <a:schemeClr val="tx1"/>
                </a:solidFill>
              </a:rPr>
              <a:t>2004</a:t>
            </a:r>
            <a:r>
              <a:rPr lang="en-GB" sz="1400" b="0" dirty="0">
                <a:solidFill>
                  <a:schemeClr val="tx1"/>
                </a:solidFill>
              </a:rPr>
              <a:t>)</a:t>
            </a:r>
            <a:endParaRPr lang="en-GB" sz="1400" b="0" dirty="0" smtClean="0">
              <a:solidFill>
                <a:schemeClr val="tx1"/>
              </a:solidFill>
            </a:endParaRPr>
          </a:p>
          <a:p>
            <a:endParaRPr lang="en-US" dirty="0"/>
          </a:p>
        </p:txBody>
      </p:sp>
    </p:spTree>
    <p:extLst>
      <p:ext uri="{BB962C8B-B14F-4D97-AF65-F5344CB8AC3E}">
        <p14:creationId xmlns:p14="http://schemas.microsoft.com/office/powerpoint/2010/main" val="25634864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What is an explanation in recommender systems?</a:t>
            </a:r>
            <a:endParaRPr lang="en-US" dirty="0"/>
          </a:p>
        </p:txBody>
      </p:sp>
      <p:sp>
        <p:nvSpPr>
          <p:cNvPr id="3" name="Inhaltsplatzhalter 2"/>
          <p:cNvSpPr>
            <a:spLocks noGrp="1"/>
          </p:cNvSpPr>
          <p:nvPr>
            <p:ph idx="1"/>
          </p:nvPr>
        </p:nvSpPr>
        <p:spPr>
          <a:xfrm>
            <a:off x="457200" y="1683669"/>
            <a:ext cx="8229600" cy="3977580"/>
          </a:xfrm>
        </p:spPr>
        <p:txBody>
          <a:bodyPr/>
          <a:lstStyle/>
          <a:p>
            <a:pPr marL="0" indent="0">
              <a:buNone/>
            </a:pPr>
            <a:r>
              <a:rPr lang="en-US" dirty="0" smtClean="0"/>
              <a:t>Additional information to explain the system’s output following some objectives</a:t>
            </a:r>
          </a:p>
        </p:txBody>
      </p:sp>
      <p:pic>
        <p:nvPicPr>
          <p:cNvPr id="4" name="Picture 2"/>
          <p:cNvPicPr>
            <a:picLocks noChangeAspect="1" noChangeArrowheads="1"/>
          </p:cNvPicPr>
          <p:nvPr/>
        </p:nvPicPr>
        <p:blipFill>
          <a:blip r:embed="rId3"/>
          <a:srcRect/>
          <a:stretch>
            <a:fillRect/>
          </a:stretch>
        </p:blipFill>
        <p:spPr bwMode="auto">
          <a:xfrm>
            <a:off x="1475656" y="3068960"/>
            <a:ext cx="6156292" cy="1801614"/>
          </a:xfrm>
          <a:prstGeom prst="rect">
            <a:avLst/>
          </a:prstGeom>
          <a:noFill/>
          <a:ln w="9525">
            <a:noFill/>
            <a:miter lim="800000"/>
            <a:headEnd/>
            <a:tailEnd/>
          </a:ln>
          <a:effectLst/>
        </p:spPr>
      </p:pic>
    </p:spTree>
    <p:extLst>
      <p:ext uri="{BB962C8B-B14F-4D97-AF65-F5344CB8AC3E}">
        <p14:creationId xmlns:p14="http://schemas.microsoft.com/office/powerpoint/2010/main" val="141623918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el 1"/>
          <p:cNvSpPr>
            <a:spLocks noGrp="1"/>
          </p:cNvSpPr>
          <p:nvPr>
            <p:ph type="title"/>
          </p:nvPr>
        </p:nvSpPr>
        <p:spPr/>
        <p:txBody>
          <a:bodyPr/>
          <a:lstStyle/>
          <a:p>
            <a:r>
              <a:rPr lang="en-US" dirty="0" smtClean="0"/>
              <a:t>Application case for KB recommendation and explanation</a:t>
            </a:r>
          </a:p>
        </p:txBody>
      </p:sp>
      <p:pic>
        <p:nvPicPr>
          <p:cNvPr id="5" name="Inhaltsplatzhalter 4" descr="tc_banner.bmp"/>
          <p:cNvPicPr>
            <a:picLocks noGrp="1" noChangeAspect="1"/>
          </p:cNvPicPr>
          <p:nvPr>
            <p:ph idx="1"/>
          </p:nvPr>
        </p:nvPicPr>
        <p:blipFill>
          <a:blip r:embed="rId4"/>
          <a:srcRect/>
          <a:stretch>
            <a:fillRect/>
          </a:stretch>
        </p:blipFill>
        <p:spPr>
          <a:xfrm>
            <a:off x="428625" y="1694692"/>
            <a:ext cx="8231188" cy="3000375"/>
          </a:xfrm>
        </p:spPr>
      </p:pic>
    </p:spTree>
    <p:custDataLst>
      <p:tags r:id="rId1"/>
    </p:custDataLst>
    <p:extLst>
      <p:ext uri="{BB962C8B-B14F-4D97-AF65-F5344CB8AC3E}">
        <p14:creationId xmlns:p14="http://schemas.microsoft.com/office/powerpoint/2010/main" val="4252087944"/>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el 1"/>
          <p:cNvSpPr>
            <a:spLocks noGrp="1"/>
          </p:cNvSpPr>
          <p:nvPr>
            <p:ph type="title"/>
          </p:nvPr>
        </p:nvSpPr>
        <p:spPr/>
        <p:txBody>
          <a:bodyPr/>
          <a:lstStyle/>
          <a:p>
            <a:r>
              <a:rPr lang="en-US" dirty="0" smtClean="0"/>
              <a:t>Thermencheck.com (hot spring resorts)</a:t>
            </a:r>
          </a:p>
        </p:txBody>
      </p:sp>
      <p:pic>
        <p:nvPicPr>
          <p:cNvPr id="6" name="Grafik 5" descr="tc_intro.bmp"/>
          <p:cNvPicPr>
            <a:picLocks noChangeAspect="1"/>
          </p:cNvPicPr>
          <p:nvPr/>
        </p:nvPicPr>
        <p:blipFill>
          <a:blip r:embed="rId4"/>
          <a:srcRect/>
          <a:stretch>
            <a:fillRect/>
          </a:stretch>
        </p:blipFill>
        <p:spPr bwMode="auto">
          <a:xfrm>
            <a:off x="500063" y="1285875"/>
            <a:ext cx="4962525" cy="3857625"/>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2886883076"/>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bwMode="auto">
          <a:xfrm>
            <a:off x="6734062" y="5871189"/>
            <a:ext cx="2376264" cy="36004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Verdana" pitchFamily="34" charset="0"/>
            </a:endParaRPr>
          </a:p>
        </p:txBody>
      </p:sp>
      <p:sp>
        <p:nvSpPr>
          <p:cNvPr id="19458" name="Titel 1"/>
          <p:cNvSpPr>
            <a:spLocks noGrp="1"/>
          </p:cNvSpPr>
          <p:nvPr>
            <p:ph type="title"/>
          </p:nvPr>
        </p:nvSpPr>
        <p:spPr/>
        <p:txBody>
          <a:bodyPr/>
          <a:lstStyle/>
          <a:p>
            <a:r>
              <a:rPr lang="en-US" dirty="0" smtClean="0"/>
              <a:t>Recommendation</a:t>
            </a:r>
          </a:p>
        </p:txBody>
      </p:sp>
      <p:pic>
        <p:nvPicPr>
          <p:cNvPr id="7" name="Grafik 6" descr="tc_result.bmp"/>
          <p:cNvPicPr>
            <a:picLocks noChangeAspect="1"/>
          </p:cNvPicPr>
          <p:nvPr/>
        </p:nvPicPr>
        <p:blipFill>
          <a:blip r:embed="rId4"/>
          <a:srcRect/>
          <a:stretch>
            <a:fillRect/>
          </a:stretch>
        </p:blipFill>
        <p:spPr bwMode="auto">
          <a:xfrm>
            <a:off x="618706" y="1381479"/>
            <a:ext cx="6389314" cy="5166507"/>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4252087944"/>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Explanation</a:t>
            </a:r>
            <a:endParaRPr lang="en-US" dirty="0"/>
          </a:p>
        </p:txBody>
      </p:sp>
      <p:grpSp>
        <p:nvGrpSpPr>
          <p:cNvPr id="13" name="Gruppieren 12"/>
          <p:cNvGrpSpPr/>
          <p:nvPr/>
        </p:nvGrpSpPr>
        <p:grpSpPr>
          <a:xfrm>
            <a:off x="1500187" y="2046280"/>
            <a:ext cx="5500687" cy="2973387"/>
            <a:chOff x="1928813" y="2598738"/>
            <a:chExt cx="5500687" cy="2973387"/>
          </a:xfrm>
        </p:grpSpPr>
        <p:sp>
          <p:nvSpPr>
            <p:cNvPr id="14" name="Textfeld 13"/>
            <p:cNvSpPr txBox="1">
              <a:spLocks noChangeArrowheads="1"/>
            </p:cNvSpPr>
            <p:nvPr/>
          </p:nvSpPr>
          <p:spPr bwMode="auto">
            <a:xfrm>
              <a:off x="1928813" y="4429125"/>
              <a:ext cx="5500687" cy="584200"/>
            </a:xfrm>
            <a:prstGeom prst="rect">
              <a:avLst/>
            </a:prstGeom>
            <a:solidFill>
              <a:schemeClr val="bg1">
                <a:alpha val="90195"/>
              </a:schemeClr>
            </a:solidFill>
            <a:ln w="9525">
              <a:noFill/>
              <a:miter lim="800000"/>
              <a:headEnd/>
              <a:tailEnd/>
            </a:ln>
          </p:spPr>
          <p:txBody>
            <a:bodyPr>
              <a:spAutoFit/>
            </a:bodyPr>
            <a:lstStyle/>
            <a:p>
              <a:r>
                <a:rPr lang="en-US" sz="1600" dirty="0" smtClean="0">
                  <a:solidFill>
                    <a:srgbClr val="002060"/>
                  </a:solidFill>
                </a:rPr>
                <a:t>The water has favorable properties for X, but it is unknown if it also cures Y.</a:t>
              </a:r>
              <a:endParaRPr lang="en-US" sz="1600" dirty="0">
                <a:solidFill>
                  <a:srgbClr val="002060"/>
                </a:solidFill>
              </a:endParaRPr>
            </a:p>
          </p:txBody>
        </p:sp>
        <p:sp>
          <p:nvSpPr>
            <p:cNvPr id="15" name="Textfeld 14"/>
            <p:cNvSpPr txBox="1">
              <a:spLocks noChangeArrowheads="1"/>
            </p:cNvSpPr>
            <p:nvPr/>
          </p:nvSpPr>
          <p:spPr bwMode="auto">
            <a:xfrm>
              <a:off x="1951038" y="5233988"/>
              <a:ext cx="5049837" cy="338137"/>
            </a:xfrm>
            <a:prstGeom prst="rect">
              <a:avLst/>
            </a:prstGeom>
            <a:solidFill>
              <a:schemeClr val="bg1">
                <a:alpha val="90195"/>
              </a:schemeClr>
            </a:solidFill>
            <a:ln w="9525">
              <a:noFill/>
              <a:miter lim="800000"/>
              <a:headEnd/>
              <a:tailEnd/>
            </a:ln>
          </p:spPr>
          <p:txBody>
            <a:bodyPr wrap="none">
              <a:spAutoFit/>
            </a:bodyPr>
            <a:lstStyle/>
            <a:p>
              <a:r>
                <a:rPr lang="en-US" sz="1600" dirty="0" smtClean="0">
                  <a:solidFill>
                    <a:srgbClr val="002060"/>
                  </a:solidFill>
                </a:rPr>
                <a:t>It offers organic food, but no kosher food.</a:t>
              </a:r>
              <a:endParaRPr lang="en-US" sz="1600" dirty="0">
                <a:solidFill>
                  <a:srgbClr val="002060"/>
                </a:solidFill>
              </a:endParaRPr>
            </a:p>
          </p:txBody>
        </p:sp>
        <p:sp>
          <p:nvSpPr>
            <p:cNvPr id="16" name="Textfeld 15"/>
            <p:cNvSpPr txBox="1">
              <a:spLocks noChangeArrowheads="1"/>
            </p:cNvSpPr>
            <p:nvPr/>
          </p:nvSpPr>
          <p:spPr bwMode="auto">
            <a:xfrm>
              <a:off x="1928813" y="2598738"/>
              <a:ext cx="5286375" cy="584775"/>
            </a:xfrm>
            <a:prstGeom prst="rect">
              <a:avLst/>
            </a:prstGeom>
            <a:solidFill>
              <a:schemeClr val="bg1">
                <a:alpha val="90195"/>
              </a:schemeClr>
            </a:solidFill>
            <a:ln w="9525">
              <a:noFill/>
              <a:miter lim="800000"/>
              <a:headEnd/>
              <a:tailEnd/>
            </a:ln>
          </p:spPr>
          <p:txBody>
            <a:bodyPr>
              <a:spAutoFit/>
            </a:bodyPr>
            <a:lstStyle/>
            <a:p>
              <a:r>
                <a:rPr lang="en-US" sz="1600" dirty="0" smtClean="0">
                  <a:solidFill>
                    <a:srgbClr val="002060"/>
                  </a:solidFill>
                </a:rPr>
                <a:t>It offers services for families with small children, such as X, Y and Z.</a:t>
              </a:r>
              <a:endParaRPr lang="en-US" sz="1600" dirty="0">
                <a:solidFill>
                  <a:srgbClr val="002060"/>
                </a:solidFill>
              </a:endParaRPr>
            </a:p>
          </p:txBody>
        </p:sp>
        <p:sp>
          <p:nvSpPr>
            <p:cNvPr id="17" name="Textfeld 16"/>
            <p:cNvSpPr txBox="1">
              <a:spLocks noChangeArrowheads="1"/>
            </p:cNvSpPr>
            <p:nvPr/>
          </p:nvSpPr>
          <p:spPr bwMode="auto">
            <a:xfrm>
              <a:off x="1928813" y="3643313"/>
              <a:ext cx="5286375" cy="584775"/>
            </a:xfrm>
            <a:prstGeom prst="rect">
              <a:avLst/>
            </a:prstGeom>
            <a:solidFill>
              <a:schemeClr val="bg1">
                <a:alpha val="90195"/>
              </a:schemeClr>
            </a:solidFill>
            <a:ln w="9525">
              <a:noFill/>
              <a:miter lim="800000"/>
              <a:headEnd/>
              <a:tailEnd/>
            </a:ln>
          </p:spPr>
          <p:txBody>
            <a:bodyPr>
              <a:spAutoFit/>
            </a:bodyPr>
            <a:lstStyle/>
            <a:p>
              <a:r>
                <a:rPr lang="en-US" sz="1600" dirty="0" smtClean="0">
                  <a:solidFill>
                    <a:srgbClr val="002060"/>
                  </a:solidFill>
                </a:rPr>
                <a:t>It is a spa resort of medium size offering around 1000 beds.</a:t>
              </a:r>
              <a:endParaRPr lang="en-US" sz="1600" dirty="0">
                <a:solidFill>
                  <a:srgbClr val="002060"/>
                </a:solidFill>
              </a:endParaRPr>
            </a:p>
          </p:txBody>
        </p:sp>
      </p:grpSp>
    </p:spTree>
    <p:custDataLst>
      <p:tags r:id="rId1"/>
    </p:custDataLst>
    <p:extLst>
      <p:ext uri="{BB962C8B-B14F-4D97-AF65-F5344CB8AC3E}">
        <p14:creationId xmlns:p14="http://schemas.microsoft.com/office/powerpoint/2010/main" val="4252087944"/>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85800" y="188640"/>
            <a:ext cx="7486600" cy="1143000"/>
          </a:xfrm>
        </p:spPr>
        <p:txBody>
          <a:bodyPr/>
          <a:lstStyle/>
          <a:p>
            <a:r>
              <a:rPr lang="en-US" smtClean="0"/>
              <a:t>Results from testing the explanation feature</a:t>
            </a:r>
            <a:endParaRPr lang="en-US" sz="2000"/>
          </a:p>
        </p:txBody>
      </p:sp>
      <p:sp>
        <p:nvSpPr>
          <p:cNvPr id="3" name="Inhaltsplatzhalter 2"/>
          <p:cNvSpPr>
            <a:spLocks noGrp="1"/>
          </p:cNvSpPr>
          <p:nvPr>
            <p:ph idx="1"/>
          </p:nvPr>
        </p:nvSpPr>
        <p:spPr>
          <a:xfrm>
            <a:off x="728957" y="4509120"/>
            <a:ext cx="7772400" cy="1296144"/>
          </a:xfrm>
        </p:spPr>
        <p:txBody>
          <a:bodyPr/>
          <a:lstStyle/>
          <a:p>
            <a:r>
              <a:rPr lang="en-US" sz="2000" dirty="0" smtClean="0"/>
              <a:t>Knowledgeable explanations significantly </a:t>
            </a:r>
            <a:r>
              <a:rPr lang="en-US" dirty="0" smtClean="0"/>
              <a:t>increase the </a:t>
            </a:r>
            <a:r>
              <a:rPr lang="en-US" sz="2000" dirty="0" smtClean="0"/>
              <a:t>users’ perceived utility </a:t>
            </a:r>
          </a:p>
          <a:p>
            <a:r>
              <a:rPr lang="en-US" sz="2000" dirty="0" smtClean="0"/>
              <a:t>Perceived utility strongly correlates with usage intention etc.</a:t>
            </a:r>
            <a:endParaRPr lang="en-US" sz="2000" dirty="0"/>
          </a:p>
        </p:txBody>
      </p:sp>
      <p:sp>
        <p:nvSpPr>
          <p:cNvPr id="4" name="Rechteck 3"/>
          <p:cNvSpPr/>
          <p:nvPr/>
        </p:nvSpPr>
        <p:spPr bwMode="auto">
          <a:xfrm>
            <a:off x="827584" y="2811929"/>
            <a:ext cx="1656184" cy="432048"/>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Calibri" pitchFamily="34" charset="0"/>
                <a:ea typeface="ＭＳ Ｐゴシック" pitchFamily="-112" charset="-128"/>
              </a:rPr>
              <a:t>Explanation</a:t>
            </a:r>
          </a:p>
        </p:txBody>
      </p:sp>
      <p:sp>
        <p:nvSpPr>
          <p:cNvPr id="5" name="Rechteck 4"/>
          <p:cNvSpPr/>
          <p:nvPr/>
        </p:nvSpPr>
        <p:spPr bwMode="auto">
          <a:xfrm>
            <a:off x="3419872" y="3676025"/>
            <a:ext cx="1368152" cy="504056"/>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Calibri" pitchFamily="34" charset="0"/>
                <a:ea typeface="ＭＳ Ｐゴシック" pitchFamily="-112" charset="-128"/>
              </a:rPr>
              <a:t>Trust</a:t>
            </a:r>
          </a:p>
        </p:txBody>
      </p:sp>
      <p:sp>
        <p:nvSpPr>
          <p:cNvPr id="7" name="Rechteck 6"/>
          <p:cNvSpPr/>
          <p:nvPr/>
        </p:nvSpPr>
        <p:spPr bwMode="auto">
          <a:xfrm>
            <a:off x="3419872" y="1875825"/>
            <a:ext cx="1368152" cy="648072"/>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Calibri" pitchFamily="34" charset="0"/>
                <a:ea typeface="ＭＳ Ｐゴシック" pitchFamily="-112" charset="-128"/>
              </a:rPr>
              <a:t>Perceived</a:t>
            </a:r>
          </a:p>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Calibri" pitchFamily="34" charset="0"/>
                <a:ea typeface="ＭＳ Ｐゴシック" pitchFamily="-112" charset="-128"/>
              </a:rPr>
              <a:t>Utility</a:t>
            </a:r>
          </a:p>
        </p:txBody>
      </p:sp>
      <p:cxnSp>
        <p:nvCxnSpPr>
          <p:cNvPr id="9" name="Gerade Verbindung mit Pfeil 8"/>
          <p:cNvCxnSpPr>
            <a:stCxn id="4" idx="3"/>
          </p:cNvCxnSpPr>
          <p:nvPr/>
        </p:nvCxnSpPr>
        <p:spPr bwMode="auto">
          <a:xfrm flipV="1">
            <a:off x="2483768" y="2376934"/>
            <a:ext cx="936104" cy="651019"/>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cxnSp>
        <p:nvCxnSpPr>
          <p:cNvPr id="11" name="Gerade Verbindung mit Pfeil 10"/>
          <p:cNvCxnSpPr>
            <a:stCxn id="4" idx="3"/>
            <a:endCxn id="5" idx="1"/>
          </p:cNvCxnSpPr>
          <p:nvPr/>
        </p:nvCxnSpPr>
        <p:spPr bwMode="auto">
          <a:xfrm>
            <a:off x="2483768" y="3027953"/>
            <a:ext cx="936104" cy="900100"/>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sp>
        <p:nvSpPr>
          <p:cNvPr id="15" name="Rechteck 14"/>
          <p:cNvSpPr/>
          <p:nvPr/>
        </p:nvSpPr>
        <p:spPr bwMode="auto">
          <a:xfrm>
            <a:off x="6084168" y="1587793"/>
            <a:ext cx="1584176" cy="72008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Calibri" pitchFamily="34" charset="0"/>
                <a:ea typeface="ＭＳ Ｐゴシック" pitchFamily="-112" charset="-128"/>
              </a:rPr>
              <a:t>Positive</a:t>
            </a:r>
          </a:p>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Calibri" pitchFamily="34" charset="0"/>
                <a:ea typeface="ＭＳ Ｐゴシック" pitchFamily="-112" charset="-128"/>
              </a:rPr>
              <a:t>Usage exp.</a:t>
            </a:r>
          </a:p>
        </p:txBody>
      </p:sp>
      <p:sp>
        <p:nvSpPr>
          <p:cNvPr id="16" name="Rechteck 15"/>
          <p:cNvSpPr/>
          <p:nvPr/>
        </p:nvSpPr>
        <p:spPr bwMode="auto">
          <a:xfrm>
            <a:off x="6084168" y="2379881"/>
            <a:ext cx="1584176" cy="648072"/>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Calibri" pitchFamily="34" charset="0"/>
                <a:ea typeface="ＭＳ Ｐゴシック" pitchFamily="-112" charset="-128"/>
              </a:rPr>
              <a:t>Recommend others</a:t>
            </a:r>
          </a:p>
        </p:txBody>
      </p:sp>
      <p:sp>
        <p:nvSpPr>
          <p:cNvPr id="17" name="Rechteck 16"/>
          <p:cNvSpPr/>
          <p:nvPr/>
        </p:nvSpPr>
        <p:spPr bwMode="auto">
          <a:xfrm>
            <a:off x="6084168" y="3099961"/>
            <a:ext cx="1584176" cy="1008112"/>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Calibri" pitchFamily="34" charset="0"/>
                <a:ea typeface="ＭＳ Ｐゴシック" pitchFamily="-112" charset="-128"/>
              </a:rPr>
              <a:t>Intention to repeated usage</a:t>
            </a:r>
          </a:p>
        </p:txBody>
      </p:sp>
      <p:cxnSp>
        <p:nvCxnSpPr>
          <p:cNvPr id="25" name="Gerade Verbindung mit Pfeil 24"/>
          <p:cNvCxnSpPr>
            <a:endCxn id="17" idx="1"/>
          </p:cNvCxnSpPr>
          <p:nvPr/>
        </p:nvCxnSpPr>
        <p:spPr bwMode="auto">
          <a:xfrm>
            <a:off x="4788024" y="2374310"/>
            <a:ext cx="1296144" cy="1288265"/>
          </a:xfrm>
          <a:prstGeom prst="straightConnector1">
            <a:avLst/>
          </a:prstGeom>
          <a:ln>
            <a:headEnd type="arrow" w="med" len="med"/>
            <a:tailEnd type="arrow"/>
          </a:ln>
        </p:spPr>
        <p:style>
          <a:lnRef idx="3">
            <a:schemeClr val="dk1"/>
          </a:lnRef>
          <a:fillRef idx="0">
            <a:schemeClr val="dk1"/>
          </a:fillRef>
          <a:effectRef idx="2">
            <a:schemeClr val="dk1"/>
          </a:effectRef>
          <a:fontRef idx="minor">
            <a:schemeClr val="tx1"/>
          </a:fontRef>
        </p:style>
      </p:cxnSp>
      <p:cxnSp>
        <p:nvCxnSpPr>
          <p:cNvPr id="27" name="Gerade Verbindung mit Pfeil 26"/>
          <p:cNvCxnSpPr>
            <a:stCxn id="7" idx="3"/>
            <a:endCxn id="16" idx="1"/>
          </p:cNvCxnSpPr>
          <p:nvPr/>
        </p:nvCxnSpPr>
        <p:spPr bwMode="auto">
          <a:xfrm>
            <a:off x="4788024" y="2174658"/>
            <a:ext cx="1296144" cy="554462"/>
          </a:xfrm>
          <a:prstGeom prst="straightConnector1">
            <a:avLst/>
          </a:prstGeom>
          <a:ln>
            <a:headEnd type="arrow" w="med" len="med"/>
            <a:tailEnd type="arrow"/>
          </a:ln>
        </p:spPr>
        <p:style>
          <a:lnRef idx="3">
            <a:schemeClr val="dk1"/>
          </a:lnRef>
          <a:fillRef idx="0">
            <a:schemeClr val="dk1"/>
          </a:fillRef>
          <a:effectRef idx="2">
            <a:schemeClr val="dk1"/>
          </a:effectRef>
          <a:fontRef idx="minor">
            <a:schemeClr val="tx1"/>
          </a:fontRef>
        </p:style>
      </p:cxnSp>
      <p:cxnSp>
        <p:nvCxnSpPr>
          <p:cNvPr id="31" name="Gerade Verbindung mit Pfeil 30"/>
          <p:cNvCxnSpPr>
            <a:endCxn id="15" idx="1"/>
          </p:cNvCxnSpPr>
          <p:nvPr/>
        </p:nvCxnSpPr>
        <p:spPr bwMode="auto">
          <a:xfrm flipV="1">
            <a:off x="4788024" y="1944389"/>
            <a:ext cx="1296144" cy="75781"/>
          </a:xfrm>
          <a:prstGeom prst="straightConnector1">
            <a:avLst/>
          </a:prstGeom>
          <a:ln>
            <a:headEnd type="arrow" w="med" len="med"/>
            <a:tailEnd type="arrow"/>
          </a:ln>
        </p:spPr>
        <p:style>
          <a:lnRef idx="3">
            <a:schemeClr val="dk1"/>
          </a:lnRef>
          <a:fillRef idx="0">
            <a:schemeClr val="dk1"/>
          </a:fillRef>
          <a:effectRef idx="2">
            <a:schemeClr val="dk1"/>
          </a:effectRef>
          <a:fontRef idx="minor">
            <a:schemeClr val="tx1"/>
          </a:fontRef>
        </p:style>
      </p:cxnSp>
      <p:sp>
        <p:nvSpPr>
          <p:cNvPr id="35" name="Textfeld 34"/>
          <p:cNvSpPr txBox="1"/>
          <p:nvPr/>
        </p:nvSpPr>
        <p:spPr>
          <a:xfrm>
            <a:off x="755576" y="3892049"/>
            <a:ext cx="2371162" cy="338554"/>
          </a:xfrm>
          <a:prstGeom prst="rect">
            <a:avLst/>
          </a:prstGeom>
          <a:noFill/>
        </p:spPr>
        <p:txBody>
          <a:bodyPr wrap="none" rtlCol="0">
            <a:spAutoFit/>
          </a:bodyPr>
          <a:lstStyle/>
          <a:p>
            <a:r>
              <a:rPr lang="en-US" sz="1600" smtClean="0">
                <a:latin typeface="Calibri" pitchFamily="34" charset="0"/>
              </a:rPr>
              <a:t>** sign. &lt; 1%, * sign. &lt; 5%</a:t>
            </a:r>
            <a:endParaRPr lang="en-US" sz="1600" b="0">
              <a:latin typeface="Calibri" pitchFamily="34" charset="0"/>
            </a:endParaRPr>
          </a:p>
        </p:txBody>
      </p:sp>
      <p:sp>
        <p:nvSpPr>
          <p:cNvPr id="43" name="Textfeld 42"/>
          <p:cNvSpPr txBox="1"/>
          <p:nvPr/>
        </p:nvSpPr>
        <p:spPr>
          <a:xfrm>
            <a:off x="2699792" y="2307873"/>
            <a:ext cx="576064" cy="369332"/>
          </a:xfrm>
          <a:prstGeom prst="rect">
            <a:avLst/>
          </a:prstGeom>
          <a:noFill/>
        </p:spPr>
        <p:txBody>
          <a:bodyPr wrap="square" rtlCol="0">
            <a:spAutoFit/>
          </a:bodyPr>
          <a:lstStyle/>
          <a:p>
            <a:r>
              <a:rPr lang="en-US" smtClean="0">
                <a:latin typeface="+mn-lt"/>
              </a:rPr>
              <a:t>+*</a:t>
            </a:r>
            <a:endParaRPr lang="en-US">
              <a:latin typeface="+mn-lt"/>
            </a:endParaRPr>
          </a:p>
        </p:txBody>
      </p:sp>
      <p:sp>
        <p:nvSpPr>
          <p:cNvPr id="44" name="Textfeld 43"/>
          <p:cNvSpPr txBox="1"/>
          <p:nvPr/>
        </p:nvSpPr>
        <p:spPr>
          <a:xfrm>
            <a:off x="5076056" y="1659801"/>
            <a:ext cx="576064" cy="369332"/>
          </a:xfrm>
          <a:prstGeom prst="rect">
            <a:avLst/>
          </a:prstGeom>
          <a:noFill/>
        </p:spPr>
        <p:txBody>
          <a:bodyPr wrap="square" rtlCol="0">
            <a:spAutoFit/>
          </a:bodyPr>
          <a:lstStyle/>
          <a:p>
            <a:r>
              <a:rPr lang="en-US" smtClean="0">
                <a:latin typeface="Calibri" pitchFamily="34" charset="0"/>
              </a:rPr>
              <a:t>+**</a:t>
            </a:r>
            <a:endParaRPr lang="en-US">
              <a:latin typeface="Calibri" pitchFamily="34" charset="0"/>
            </a:endParaRPr>
          </a:p>
        </p:txBody>
      </p:sp>
      <p:sp>
        <p:nvSpPr>
          <p:cNvPr id="45" name="Textfeld 44"/>
          <p:cNvSpPr txBox="1"/>
          <p:nvPr/>
        </p:nvSpPr>
        <p:spPr>
          <a:xfrm>
            <a:off x="5220072" y="2091849"/>
            <a:ext cx="576064" cy="369332"/>
          </a:xfrm>
          <a:prstGeom prst="rect">
            <a:avLst/>
          </a:prstGeom>
          <a:noFill/>
        </p:spPr>
        <p:txBody>
          <a:bodyPr wrap="square" rtlCol="0">
            <a:spAutoFit/>
          </a:bodyPr>
          <a:lstStyle/>
          <a:p>
            <a:r>
              <a:rPr lang="en-US" smtClean="0">
                <a:latin typeface="Calibri" pitchFamily="34" charset="0"/>
              </a:rPr>
              <a:t>+**</a:t>
            </a:r>
            <a:endParaRPr lang="en-US">
              <a:latin typeface="Calibri" pitchFamily="34" charset="0"/>
            </a:endParaRPr>
          </a:p>
        </p:txBody>
      </p:sp>
      <p:sp>
        <p:nvSpPr>
          <p:cNvPr id="46" name="Textfeld 45"/>
          <p:cNvSpPr txBox="1"/>
          <p:nvPr/>
        </p:nvSpPr>
        <p:spPr>
          <a:xfrm>
            <a:off x="5220072" y="2523897"/>
            <a:ext cx="576064" cy="369332"/>
          </a:xfrm>
          <a:prstGeom prst="rect">
            <a:avLst/>
          </a:prstGeom>
          <a:noFill/>
        </p:spPr>
        <p:txBody>
          <a:bodyPr wrap="square" rtlCol="0">
            <a:spAutoFit/>
          </a:bodyPr>
          <a:lstStyle/>
          <a:p>
            <a:r>
              <a:rPr lang="en-US" smtClean="0">
                <a:latin typeface="Calibri" pitchFamily="34" charset="0"/>
              </a:rPr>
              <a:t>+**</a:t>
            </a:r>
            <a:endParaRPr lang="en-US">
              <a:latin typeface="Calibri" pitchFamily="34" charset="0"/>
            </a:endParaRPr>
          </a:p>
        </p:txBody>
      </p:sp>
      <p:cxnSp>
        <p:nvCxnSpPr>
          <p:cNvPr id="47" name="Gerade Verbindung mit Pfeil 46"/>
          <p:cNvCxnSpPr>
            <a:stCxn id="5" idx="3"/>
          </p:cNvCxnSpPr>
          <p:nvPr/>
        </p:nvCxnSpPr>
        <p:spPr bwMode="auto">
          <a:xfrm flipV="1">
            <a:off x="4788024" y="3819553"/>
            <a:ext cx="1296144" cy="113666"/>
          </a:xfrm>
          <a:prstGeom prst="straightConnector1">
            <a:avLst/>
          </a:prstGeom>
          <a:ln>
            <a:headEnd type="arrow" w="med" len="med"/>
            <a:tailEnd type="arrow"/>
          </a:ln>
        </p:spPr>
        <p:style>
          <a:lnRef idx="3">
            <a:schemeClr val="dk1"/>
          </a:lnRef>
          <a:fillRef idx="0">
            <a:schemeClr val="dk1"/>
          </a:fillRef>
          <a:effectRef idx="2">
            <a:schemeClr val="dk1"/>
          </a:effectRef>
          <a:fontRef idx="minor">
            <a:schemeClr val="tx1"/>
          </a:fontRef>
        </p:style>
      </p:cxnSp>
      <p:sp>
        <p:nvSpPr>
          <p:cNvPr id="49" name="Textfeld 48"/>
          <p:cNvSpPr txBox="1"/>
          <p:nvPr/>
        </p:nvSpPr>
        <p:spPr>
          <a:xfrm>
            <a:off x="5148064" y="3460001"/>
            <a:ext cx="576064" cy="369332"/>
          </a:xfrm>
          <a:prstGeom prst="rect">
            <a:avLst/>
          </a:prstGeom>
          <a:noFill/>
        </p:spPr>
        <p:txBody>
          <a:bodyPr wrap="square" rtlCol="0">
            <a:spAutoFit/>
          </a:bodyPr>
          <a:lstStyle/>
          <a:p>
            <a:r>
              <a:rPr lang="en-US" smtClean="0">
                <a:latin typeface="Calibri" pitchFamily="34" charset="0"/>
              </a:rPr>
              <a:t>+**</a:t>
            </a:r>
            <a:endParaRPr lang="en-US">
              <a:latin typeface="Calibri" pitchFamily="34" charset="0"/>
            </a:endParaRPr>
          </a:p>
        </p:txBody>
      </p:sp>
      <p:sp>
        <p:nvSpPr>
          <p:cNvPr id="50" name="Textfeld 49"/>
          <p:cNvSpPr txBox="1"/>
          <p:nvPr/>
        </p:nvSpPr>
        <p:spPr>
          <a:xfrm>
            <a:off x="2771800" y="3027953"/>
            <a:ext cx="360040" cy="369332"/>
          </a:xfrm>
          <a:prstGeom prst="rect">
            <a:avLst/>
          </a:prstGeom>
          <a:noFill/>
        </p:spPr>
        <p:txBody>
          <a:bodyPr wrap="square" rtlCol="0">
            <a:spAutoFit/>
          </a:bodyPr>
          <a:lstStyle/>
          <a:p>
            <a:r>
              <a:rPr lang="en-US" smtClean="0">
                <a:latin typeface="+mn-lt"/>
              </a:rPr>
              <a:t>+</a:t>
            </a:r>
            <a:endParaRPr lang="en-US">
              <a:latin typeface="+mn-lt"/>
            </a:endParaRPr>
          </a:p>
        </p:txBody>
      </p:sp>
    </p:spTree>
    <p:extLst>
      <p:ext uri="{BB962C8B-B14F-4D97-AF65-F5344CB8AC3E}">
        <p14:creationId xmlns:p14="http://schemas.microsoft.com/office/powerpoint/2010/main" val="3816002196"/>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Explanations in recommender systems: Summary</a:t>
            </a:r>
            <a:endParaRPr lang="en-US" dirty="0"/>
          </a:p>
        </p:txBody>
      </p:sp>
      <p:sp>
        <p:nvSpPr>
          <p:cNvPr id="3" name="Inhaltsplatzhalter 2"/>
          <p:cNvSpPr>
            <a:spLocks noGrp="1"/>
          </p:cNvSpPr>
          <p:nvPr>
            <p:ph idx="1"/>
          </p:nvPr>
        </p:nvSpPr>
        <p:spPr/>
        <p:txBody>
          <a:bodyPr/>
          <a:lstStyle/>
          <a:p>
            <a:r>
              <a:rPr lang="en-US" dirty="0" smtClean="0"/>
              <a:t>There </a:t>
            </a:r>
            <a:r>
              <a:rPr lang="en-US" dirty="0"/>
              <a:t>are many types of </a:t>
            </a:r>
            <a:r>
              <a:rPr lang="en-US" dirty="0" smtClean="0"/>
              <a:t>explanations </a:t>
            </a:r>
            <a:r>
              <a:rPr lang="en-US" dirty="0"/>
              <a:t>and various goals that an explanation can </a:t>
            </a:r>
            <a:r>
              <a:rPr lang="en-US" dirty="0" smtClean="0"/>
              <a:t>achieve</a:t>
            </a:r>
          </a:p>
          <a:p>
            <a:r>
              <a:rPr lang="en-US" dirty="0"/>
              <a:t>Which </a:t>
            </a:r>
            <a:r>
              <a:rPr lang="en-US" dirty="0" smtClean="0"/>
              <a:t>type of </a:t>
            </a:r>
            <a:r>
              <a:rPr lang="en-US" dirty="0"/>
              <a:t>explanation can be generated depends greatly on the recommender </a:t>
            </a:r>
            <a:r>
              <a:rPr lang="en-US" dirty="0" smtClean="0"/>
              <a:t>approach applied</a:t>
            </a:r>
          </a:p>
          <a:p>
            <a:r>
              <a:rPr lang="en-US" dirty="0"/>
              <a:t>Explanations may be used </a:t>
            </a:r>
            <a:r>
              <a:rPr lang="en-US" dirty="0" smtClean="0"/>
              <a:t>to shape </a:t>
            </a:r>
            <a:r>
              <a:rPr lang="en-US" dirty="0"/>
              <a:t>the wishes and desires of customers but are a double-edged </a:t>
            </a:r>
            <a:r>
              <a:rPr lang="en-US" dirty="0" smtClean="0"/>
              <a:t>sword</a:t>
            </a:r>
          </a:p>
          <a:p>
            <a:pPr lvl="1"/>
            <a:r>
              <a:rPr lang="en-US" dirty="0"/>
              <a:t>On the one hand, explanations can help the customer to make wise </a:t>
            </a:r>
            <a:r>
              <a:rPr lang="en-US" dirty="0" smtClean="0"/>
              <a:t>buying decisions</a:t>
            </a:r>
            <a:r>
              <a:rPr lang="en-US" dirty="0"/>
              <a:t>; </a:t>
            </a:r>
            <a:endParaRPr lang="en-US" dirty="0" smtClean="0"/>
          </a:p>
          <a:p>
            <a:pPr lvl="1"/>
            <a:r>
              <a:rPr lang="en-US" dirty="0" smtClean="0"/>
              <a:t>On </a:t>
            </a:r>
            <a:r>
              <a:rPr lang="en-US" dirty="0"/>
              <a:t>the other hand, explanations can be abused to push a </a:t>
            </a:r>
            <a:r>
              <a:rPr lang="en-US" dirty="0" smtClean="0"/>
              <a:t>customer </a:t>
            </a:r>
            <a:r>
              <a:rPr lang="en-US" dirty="0"/>
              <a:t>in a direction which is advantageous solely for the </a:t>
            </a:r>
            <a:r>
              <a:rPr lang="en-US" dirty="0" smtClean="0"/>
              <a:t>seller</a:t>
            </a:r>
          </a:p>
          <a:p>
            <a:r>
              <a:rPr lang="en-US" dirty="0"/>
              <a:t>As a </a:t>
            </a:r>
            <a:r>
              <a:rPr lang="en-US" dirty="0" smtClean="0"/>
              <a:t>result a </a:t>
            </a:r>
            <a:r>
              <a:rPr lang="en-US" dirty="0"/>
              <a:t>deep understanding of explanations and their </a:t>
            </a:r>
            <a:r>
              <a:rPr lang="en-US" dirty="0" smtClean="0"/>
              <a:t>effects </a:t>
            </a:r>
            <a:r>
              <a:rPr lang="en-US" dirty="0"/>
              <a:t>on customers is </a:t>
            </a:r>
            <a:r>
              <a:rPr lang="en-US" dirty="0" smtClean="0"/>
              <a:t>of great </a:t>
            </a:r>
            <a:r>
              <a:rPr lang="en-US" dirty="0"/>
              <a:t>interest.</a:t>
            </a:r>
          </a:p>
        </p:txBody>
      </p:sp>
    </p:spTree>
    <p:extLst>
      <p:ext uri="{BB962C8B-B14F-4D97-AF65-F5344CB8AC3E}">
        <p14:creationId xmlns:p14="http://schemas.microsoft.com/office/powerpoint/2010/main" val="37861133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Literature</a:t>
            </a:r>
            <a:endParaRPr lang="en-US" dirty="0"/>
          </a:p>
        </p:txBody>
      </p:sp>
      <p:sp>
        <p:nvSpPr>
          <p:cNvPr id="3" name="Inhaltsplatzhalter 2"/>
          <p:cNvSpPr>
            <a:spLocks noGrp="1"/>
          </p:cNvSpPr>
          <p:nvPr>
            <p:ph idx="1"/>
          </p:nvPr>
        </p:nvSpPr>
        <p:spPr>
          <a:xfrm>
            <a:off x="457200" y="1340768"/>
            <a:ext cx="8507288" cy="4680520"/>
          </a:xfrm>
          <a:solidFill>
            <a:schemeClr val="bg1"/>
          </a:solidFill>
        </p:spPr>
        <p:txBody>
          <a:bodyPr/>
          <a:lstStyle/>
          <a:p>
            <a:pPr marL="0" indent="0">
              <a:buNone/>
            </a:pPr>
            <a:r>
              <a:rPr lang="en-US" sz="1200" dirty="0" smtClean="0"/>
              <a:t>[Brewer et al. 1998]</a:t>
            </a:r>
            <a:r>
              <a:rPr lang="en-US" sz="1200" b="0" dirty="0" smtClean="0"/>
              <a:t> Explanation in scientists and children, Minds and Machines </a:t>
            </a:r>
            <a:r>
              <a:rPr lang="en-US" sz="1200" dirty="0" smtClean="0"/>
              <a:t>8 </a:t>
            </a:r>
            <a:r>
              <a:rPr lang="en-US" sz="1200" b="0" dirty="0" smtClean="0"/>
              <a:t>(1998), no. 1, 119–136</a:t>
            </a:r>
          </a:p>
          <a:p>
            <a:pPr marL="0" indent="0">
              <a:buNone/>
            </a:pPr>
            <a:r>
              <a:rPr lang="en-US" sz="1200" dirty="0" smtClean="0"/>
              <a:t>[Buchanan and </a:t>
            </a:r>
            <a:r>
              <a:rPr lang="en-US" sz="1200" dirty="0" err="1" smtClean="0"/>
              <a:t>Shortliffe</a:t>
            </a:r>
            <a:r>
              <a:rPr lang="en-US" sz="1200" dirty="0" smtClean="0"/>
              <a:t> 1984] </a:t>
            </a:r>
            <a:r>
              <a:rPr lang="en-US" sz="1200" b="0" dirty="0" smtClean="0"/>
              <a:t>Rule-based expert systems: The </a:t>
            </a:r>
            <a:r>
              <a:rPr lang="en-US" sz="1200" b="0" dirty="0" err="1" smtClean="0"/>
              <a:t>Mycin</a:t>
            </a:r>
            <a:r>
              <a:rPr lang="en-US" sz="1200" b="0" dirty="0" smtClean="0"/>
              <a:t> experiments of the Stanford Heuristic Programming Project (the Addison-Wesley series in artificial intelligence), Addison-Wesley Longman, Boston, 1984</a:t>
            </a:r>
          </a:p>
          <a:p>
            <a:pPr marL="0" indent="0">
              <a:buNone/>
            </a:pPr>
            <a:r>
              <a:rPr lang="en-GB" sz="1200" dirty="0"/>
              <a:t>[G. Friedrich 2004] </a:t>
            </a:r>
            <a:r>
              <a:rPr lang="en-GB" sz="1200" b="0" dirty="0"/>
              <a:t>Elimination of spurious explanations, Proceedings of the 16th European Conference on Artificial Intelligence, IOS Press, 2004.</a:t>
            </a:r>
          </a:p>
          <a:p>
            <a:pPr marL="0" indent="0">
              <a:buNone/>
            </a:pPr>
            <a:r>
              <a:rPr lang="en-US" sz="1200" dirty="0" smtClean="0"/>
              <a:t>[</a:t>
            </a:r>
            <a:r>
              <a:rPr lang="en-US" sz="1200" dirty="0" err="1" smtClean="0"/>
              <a:t>Herlocker</a:t>
            </a:r>
            <a:r>
              <a:rPr lang="en-US" sz="1200" dirty="0" smtClean="0"/>
              <a:t> et al. 2000]</a:t>
            </a:r>
            <a:r>
              <a:rPr lang="en-US" sz="1200" b="0" dirty="0" smtClean="0"/>
              <a:t> Explaining collaborative filtering recommendations, Proceedings of the 2000 ACM Conference on Computer Supported Cooperative Work (CSCW ’00) (Philadelphia), ACM, 2000, pp. 241–250</a:t>
            </a:r>
          </a:p>
          <a:p>
            <a:pPr marL="0" indent="0">
              <a:buNone/>
            </a:pPr>
            <a:r>
              <a:rPr lang="en-US" sz="1200" dirty="0" smtClean="0"/>
              <a:t>[Friedrich and  Zanker 2011]</a:t>
            </a:r>
            <a:r>
              <a:rPr lang="en-US" sz="1200" b="0" dirty="0" smtClean="0"/>
              <a:t> A Taxonomy for Generating Explanations in Recommender Systems, AI Magazine, Vol 32(3), 2011.</a:t>
            </a:r>
          </a:p>
          <a:p>
            <a:pPr marL="0" indent="0">
              <a:buNone/>
            </a:pPr>
            <a:r>
              <a:rPr lang="en-US" sz="1200" dirty="0" smtClean="0"/>
              <a:t>[</a:t>
            </a:r>
            <a:r>
              <a:rPr lang="en-US" sz="1200" dirty="0" err="1" smtClean="0"/>
              <a:t>McSherry</a:t>
            </a:r>
            <a:r>
              <a:rPr lang="en-US" sz="1200" dirty="0" smtClean="0"/>
              <a:t> 2003b]</a:t>
            </a:r>
            <a:r>
              <a:rPr lang="en-US" sz="1200" b="0" dirty="0" smtClean="0"/>
              <a:t> Similarity and compromise, Proceedings of the 5th International Conference on Case-Based Reasoning (ICCBR ’03) (Trondheim, Norway) (Kevin D. Ashley and Derek G. Bridge, eds.), LNCS, vol. 2689, Springer, June 2003b, pp. 291–305</a:t>
            </a:r>
          </a:p>
          <a:p>
            <a:pPr marL="0" indent="0">
              <a:buNone/>
            </a:pPr>
            <a:r>
              <a:rPr lang="en-US" sz="1200" dirty="0" smtClean="0"/>
              <a:t>[</a:t>
            </a:r>
            <a:r>
              <a:rPr lang="en-US" sz="1200" dirty="0" err="1" smtClean="0"/>
              <a:t>McSherry</a:t>
            </a:r>
            <a:r>
              <a:rPr lang="en-US" sz="1200" dirty="0" smtClean="0"/>
              <a:t> 2005] </a:t>
            </a:r>
            <a:r>
              <a:rPr lang="en-US" sz="1200" b="0" dirty="0" smtClean="0"/>
              <a:t>Explanation in recommender </a:t>
            </a:r>
            <a:r>
              <a:rPr lang="en-US" sz="1200" b="0" dirty="0" err="1" smtClean="0"/>
              <a:t>systems,Artificial</a:t>
            </a:r>
            <a:r>
              <a:rPr lang="en-US" sz="1200" b="0" dirty="0" smtClean="0"/>
              <a:t> Intelligence Review</a:t>
            </a:r>
            <a:r>
              <a:rPr lang="en-US" sz="1200" dirty="0" smtClean="0"/>
              <a:t>24 </a:t>
            </a:r>
            <a:r>
              <a:rPr lang="en-US" sz="1200" b="0" dirty="0" smtClean="0"/>
              <a:t>(2005), no. 2, 179–197</a:t>
            </a:r>
            <a:endParaRPr lang="en-US" sz="1200" dirty="0" smtClean="0"/>
          </a:p>
          <a:p>
            <a:pPr marL="0" indent="0">
              <a:buNone/>
            </a:pPr>
            <a:r>
              <a:rPr lang="en-US" sz="1200" dirty="0" smtClean="0"/>
              <a:t>[Tintarev 2007]</a:t>
            </a:r>
            <a:r>
              <a:rPr lang="en-US" sz="1200" b="0" dirty="0" smtClean="0"/>
              <a:t> Explanations of recommendations, Proceedings of the 2007 ACM Conference on Recommender Systems (RecSys ’07) (Minneapolis, MN), ACM, 2007, pp. 203–206</a:t>
            </a:r>
          </a:p>
          <a:p>
            <a:pPr marL="0" indent="0">
              <a:buNone/>
            </a:pPr>
            <a:r>
              <a:rPr lang="en-US" sz="1200" dirty="0" smtClean="0"/>
              <a:t>[Tintarev and </a:t>
            </a:r>
            <a:r>
              <a:rPr lang="en-US" sz="1200" dirty="0" err="1" smtClean="0"/>
              <a:t>Masthoff</a:t>
            </a:r>
            <a:r>
              <a:rPr lang="en-US" sz="1200" dirty="0" smtClean="0"/>
              <a:t> 2007]</a:t>
            </a:r>
            <a:r>
              <a:rPr lang="en-US" sz="1200" b="0" dirty="0" smtClean="0"/>
              <a:t> Effective explanations of recommendations: user-centered design, Proceedings of the 2007 ACM Conference on Recommender Systems (RecSys’07) (Minneapolis, MN), ACM, 2007, pp. 153–156</a:t>
            </a:r>
          </a:p>
          <a:p>
            <a:pPr marL="0" indent="0">
              <a:buNone/>
            </a:pPr>
            <a:r>
              <a:rPr lang="en-US" sz="1200" dirty="0" smtClean="0"/>
              <a:t>[</a:t>
            </a:r>
            <a:r>
              <a:rPr lang="en-US" sz="1200" dirty="0" err="1" smtClean="0"/>
              <a:t>Vig</a:t>
            </a:r>
            <a:r>
              <a:rPr lang="en-US" sz="1200" dirty="0" smtClean="0"/>
              <a:t> et al., 2009]</a:t>
            </a:r>
            <a:r>
              <a:rPr lang="en-US" sz="1200" b="0" dirty="0" smtClean="0"/>
              <a:t> </a:t>
            </a:r>
            <a:r>
              <a:rPr lang="en-US" sz="1200" b="0" dirty="0" err="1" smtClean="0"/>
              <a:t>Tagsplanations</a:t>
            </a:r>
            <a:r>
              <a:rPr lang="en-US" sz="1200" b="0" dirty="0" smtClean="0"/>
              <a:t>: Explaining Recommendations Using Tags, In IUI '09: Proceedings of the 13th international conference on Intelligent user interfaces (IUI’09) , pp. 47–56</a:t>
            </a:r>
          </a:p>
          <a:p>
            <a:endParaRPr lang="en-US" sz="1200" b="0" dirty="0" smtClean="0"/>
          </a:p>
        </p:txBody>
      </p:sp>
    </p:spTree>
    <p:extLst>
      <p:ext uri="{BB962C8B-B14F-4D97-AF65-F5344CB8AC3E}">
        <p14:creationId xmlns:p14="http://schemas.microsoft.com/office/powerpoint/2010/main" val="14438647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The goals for providing explanations (1) </a:t>
            </a:r>
            <a:r>
              <a:rPr lang="en-US" sz="1200" b="0" dirty="0" smtClean="0"/>
              <a:t>(Tintarev and </a:t>
            </a:r>
            <a:r>
              <a:rPr lang="en-US" sz="1200" b="0" dirty="0" err="1" smtClean="0"/>
              <a:t>Masthoff</a:t>
            </a:r>
            <a:r>
              <a:rPr lang="en-US" sz="1200" b="0" dirty="0" smtClean="0"/>
              <a:t> 2007)</a:t>
            </a:r>
            <a:endParaRPr lang="en-US" b="0" dirty="0"/>
          </a:p>
        </p:txBody>
      </p:sp>
      <p:sp>
        <p:nvSpPr>
          <p:cNvPr id="3" name="Inhaltsplatzhalter 2"/>
          <p:cNvSpPr>
            <a:spLocks noGrp="1"/>
          </p:cNvSpPr>
          <p:nvPr>
            <p:ph idx="1"/>
          </p:nvPr>
        </p:nvSpPr>
        <p:spPr/>
        <p:txBody>
          <a:bodyPr/>
          <a:lstStyle/>
          <a:p>
            <a:r>
              <a:rPr lang="en-US" dirty="0" smtClean="0"/>
              <a:t>Transparency</a:t>
            </a:r>
          </a:p>
          <a:p>
            <a:pPr lvl="1"/>
            <a:r>
              <a:rPr lang="en-US" b="0" dirty="0" smtClean="0"/>
              <a:t>Provide information so the user can comprehend the reasoning used to generate a specific recommendation</a:t>
            </a:r>
          </a:p>
          <a:p>
            <a:pPr lvl="1"/>
            <a:r>
              <a:rPr lang="en-US" b="0" dirty="0" smtClean="0"/>
              <a:t>Provide information as to why one item was preferred over another</a:t>
            </a:r>
          </a:p>
          <a:p>
            <a:r>
              <a:rPr lang="en-US" dirty="0" smtClean="0"/>
              <a:t>Validity</a:t>
            </a:r>
          </a:p>
          <a:p>
            <a:pPr lvl="1"/>
            <a:r>
              <a:rPr lang="en-US" b="0" dirty="0" smtClean="0"/>
              <a:t>Allow a user to check the validity of a recommendation</a:t>
            </a:r>
          </a:p>
          <a:p>
            <a:pPr lvl="1"/>
            <a:r>
              <a:rPr lang="en-US" b="0" dirty="0" smtClean="0"/>
              <a:t>Not</a:t>
            </a:r>
            <a:r>
              <a:rPr lang="en-US" dirty="0" smtClean="0"/>
              <a:t> </a:t>
            </a:r>
            <a:r>
              <a:rPr lang="en-US" b="0" dirty="0" smtClean="0"/>
              <a:t>necessarily related to transparency</a:t>
            </a:r>
          </a:p>
          <a:p>
            <a:pPr lvl="2"/>
            <a:r>
              <a:rPr lang="en-US" b="0" dirty="0" smtClean="0"/>
              <a:t>E.g., a neural network (NN) decides that product matches to requirements. Transparent disclosure of NN’s  computations, will not help, but a comparison of required and offered product features allows customer to judge the recommendation’s quality.</a:t>
            </a:r>
            <a:endParaRPr lang="en-US" dirty="0"/>
          </a:p>
        </p:txBody>
      </p:sp>
    </p:spTree>
    <p:extLst>
      <p:ext uri="{BB962C8B-B14F-4D97-AF65-F5344CB8AC3E}">
        <p14:creationId xmlns:p14="http://schemas.microsoft.com/office/powerpoint/2010/main" val="35262789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The goals for providing explanations (2) </a:t>
            </a:r>
            <a:endParaRPr lang="en-US" b="0" dirty="0"/>
          </a:p>
        </p:txBody>
      </p:sp>
      <p:sp>
        <p:nvSpPr>
          <p:cNvPr id="3" name="Inhaltsplatzhalter 2"/>
          <p:cNvSpPr>
            <a:spLocks noGrp="1"/>
          </p:cNvSpPr>
          <p:nvPr>
            <p:ph idx="1"/>
          </p:nvPr>
        </p:nvSpPr>
        <p:spPr/>
        <p:txBody>
          <a:bodyPr/>
          <a:lstStyle/>
          <a:p>
            <a:r>
              <a:rPr lang="en-US" dirty="0" smtClean="0"/>
              <a:t>Trustworthiness</a:t>
            </a:r>
          </a:p>
          <a:p>
            <a:pPr lvl="1"/>
            <a:r>
              <a:rPr lang="en-US" b="0" dirty="0" smtClean="0"/>
              <a:t>Trust</a:t>
            </a:r>
            <a:r>
              <a:rPr lang="en-US" dirty="0" smtClean="0"/>
              <a:t> </a:t>
            </a:r>
            <a:r>
              <a:rPr lang="en-US" b="0" dirty="0" smtClean="0"/>
              <a:t>building can be viewed as a mechanism for reducing the complexity of human decision making in uncertain situations</a:t>
            </a:r>
          </a:p>
          <a:p>
            <a:pPr lvl="1"/>
            <a:r>
              <a:rPr lang="en-US" b="0" dirty="0" smtClean="0"/>
              <a:t>Reduce the uncertainty about the quality of a recommendation</a:t>
            </a:r>
          </a:p>
          <a:p>
            <a:r>
              <a:rPr lang="en-US" dirty="0" smtClean="0"/>
              <a:t>Persuasiveness</a:t>
            </a:r>
          </a:p>
          <a:p>
            <a:pPr lvl="1"/>
            <a:r>
              <a:rPr lang="en-US" b="0" dirty="0" smtClean="0"/>
              <a:t>Persuasive explanations for recommendations aim to change the user</a:t>
            </a:r>
            <a:r>
              <a:rPr lang="en-US" dirty="0" smtClean="0"/>
              <a:t>'</a:t>
            </a:r>
            <a:r>
              <a:rPr lang="en-US" b="0" dirty="0" smtClean="0"/>
              <a:t>s buying behavior</a:t>
            </a:r>
          </a:p>
          <a:p>
            <a:pPr lvl="1"/>
            <a:r>
              <a:rPr lang="en-US" dirty="0" smtClean="0"/>
              <a:t>E.g., a </a:t>
            </a:r>
            <a:r>
              <a:rPr lang="en-US" b="0" dirty="0" smtClean="0"/>
              <a:t>recommender</a:t>
            </a:r>
            <a:r>
              <a:rPr lang="en-US" dirty="0" smtClean="0"/>
              <a:t> </a:t>
            </a:r>
            <a:r>
              <a:rPr lang="en-US" b="0" dirty="0" smtClean="0"/>
              <a:t>may intentionally dwell on a product</a:t>
            </a:r>
            <a:r>
              <a:rPr lang="en-US" dirty="0" smtClean="0"/>
              <a:t>'</a:t>
            </a:r>
            <a:r>
              <a:rPr lang="en-US" b="0" dirty="0" smtClean="0"/>
              <a:t>s positive aspects and keep quiet about various negative aspects</a:t>
            </a:r>
          </a:p>
          <a:p>
            <a:r>
              <a:rPr lang="en-US" dirty="0" smtClean="0"/>
              <a:t>Effectiveness</a:t>
            </a:r>
          </a:p>
          <a:p>
            <a:pPr lvl="1"/>
            <a:r>
              <a:rPr lang="en-US" b="0" dirty="0" smtClean="0"/>
              <a:t>The support a user receives for making high-quality decisions</a:t>
            </a:r>
          </a:p>
          <a:p>
            <a:pPr lvl="1"/>
            <a:r>
              <a:rPr lang="en-US" b="0" dirty="0" smtClean="0"/>
              <a:t>Help the customer discover his or her preferences</a:t>
            </a:r>
          </a:p>
          <a:p>
            <a:pPr lvl="1"/>
            <a:r>
              <a:rPr lang="en-US" b="0" dirty="0" smtClean="0"/>
              <a:t>Help users make better decisions</a:t>
            </a:r>
            <a:endParaRPr lang="en-US" dirty="0"/>
          </a:p>
        </p:txBody>
      </p:sp>
    </p:spTree>
    <p:extLst>
      <p:ext uri="{BB962C8B-B14F-4D97-AF65-F5344CB8AC3E}">
        <p14:creationId xmlns:p14="http://schemas.microsoft.com/office/powerpoint/2010/main" val="27065697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The goals for providing explanations (3)</a:t>
            </a:r>
            <a:endParaRPr lang="en-US" b="0" dirty="0"/>
          </a:p>
        </p:txBody>
      </p:sp>
      <p:sp>
        <p:nvSpPr>
          <p:cNvPr id="3" name="Inhaltsplatzhalter 2"/>
          <p:cNvSpPr>
            <a:spLocks noGrp="1"/>
          </p:cNvSpPr>
          <p:nvPr>
            <p:ph idx="1"/>
          </p:nvPr>
        </p:nvSpPr>
        <p:spPr/>
        <p:txBody>
          <a:bodyPr/>
          <a:lstStyle/>
          <a:p>
            <a:r>
              <a:rPr lang="en-US" smtClean="0"/>
              <a:t>Efficiency</a:t>
            </a:r>
          </a:p>
          <a:p>
            <a:pPr lvl="1"/>
            <a:r>
              <a:rPr lang="en-US" smtClean="0"/>
              <a:t>Reduce the decision-making effort</a:t>
            </a:r>
          </a:p>
          <a:p>
            <a:pPr lvl="1"/>
            <a:r>
              <a:rPr lang="en-US" smtClean="0"/>
              <a:t>Reduce the time needed for decision making</a:t>
            </a:r>
          </a:p>
          <a:p>
            <a:pPr lvl="1"/>
            <a:r>
              <a:rPr lang="en-US" smtClean="0"/>
              <a:t>Another measure might also be the perceived cognitive effort</a:t>
            </a:r>
          </a:p>
          <a:p>
            <a:r>
              <a:rPr lang="en-US" smtClean="0"/>
              <a:t>Satisfaction</a:t>
            </a:r>
          </a:p>
          <a:p>
            <a:pPr lvl="1"/>
            <a:r>
              <a:rPr lang="en-US" b="0" smtClean="0"/>
              <a:t>Improve the overall satisfaction stemming from the use of a recommender system</a:t>
            </a:r>
          </a:p>
          <a:p>
            <a:r>
              <a:rPr lang="en-US" smtClean="0"/>
              <a:t>Relevance</a:t>
            </a:r>
          </a:p>
          <a:p>
            <a:pPr lvl="1"/>
            <a:r>
              <a:rPr lang="en-US" b="0" smtClean="0"/>
              <a:t>Additional information may be required in conversational recommenders</a:t>
            </a:r>
            <a:endParaRPr lang="en-US" smtClean="0"/>
          </a:p>
          <a:p>
            <a:pPr lvl="1"/>
            <a:r>
              <a:rPr lang="en-US" b="0" smtClean="0"/>
              <a:t>Explanations can be provided to justify why additional information is needed from the user</a:t>
            </a:r>
            <a:endParaRPr lang="en-US" b="0"/>
          </a:p>
        </p:txBody>
      </p:sp>
    </p:spTree>
    <p:extLst>
      <p:ext uri="{BB962C8B-B14F-4D97-AF65-F5344CB8AC3E}">
        <p14:creationId xmlns:p14="http://schemas.microsoft.com/office/powerpoint/2010/main" val="35460541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The goals for providing explanations (4)</a:t>
            </a:r>
            <a:endParaRPr lang="en-US" b="0" dirty="0"/>
          </a:p>
        </p:txBody>
      </p:sp>
      <p:sp>
        <p:nvSpPr>
          <p:cNvPr id="3" name="Inhaltsplatzhalter 2"/>
          <p:cNvSpPr>
            <a:spLocks noGrp="1"/>
          </p:cNvSpPr>
          <p:nvPr>
            <p:ph idx="1"/>
          </p:nvPr>
        </p:nvSpPr>
        <p:spPr>
          <a:xfrm>
            <a:off x="457200" y="1340768"/>
            <a:ext cx="8229600" cy="4741987"/>
          </a:xfrm>
        </p:spPr>
        <p:txBody>
          <a:bodyPr/>
          <a:lstStyle/>
          <a:p>
            <a:r>
              <a:rPr lang="en-US" smtClean="0"/>
              <a:t>Comprehensibility</a:t>
            </a:r>
          </a:p>
          <a:p>
            <a:pPr lvl="1"/>
            <a:r>
              <a:rPr lang="en-US" b="0" smtClean="0"/>
              <a:t>Recommenders can never be sure about the knowledge of their users</a:t>
            </a:r>
          </a:p>
          <a:p>
            <a:pPr lvl="1"/>
            <a:r>
              <a:rPr lang="en-US" b="0" smtClean="0"/>
              <a:t>Support the user by relating the user</a:t>
            </a:r>
            <a:r>
              <a:rPr lang="en-US" smtClean="0"/>
              <a:t>'</a:t>
            </a:r>
            <a:r>
              <a:rPr lang="en-US" b="0" smtClean="0"/>
              <a:t>s known concepts to the concepts employed by the recommender</a:t>
            </a:r>
          </a:p>
          <a:p>
            <a:r>
              <a:rPr lang="en-US" smtClean="0"/>
              <a:t>Education</a:t>
            </a:r>
          </a:p>
          <a:p>
            <a:pPr lvl="1"/>
            <a:r>
              <a:rPr lang="en-US" b="0" smtClean="0"/>
              <a:t>Educate users to help them better understand the product domain</a:t>
            </a:r>
          </a:p>
          <a:p>
            <a:pPr lvl="1"/>
            <a:r>
              <a:rPr lang="en-US" b="0" smtClean="0"/>
              <a:t>Deep knowledge about the domain helps customers rethink their preferences and evaluate the pros and cons of different solutions</a:t>
            </a:r>
            <a:endParaRPr lang="en-US" smtClean="0"/>
          </a:p>
          <a:p>
            <a:pPr lvl="1"/>
            <a:r>
              <a:rPr lang="en-US" b="0" smtClean="0"/>
              <a:t>Eventually, as customers become more informed, they are able to make wiser purchasing decisions</a:t>
            </a:r>
          </a:p>
          <a:p>
            <a:r>
              <a:rPr lang="en-US" b="0" smtClean="0"/>
              <a:t>The aforementioned aims for generating explanations can be </a:t>
            </a:r>
            <a:r>
              <a:rPr lang="en-US" smtClean="0"/>
              <a:t>interrelated</a:t>
            </a:r>
          </a:p>
          <a:p>
            <a:pPr lvl="1"/>
            <a:r>
              <a:rPr lang="en-US" smtClean="0"/>
              <a:t>Persuasiveness</a:t>
            </a:r>
            <a:r>
              <a:rPr lang="en-US" b="1" smtClean="0"/>
              <a:t>+</a:t>
            </a:r>
            <a:r>
              <a:rPr lang="en-US" smtClean="0"/>
              <a:t> → Trust</a:t>
            </a:r>
            <a:r>
              <a:rPr lang="en-US" b="1" smtClean="0"/>
              <a:t>-</a:t>
            </a:r>
          </a:p>
          <a:p>
            <a:pPr lvl="1"/>
            <a:r>
              <a:rPr lang="en-US" b="0" smtClean="0"/>
              <a:t>Effectiveness</a:t>
            </a:r>
            <a:r>
              <a:rPr lang="en-US" b="1" smtClean="0"/>
              <a:t>+</a:t>
            </a:r>
            <a:r>
              <a:rPr lang="en-US" b="0" smtClean="0"/>
              <a:t> </a:t>
            </a:r>
            <a:r>
              <a:rPr lang="en-US"/>
              <a:t>→</a:t>
            </a:r>
            <a:r>
              <a:rPr lang="en-US" b="0" smtClean="0"/>
              <a:t> Trust</a:t>
            </a:r>
            <a:r>
              <a:rPr lang="en-US" b="1" smtClean="0"/>
              <a:t>+</a:t>
            </a:r>
          </a:p>
          <a:p>
            <a:pPr lvl="1"/>
            <a:r>
              <a:rPr lang="en-US" b="1" smtClean="0"/>
              <a:t>…</a:t>
            </a:r>
            <a:endParaRPr lang="en-US" b="1"/>
          </a:p>
        </p:txBody>
      </p:sp>
    </p:spTree>
    <p:extLst>
      <p:ext uri="{BB962C8B-B14F-4D97-AF65-F5344CB8AC3E}">
        <p14:creationId xmlns:p14="http://schemas.microsoft.com/office/powerpoint/2010/main" val="4357542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85800" y="260648"/>
            <a:ext cx="7772400" cy="1143000"/>
          </a:xfrm>
        </p:spPr>
        <p:txBody>
          <a:bodyPr/>
          <a:lstStyle/>
          <a:p>
            <a:r>
              <a:rPr lang="en-US" dirty="0" smtClean="0"/>
              <a:t>Explanations in general</a:t>
            </a:r>
            <a:endParaRPr lang="en-US" dirty="0"/>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a:xfrm>
                <a:off x="683568" y="1412776"/>
                <a:ext cx="8208912" cy="5184576"/>
              </a:xfrm>
            </p:spPr>
            <p:txBody>
              <a:bodyPr/>
              <a:lstStyle/>
              <a:p>
                <a:r>
                  <a:rPr lang="en-US" i="1" dirty="0" smtClean="0"/>
                  <a:t>How?</a:t>
                </a:r>
                <a:r>
                  <a:rPr lang="en-US" dirty="0" smtClean="0"/>
                  <a:t> and </a:t>
                </a:r>
                <a:r>
                  <a:rPr lang="en-US" i="1" dirty="0" smtClean="0"/>
                  <a:t>Why?</a:t>
                </a:r>
                <a:r>
                  <a:rPr lang="en-US" dirty="0" smtClean="0"/>
                  <a:t> explanations in expert systems</a:t>
                </a:r>
              </a:p>
              <a:p>
                <a:r>
                  <a:rPr lang="en-US" dirty="0" smtClean="0"/>
                  <a:t>Form of </a:t>
                </a:r>
                <a:r>
                  <a:rPr lang="en-US" dirty="0" err="1" smtClean="0"/>
                  <a:t>abductive</a:t>
                </a:r>
                <a:r>
                  <a:rPr lang="en-US" dirty="0" smtClean="0"/>
                  <a:t> reasoning</a:t>
                </a:r>
              </a:p>
              <a:p>
                <a:pPr lvl="1"/>
                <a:r>
                  <a:rPr lang="en-US" dirty="0" smtClean="0"/>
                  <a:t>Given: </a:t>
                </a:r>
                <a14:m>
                  <m:oMath xmlns:m="http://schemas.openxmlformats.org/officeDocument/2006/math">
                    <m:sSub>
                      <m:sSubPr>
                        <m:ctrlPr>
                          <a:rPr lang="en-US" sz="2000" i="1" smtClean="0">
                            <a:latin typeface="Cambria Math"/>
                          </a:rPr>
                        </m:ctrlPr>
                      </m:sSubPr>
                      <m:e>
                        <m:r>
                          <a:rPr lang="de-DE" sz="2000" b="0" i="1" smtClean="0">
                            <a:latin typeface="Cambria Math"/>
                          </a:rPr>
                          <m:t>𝐾𝐵</m:t>
                        </m:r>
                        <m:r>
                          <m:rPr>
                            <m:nor/>
                          </m:rPr>
                          <a:rPr lang="en-US" sz="2000" dirty="0">
                            <a:latin typeface="Cambria Math"/>
                            <a:ea typeface="Cambria Math"/>
                          </a:rPr>
                          <m:t>⊨</m:t>
                        </m:r>
                      </m:e>
                      <m:sub>
                        <m:r>
                          <a:rPr lang="de-DE" sz="2000" b="0" i="1" smtClean="0">
                            <a:latin typeface="Cambria Math"/>
                          </a:rPr>
                          <m:t>𝑅𝑆</m:t>
                        </m:r>
                      </m:sub>
                    </m:sSub>
                    <m:r>
                      <a:rPr lang="de-DE" sz="2000" b="0" i="1" smtClean="0">
                        <a:latin typeface="Cambria Math"/>
                      </a:rPr>
                      <m:t>𝑖</m:t>
                    </m:r>
                  </m:oMath>
                </a14:m>
                <a:r>
                  <a:rPr lang="en-US" sz="2000" dirty="0" smtClean="0"/>
                  <a:t>  </a:t>
                </a:r>
                <a:r>
                  <a:rPr lang="en-US" dirty="0" smtClean="0"/>
                  <a:t>(item i is recommended by method RS)</a:t>
                </a:r>
              </a:p>
              <a:p>
                <a:pPr lvl="1"/>
                <a:r>
                  <a:rPr lang="en-US" dirty="0" smtClean="0"/>
                  <a:t>Find </a:t>
                </a:r>
                <a14:m>
                  <m:oMath xmlns:m="http://schemas.openxmlformats.org/officeDocument/2006/math">
                    <m:r>
                      <a:rPr lang="de-DE" sz="2000" i="1">
                        <a:latin typeface="Cambria Math"/>
                      </a:rPr>
                      <m:t>𝐾</m:t>
                    </m:r>
                    <m:sSup>
                      <m:sSupPr>
                        <m:ctrlPr>
                          <a:rPr lang="de-DE" sz="2000" i="1">
                            <a:latin typeface="Cambria Math"/>
                          </a:rPr>
                        </m:ctrlPr>
                      </m:sSupPr>
                      <m:e>
                        <m:r>
                          <a:rPr lang="de-DE" sz="2000" i="1">
                            <a:latin typeface="Cambria Math"/>
                          </a:rPr>
                          <m:t>𝐵</m:t>
                        </m:r>
                      </m:e>
                      <m:sup>
                        <m:r>
                          <a:rPr lang="de-DE" sz="2000" i="1">
                            <a:latin typeface="Cambria Math"/>
                          </a:rPr>
                          <m:t>′</m:t>
                        </m:r>
                      </m:sup>
                    </m:sSup>
                    <m:r>
                      <a:rPr lang="de-DE" sz="2000" i="1">
                        <a:latin typeface="Cambria Math"/>
                      </a:rPr>
                      <m:t>⊆</m:t>
                    </m:r>
                    <m:r>
                      <a:rPr lang="de-DE" sz="2000" i="1">
                        <a:latin typeface="Cambria Math"/>
                      </a:rPr>
                      <m:t>𝐾𝐵</m:t>
                    </m:r>
                    <m:r>
                      <a:rPr lang="de-DE" sz="2000" i="1">
                        <a:latin typeface="Cambria Math"/>
                      </a:rPr>
                      <m:t> </m:t>
                    </m:r>
                  </m:oMath>
                </a14:m>
                <a:r>
                  <a:rPr lang="en-US" sz="2000" dirty="0" err="1"/>
                  <a:t>s.t.</a:t>
                </a:r>
                <a:r>
                  <a:rPr lang="en-US" sz="2000" dirty="0"/>
                  <a:t> </a:t>
                </a:r>
                <a14:m>
                  <m:oMath xmlns:m="http://schemas.openxmlformats.org/officeDocument/2006/math">
                    <m:sSub>
                      <m:sSubPr>
                        <m:ctrlPr>
                          <a:rPr lang="en-US" sz="2000" i="1">
                            <a:latin typeface="Cambria Math"/>
                          </a:rPr>
                        </m:ctrlPr>
                      </m:sSubPr>
                      <m:e>
                        <m:r>
                          <a:rPr lang="de-DE" sz="2000" i="1">
                            <a:latin typeface="Cambria Math"/>
                          </a:rPr>
                          <m:t>𝐾</m:t>
                        </m:r>
                        <m:sSup>
                          <m:sSupPr>
                            <m:ctrlPr>
                              <a:rPr lang="de-DE" sz="2000" i="1">
                                <a:latin typeface="Cambria Math"/>
                              </a:rPr>
                            </m:ctrlPr>
                          </m:sSupPr>
                          <m:e>
                            <m:r>
                              <a:rPr lang="de-DE" sz="2000" i="1">
                                <a:latin typeface="Cambria Math"/>
                              </a:rPr>
                              <m:t>𝐵</m:t>
                            </m:r>
                          </m:e>
                          <m:sup>
                            <m:r>
                              <a:rPr lang="de-DE" sz="2000" i="1">
                                <a:latin typeface="Cambria Math"/>
                              </a:rPr>
                              <m:t>′</m:t>
                            </m:r>
                          </m:sup>
                        </m:sSup>
                        <m:r>
                          <m:rPr>
                            <m:nor/>
                          </m:rPr>
                          <a:rPr lang="en-US" sz="2000" dirty="0">
                            <a:latin typeface="Cambria Math"/>
                            <a:ea typeface="Cambria Math"/>
                          </a:rPr>
                          <m:t>⊨</m:t>
                        </m:r>
                      </m:e>
                      <m:sub>
                        <m:r>
                          <a:rPr lang="de-DE" sz="2000" i="1">
                            <a:latin typeface="Cambria Math"/>
                          </a:rPr>
                          <m:t>𝑅𝑆</m:t>
                        </m:r>
                      </m:sub>
                    </m:sSub>
                    <m:r>
                      <a:rPr lang="de-DE" sz="2000" i="1">
                        <a:latin typeface="Cambria Math"/>
                      </a:rPr>
                      <m:t>𝑖</m:t>
                    </m:r>
                  </m:oMath>
                </a14:m>
                <a:r>
                  <a:rPr lang="en-US" sz="2000" dirty="0"/>
                  <a:t> </a:t>
                </a:r>
                <a:endParaRPr lang="en-US" sz="2000" dirty="0" smtClean="0"/>
              </a:p>
              <a:p>
                <a:r>
                  <a:rPr lang="en-US" dirty="0" smtClean="0"/>
                  <a:t>Principle of succinctness</a:t>
                </a:r>
              </a:p>
              <a:p>
                <a:pPr lvl="1"/>
                <a:r>
                  <a:rPr lang="en-US" dirty="0"/>
                  <a:t>Find </a:t>
                </a:r>
                <a:r>
                  <a:rPr lang="en-US" dirty="0" smtClean="0"/>
                  <a:t>smallest subset </a:t>
                </a:r>
                <a:r>
                  <a:rPr lang="en-US" dirty="0"/>
                  <a:t>of </a:t>
                </a:r>
                <a14:m>
                  <m:oMath xmlns:m="http://schemas.openxmlformats.org/officeDocument/2006/math">
                    <m:r>
                      <a:rPr lang="de-DE" sz="2000" i="1">
                        <a:latin typeface="Cambria Math"/>
                      </a:rPr>
                      <m:t>𝐾</m:t>
                    </m:r>
                    <m:sSup>
                      <m:sSupPr>
                        <m:ctrlPr>
                          <a:rPr lang="de-DE" sz="2000" i="1">
                            <a:latin typeface="Cambria Math"/>
                          </a:rPr>
                        </m:ctrlPr>
                      </m:sSupPr>
                      <m:e>
                        <m:r>
                          <a:rPr lang="de-DE" sz="2000" i="1">
                            <a:latin typeface="Cambria Math"/>
                          </a:rPr>
                          <m:t>𝐵</m:t>
                        </m:r>
                      </m:e>
                      <m:sup>
                        <m:r>
                          <a:rPr lang="de-DE" sz="2000" i="1">
                            <a:latin typeface="Cambria Math"/>
                          </a:rPr>
                          <m:t>′</m:t>
                        </m:r>
                      </m:sup>
                    </m:sSup>
                    <m:r>
                      <a:rPr lang="de-DE" sz="2000" i="1">
                        <a:latin typeface="Cambria Math"/>
                      </a:rPr>
                      <m:t>⊆</m:t>
                    </m:r>
                    <m:r>
                      <a:rPr lang="de-DE" sz="2000" i="1">
                        <a:latin typeface="Cambria Math"/>
                      </a:rPr>
                      <m:t>𝐾𝐵</m:t>
                    </m:r>
                    <m:r>
                      <a:rPr lang="de-DE" sz="2000" b="0" i="1" smtClean="0">
                        <a:latin typeface="Cambria Math"/>
                      </a:rPr>
                      <m:t> </m:t>
                    </m:r>
                  </m:oMath>
                </a14:m>
                <a:r>
                  <a:rPr lang="en-US" sz="2000" dirty="0" err="1"/>
                  <a:t>s.t</a:t>
                </a:r>
                <a:r>
                  <a:rPr lang="en-US" sz="2000" dirty="0" err="1" smtClean="0"/>
                  <a:t>.</a:t>
                </a:r>
                <a:r>
                  <a:rPr lang="en-US" sz="2000" dirty="0" smtClean="0"/>
                  <a:t> </a:t>
                </a:r>
                <a14:m>
                  <m:oMath xmlns:m="http://schemas.openxmlformats.org/officeDocument/2006/math">
                    <m:sSub>
                      <m:sSubPr>
                        <m:ctrlPr>
                          <a:rPr lang="en-US" sz="2000" i="1">
                            <a:latin typeface="Cambria Math"/>
                          </a:rPr>
                        </m:ctrlPr>
                      </m:sSubPr>
                      <m:e>
                        <m:r>
                          <a:rPr lang="de-DE" sz="2000" i="1">
                            <a:latin typeface="Cambria Math"/>
                          </a:rPr>
                          <m:t>𝐾</m:t>
                        </m:r>
                        <m:sSup>
                          <m:sSupPr>
                            <m:ctrlPr>
                              <a:rPr lang="de-DE" sz="2000" i="1">
                                <a:latin typeface="Cambria Math"/>
                              </a:rPr>
                            </m:ctrlPr>
                          </m:sSupPr>
                          <m:e>
                            <m:r>
                              <a:rPr lang="de-DE" sz="2000" i="1">
                                <a:latin typeface="Cambria Math"/>
                              </a:rPr>
                              <m:t>𝐵</m:t>
                            </m:r>
                          </m:e>
                          <m:sup>
                            <m:r>
                              <a:rPr lang="de-DE" sz="2000" i="1">
                                <a:latin typeface="Cambria Math"/>
                              </a:rPr>
                              <m:t>′</m:t>
                            </m:r>
                          </m:sup>
                        </m:sSup>
                        <m:r>
                          <m:rPr>
                            <m:nor/>
                          </m:rPr>
                          <a:rPr lang="en-US" sz="2000" dirty="0">
                            <a:latin typeface="Cambria Math"/>
                            <a:ea typeface="Cambria Math"/>
                          </a:rPr>
                          <m:t>⊨</m:t>
                        </m:r>
                      </m:e>
                      <m:sub>
                        <m:r>
                          <a:rPr lang="de-DE" sz="2000" i="1">
                            <a:latin typeface="Cambria Math"/>
                          </a:rPr>
                          <m:t>𝑅𝑆</m:t>
                        </m:r>
                      </m:sub>
                    </m:sSub>
                    <m:r>
                      <a:rPr lang="de-DE" sz="2000" b="0" i="1" smtClean="0">
                        <a:latin typeface="Cambria Math"/>
                      </a:rPr>
                      <m:t>𝑖</m:t>
                    </m:r>
                  </m:oMath>
                </a14:m>
                <a:r>
                  <a:rPr lang="en-US" sz="2000" dirty="0" smtClean="0"/>
                  <a:t> </a:t>
                </a:r>
                <a:endParaRPr lang="en-US" sz="2000" dirty="0"/>
              </a:p>
              <a:p>
                <a:pPr marL="857250" lvl="2" indent="0">
                  <a:buNone/>
                </a:pPr>
                <a:r>
                  <a:rPr lang="en-US" dirty="0"/>
                  <a:t>	</a:t>
                </a:r>
                <a:r>
                  <a:rPr lang="en-US" dirty="0" smtClean="0"/>
                  <a:t>i.e. for all </a:t>
                </a:r>
                <a14:m>
                  <m:oMath xmlns:m="http://schemas.openxmlformats.org/officeDocument/2006/math">
                    <m:r>
                      <a:rPr lang="de-DE" sz="2000" b="0" i="1" smtClean="0">
                        <a:latin typeface="Cambria Math"/>
                      </a:rPr>
                      <m:t>𝐾𝐵</m:t>
                    </m:r>
                    <m:r>
                      <a:rPr lang="de-DE" sz="2000" b="0" i="1" smtClean="0">
                        <a:latin typeface="Cambria Math"/>
                      </a:rPr>
                      <m:t>′′⊂</m:t>
                    </m:r>
                    <m:r>
                      <a:rPr lang="de-DE" sz="2000" i="1">
                        <a:latin typeface="Cambria Math"/>
                      </a:rPr>
                      <m:t>𝐾</m:t>
                    </m:r>
                    <m:sSup>
                      <m:sSupPr>
                        <m:ctrlPr>
                          <a:rPr lang="de-DE" sz="2000" b="0" i="1" smtClean="0">
                            <a:latin typeface="Cambria Math"/>
                          </a:rPr>
                        </m:ctrlPr>
                      </m:sSupPr>
                      <m:e>
                        <m:r>
                          <a:rPr lang="de-DE" sz="2000" i="1">
                            <a:latin typeface="Cambria Math"/>
                          </a:rPr>
                          <m:t>𝐵</m:t>
                        </m:r>
                      </m:e>
                      <m:sup>
                        <m:r>
                          <a:rPr lang="de-DE" sz="2000" b="0" i="1" smtClean="0">
                            <a:latin typeface="Cambria Math"/>
                          </a:rPr>
                          <m:t>′</m:t>
                        </m:r>
                      </m:sup>
                    </m:sSup>
                    <m:r>
                      <a:rPr lang="de-DE" sz="2000" i="1">
                        <a:latin typeface="Cambria Math"/>
                      </a:rPr>
                      <m:t> </m:t>
                    </m:r>
                  </m:oMath>
                </a14:m>
                <a:r>
                  <a:rPr lang="en-US" dirty="0" smtClean="0"/>
                  <a:t>holds</a:t>
                </a:r>
                <a14:m>
                  <m:oMath xmlns:m="http://schemas.openxmlformats.org/officeDocument/2006/math">
                    <m:sSub>
                      <m:sSubPr>
                        <m:ctrlPr>
                          <a:rPr lang="en-US" sz="2000" i="1">
                            <a:latin typeface="Cambria Math"/>
                          </a:rPr>
                        </m:ctrlPr>
                      </m:sSubPr>
                      <m:e>
                        <m:sSup>
                          <m:sSupPr>
                            <m:ctrlPr>
                              <a:rPr lang="de-DE" sz="2000" i="1">
                                <a:latin typeface="Cambria Math"/>
                              </a:rPr>
                            </m:ctrlPr>
                          </m:sSupPr>
                          <m:e>
                            <m:r>
                              <a:rPr lang="de-DE" sz="2000" b="0" i="1" smtClean="0">
                                <a:latin typeface="Cambria Math"/>
                              </a:rPr>
                              <m:t> </m:t>
                            </m:r>
                            <m:r>
                              <a:rPr lang="de-DE" sz="2000" b="0" i="1" smtClean="0">
                                <a:latin typeface="Cambria Math"/>
                              </a:rPr>
                              <m:t>𝐾𝐵</m:t>
                            </m:r>
                          </m:e>
                          <m:sup>
                            <m:r>
                              <a:rPr lang="de-DE" sz="2000" i="1">
                                <a:latin typeface="Cambria Math"/>
                              </a:rPr>
                              <m:t>′′</m:t>
                            </m:r>
                          </m:sup>
                        </m:sSup>
                        <m:r>
                          <m:rPr>
                            <m:nor/>
                          </m:rPr>
                          <a:rPr lang="en-US" sz="2000" dirty="0">
                            <a:latin typeface="Cambria Math"/>
                            <a:ea typeface="Cambria Math"/>
                          </a:rPr>
                          <m:t>⊭</m:t>
                        </m:r>
                        <m:r>
                          <m:rPr>
                            <m:nor/>
                          </m:rPr>
                          <a:rPr lang="en-US" sz="2000" dirty="0"/>
                          <m:t> </m:t>
                        </m:r>
                      </m:e>
                      <m:sub>
                        <m:r>
                          <a:rPr lang="de-DE" sz="2000" i="1">
                            <a:latin typeface="Cambria Math"/>
                          </a:rPr>
                          <m:t>𝑅𝑆</m:t>
                        </m:r>
                      </m:sub>
                    </m:sSub>
                    <m:r>
                      <a:rPr lang="de-DE" sz="2000" i="1">
                        <a:latin typeface="Cambria Math"/>
                      </a:rPr>
                      <m:t>𝑖</m:t>
                    </m:r>
                  </m:oMath>
                </a14:m>
                <a:r>
                  <a:rPr lang="en-US" sz="2000" dirty="0"/>
                  <a:t> </a:t>
                </a:r>
                <a:endParaRPr lang="en-US" sz="2000" dirty="0" smtClean="0"/>
              </a:p>
              <a:p>
                <a:r>
                  <a:rPr lang="en-US" dirty="0" smtClean="0"/>
                  <a:t>But additional filtering</a:t>
                </a:r>
              </a:p>
              <a:p>
                <a:pPr lvl="1"/>
                <a:r>
                  <a:rPr lang="en-US" dirty="0" smtClean="0"/>
                  <a:t>Some parts relevant for</a:t>
                </a:r>
                <a:br>
                  <a:rPr lang="en-US" dirty="0" smtClean="0"/>
                </a:br>
                <a:r>
                  <a:rPr lang="en-US" dirty="0" smtClean="0"/>
                  <a:t>deduction, might be obvious</a:t>
                </a:r>
                <a:br>
                  <a:rPr lang="en-US" dirty="0" smtClean="0"/>
                </a:br>
                <a:r>
                  <a:rPr lang="en-US" dirty="0" smtClean="0"/>
                  <a:t>for humans</a:t>
                </a:r>
              </a:p>
              <a:p>
                <a:endParaRPr lang="en-US" dirty="0" smtClean="0"/>
              </a:p>
              <a:p>
                <a:pPr marL="0" indent="0">
                  <a:buNone/>
                </a:pPr>
                <a:endParaRPr lang="en-US" dirty="0" smtClean="0"/>
              </a:p>
              <a:p>
                <a:endParaRPr lang="en-US" dirty="0" smtClean="0"/>
              </a:p>
              <a:p>
                <a:endParaRPr lang="en-US" dirty="0" smtClean="0"/>
              </a:p>
              <a:p>
                <a:endParaRPr lang="en-US" dirty="0" smtClean="0"/>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xfrm>
                <a:off x="683568" y="1412776"/>
                <a:ext cx="8208912" cy="5184576"/>
              </a:xfrm>
              <a:blipFill rotWithShape="1">
                <a:blip r:embed="rId3"/>
                <a:stretch>
                  <a:fillRect l="-594" t="-588"/>
                </a:stretch>
              </a:blipFill>
            </p:spPr>
            <p:txBody>
              <a:bodyPr/>
              <a:lstStyle/>
              <a:p>
                <a:r>
                  <a:rPr lang="en-US">
                    <a:noFill/>
                  </a:rPr>
                  <a:t> </a:t>
                </a:r>
              </a:p>
            </p:txBody>
          </p:sp>
        </mc:Fallback>
      </mc:AlternateContent>
      <p:pic>
        <p:nvPicPr>
          <p:cNvPr id="138243" name="Picture 3"/>
          <p:cNvPicPr>
            <a:picLocks noChangeAspect="1" noChangeArrowheads="1"/>
          </p:cNvPicPr>
          <p:nvPr/>
        </p:nvPicPr>
        <p:blipFill>
          <a:blip r:embed="rId4"/>
          <a:srcRect/>
          <a:stretch>
            <a:fillRect/>
          </a:stretch>
        </p:blipFill>
        <p:spPr bwMode="auto">
          <a:xfrm>
            <a:off x="5090541" y="4149080"/>
            <a:ext cx="4017963" cy="1974850"/>
          </a:xfrm>
          <a:prstGeom prst="rect">
            <a:avLst/>
          </a:prstGeom>
          <a:noFill/>
          <a:ln w="9525">
            <a:noFill/>
            <a:miter lim="800000"/>
            <a:headEnd/>
            <a:tailEnd/>
          </a:ln>
          <a:effectLst/>
        </p:spPr>
      </p:pic>
      <p:pic>
        <p:nvPicPr>
          <p:cNvPr id="138244" name="Picture 4"/>
          <p:cNvPicPr>
            <a:picLocks noChangeAspect="1" noChangeArrowheads="1"/>
          </p:cNvPicPr>
          <p:nvPr/>
        </p:nvPicPr>
        <p:blipFill>
          <a:blip r:embed="rId5"/>
          <a:srcRect/>
          <a:stretch>
            <a:fillRect/>
          </a:stretch>
        </p:blipFill>
        <p:spPr bwMode="auto">
          <a:xfrm>
            <a:off x="5306565" y="4581128"/>
            <a:ext cx="3779837" cy="901700"/>
          </a:xfrm>
          <a:prstGeom prst="rect">
            <a:avLst/>
          </a:prstGeom>
          <a:noFill/>
          <a:ln w="9525">
            <a:noFill/>
            <a:miter lim="800000"/>
            <a:headEnd/>
            <a:tailEnd/>
          </a:ln>
          <a:effectLst/>
        </p:spPr>
      </p:pic>
      <p:sp>
        <p:nvSpPr>
          <p:cNvPr id="19" name="Rechteck 18"/>
          <p:cNvSpPr/>
          <p:nvPr/>
        </p:nvSpPr>
        <p:spPr>
          <a:xfrm>
            <a:off x="1043608" y="5805264"/>
            <a:ext cx="3070456" cy="307777"/>
          </a:xfrm>
          <a:prstGeom prst="rect">
            <a:avLst/>
          </a:prstGeom>
        </p:spPr>
        <p:txBody>
          <a:bodyPr wrap="none">
            <a:spAutoFit/>
          </a:bodyPr>
          <a:lstStyle/>
          <a:p>
            <a:r>
              <a:rPr lang="en-US" sz="1400" b="0" dirty="0" smtClean="0">
                <a:latin typeface="Calibri" pitchFamily="34" charset="0"/>
              </a:rPr>
              <a:t>[Friedrich &amp; Zanker, AI Magazine, 2011]</a:t>
            </a:r>
            <a:endParaRPr lang="en-US" sz="1400" b="0" dirty="0">
              <a:latin typeface="Calibri" pitchFamily="34" charset="0"/>
            </a:endParaRPr>
          </a:p>
        </p:txBody>
      </p:sp>
    </p:spTree>
    <p:extLst>
      <p:ext uri="{BB962C8B-B14F-4D97-AF65-F5344CB8AC3E}">
        <p14:creationId xmlns:p14="http://schemas.microsoft.com/office/powerpoint/2010/main" val="20579648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138244"/>
                                        </p:tgtEl>
                                        <p:attrNameLst>
                                          <p:attrName>style.visibility</p:attrName>
                                        </p:attrNameLst>
                                      </p:cBhvr>
                                      <p:to>
                                        <p:strVal val="visible"/>
                                      </p:to>
                                    </p:set>
                                    <p:anim calcmode="lin" valueType="num">
                                      <p:cBhvr>
                                        <p:cTn id="7" dur="1000" fill="hold"/>
                                        <p:tgtEl>
                                          <p:spTgt spid="138244"/>
                                        </p:tgtEl>
                                        <p:attrNameLst>
                                          <p:attrName>ppt_w</p:attrName>
                                        </p:attrNameLst>
                                      </p:cBhvr>
                                      <p:tavLst>
                                        <p:tav tm="0">
                                          <p:val>
                                            <p:strVal val="#ppt_w*0.70"/>
                                          </p:val>
                                        </p:tav>
                                        <p:tav tm="100000">
                                          <p:val>
                                            <p:strVal val="#ppt_w"/>
                                          </p:val>
                                        </p:tav>
                                      </p:tavLst>
                                    </p:anim>
                                    <p:anim calcmode="lin" valueType="num">
                                      <p:cBhvr>
                                        <p:cTn id="8" dur="1000" fill="hold"/>
                                        <p:tgtEl>
                                          <p:spTgt spid="138244"/>
                                        </p:tgtEl>
                                        <p:attrNameLst>
                                          <p:attrName>ppt_h</p:attrName>
                                        </p:attrNameLst>
                                      </p:cBhvr>
                                      <p:tavLst>
                                        <p:tav tm="0">
                                          <p:val>
                                            <p:strVal val="#ppt_h"/>
                                          </p:val>
                                        </p:tav>
                                        <p:tav tm="100000">
                                          <p:val>
                                            <p:strVal val="#ppt_h"/>
                                          </p:val>
                                        </p:tav>
                                      </p:tavLst>
                                    </p:anim>
                                    <p:animEffect transition="in" filter="fade">
                                      <p:cBhvr>
                                        <p:cTn id="9" dur="1000"/>
                                        <p:tgtEl>
                                          <p:spTgt spid="138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0.1|1.3|3.3|4.6|3.4|1.3|1.3"/>
</p:tagLst>
</file>

<file path=ppt/tags/tag2.xml><?xml version="1.0" encoding="utf-8"?>
<p:tagLst xmlns:a="http://schemas.openxmlformats.org/drawingml/2006/main" xmlns:r="http://schemas.openxmlformats.org/officeDocument/2006/relationships" xmlns:p="http://schemas.openxmlformats.org/presentationml/2006/main">
  <p:tag name="TIMING" val="|0.1|1.3|3.3|4.6|3.4|1.3|1.3"/>
</p:tagLst>
</file>

<file path=ppt/tags/tag3.xml><?xml version="1.0" encoding="utf-8"?>
<p:tagLst xmlns:a="http://schemas.openxmlformats.org/drawingml/2006/main" xmlns:r="http://schemas.openxmlformats.org/officeDocument/2006/relationships" xmlns:p="http://schemas.openxmlformats.org/presentationml/2006/main">
  <p:tag name="TIMING" val="|0.1|1.3|3.3|4.6|3.4|1.3|1.3"/>
</p:tagLst>
</file>

<file path=ppt/tags/tag4.xml><?xml version="1.0" encoding="utf-8"?>
<p:tagLst xmlns:a="http://schemas.openxmlformats.org/drawingml/2006/main" xmlns:r="http://schemas.openxmlformats.org/officeDocument/2006/relationships" xmlns:p="http://schemas.openxmlformats.org/presentationml/2006/main">
  <p:tag name="TIMING" val="|0.1|1.3|3.3|4.6|3.4|1.3|1.3"/>
</p:tagLst>
</file>

<file path=ppt/theme/theme1.xml><?xml version="1.0" encoding="utf-8"?>
<a:theme xmlns:a="http://schemas.openxmlformats.org/drawingml/2006/main" name="17_habv">
  <a:themeElements>
    <a:clrScheme name="17_habv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7_habv">
      <a:majorFont>
        <a:latin typeface="Verdana"/>
        <a:ea typeface=""/>
        <a:cs typeface=""/>
      </a:majorFont>
      <a:minorFont>
        <a:latin typeface="Verdana"/>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17_habv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7_habv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7_habv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7_habv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7_habv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7_habv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7_habv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7_habv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7_habv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7_habv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7_habv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7_habv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enutzerdefiniertes Design">
  <a:themeElements>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enutzerdefiniertes Desig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enutzerdefiniertes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enutzerdefiniertes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enutzerdefiniertes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enutzerdefiniertes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enutzerdefiniertes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enutzerdefiniertes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enutzerdefiniertes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enutzerdefiniertes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enutzerdefiniertes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enutzerdefiniertes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enutzerdefiniertes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17_habv</Template>
  <TotalTime>0</TotalTime>
  <Words>3559</Words>
  <Application>Microsoft Office PowerPoint</Application>
  <PresentationFormat>Bildschirmpräsentation (4:3)</PresentationFormat>
  <Paragraphs>852</Paragraphs>
  <Slides>46</Slides>
  <Notes>39</Notes>
  <HiddenSlides>0</HiddenSlides>
  <MMClips>0</MMClips>
  <ScaleCrop>false</ScaleCrop>
  <HeadingPairs>
    <vt:vector size="6" baseType="variant">
      <vt:variant>
        <vt:lpstr>Design</vt:lpstr>
      </vt:variant>
      <vt:variant>
        <vt:i4>2</vt:i4>
      </vt:variant>
      <vt:variant>
        <vt:lpstr>Eingebettete OLE-Server</vt:lpstr>
      </vt:variant>
      <vt:variant>
        <vt:i4>1</vt:i4>
      </vt:variant>
      <vt:variant>
        <vt:lpstr>Folientitel</vt:lpstr>
      </vt:variant>
      <vt:variant>
        <vt:i4>46</vt:i4>
      </vt:variant>
    </vt:vector>
  </HeadingPairs>
  <TitlesOfParts>
    <vt:vector size="49" baseType="lpstr">
      <vt:lpstr>17_habv</vt:lpstr>
      <vt:lpstr>Benutzerdefiniertes Design</vt:lpstr>
      <vt:lpstr>Formel</vt:lpstr>
      <vt:lpstr>PowerPoint-Präsentation</vt:lpstr>
      <vt:lpstr>Explanations in recommender systems</vt:lpstr>
      <vt:lpstr>Types of explanations</vt:lpstr>
      <vt:lpstr>What is an explanation in recommender systems?</vt:lpstr>
      <vt:lpstr>The goals for providing explanations (1) (Tintarev and Masthoff 2007)</vt:lpstr>
      <vt:lpstr>The goals for providing explanations (2) </vt:lpstr>
      <vt:lpstr>The goals for providing explanations (3)</vt:lpstr>
      <vt:lpstr>The goals for providing explanations (4)</vt:lpstr>
      <vt:lpstr>Explanations in general</vt:lpstr>
      <vt:lpstr>Taxonomy for generating explanations in RS</vt:lpstr>
      <vt:lpstr>Archetypes of KB</vt:lpstr>
      <vt:lpstr>Examples</vt:lpstr>
      <vt:lpstr>Explanations in collaborative filtering recommenders</vt:lpstr>
      <vt:lpstr>Evaluating explanation interfaces (Herlocker et al. 2000)</vt:lpstr>
      <vt:lpstr>The results of the study by Herlocker et al. (2000)</vt:lpstr>
      <vt:lpstr>The results of the study by Herlocker et al. (2000)</vt:lpstr>
      <vt:lpstr>Tagsplanations (Vig et al. 2010)</vt:lpstr>
      <vt:lpstr>Tagsplanations (Vig et al. 2010)</vt:lpstr>
      <vt:lpstr>Archetypes of KB</vt:lpstr>
      <vt:lpstr>Explanations in case-based recommenders</vt:lpstr>
      <vt:lpstr>Explanations in case-based recommenders</vt:lpstr>
      <vt:lpstr>Explaining solutions (1)</vt:lpstr>
      <vt:lpstr>Explaining solutions (2)</vt:lpstr>
      <vt:lpstr>Explaining solutions (3)</vt:lpstr>
      <vt:lpstr>Explaining solutions (4)</vt:lpstr>
      <vt:lpstr>Explaining solutions (5)</vt:lpstr>
      <vt:lpstr>Explanations in constraint-based recommenders</vt:lpstr>
      <vt:lpstr>An example from the car domain (1)</vt:lpstr>
      <vt:lpstr>An example from the car domain (2)</vt:lpstr>
      <vt:lpstr>Model domain as a constraint satisfaction problem (1)</vt:lpstr>
      <vt:lpstr>Model domain as a constraint satisfaction problem (2)</vt:lpstr>
      <vt:lpstr>Model domain as a constraint satisfaction problem (3)</vt:lpstr>
      <vt:lpstr>Constraint network of car example</vt:lpstr>
      <vt:lpstr>Explaining solutions</vt:lpstr>
      <vt:lpstr>User input and solution</vt:lpstr>
      <vt:lpstr>Why easy-parking? Some basics:</vt:lpstr>
      <vt:lpstr>Why easy-parking?</vt:lpstr>
      <vt:lpstr>Why easy-parking?</vt:lpstr>
      <vt:lpstr>Principal idea</vt:lpstr>
      <vt:lpstr>Application case for KB recommendation and explanation</vt:lpstr>
      <vt:lpstr>Thermencheck.com (hot spring resorts)</vt:lpstr>
      <vt:lpstr>Recommendation</vt:lpstr>
      <vt:lpstr>Explanation</vt:lpstr>
      <vt:lpstr>Results from testing the explanation feature</vt:lpstr>
      <vt:lpstr>Explanations in recommender systems: Summary</vt:lpstr>
      <vt:lpstr>Literature</vt:lpstr>
    </vt:vector>
  </TitlesOfParts>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Recommender Systems</dc:title>
  <dc:creator>markus</dc:creator>
  <cp:lastModifiedBy>Gerhard Friedrich</cp:lastModifiedBy>
  <cp:revision>1144</cp:revision>
  <dcterms:created xsi:type="dcterms:W3CDTF">2006-04-22T09:23:14Z</dcterms:created>
  <dcterms:modified xsi:type="dcterms:W3CDTF">2011-09-21T13:13:54Z</dcterms:modified>
</cp:coreProperties>
</file>