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3" r:id="rId4"/>
    <p:sldId id="294" r:id="rId5"/>
    <p:sldId id="336" r:id="rId6"/>
    <p:sldId id="295" r:id="rId7"/>
    <p:sldId id="296" r:id="rId8"/>
    <p:sldId id="297" r:id="rId9"/>
    <p:sldId id="298" r:id="rId10"/>
    <p:sldId id="299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35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32" r:id="rId33"/>
    <p:sldId id="333" r:id="rId34"/>
    <p:sldId id="292" r:id="rId3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mar" initials="D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0" autoAdjust="0"/>
    <p:restoredTop sz="96686" autoAdjust="0"/>
  </p:normalViewPr>
  <p:slideViewPr>
    <p:cSldViewPr>
      <p:cViewPr>
        <p:scale>
          <a:sx n="90" d="100"/>
          <a:sy n="90" d="100"/>
        </p:scale>
        <p:origin x="-256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26.08.2011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9579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9579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09292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761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61017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2472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2143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68031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1475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5670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2013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4665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49608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6202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9460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154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5338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7801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5717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6312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685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itchFamily="34" charset="0"/>
              </a:rPr>
              <a:t>Evaluating Recommender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16450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</a:t>
            </a:r>
            <a:r>
              <a:rPr lang="en-US" b="1" baseline="-25000" dirty="0" smtClean="0"/>
              <a:t>1</a:t>
            </a:r>
            <a:r>
              <a:rPr lang="en-US" b="1" dirty="0" smtClean="0"/>
              <a:t> Metric </a:t>
            </a:r>
            <a:r>
              <a:rPr lang="en-US" dirty="0" smtClean="0"/>
              <a:t>attempts to combine Precision and Recall into a single value for comparison purposes.</a:t>
            </a:r>
          </a:p>
          <a:p>
            <a:pPr lvl="1"/>
            <a:r>
              <a:rPr lang="en-US" dirty="0" smtClean="0"/>
              <a:t>May be used to gain a more balanced view of performance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</a:t>
            </a:r>
            <a:r>
              <a:rPr lang="en-US" baseline="-25000" dirty="0" smtClean="0"/>
              <a:t>1</a:t>
            </a:r>
            <a:r>
              <a:rPr lang="en-US" dirty="0" smtClean="0"/>
              <a:t> Metric gives equal weight to precision and recall</a:t>
            </a:r>
          </a:p>
          <a:p>
            <a:pPr lvl="1"/>
            <a:r>
              <a:rPr lang="en-US" dirty="0" smtClean="0"/>
              <a:t>Other F</a:t>
            </a:r>
            <a:r>
              <a:rPr lang="el-GR" baseline="-25000" dirty="0" smtClean="0"/>
              <a:t>β</a:t>
            </a:r>
            <a:r>
              <a:rPr lang="en-US" dirty="0" smtClean="0"/>
              <a:t> metrics weight recall with a factor of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9988" y="2928934"/>
            <a:ext cx="2864025" cy="647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23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Inhaltsplatzhalter 1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5075"/>
          </a:xfrm>
        </p:spPr>
        <p:txBody>
          <a:bodyPr/>
          <a:lstStyle/>
          <a:p>
            <a:r>
              <a:rPr lang="en-US" b="1" dirty="0" smtClean="0"/>
              <a:t>Rank metrics</a:t>
            </a:r>
            <a:r>
              <a:rPr lang="en-US" dirty="0" smtClean="0"/>
              <a:t> extend recall and precision to take the positions of correct items in a ranked list into account</a:t>
            </a:r>
          </a:p>
          <a:p>
            <a:pPr lvl="1"/>
            <a:r>
              <a:rPr lang="en-US" dirty="0" smtClean="0"/>
              <a:t>Relevant items are more useful when they appear earlier in the recommendation list</a:t>
            </a:r>
          </a:p>
          <a:p>
            <a:pPr lvl="1"/>
            <a:r>
              <a:rPr lang="en-US" dirty="0" smtClean="0"/>
              <a:t>Particularly important in recommender systems as lower ranked items may be overlooked by users</a:t>
            </a:r>
          </a:p>
          <a:p>
            <a:endParaRPr lang="en-US" dirty="0" smtClean="0"/>
          </a:p>
        </p:txBody>
      </p:sp>
      <p:sp>
        <p:nvSpPr>
          <p:cNvPr id="6246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Rank position matters 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416314"/>
              </p:ext>
            </p:extLst>
          </p:nvPr>
        </p:nvGraphicFramePr>
        <p:xfrm>
          <a:off x="971600" y="2065782"/>
          <a:ext cx="2471936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Actually good</a:t>
                      </a:r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r>
                        <a:rPr lang="en-US" sz="1600" baseline="0" dirty="0" smtClean="0"/>
                        <a:t> 237</a:t>
                      </a:r>
                      <a:endParaRPr lang="en-US" sz="16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 899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5709838"/>
              </p:ext>
            </p:extLst>
          </p:nvPr>
        </p:nvGraphicFramePr>
        <p:xfrm>
          <a:off x="5292080" y="2006596"/>
          <a:ext cx="2736304" cy="180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Recommended </a:t>
                      </a:r>
                    </a:p>
                    <a:p>
                      <a:r>
                        <a:rPr lang="en-US" sz="1600" dirty="0" smtClean="0"/>
                        <a:t>(predicted as good)</a:t>
                      </a:r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r>
                        <a:rPr lang="en-US" sz="1600" baseline="0" dirty="0" smtClean="0"/>
                        <a:t> 345</a:t>
                      </a:r>
                      <a:endParaRPr lang="en-US" sz="16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 237</a:t>
                      </a:r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 187</a:t>
                      </a:r>
                      <a:endParaRPr lang="en-US" sz="16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48032" y="1345928"/>
            <a:ext cx="152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For a user: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3491880" y="2726676"/>
            <a:ext cx="1728192" cy="486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4202277" y="257722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3366"/>
                </a:solidFill>
                <a:latin typeface="Calibri" pitchFamily="34" charset="0"/>
                <a:ea typeface="+mj-ea"/>
                <a:cs typeface="+mj-cs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xmlns="" val="69265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Rank Score</a:t>
            </a:r>
            <a:r>
              <a:rPr lang="en-US" dirty="0" smtClean="0"/>
              <a:t> extends the recall metric to take the positions of correct items in a ranked list into account</a:t>
            </a:r>
          </a:p>
          <a:p>
            <a:pPr lvl="1"/>
            <a:r>
              <a:rPr lang="en-US" dirty="0" smtClean="0"/>
              <a:t>Particularly important in recommender systems as lower ranked items may be overlooked by users</a:t>
            </a:r>
          </a:p>
          <a:p>
            <a:r>
              <a:rPr lang="en-US" dirty="0" smtClean="0"/>
              <a:t>Rank Score is defined as the ratio of the Rank Score of the correct items to best theoretical Rank Score achievable for the user, i.e.</a:t>
            </a:r>
          </a:p>
        </p:txBody>
      </p:sp>
      <p:sp>
        <p:nvSpPr>
          <p:cNvPr id="62467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Metrics: Rank Score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51920" y="4071938"/>
            <a:ext cx="532299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Where: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h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the set of correctly recommended items, i.e. hits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rank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returns the position (rank) of an item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T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the set of all items of interest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α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the </a:t>
            </a:r>
            <a:r>
              <a:rPr lang="en-US" sz="1600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ranking half life</a:t>
            </a:r>
            <a:r>
              <a:rPr lang="en-US" sz="1600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i.e. an exponential reduction factor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971550" y="3789363"/>
          <a:ext cx="2451100" cy="584200"/>
        </p:xfrm>
        <a:graphic>
          <a:graphicData uri="http://schemas.openxmlformats.org/presentationml/2006/ole">
            <p:oleObj spid="_x0000_s64514" name="Formel" r:id="rId4" imgW="2450880" imgH="583920" progId="Equation.3">
              <p:embed/>
            </p:oleObj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71550" y="4437063"/>
          <a:ext cx="2455863" cy="608012"/>
        </p:xfrm>
        <a:graphic>
          <a:graphicData uri="http://schemas.openxmlformats.org/presentationml/2006/ole">
            <p:oleObj spid="_x0000_s64515" name="Formel" r:id="rId5" imgW="2412720" imgH="596880" progId="Equation.3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971550" y="5229225"/>
          <a:ext cx="2236788" cy="608013"/>
        </p:xfrm>
        <a:graphic>
          <a:graphicData uri="http://schemas.openxmlformats.org/presentationml/2006/ole">
            <p:oleObj spid="_x0000_s64516" name="Formel" r:id="rId6" imgW="2197080" imgH="596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Metrics: </a:t>
            </a:r>
            <a:r>
              <a:rPr lang="en-GB" dirty="0" err="1" smtClean="0"/>
              <a:t>Liftindex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that ranked list is divided into 10 equal deciles S</a:t>
            </a:r>
            <a:r>
              <a:rPr lang="en-GB" baseline="-25000" dirty="0" smtClean="0"/>
              <a:t>i</a:t>
            </a:r>
            <a:r>
              <a:rPr lang="en-GB" dirty="0" smtClean="0"/>
              <a:t>, where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Linear reduction factor</a:t>
            </a:r>
          </a:p>
          <a:p>
            <a:r>
              <a:rPr lang="en-GB" dirty="0" err="1" smtClean="0"/>
              <a:t>Liftindex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7"/>
            <a:r>
              <a:rPr lang="en-GB" i="1" dirty="0" smtClean="0"/>
              <a:t>h</a:t>
            </a:r>
            <a:r>
              <a:rPr lang="en-GB" dirty="0" smtClean="0"/>
              <a:t> is the set of correct hits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6964363" y="1989138"/>
          <a:ext cx="1265237" cy="447675"/>
        </p:xfrm>
        <a:graphic>
          <a:graphicData uri="http://schemas.openxmlformats.org/presentationml/2006/ole">
            <p:oleObj spid="_x0000_s65538" name="Formel" r:id="rId3" imgW="1002960" imgH="35532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267744" y="3501008"/>
          <a:ext cx="4572000" cy="1447800"/>
        </p:xfrm>
        <a:graphic>
          <a:graphicData uri="http://schemas.openxmlformats.org/presentationml/2006/ole">
            <p:oleObj spid="_x0000_s65539" name="Formel" r:id="rId4" imgW="4572000" imgH="1447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Metrics: Normalized Discounted Cumulative Gain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Discounted cumulative gain (DCG)</a:t>
            </a:r>
          </a:p>
          <a:p>
            <a:pPr lvl="1"/>
            <a:r>
              <a:rPr lang="en-GB" dirty="0" smtClean="0"/>
              <a:t>Logarithmic reduction factor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Idealized discounted cumulative gain (IDCG)</a:t>
            </a:r>
          </a:p>
          <a:p>
            <a:pPr lvl="1"/>
            <a:r>
              <a:rPr lang="en-GB" dirty="0" smtClean="0"/>
              <a:t>Assumption that items are ordered by decreasing relevance</a:t>
            </a:r>
          </a:p>
          <a:p>
            <a:pPr lvl="1"/>
            <a:endParaRPr lang="en-GB" dirty="0" smtClean="0"/>
          </a:p>
          <a:p>
            <a:endParaRPr lang="en-GB" sz="600" dirty="0" smtClean="0"/>
          </a:p>
          <a:p>
            <a:r>
              <a:rPr lang="en-GB" dirty="0" smtClean="0"/>
              <a:t>Normalized discounted cumulative gain (</a:t>
            </a:r>
            <a:r>
              <a:rPr lang="en-GB" dirty="0" err="1" smtClean="0"/>
              <a:t>nDCG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Normalized to the interval [0..1]</a:t>
            </a:r>
            <a:endParaRPr lang="en-GB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971600" y="2348880"/>
          <a:ext cx="2896686" cy="720080"/>
        </p:xfrm>
        <a:graphic>
          <a:graphicData uri="http://schemas.openxmlformats.org/presentationml/2006/ole">
            <p:oleObj spid="_x0000_s66562" name="Formel" r:id="rId3" imgW="2247840" imgH="558720" progId="Equation.3">
              <p:embed/>
            </p:oleObj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771800" y="3068960"/>
            <a:ext cx="63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Where: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pos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denotes the position up to which relevance is accumulated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rel</a:t>
            </a:r>
            <a:r>
              <a:rPr lang="en-US" b="0" i="1" baseline="-250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</a:t>
            </a:r>
            <a:r>
              <a:rPr lang="en-US" b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returns the relevance of recommendation at position </a:t>
            </a:r>
            <a:r>
              <a:rPr lang="en-US" b="0" i="1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i</a:t>
            </a:r>
            <a:endParaRPr lang="en-US" b="0" i="1" dirty="0" smtClean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971600" y="4725144"/>
          <a:ext cx="3044825" cy="719138"/>
        </p:xfrm>
        <a:graphic>
          <a:graphicData uri="http://schemas.openxmlformats.org/presentationml/2006/ole">
            <p:oleObj spid="_x0000_s66563" name="Formel" r:id="rId4" imgW="2361960" imgH="558720" progId="Equation.3">
              <p:embed/>
            </p:oleObj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6084167" y="5229200"/>
          <a:ext cx="1931141" cy="753616"/>
        </p:xfrm>
        <a:graphic>
          <a:graphicData uri="http://schemas.openxmlformats.org/presentationml/2006/ole">
            <p:oleObj spid="_x0000_s66564" name="Formel" r:id="rId5" imgW="156204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51720" y="1340768"/>
            <a:ext cx="6635080" cy="4525963"/>
          </a:xfrm>
        </p:spPr>
        <p:txBody>
          <a:bodyPr/>
          <a:lstStyle/>
          <a:p>
            <a:r>
              <a:rPr lang="en-GB" dirty="0" smtClean="0"/>
              <a:t>Assumptions:</a:t>
            </a:r>
          </a:p>
          <a:p>
            <a:pPr lvl="1"/>
            <a:r>
              <a:rPr lang="en-GB" dirty="0" smtClean="0"/>
              <a:t>|T| = 3</a:t>
            </a:r>
          </a:p>
          <a:p>
            <a:pPr lvl="1"/>
            <a:r>
              <a:rPr lang="en-GB" dirty="0" smtClean="0"/>
              <a:t>Ranking half life (alpha) = 2</a:t>
            </a:r>
          </a:p>
          <a:p>
            <a:pPr lvl="1"/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67544" y="2204864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/>
                <a:gridCol w="690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627784" y="5377788"/>
          <a:ext cx="3600400" cy="571492"/>
        </p:xfrm>
        <a:graphic>
          <a:graphicData uri="http://schemas.openxmlformats.org/presentationml/2006/ole">
            <p:oleObj spid="_x0000_s67586" name="Formel" r:id="rId3" imgW="3200400" imgH="50796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5580112" y="2564904"/>
          <a:ext cx="3149600" cy="660400"/>
        </p:xfrm>
        <a:graphic>
          <a:graphicData uri="http://schemas.openxmlformats.org/presentationml/2006/ole">
            <p:oleObj spid="_x0000_s67587" name="Formel" r:id="rId4" imgW="3149280" imgH="660240" progId="Equation.3">
              <p:embed/>
            </p:oleObj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5652120" y="3212976"/>
          <a:ext cx="3263900" cy="660400"/>
        </p:xfrm>
        <a:graphic>
          <a:graphicData uri="http://schemas.openxmlformats.org/presentationml/2006/ole">
            <p:oleObj spid="_x0000_s67588" name="Formel" r:id="rId5" imgW="3263760" imgH="660240" progId="Equation.3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483768" y="2852936"/>
          <a:ext cx="2908300" cy="584200"/>
        </p:xfrm>
        <a:graphic>
          <a:graphicData uri="http://schemas.openxmlformats.org/presentationml/2006/ole">
            <p:oleObj spid="_x0000_s67589" name="Formel" r:id="rId6" imgW="2908080" imgH="58392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5652120" y="3941765"/>
          <a:ext cx="3214191" cy="565296"/>
        </p:xfrm>
        <a:graphic>
          <a:graphicData uri="http://schemas.openxmlformats.org/presentationml/2006/ole">
            <p:oleObj spid="_x0000_s67590" name="Formel" r:id="rId7" imgW="3174840" imgH="558720" progId="Equation.3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5709270" y="4581526"/>
          <a:ext cx="2869009" cy="569216"/>
        </p:xfrm>
        <a:graphic>
          <a:graphicData uri="http://schemas.openxmlformats.org/presentationml/2006/ole">
            <p:oleObj spid="_x0000_s67591" name="Formel" r:id="rId8" imgW="2806560" imgH="558720" progId="Equation.3">
              <p:embed/>
            </p:oleObj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2555776" y="4033839"/>
          <a:ext cx="2010430" cy="619298"/>
        </p:xfrm>
        <a:graphic>
          <a:graphicData uri="http://schemas.openxmlformats.org/presentationml/2006/ole">
            <p:oleObj spid="_x0000_s67592" name="Formel" r:id="rId9" imgW="181584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GB" dirty="0" smtClean="0"/>
              <a:t>Reducing the ranking half life (alpha) = 1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/>
              <a:t>Rankscore</a:t>
            </a:r>
            <a:r>
              <a:rPr lang="en-GB" dirty="0" smtClean="0"/>
              <a:t> (exponential reduction) </a:t>
            </a:r>
            <a:r>
              <a:rPr lang="en-GB" sz="3200" dirty="0" smtClean="0"/>
              <a:t>&lt;</a:t>
            </a:r>
            <a:r>
              <a:rPr lang="en-GB" dirty="0" smtClean="0"/>
              <a:t> </a:t>
            </a:r>
            <a:r>
              <a:rPr lang="en-GB" dirty="0" err="1" smtClean="0"/>
              <a:t>Liftscore</a:t>
            </a:r>
            <a:r>
              <a:rPr lang="en-GB" dirty="0" smtClean="0"/>
              <a:t> (linear red.) </a:t>
            </a:r>
            <a:r>
              <a:rPr lang="en-GB" sz="3200" dirty="0" smtClean="0"/>
              <a:t>&lt;</a:t>
            </a:r>
            <a:r>
              <a:rPr lang="en-GB" dirty="0" smtClean="0"/>
              <a:t> NDCG (log. red.)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539552" y="2348880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/>
                <a:gridCol w="690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5449888" y="2133600"/>
          <a:ext cx="3263900" cy="660400"/>
        </p:xfrm>
        <a:graphic>
          <a:graphicData uri="http://schemas.openxmlformats.org/presentationml/2006/ole">
            <p:oleObj spid="_x0000_s68610" name="Formel" r:id="rId3" imgW="3263760" imgH="660240" progId="Equation.3">
              <p:embed/>
            </p:oleObj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5508104" y="2781250"/>
          <a:ext cx="3263900" cy="660400"/>
        </p:xfrm>
        <a:graphic>
          <a:graphicData uri="http://schemas.openxmlformats.org/presentationml/2006/ole">
            <p:oleObj spid="_x0000_s68611" name="Formel" r:id="rId4" imgW="3263760" imgH="660240" progId="Equation.3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455863" y="2420938"/>
          <a:ext cx="2819400" cy="584200"/>
        </p:xfrm>
        <a:graphic>
          <a:graphicData uri="http://schemas.openxmlformats.org/presentationml/2006/ole">
            <p:oleObj spid="_x0000_s68612" name="Formel" r:id="rId5" imgW="281916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Precision</a:t>
            </a:r>
            <a:r>
              <a:rPr lang="en-US" dirty="0" smtClean="0"/>
              <a:t> (</a:t>
            </a:r>
            <a:r>
              <a:rPr lang="en-US" i="1" dirty="0" smtClean="0"/>
              <a:t>AP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is a ranked precision metric that places emphasis on highly ranked correct predictions (hits)</a:t>
            </a:r>
          </a:p>
          <a:p>
            <a:endParaRPr lang="en-US" dirty="0" smtClean="0"/>
          </a:p>
          <a:p>
            <a:r>
              <a:rPr lang="en-US" dirty="0" smtClean="0"/>
              <a:t>Essentially it is the average of precision values determined after each successful prediction, i.e.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786578" y="3561414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/>
                <a:gridCol w="690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181097" y="3561414"/>
          <a:ext cx="147636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/>
                <a:gridCol w="690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Rank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Hit?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85" y="5204488"/>
            <a:ext cx="2247895" cy="36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723578"/>
            <a:ext cx="1919282" cy="33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ebogener Pfeil 8"/>
          <p:cNvSpPr/>
          <p:nvPr/>
        </p:nvSpPr>
        <p:spPr bwMode="auto">
          <a:xfrm>
            <a:off x="2324105" y="4347232"/>
            <a:ext cx="1285884" cy="1428760"/>
          </a:xfrm>
          <a:prstGeom prst="circularArrow">
            <a:avLst>
              <a:gd name="adj1" fmla="val 6515"/>
              <a:gd name="adj2" fmla="val 1142321"/>
              <a:gd name="adj3" fmla="val 20439654"/>
              <a:gd name="adj4" fmla="val 15880757"/>
              <a:gd name="adj5" fmla="val 12331"/>
            </a:avLst>
          </a:prstGeom>
          <a:solidFill>
            <a:srgbClr val="B2B2B2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Gebogener Pfeil 9"/>
          <p:cNvSpPr/>
          <p:nvPr/>
        </p:nvSpPr>
        <p:spPr bwMode="auto">
          <a:xfrm rot="10800000">
            <a:off x="5786446" y="3561414"/>
            <a:ext cx="1285884" cy="1428760"/>
          </a:xfrm>
          <a:prstGeom prst="circularArrow">
            <a:avLst>
              <a:gd name="adj1" fmla="val 6515"/>
              <a:gd name="adj2" fmla="val 1142321"/>
              <a:gd name="adj3" fmla="val 20439654"/>
              <a:gd name="adj4" fmla="val 15880757"/>
              <a:gd name="adj5" fmla="val 12331"/>
            </a:avLst>
          </a:prstGeom>
          <a:solidFill>
            <a:srgbClr val="B2B2B2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904656" cy="1143000"/>
          </a:xfrm>
        </p:spPr>
        <p:txBody>
          <a:bodyPr/>
          <a:lstStyle/>
          <a:p>
            <a:r>
              <a:rPr lang="en-US" smtClean="0"/>
              <a:t>Evaluation in RS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268760"/>
            <a:ext cx="6694512" cy="5256584"/>
          </a:xfrm>
        </p:spPr>
        <p:txBody>
          <a:bodyPr/>
          <a:lstStyle/>
          <a:p>
            <a:r>
              <a:rPr lang="en-US" smtClean="0"/>
              <a:t>Datasets with items rated by users</a:t>
            </a:r>
          </a:p>
          <a:p>
            <a:pPr lvl="1"/>
            <a:r>
              <a:rPr lang="en-US" smtClean="0"/>
              <a:t>MovieLens datasets 100K-10M ratings</a:t>
            </a:r>
          </a:p>
          <a:p>
            <a:pPr lvl="1"/>
            <a:r>
              <a:rPr lang="en-US" smtClean="0"/>
              <a:t>Netflix 100M ratings</a:t>
            </a:r>
          </a:p>
          <a:p>
            <a:r>
              <a:rPr lang="en-US" smtClean="0"/>
              <a:t>Historic user ratings constitute ground truth</a:t>
            </a:r>
          </a:p>
          <a:p>
            <a:r>
              <a:rPr lang="en-US" smtClean="0"/>
              <a:t>Metrics measure error rate</a:t>
            </a:r>
          </a:p>
          <a:p>
            <a:pPr lvl="1"/>
            <a:r>
              <a:rPr lang="en-US" smtClean="0"/>
              <a:t>Mean Absolute Error (</a:t>
            </a:r>
            <a:r>
              <a:rPr lang="en-US" i="1" smtClean="0"/>
              <a:t>MAE</a:t>
            </a:r>
            <a:r>
              <a:rPr lang="en-US" smtClean="0"/>
              <a:t>) computes the deviation between predicted ratings and actual ratings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Root Mean Square Error (</a:t>
            </a:r>
            <a:r>
              <a:rPr lang="en-US" i="1" smtClean="0"/>
              <a:t>RMSE</a:t>
            </a:r>
            <a:r>
              <a:rPr lang="en-US" smtClean="0"/>
              <a:t>) is similar to </a:t>
            </a:r>
            <a:r>
              <a:rPr lang="en-US" i="1" smtClean="0"/>
              <a:t>MAE</a:t>
            </a:r>
            <a:r>
              <a:rPr lang="en-US" smtClean="0"/>
              <a:t>, but places more emphasis on larger deviation</a:t>
            </a:r>
          </a:p>
          <a:p>
            <a:pPr lvl="0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360" y="1340768"/>
            <a:ext cx="1000124" cy="1000124"/>
          </a:xfrm>
          <a:prstGeom prst="rect">
            <a:avLst/>
          </a:prstGeom>
        </p:spPr>
      </p:pic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4939977" y="4941441"/>
          <a:ext cx="2805113" cy="719137"/>
        </p:xfrm>
        <a:graphic>
          <a:graphicData uri="http://schemas.openxmlformats.org/presentationml/2006/ole">
            <p:oleObj spid="_x0000_s69634" name="Formel" r:id="rId5" imgW="2323800" imgH="596880" progId="Equation.3">
              <p:embed/>
            </p:oleObj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4932040" y="3573016"/>
          <a:ext cx="2468562" cy="700087"/>
        </p:xfrm>
        <a:graphic>
          <a:graphicData uri="http://schemas.openxmlformats.org/presentationml/2006/ole">
            <p:oleObj spid="_x0000_s69635" name="Formel" r:id="rId6" imgW="1968480" imgH="5587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9555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sparsity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Natural datasets include historical interaction records of real users</a:t>
                </a:r>
              </a:p>
              <a:p>
                <a:pPr lvl="1"/>
                <a:r>
                  <a:rPr lang="en-US" sz="1600" dirty="0" smtClean="0"/>
                  <a:t>Explicit user ratings</a:t>
                </a:r>
              </a:p>
              <a:p>
                <a:pPr lvl="1"/>
                <a:r>
                  <a:rPr lang="en-US" sz="1600" dirty="0" smtClean="0"/>
                  <a:t>Datasets extracted from web server logs (implicit user feedback)</a:t>
                </a:r>
              </a:p>
              <a:p>
                <a:endParaRPr lang="en-US" dirty="0" smtClean="0"/>
              </a:p>
              <a:p>
                <a:r>
                  <a:rPr lang="en-US" sz="1800" dirty="0" smtClean="0"/>
                  <a:t>Sparsity of a dataset is derived from ratio of empty and total entries in the user-item matrix:</a:t>
                </a:r>
              </a:p>
              <a:p>
                <a:pPr lvl="1"/>
                <a:r>
                  <a:rPr lang="en-US" sz="1600" dirty="0" smtClean="0"/>
                  <a:t>Sparsity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1−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1600" dirty="0" smtClean="0"/>
                  <a:t> = ratings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𝐼</m:t>
                    </m:r>
                    <m:r>
                      <a:rPr lang="en-US" sz="1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= items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1600" dirty="0" smtClean="0"/>
                  <a:t> = users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28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Evaluating Recommender Systems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myriad of techniques has been proposed, </a:t>
            </a:r>
            <a:r>
              <a:rPr lang="en-US" b="1" dirty="0" smtClean="0"/>
              <a:t>but</a:t>
            </a:r>
          </a:p>
          <a:p>
            <a:pPr lvl="1" eaLnBrk="1" hangingPunct="1"/>
            <a:r>
              <a:rPr lang="en-US" dirty="0" smtClean="0"/>
              <a:t>Which one is the best in a given application domain?</a:t>
            </a:r>
          </a:p>
          <a:p>
            <a:pPr lvl="1" eaLnBrk="1" hangingPunct="1"/>
            <a:r>
              <a:rPr lang="en-US" dirty="0" smtClean="0"/>
              <a:t>What are the success factors of different techniques?</a:t>
            </a:r>
          </a:p>
          <a:p>
            <a:pPr lvl="1" eaLnBrk="1" hangingPunct="1"/>
            <a:r>
              <a:rPr lang="en-US" dirty="0" smtClean="0"/>
              <a:t>Comparative analysis based on an optimality criterion?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Research questions are:</a:t>
            </a:r>
          </a:p>
          <a:p>
            <a:pPr lvl="1" eaLnBrk="1" hangingPunct="1"/>
            <a:r>
              <a:rPr lang="en-US" dirty="0" smtClean="0"/>
              <a:t>Is a RS efficient with respect to a specific criteria like accuracy, user satisfaction, response time, serendipity, online conversion, ramp-up efforts, ….</a:t>
            </a:r>
          </a:p>
          <a:p>
            <a:pPr lvl="1" eaLnBrk="1" hangingPunct="1"/>
            <a:r>
              <a:rPr lang="en-US" dirty="0" smtClean="0"/>
              <a:t>Do customers like/buy recommended items?</a:t>
            </a:r>
          </a:p>
          <a:p>
            <a:pPr lvl="1" eaLnBrk="1" hangingPunct="1"/>
            <a:r>
              <a:rPr lang="en-US" dirty="0" smtClean="0"/>
              <a:t>Do customers buy items they otherwise would have not?</a:t>
            </a:r>
          </a:p>
          <a:p>
            <a:pPr lvl="1" eaLnBrk="1" hangingPunct="1"/>
            <a:r>
              <a:rPr lang="en-US" dirty="0" smtClean="0"/>
              <a:t>Are they satisfied with a recommendation after purchase?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9770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44208" y="1988840"/>
            <a:ext cx="2699792" cy="3960440"/>
          </a:xfrm>
        </p:spPr>
        <p:txBody>
          <a:bodyPr/>
          <a:lstStyle/>
          <a:p>
            <a:r>
              <a:rPr lang="en-GB" dirty="0" smtClean="0"/>
              <a:t>MAE = 0.46</a:t>
            </a:r>
          </a:p>
          <a:p>
            <a:r>
              <a:rPr lang="en-GB" dirty="0" smtClean="0"/>
              <a:t>RMSE = 0.75</a:t>
            </a:r>
          </a:p>
          <a:p>
            <a:pPr>
              <a:buNone/>
            </a:pPr>
            <a:r>
              <a:rPr lang="en-GB" dirty="0" smtClean="0"/>
              <a:t>Removing line nr. 4</a:t>
            </a:r>
          </a:p>
          <a:p>
            <a:r>
              <a:rPr lang="en-GB" dirty="0" smtClean="0"/>
              <a:t>MAE = 0.29</a:t>
            </a:r>
          </a:p>
          <a:p>
            <a:r>
              <a:rPr lang="en-GB" dirty="0" smtClean="0"/>
              <a:t>RMSE = 0.42</a:t>
            </a:r>
          </a:p>
          <a:p>
            <a:pPr>
              <a:buNone/>
            </a:pPr>
            <a:r>
              <a:rPr lang="en-GB" dirty="0" smtClean="0"/>
              <a:t>Removing lines 1,2,4,5</a:t>
            </a:r>
          </a:p>
          <a:p>
            <a:r>
              <a:rPr lang="en-GB" dirty="0" smtClean="0"/>
              <a:t>MAE = 0.1</a:t>
            </a:r>
          </a:p>
          <a:p>
            <a:r>
              <a:rPr lang="en-GB" dirty="0" smtClean="0"/>
              <a:t>RMSE = 0.13</a:t>
            </a:r>
            <a:endParaRPr lang="en-GB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91002077"/>
              </p:ext>
            </p:extLst>
          </p:nvPr>
        </p:nvGraphicFramePr>
        <p:xfrm>
          <a:off x="323528" y="1628800"/>
          <a:ext cx="6048672" cy="3743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/>
                <a:gridCol w="792088"/>
                <a:gridCol w="936104"/>
                <a:gridCol w="1008112"/>
                <a:gridCol w="1368152"/>
                <a:gridCol w="720080"/>
                <a:gridCol w="792088"/>
              </a:tblGrid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smtClean="0"/>
                        <a:t>Nr.</a:t>
                      </a:r>
                      <a:endParaRPr lang="en-US" sz="11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err="1" smtClean="0"/>
                        <a:t>UserID</a:t>
                      </a:r>
                      <a:endParaRPr lang="en-US" sz="11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err="1" smtClean="0"/>
                        <a:t>MovieID</a:t>
                      </a:r>
                      <a:endParaRPr lang="en-US" sz="11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smtClean="0"/>
                        <a:t>Rating (r</a:t>
                      </a:r>
                      <a:r>
                        <a:rPr lang="en-US" sz="1100" baseline="-25000" noProof="0" dirty="0" smtClean="0"/>
                        <a:t>i</a:t>
                      </a:r>
                      <a:r>
                        <a:rPr lang="en-US" sz="1100" noProof="0" dirty="0" smtClean="0"/>
                        <a:t>)</a:t>
                      </a:r>
                      <a:endParaRPr lang="en-US" sz="11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smtClean="0"/>
                        <a:t>Prediction (p</a:t>
                      </a:r>
                      <a:r>
                        <a:rPr lang="en-US" sz="1100" baseline="-25000" noProof="0" dirty="0" smtClean="0"/>
                        <a:t>i</a:t>
                      </a:r>
                      <a:r>
                        <a:rPr lang="en-US" sz="1100" noProof="0" dirty="0" smtClean="0"/>
                        <a:t>)</a:t>
                      </a:r>
                      <a:endParaRPr lang="en-US" sz="11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smtClean="0"/>
                        <a:t>|p</a:t>
                      </a:r>
                      <a:r>
                        <a:rPr lang="en-US" sz="1100" baseline="-25000" noProof="0" dirty="0" smtClean="0"/>
                        <a:t>i</a:t>
                      </a:r>
                      <a:r>
                        <a:rPr lang="en-US" sz="1100" noProof="0" dirty="0" smtClean="0"/>
                        <a:t>-r</a:t>
                      </a:r>
                      <a:r>
                        <a:rPr lang="en-US" sz="1100" baseline="-25000" noProof="0" dirty="0" smtClean="0"/>
                        <a:t>i</a:t>
                      </a:r>
                      <a:r>
                        <a:rPr lang="en-US" sz="1100" noProof="0" dirty="0" smtClean="0"/>
                        <a:t>|</a:t>
                      </a:r>
                      <a:endParaRPr lang="en-US" sz="11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 smtClean="0"/>
                        <a:t>(p</a:t>
                      </a:r>
                      <a:r>
                        <a:rPr lang="en-US" sz="1100" baseline="-25000" noProof="0" dirty="0" smtClean="0"/>
                        <a:t>i</a:t>
                      </a:r>
                      <a:r>
                        <a:rPr lang="en-US" sz="1100" noProof="0" dirty="0" smtClean="0"/>
                        <a:t>-r</a:t>
                      </a:r>
                      <a:r>
                        <a:rPr lang="en-US" sz="1100" baseline="-25000" noProof="0" dirty="0" smtClean="0"/>
                        <a:t>i</a:t>
                      </a:r>
                      <a:r>
                        <a:rPr lang="en-US" sz="1100" noProof="0" dirty="0" smtClean="0"/>
                        <a:t>)</a:t>
                      </a:r>
                      <a:r>
                        <a:rPr lang="en-US" sz="1100" baseline="30000" noProof="0" dirty="0" smtClean="0"/>
                        <a:t>2</a:t>
                      </a:r>
                      <a:endParaRPr lang="en-US" sz="1100" baseline="300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134</a:t>
                      </a:r>
                      <a:endParaRPr lang="en-US" sz="120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5</a:t>
                      </a:r>
                      <a:endParaRPr lang="en-US" sz="120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4.5</a:t>
                      </a:r>
                      <a:endParaRPr lang="en-US" sz="120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0.5</a:t>
                      </a:r>
                      <a:endParaRPr lang="en-US" sz="120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0.25</a:t>
                      </a:r>
                      <a:endParaRPr lang="en-US" sz="120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238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0793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312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14482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noProof="0" dirty="0" smtClean="0"/>
                        <a:t>4</a:t>
                      </a:r>
                      <a:endParaRPr lang="en-US" sz="1200" baseline="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noProof="0" dirty="0" smtClean="0"/>
                        <a:t>2</a:t>
                      </a:r>
                      <a:endParaRPr lang="en-US" sz="1200" baseline="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134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767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4.5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0.25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6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68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4.1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0.01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7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212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3.9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0.01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8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238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3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9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68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4.2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0.04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10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112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5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4.8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0.2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 smtClean="0"/>
                        <a:t>0.04</a:t>
                      </a:r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7862">
                <a:tc>
                  <a:txBody>
                    <a:bodyPr/>
                    <a:lstStyle/>
                    <a:p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4.6</a:t>
                      </a:r>
                      <a:endParaRPr lang="en-US" sz="1200" baseline="0" noProof="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5.6</a:t>
                      </a:r>
                      <a:endParaRPr lang="en-US" sz="1200" baseline="0" noProof="0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uppieren 11"/>
          <p:cNvGrpSpPr/>
          <p:nvPr/>
        </p:nvGrpSpPr>
        <p:grpSpPr>
          <a:xfrm>
            <a:off x="6156176" y="1988840"/>
            <a:ext cx="216024" cy="216024"/>
            <a:chOff x="5940152" y="764704"/>
            <a:chExt cx="216024" cy="216024"/>
          </a:xfrm>
        </p:grpSpPr>
        <p:cxnSp>
          <p:nvCxnSpPr>
            <p:cNvPr id="6" name="Gerade Verbindung 5"/>
            <p:cNvCxnSpPr/>
            <p:nvPr/>
          </p:nvCxnSpPr>
          <p:spPr bwMode="auto">
            <a:xfrm rot="5400000" flipH="1" flipV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 Verbindung 6"/>
            <p:cNvCxnSpPr/>
            <p:nvPr/>
          </p:nvCxnSpPr>
          <p:spPr bwMode="auto">
            <a:xfrm rot="16200000" flipH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uppieren 12"/>
          <p:cNvGrpSpPr/>
          <p:nvPr/>
        </p:nvGrpSpPr>
        <p:grpSpPr>
          <a:xfrm>
            <a:off x="6156176" y="2276872"/>
            <a:ext cx="216024" cy="216024"/>
            <a:chOff x="5940152" y="764704"/>
            <a:chExt cx="216024" cy="216024"/>
          </a:xfrm>
        </p:grpSpPr>
        <p:cxnSp>
          <p:nvCxnSpPr>
            <p:cNvPr id="14" name="Gerade Verbindung 13"/>
            <p:cNvCxnSpPr/>
            <p:nvPr/>
          </p:nvCxnSpPr>
          <p:spPr bwMode="auto">
            <a:xfrm rot="5400000" flipH="1" flipV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 rot="16200000" flipH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uppieren 15"/>
          <p:cNvGrpSpPr/>
          <p:nvPr/>
        </p:nvGrpSpPr>
        <p:grpSpPr>
          <a:xfrm>
            <a:off x="6156176" y="2924944"/>
            <a:ext cx="216024" cy="216024"/>
            <a:chOff x="5940152" y="764704"/>
            <a:chExt cx="216024" cy="216024"/>
          </a:xfrm>
        </p:grpSpPr>
        <p:cxnSp>
          <p:nvCxnSpPr>
            <p:cNvPr id="17" name="Gerade Verbindung 16"/>
            <p:cNvCxnSpPr/>
            <p:nvPr/>
          </p:nvCxnSpPr>
          <p:spPr bwMode="auto">
            <a:xfrm rot="5400000" flipH="1" flipV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17"/>
            <p:cNvCxnSpPr/>
            <p:nvPr/>
          </p:nvCxnSpPr>
          <p:spPr bwMode="auto">
            <a:xfrm rot="16200000" flipH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uppieren 18"/>
          <p:cNvGrpSpPr/>
          <p:nvPr/>
        </p:nvGrpSpPr>
        <p:grpSpPr>
          <a:xfrm>
            <a:off x="6156176" y="3284984"/>
            <a:ext cx="216024" cy="216024"/>
            <a:chOff x="5940152" y="764704"/>
            <a:chExt cx="216024" cy="216024"/>
          </a:xfrm>
        </p:grpSpPr>
        <p:cxnSp>
          <p:nvCxnSpPr>
            <p:cNvPr id="20" name="Gerade Verbindung 19"/>
            <p:cNvCxnSpPr/>
            <p:nvPr/>
          </p:nvCxnSpPr>
          <p:spPr bwMode="auto">
            <a:xfrm rot="5400000" flipH="1" flipV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 Verbindung 20"/>
            <p:cNvCxnSpPr/>
            <p:nvPr/>
          </p:nvCxnSpPr>
          <p:spPr bwMode="auto">
            <a:xfrm rot="16200000" flipH="1">
              <a:off x="5940152" y="764704"/>
              <a:ext cx="216024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Dilemma of establishing ground truth</a:t>
            </a:r>
          </a:p>
        </p:txBody>
      </p:sp>
      <p:graphicFrame>
        <p:nvGraphicFramePr>
          <p:cNvPr id="6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91002077"/>
              </p:ext>
            </p:extLst>
          </p:nvPr>
        </p:nvGraphicFramePr>
        <p:xfrm>
          <a:off x="893805" y="1770892"/>
          <a:ext cx="7454632" cy="33747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7316"/>
                <a:gridCol w="3727316"/>
              </a:tblGrid>
              <a:tr h="294689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Offline experimentation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Online experimentation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7209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Ratings</a:t>
                      </a:r>
                      <a:r>
                        <a:rPr lang="en-US" sz="1400" baseline="0" noProof="0" dirty="0" smtClean="0"/>
                        <a:t>, </a:t>
                      </a:r>
                      <a:r>
                        <a:rPr lang="en-US" sz="1400" noProof="0" dirty="0" smtClean="0"/>
                        <a:t> transactions 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Ratings, feedback</a:t>
                      </a:r>
                      <a:endParaRPr lang="en-US" sz="140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57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Historic</a:t>
                      </a:r>
                      <a:r>
                        <a:rPr lang="en-US" sz="1400" baseline="0" noProof="0" dirty="0" smtClean="0"/>
                        <a:t> session (not all recommended items are rated)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Live interaction (all recommended items are rated)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35813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Ratings of unrated items</a:t>
                      </a:r>
                      <a:r>
                        <a:rPr lang="en-US" sz="1400" baseline="0" noProof="0" dirty="0" smtClean="0"/>
                        <a:t> unknown, but interpreted as “bad” (default assumption, user tend to rate only good items)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“Good/bad” ratings  </a:t>
                      </a:r>
                      <a:r>
                        <a:rPr lang="en-US" sz="1400" baseline="0" noProof="0" dirty="0" smtClean="0"/>
                        <a:t>of n</a:t>
                      </a:r>
                      <a:r>
                        <a:rPr lang="en-US" sz="1400" noProof="0" dirty="0" smtClean="0"/>
                        <a:t>ot</a:t>
                      </a:r>
                      <a:r>
                        <a:rPr lang="en-US" sz="1400" baseline="0" noProof="0" dirty="0" smtClean="0"/>
                        <a:t> recommended items are unknown 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350">
                <a:tc>
                  <a:txBody>
                    <a:bodyPr/>
                    <a:lstStyle/>
                    <a:p>
                      <a:r>
                        <a:rPr lang="en-US" sz="1400" baseline="0" noProof="0" dirty="0" smtClean="0"/>
                        <a:t>If default assumption does not hold:</a:t>
                      </a:r>
                    </a:p>
                    <a:p>
                      <a:r>
                        <a:rPr lang="en-US" sz="1400" baseline="0" noProof="0" dirty="0" smtClean="0"/>
                        <a:t>True positives may be too small </a:t>
                      </a:r>
                    </a:p>
                    <a:p>
                      <a:r>
                        <a:rPr lang="en-US" sz="1400" baseline="0" noProof="0" dirty="0" smtClean="0"/>
                        <a:t>False negatives may be too small</a:t>
                      </a:r>
                      <a:endParaRPr lang="en-US" sz="1400" baseline="0" noProof="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False/true negatives cannot be determined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23003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Precision</a:t>
                      </a:r>
                      <a:r>
                        <a:rPr lang="en-US" sz="1400" baseline="0" noProof="0" dirty="0" smtClean="0"/>
                        <a:t> may increase </a:t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Recall may vary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Precision ok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Recall questionable</a:t>
                      </a:r>
                      <a:r>
                        <a:rPr lang="en-US" sz="1400" baseline="0" noProof="0" dirty="0" smtClean="0"/>
                        <a:t> 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1254763"/>
            <a:ext cx="8579296" cy="66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</a:rPr>
              <a:t>IR measures </a:t>
            </a:r>
            <a:r>
              <a:rPr lang="en-US" sz="2000" kern="0" dirty="0" smtClean="0">
                <a:solidFill>
                  <a:srgbClr val="003366"/>
                </a:solidFill>
                <a:latin typeface="Calibri" pitchFamily="34" charset="0"/>
              </a:rPr>
              <a:t>are frequently applied, however</a:t>
            </a: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 pitchFamily="34" charset="0"/>
              </a:rPr>
              <a:t>: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25951" y="5350327"/>
            <a:ext cx="8579296" cy="81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0" hangingPunct="0">
              <a:spcBef>
                <a:spcPts val="1200"/>
              </a:spcBef>
              <a:defRPr/>
            </a:pPr>
            <a:r>
              <a:rPr lang="en-US" b="0" kern="0" dirty="0" smtClean="0">
                <a:solidFill>
                  <a:srgbClr val="003366"/>
                </a:solidFill>
                <a:latin typeface="Calibri" pitchFamily="34" charset="0"/>
              </a:rPr>
              <a:t>Results from offline experimentation have limited predictive power for</a:t>
            </a:r>
            <a:br>
              <a:rPr lang="en-US" b="0" kern="0" dirty="0" smtClean="0">
                <a:solidFill>
                  <a:srgbClr val="003366"/>
                </a:solidFill>
                <a:latin typeface="Calibri" pitchFamily="34" charset="0"/>
              </a:rPr>
            </a:br>
            <a:r>
              <a:rPr lang="en-US" b="0" kern="0" dirty="0" smtClean="0">
                <a:solidFill>
                  <a:srgbClr val="003366"/>
                </a:solidFill>
                <a:latin typeface="Calibri" pitchFamily="34" charset="0"/>
              </a:rPr>
              <a:t>online user behavior. </a:t>
            </a:r>
            <a:endParaRPr kumimoji="0" lang="en-US" sz="2800" b="0" i="0" u="none" strike="noStrike" kern="0" cap="none" spc="0" normalizeH="0" baseline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3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experimentation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competition</a:t>
            </a:r>
          </a:p>
          <a:p>
            <a:pPr lvl="1"/>
            <a:r>
              <a:rPr lang="en-US" sz="1600" dirty="0"/>
              <a:t>Web-based movie rental</a:t>
            </a:r>
          </a:p>
          <a:p>
            <a:pPr lvl="1"/>
            <a:r>
              <a:rPr lang="en-US" sz="1600" dirty="0"/>
              <a:t>Prize of $1,000,000 for accuracy </a:t>
            </a:r>
            <a:r>
              <a:rPr lang="en-US" sz="1600" dirty="0" smtClean="0"/>
              <a:t>improvement (RMSE) </a:t>
            </a:r>
            <a:r>
              <a:rPr lang="en-US" sz="1600" dirty="0"/>
              <a:t>of 10% compared to own </a:t>
            </a:r>
            <a:r>
              <a:rPr lang="en-US" sz="1600" dirty="0" err="1"/>
              <a:t>Cinematch</a:t>
            </a:r>
            <a:r>
              <a:rPr lang="en-US" sz="1600" dirty="0"/>
              <a:t> system.</a:t>
            </a:r>
          </a:p>
          <a:p>
            <a:pPr lvl="1"/>
            <a:endParaRPr lang="en-US" sz="900" dirty="0"/>
          </a:p>
          <a:p>
            <a:r>
              <a:rPr lang="en-US" dirty="0"/>
              <a:t>Historical dataset  </a:t>
            </a:r>
          </a:p>
          <a:p>
            <a:pPr lvl="1"/>
            <a:r>
              <a:rPr lang="en-US" dirty="0"/>
              <a:t>~480K users rated ~18K movies on a scale of 1 to 5</a:t>
            </a:r>
          </a:p>
          <a:p>
            <a:pPr lvl="1"/>
            <a:r>
              <a:rPr lang="en-US" dirty="0"/>
              <a:t>~100M ratings</a:t>
            </a:r>
          </a:p>
          <a:p>
            <a:pPr lvl="1"/>
            <a:r>
              <a:rPr lang="en-US" dirty="0"/>
              <a:t>Last 9 ratings/user withheld</a:t>
            </a:r>
          </a:p>
          <a:p>
            <a:pPr lvl="2"/>
            <a:r>
              <a:rPr lang="en-US" sz="1400" dirty="0"/>
              <a:t>Probe set – for teams for evaluation</a:t>
            </a:r>
          </a:p>
          <a:p>
            <a:pPr lvl="2"/>
            <a:r>
              <a:rPr lang="en-US" sz="1400" dirty="0"/>
              <a:t>Quiz set – evaluates teams’ submissions for leaderboard</a:t>
            </a:r>
          </a:p>
          <a:p>
            <a:pPr lvl="2"/>
            <a:r>
              <a:rPr lang="en-US" sz="1400" dirty="0"/>
              <a:t>Test set – used by Netflix to determine winner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97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to ensure internal validity:</a:t>
            </a:r>
          </a:p>
          <a:p>
            <a:pPr lvl="1"/>
            <a:r>
              <a:rPr lang="en-GB" dirty="0" smtClean="0"/>
              <a:t>One randomly selected share of known ratings (</a:t>
            </a:r>
            <a:r>
              <a:rPr lang="en-GB" b="1" dirty="0" smtClean="0"/>
              <a:t>training set</a:t>
            </a:r>
            <a:r>
              <a:rPr lang="en-GB" dirty="0" smtClean="0"/>
              <a:t>) used as input to train the algorithm and build the model</a:t>
            </a:r>
          </a:p>
          <a:p>
            <a:pPr lvl="1"/>
            <a:r>
              <a:rPr lang="en-GB" dirty="0" smtClean="0"/>
              <a:t>Model allows the system to compute recommendations at runtime</a:t>
            </a:r>
          </a:p>
          <a:p>
            <a:pPr lvl="1"/>
            <a:r>
              <a:rPr lang="en-GB" dirty="0" smtClean="0"/>
              <a:t>Remaining share of withheld ratings (</a:t>
            </a:r>
            <a:r>
              <a:rPr lang="en-GB" b="1" dirty="0" smtClean="0"/>
              <a:t>testing set</a:t>
            </a:r>
            <a:r>
              <a:rPr lang="en-GB" dirty="0" smtClean="0"/>
              <a:t>) required as ground truth to evaluate the model’s quality</a:t>
            </a:r>
          </a:p>
          <a:p>
            <a:pPr lvl="1"/>
            <a:r>
              <a:rPr lang="en-GB" dirty="0" smtClean="0"/>
              <a:t>To ensure the reliability of measurements the random split, model building and evaluation steps are repeated several times</a:t>
            </a:r>
          </a:p>
          <a:p>
            <a:r>
              <a:rPr lang="en-GB" dirty="0" smtClean="0"/>
              <a:t>N-fold cross validation is a stratified random selection procedure</a:t>
            </a:r>
          </a:p>
          <a:p>
            <a:pPr lvl="1"/>
            <a:r>
              <a:rPr lang="en-GB" dirty="0" smtClean="0"/>
              <a:t>N </a:t>
            </a:r>
            <a:r>
              <a:rPr lang="en-GB" dirty="0" err="1" smtClean="0"/>
              <a:t>disjunct</a:t>
            </a:r>
            <a:r>
              <a:rPr lang="en-GB" dirty="0" smtClean="0"/>
              <a:t> fractions of known ratings with equal size (1/N) are determined</a:t>
            </a:r>
          </a:p>
          <a:p>
            <a:pPr lvl="1"/>
            <a:r>
              <a:rPr lang="en-GB" dirty="0" smtClean="0"/>
              <a:t>N repetitions of the model building and evaluation steps, where each fraction is used exactly once as a testing set while the other fractions are used for training</a:t>
            </a:r>
          </a:p>
          <a:p>
            <a:pPr lvl="1"/>
            <a:r>
              <a:rPr lang="en-GB" dirty="0" smtClean="0"/>
              <a:t>Setting N to 5 or 10 is popular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observed differences statistically meaningful or due to chance?</a:t>
            </a:r>
          </a:p>
          <a:p>
            <a:pPr lvl="1"/>
            <a:r>
              <a:rPr lang="en-GB" dirty="0" smtClean="0"/>
              <a:t>Standard procedure for testing the statistical significance of  two deviating metrics is the pairwise analysis of variance (ANOVA)</a:t>
            </a:r>
          </a:p>
          <a:p>
            <a:pPr lvl="1"/>
            <a:r>
              <a:rPr lang="en-GB" dirty="0" smtClean="0"/>
              <a:t>Null hypothesis H</a:t>
            </a:r>
            <a:r>
              <a:rPr lang="en-GB" baseline="-25000" dirty="0" smtClean="0"/>
              <a:t>0</a:t>
            </a:r>
            <a:r>
              <a:rPr lang="en-GB" dirty="0" smtClean="0"/>
              <a:t>: observed differences have been due to chance</a:t>
            </a:r>
          </a:p>
          <a:p>
            <a:pPr lvl="1"/>
            <a:r>
              <a:rPr lang="en-GB" dirty="0" smtClean="0"/>
              <a:t>If outcome of test statistics rejects H</a:t>
            </a:r>
            <a:r>
              <a:rPr lang="en-GB" baseline="-25000" dirty="0" smtClean="0"/>
              <a:t>0</a:t>
            </a:r>
            <a:r>
              <a:rPr lang="en-GB" dirty="0" smtClean="0"/>
              <a:t>, significance of findings can be reported </a:t>
            </a:r>
          </a:p>
          <a:p>
            <a:endParaRPr lang="en-GB" dirty="0" smtClean="0"/>
          </a:p>
          <a:p>
            <a:r>
              <a:rPr lang="en-GB" dirty="0" smtClean="0"/>
              <a:t>Practical importance of differences?</a:t>
            </a:r>
          </a:p>
          <a:p>
            <a:pPr lvl="1"/>
            <a:r>
              <a:rPr lang="en-GB" dirty="0" smtClean="0"/>
              <a:t>Size of the effect and its practical impact</a:t>
            </a:r>
          </a:p>
          <a:p>
            <a:pPr lvl="1"/>
            <a:r>
              <a:rPr lang="en-GB" dirty="0" smtClean="0"/>
              <a:t>External validity or generalizability of the observed effects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experimentation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6825"/>
            <a:ext cx="5659301" cy="4774895"/>
          </a:xfrm>
        </p:spPr>
        <p:txBody>
          <a:bodyPr/>
          <a:lstStyle/>
          <a:p>
            <a:r>
              <a:rPr lang="en-US" b="0" dirty="0"/>
              <a:t>Effectiveness of different algorithms for recommending cell phone games 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400" b="0" dirty="0" smtClean="0"/>
              <a:t>[</a:t>
            </a:r>
            <a:r>
              <a:rPr lang="en-US" sz="1400" b="0" dirty="0" err="1" smtClean="0"/>
              <a:t>Jannach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Hegelich</a:t>
            </a:r>
            <a:r>
              <a:rPr lang="en-US" sz="1400" b="0" dirty="0" smtClean="0"/>
              <a:t> 09]</a:t>
            </a:r>
            <a:endParaRPr lang="en-US" sz="1400" b="0" dirty="0"/>
          </a:p>
          <a:p>
            <a:endParaRPr lang="en-US" sz="1400" b="0" dirty="0"/>
          </a:p>
          <a:p>
            <a:r>
              <a:rPr lang="en-US" b="0" dirty="0"/>
              <a:t>Involved 150,000 users on a commercial mobile internet portal</a:t>
            </a:r>
          </a:p>
          <a:p>
            <a:endParaRPr lang="en-US" sz="1400" b="0" dirty="0"/>
          </a:p>
          <a:p>
            <a:r>
              <a:rPr lang="en-US" b="0" dirty="0" smtClean="0"/>
              <a:t>Comparison of  recommender methods</a:t>
            </a:r>
          </a:p>
          <a:p>
            <a:endParaRPr lang="en-US" b="0" dirty="0" smtClean="0"/>
          </a:p>
          <a:p>
            <a:r>
              <a:rPr lang="en-US" b="0" dirty="0" smtClean="0"/>
              <a:t>Random assignment of users to a specific method</a:t>
            </a:r>
            <a:endParaRPr lang="en-US" b="0" dirty="0"/>
          </a:p>
        </p:txBody>
      </p:sp>
      <p:pic>
        <p:nvPicPr>
          <p:cNvPr id="9" name="Picture 2" descr="C:\Dokumente und Einstellungen\jannach\Eigene Dateien\6 papers\itwp09\screenshots\Startseite Teaserbeschriftungen.jpg"/>
          <p:cNvPicPr>
            <a:picLocks noChangeAspect="1" noChangeArrowheads="1"/>
          </p:cNvPicPr>
          <p:nvPr/>
        </p:nvPicPr>
        <p:blipFill>
          <a:blip r:embed="rId3" cstate="print"/>
          <a:srcRect r="41533"/>
          <a:stretch>
            <a:fillRect/>
          </a:stretch>
        </p:blipFill>
        <p:spPr bwMode="auto">
          <a:xfrm>
            <a:off x="6588224" y="755345"/>
            <a:ext cx="2027100" cy="5286375"/>
          </a:xfrm>
          <a:prstGeom prst="rect">
            <a:avLst/>
          </a:prstGeom>
          <a:noFill/>
        </p:spPr>
      </p:pic>
      <p:sp>
        <p:nvSpPr>
          <p:cNvPr id="10" name="Abgerundetes Rechteck 7"/>
          <p:cNvSpPr>
            <a:spLocks noChangeArrowheads="1"/>
          </p:cNvSpPr>
          <p:nvPr/>
        </p:nvSpPr>
        <p:spPr bwMode="auto">
          <a:xfrm>
            <a:off x="6444208" y="2924944"/>
            <a:ext cx="2304256" cy="10801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/>
          <a:lstStyle/>
          <a:p>
            <a:r>
              <a:rPr lang="en-US" dirty="0" smtClean="0"/>
              <a:t>A representative sample 155,000 customers were extracted from visitors to site during the evaluation period</a:t>
            </a:r>
          </a:p>
          <a:p>
            <a:pPr lvl="1"/>
            <a:r>
              <a:rPr lang="en-US" dirty="0" smtClean="0"/>
              <a:t>These were split into 6 groups of approximately 22,300 customers</a:t>
            </a:r>
          </a:p>
          <a:p>
            <a:pPr lvl="1"/>
            <a:r>
              <a:rPr lang="en-US" dirty="0" smtClean="0"/>
              <a:t>Care was taken to ensure that customer profiles contained enough information (ratings) for all variants to make a recommendation</a:t>
            </a:r>
          </a:p>
          <a:p>
            <a:pPr lvl="1"/>
            <a:r>
              <a:rPr lang="en-US" dirty="0" smtClean="0"/>
              <a:t>Groups were chosen to represent similar customer segments</a:t>
            </a:r>
          </a:p>
          <a:p>
            <a:r>
              <a:rPr lang="en-US" dirty="0" smtClean="0"/>
              <a:t>A catalog of 1,000 games was offered</a:t>
            </a:r>
          </a:p>
          <a:p>
            <a:r>
              <a:rPr lang="en-US" dirty="0" smtClean="0"/>
              <a:t>A five-point ratings scale ranging from -2 to +2 was used to rate items</a:t>
            </a:r>
          </a:p>
          <a:p>
            <a:pPr lvl="1"/>
            <a:r>
              <a:rPr lang="en-US" dirty="0" smtClean="0"/>
              <a:t>Due to the low number of explicit ratings, a click on the “details” link for a game was interpreted as an implicit “0” rating and a purchase as a “1” rating</a:t>
            </a:r>
          </a:p>
          <a:p>
            <a:r>
              <a:rPr lang="en-US" dirty="0" smtClean="0"/>
              <a:t>Hypotheses on personalized vs. non-personalized recommendation techniques and their potential to</a:t>
            </a:r>
          </a:p>
          <a:p>
            <a:pPr lvl="1"/>
            <a:r>
              <a:rPr lang="en-US" dirty="0" smtClean="0"/>
              <a:t>Increase conversion rate (i.e. the share of users who become buyers)</a:t>
            </a:r>
          </a:p>
          <a:p>
            <a:pPr lvl="1"/>
            <a:r>
              <a:rPr lang="en-US" dirty="0" smtClean="0"/>
              <a:t>Stimulate additional purchases (i.e. increase the average shopping basket size)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Non-experimental research</a:t>
            </a: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Quasi-experiments</a:t>
            </a:r>
          </a:p>
          <a:p>
            <a:pPr lvl="1" eaLnBrk="1" hangingPunct="1"/>
            <a:r>
              <a:rPr lang="en-US" dirty="0" smtClean="0"/>
              <a:t>Lack random assignments of units to different treatments</a:t>
            </a:r>
          </a:p>
          <a:p>
            <a:pPr eaLnBrk="1" hangingPunct="1"/>
            <a:r>
              <a:rPr lang="en-US" dirty="0" smtClean="0"/>
              <a:t>Non-experimental / observational research</a:t>
            </a:r>
          </a:p>
          <a:p>
            <a:pPr lvl="1" eaLnBrk="1" hangingPunct="1"/>
            <a:r>
              <a:rPr lang="en-US" dirty="0" smtClean="0"/>
              <a:t>Surveys / Questionnaires</a:t>
            </a:r>
          </a:p>
          <a:p>
            <a:pPr lvl="1" eaLnBrk="1" hangingPunct="1"/>
            <a:r>
              <a:rPr lang="en-US" dirty="0" smtClean="0"/>
              <a:t>Longitudinal research</a:t>
            </a:r>
          </a:p>
          <a:p>
            <a:pPr lvl="2" eaLnBrk="1" hangingPunct="1"/>
            <a:r>
              <a:rPr lang="en-US" dirty="0" smtClean="0"/>
              <a:t>Observations over long period of time</a:t>
            </a:r>
          </a:p>
          <a:p>
            <a:pPr lvl="2" eaLnBrk="1" hangingPunct="1"/>
            <a:r>
              <a:rPr lang="en-US" dirty="0" smtClean="0"/>
              <a:t>E.g. customer life-time value, returning customers</a:t>
            </a:r>
          </a:p>
          <a:p>
            <a:pPr lvl="1" eaLnBrk="1" hangingPunct="1"/>
            <a:r>
              <a:rPr lang="en-US" dirty="0" smtClean="0"/>
              <a:t>Case studies</a:t>
            </a:r>
          </a:p>
          <a:p>
            <a:pPr lvl="2" eaLnBrk="1" hangingPunct="1"/>
            <a:r>
              <a:rPr lang="en-US" dirty="0" smtClean="0"/>
              <a:t>Focus on answering research questions about how and why </a:t>
            </a:r>
          </a:p>
          <a:p>
            <a:pPr lvl="2" eaLnBrk="1" hangingPunct="1"/>
            <a:r>
              <a:rPr lang="en-US" dirty="0" smtClean="0"/>
              <a:t>E.g. answer questions like: </a:t>
            </a:r>
            <a:r>
              <a:rPr lang="en-US" i="1" dirty="0" smtClean="0"/>
              <a:t>How recommendation technology contributed to </a:t>
            </a:r>
            <a:r>
              <a:rPr lang="en-US" i="1" dirty="0" err="1" smtClean="0"/>
              <a:t>Amazon.com‘s</a:t>
            </a:r>
            <a:r>
              <a:rPr lang="en-US" i="1" dirty="0" smtClean="0"/>
              <a:t> becomes the world‘s largest book retailer?</a:t>
            </a:r>
            <a:endParaRPr lang="en-US" dirty="0" smtClean="0"/>
          </a:p>
          <a:p>
            <a:pPr lvl="1" eaLnBrk="1" hangingPunct="1"/>
            <a:r>
              <a:rPr lang="en-US" dirty="0" smtClean="0"/>
              <a:t>Focus group </a:t>
            </a:r>
          </a:p>
          <a:p>
            <a:pPr lvl="2" eaLnBrk="1" hangingPunct="1"/>
            <a:r>
              <a:rPr lang="en-US" dirty="0" smtClean="0"/>
              <a:t>Interviews</a:t>
            </a:r>
          </a:p>
          <a:p>
            <a:pPr lvl="2" eaLnBrk="1" hangingPunct="1"/>
            <a:r>
              <a:rPr lang="en-US" dirty="0" smtClean="0"/>
              <a:t>Think aloud protocols</a:t>
            </a:r>
          </a:p>
        </p:txBody>
      </p:sp>
    </p:spTree>
    <p:extLst>
      <p:ext uri="{BB962C8B-B14F-4D97-AF65-F5344CB8AC3E}">
        <p14:creationId xmlns:p14="http://schemas.microsoft.com/office/powerpoint/2010/main" xmlns="" val="144423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Quasi-experimental</a:t>
            </a:r>
          </a:p>
        </p:txBody>
      </p:sp>
      <p:sp>
        <p:nvSpPr>
          <p:cNvPr id="860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SkiMatcher Resort Finder introduced by Ski-Europe.com to provide users with recommendations based on their preferences</a:t>
            </a:r>
          </a:p>
          <a:p>
            <a:pPr lvl="1"/>
            <a:endParaRPr lang="en-US" smtClean="0"/>
          </a:p>
          <a:p>
            <a:r>
              <a:rPr lang="en-US" smtClean="0"/>
              <a:t>Conversational RS</a:t>
            </a:r>
          </a:p>
          <a:p>
            <a:pPr lvl="1"/>
            <a:r>
              <a:rPr lang="en-US" smtClean="0"/>
              <a:t>question and answer dialog </a:t>
            </a:r>
          </a:p>
          <a:p>
            <a:pPr lvl="1"/>
            <a:r>
              <a:rPr lang="en-US" smtClean="0"/>
              <a:t>matching of user preferences with knowledge base</a:t>
            </a:r>
          </a:p>
          <a:p>
            <a:pPr lvl="1"/>
            <a:endParaRPr lang="en-US" smtClean="0"/>
          </a:p>
          <a:p>
            <a:r>
              <a:rPr lang="en-US" smtClean="0"/>
              <a:t>Delgado and Davidson evaluated the</a:t>
            </a:r>
            <a:br>
              <a:rPr lang="en-US" smtClean="0"/>
            </a:br>
            <a:r>
              <a:rPr lang="en-US" smtClean="0"/>
              <a:t>effectiveness of the recommender over a </a:t>
            </a:r>
            <a:br>
              <a:rPr lang="en-US" smtClean="0"/>
            </a:br>
            <a:r>
              <a:rPr lang="en-US" smtClean="0"/>
              <a:t>4 month period in 2001</a:t>
            </a:r>
          </a:p>
          <a:p>
            <a:pPr lvl="1"/>
            <a:r>
              <a:rPr lang="en-US" smtClean="0"/>
              <a:t>Classified as a quasi-experiment</a:t>
            </a:r>
            <a:br>
              <a:rPr lang="en-US" smtClean="0"/>
            </a:br>
            <a:r>
              <a:rPr lang="en-US" smtClean="0"/>
              <a:t>as users decide for themselves if they </a:t>
            </a:r>
            <a:br>
              <a:rPr lang="en-US" smtClean="0"/>
            </a:br>
            <a:r>
              <a:rPr lang="en-US" smtClean="0"/>
              <a:t>want to use the recommender or not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4048125"/>
            <a:ext cx="2857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708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SkiMatcher Results</a:t>
            </a:r>
          </a:p>
        </p:txBody>
      </p:sp>
      <p:sp>
        <p:nvSpPr>
          <p:cNvPr id="87044" name="Textfeld 5"/>
          <p:cNvSpPr txBox="1">
            <a:spLocks noChangeArrowheads="1"/>
          </p:cNvSpPr>
          <p:nvPr/>
        </p:nvSpPr>
        <p:spPr bwMode="auto">
          <a:xfrm>
            <a:off x="4929188" y="5143500"/>
            <a:ext cx="3613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+mj-lt"/>
              </a:rPr>
              <a:t>[Delgado and Davidson, ENTER 2002]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35214449"/>
              </p:ext>
            </p:extLst>
          </p:nvPr>
        </p:nvGraphicFramePr>
        <p:xfrm>
          <a:off x="457201" y="1600200"/>
          <a:ext cx="8043891" cy="3352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43163"/>
                <a:gridCol w="1375182"/>
                <a:gridCol w="1375182"/>
                <a:gridCol w="1375182"/>
                <a:gridCol w="1375182"/>
              </a:tblGrid>
              <a:tr h="237530">
                <a:tc>
                  <a:txBody>
                    <a:bodyPr/>
                    <a:lstStyle/>
                    <a:p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July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August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September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October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Calibri" pitchFamily="34" charset="0"/>
                        </a:rPr>
                        <a:t>Unique Visitors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10,714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15,560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18,317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24,416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noProof="0" smtClean="0">
                          <a:latin typeface="Calibri" pitchFamily="34" charset="0"/>
                        </a:rPr>
                        <a:t> SkiMatcher Users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1,027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1,673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1,878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2,558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noProof="0" smtClean="0">
                          <a:latin typeface="Calibri" pitchFamily="34" charset="0"/>
                        </a:rPr>
                        <a:t> Non-SkiMatcher</a:t>
                      </a:r>
                      <a:r>
                        <a:rPr lang="en-US" sz="1400" baseline="0" noProof="0" smtClean="0">
                          <a:latin typeface="Calibri" pitchFamily="34" charset="0"/>
                        </a:rPr>
                        <a:t> Users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9,687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13,887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16,439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21,858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Calibri" pitchFamily="34" charset="0"/>
                        </a:rPr>
                        <a:t>Requests for Proposals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272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506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445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641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noProof="0" smtClean="0">
                          <a:latin typeface="Calibri" pitchFamily="34" charset="0"/>
                        </a:rPr>
                        <a:t> SkiMatcher Users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75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143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161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229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noProof="0" smtClean="0">
                          <a:latin typeface="Calibri" pitchFamily="34" charset="0"/>
                        </a:rPr>
                        <a:t> Non-SkiMatcher</a:t>
                      </a:r>
                      <a:r>
                        <a:rPr lang="en-US" sz="1400" baseline="0" noProof="0" smtClean="0">
                          <a:latin typeface="Calibri" pitchFamily="34" charset="0"/>
                        </a:rPr>
                        <a:t> Users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197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363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284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412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Calibri" pitchFamily="34" charset="0"/>
                        </a:rPr>
                        <a:t>Conversion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2.54%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3.25%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2.43%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2.63%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noProof="0" smtClean="0">
                          <a:latin typeface="Calibri" pitchFamily="34" charset="0"/>
                        </a:rPr>
                        <a:t> SkiMatcher Users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7.30%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8.55%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8.57%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8.95%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noProof="0" smtClean="0">
                          <a:latin typeface="Calibri" pitchFamily="34" charset="0"/>
                        </a:rPr>
                        <a:t> Non-SkiMatcher</a:t>
                      </a:r>
                      <a:r>
                        <a:rPr lang="en-US" sz="1400" baseline="0" noProof="0" smtClean="0">
                          <a:latin typeface="Calibri" pitchFamily="34" charset="0"/>
                        </a:rPr>
                        <a:t> Users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2.03%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2.61%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1.73%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1.88%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7530">
                <a:tc>
                  <a:txBody>
                    <a:bodyPr/>
                    <a:lstStyle/>
                    <a:p>
                      <a:r>
                        <a:rPr lang="en-US" sz="1400" noProof="0" smtClean="0">
                          <a:latin typeface="Calibri" pitchFamily="34" charset="0"/>
                        </a:rPr>
                        <a:t>Increase in Conversion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359%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327%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smtClean="0">
                          <a:latin typeface="Calibri" pitchFamily="34" charset="0"/>
                        </a:rPr>
                        <a:t>496%</a:t>
                      </a:r>
                      <a:endParaRPr lang="en-US" sz="1400" noProof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noProof="0" dirty="0" smtClean="0">
                          <a:latin typeface="Calibri" pitchFamily="34" charset="0"/>
                        </a:rPr>
                        <a:t>475%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Ellipse 1"/>
          <p:cNvSpPr/>
          <p:nvPr/>
        </p:nvSpPr>
        <p:spPr bwMode="auto">
          <a:xfrm>
            <a:off x="3275856" y="3784194"/>
            <a:ext cx="5472608" cy="122898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936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Empirical research</a:t>
            </a:r>
          </a:p>
        </p:txBody>
      </p:sp>
      <p:sp>
        <p:nvSpPr>
          <p:cNvPr id="552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Characterizing dimensions:</a:t>
            </a:r>
          </a:p>
          <a:p>
            <a:pPr lvl="1" eaLnBrk="1" hangingPunct="1"/>
            <a:r>
              <a:rPr lang="en-US" dirty="0" smtClean="0"/>
              <a:t>Who is the </a:t>
            </a:r>
            <a:r>
              <a:rPr lang="en-US" b="1" dirty="0" smtClean="0"/>
              <a:t>subject</a:t>
            </a:r>
            <a:r>
              <a:rPr lang="en-US" dirty="0" smtClean="0"/>
              <a:t> that is in the focus of research?</a:t>
            </a:r>
          </a:p>
          <a:p>
            <a:pPr lvl="1" eaLnBrk="1" hangingPunct="1"/>
            <a:r>
              <a:rPr lang="en-US" dirty="0" smtClean="0"/>
              <a:t>What </a:t>
            </a:r>
            <a:r>
              <a:rPr lang="en-US" b="1" dirty="0" smtClean="0"/>
              <a:t>research method</a:t>
            </a:r>
            <a:r>
              <a:rPr lang="en-US" dirty="0" smtClean="0"/>
              <a:t>s are applied?</a:t>
            </a:r>
          </a:p>
          <a:p>
            <a:pPr lvl="1" eaLnBrk="1" hangingPunct="1"/>
            <a:r>
              <a:rPr lang="en-US" dirty="0" smtClean="0"/>
              <a:t>In which </a:t>
            </a:r>
            <a:r>
              <a:rPr lang="en-US" b="1" dirty="0" smtClean="0"/>
              <a:t>setting</a:t>
            </a:r>
            <a:r>
              <a:rPr lang="en-US" dirty="0" smtClean="0"/>
              <a:t> does the research take place?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9333776"/>
              </p:ext>
            </p:extLst>
          </p:nvPr>
        </p:nvGraphicFramePr>
        <p:xfrm>
          <a:off x="642938" y="3429000"/>
          <a:ext cx="7286676" cy="18516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4578"/>
                <a:gridCol w="5072098"/>
              </a:tblGrid>
              <a:tr h="571504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alibri" pitchFamily="34" charset="0"/>
                          <a:cs typeface="Calibri" pitchFamily="34" charset="0"/>
                        </a:rPr>
                        <a:t>Subject</a:t>
                      </a:r>
                      <a:endParaRPr lang="en-AU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alibri" pitchFamily="34" charset="0"/>
                          <a:cs typeface="Calibri" pitchFamily="34" charset="0"/>
                        </a:rPr>
                        <a:t>Online customers, students, historical</a:t>
                      </a:r>
                      <a:r>
                        <a:rPr lang="en-AU" baseline="0" noProof="0" dirty="0" smtClean="0">
                          <a:latin typeface="Calibri" pitchFamily="34" charset="0"/>
                          <a:cs typeface="Calibri" pitchFamily="34" charset="0"/>
                        </a:rPr>
                        <a:t> online sessions, computers, …</a:t>
                      </a:r>
                      <a:endParaRPr lang="en-AU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alibri" pitchFamily="34" charset="0"/>
                          <a:cs typeface="Calibri" pitchFamily="34" charset="0"/>
                        </a:rPr>
                        <a:t>Research method</a:t>
                      </a:r>
                      <a:endParaRPr lang="en-AU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alibri" pitchFamily="34" charset="0"/>
                          <a:cs typeface="Calibri" pitchFamily="34" charset="0"/>
                        </a:rPr>
                        <a:t>Experiments, quasi-experiments,</a:t>
                      </a:r>
                      <a:r>
                        <a:rPr lang="en-AU" baseline="0" noProof="0" dirty="0" smtClean="0">
                          <a:latin typeface="Calibri" pitchFamily="34" charset="0"/>
                          <a:cs typeface="Calibri" pitchFamily="34" charset="0"/>
                        </a:rPr>
                        <a:t> non-experimental research</a:t>
                      </a:r>
                      <a:endParaRPr lang="en-AU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alibri" pitchFamily="34" charset="0"/>
                          <a:cs typeface="Calibri" pitchFamily="34" charset="0"/>
                        </a:rPr>
                        <a:t>Setting</a:t>
                      </a:r>
                      <a:endParaRPr lang="en-AU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alibri" pitchFamily="34" charset="0"/>
                          <a:cs typeface="Calibri" pitchFamily="34" charset="0"/>
                        </a:rPr>
                        <a:t>Lab, real-world</a:t>
                      </a:r>
                      <a:r>
                        <a:rPr lang="en-AU" baseline="0" noProof="0" dirty="0" smtClean="0">
                          <a:latin typeface="Calibri" pitchFamily="34" charset="0"/>
                          <a:cs typeface="Calibri" pitchFamily="34" charset="0"/>
                        </a:rPr>
                        <a:t> scenarios</a:t>
                      </a:r>
                      <a:endParaRPr lang="en-AU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2337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Results</a:t>
            </a:r>
          </a:p>
        </p:txBody>
      </p:sp>
      <p:sp>
        <p:nvSpPr>
          <p:cNvPr id="88067" name="Inhaltsplatzhalter 2"/>
          <p:cNvSpPr>
            <a:spLocks noGrp="1"/>
          </p:cNvSpPr>
          <p:nvPr>
            <p:ph idx="1"/>
          </p:nvPr>
        </p:nvSpPr>
        <p:spPr>
          <a:xfrm>
            <a:off x="457200" y="1442154"/>
            <a:ext cx="8229600" cy="4525963"/>
          </a:xfrm>
        </p:spPr>
        <p:txBody>
          <a:bodyPr/>
          <a:lstStyle/>
          <a:p>
            <a:r>
              <a:rPr lang="en-US" dirty="0" smtClean="0"/>
              <a:t>The nature of this research design means that questions of causality </a:t>
            </a:r>
            <a:r>
              <a:rPr lang="en-US" b="1" dirty="0" smtClean="0"/>
              <a:t>cannot</a:t>
            </a:r>
            <a:r>
              <a:rPr lang="en-US" dirty="0" smtClean="0"/>
              <a:t> be </a:t>
            </a:r>
            <a:r>
              <a:rPr lang="en-US" dirty="0"/>
              <a:t>answered </a:t>
            </a:r>
            <a:r>
              <a:rPr lang="en-US" dirty="0" smtClean="0"/>
              <a:t>(lack of random assignments), such as</a:t>
            </a:r>
          </a:p>
          <a:p>
            <a:pPr lvl="1"/>
            <a:r>
              <a:rPr lang="en-US" dirty="0" smtClean="0"/>
              <a:t>Are users of the recommender systems more likely convert?</a:t>
            </a:r>
          </a:p>
          <a:p>
            <a:pPr lvl="1"/>
            <a:r>
              <a:rPr lang="en-US" dirty="0" smtClean="0"/>
              <a:t>Does the recommender system itself cause users to convert?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ome hidden exogenous variable might influence the choice of using RS as well as conversion.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However, significant correlation between using the recommender system and making a request for a proposal</a:t>
            </a:r>
          </a:p>
          <a:p>
            <a:endParaRPr lang="en-US" dirty="0" smtClean="0"/>
          </a:p>
          <a:p>
            <a:r>
              <a:rPr lang="en-US" dirty="0" smtClean="0"/>
              <a:t>Size of effect has been replicated in other domains</a:t>
            </a:r>
          </a:p>
          <a:p>
            <a:pPr lvl="1"/>
            <a:r>
              <a:rPr lang="en-US" dirty="0" smtClean="0"/>
              <a:t>Tourism</a:t>
            </a:r>
          </a:p>
          <a:p>
            <a:pPr lvl="1"/>
            <a:r>
              <a:rPr lang="en-US" dirty="0" smtClean="0"/>
              <a:t>Electronic consumer products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37060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popular?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27075"/>
            <a:ext cx="8229600" cy="4827112"/>
          </a:xfrm>
        </p:spPr>
        <p:txBody>
          <a:bodyPr/>
          <a:lstStyle/>
          <a:p>
            <a:pPr eaLnBrk="1" hangingPunct="1"/>
            <a:r>
              <a:rPr lang="en-US" dirty="0" smtClean="0"/>
              <a:t>Evaluations on historical datasets measuring accuracy</a:t>
            </a:r>
          </a:p>
          <a:p>
            <a:pPr eaLnBrk="1" hangingPunct="1"/>
            <a:r>
              <a:rPr lang="en-US" dirty="0" smtClean="0"/>
              <a:t>Most popular datasets</a:t>
            </a:r>
          </a:p>
          <a:p>
            <a:pPr lvl="1" eaLnBrk="1" hangingPunct="1"/>
            <a:r>
              <a:rPr lang="en-US" dirty="0" smtClean="0"/>
              <a:t>Movies (</a:t>
            </a:r>
            <a:r>
              <a:rPr lang="en-US" dirty="0" err="1" smtClean="0"/>
              <a:t>MovieLens</a:t>
            </a:r>
            <a:r>
              <a:rPr lang="en-US" dirty="0" smtClean="0"/>
              <a:t>, </a:t>
            </a:r>
            <a:r>
              <a:rPr lang="en-US" dirty="0" err="1" smtClean="0"/>
              <a:t>EachMovie</a:t>
            </a:r>
            <a:r>
              <a:rPr lang="en-US" dirty="0" smtClean="0"/>
              <a:t>, Netflix)</a:t>
            </a:r>
          </a:p>
          <a:p>
            <a:pPr lvl="1" eaLnBrk="1" hangingPunct="1"/>
            <a:r>
              <a:rPr lang="en-US" dirty="0" smtClean="0"/>
              <a:t>Web 2.0 platforms (tags, music, papers, …) </a:t>
            </a:r>
          </a:p>
          <a:p>
            <a:pPr eaLnBrk="1" hangingPunct="1"/>
            <a:r>
              <a:rPr lang="en-US" dirty="0" smtClean="0"/>
              <a:t>Most popular measures for accuracy</a:t>
            </a:r>
          </a:p>
          <a:p>
            <a:pPr lvl="1" eaLnBrk="1" hangingPunct="1"/>
            <a:r>
              <a:rPr lang="en-US" dirty="0" smtClean="0"/>
              <a:t>Precision/Recall</a:t>
            </a:r>
          </a:p>
          <a:p>
            <a:pPr lvl="2" eaLnBrk="1" hangingPunct="1"/>
            <a:r>
              <a:rPr lang="en-US" dirty="0" smtClean="0"/>
              <a:t>Items are classified as good or bad</a:t>
            </a:r>
          </a:p>
          <a:p>
            <a:pPr lvl="1" eaLnBrk="1" hangingPunct="1"/>
            <a:r>
              <a:rPr lang="en-US" dirty="0" smtClean="0"/>
              <a:t>MAE (Mean Absolute Error), RMSE (Root Mean Squared Error)</a:t>
            </a:r>
          </a:p>
          <a:p>
            <a:pPr lvl="2" eaLnBrk="1" hangingPunct="1"/>
            <a:r>
              <a:rPr lang="en-US" dirty="0" smtClean="0"/>
              <a:t>Items are rated on a  given scale</a:t>
            </a:r>
          </a:p>
          <a:p>
            <a:r>
              <a:rPr lang="en-US" dirty="0"/>
              <a:t>Availability of data heavily biases what is done</a:t>
            </a:r>
          </a:p>
          <a:p>
            <a:pPr lvl="1"/>
            <a:r>
              <a:rPr lang="en-US" dirty="0" smtClean="0"/>
              <a:t>Tenor </a:t>
            </a:r>
            <a:r>
              <a:rPr lang="en-US" dirty="0"/>
              <a:t>at </a:t>
            </a:r>
            <a:r>
              <a:rPr lang="en-US" dirty="0" smtClean="0"/>
              <a:t>RecSys conferences </a:t>
            </a:r>
            <a:r>
              <a:rPr lang="en-US" dirty="0"/>
              <a:t>to foster live experiments</a:t>
            </a:r>
          </a:p>
          <a:p>
            <a:pPr lvl="1"/>
            <a:r>
              <a:rPr lang="en-US" dirty="0"/>
              <a:t>Public infrastructures to enable A/B tests  </a:t>
            </a:r>
          </a:p>
          <a:p>
            <a:pPr lvl="2" eaLnBrk="1" hangingPunct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695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popular? cont.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en-US" dirty="0" smtClean="0"/>
              <a:t>Quantitative survey in the literature</a:t>
            </a:r>
          </a:p>
          <a:p>
            <a:pPr lvl="1"/>
            <a:r>
              <a:rPr lang="en-US" dirty="0" smtClean="0"/>
              <a:t>High ranked journal on IS and IR</a:t>
            </a:r>
          </a:p>
          <a:p>
            <a:pPr lvl="1"/>
            <a:r>
              <a:rPr lang="en-US" dirty="0" smtClean="0"/>
              <a:t>ACM Transactions on Information Systems</a:t>
            </a:r>
          </a:p>
          <a:p>
            <a:endParaRPr lang="en-US" dirty="0" smtClean="0"/>
          </a:p>
          <a:p>
            <a:r>
              <a:rPr lang="en-US" dirty="0" smtClean="0"/>
              <a:t>Evaluation designs ACM TOIS 2004-2010</a:t>
            </a:r>
          </a:p>
          <a:p>
            <a:pPr lvl="1"/>
            <a:r>
              <a:rPr lang="en-US" dirty="0" smtClean="0"/>
              <a:t>In total 15 articles on RS</a:t>
            </a:r>
          </a:p>
          <a:p>
            <a:pPr lvl="1"/>
            <a:r>
              <a:rPr lang="en-US" dirty="0" smtClean="0"/>
              <a:t>Nearly 50% movie domain</a:t>
            </a:r>
          </a:p>
          <a:p>
            <a:pPr lvl="1"/>
            <a:r>
              <a:rPr lang="en-US" dirty="0" smtClean="0"/>
              <a:t>80% offline experimentation</a:t>
            </a:r>
          </a:p>
          <a:p>
            <a:pPr lvl="1"/>
            <a:r>
              <a:rPr lang="en-US" dirty="0" smtClean="0"/>
              <a:t>2 user experiments under lab conditions</a:t>
            </a:r>
          </a:p>
          <a:p>
            <a:pPr lvl="1"/>
            <a:r>
              <a:rPr lang="en-US" dirty="0" smtClean="0"/>
              <a:t>1 qualitative research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&amp;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smtClean="0"/>
              <a:t>General principles of empirical research an current state of practice in evaluating recommendation techniques were presented</a:t>
            </a:r>
          </a:p>
          <a:p>
            <a:r>
              <a:rPr lang="en-US" sz="1800" b="0" dirty="0" smtClean="0"/>
              <a:t>Focus on how to perform empirical evaluations on historical datasets </a:t>
            </a:r>
          </a:p>
          <a:p>
            <a:r>
              <a:rPr lang="en-US" sz="1800" b="0" dirty="0" smtClean="0"/>
              <a:t>Discussion about different methodologies and metrics for measuring the accuracy or coverage of recommendations.</a:t>
            </a:r>
          </a:p>
          <a:p>
            <a:r>
              <a:rPr lang="en-US" sz="1800" b="0" dirty="0"/>
              <a:t>O</a:t>
            </a:r>
            <a:r>
              <a:rPr lang="en-US" sz="1800" b="0" dirty="0" smtClean="0"/>
              <a:t>verview </a:t>
            </a:r>
            <a:r>
              <a:rPr lang="en-US" sz="1800" b="0" dirty="0"/>
              <a:t>of which research designs are commonly </a:t>
            </a:r>
            <a:r>
              <a:rPr lang="en-US" sz="1800" b="0" dirty="0" smtClean="0"/>
              <a:t>used </a:t>
            </a:r>
            <a:r>
              <a:rPr lang="de-DE" sz="1800" b="0" dirty="0" smtClean="0"/>
              <a:t>in </a:t>
            </a:r>
            <a:r>
              <a:rPr lang="en-US" sz="1800" b="0" dirty="0" smtClean="0"/>
              <a:t>practice</a:t>
            </a:r>
            <a:r>
              <a:rPr lang="de-DE" sz="1800" b="0" dirty="0" smtClean="0"/>
              <a:t>.</a:t>
            </a:r>
            <a:endParaRPr lang="de-DE" sz="1800" b="0" dirty="0" smtClean="0"/>
          </a:p>
          <a:p>
            <a:r>
              <a:rPr lang="en-US" sz="1800" b="0" dirty="0"/>
              <a:t>From a technical point of view, measuring the accuracy of predictions is </a:t>
            </a:r>
            <a:r>
              <a:rPr lang="en-US" sz="1800" b="0" dirty="0" smtClean="0"/>
              <a:t>a </a:t>
            </a:r>
            <a:r>
              <a:rPr lang="de-DE" sz="1800" b="0" dirty="0" err="1" smtClean="0"/>
              <a:t>well</a:t>
            </a:r>
            <a:r>
              <a:rPr lang="de-DE" sz="1800" b="0" dirty="0" smtClean="0"/>
              <a:t> </a:t>
            </a:r>
            <a:r>
              <a:rPr lang="de-DE" sz="1800" b="0" dirty="0" err="1"/>
              <a:t>accepted</a:t>
            </a:r>
            <a:r>
              <a:rPr lang="de-DE" sz="1800" b="0" dirty="0"/>
              <a:t> </a:t>
            </a:r>
            <a:r>
              <a:rPr lang="de-DE" sz="1800" b="0" dirty="0" err="1"/>
              <a:t>evaluation</a:t>
            </a:r>
            <a:r>
              <a:rPr lang="de-DE" sz="1800" b="0" dirty="0"/>
              <a:t> </a:t>
            </a:r>
            <a:r>
              <a:rPr lang="de-DE" sz="1800" b="0" dirty="0" err="1" smtClean="0"/>
              <a:t>goal</a:t>
            </a:r>
            <a:endParaRPr lang="de-DE" sz="1800" b="0" dirty="0" smtClean="0"/>
          </a:p>
          <a:p>
            <a:pPr lvl="1"/>
            <a:r>
              <a:rPr lang="en-US" sz="1600" b="0" dirty="0"/>
              <a:t>but other aspects that may potentially </a:t>
            </a:r>
            <a:r>
              <a:rPr lang="en-US" sz="1600" b="0" dirty="0" smtClean="0"/>
              <a:t>impact the </a:t>
            </a:r>
            <a:r>
              <a:rPr lang="en-US" sz="1600" b="0" dirty="0"/>
              <a:t>overall </a:t>
            </a:r>
            <a:r>
              <a:rPr lang="en-US" sz="1600" b="0" dirty="0" smtClean="0"/>
              <a:t>effectiveness </a:t>
            </a:r>
            <a:r>
              <a:rPr lang="en-US" sz="1600" b="0" dirty="0"/>
              <a:t>of a recommendation system remain largely </a:t>
            </a:r>
            <a:r>
              <a:rPr lang="en-US" sz="1600" b="0" dirty="0" smtClean="0"/>
              <a:t>under </a:t>
            </a:r>
            <a:r>
              <a:rPr lang="de-DE" sz="1600" b="0" dirty="0" err="1" smtClean="0"/>
              <a:t>developed</a:t>
            </a:r>
            <a:r>
              <a:rPr lang="de-DE" sz="1600" b="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07951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settings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Lab studies</a:t>
            </a:r>
          </a:p>
          <a:p>
            <a:pPr lvl="1"/>
            <a:r>
              <a:rPr lang="en-US" sz="1600" dirty="0" smtClean="0"/>
              <a:t>Expressly created for the purpose of the study</a:t>
            </a:r>
          </a:p>
          <a:p>
            <a:pPr lvl="1"/>
            <a:r>
              <a:rPr lang="en-US" sz="1600" dirty="0" smtClean="0"/>
              <a:t>Extraneous variables can be controlled more easy by selecting study participants</a:t>
            </a:r>
          </a:p>
          <a:p>
            <a:pPr lvl="1"/>
            <a:r>
              <a:rPr lang="en-US" sz="1600" dirty="0" smtClean="0"/>
              <a:t>But doubts may exist about participants motivated by money or prizes</a:t>
            </a:r>
          </a:p>
          <a:p>
            <a:r>
              <a:rPr lang="en-US" sz="1800" dirty="0" smtClean="0"/>
              <a:t>Participants should behave as they would in a real-world </a:t>
            </a:r>
            <a:r>
              <a:rPr lang="en-US" sz="1800" dirty="0" err="1" smtClean="0"/>
              <a:t>enviroment</a:t>
            </a:r>
            <a:endParaRPr lang="en-US" sz="1800" smtClean="0"/>
          </a:p>
          <a:p>
            <a:r>
              <a:rPr lang="en-US" sz="1800" smtClean="0"/>
              <a:t>Field studies</a:t>
            </a:r>
          </a:p>
          <a:p>
            <a:pPr lvl="1"/>
            <a:r>
              <a:rPr lang="en-US" sz="1600" smtClean="0"/>
              <a:t>Conducted in an preexisting real-world enviroment</a:t>
            </a:r>
          </a:p>
          <a:p>
            <a:pPr lvl="1"/>
            <a:r>
              <a:rPr lang="en-US" sz="1600" smtClean="0"/>
              <a:t>Users are intrinsically motivated to use a system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56066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Research methods</a:t>
            </a:r>
          </a:p>
        </p:txBody>
      </p:sp>
      <p:sp>
        <p:nvSpPr>
          <p:cNvPr id="563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Experimental vs. non-experimental (observational) research methods</a:t>
            </a:r>
          </a:p>
          <a:p>
            <a:pPr lvl="1" eaLnBrk="1" hangingPunct="1"/>
            <a:r>
              <a:rPr lang="en-US" dirty="0" smtClean="0"/>
              <a:t>Experiment (test, trial):</a:t>
            </a:r>
          </a:p>
          <a:p>
            <a:pPr lvl="2" eaLnBrk="1" hangingPunct="1"/>
            <a:r>
              <a:rPr lang="en-US" i="1" dirty="0" smtClean="0"/>
              <a:t>"An experiment is a study in which at least one variable is manipulated and units are randomly assigned to different levels or categories of manipulated variable(s)."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Units: users, historic sessions, …</a:t>
            </a:r>
          </a:p>
          <a:p>
            <a:pPr lvl="2" eaLnBrk="1" hangingPunct="1">
              <a:tabLst>
                <a:tab pos="3138488" algn="l"/>
              </a:tabLst>
            </a:pPr>
            <a:r>
              <a:rPr lang="en-US" dirty="0" smtClean="0"/>
              <a:t>Manipulated variable: 	type of RS, groups of recommended items,</a:t>
            </a:r>
            <a:br>
              <a:rPr lang="en-US" dirty="0" smtClean="0"/>
            </a:br>
            <a:r>
              <a:rPr lang="en-US" dirty="0" smtClean="0"/>
              <a:t>	explanation strategies …</a:t>
            </a:r>
          </a:p>
          <a:p>
            <a:pPr lvl="2" eaLnBrk="1" hangingPunct="1"/>
            <a:r>
              <a:rPr lang="en-US" dirty="0" smtClean="0"/>
              <a:t>Categories of manipulated variable(s): content-based RS, collaborative RS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1380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Experiment designs</a:t>
            </a:r>
          </a:p>
        </p:txBody>
      </p:sp>
      <p:pic>
        <p:nvPicPr>
          <p:cNvPr id="57347" name="Inhaltsplatzhalter 4" descr="Chapter_6_experimen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14375" y="1500188"/>
            <a:ext cx="7440613" cy="4525962"/>
          </a:xfrm>
        </p:spPr>
      </p:pic>
    </p:spTree>
    <p:extLst>
      <p:ext uri="{BB962C8B-B14F-4D97-AF65-F5344CB8AC3E}">
        <p14:creationId xmlns:p14="http://schemas.microsoft.com/office/powerpoint/2010/main" xmlns="" val="66883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5904656" cy="1143000"/>
          </a:xfrm>
        </p:spPr>
        <p:txBody>
          <a:bodyPr/>
          <a:lstStyle/>
          <a:p>
            <a:r>
              <a:rPr lang="en-US" dirty="0" smtClean="0"/>
              <a:t>Evaluation in information retrieval (IR)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412776"/>
            <a:ext cx="7344816" cy="4536504"/>
          </a:xfrm>
        </p:spPr>
        <p:txBody>
          <a:bodyPr/>
          <a:lstStyle/>
          <a:p>
            <a:r>
              <a:rPr lang="de-AT" dirty="0" smtClean="0"/>
              <a:t>Historical </a:t>
            </a:r>
            <a:r>
              <a:rPr lang="de-AT" dirty="0" err="1" smtClean="0"/>
              <a:t>Cranfield</a:t>
            </a:r>
            <a:r>
              <a:rPr lang="de-AT" dirty="0" smtClean="0"/>
              <a:t> </a:t>
            </a:r>
            <a:r>
              <a:rPr lang="de-AT" dirty="0" err="1" smtClean="0"/>
              <a:t>collection</a:t>
            </a:r>
            <a:r>
              <a:rPr lang="de-AT" dirty="0" smtClean="0"/>
              <a:t> (</a:t>
            </a:r>
            <a:r>
              <a:rPr lang="de-AT" dirty="0" err="1" smtClean="0"/>
              <a:t>late</a:t>
            </a:r>
            <a:r>
              <a:rPr lang="de-AT" dirty="0" smtClean="0"/>
              <a:t> 1950s)</a:t>
            </a:r>
          </a:p>
          <a:p>
            <a:pPr lvl="1"/>
            <a:r>
              <a:rPr lang="de-AT" dirty="0" smtClean="0"/>
              <a:t>1,398 </a:t>
            </a:r>
            <a:r>
              <a:rPr lang="de-AT" dirty="0" err="1" smtClean="0"/>
              <a:t>journal</a:t>
            </a:r>
            <a:r>
              <a:rPr lang="de-AT" dirty="0" smtClean="0"/>
              <a:t> article </a:t>
            </a:r>
            <a:r>
              <a:rPr lang="de-AT" dirty="0" err="1" smtClean="0"/>
              <a:t>abstracts</a:t>
            </a:r>
            <a:endParaRPr lang="de-AT" dirty="0" smtClean="0"/>
          </a:p>
          <a:p>
            <a:pPr lvl="1"/>
            <a:r>
              <a:rPr lang="de-AT" dirty="0" smtClean="0"/>
              <a:t>225 </a:t>
            </a:r>
            <a:r>
              <a:rPr lang="de-AT" dirty="0" err="1" smtClean="0"/>
              <a:t>queries</a:t>
            </a:r>
            <a:endParaRPr lang="de-AT" dirty="0" smtClean="0"/>
          </a:p>
          <a:p>
            <a:pPr lvl="1"/>
            <a:r>
              <a:rPr lang="de-AT" dirty="0" smtClean="0"/>
              <a:t>Exhaustive </a:t>
            </a:r>
            <a:r>
              <a:rPr lang="de-AT" dirty="0" err="1" smtClean="0"/>
              <a:t>relevance</a:t>
            </a:r>
            <a:r>
              <a:rPr lang="de-AT" dirty="0" smtClean="0"/>
              <a:t> </a:t>
            </a:r>
            <a:r>
              <a:rPr lang="de-AT" dirty="0" err="1" smtClean="0"/>
              <a:t>judgements</a:t>
            </a:r>
            <a:r>
              <a:rPr lang="de-AT" dirty="0" smtClean="0"/>
              <a:t> (</a:t>
            </a:r>
            <a:r>
              <a:rPr lang="de-AT" dirty="0" err="1" smtClean="0"/>
              <a:t>over</a:t>
            </a:r>
            <a:r>
              <a:rPr lang="de-AT" dirty="0" smtClean="0"/>
              <a:t> 300K)</a:t>
            </a:r>
          </a:p>
          <a:p>
            <a:r>
              <a:rPr lang="en-US" dirty="0" smtClean="0"/>
              <a:t>Ground truth established by human domain experts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2154528"/>
              </p:ext>
            </p:extLst>
          </p:nvPr>
        </p:nvGraphicFramePr>
        <p:xfrm>
          <a:off x="1331640" y="3383774"/>
          <a:ext cx="525069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893"/>
                <a:gridCol w="875116"/>
                <a:gridCol w="1957680"/>
                <a:gridCol w="1861005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Reality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3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Actually Good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Actually Bad</a:t>
                      </a:r>
                      <a:endParaRPr lang="en-US" b="0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5270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Prediction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Rated Good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</a:t>
                      </a:r>
                      <a:r>
                        <a:rPr lang="en-US" dirty="0" err="1" smtClean="0"/>
                        <a:t>tp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</a:t>
                      </a:r>
                      <a:r>
                        <a:rPr lang="en-US" dirty="0" err="1" smtClean="0"/>
                        <a:t>fp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52700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Rated Bad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r>
                        <a:rPr lang="en-US" baseline="0" dirty="0" smtClean="0"/>
                        <a:t> (fn)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 (</a:t>
                      </a:r>
                      <a:r>
                        <a:rPr lang="en-US" baseline="0" dirty="0" err="1" smtClean="0"/>
                        <a:t>tn</a:t>
                      </a:r>
                      <a:r>
                        <a:rPr lang="en-US" baseline="0" dirty="0" smtClean="0"/>
                        <a:t>)</a:t>
                      </a:r>
                      <a:endParaRPr lang="en-US" dirty="0">
                        <a:solidFill>
                          <a:schemeClr val="accent6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983919" y="5468796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Calibri" pitchFamily="34" charset="0"/>
              </a:rPr>
              <a:t>All good items</a:t>
            </a:r>
            <a:endParaRPr lang="en-US" dirty="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8224" y="4149080"/>
            <a:ext cx="245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Calibri" pitchFamily="34" charset="0"/>
              </a:rPr>
              <a:t>All recommended items</a:t>
            </a:r>
            <a:endParaRPr lang="en-US" dirty="0">
              <a:solidFill>
                <a:srgbClr val="00336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364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Precision and Recall</a:t>
            </a:r>
          </a:p>
        </p:txBody>
      </p:sp>
      <p:sp>
        <p:nvSpPr>
          <p:cNvPr id="604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is viewed as information retrieval task:</a:t>
            </a:r>
          </a:p>
          <a:p>
            <a:pPr lvl="1"/>
            <a:r>
              <a:rPr lang="en-US" dirty="0" smtClean="0"/>
              <a:t>Retrieve (recommend) all items which are predicted to be “good”.</a:t>
            </a:r>
          </a:p>
          <a:p>
            <a:r>
              <a:rPr lang="en-US" b="1" dirty="0" smtClean="0"/>
              <a:t>Precision:</a:t>
            </a:r>
            <a:r>
              <a:rPr lang="en-US" dirty="0" smtClean="0"/>
              <a:t> a measure of exactness, determines the fraction of relevant items retrieved out of all items retrieved</a:t>
            </a:r>
          </a:p>
          <a:p>
            <a:pPr lvl="1"/>
            <a:r>
              <a:rPr lang="en-US" dirty="0" smtClean="0"/>
              <a:t>E.g. the proportion of recommended movies that are actually good</a:t>
            </a:r>
          </a:p>
          <a:p>
            <a:pPr lvl="1"/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r>
              <a:rPr lang="en-US" b="1" dirty="0" smtClean="0"/>
              <a:t>Recall:</a:t>
            </a:r>
            <a:r>
              <a:rPr lang="en-US" dirty="0" smtClean="0"/>
              <a:t> a measure of completeness, determines the fraction of relevant items retrieved out of all relevant items</a:t>
            </a:r>
          </a:p>
          <a:p>
            <a:pPr lvl="1"/>
            <a:r>
              <a:rPr lang="en-US" dirty="0" smtClean="0"/>
              <a:t>E.g. the proportion of all good movies recommended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04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3501008"/>
            <a:ext cx="4886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7704" y="5301208"/>
            <a:ext cx="46736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3140968"/>
            <a:ext cx="1000124" cy="10001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4941168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174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306" y="2143116"/>
            <a:ext cx="4009388" cy="393074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Precision vs. Recall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typically when a recommender system is tuned to increase precision, recall decreases as a result (or vice versa)</a:t>
            </a:r>
          </a:p>
          <a:p>
            <a:endParaRPr lang="en-US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2141</Words>
  <Application>Microsoft Office PowerPoint</Application>
  <PresentationFormat>Bildschirmpräsentation (4:3)</PresentationFormat>
  <Paragraphs>500</Paragraphs>
  <Slides>33</Slides>
  <Notes>22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6" baseType="lpstr">
      <vt:lpstr>17_habv</vt:lpstr>
      <vt:lpstr>Benutzerdefiniertes Design</vt:lpstr>
      <vt:lpstr>Formel</vt:lpstr>
      <vt:lpstr>Folie 1</vt:lpstr>
      <vt:lpstr>Evaluating Recommender Systems</vt:lpstr>
      <vt:lpstr>Empirical research</vt:lpstr>
      <vt:lpstr>Evaluation settings</vt:lpstr>
      <vt:lpstr>Research methods</vt:lpstr>
      <vt:lpstr>Experiment designs</vt:lpstr>
      <vt:lpstr>Evaluation in information retrieval (IR)</vt:lpstr>
      <vt:lpstr>Metrics: Precision and Recall</vt:lpstr>
      <vt:lpstr>Precision vs. Recall</vt:lpstr>
      <vt:lpstr>F1 Metric</vt:lpstr>
      <vt:lpstr>Metrics: Rank position matters </vt:lpstr>
      <vt:lpstr>Metrics: Rank Score</vt:lpstr>
      <vt:lpstr>Metrics: Liftindex</vt:lpstr>
      <vt:lpstr>Metrics: Normalized Discounted Cumulative Gain</vt:lpstr>
      <vt:lpstr>Example</vt:lpstr>
      <vt:lpstr>Example cont.</vt:lpstr>
      <vt:lpstr>Average Precision</vt:lpstr>
      <vt:lpstr>Evaluation in RS</vt:lpstr>
      <vt:lpstr>Data sparsity</vt:lpstr>
      <vt:lpstr>Example</vt:lpstr>
      <vt:lpstr>Dilemma of establishing ground truth</vt:lpstr>
      <vt:lpstr>Offline experimentation</vt:lpstr>
      <vt:lpstr>Methodology</vt:lpstr>
      <vt:lpstr>Analysis of results</vt:lpstr>
      <vt:lpstr>Online experimentation</vt:lpstr>
      <vt:lpstr>Experimental Design</vt:lpstr>
      <vt:lpstr>Non-experimental research</vt:lpstr>
      <vt:lpstr>Quasi-experimental</vt:lpstr>
      <vt:lpstr>SkiMatcher Results</vt:lpstr>
      <vt:lpstr>Interpreting the Results</vt:lpstr>
      <vt:lpstr>What is popular?</vt:lpstr>
      <vt:lpstr>What is popular? cont.</vt:lpstr>
      <vt:lpstr>Discussion &amp; summary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markus</cp:lastModifiedBy>
  <cp:revision>1192</cp:revision>
  <dcterms:created xsi:type="dcterms:W3CDTF">2006-04-22T09:23:14Z</dcterms:created>
  <dcterms:modified xsi:type="dcterms:W3CDTF">2011-08-26T20:22:25Z</dcterms:modified>
</cp:coreProperties>
</file>