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657" r:id="rId3"/>
    <p:sldId id="940" r:id="rId4"/>
    <p:sldId id="941" r:id="rId5"/>
    <p:sldId id="942" r:id="rId6"/>
    <p:sldId id="943" r:id="rId7"/>
    <p:sldId id="944" r:id="rId8"/>
    <p:sldId id="945" r:id="rId9"/>
    <p:sldId id="946" r:id="rId10"/>
    <p:sldId id="947" r:id="rId11"/>
    <p:sldId id="948" r:id="rId12"/>
    <p:sldId id="949" r:id="rId13"/>
    <p:sldId id="950" r:id="rId14"/>
    <p:sldId id="951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6686" autoAdjust="0"/>
  </p:normalViewPr>
  <p:slideViewPr>
    <p:cSldViewPr>
      <p:cViewPr varScale="1">
        <p:scale>
          <a:sx n="114" d="100"/>
          <a:sy n="114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17.08.2011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E8C19F-0A01-42F0-B8BA-1969098ED8A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2852936"/>
            <a:ext cx="81369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IE" sz="3600" dirty="0" smtClean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</a:rPr>
              <a:t>Case study: personalized game recommendations on the mobile Internet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page recommendations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purchasers </a:t>
            </a:r>
            <a:r>
              <a:rPr lang="en-US" dirty="0" smtClean="0"/>
              <a:t>/ visitors conversion rate</a:t>
            </a:r>
          </a:p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visual </a:t>
            </a:r>
            <a:r>
              <a:rPr lang="en-US" dirty="0" smtClean="0"/>
              <a:t>presentation is important, click distribution as expected (omitted here)</a:t>
            </a:r>
          </a:p>
          <a:p>
            <a:pPr lvl="1"/>
            <a:r>
              <a:rPr lang="en-US" dirty="0" smtClean="0"/>
              <a:t>personalization </a:t>
            </a:r>
            <a:r>
              <a:rPr lang="en-US" dirty="0" smtClean="0"/>
              <a:t>raises attraction also on text links</a:t>
            </a:r>
          </a:p>
          <a:p>
            <a:pPr lvl="1"/>
            <a:r>
              <a:rPr lang="en-US" dirty="0" smtClean="0"/>
              <a:t>proposing </a:t>
            </a:r>
            <a:r>
              <a:rPr lang="en-US" b="1" dirty="0" smtClean="0"/>
              <a:t>new items </a:t>
            </a:r>
            <a:r>
              <a:rPr lang="en-US" dirty="0" smtClean="0"/>
              <a:t>works also very well on the start pages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628799"/>
            <a:ext cx="4752528" cy="183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number of downloads (free + non-free games)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Pay games only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3" y="2071679"/>
            <a:ext cx="3067273" cy="136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861048"/>
            <a:ext cx="3384376" cy="167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Abgerundete rechteckige Legende 9"/>
          <p:cNvSpPr/>
          <p:nvPr/>
        </p:nvSpPr>
        <p:spPr bwMode="auto">
          <a:xfrm>
            <a:off x="5220072" y="3000372"/>
            <a:ext cx="2286016" cy="2768531"/>
          </a:xfrm>
          <a:prstGeom prst="wedgeRoundRectCallout">
            <a:avLst>
              <a:gd name="adj1" fmla="val -65748"/>
              <a:gd name="adj2" fmla="val 19810"/>
              <a:gd name="adj3" fmla="val 16667"/>
            </a:avLst>
          </a:prstGeom>
          <a:solidFill>
            <a:srgbClr val="84B818">
              <a:alpha val="16000"/>
            </a:srgbClr>
          </a:solidFill>
          <a:ln w="9525" cap="flat" cmpd="sng" algn="ctr">
            <a:solidFill>
              <a:srgbClr val="84B81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i="0" dirty="0" smtClean="0"/>
              <a:t>Notes</a:t>
            </a:r>
            <a:endParaRPr lang="en-US" sz="1100" i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i="0" dirty="0" smtClean="0"/>
              <a:t>In-category measurements not shown in paper.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96" charset="-128"/>
              </a:rPr>
              <a:t>Content-based method outperforms others in different categories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i="0" dirty="0" smtClean="0"/>
              <a:t>(half price, new games, erotic games)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i="0" dirty="0" smtClean="0"/>
              <a:t>Effect: 3.2 to 3.6% sales increase!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observations: ratings on the Mobile Internet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2% of users issued at least one rating</a:t>
            </a:r>
          </a:p>
          <a:p>
            <a:pPr lvl="1"/>
            <a:r>
              <a:rPr lang="en-US" dirty="0" smtClean="0"/>
              <a:t>most </a:t>
            </a:r>
            <a:r>
              <a:rPr lang="en-US" dirty="0" smtClean="0"/>
              <a:t>probably caused by size of displays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addition: Particularity of platform; rating only after download</a:t>
            </a:r>
          </a:p>
          <a:p>
            <a:pPr lvl="1"/>
            <a:r>
              <a:rPr lang="en-US" dirty="0" smtClean="0"/>
              <a:t>insufficient </a:t>
            </a:r>
            <a:r>
              <a:rPr lang="en-US" dirty="0" smtClean="0"/>
              <a:t>coverage for standard CF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Implicit ratings</a:t>
            </a:r>
          </a:p>
          <a:p>
            <a:pPr lvl="1"/>
            <a:r>
              <a:rPr lang="en-US" dirty="0" smtClean="0"/>
              <a:t>also </a:t>
            </a:r>
            <a:r>
              <a:rPr lang="en-US" dirty="0" smtClean="0"/>
              <a:t>count item views and item purchases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 smtClean="0"/>
              <a:t>the coverage of CF algorithms</a:t>
            </a:r>
          </a:p>
          <a:p>
            <a:pPr lvl="1"/>
            <a:r>
              <a:rPr lang="en-US" dirty="0" smtClean="0"/>
              <a:t>MAE however not a suitable measure anymore for comparing algorithms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case study on business effects of RS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 smtClean="0"/>
              <a:t>sales increase can be reached! (max. 1% in past with other activities)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studies needed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of MAE measure …</a:t>
            </a:r>
          </a:p>
          <a:p>
            <a:r>
              <a:rPr lang="en-US" dirty="0" smtClean="0"/>
              <a:t>In addition</a:t>
            </a:r>
          </a:p>
          <a:p>
            <a:pPr lvl="1"/>
            <a:r>
              <a:rPr lang="en-US" dirty="0" smtClean="0"/>
              <a:t>recommendation </a:t>
            </a:r>
            <a:r>
              <a:rPr lang="en-US" dirty="0" smtClean="0"/>
              <a:t>in navigational context</a:t>
            </a:r>
          </a:p>
          <a:p>
            <a:pPr lvl="2"/>
            <a:r>
              <a:rPr lang="en-US" dirty="0" smtClean="0"/>
              <a:t>acceptance </a:t>
            </a:r>
            <a:r>
              <a:rPr lang="en-US" dirty="0" smtClean="0"/>
              <a:t>of recommendation depends on situation of user</a:t>
            </a:r>
          </a:p>
          <a:p>
            <a:r>
              <a:rPr lang="en-US" dirty="0" smtClean="0"/>
              <a:t>Further work</a:t>
            </a:r>
          </a:p>
          <a:p>
            <a:pPr lvl="1"/>
            <a:r>
              <a:rPr lang="en-US" dirty="0" smtClean="0"/>
              <a:t>comparison </a:t>
            </a:r>
            <a:r>
              <a:rPr lang="en-US" dirty="0" smtClean="0"/>
              <a:t>of general sales behavior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information in data to be found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Case studies in recommender systems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MovieLens data set, others</a:t>
            </a:r>
          </a:p>
          <a:p>
            <a:pPr lvl="1"/>
            <a:r>
              <a:rPr lang="en-GB" dirty="0" smtClean="0"/>
              <a:t>focus </a:t>
            </a:r>
            <a:r>
              <a:rPr lang="en-GB" dirty="0" smtClean="0"/>
              <a:t>on improving the Mean Absolute Error …</a:t>
            </a:r>
          </a:p>
          <a:p>
            <a:pPr eaLnBrk="1" hangingPunct="1"/>
            <a:r>
              <a:rPr lang="en-GB" dirty="0" smtClean="0"/>
              <a:t>What about the business value?</a:t>
            </a:r>
          </a:p>
          <a:p>
            <a:pPr lvl="1"/>
            <a:r>
              <a:rPr lang="en-GB" dirty="0" smtClean="0"/>
              <a:t>nearly </a:t>
            </a:r>
            <a:r>
              <a:rPr lang="en-GB" dirty="0" smtClean="0"/>
              <a:t>no real-world studies</a:t>
            </a:r>
          </a:p>
          <a:p>
            <a:pPr lvl="1"/>
            <a:r>
              <a:rPr lang="en-GB" dirty="0" smtClean="0"/>
              <a:t>exceptions</a:t>
            </a:r>
            <a:r>
              <a:rPr lang="en-GB" dirty="0" smtClean="0"/>
              <a:t>, e.g., Dias et al., 2008.</a:t>
            </a:r>
          </a:p>
          <a:p>
            <a:pPr lvl="2"/>
            <a:r>
              <a:rPr lang="en-GB" dirty="0" smtClean="0"/>
              <a:t>e-Grocer application</a:t>
            </a:r>
          </a:p>
          <a:p>
            <a:pPr lvl="2"/>
            <a:r>
              <a:rPr lang="en-GB" dirty="0" smtClean="0"/>
              <a:t>CF method</a:t>
            </a:r>
          </a:p>
          <a:p>
            <a:pPr lvl="2"/>
            <a:r>
              <a:rPr lang="en-GB" dirty="0" smtClean="0"/>
              <a:t>short </a:t>
            </a:r>
            <a:r>
              <a:rPr lang="en-GB" dirty="0" smtClean="0"/>
              <a:t>term: below one percent</a:t>
            </a:r>
          </a:p>
          <a:p>
            <a:pPr lvl="2"/>
            <a:r>
              <a:rPr lang="en-GB" dirty="0" smtClean="0"/>
              <a:t>long-term</a:t>
            </a:r>
            <a:r>
              <a:rPr lang="en-GB" dirty="0" smtClean="0"/>
              <a:t>, indirect effects important </a:t>
            </a:r>
          </a:p>
          <a:p>
            <a:r>
              <a:rPr lang="en-GB" dirty="0" smtClean="0"/>
              <a:t>This study</a:t>
            </a:r>
          </a:p>
          <a:p>
            <a:pPr lvl="1"/>
            <a:r>
              <a:rPr lang="en-GB" dirty="0" smtClean="0"/>
              <a:t>measuring </a:t>
            </a:r>
            <a:r>
              <a:rPr lang="en-GB" dirty="0" smtClean="0"/>
              <a:t>impact of different RS algorithms in Mobile Internet scenario</a:t>
            </a:r>
          </a:p>
          <a:p>
            <a:pPr lvl="1"/>
            <a:r>
              <a:rPr lang="en-GB" dirty="0" smtClean="0"/>
              <a:t>more </a:t>
            </a:r>
            <a:r>
              <a:rPr lang="en-GB" dirty="0" smtClean="0"/>
              <a:t>than 3% more sales through personalized item ordering</a:t>
            </a:r>
          </a:p>
          <a:p>
            <a:pPr lvl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platform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5" y="1643050"/>
            <a:ext cx="5572163" cy="3962400"/>
          </a:xfrm>
        </p:spPr>
        <p:txBody>
          <a:bodyPr/>
          <a:lstStyle/>
          <a:p>
            <a:r>
              <a:rPr lang="en-AU" dirty="0" smtClean="0"/>
              <a:t>Game download platform of </a:t>
            </a:r>
            <a:r>
              <a:rPr lang="en-AU" dirty="0" err="1" smtClean="0"/>
              <a:t>telco</a:t>
            </a:r>
            <a:r>
              <a:rPr lang="en-AU" dirty="0" smtClean="0"/>
              <a:t> provider</a:t>
            </a:r>
          </a:p>
          <a:p>
            <a:pPr lvl="1"/>
            <a:r>
              <a:rPr lang="en-AU" dirty="0" smtClean="0"/>
              <a:t>access </a:t>
            </a:r>
            <a:r>
              <a:rPr lang="en-AU" dirty="0" smtClean="0"/>
              <a:t>via mobile phone</a:t>
            </a:r>
          </a:p>
          <a:p>
            <a:pPr lvl="1"/>
            <a:r>
              <a:rPr lang="en-AU" dirty="0" smtClean="0"/>
              <a:t>direct download, charged to monthly statement</a:t>
            </a:r>
          </a:p>
          <a:p>
            <a:pPr lvl="1"/>
            <a:r>
              <a:rPr lang="en-AU" dirty="0" smtClean="0"/>
              <a:t>low cost items (0.99 cent to few Euro)</a:t>
            </a:r>
          </a:p>
          <a:p>
            <a:r>
              <a:rPr lang="en-AU" dirty="0" smtClean="0"/>
              <a:t>Extension to existing platform</a:t>
            </a:r>
          </a:p>
          <a:p>
            <a:pPr lvl="1"/>
            <a:r>
              <a:rPr lang="en-AU" dirty="0" smtClean="0"/>
              <a:t>"My recommendations"</a:t>
            </a:r>
            <a:endParaRPr lang="en-AU" dirty="0" smtClean="0"/>
          </a:p>
          <a:p>
            <a:pPr lvl="1"/>
            <a:r>
              <a:rPr lang="en-AU" dirty="0" smtClean="0"/>
              <a:t>in-category </a:t>
            </a:r>
            <a:r>
              <a:rPr lang="en-AU" dirty="0" smtClean="0"/>
              <a:t>personalization (where applicable)</a:t>
            </a:r>
          </a:p>
          <a:p>
            <a:pPr lvl="1"/>
            <a:r>
              <a:rPr lang="en-AU" dirty="0" smtClean="0"/>
              <a:t>start-page </a:t>
            </a:r>
            <a:r>
              <a:rPr lang="en-AU" dirty="0" smtClean="0"/>
              <a:t>items, post-sales items</a:t>
            </a:r>
          </a:p>
          <a:p>
            <a:r>
              <a:rPr lang="en-AU" dirty="0" smtClean="0"/>
              <a:t>Control group</a:t>
            </a:r>
          </a:p>
          <a:p>
            <a:pPr lvl="1"/>
            <a:r>
              <a:rPr lang="en-AU" dirty="0" smtClean="0"/>
              <a:t>natural or editorial item ranking</a:t>
            </a:r>
          </a:p>
          <a:p>
            <a:pPr lvl="1"/>
            <a:r>
              <a:rPr lang="en-AU" dirty="0" smtClean="0"/>
              <a:t>no </a:t>
            </a:r>
            <a:r>
              <a:rPr lang="en-AU" dirty="0" smtClean="0"/>
              <a:t>"My Recommendations"</a:t>
            </a:r>
            <a:endParaRPr lang="en-AU" dirty="0"/>
          </a:p>
        </p:txBody>
      </p:sp>
      <p:pic>
        <p:nvPicPr>
          <p:cNvPr id="20482" name="Picture 2" descr="C:\Dokumente und Einstellungen\jannach\Eigene Dateien\6 papers\itwp09\screenshots\Startseite Teaserbeschriftungen.jpg"/>
          <p:cNvPicPr>
            <a:picLocks noChangeAspect="1" noChangeArrowheads="1"/>
          </p:cNvPicPr>
          <p:nvPr/>
        </p:nvPicPr>
        <p:blipFill>
          <a:blip r:embed="rId3" cstate="print"/>
          <a:srcRect r="41533"/>
          <a:stretch>
            <a:fillRect/>
          </a:stretch>
        </p:blipFill>
        <p:spPr bwMode="auto">
          <a:xfrm>
            <a:off x="6228184" y="1196752"/>
            <a:ext cx="1872208" cy="4882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recommendation algorithms, 1 control group</a:t>
            </a:r>
          </a:p>
          <a:p>
            <a:pPr lvl="1"/>
            <a:r>
              <a:rPr lang="en-US" dirty="0" smtClean="0"/>
              <a:t>CF (item-item, SlopeOne), Content-based filtering, Switching CF/Content-baaed hybrid, top rating, top selling</a:t>
            </a:r>
          </a:p>
          <a:p>
            <a:r>
              <a:rPr lang="en-US" dirty="0" smtClean="0"/>
              <a:t>Test period:</a:t>
            </a:r>
          </a:p>
          <a:p>
            <a:pPr lvl="1"/>
            <a:r>
              <a:rPr lang="en-US" dirty="0" smtClean="0"/>
              <a:t>4 weeks evaluation period</a:t>
            </a:r>
          </a:p>
          <a:p>
            <a:pPr lvl="1"/>
            <a:r>
              <a:rPr lang="en-US" dirty="0" smtClean="0"/>
              <a:t>about </a:t>
            </a:r>
            <a:r>
              <a:rPr lang="en-US" dirty="0" smtClean="0"/>
              <a:t>150,000 users assigned randomly to different groups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experienced users</a:t>
            </a:r>
          </a:p>
          <a:p>
            <a:r>
              <a:rPr lang="en-US" dirty="0" smtClean="0"/>
              <a:t>Hypothesis (H1 – H4)</a:t>
            </a:r>
          </a:p>
          <a:p>
            <a:pPr lvl="1"/>
            <a:r>
              <a:rPr lang="en-US" dirty="0" smtClean="0"/>
              <a:t>H1: Pers. recommendations </a:t>
            </a:r>
            <a:r>
              <a:rPr lang="en-US" b="1" dirty="0" smtClean="0"/>
              <a:t>stimulate</a:t>
            </a:r>
            <a:r>
              <a:rPr lang="en-US" dirty="0" smtClean="0"/>
              <a:t> </a:t>
            </a:r>
            <a:r>
              <a:rPr lang="en-US" b="1" dirty="0" smtClean="0"/>
              <a:t>more users </a:t>
            </a:r>
            <a:r>
              <a:rPr lang="en-US" dirty="0" smtClean="0"/>
              <a:t>to </a:t>
            </a:r>
            <a:r>
              <a:rPr lang="en-US" b="1" dirty="0" smtClean="0"/>
              <a:t>view items</a:t>
            </a:r>
          </a:p>
          <a:p>
            <a:pPr lvl="1"/>
            <a:r>
              <a:rPr lang="en-US" dirty="0" smtClean="0"/>
              <a:t>H2: Person. recommendations </a:t>
            </a:r>
            <a:r>
              <a:rPr lang="en-US" b="1" dirty="0" smtClean="0"/>
              <a:t>turn</a:t>
            </a:r>
            <a:r>
              <a:rPr lang="en-US" dirty="0" smtClean="0"/>
              <a:t> </a:t>
            </a:r>
            <a:r>
              <a:rPr lang="en-US" b="1" dirty="0" smtClean="0"/>
              <a:t>more visitors into buyers</a:t>
            </a:r>
          </a:p>
          <a:p>
            <a:pPr lvl="1"/>
            <a:r>
              <a:rPr lang="en-US" dirty="0" smtClean="0"/>
              <a:t>H3: Pers. recommendations stimulate </a:t>
            </a:r>
            <a:r>
              <a:rPr lang="en-US" b="1" dirty="0" smtClean="0"/>
              <a:t>individual</a:t>
            </a:r>
            <a:r>
              <a:rPr lang="en-US" dirty="0" smtClean="0"/>
              <a:t> </a:t>
            </a:r>
            <a:r>
              <a:rPr lang="en-US" b="1" dirty="0" smtClean="0"/>
              <a:t>users</a:t>
            </a:r>
            <a:r>
              <a:rPr lang="en-US" dirty="0" smtClean="0"/>
              <a:t> to </a:t>
            </a:r>
            <a:r>
              <a:rPr lang="en-US" b="1" dirty="0" smtClean="0"/>
              <a:t>view more items</a:t>
            </a:r>
          </a:p>
          <a:p>
            <a:pPr lvl="1"/>
            <a:r>
              <a:rPr lang="en-US" dirty="0" smtClean="0"/>
              <a:t>H3: Pers. recommendations stimulate </a:t>
            </a:r>
            <a:r>
              <a:rPr lang="en-US" b="1" dirty="0" smtClean="0"/>
              <a:t>individual</a:t>
            </a:r>
            <a:r>
              <a:rPr lang="en-US" dirty="0" smtClean="0"/>
              <a:t> </a:t>
            </a:r>
            <a:r>
              <a:rPr lang="en-US" b="1" dirty="0" smtClean="0"/>
              <a:t>users</a:t>
            </a:r>
            <a:r>
              <a:rPr lang="en-US" dirty="0" smtClean="0"/>
              <a:t> to </a:t>
            </a:r>
            <a:r>
              <a:rPr lang="en-US" b="1" dirty="0" smtClean="0"/>
              <a:t>buy more items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and purchase behavior of customers</a:t>
            </a:r>
          </a:p>
          <a:p>
            <a:pPr lvl="1"/>
            <a:r>
              <a:rPr lang="en-US" dirty="0" smtClean="0"/>
              <a:t>customers </a:t>
            </a:r>
            <a:r>
              <a:rPr lang="en-US" dirty="0" smtClean="0"/>
              <a:t>are always logged in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navigation activities stored in system</a:t>
            </a:r>
          </a:p>
          <a:p>
            <a:r>
              <a:rPr lang="en-US" dirty="0" smtClean="0"/>
              <a:t>Measurements taken in different situations</a:t>
            </a:r>
          </a:p>
          <a:p>
            <a:pPr lvl="1"/>
            <a:r>
              <a:rPr lang="en-US" dirty="0" smtClean="0"/>
              <a:t>my </a:t>
            </a:r>
            <a:r>
              <a:rPr lang="en-US" dirty="0" smtClean="0"/>
              <a:t>Recommendations, start page, post sales, in categories, overall effects</a:t>
            </a:r>
          </a:p>
          <a:p>
            <a:pPr lvl="1"/>
            <a:r>
              <a:rPr lang="en-US" dirty="0" smtClean="0"/>
              <a:t>metrics</a:t>
            </a:r>
            <a:endParaRPr lang="en-US" dirty="0" smtClean="0"/>
          </a:p>
          <a:p>
            <a:pPr lvl="2"/>
            <a:r>
              <a:rPr lang="en-US" dirty="0" smtClean="0"/>
              <a:t>item viewers/platform visitors</a:t>
            </a:r>
          </a:p>
          <a:p>
            <a:pPr lvl="2"/>
            <a:r>
              <a:rPr lang="en-US" dirty="0" smtClean="0"/>
              <a:t>item purchasers/platform visitors</a:t>
            </a:r>
          </a:p>
          <a:p>
            <a:pPr lvl="2"/>
            <a:r>
              <a:rPr lang="en-US" dirty="0" smtClean="0"/>
              <a:t>item views per visitor</a:t>
            </a:r>
          </a:p>
          <a:p>
            <a:pPr lvl="2"/>
            <a:r>
              <a:rPr lang="en-US" dirty="0" smtClean="0"/>
              <a:t>purchases per visitor</a:t>
            </a:r>
          </a:p>
          <a:p>
            <a:r>
              <a:rPr lang="en-US" dirty="0" smtClean="0"/>
              <a:t>Implicit and explicit feedback</a:t>
            </a:r>
          </a:p>
          <a:p>
            <a:pPr lvl="1"/>
            <a:r>
              <a:rPr lang="en-US" dirty="0" smtClean="0"/>
              <a:t>item </a:t>
            </a:r>
            <a:r>
              <a:rPr lang="en-US" dirty="0" smtClean="0"/>
              <a:t>view, item purchase, explicit ratings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Recommendations conversion rates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1400" i="1" dirty="0" smtClean="0"/>
              <a:t>		Item viewers / visitors				Purchasers / visitors</a:t>
            </a:r>
          </a:p>
          <a:p>
            <a:r>
              <a:rPr lang="en-US" dirty="0" smtClean="0"/>
              <a:t>Conversion rates</a:t>
            </a:r>
          </a:p>
          <a:p>
            <a:pPr lvl="1"/>
            <a:r>
              <a:rPr lang="en-US" dirty="0" smtClean="0"/>
              <a:t>top-rated </a:t>
            </a:r>
            <a:r>
              <a:rPr lang="en-US" dirty="0" smtClean="0"/>
              <a:t>items (SlopeOne, Top-Rating) appear to be non-interesting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CF-Item able to turn more visitors into buyers (p &lt; 0.01)</a:t>
            </a:r>
          </a:p>
          <a:p>
            <a:r>
              <a:rPr lang="en-US" dirty="0" smtClean="0"/>
              <a:t>Overall on the platform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significant increase on both conversion rates (for frequent users!)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714488"/>
            <a:ext cx="4500594" cy="202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1" y="1714488"/>
            <a:ext cx="378268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Recommendations sales increase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pPr lvl="1">
              <a:buNone/>
            </a:pPr>
            <a:r>
              <a:rPr lang="en-US" sz="1400" i="1" dirty="0" smtClean="0"/>
              <a:t>		Item views/ customer				Purchases / customer</a:t>
            </a:r>
          </a:p>
          <a:p>
            <a:r>
              <a:rPr lang="en-US" dirty="0" smtClean="0"/>
              <a:t>Item views:</a:t>
            </a:r>
          </a:p>
          <a:p>
            <a:pPr lvl="1"/>
            <a:r>
              <a:rPr lang="en-US" dirty="0" smtClean="0"/>
              <a:t>except </a:t>
            </a:r>
            <a:r>
              <a:rPr lang="en-US" dirty="0" smtClean="0"/>
              <a:t>SlopeOne, all personalized RS outperform non-personalized techniques</a:t>
            </a:r>
          </a:p>
          <a:p>
            <a:r>
              <a:rPr lang="en-US" dirty="0" smtClean="0"/>
              <a:t>Item purchases</a:t>
            </a:r>
          </a:p>
          <a:p>
            <a:pPr lvl="1"/>
            <a:r>
              <a:rPr lang="en-US" dirty="0" smtClean="0"/>
              <a:t>RS measurably stimulate users to buy/download more items</a:t>
            </a:r>
          </a:p>
          <a:p>
            <a:pPr lvl="1"/>
            <a:r>
              <a:rPr lang="en-US" dirty="0" smtClean="0"/>
              <a:t>content-based </a:t>
            </a:r>
            <a:r>
              <a:rPr lang="en-US" dirty="0" smtClean="0"/>
              <a:t>method does not work well here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714488"/>
            <a:ext cx="3490919" cy="1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5" y="1643051"/>
            <a:ext cx="3857651" cy="187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Recommendations sales increase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endParaRPr lang="en-US" dirty="0" smtClean="0"/>
          </a:p>
          <a:p>
            <a:r>
              <a:rPr lang="en-US" dirty="0" smtClean="0"/>
              <a:t>Demos and non-free games:</a:t>
            </a:r>
          </a:p>
          <a:p>
            <a:pPr lvl="1"/>
            <a:r>
              <a:rPr lang="en-US" dirty="0" smtClean="0"/>
              <a:t>previous </a:t>
            </a:r>
            <a:r>
              <a:rPr lang="en-US" dirty="0" smtClean="0"/>
              <a:t>figures counted all downloads</a:t>
            </a:r>
          </a:p>
          <a:p>
            <a:pPr lvl="1"/>
            <a:r>
              <a:rPr lang="en-US" dirty="0" smtClean="0"/>
              <a:t>figure </a:t>
            </a:r>
            <a:r>
              <a:rPr lang="en-US" dirty="0" smtClean="0"/>
              <a:t>shows</a:t>
            </a:r>
          </a:p>
          <a:p>
            <a:pPr lvl="2"/>
            <a:r>
              <a:rPr lang="en-US" dirty="0" smtClean="0"/>
              <a:t>personalized </a:t>
            </a:r>
            <a:r>
              <a:rPr lang="en-US" dirty="0" smtClean="0"/>
              <a:t>techniques comparable to top seller list</a:t>
            </a:r>
          </a:p>
          <a:p>
            <a:pPr lvl="2"/>
            <a:r>
              <a:rPr lang="en-US" dirty="0" smtClean="0"/>
              <a:t>however</a:t>
            </a:r>
            <a:r>
              <a:rPr lang="en-US" dirty="0" smtClean="0"/>
              <a:t>, can stimulate interest in demo games</a:t>
            </a:r>
          </a:p>
          <a:p>
            <a:r>
              <a:rPr lang="en-US" dirty="0" smtClean="0"/>
              <a:t>Note, </a:t>
            </a:r>
            <a:r>
              <a:rPr lang="en-US" dirty="0" smtClean="0"/>
              <a:t>Rating possible only after download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9" y="1714488"/>
            <a:ext cx="4007367" cy="201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5143504" y="185736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0" dirty="0" smtClean="0"/>
              <a:t>Figure shows purchases per visitor rate</a:t>
            </a:r>
            <a:endParaRPr lang="en-US" sz="1200" i="0" dirty="0"/>
          </a:p>
        </p:txBody>
      </p:sp>
      <p:sp>
        <p:nvSpPr>
          <p:cNvPr id="14" name="Rechtwinkliges Dreieck 13"/>
          <p:cNvSpPr/>
          <p:nvPr/>
        </p:nvSpPr>
        <p:spPr bwMode="auto">
          <a:xfrm>
            <a:off x="2643174" y="1785926"/>
            <a:ext cx="2143140" cy="2714644"/>
          </a:xfrm>
          <a:prstGeom prst="rt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15" name="Eine Ecke des Rechtecks schneiden 14"/>
          <p:cNvSpPr/>
          <p:nvPr/>
        </p:nvSpPr>
        <p:spPr bwMode="auto">
          <a:xfrm rot="2541484">
            <a:off x="6277820" y="805836"/>
            <a:ext cx="1000132" cy="785818"/>
          </a:xfrm>
          <a:prstGeom prst="snip1Rect">
            <a:avLst>
              <a:gd name="adj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6000760" y="1643050"/>
            <a:ext cx="2928958" cy="157163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8429652" y="3214686"/>
            <a:ext cx="71438" cy="4571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8286776" y="3143248"/>
            <a:ext cx="142876" cy="7143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8143900" y="3286124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8001024" y="3357562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25" name="Abgerundete rechteckige Legende 24"/>
          <p:cNvSpPr/>
          <p:nvPr/>
        </p:nvSpPr>
        <p:spPr bwMode="auto">
          <a:xfrm>
            <a:off x="5286380" y="3214686"/>
            <a:ext cx="2071702" cy="476726"/>
          </a:xfrm>
          <a:prstGeom prst="wedgeRoundRectCallout">
            <a:avLst>
              <a:gd name="adj1" fmla="val -60488"/>
              <a:gd name="adj2" fmla="val -32402"/>
              <a:gd name="adj3" fmla="val 16667"/>
            </a:avLst>
          </a:prstGeom>
          <a:solidFill>
            <a:srgbClr val="84B818">
              <a:alpha val="16000"/>
            </a:srgbClr>
          </a:solidFill>
          <a:ln w="9525" cap="flat" cmpd="sng" algn="ctr">
            <a:solidFill>
              <a:srgbClr val="84B81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i="0" dirty="0" smtClean="0"/>
              <a:t>Note: Only 2 demos in top 30 downloads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Post-sales recommendations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1400" i="1" dirty="0" smtClean="0"/>
              <a:t>		Item views / visitor				Purchases / visitor</a:t>
            </a:r>
          </a:p>
          <a:p>
            <a:r>
              <a:rPr lang="en-US" dirty="0" smtClean="0"/>
              <a:t>Findings</a:t>
            </a:r>
          </a:p>
          <a:p>
            <a:pPr lvl="1"/>
            <a:r>
              <a:rPr lang="en-US" dirty="0" smtClean="0"/>
              <a:t>recommending "more-of-the-same", </a:t>
            </a:r>
            <a:r>
              <a:rPr lang="en-US" dirty="0" smtClean="0"/>
              <a:t>top sellers or simply new items does not work well</a:t>
            </a:r>
          </a:p>
          <a:p>
            <a:pPr lvl="1"/>
            <a:r>
              <a:rPr lang="en-US" dirty="0" smtClean="0"/>
              <a:t>top-Rating </a:t>
            </a:r>
            <a:r>
              <a:rPr lang="en-US" dirty="0" smtClean="0"/>
              <a:t>and SlopeOne nearly exclusively stimulate demo downloads (Not shown) </a:t>
            </a:r>
          </a:p>
          <a:p>
            <a:pPr lvl="1"/>
            <a:r>
              <a:rPr lang="en-US" dirty="0" smtClean="0"/>
              <a:t>top-Seller </a:t>
            </a:r>
            <a:r>
              <a:rPr lang="en-US" dirty="0" smtClean="0"/>
              <a:t>und control group sell no demos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928802"/>
            <a:ext cx="4214842" cy="162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6534" y="1857364"/>
            <a:ext cx="372948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609</Words>
  <Application>Microsoft Office PowerPoint</Application>
  <PresentationFormat>Bildschirmpräsentation (4:3)</PresentationFormat>
  <Paragraphs>157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17_habv</vt:lpstr>
      <vt:lpstr>Benutzerdefiniertes Design</vt:lpstr>
      <vt:lpstr>Folie 1</vt:lpstr>
      <vt:lpstr>Case studies in recommender systems</vt:lpstr>
      <vt:lpstr>Application platform</vt:lpstr>
      <vt:lpstr>Study setup</vt:lpstr>
      <vt:lpstr>Measurements</vt:lpstr>
      <vt:lpstr>My Recommendations conversion rates</vt:lpstr>
      <vt:lpstr>My Recommendations sales increase (1)</vt:lpstr>
      <vt:lpstr>My Recommendations sales increase (2)</vt:lpstr>
      <vt:lpstr>Post-sales recommendations</vt:lpstr>
      <vt:lpstr>Start page recommendations</vt:lpstr>
      <vt:lpstr>Overall effects</vt:lpstr>
      <vt:lpstr>Further observations: ratings on the Mobile Internet</vt:lpstr>
      <vt:lpstr>Summary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LS13Admin</cp:lastModifiedBy>
  <cp:revision>1136</cp:revision>
  <dcterms:created xsi:type="dcterms:W3CDTF">2006-04-22T09:23:14Z</dcterms:created>
  <dcterms:modified xsi:type="dcterms:W3CDTF">2011-08-17T13:42:33Z</dcterms:modified>
</cp:coreProperties>
</file>