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727" r:id="rId3"/>
    <p:sldMasterId id="2147483742" r:id="rId4"/>
  </p:sldMasterIdLst>
  <p:notesMasterIdLst>
    <p:notesMasterId r:id="rId32"/>
  </p:notesMasterIdLst>
  <p:handoutMasterIdLst>
    <p:handoutMasterId r:id="rId33"/>
  </p:handoutMasterIdLst>
  <p:sldIdLst>
    <p:sldId id="818" r:id="rId5"/>
    <p:sldId id="857" r:id="rId6"/>
    <p:sldId id="832" r:id="rId7"/>
    <p:sldId id="840" r:id="rId8"/>
    <p:sldId id="841" r:id="rId9"/>
    <p:sldId id="842" r:id="rId10"/>
    <p:sldId id="843" r:id="rId11"/>
    <p:sldId id="833" r:id="rId12"/>
    <p:sldId id="854" r:id="rId13"/>
    <p:sldId id="834" r:id="rId14"/>
    <p:sldId id="835" r:id="rId15"/>
    <p:sldId id="855" r:id="rId16"/>
    <p:sldId id="836" r:id="rId17"/>
    <p:sldId id="844" r:id="rId18"/>
    <p:sldId id="850" r:id="rId19"/>
    <p:sldId id="837" r:id="rId20"/>
    <p:sldId id="838" r:id="rId21"/>
    <p:sldId id="859" r:id="rId22"/>
    <p:sldId id="845" r:id="rId23"/>
    <p:sldId id="858" r:id="rId24"/>
    <p:sldId id="846" r:id="rId25"/>
    <p:sldId id="849" r:id="rId26"/>
    <p:sldId id="847" r:id="rId27"/>
    <p:sldId id="851" r:id="rId28"/>
    <p:sldId id="852" r:id="rId29"/>
    <p:sldId id="853" r:id="rId30"/>
    <p:sldId id="839" r:id="rId3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etmar" initials="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6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21" autoAdjust="0"/>
    <p:restoredTop sz="96686" autoAdjust="0"/>
  </p:normalViewPr>
  <p:slideViewPr>
    <p:cSldViewPr>
      <p:cViewPr>
        <p:scale>
          <a:sx n="100" d="100"/>
          <a:sy n="100" d="100"/>
        </p:scale>
        <p:origin x="-187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1366769-0C17-442A-895B-E938084F436D}" type="datetimeFigureOut">
              <a:rPr lang="de-DE"/>
              <a:pPr>
                <a:defRPr/>
              </a:pPr>
              <a:t>18.08.2011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F8A2BA-4E50-4B93-8DA2-75B10B09DE6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1739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E7A11710-6318-4617-9CDC-41D645B5145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5559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633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0289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89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598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504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9365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088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7309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5017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481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925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1075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467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773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8801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129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9924-F2A9-4BBB-9DBD-AA0F96B054D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1795E-3ECA-4C95-BCC9-8B66459B9FA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E1444-A1E0-45AF-A236-3B3D424DFBE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0D5B4-BAC5-4E36-8E18-4DE2087EEF8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82407-C7F1-4A86-ABD2-6231783DAF6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23C93-6A03-4BA4-BE34-C1BBD498D45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B71DE-601B-4891-9028-39B593DA366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EBF1-BAC0-449B-B736-909E61948D1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1B00E-1FD8-46A3-A44A-C212E3F1B95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4939F-943C-492D-80C1-3D8DA17C9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FE023-C9DB-4F88-9786-13E80C3477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408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428596" y="6357958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smtClean="0">
                <a:solidFill>
                  <a:srgbClr val="000000"/>
                </a:solidFill>
              </a:rPr>
              <a:t>© Dietmar Jannach and Markus Zanker</a:t>
            </a:r>
            <a:endParaRPr lang="de-DE" sz="12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29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457518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0497374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53638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5617354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3090024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2286834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1502393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9960991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6133551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5903746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325249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Dr. Markus Zanker,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524458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91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428596" y="6357958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smtClean="0">
                <a:solidFill>
                  <a:srgbClr val="000000"/>
                </a:solidFill>
              </a:rPr>
              <a:t>© Dietmar Jannach and Markus Zanker</a:t>
            </a:r>
            <a:endParaRPr lang="de-DE" sz="12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407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0621667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902003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603549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3552332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19719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524818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140718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3421130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9072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98989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0440717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Dr. Markus Zanker,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17381326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000" b="0" dirty="0"/>
              <a:t>- </a:t>
            </a:r>
            <a:fld id="{2E9B48F2-B8AA-4947-B56E-BF420C312FAC}" type="slidenum">
              <a:rPr lang="de-DE" sz="1000" b="0"/>
              <a:pPr>
                <a:defRPr/>
              </a:pPr>
              <a:t>‹Nr.›</a:t>
            </a:fld>
            <a:r>
              <a:rPr lang="de-DE" sz="1000" b="0" dirty="0"/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Tutorial: Introduction to Recommender Systems, ACM SAC 2010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BBD004AC-48FD-42AD-B4D1-61F927313C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000" b="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 b="0">
                <a:solidFill>
                  <a:srgbClr val="000000"/>
                </a:solidFill>
              </a:rPr>
              <a:pPr>
                <a:defRPr/>
              </a:pPr>
              <a:t>‹Nr.›</a:t>
            </a:fld>
            <a:r>
              <a:rPr lang="de-DE" sz="1000" b="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1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000" b="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 b="0">
                <a:solidFill>
                  <a:srgbClr val="000000"/>
                </a:solidFill>
              </a:rPr>
              <a:pPr>
                <a:defRPr/>
              </a:pPr>
              <a:t>‹Nr.›</a:t>
            </a:fld>
            <a:r>
              <a:rPr lang="de-DE" sz="1000" b="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85852" y="2643182"/>
            <a:ext cx="664373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60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itchFamily="34" charset="0"/>
              </a:rPr>
              <a:t>Attacks on collaborative recommender systems</a:t>
            </a:r>
            <a:endParaRPr lang="en-US" sz="3600" dirty="0">
              <a:ln>
                <a:prstDash val="solid"/>
              </a:ln>
              <a:solidFill>
                <a:srgbClr val="00206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Random Attack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 smtClean="0"/>
              <a:t>General scheme of an attack profile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sz="1700" dirty="0" smtClean="0"/>
              <a:t>Attack models mainly differ in the way the profile sections are filled</a:t>
            </a:r>
          </a:p>
          <a:p>
            <a:r>
              <a:rPr lang="en-US" sz="1900" dirty="0" smtClean="0"/>
              <a:t>Random attack model</a:t>
            </a:r>
          </a:p>
          <a:p>
            <a:pPr lvl="1"/>
            <a:r>
              <a:rPr lang="en-US" sz="1700" dirty="0" smtClean="0"/>
              <a:t>Take random values for filler items </a:t>
            </a:r>
          </a:p>
          <a:p>
            <a:pPr lvl="2"/>
            <a:r>
              <a:rPr lang="en-US" sz="1500" dirty="0" smtClean="0"/>
              <a:t>Typical distribution of ratings is known, e.g., for the movie domain</a:t>
            </a:r>
            <a:br>
              <a:rPr lang="en-US" sz="1500" dirty="0" smtClean="0"/>
            </a:br>
            <a:r>
              <a:rPr lang="en-US" sz="1500" dirty="0" smtClean="0"/>
              <a:t>(Average 3.6, standard deviation around 1.1)</a:t>
            </a:r>
          </a:p>
          <a:p>
            <a:pPr lvl="1"/>
            <a:r>
              <a:rPr lang="en-US" sz="1700" dirty="0" smtClean="0"/>
              <a:t>Idea: </a:t>
            </a:r>
          </a:p>
          <a:p>
            <a:pPr lvl="2"/>
            <a:r>
              <a:rPr lang="en-US" sz="1500" dirty="0" smtClean="0"/>
              <a:t>generate profiles with "typical" ratings so they are considered as neighbors to many other real profiles</a:t>
            </a:r>
          </a:p>
          <a:p>
            <a:pPr lvl="1"/>
            <a:r>
              <a:rPr lang="en-US" sz="1700" dirty="0"/>
              <a:t>High/low ratings for target </a:t>
            </a:r>
            <a:r>
              <a:rPr lang="en-US" sz="1700" dirty="0" smtClean="0"/>
              <a:t>items</a:t>
            </a:r>
          </a:p>
          <a:p>
            <a:pPr lvl="1"/>
            <a:r>
              <a:rPr lang="en-US" sz="1700" dirty="0" smtClean="0"/>
              <a:t>Limited effect compared with more advanced models</a:t>
            </a:r>
          </a:p>
          <a:p>
            <a:pPr marL="457200" lvl="1" indent="0">
              <a:buNone/>
            </a:pPr>
            <a:r>
              <a:rPr lang="en-US" dirty="0" smtClean="0"/>
              <a:t>			</a:t>
            </a:r>
          </a:p>
          <a:p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0095"/>
              </p:ext>
            </p:extLst>
          </p:nvPr>
        </p:nvGraphicFramePr>
        <p:xfrm>
          <a:off x="971600" y="1988840"/>
          <a:ext cx="5928668" cy="93610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46953"/>
                <a:gridCol w="423476"/>
                <a:gridCol w="846953"/>
                <a:gridCol w="423476"/>
                <a:gridCol w="846953"/>
                <a:gridCol w="508172"/>
                <a:gridCol w="1101037"/>
                <a:gridCol w="931648"/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Item1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4399" marR="94399" marT="47199" marB="47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4399" marR="94399" marT="47199" marB="471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ItemK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4399" marR="94399" marT="47199" marB="471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4399" marR="94399" marT="47199" marB="471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ItemL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4399" marR="94399" marT="47199" marB="471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4399" marR="94399" marT="47199" marB="471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ItemN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4399" marR="94399" marT="47199" marB="471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Target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4399" marR="94399" marT="47199" marB="471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Calibri" pitchFamily="34" charset="0"/>
                          <a:cs typeface="Calibri" pitchFamily="34" charset="0"/>
                        </a:rPr>
                        <a:t>r_1</a:t>
                      </a:r>
                      <a:endParaRPr lang="de-DE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4399" marR="94399" marT="47199" marB="47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4399" marR="94399" marT="47199" marB="47199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Calibri" pitchFamily="34" charset="0"/>
                          <a:cs typeface="Calibri" pitchFamily="34" charset="0"/>
                        </a:rPr>
                        <a:t>r_k</a:t>
                      </a:r>
                      <a:endParaRPr lang="de-DE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4399" marR="94399" marT="47199" marB="47199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4399" marR="94399" marT="47199" marB="47199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Calibri" pitchFamily="34" charset="0"/>
                          <a:cs typeface="Calibri" pitchFamily="34" charset="0"/>
                        </a:rPr>
                        <a:t>r_l</a:t>
                      </a:r>
                      <a:endParaRPr lang="de-DE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4399" marR="94399" marT="47199" marB="47199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4399" marR="94399" marT="47199" marB="47199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Calibri" pitchFamily="34" charset="0"/>
                          <a:cs typeface="Calibri" pitchFamily="34" charset="0"/>
                        </a:rPr>
                        <a:t>r_n</a:t>
                      </a:r>
                      <a:endParaRPr lang="de-DE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4399" marR="94399" marT="47199" marB="47199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de-DE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4399" marR="94399" marT="47199" marB="471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1203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 smtClean="0">
                          <a:latin typeface="Calibri" pitchFamily="34" charset="0"/>
                          <a:cs typeface="Calibri" pitchFamily="34" charset="0"/>
                        </a:rPr>
                        <a:t>selected items</a:t>
                      </a:r>
                    </a:p>
                  </a:txBody>
                  <a:tcPr marL="94399" marR="94399" marT="47199" marB="47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/>
                    </a:p>
                  </a:txBody>
                  <a:tcPr marL="87137" marR="87137" marT="43568" marB="43568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/>
                    </a:p>
                  </a:txBody>
                  <a:tcPr marL="87137" marR="87137" marT="43568" marB="43568"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filler</a:t>
                      </a:r>
                      <a:r>
                        <a:rPr lang="de-DE" sz="1200" b="1" baseline="0" dirty="0" smtClean="0">
                          <a:latin typeface="Calibri" pitchFamily="34" charset="0"/>
                          <a:cs typeface="Calibri" pitchFamily="34" charset="0"/>
                        </a:rPr>
                        <a:t> items</a:t>
                      </a:r>
                      <a:endParaRPr lang="de-DE" sz="1200" b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4399" marR="94399" marT="47199" marB="471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/>
                    </a:p>
                  </a:txBody>
                  <a:tcPr marL="87137" marR="87137" marT="43568" marB="43568"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 smtClean="0">
                          <a:latin typeface="Calibri" pitchFamily="34" charset="0"/>
                          <a:cs typeface="Calibri" pitchFamily="34" charset="0"/>
                        </a:rPr>
                        <a:t>unrated</a:t>
                      </a:r>
                      <a:r>
                        <a:rPr lang="de-DE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items</a:t>
                      </a:r>
                      <a:endParaRPr lang="de-DE" sz="1200" b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4399" marR="94399" marT="47199" marB="471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/>
                    </a:p>
                  </a:txBody>
                  <a:tcPr marL="87137" marR="87137" marT="43568" marB="43568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4399" marR="94399" marT="47199" marB="471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12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Average Attack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n-US" sz="1800" dirty="0" smtClean="0"/>
              <a:t>use the individual item's rating average for the filler items</a:t>
            </a:r>
          </a:p>
          <a:p>
            <a:r>
              <a:rPr lang="en-US" sz="1800" dirty="0" smtClean="0"/>
              <a:t>intuitively, there should be more neighbors</a:t>
            </a:r>
          </a:p>
          <a:p>
            <a:r>
              <a:rPr lang="en-US" sz="1800" dirty="0" smtClean="0"/>
              <a:t>additional cost involved: find out the average rating of an item</a:t>
            </a:r>
          </a:p>
          <a:p>
            <a:r>
              <a:rPr lang="en-US" sz="1800" dirty="0" smtClean="0"/>
              <a:t>more effective than Random Attack in user-based CF</a:t>
            </a:r>
          </a:p>
          <a:p>
            <a:pPr lvl="1"/>
            <a:r>
              <a:rPr lang="en-US" sz="1600" dirty="0" smtClean="0"/>
              <a:t>But additional knowledge is required</a:t>
            </a:r>
          </a:p>
          <a:p>
            <a:r>
              <a:rPr lang="en-US" sz="1800" dirty="0" smtClean="0"/>
              <a:t>Quite easy to determine average rating values per item</a:t>
            </a:r>
          </a:p>
          <a:p>
            <a:pPr lvl="1"/>
            <a:r>
              <a:rPr lang="en-US" sz="1600" dirty="0" smtClean="0"/>
              <a:t>Values explicitly provided when item is displayed</a:t>
            </a:r>
          </a:p>
        </p:txBody>
      </p:sp>
    </p:spTree>
    <p:extLst>
      <p:ext uri="{BB962C8B-B14F-4D97-AF65-F5344CB8AC3E}">
        <p14:creationId xmlns:p14="http://schemas.microsoft.com/office/powerpoint/2010/main" val="2181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Effectiveness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By the way: what does effective mean?</a:t>
            </a:r>
          </a:p>
          <a:p>
            <a:r>
              <a:rPr lang="en-US" sz="1800" smtClean="0"/>
              <a:t>Possible metrics to measure the introduced bias </a:t>
            </a:r>
          </a:p>
          <a:p>
            <a:r>
              <a:rPr lang="en-US" sz="1800" smtClean="0"/>
              <a:t>Robustness</a:t>
            </a:r>
          </a:p>
          <a:p>
            <a:pPr lvl="1"/>
            <a:r>
              <a:rPr lang="en-US" sz="1600" smtClean="0"/>
              <a:t>deviation in general accuracy of algorithm</a:t>
            </a:r>
          </a:p>
          <a:p>
            <a:r>
              <a:rPr lang="en-US" sz="1800" smtClean="0"/>
              <a:t>Stability</a:t>
            </a:r>
          </a:p>
          <a:p>
            <a:pPr lvl="1"/>
            <a:r>
              <a:rPr lang="en-US" sz="1600" smtClean="0"/>
              <a:t>change in prediction for a target item (before/after attack)</a:t>
            </a:r>
          </a:p>
          <a:p>
            <a:r>
              <a:rPr lang="en-US" sz="1800" smtClean="0"/>
              <a:t>In addition: rank metrics</a:t>
            </a:r>
          </a:p>
          <a:p>
            <a:pPr lvl="1"/>
            <a:r>
              <a:rPr lang="en-US" sz="1600" smtClean="0"/>
              <a:t>How often does an item appear in Top-N lists (before/after)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Bandwagon Attack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80"/>
          </a:xfrm>
        </p:spPr>
        <p:txBody>
          <a:bodyPr/>
          <a:lstStyle/>
          <a:p>
            <a:r>
              <a:rPr lang="en-US" sz="1800" dirty="0" smtClean="0"/>
              <a:t>Exploits additional information about  the community ratings</a:t>
            </a:r>
          </a:p>
          <a:p>
            <a:r>
              <a:rPr lang="en-US" sz="1800" dirty="0" smtClean="0"/>
              <a:t>Simple idea: </a:t>
            </a:r>
          </a:p>
          <a:p>
            <a:pPr lvl="1"/>
            <a:r>
              <a:rPr lang="en-US" sz="1600" dirty="0" smtClean="0"/>
              <a:t>Add profiles that contain high ratings for "blockbusters" (in the selected items); use random values for the filler items</a:t>
            </a:r>
          </a:p>
          <a:p>
            <a:pPr lvl="1"/>
            <a:r>
              <a:rPr lang="en-US" sz="1600" dirty="0" smtClean="0"/>
              <a:t>Will intuitively lead to more neighbors because</a:t>
            </a:r>
          </a:p>
          <a:p>
            <a:pPr lvl="2"/>
            <a:r>
              <a:rPr lang="en-US" sz="1600" dirty="0"/>
              <a:t>popular items will have many </a:t>
            </a:r>
            <a:r>
              <a:rPr lang="en-US" sz="1600" dirty="0" smtClean="0"/>
              <a:t>ratings and</a:t>
            </a:r>
          </a:p>
          <a:p>
            <a:pPr lvl="2"/>
            <a:r>
              <a:rPr lang="en-US" sz="1600" dirty="0" smtClean="0"/>
              <a:t>rating values are similar to many other user-profiles</a:t>
            </a:r>
          </a:p>
          <a:p>
            <a:r>
              <a:rPr lang="en-US" sz="1800" dirty="0" smtClean="0"/>
              <a:t>Example: Injecting a profile with high rating values for the </a:t>
            </a:r>
            <a:r>
              <a:rPr lang="en-US" sz="1800" i="1" dirty="0" smtClean="0"/>
              <a:t>Harry Potter </a:t>
            </a:r>
            <a:r>
              <a:rPr lang="en-US" sz="1800" dirty="0" smtClean="0"/>
              <a:t>series</a:t>
            </a:r>
          </a:p>
          <a:p>
            <a:r>
              <a:rPr lang="en-US" sz="1800" dirty="0" smtClean="0"/>
              <a:t>Low-cost attack</a:t>
            </a:r>
          </a:p>
          <a:p>
            <a:pPr lvl="1"/>
            <a:r>
              <a:rPr lang="en-US" sz="1600" dirty="0" smtClean="0"/>
              <a:t>Set of top-selling items/blockbusters can be easily determined</a:t>
            </a:r>
          </a:p>
          <a:p>
            <a:r>
              <a:rPr lang="en-US" sz="1800" dirty="0" smtClean="0"/>
              <a:t>Does not require additional knowledge about mean item ratings</a:t>
            </a:r>
          </a:p>
        </p:txBody>
      </p:sp>
    </p:spTree>
    <p:extLst>
      <p:ext uri="{BB962C8B-B14F-4D97-AF65-F5344CB8AC3E}">
        <p14:creationId xmlns:p14="http://schemas.microsoft.com/office/powerpoint/2010/main" val="21523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Attack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8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Designing an attack that aims to push item A</a:t>
            </a:r>
          </a:p>
          <a:p>
            <a:r>
              <a:rPr lang="en-US" sz="1800" dirty="0" smtClean="0"/>
              <a:t>Find </a:t>
            </a:r>
            <a:r>
              <a:rPr lang="en-US" sz="1800" dirty="0"/>
              <a:t>items that are similar to </a:t>
            </a:r>
            <a:r>
              <a:rPr lang="en-US" sz="1800" dirty="0" smtClean="0"/>
              <a:t>target item, </a:t>
            </a:r>
          </a:p>
          <a:p>
            <a:pPr lvl="1"/>
            <a:r>
              <a:rPr lang="en-US" sz="1600" dirty="0" smtClean="0"/>
              <a:t>These items probably </a:t>
            </a:r>
            <a:r>
              <a:rPr lang="en-US" sz="1600" dirty="0"/>
              <a:t>liked by the same group of </a:t>
            </a:r>
            <a:r>
              <a:rPr lang="en-US" sz="1600" dirty="0" smtClean="0"/>
              <a:t>people</a:t>
            </a:r>
          </a:p>
          <a:p>
            <a:pPr lvl="1"/>
            <a:r>
              <a:rPr lang="en-US" sz="1600" dirty="0" smtClean="0"/>
              <a:t>Identify subset of user community that is interested in items similar to A</a:t>
            </a:r>
          </a:p>
          <a:p>
            <a:r>
              <a:rPr lang="en-US" sz="1800" dirty="0" smtClean="0"/>
              <a:t>Inject </a:t>
            </a:r>
            <a:r>
              <a:rPr lang="en-US" sz="1800" dirty="0"/>
              <a:t>profiles that have </a:t>
            </a:r>
            <a:endParaRPr lang="en-US" sz="1800" dirty="0" smtClean="0"/>
          </a:p>
          <a:p>
            <a:pPr lvl="1"/>
            <a:r>
              <a:rPr lang="en-US" sz="1600" dirty="0" smtClean="0"/>
              <a:t>high </a:t>
            </a:r>
            <a:r>
              <a:rPr lang="en-US" sz="1600" dirty="0"/>
              <a:t>ratings for fantasy novels and </a:t>
            </a:r>
            <a:endParaRPr lang="en-US" sz="1600" dirty="0" smtClean="0"/>
          </a:p>
          <a:p>
            <a:pPr lvl="1"/>
            <a:r>
              <a:rPr lang="en-US" sz="1600" dirty="0" smtClean="0"/>
              <a:t>random </a:t>
            </a:r>
            <a:r>
              <a:rPr lang="en-US" sz="1600" dirty="0"/>
              <a:t>or low ratings for other genres</a:t>
            </a:r>
          </a:p>
          <a:p>
            <a:r>
              <a:rPr lang="en-US" sz="1800" dirty="0"/>
              <a:t>Thus, item will be pushed within the relevant </a:t>
            </a:r>
            <a:r>
              <a:rPr lang="en-US" sz="1800" dirty="0" smtClean="0"/>
              <a:t>community</a:t>
            </a:r>
          </a:p>
          <a:p>
            <a:r>
              <a:rPr lang="en-US" sz="1800" dirty="0" smtClean="0"/>
              <a:t>For example: Push the new Harry Potter book</a:t>
            </a:r>
          </a:p>
          <a:p>
            <a:pPr lvl="1"/>
            <a:r>
              <a:rPr lang="en-US" sz="1600" dirty="0" smtClean="0"/>
              <a:t>Attacker will inject profile with</a:t>
            </a:r>
            <a:r>
              <a:rPr lang="en-US" sz="1600" dirty="0"/>
              <a:t> </a:t>
            </a:r>
            <a:r>
              <a:rPr lang="en-US" sz="1600" dirty="0" smtClean="0"/>
              <a:t>positive ratings for other popular fantasy books </a:t>
            </a:r>
          </a:p>
          <a:p>
            <a:pPr lvl="1"/>
            <a:r>
              <a:rPr lang="en-US" sz="1600" dirty="0" smtClean="0"/>
              <a:t>Harry Potter book will be recommended to typical fantasy book reader </a:t>
            </a:r>
          </a:p>
          <a:p>
            <a:r>
              <a:rPr lang="en-US" dirty="0" smtClean="0"/>
              <a:t>Additional knowledge (e.g. genre of a book) is required</a:t>
            </a:r>
          </a:p>
        </p:txBody>
      </p:sp>
    </p:spTree>
    <p:extLst>
      <p:ext uri="{BB962C8B-B14F-4D97-AF65-F5344CB8AC3E}">
        <p14:creationId xmlns:p14="http://schemas.microsoft.com/office/powerpoint/2010/main" val="7372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nuke attacks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8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Love/hate attack</a:t>
            </a:r>
          </a:p>
          <a:p>
            <a:pPr lvl="1"/>
            <a:r>
              <a:rPr lang="en-US" sz="1600" dirty="0" smtClean="0"/>
              <a:t>Target item is given the minimum value</a:t>
            </a:r>
          </a:p>
          <a:p>
            <a:pPr lvl="1"/>
            <a:r>
              <a:rPr lang="en-US" sz="1600" dirty="0" smtClean="0"/>
              <a:t>Filler items are given the highest possible rating value</a:t>
            </a:r>
          </a:p>
          <a:p>
            <a:pPr lvl="1"/>
            <a:r>
              <a:rPr lang="en-US" sz="1600" dirty="0" smtClean="0"/>
              <a:t>Serious effect on system’s recommendations when goal is to nuke an item</a:t>
            </a:r>
          </a:p>
          <a:p>
            <a:pPr lvl="1"/>
            <a:r>
              <a:rPr lang="en-US" sz="1600" dirty="0" smtClean="0"/>
              <a:t>Other way around (push an item) it is not effective</a:t>
            </a:r>
          </a:p>
          <a:p>
            <a:r>
              <a:rPr lang="en-US" sz="1800" dirty="0" smtClean="0"/>
              <a:t>Reverse bandwagon</a:t>
            </a:r>
          </a:p>
          <a:p>
            <a:pPr lvl="1"/>
            <a:r>
              <a:rPr lang="en-US" sz="1600" dirty="0" smtClean="0"/>
              <a:t>Associate target item with other items that are disliked by many people.</a:t>
            </a:r>
          </a:p>
          <a:p>
            <a:pPr lvl="1"/>
            <a:r>
              <a:rPr lang="en-US" sz="1600" dirty="0" smtClean="0"/>
              <a:t>Selected item set is filled with minimum ratings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analysis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Effect depends mainly on the attack size (number of fake profiles inserted)</a:t>
            </a:r>
          </a:p>
          <a:p>
            <a:r>
              <a:rPr lang="en-US" sz="1800" dirty="0" smtClean="0"/>
              <a:t>User-based recommenders:</a:t>
            </a:r>
          </a:p>
          <a:p>
            <a:pPr lvl="1"/>
            <a:r>
              <a:rPr lang="en-US" sz="1600" dirty="0" smtClean="0"/>
              <a:t>Bandwagon / Average Attack: </a:t>
            </a:r>
          </a:p>
          <a:p>
            <a:pPr lvl="2"/>
            <a:r>
              <a:rPr lang="en-US" sz="1400" dirty="0" smtClean="0"/>
              <a:t>Bias shift of 1.5 points  on a 5-point scale at 3% attack size</a:t>
            </a:r>
          </a:p>
          <a:p>
            <a:pPr lvl="1"/>
            <a:r>
              <a:rPr lang="en-US" sz="1600" dirty="0" smtClean="0"/>
              <a:t>Average Attack slightly better but requires more knowledge</a:t>
            </a:r>
          </a:p>
          <a:p>
            <a:pPr lvl="1"/>
            <a:r>
              <a:rPr lang="en-US" sz="1600" dirty="0" smtClean="0"/>
              <a:t>1.5 points shift is significant; 3% attack size means inserting e.g., 30,000 profiles into one-million rating database …</a:t>
            </a:r>
          </a:p>
          <a:p>
            <a:r>
              <a:rPr lang="en-US" sz="1800" dirty="0" smtClean="0"/>
              <a:t>Item-based recommenders</a:t>
            </a:r>
          </a:p>
          <a:p>
            <a:pPr lvl="1"/>
            <a:r>
              <a:rPr lang="en-US" sz="1600" dirty="0" smtClean="0"/>
              <a:t>Far more stable; only 0.15 points prediction shift achieved</a:t>
            </a:r>
          </a:p>
          <a:p>
            <a:pPr lvl="1"/>
            <a:r>
              <a:rPr lang="en-US" sz="1600" dirty="0" smtClean="0"/>
              <a:t>Exception: Segment attack successful (was designed for item-based method)</a:t>
            </a:r>
          </a:p>
          <a:p>
            <a:pPr lvl="1"/>
            <a:r>
              <a:rPr lang="en-US" sz="1600" dirty="0" smtClean="0"/>
              <a:t>Hybrid recommenders and other model-based algorithms cannot be easily biased (with the described/known attack models)</a:t>
            </a: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4932040" y="1916832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497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Use model-based or hybrid algorithms</a:t>
            </a:r>
          </a:p>
          <a:p>
            <a:pPr lvl="1"/>
            <a:r>
              <a:rPr lang="en-US" sz="1600" dirty="0" smtClean="0"/>
              <a:t>More robust against profile injection attacks</a:t>
            </a:r>
          </a:p>
          <a:p>
            <a:pPr lvl="1"/>
            <a:r>
              <a:rPr lang="en-US" sz="1600" dirty="0" smtClean="0"/>
              <a:t>Accuracy comparable with accuracy of memory-based approaches</a:t>
            </a:r>
          </a:p>
          <a:p>
            <a:pPr lvl="1"/>
            <a:r>
              <a:rPr lang="en-US" sz="1600" dirty="0" smtClean="0"/>
              <a:t>Less vulnerable</a:t>
            </a:r>
          </a:p>
          <a:p>
            <a:r>
              <a:rPr lang="en-US" sz="1800" dirty="0" smtClean="0"/>
              <a:t>Increase profile injection costs</a:t>
            </a:r>
          </a:p>
          <a:p>
            <a:pPr lvl="1"/>
            <a:r>
              <a:rPr lang="en-US" sz="1600" dirty="0" err="1" smtClean="0"/>
              <a:t>Captchas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lvl="2"/>
            <a:r>
              <a:rPr lang="en-US" sz="1600" dirty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lvl="1"/>
            <a:r>
              <a:rPr lang="en-US" sz="1600" dirty="0" smtClean="0"/>
              <a:t>Low-cost manual insertion 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84" b="35875"/>
          <a:stretch/>
        </p:blipFill>
        <p:spPr bwMode="auto">
          <a:xfrm>
            <a:off x="1675046" y="3573016"/>
            <a:ext cx="3048000" cy="65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9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Countermeasures II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smtClean="0"/>
              <a:t>Use statistical attack detection methods</a:t>
            </a:r>
          </a:p>
          <a:p>
            <a:pPr lvl="1"/>
            <a:r>
              <a:rPr lang="en-US" sz="1600" smtClean="0"/>
              <a:t>detect groups of users who collaborate to push/nuke items</a:t>
            </a:r>
          </a:p>
          <a:p>
            <a:pPr lvl="1"/>
            <a:r>
              <a:rPr lang="en-US" sz="1600" smtClean="0"/>
              <a:t>monitor development of ratings for an item</a:t>
            </a:r>
          </a:p>
          <a:p>
            <a:pPr lvl="2"/>
            <a:r>
              <a:rPr lang="en-US" sz="1600" smtClean="0"/>
              <a:t>changes in average rating</a:t>
            </a:r>
          </a:p>
          <a:p>
            <a:pPr lvl="2"/>
            <a:r>
              <a:rPr lang="en-US" sz="1600" smtClean="0"/>
              <a:t>changes in rating entropy</a:t>
            </a:r>
          </a:p>
          <a:p>
            <a:pPr lvl="2"/>
            <a:r>
              <a:rPr lang="en-US" sz="1600" smtClean="0"/>
              <a:t>time-dependent metrics (bulk ratings)</a:t>
            </a:r>
          </a:p>
          <a:p>
            <a:pPr lvl="1"/>
            <a:r>
              <a:rPr lang="en-US" sz="1600" smtClean="0"/>
              <a:t>use machine-learning methods to discriminate real from fake profiles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Privacy aspects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smtClean="0"/>
              <a:t>Problem: </a:t>
            </a:r>
          </a:p>
          <a:p>
            <a:pPr lvl="1"/>
            <a:r>
              <a:rPr lang="en-US" sz="1600" b="0" smtClean="0"/>
              <a:t>Store and manage sensitive customer information</a:t>
            </a:r>
          </a:p>
          <a:p>
            <a:r>
              <a:rPr lang="en-US" sz="1800" smtClean="0"/>
              <a:t>Detailed customer profiles are the basis for market intelligence</a:t>
            </a:r>
          </a:p>
          <a:p>
            <a:pPr lvl="1"/>
            <a:r>
              <a:rPr lang="en-US" sz="1600" smtClean="0"/>
              <a:t>Such as segmentation of consumers</a:t>
            </a:r>
          </a:p>
          <a:p>
            <a:r>
              <a:rPr lang="en-US" sz="1800" smtClean="0"/>
              <a:t>Ensuring customer privacy</a:t>
            </a:r>
          </a:p>
          <a:p>
            <a:pPr lvl="1"/>
            <a:r>
              <a:rPr lang="en-US" sz="1600" smtClean="0"/>
              <a:t>important for success of a recommender system</a:t>
            </a:r>
          </a:p>
          <a:p>
            <a:pPr lvl="1"/>
            <a:r>
              <a:rPr lang="en-US" sz="1600" smtClean="0"/>
              <a:t>users refrain from using the application if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smtClean="0"/>
              <a:t>privacy leaks get publicly known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902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Introduction</a:t>
            </a:r>
          </a:p>
          <a:p>
            <a:r>
              <a:rPr lang="en-US" sz="1800" smtClean="0"/>
              <a:t>Charactarization of Attacks</a:t>
            </a:r>
          </a:p>
          <a:p>
            <a:r>
              <a:rPr lang="en-US" sz="1800" smtClean="0"/>
              <a:t>Attack models</a:t>
            </a:r>
          </a:p>
          <a:p>
            <a:r>
              <a:rPr lang="en-US" sz="1800" smtClean="0"/>
              <a:t>Effectivness analysis</a:t>
            </a:r>
          </a:p>
          <a:p>
            <a:r>
              <a:rPr lang="en-US" sz="1800" smtClean="0"/>
              <a:t>Countermeasures</a:t>
            </a:r>
          </a:p>
          <a:p>
            <a:r>
              <a:rPr lang="en-US" sz="1800" smtClean="0"/>
              <a:t>Privacy aspects</a:t>
            </a:r>
          </a:p>
          <a:p>
            <a:r>
              <a:rPr lang="en-US" sz="1800" smtClean="0"/>
              <a:t>Discussion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62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Privacy aspects II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Main architectural assumption of CF-Recommender system is</a:t>
            </a:r>
          </a:p>
          <a:p>
            <a:pPr lvl="1"/>
            <a:r>
              <a:rPr lang="en-US" sz="1600" dirty="0" smtClean="0"/>
              <a:t>One central server holding the database and 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p</a:t>
            </a:r>
            <a:r>
              <a:rPr lang="en-US" sz="1600" dirty="0" smtClean="0"/>
              <a:t>lain (non-encrypted) ratings are stored in this database</a:t>
            </a:r>
          </a:p>
          <a:p>
            <a:r>
              <a:rPr lang="en-US" sz="1800" dirty="0" smtClean="0"/>
              <a:t>Once an attacker achieved access to that system, all information can be directly used</a:t>
            </a:r>
          </a:p>
          <a:p>
            <a:r>
              <a:rPr lang="en-US" sz="1800" dirty="0"/>
              <a:t>P</a:t>
            </a:r>
            <a:r>
              <a:rPr lang="en-US" sz="1800" dirty="0" smtClean="0"/>
              <a:t>revent such privacy breaches by</a:t>
            </a:r>
          </a:p>
          <a:p>
            <a:pPr lvl="1"/>
            <a:r>
              <a:rPr lang="en-US" sz="1600" dirty="0" smtClean="0"/>
              <a:t>Distributing the information or</a:t>
            </a:r>
          </a:p>
          <a:p>
            <a:pPr lvl="1"/>
            <a:r>
              <a:rPr lang="en-US" sz="1600" dirty="0" smtClean="0"/>
              <a:t>Avoiding the exchange, transfer or central storage of the raw user ratings.</a:t>
            </a:r>
          </a:p>
        </p:txBody>
      </p:sp>
    </p:spTree>
    <p:extLst>
      <p:ext uri="{BB962C8B-B14F-4D97-AF65-F5344CB8AC3E}">
        <p14:creationId xmlns:p14="http://schemas.microsoft.com/office/powerpoint/2010/main" val="426306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perturbation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Main Idea: obfuscate ratings by applying random data perturbation</a:t>
            </a:r>
          </a:p>
          <a:p>
            <a:r>
              <a:rPr lang="en-US" sz="1800" dirty="0" smtClean="0"/>
              <a:t>Server although does not know the exact values of the customer ratings</a:t>
            </a:r>
          </a:p>
          <a:p>
            <a:pPr lvl="1"/>
            <a:r>
              <a:rPr lang="en-US" sz="1600" dirty="0" smtClean="0"/>
              <a:t>Accurate recommendation can still be made because:</a:t>
            </a:r>
          </a:p>
          <a:p>
            <a:pPr lvl="2"/>
            <a:r>
              <a:rPr lang="en-US" sz="1400" dirty="0" smtClean="0"/>
              <a:t>The range of data is known</a:t>
            </a:r>
          </a:p>
          <a:p>
            <a:pPr lvl="1"/>
            <a:r>
              <a:rPr lang="en-US" sz="1600" dirty="0" smtClean="0"/>
              <a:t>Computation based on aggregation of obfuscated data sets</a:t>
            </a:r>
          </a:p>
          <a:p>
            <a:r>
              <a:rPr lang="en-US" sz="1800" dirty="0" smtClean="0"/>
              <a:t>Tradeoff between degree of obfuscation an accuracy of recommendation</a:t>
            </a:r>
          </a:p>
          <a:p>
            <a:pPr lvl="1"/>
            <a:r>
              <a:rPr lang="en-US" sz="1600" dirty="0" smtClean="0"/>
              <a:t>The more "noise" in the data, </a:t>
            </a:r>
          </a:p>
          <a:p>
            <a:pPr lvl="2"/>
            <a:r>
              <a:rPr lang="en-US" sz="1600" dirty="0" smtClean="0"/>
              <a:t>the better users' privacy is preserved </a:t>
            </a:r>
          </a:p>
          <a:p>
            <a:pPr lvl="2"/>
            <a:r>
              <a:rPr lang="en-US" sz="1600" dirty="0" smtClean="0"/>
              <a:t>the harder the approximation of real data for the server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1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perturbation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Vector of numbers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0" dirty="0" smtClean="0"/>
                  <a:t> </a:t>
                </a:r>
                <a:r>
                  <a:rPr lang="en-US" sz="1800" dirty="0" smtClean="0"/>
                  <a:t>provided by client</a:t>
                </a:r>
              </a:p>
              <a:p>
                <a:r>
                  <a:rPr lang="en-US" sz="1800" dirty="0" smtClean="0"/>
                  <a:t>Disguise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/>
                      </a:rPr>
                      <m:t>𝐴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by adding vector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𝑅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/>
                      </a:rPr>
                      <m:t> </m:t>
                    </m:r>
                  </m:oMath>
                </a14:m>
                <a:endParaRPr lang="en-US" sz="1800" b="0" i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 smtClean="0"/>
                  <a:t> taken from uniform distribution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</m:oMath>
                </a14:m>
                <a:endParaRPr lang="en-US" sz="1800" b="0" dirty="0" smtClean="0"/>
              </a:p>
              <a:p>
                <a:r>
                  <a:rPr lang="en-US" sz="1800" dirty="0" err="1" smtClean="0"/>
                  <a:t>Pertubed</a:t>
                </a:r>
                <a:r>
                  <a:rPr lang="en-US" sz="1800" dirty="0" smtClean="0"/>
                  <a:t> vector</a:t>
                </a:r>
                <a:r>
                  <a:rPr lang="en-US" sz="18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de-DE" sz="1800" b="0" i="1" smtClean="0">
                        <a:latin typeface="Cambria Math"/>
                      </a:rPr>
                      <m:t>′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0" dirty="0" smtClean="0"/>
                  <a:t> </a:t>
                </a:r>
                <a:r>
                  <a:rPr lang="en-US" sz="1800" dirty="0" smtClean="0"/>
                  <a:t>sent to server</a:t>
                </a:r>
              </a:p>
              <a:p>
                <a:r>
                  <a:rPr lang="en-US" sz="1800" dirty="0" smtClean="0"/>
                  <a:t>Server does not know original ratings but </a:t>
                </a:r>
              </a:p>
              <a:p>
                <a:pPr lvl="1"/>
                <a:r>
                  <a:rPr lang="en-US" sz="1600" dirty="0" smtClean="0"/>
                  <a:t>If range of distribution is known and</a:t>
                </a:r>
              </a:p>
              <a:p>
                <a:pPr lvl="1"/>
                <a:r>
                  <a:rPr lang="en-US" sz="1600" dirty="0"/>
                  <a:t>e</a:t>
                </a:r>
                <a:r>
                  <a:rPr lang="en-US" sz="1600" dirty="0" smtClean="0"/>
                  <a:t>nough data are available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good estimation can be made of the sum of the vectors:</a:t>
                </a:r>
                <a:r>
                  <a:rPr lang="en-US" sz="1800" b="0" dirty="0" smtClean="0"/>
                  <a:t/>
                </a:r>
                <a:br>
                  <a:rPr lang="en-US" sz="1800" b="0" dirty="0" smtClean="0"/>
                </a:br>
                <a:endParaRPr lang="en-US" sz="1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sz="1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800" b="1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sz="18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800" b="1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sz="18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800" b="1" i="1" smtClean="0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44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4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collaborative filtering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680520"/>
          </a:xfrm>
        </p:spPr>
        <p:txBody>
          <a:bodyPr>
            <a:noAutofit/>
          </a:bodyPr>
          <a:lstStyle/>
          <a:p>
            <a:r>
              <a:rPr lang="en-US" sz="1800" smtClean="0"/>
              <a:t>Distribute knowledge and avoid storing the information in one central place</a:t>
            </a:r>
          </a:p>
          <a:p>
            <a:r>
              <a:rPr lang="en-US" sz="1800" smtClean="0"/>
              <a:t>Peer-to-peer (P2P) CF</a:t>
            </a:r>
          </a:p>
          <a:p>
            <a:pPr lvl="1"/>
            <a:r>
              <a:rPr lang="en-US" sz="1600" smtClean="0"/>
              <a:t>Exchange rating information in a scalable P2P network</a:t>
            </a:r>
          </a:p>
          <a:p>
            <a:pPr lvl="1"/>
            <a:r>
              <a:rPr lang="en-US" sz="1600" smtClean="0"/>
              <a:t>Active user broadcasts a query (vector of user´s item ratings)</a:t>
            </a:r>
          </a:p>
          <a:p>
            <a:pPr lvl="1"/>
            <a:r>
              <a:rPr lang="en-US" sz="1600" smtClean="0"/>
              <a:t>Peers calculate similarity between recieved and other known vectors</a:t>
            </a:r>
          </a:p>
          <a:p>
            <a:pPr lvl="2"/>
            <a:r>
              <a:rPr lang="en-US" sz="1400" smtClean="0"/>
              <a:t>If similarity  &gt; threshold, known ratings returned to requester</a:t>
            </a:r>
          </a:p>
          <a:p>
            <a:pPr lvl="2"/>
            <a:r>
              <a:rPr lang="en-US" sz="1400" smtClean="0"/>
              <a:t>If not, query forwarded to the neighboring peers</a:t>
            </a:r>
          </a:p>
          <a:p>
            <a:pPr lvl="1"/>
            <a:r>
              <a:rPr lang="en-US" sz="1600" smtClean="0"/>
              <a:t>Activ user calculates prediction </a:t>
            </a:r>
            <a:br>
              <a:rPr lang="en-US" sz="1600" smtClean="0"/>
            </a:br>
            <a:r>
              <a:rPr lang="en-US" sz="1600" smtClean="0"/>
              <a:t>with recieved ratings</a:t>
            </a:r>
          </a:p>
          <a:p>
            <a:pPr marL="457200" lvl="1" indent="0">
              <a:buNone/>
            </a:pPr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marL="457200" lvl="1" indent="0">
              <a:buNone/>
            </a:pPr>
            <a:endParaRPr lang="en-US" smtClean="0"/>
          </a:p>
          <a:p>
            <a:pPr lvl="1"/>
            <a:endParaRPr lang="en-US" smtClean="0"/>
          </a:p>
          <a:p>
            <a:pPr marL="457200" lvl="1" indent="0">
              <a:buNone/>
            </a:pPr>
            <a:r>
              <a:rPr lang="en-US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17032"/>
            <a:ext cx="3851919" cy="2122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4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collaborative filtering with obfuscation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68052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Combines P2P data exchange and data obfuscation</a:t>
            </a:r>
          </a:p>
          <a:p>
            <a:r>
              <a:rPr lang="en-US" sz="1800" dirty="0" smtClean="0"/>
              <a:t>Instead of broadcasting the "raw" profile only obfuscated version is published</a:t>
            </a:r>
          </a:p>
          <a:p>
            <a:r>
              <a:rPr lang="en-US" sz="1800" dirty="0" smtClean="0"/>
              <a:t>Peers received this broadcast return a prediction for target item</a:t>
            </a:r>
          </a:p>
          <a:p>
            <a:r>
              <a:rPr lang="en-US" sz="1800" dirty="0" smtClean="0"/>
              <a:t>Active user </a:t>
            </a:r>
          </a:p>
          <a:p>
            <a:pPr lvl="1"/>
            <a:r>
              <a:rPr lang="en-US" sz="1600" dirty="0" smtClean="0"/>
              <a:t>collects these answers and</a:t>
            </a:r>
          </a:p>
          <a:p>
            <a:pPr lvl="1"/>
            <a:r>
              <a:rPr lang="en-US" sz="1600" dirty="0" smtClean="0"/>
              <a:t>calculates a prediction using standard nearest-neighbor-method</a:t>
            </a:r>
          </a:p>
          <a:p>
            <a:r>
              <a:rPr lang="en-US" sz="1800" dirty="0" smtClean="0"/>
              <a:t>Obfuscation will help to preserve privacy of participants</a:t>
            </a:r>
          </a:p>
          <a:p>
            <a:r>
              <a:rPr lang="en-US" sz="1800" dirty="0" smtClean="0"/>
              <a:t>Advisable to perturb only profiles of respondent agents</a:t>
            </a:r>
          </a:p>
          <a:p>
            <a:r>
              <a:rPr lang="en-US" sz="1800" dirty="0" smtClean="0"/>
              <a:t>Obfuscation of requester profile deteriorates recommendation accuracy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65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CF with estimated concordance 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268760"/>
                <a:ext cx="8229600" cy="468052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Picks up tradeoff problem "privacy vs. accuracy"</a:t>
                </a:r>
              </a:p>
              <a:p>
                <a:r>
                  <a:rPr lang="en-US" sz="1800" dirty="0" smtClean="0"/>
                  <a:t>Main idea: Do not use standard similarity measure (like Pearson)</a:t>
                </a:r>
              </a:p>
              <a:p>
                <a:r>
                  <a:rPr lang="en-US" sz="1800" dirty="0" smtClean="0"/>
                  <a:t>Instead: concordance measure with comparable accuracy to Pearson etc.</a:t>
                </a:r>
              </a:p>
              <a:p>
                <a:pPr lvl="1"/>
                <a:r>
                  <a:rPr lang="en-US" sz="1600" dirty="0" smtClean="0"/>
                  <a:t>Given set of items rated by user A and user B. Determine:</a:t>
                </a:r>
              </a:p>
              <a:p>
                <a:pPr lvl="1"/>
                <a:r>
                  <a:rPr lang="en-US" sz="1600" dirty="0" smtClean="0"/>
                  <a:t>number of concordant</a:t>
                </a:r>
              </a:p>
              <a:p>
                <a:pPr lvl="2"/>
                <a:r>
                  <a:rPr lang="en-US" sz="1400" dirty="0"/>
                  <a:t>I</a:t>
                </a:r>
                <a:r>
                  <a:rPr lang="en-US" sz="1400" dirty="0" smtClean="0"/>
                  <a:t>tems on which both users have the same opinion</a:t>
                </a:r>
              </a:p>
              <a:p>
                <a:pPr lvl="1"/>
                <a:r>
                  <a:rPr lang="en-US" sz="1600" dirty="0" smtClean="0"/>
                  <a:t>number of discordant</a:t>
                </a:r>
              </a:p>
              <a:p>
                <a:pPr lvl="2"/>
                <a:r>
                  <a:rPr lang="en-US" sz="1400" dirty="0"/>
                  <a:t>I</a:t>
                </a:r>
                <a:r>
                  <a:rPr lang="en-US" sz="1400" dirty="0" smtClean="0"/>
                  <a:t>tems on which their disagree</a:t>
                </a:r>
              </a:p>
              <a:p>
                <a:pPr lvl="1"/>
                <a:r>
                  <a:rPr lang="en-US" sz="1600" dirty="0"/>
                  <a:t>n</a:t>
                </a:r>
                <a:r>
                  <a:rPr lang="en-US" sz="1600" dirty="0" smtClean="0"/>
                  <a:t>umber of items for which their ratings are tied </a:t>
                </a:r>
              </a:p>
              <a:p>
                <a:pPr lvl="2"/>
                <a:r>
                  <a:rPr lang="en-US" sz="1400" dirty="0" smtClean="0"/>
                  <a:t>Same opinion or not rated item</a:t>
                </a:r>
              </a:p>
              <a:p>
                <a:pPr lvl="1"/>
                <a:r>
                  <a:rPr lang="en-US" sz="1600" dirty="0" smtClean="0"/>
                  <a:t>Association between A and B computed by Somers' d measure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700" i="1" dirty="0" smtClean="0">
                    <a:latin typeface="Cambria Math"/>
                  </a:rPr>
                  <a:t/>
                </a:r>
                <a:br>
                  <a:rPr lang="en-US" sz="170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17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7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7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7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/>
                            </a:rPr>
                            <m:t>𝑁𝑏𝐶𝑜𝑛𝑐𝑜𝑟𝑑𝑎𝑛𝑡</m:t>
                          </m:r>
                          <m:r>
                            <a:rPr lang="en-US" sz="1700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sz="1700" b="0" i="1" smtClean="0">
                              <a:latin typeface="Cambria Math"/>
                            </a:rPr>
                            <m:t>𝑁𝑏𝐷𝑖𝑠𝑐𝑜𝑟𝑑𝑎𝑛𝑡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/>
                            </a:rPr>
                            <m:t>𝑁𝑏𝐼𝑡𝑒𝑚𝑅𝑎𝑡𝑖𝑛𝑔𝑠𝑈𝑠𝑒𝑑</m:t>
                          </m:r>
                          <m:r>
                            <a:rPr lang="en-US" sz="1700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sz="1700" b="0" i="1" smtClean="0">
                              <a:latin typeface="Cambria Math"/>
                            </a:rPr>
                            <m:t>𝑁𝑏𝑇𝑖𝑒𝑑</m:t>
                          </m:r>
                        </m:den>
                      </m:f>
                    </m:oMath>
                  </m:oMathPara>
                </a14:m>
                <a:endParaRPr lang="en-US" sz="1700" dirty="0" smtClean="0"/>
              </a:p>
              <a:p>
                <a:pPr lvl="3"/>
                <a:endParaRPr lang="en-US" dirty="0" smtClean="0"/>
              </a:p>
              <a:p>
                <a:pPr lvl="2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268760"/>
                <a:ext cx="8229600" cy="4680520"/>
              </a:xfrm>
              <a:blipFill rotWithShape="1">
                <a:blip r:embed="rId3"/>
                <a:stretch>
                  <a:fillRect l="-519" t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Community-building and aggregates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Participants of knowledge communities share information</a:t>
            </a:r>
          </a:p>
          <a:p>
            <a:pPr lvl="1"/>
            <a:r>
              <a:rPr lang="en-US" sz="1600" smtClean="0"/>
              <a:t>inside the community or</a:t>
            </a:r>
          </a:p>
          <a:p>
            <a:pPr lvl="1"/>
            <a:r>
              <a:rPr lang="en-US" sz="1600" smtClean="0"/>
              <a:t>with outsiders</a:t>
            </a:r>
          </a:p>
          <a:p>
            <a:r>
              <a:rPr lang="en-US" sz="1800" smtClean="0"/>
              <a:t>Active user can derive predictions from shared information</a:t>
            </a:r>
          </a:p>
          <a:p>
            <a:r>
              <a:rPr lang="en-US" sz="1800" smtClean="0"/>
              <a:t>Informations are aggregated based on e.g. SVD</a:t>
            </a:r>
          </a:p>
          <a:p>
            <a:r>
              <a:rPr lang="en-US" sz="1800" smtClean="0"/>
              <a:t>Individual user ratings are not visible to users outside the community</a:t>
            </a:r>
          </a:p>
          <a:p>
            <a:r>
              <a:rPr lang="en-US" sz="1800" smtClean="0"/>
              <a:t>Use of cryptographic schemes for secure communication between participants in the network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058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&amp; 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Research on attacks</a:t>
            </a:r>
          </a:p>
          <a:p>
            <a:pPr lvl="1"/>
            <a:r>
              <a:rPr lang="en-US" sz="1600" dirty="0" smtClean="0"/>
              <a:t>Vulnerability of some existing methods shown</a:t>
            </a:r>
          </a:p>
          <a:p>
            <a:pPr lvl="1"/>
            <a:r>
              <a:rPr lang="en-US" sz="1600" dirty="0" smtClean="0"/>
              <a:t>Specially-designed attack models may also exist for up-to-now rather stable methods</a:t>
            </a:r>
          </a:p>
          <a:p>
            <a:pPr lvl="1"/>
            <a:r>
              <a:rPr lang="en-US" sz="1600" dirty="0" smtClean="0"/>
              <a:t>Incorporation of more knowledge-sources /hybridization may help</a:t>
            </a:r>
          </a:p>
          <a:p>
            <a:r>
              <a:rPr lang="en-US" sz="1800" dirty="0"/>
              <a:t>Practical aspects</a:t>
            </a:r>
          </a:p>
          <a:p>
            <a:pPr lvl="1"/>
            <a:r>
              <a:rPr lang="en-US" sz="1600" dirty="0"/>
              <a:t>No public information on large-scale real-world attack available</a:t>
            </a:r>
          </a:p>
          <a:p>
            <a:pPr lvl="1"/>
            <a:r>
              <a:rPr lang="en-US" sz="1600" dirty="0"/>
              <a:t>Attack sizes are still relatively high</a:t>
            </a:r>
          </a:p>
          <a:p>
            <a:pPr lvl="1"/>
            <a:r>
              <a:rPr lang="en-US" sz="1600" dirty="0"/>
              <a:t>More research and industry-collaboration required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34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/ Background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dirty="0" smtClean="0"/>
              <a:t>(Monetary) value of being in recommendation lists</a:t>
            </a:r>
          </a:p>
          <a:p>
            <a:pPr lvl="1"/>
            <a:r>
              <a:rPr lang="en-US" sz="1600" dirty="0" smtClean="0"/>
              <a:t>Individuals may be interested to push some items by manipulating the recommender system</a:t>
            </a:r>
          </a:p>
          <a:p>
            <a:pPr lvl="1"/>
            <a:r>
              <a:rPr lang="en-US" sz="1600" dirty="0" smtClean="0"/>
              <a:t>Individuals might be interested to decrease the rank of other items</a:t>
            </a:r>
          </a:p>
          <a:p>
            <a:pPr lvl="1"/>
            <a:r>
              <a:rPr lang="en-US" sz="1600" dirty="0" smtClean="0"/>
              <a:t>Some simply might may want to sabotage the system ..</a:t>
            </a:r>
          </a:p>
          <a:p>
            <a:r>
              <a:rPr lang="en-US" sz="1800" dirty="0" smtClean="0"/>
              <a:t>Manipulation of the "Internet opinion" </a:t>
            </a:r>
          </a:p>
          <a:p>
            <a:pPr lvl="1"/>
            <a:r>
              <a:rPr lang="en-US" sz="1600" dirty="0" smtClean="0"/>
              <a:t>Malevolent users try to influence behavior of recommender systems</a:t>
            </a:r>
          </a:p>
          <a:p>
            <a:pPr lvl="2"/>
            <a:r>
              <a:rPr lang="en-US" sz="1400" dirty="0" smtClean="0"/>
              <a:t>System should include a certain item very often/seldom in its recommendation list</a:t>
            </a:r>
          </a:p>
          <a:p>
            <a:r>
              <a:rPr lang="en-US" sz="1800" dirty="0" smtClean="0"/>
              <a:t>A simple strategy?</a:t>
            </a:r>
          </a:p>
          <a:p>
            <a:pPr lvl="1"/>
            <a:r>
              <a:rPr lang="en-US" sz="1600" dirty="0" smtClean="0"/>
              <a:t>(Automatically) create numerous fake accounts / profiles</a:t>
            </a:r>
          </a:p>
          <a:p>
            <a:pPr lvl="1"/>
            <a:r>
              <a:rPr lang="en-US" sz="1600" dirty="0" smtClean="0"/>
              <a:t>Issue high or low ratings to the "target item"</a:t>
            </a:r>
          </a:p>
          <a:p>
            <a:pPr lvl="2">
              <a:buNone/>
            </a:pPr>
            <a:r>
              <a:rPr lang="en-US" b="1" dirty="0" smtClean="0"/>
              <a:t>   </a:t>
            </a:r>
            <a:r>
              <a:rPr lang="en-US" sz="1600" b="1" dirty="0" smtClean="0"/>
              <a:t>Will not work for neighbor-based recommenders</a:t>
            </a:r>
          </a:p>
          <a:p>
            <a:pPr lvl="2">
              <a:buNone/>
            </a:pPr>
            <a:r>
              <a:rPr lang="en-US" sz="1600" b="1" dirty="0" smtClean="0"/>
              <a:t>   More elaborate attack models required</a:t>
            </a:r>
          </a:p>
          <a:p>
            <a:pPr lvl="2">
              <a:buNone/>
            </a:pPr>
            <a:r>
              <a:rPr lang="en-US" sz="1600" b="1" dirty="0" smtClean="0"/>
              <a:t>   Goal is to insert profiles that will appear in neighborhood of many</a:t>
            </a:r>
            <a:endParaRPr lang="en-US" sz="1600" b="1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1259632" y="5090857"/>
            <a:ext cx="217770" cy="9865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Pfeil nach rechts 4"/>
          <p:cNvSpPr/>
          <p:nvPr/>
        </p:nvSpPr>
        <p:spPr bwMode="auto">
          <a:xfrm>
            <a:off x="1259632" y="5365413"/>
            <a:ext cx="217770" cy="9865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Pfeil nach rechts 5"/>
          <p:cNvSpPr/>
          <p:nvPr/>
        </p:nvSpPr>
        <p:spPr bwMode="auto">
          <a:xfrm>
            <a:off x="1262786" y="5661248"/>
            <a:ext cx="217770" cy="9865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8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profile injection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4743"/>
          </a:xfrm>
        </p:spPr>
        <p:txBody>
          <a:bodyPr/>
          <a:lstStyle/>
          <a:p>
            <a:r>
              <a:rPr lang="en-US" sz="1800" dirty="0" smtClean="0"/>
              <a:t>Assume that a memory-based collaborative filtering is used with:</a:t>
            </a:r>
          </a:p>
          <a:p>
            <a:pPr lvl="1"/>
            <a:r>
              <a:rPr lang="en-US" sz="1600" dirty="0" smtClean="0"/>
              <a:t>Pearson correlation as similarity measure</a:t>
            </a:r>
          </a:p>
          <a:p>
            <a:pPr lvl="1"/>
            <a:r>
              <a:rPr lang="en-US" sz="1600" dirty="0" smtClean="0"/>
              <a:t>Neighborhood size of 1 </a:t>
            </a:r>
          </a:p>
          <a:p>
            <a:pPr lvl="2"/>
            <a:r>
              <a:rPr lang="en-US" sz="1400" dirty="0" smtClean="0"/>
              <a:t>Only opinion of most similar user will be used to make prediction</a:t>
            </a:r>
            <a:endParaRPr lang="en-US" sz="1400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8303"/>
              </p:ext>
            </p:extLst>
          </p:nvPr>
        </p:nvGraphicFramePr>
        <p:xfrm>
          <a:off x="507555" y="3150840"/>
          <a:ext cx="6314695" cy="230425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53970"/>
                <a:gridCol w="730206"/>
                <a:gridCol w="720080"/>
                <a:gridCol w="720080"/>
                <a:gridCol w="720080"/>
                <a:gridCol w="913601"/>
                <a:gridCol w="754156"/>
                <a:gridCol w="902522"/>
              </a:tblGrid>
              <a:tr h="460851"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Item1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Item2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Item3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Item4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Target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Pearson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369475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Alice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?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56792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User1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-0.54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9333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User2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 0.68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49917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User3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-0.72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7887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User4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-0.02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8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profile injection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4743"/>
          </a:xfrm>
        </p:spPr>
        <p:txBody>
          <a:bodyPr/>
          <a:lstStyle/>
          <a:p>
            <a:r>
              <a:rPr lang="en-US" sz="1800" smtClean="0"/>
              <a:t>Assume that a memory-based collaborative filtering is used with:</a:t>
            </a:r>
          </a:p>
          <a:p>
            <a:pPr lvl="1"/>
            <a:r>
              <a:rPr lang="en-US" sz="1600" smtClean="0"/>
              <a:t>Pearson correlation as similarity measure</a:t>
            </a:r>
          </a:p>
          <a:p>
            <a:pPr lvl="1"/>
            <a:r>
              <a:rPr lang="en-US" sz="1600" smtClean="0"/>
              <a:t>Neighborhood size of 1 </a:t>
            </a:r>
          </a:p>
          <a:p>
            <a:pPr lvl="2"/>
            <a:r>
              <a:rPr lang="en-US" sz="1400" smtClean="0"/>
              <a:t>Only opinion of most similar user will be used to make prediction</a:t>
            </a:r>
            <a:endParaRPr lang="en-US" sz="14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21474"/>
              </p:ext>
            </p:extLst>
          </p:nvPr>
        </p:nvGraphicFramePr>
        <p:xfrm>
          <a:off x="507555" y="3150840"/>
          <a:ext cx="6314695" cy="230425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53970"/>
                <a:gridCol w="730206"/>
                <a:gridCol w="720080"/>
                <a:gridCol w="720080"/>
                <a:gridCol w="720080"/>
                <a:gridCol w="913601"/>
                <a:gridCol w="754156"/>
                <a:gridCol w="902522"/>
              </a:tblGrid>
              <a:tr h="460851"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Item1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Item2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Item3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Item4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Target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Pearson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369475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Alice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?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56792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User1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-0.54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9333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User2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 0.68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49917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User3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-0.72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7887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User4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-0.02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Ellipse 8"/>
          <p:cNvSpPr/>
          <p:nvPr/>
        </p:nvSpPr>
        <p:spPr bwMode="auto">
          <a:xfrm>
            <a:off x="6266644" y="4353491"/>
            <a:ext cx="555606" cy="2451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005273" y="4288158"/>
            <a:ext cx="2138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kern="0" smtClean="0">
                <a:solidFill>
                  <a:srgbClr val="003366"/>
                </a:solidFill>
                <a:latin typeface="Calibri" pitchFamily="34" charset="0"/>
              </a:rPr>
              <a:t>User2</a:t>
            </a:r>
            <a:r>
              <a:rPr lang="en-US" sz="1400" b="0" kern="0" smtClean="0">
                <a:solidFill>
                  <a:srgbClr val="003366"/>
                </a:solidFill>
                <a:latin typeface="Calibri" pitchFamily="34" charset="0"/>
              </a:rPr>
              <a:t> most similar to Alice</a:t>
            </a:r>
            <a:endParaRPr lang="en-US" sz="1400" b="0" kern="0" dirty="0">
              <a:solidFill>
                <a:srgbClr val="003366"/>
              </a:solidFill>
              <a:latin typeface="Calibri" pitchFamily="34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 bwMode="auto">
          <a:xfrm flipH="1" flipV="1">
            <a:off x="6894598" y="4437112"/>
            <a:ext cx="144016" cy="98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626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profile injection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4743"/>
          </a:xfrm>
        </p:spPr>
        <p:txBody>
          <a:bodyPr/>
          <a:lstStyle/>
          <a:p>
            <a:r>
              <a:rPr lang="en-US" sz="1800" smtClean="0"/>
              <a:t>Assume that a memory-based collaborative filtering is used with:</a:t>
            </a:r>
          </a:p>
          <a:p>
            <a:pPr lvl="1"/>
            <a:r>
              <a:rPr lang="en-US" sz="1600" smtClean="0"/>
              <a:t>Pearson correlation as similarity measure</a:t>
            </a:r>
          </a:p>
          <a:p>
            <a:pPr lvl="1"/>
            <a:r>
              <a:rPr lang="en-US" sz="1600" smtClean="0"/>
              <a:t>Neighborhood size of 1 </a:t>
            </a:r>
          </a:p>
          <a:p>
            <a:pPr lvl="2"/>
            <a:r>
              <a:rPr lang="en-US" sz="1400" smtClean="0"/>
              <a:t>Only opinion of most similar user will be used to make prediction</a:t>
            </a:r>
            <a:endParaRPr lang="en-US" sz="1400" dirty="0"/>
          </a:p>
        </p:txBody>
      </p:sp>
      <p:sp>
        <p:nvSpPr>
          <p:cNvPr id="6" name="Textfeld 5"/>
          <p:cNvSpPr txBox="1"/>
          <p:nvPr/>
        </p:nvSpPr>
        <p:spPr>
          <a:xfrm>
            <a:off x="7005273" y="4288158"/>
            <a:ext cx="2138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kern="0" smtClean="0">
                <a:solidFill>
                  <a:srgbClr val="003366"/>
                </a:solidFill>
                <a:latin typeface="Calibri" pitchFamily="34" charset="0"/>
              </a:rPr>
              <a:t>User2</a:t>
            </a:r>
            <a:r>
              <a:rPr lang="en-US" sz="1400" b="0" kern="0" smtClean="0">
                <a:solidFill>
                  <a:srgbClr val="003366"/>
                </a:solidFill>
                <a:latin typeface="Calibri" pitchFamily="34" charset="0"/>
              </a:rPr>
              <a:t> most similar to Alice</a:t>
            </a:r>
            <a:endParaRPr lang="en-US" sz="1400" b="0" kern="0" dirty="0">
              <a:solidFill>
                <a:srgbClr val="003366"/>
              </a:solidFill>
              <a:latin typeface="Calibri" pitchFamily="34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 bwMode="auto">
          <a:xfrm flipH="1" flipV="1">
            <a:off x="6894598" y="4437112"/>
            <a:ext cx="144016" cy="98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Ellipse 8"/>
          <p:cNvSpPr/>
          <p:nvPr/>
        </p:nvSpPr>
        <p:spPr bwMode="auto">
          <a:xfrm>
            <a:off x="6264188" y="4324162"/>
            <a:ext cx="504056" cy="23576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7236296" y="4789122"/>
            <a:ext cx="1255518" cy="430349"/>
            <a:chOff x="6906031" y="4566787"/>
            <a:chExt cx="1255518" cy="430349"/>
          </a:xfrm>
        </p:grpSpPr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878">
              <a:off x="6906031" y="4566787"/>
              <a:ext cx="430349" cy="430349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7236296" y="4606155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 smtClean="0"/>
                <a:t>Attack</a:t>
              </a:r>
              <a:endParaRPr lang="de-DE" sz="1600" dirty="0"/>
            </a:p>
          </p:txBody>
        </p:sp>
      </p:grp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921308"/>
              </p:ext>
            </p:extLst>
          </p:nvPr>
        </p:nvGraphicFramePr>
        <p:xfrm>
          <a:off x="507555" y="3150840"/>
          <a:ext cx="6314695" cy="267214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53970"/>
                <a:gridCol w="730206"/>
                <a:gridCol w="720080"/>
                <a:gridCol w="720080"/>
                <a:gridCol w="720080"/>
                <a:gridCol w="913601"/>
                <a:gridCol w="754156"/>
                <a:gridCol w="902522"/>
              </a:tblGrid>
              <a:tr h="460851"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Item1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Item2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Item3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Item4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Target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Pearson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369475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Alice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?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56792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User1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-0.54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9333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User2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 0.68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49917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User3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-0.72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7887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User4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-0.02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887">
                <a:tc>
                  <a:txBody>
                    <a:bodyPr/>
                    <a:lstStyle/>
                    <a:p>
                      <a:r>
                        <a:rPr lang="de-DE" sz="1200" b="1" dirty="0" err="1" smtClean="0">
                          <a:latin typeface="Calibri" pitchFamily="34" charset="0"/>
                          <a:cs typeface="Calibri" pitchFamily="34" charset="0"/>
                        </a:rPr>
                        <a:t>Attack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 0.87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Ellipse 15"/>
          <p:cNvSpPr/>
          <p:nvPr/>
        </p:nvSpPr>
        <p:spPr bwMode="auto">
          <a:xfrm>
            <a:off x="6266644" y="4353491"/>
            <a:ext cx="555606" cy="2451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070362"/>
              </p:ext>
            </p:extLst>
          </p:nvPr>
        </p:nvGraphicFramePr>
        <p:xfrm>
          <a:off x="507555" y="3150840"/>
          <a:ext cx="6314695" cy="267214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53970"/>
                <a:gridCol w="730206"/>
                <a:gridCol w="720080"/>
                <a:gridCol w="720080"/>
                <a:gridCol w="720080"/>
                <a:gridCol w="913601"/>
                <a:gridCol w="754156"/>
                <a:gridCol w="902522"/>
              </a:tblGrid>
              <a:tr h="460851"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Item1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Item2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Item3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Item4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Target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Pearson</a:t>
                      </a:r>
                      <a:endParaRPr lang="de-DE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369475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Alice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?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56792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User1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-0.54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9333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User2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 0.68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49917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User3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-0.72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7887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User4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latin typeface="Calibri" pitchFamily="34" charset="0"/>
                          <a:cs typeface="Calibri" pitchFamily="34" charset="0"/>
                        </a:rPr>
                        <a:t>-0.02</a:t>
                      </a:r>
                      <a:endParaRPr lang="de-D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887">
                <a:tc>
                  <a:txBody>
                    <a:bodyPr/>
                    <a:lstStyle/>
                    <a:p>
                      <a:r>
                        <a:rPr lang="de-DE" sz="1200" b="1" dirty="0" err="1" smtClean="0">
                          <a:latin typeface="Calibri" pitchFamily="34" charset="0"/>
                          <a:cs typeface="Calibri" pitchFamily="34" charset="0"/>
                        </a:rPr>
                        <a:t>Attack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 dirty="0" smtClean="0">
                          <a:latin typeface="Calibri" pitchFamily="34" charset="0"/>
                          <a:cs typeface="Calibri" pitchFamily="34" charset="0"/>
                        </a:rPr>
                        <a:t> 0.87</a:t>
                      </a:r>
                      <a:endParaRPr lang="de-DE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7137" marR="87137" marT="43568" marB="435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profile injection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4743"/>
          </a:xfrm>
        </p:spPr>
        <p:txBody>
          <a:bodyPr/>
          <a:lstStyle/>
          <a:p>
            <a:r>
              <a:rPr lang="en-US" sz="1800" smtClean="0"/>
              <a:t>Assume that a memory-based collaborative filtering is used with:</a:t>
            </a:r>
          </a:p>
          <a:p>
            <a:pPr lvl="1"/>
            <a:r>
              <a:rPr lang="en-US" sz="1600" smtClean="0"/>
              <a:t>Pearson correlation as similarity measure</a:t>
            </a:r>
          </a:p>
          <a:p>
            <a:pPr lvl="1"/>
            <a:r>
              <a:rPr lang="en-US" sz="1600" smtClean="0"/>
              <a:t>Neighborhood size of 1 </a:t>
            </a:r>
          </a:p>
          <a:p>
            <a:pPr lvl="2"/>
            <a:r>
              <a:rPr lang="en-US" sz="1400" smtClean="0"/>
              <a:t>Only opinion of most similar user will be used to make prediction</a:t>
            </a:r>
            <a:endParaRPr lang="en-US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6985235" y="5445224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kern="0" smtClean="0">
                <a:solidFill>
                  <a:srgbClr val="003366"/>
                </a:solidFill>
                <a:latin typeface="Calibri" pitchFamily="34" charset="0"/>
              </a:rPr>
              <a:t>Attack</a:t>
            </a:r>
            <a:r>
              <a:rPr lang="en-US" sz="1400" b="0" kern="0" smtClean="0">
                <a:solidFill>
                  <a:srgbClr val="003366"/>
                </a:solidFill>
                <a:latin typeface="Calibri" pitchFamily="34" charset="0"/>
              </a:rPr>
              <a:t> most similar to Alice</a:t>
            </a:r>
            <a:endParaRPr lang="en-US" sz="1400" b="0" kern="0" dirty="0">
              <a:solidFill>
                <a:srgbClr val="003366"/>
              </a:solidFill>
              <a:latin typeface="Calibri" pitchFamily="34" charset="0"/>
            </a:endParaRPr>
          </a:p>
        </p:txBody>
      </p:sp>
      <p:cxnSp>
        <p:nvCxnSpPr>
          <p:cNvPr id="22" name="Gerade Verbindung mit Pfeil 21"/>
          <p:cNvCxnSpPr/>
          <p:nvPr/>
        </p:nvCxnSpPr>
        <p:spPr bwMode="auto">
          <a:xfrm flipH="1" flipV="1">
            <a:off x="6876256" y="5589240"/>
            <a:ext cx="144016" cy="98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Multiplizieren 16"/>
          <p:cNvSpPr/>
          <p:nvPr/>
        </p:nvSpPr>
        <p:spPr bwMode="auto">
          <a:xfrm>
            <a:off x="6292419" y="4322170"/>
            <a:ext cx="504056" cy="307777"/>
          </a:xfrm>
          <a:prstGeom prst="mathMultiply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 bwMode="auto">
          <a:xfrm flipH="1" flipV="1">
            <a:off x="6894598" y="4437112"/>
            <a:ext cx="144016" cy="98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9" name="Gruppieren 18"/>
          <p:cNvGrpSpPr/>
          <p:nvPr/>
        </p:nvGrpSpPr>
        <p:grpSpPr>
          <a:xfrm>
            <a:off x="7236296" y="4789122"/>
            <a:ext cx="1255518" cy="430349"/>
            <a:chOff x="6906031" y="4566787"/>
            <a:chExt cx="1255518" cy="430349"/>
          </a:xfrm>
        </p:grpSpPr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878">
              <a:off x="6906031" y="4566787"/>
              <a:ext cx="430349" cy="430349"/>
            </a:xfrm>
            <a:prstGeom prst="rect">
              <a:avLst/>
            </a:prstGeom>
          </p:spPr>
        </p:pic>
        <p:sp>
          <p:nvSpPr>
            <p:cNvPr id="21" name="Textfeld 20"/>
            <p:cNvSpPr txBox="1"/>
            <p:nvPr/>
          </p:nvSpPr>
          <p:spPr>
            <a:xfrm>
              <a:off x="7236296" y="4606155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 smtClean="0"/>
                <a:t>Attack</a:t>
              </a:r>
              <a:endParaRPr lang="de-DE" sz="1600" dirty="0"/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7005273" y="4288158"/>
            <a:ext cx="2138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kern="0" smtClean="0">
                <a:solidFill>
                  <a:srgbClr val="003366"/>
                </a:solidFill>
                <a:latin typeface="Calibri" pitchFamily="34" charset="0"/>
              </a:rPr>
              <a:t>User2</a:t>
            </a:r>
            <a:r>
              <a:rPr lang="en-US" sz="1400" b="0" kern="0" smtClean="0">
                <a:solidFill>
                  <a:srgbClr val="003366"/>
                </a:solidFill>
                <a:latin typeface="Calibri" pitchFamily="34" charset="0"/>
              </a:rPr>
              <a:t> most similar to Alice</a:t>
            </a:r>
            <a:endParaRPr lang="en-US" sz="1400" b="0" kern="0" dirty="0">
              <a:solidFill>
                <a:srgbClr val="003366"/>
              </a:solidFill>
              <a:latin typeface="Calibri" pitchFamily="34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6266644" y="4353491"/>
            <a:ext cx="555606" cy="2451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8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Characterization of profile insertion attacks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8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Attack dimensions</a:t>
            </a:r>
          </a:p>
          <a:p>
            <a:pPr lvl="1"/>
            <a:r>
              <a:rPr lang="en-US" sz="1600" dirty="0" smtClean="0"/>
              <a:t>Push attack: </a:t>
            </a:r>
          </a:p>
          <a:p>
            <a:pPr lvl="2"/>
            <a:r>
              <a:rPr lang="en-US" sz="1400" dirty="0" smtClean="0"/>
              <a:t>Increase the prediction value of a target item</a:t>
            </a:r>
          </a:p>
          <a:p>
            <a:pPr lvl="1"/>
            <a:r>
              <a:rPr lang="en-US" sz="1600" dirty="0" smtClean="0"/>
              <a:t>Nuke attack: </a:t>
            </a:r>
          </a:p>
          <a:p>
            <a:pPr lvl="2"/>
            <a:r>
              <a:rPr lang="en-US" sz="1400" dirty="0" smtClean="0"/>
              <a:t>Decrease the prediction value of a target item</a:t>
            </a:r>
          </a:p>
          <a:p>
            <a:pPr lvl="1"/>
            <a:r>
              <a:rPr lang="en-US" sz="1600" dirty="0" smtClean="0"/>
              <a:t>Make the recommender system unusable as a whole</a:t>
            </a:r>
          </a:p>
          <a:p>
            <a:r>
              <a:rPr lang="en-US" sz="1800" dirty="0" smtClean="0"/>
              <a:t>No technical difference between push and nuke attacks</a:t>
            </a:r>
          </a:p>
          <a:p>
            <a:r>
              <a:rPr lang="en-US" sz="1800" dirty="0" smtClean="0"/>
              <a:t>Nevertheless Push and Nuke attacks are not always equally effective</a:t>
            </a:r>
          </a:p>
          <a:p>
            <a:r>
              <a:rPr lang="en-US" sz="1800" dirty="0" smtClean="0"/>
              <a:t>Another differentiation factor between attacks:</a:t>
            </a:r>
          </a:p>
          <a:p>
            <a:pPr lvl="1"/>
            <a:r>
              <a:rPr lang="en-US" sz="1600" dirty="0" smtClean="0"/>
              <a:t>Where is the focus of an attack? </a:t>
            </a:r>
            <a:r>
              <a:rPr lang="en-US" sz="1600" dirty="0"/>
              <a:t>O</a:t>
            </a:r>
            <a:r>
              <a:rPr lang="en-US" sz="1600" dirty="0" smtClean="0"/>
              <a:t>nly on particular users and items?</a:t>
            </a:r>
          </a:p>
          <a:p>
            <a:pPr lvl="1"/>
            <a:r>
              <a:rPr lang="en-US" sz="1600" dirty="0" smtClean="0"/>
              <a:t>Targeting a subset of items or users might be less suspicious</a:t>
            </a:r>
          </a:p>
          <a:p>
            <a:pPr lvl="1"/>
            <a:r>
              <a:rPr lang="en-US" sz="1600" dirty="0" smtClean="0"/>
              <a:t>More focused attacks may be more effective (attack profile more precisely defined)</a:t>
            </a:r>
          </a:p>
        </p:txBody>
      </p:sp>
    </p:spTree>
    <p:extLst>
      <p:ext uri="{BB962C8B-B14F-4D97-AF65-F5344CB8AC3E}">
        <p14:creationId xmlns:p14="http://schemas.microsoft.com/office/powerpoint/2010/main" val="252686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Characterization of profile insertion attacks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Classification criteria for recommender system attacks include:</a:t>
            </a:r>
          </a:p>
          <a:p>
            <a:pPr lvl="1"/>
            <a:r>
              <a:rPr lang="en-US" sz="1600" b="1" smtClean="0"/>
              <a:t>Cost</a:t>
            </a:r>
          </a:p>
          <a:p>
            <a:pPr lvl="2"/>
            <a:r>
              <a:rPr lang="en-US" sz="1400" smtClean="0"/>
              <a:t>How costly is it to make an attack?</a:t>
            </a:r>
          </a:p>
          <a:p>
            <a:pPr lvl="2"/>
            <a:r>
              <a:rPr lang="en-US" sz="1400" smtClean="0"/>
              <a:t>How many profiles have to be inserted? </a:t>
            </a:r>
          </a:p>
          <a:p>
            <a:pPr lvl="2"/>
            <a:r>
              <a:rPr lang="en-US" sz="1400" smtClean="0"/>
              <a:t>Is knowledge about the ratings matrix required?</a:t>
            </a:r>
          </a:p>
          <a:p>
            <a:pPr lvl="3"/>
            <a:r>
              <a:rPr lang="en-US" sz="1400" smtClean="0"/>
              <a:t>usually it is not public, but estimates can be made</a:t>
            </a:r>
          </a:p>
          <a:p>
            <a:pPr lvl="1"/>
            <a:r>
              <a:rPr lang="en-US" sz="1600" b="1" smtClean="0"/>
              <a:t>Algorithm dependability</a:t>
            </a:r>
          </a:p>
          <a:p>
            <a:pPr lvl="2"/>
            <a:r>
              <a:rPr lang="en-US" sz="1600" smtClean="0"/>
              <a:t>Is the attack designed for a particular recommendation algorithm?</a:t>
            </a:r>
          </a:p>
          <a:p>
            <a:pPr lvl="1"/>
            <a:r>
              <a:rPr lang="en-US" sz="1600" b="1" smtClean="0"/>
              <a:t>Detectability</a:t>
            </a:r>
          </a:p>
          <a:p>
            <a:pPr lvl="2"/>
            <a:r>
              <a:rPr lang="en-US" sz="1400" smtClean="0"/>
              <a:t>How easy is it to detect the attack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8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9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0</TotalTime>
  <Words>1997</Words>
  <Application>Microsoft Office PowerPoint</Application>
  <PresentationFormat>Bildschirmpräsentation (4:3)</PresentationFormat>
  <Paragraphs>503</Paragraphs>
  <Slides>27</Slides>
  <Notes>27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17_habv</vt:lpstr>
      <vt:lpstr>Benutzerdefiniertes Design</vt:lpstr>
      <vt:lpstr>18_habv</vt:lpstr>
      <vt:lpstr>19_habv</vt:lpstr>
      <vt:lpstr>PowerPoint-Präsentation</vt:lpstr>
      <vt:lpstr>Agenda</vt:lpstr>
      <vt:lpstr>Introduction / Background</vt:lpstr>
      <vt:lpstr>Example profile injection </vt:lpstr>
      <vt:lpstr>Example profile injection </vt:lpstr>
      <vt:lpstr>Example profile injection </vt:lpstr>
      <vt:lpstr>Example profile injection </vt:lpstr>
      <vt:lpstr>Characterization of profile insertion attacks</vt:lpstr>
      <vt:lpstr>Characterization of profile insertion attacks</vt:lpstr>
      <vt:lpstr>The Random Attack</vt:lpstr>
      <vt:lpstr>The Average Attack</vt:lpstr>
      <vt:lpstr>Effectiveness</vt:lpstr>
      <vt:lpstr>Bandwagon Attack</vt:lpstr>
      <vt:lpstr>Segment Attack</vt:lpstr>
      <vt:lpstr>Special nuke attacks</vt:lpstr>
      <vt:lpstr>Effectiveness analysis</vt:lpstr>
      <vt:lpstr>Countermeasures</vt:lpstr>
      <vt:lpstr>Countermeasures II</vt:lpstr>
      <vt:lpstr>Privacy aspects</vt:lpstr>
      <vt:lpstr>Privacy aspects II</vt:lpstr>
      <vt:lpstr>Data perturbation</vt:lpstr>
      <vt:lpstr>Data perturbation II</vt:lpstr>
      <vt:lpstr>Distributed collaborative filtering</vt:lpstr>
      <vt:lpstr>Distributed collaborative filtering with obfuscation </vt:lpstr>
      <vt:lpstr>Distributed CF with estimated concordance measures</vt:lpstr>
      <vt:lpstr>Community-building and aggregates</vt:lpstr>
      <vt:lpstr>Discussion &amp; summary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markus</dc:creator>
  <cp:lastModifiedBy>Zeynep</cp:lastModifiedBy>
  <cp:revision>1199</cp:revision>
  <dcterms:created xsi:type="dcterms:W3CDTF">2006-04-22T09:23:14Z</dcterms:created>
  <dcterms:modified xsi:type="dcterms:W3CDTF">2011-08-18T11:32:25Z</dcterms:modified>
</cp:coreProperties>
</file>