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31"/>
  </p:notesMasterIdLst>
  <p:handoutMasterIdLst>
    <p:handoutMasterId r:id="rId32"/>
  </p:handoutMasterIdLst>
  <p:sldIdLst>
    <p:sldId id="656" r:id="rId3"/>
    <p:sldId id="680" r:id="rId4"/>
    <p:sldId id="612" r:id="rId5"/>
    <p:sldId id="939" r:id="rId6"/>
    <p:sldId id="969" r:id="rId7"/>
    <p:sldId id="971" r:id="rId8"/>
    <p:sldId id="972" r:id="rId9"/>
    <p:sldId id="973" r:id="rId10"/>
    <p:sldId id="975" r:id="rId11"/>
    <p:sldId id="976" r:id="rId12"/>
    <p:sldId id="977" r:id="rId13"/>
    <p:sldId id="978" r:id="rId14"/>
    <p:sldId id="979" r:id="rId15"/>
    <p:sldId id="980" r:id="rId16"/>
    <p:sldId id="981" r:id="rId17"/>
    <p:sldId id="982" r:id="rId18"/>
    <p:sldId id="983" r:id="rId19"/>
    <p:sldId id="984" r:id="rId20"/>
    <p:sldId id="985" r:id="rId21"/>
    <p:sldId id="986" r:id="rId22"/>
    <p:sldId id="987" r:id="rId23"/>
    <p:sldId id="988" r:id="rId24"/>
    <p:sldId id="989" r:id="rId25"/>
    <p:sldId id="990" r:id="rId26"/>
    <p:sldId id="991" r:id="rId27"/>
    <p:sldId id="992" r:id="rId28"/>
    <p:sldId id="993" r:id="rId29"/>
    <p:sldId id="928" r:id="rId30"/>
  </p:sldIdLst>
  <p:sldSz cx="9144000" cy="6858000" type="screen4x3"/>
  <p:notesSz cx="7099300" cy="10234613"/>
  <p:defaultTextStyle>
    <a:defPPr>
      <a:defRPr lang="de-DE"/>
    </a:defPPr>
    <a:lvl1pPr algn="l" rtl="0" fontAlgn="base">
      <a:spcBef>
        <a:spcPct val="0"/>
      </a:spcBef>
      <a:spcAft>
        <a:spcPct val="0"/>
      </a:spcAft>
      <a:defRPr b="1" kern="1200">
        <a:solidFill>
          <a:schemeClr val="tx1"/>
        </a:solidFill>
        <a:latin typeface="Verdana" pitchFamily="34" charset="0"/>
        <a:ea typeface="+mn-ea"/>
        <a:cs typeface="+mn-cs"/>
      </a:defRPr>
    </a:lvl1pPr>
    <a:lvl2pPr marL="457200" algn="l" rtl="0" fontAlgn="base">
      <a:spcBef>
        <a:spcPct val="0"/>
      </a:spcBef>
      <a:spcAft>
        <a:spcPct val="0"/>
      </a:spcAft>
      <a:defRPr b="1" kern="1200">
        <a:solidFill>
          <a:schemeClr val="tx1"/>
        </a:solidFill>
        <a:latin typeface="Verdana" pitchFamily="34" charset="0"/>
        <a:ea typeface="+mn-ea"/>
        <a:cs typeface="+mn-cs"/>
      </a:defRPr>
    </a:lvl2pPr>
    <a:lvl3pPr marL="914400" algn="l" rtl="0" fontAlgn="base">
      <a:spcBef>
        <a:spcPct val="0"/>
      </a:spcBef>
      <a:spcAft>
        <a:spcPct val="0"/>
      </a:spcAft>
      <a:defRPr b="1" kern="1200">
        <a:solidFill>
          <a:schemeClr val="tx1"/>
        </a:solidFill>
        <a:latin typeface="Verdana" pitchFamily="34" charset="0"/>
        <a:ea typeface="+mn-ea"/>
        <a:cs typeface="+mn-cs"/>
      </a:defRPr>
    </a:lvl3pPr>
    <a:lvl4pPr marL="1371600" algn="l" rtl="0" fontAlgn="base">
      <a:spcBef>
        <a:spcPct val="0"/>
      </a:spcBef>
      <a:spcAft>
        <a:spcPct val="0"/>
      </a:spcAft>
      <a:defRPr b="1" kern="1200">
        <a:solidFill>
          <a:schemeClr val="tx1"/>
        </a:solidFill>
        <a:latin typeface="Verdana" pitchFamily="34" charset="0"/>
        <a:ea typeface="+mn-ea"/>
        <a:cs typeface="+mn-cs"/>
      </a:defRPr>
    </a:lvl4pPr>
    <a:lvl5pPr marL="1828800" algn="l" rtl="0" fontAlgn="base">
      <a:spcBef>
        <a:spcPct val="0"/>
      </a:spcBef>
      <a:spcAft>
        <a:spcPct val="0"/>
      </a:spcAft>
      <a:defRPr b="1" kern="1200">
        <a:solidFill>
          <a:schemeClr val="tx1"/>
        </a:solidFill>
        <a:latin typeface="Verdana" pitchFamily="34" charset="0"/>
        <a:ea typeface="+mn-ea"/>
        <a:cs typeface="+mn-cs"/>
      </a:defRPr>
    </a:lvl5pPr>
    <a:lvl6pPr marL="2286000" algn="l" defTabSz="914400" rtl="0" eaLnBrk="1" latinLnBrk="0" hangingPunct="1">
      <a:defRPr b="1" kern="1200">
        <a:solidFill>
          <a:schemeClr val="tx1"/>
        </a:solidFill>
        <a:latin typeface="Verdana" pitchFamily="34" charset="0"/>
        <a:ea typeface="+mn-ea"/>
        <a:cs typeface="+mn-cs"/>
      </a:defRPr>
    </a:lvl6pPr>
    <a:lvl7pPr marL="2743200" algn="l" defTabSz="914400" rtl="0" eaLnBrk="1" latinLnBrk="0" hangingPunct="1">
      <a:defRPr b="1" kern="1200">
        <a:solidFill>
          <a:schemeClr val="tx1"/>
        </a:solidFill>
        <a:latin typeface="Verdana" pitchFamily="34" charset="0"/>
        <a:ea typeface="+mn-ea"/>
        <a:cs typeface="+mn-cs"/>
      </a:defRPr>
    </a:lvl7pPr>
    <a:lvl8pPr marL="3200400" algn="l" defTabSz="914400" rtl="0" eaLnBrk="1" latinLnBrk="0" hangingPunct="1">
      <a:defRPr b="1" kern="1200">
        <a:solidFill>
          <a:schemeClr val="tx1"/>
        </a:solidFill>
        <a:latin typeface="Verdana" pitchFamily="34" charset="0"/>
        <a:ea typeface="+mn-ea"/>
        <a:cs typeface="+mn-cs"/>
      </a:defRPr>
    </a:lvl8pPr>
    <a:lvl9pPr marL="3657600" algn="l" defTabSz="914400" rtl="0" eaLnBrk="1" latinLnBrk="0" hangingPunct="1">
      <a:defRPr b="1" kern="1200">
        <a:solidFill>
          <a:schemeClr val="tx1"/>
        </a:solidFill>
        <a:latin typeface="Verdan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1" clrIdx="0"/>
  <p:cmAuthor id="1" name="Fatih"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6686" autoAdjust="0"/>
  </p:normalViewPr>
  <p:slideViewPr>
    <p:cSldViewPr>
      <p:cViewPr varScale="1">
        <p:scale>
          <a:sx n="109" d="100"/>
          <a:sy n="109" d="100"/>
        </p:scale>
        <p:origin x="-95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pPr>
              <a:defRPr/>
            </a:pPr>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pPr>
              <a:defRPr/>
            </a:pPr>
            <a:fld id="{21366769-0C17-442A-895B-E938084F436D}" type="datetimeFigureOut">
              <a:rPr lang="de-DE"/>
              <a:pPr>
                <a:defRPr/>
              </a:pPr>
              <a:t>17.08.2011</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pPr>
              <a:defRPr/>
            </a:pPr>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pPr>
              <a:defRPr/>
            </a:pPr>
            <a:fld id="{05F8A2BA-4E50-4B93-8DA2-75B10B09DE6E}" type="slidenum">
              <a:rPr lang="de-DE"/>
              <a:pPr>
                <a:defRPr/>
              </a:pPr>
              <a:t>‹Nr.›</a:t>
            </a:fld>
            <a:endParaRPr lang="de-DE" dirty="0"/>
          </a:p>
        </p:txBody>
      </p:sp>
    </p:spTree>
    <p:extLst>
      <p:ext uri="{BB962C8B-B14F-4D97-AF65-F5344CB8AC3E}">
        <p14:creationId xmlns:p14="http://schemas.microsoft.com/office/powerpoint/2010/main" val="581739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de-DE" dirty="0"/>
          </a:p>
        </p:txBody>
      </p:sp>
      <p:sp>
        <p:nvSpPr>
          <p:cNvPr id="1402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de-DE" dirty="0"/>
          </a:p>
        </p:txBody>
      </p:sp>
      <p:sp>
        <p:nvSpPr>
          <p:cNvPr id="798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402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de-DE" dirty="0"/>
          </a:p>
        </p:txBody>
      </p:sp>
      <p:sp>
        <p:nvSpPr>
          <p:cNvPr id="1402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E7A11710-6318-4617-9CDC-41D645B51453}" type="slidenum">
              <a:rPr lang="de-DE"/>
              <a:pPr>
                <a:defRPr/>
              </a:pPr>
              <a:t>‹Nr.›</a:t>
            </a:fld>
            <a:endParaRPr lang="de-DE" dirty="0"/>
          </a:p>
        </p:txBody>
      </p:sp>
    </p:spTree>
    <p:extLst>
      <p:ext uri="{BB962C8B-B14F-4D97-AF65-F5344CB8AC3E}">
        <p14:creationId xmlns:p14="http://schemas.microsoft.com/office/powerpoint/2010/main" val="1715559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10</a:t>
            </a:fld>
            <a:endParaRPr lang="de-DE" dirty="0"/>
          </a:p>
        </p:txBody>
      </p:sp>
    </p:spTree>
    <p:extLst>
      <p:ext uri="{BB962C8B-B14F-4D97-AF65-F5344CB8AC3E}">
        <p14:creationId xmlns:p14="http://schemas.microsoft.com/office/powerpoint/2010/main" val="178203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11</a:t>
            </a:fld>
            <a:endParaRPr lang="de-DE" dirty="0"/>
          </a:p>
        </p:txBody>
      </p:sp>
    </p:spTree>
    <p:extLst>
      <p:ext uri="{BB962C8B-B14F-4D97-AF65-F5344CB8AC3E}">
        <p14:creationId xmlns:p14="http://schemas.microsoft.com/office/powerpoint/2010/main" val="400773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12</a:t>
            </a:fld>
            <a:endParaRPr lang="de-DE" dirty="0"/>
          </a:p>
        </p:txBody>
      </p:sp>
    </p:spTree>
    <p:extLst>
      <p:ext uri="{BB962C8B-B14F-4D97-AF65-F5344CB8AC3E}">
        <p14:creationId xmlns:p14="http://schemas.microsoft.com/office/powerpoint/2010/main" val="29628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13</a:t>
            </a:fld>
            <a:endParaRPr lang="de-DE" dirty="0"/>
          </a:p>
        </p:txBody>
      </p:sp>
    </p:spTree>
    <p:extLst>
      <p:ext uri="{BB962C8B-B14F-4D97-AF65-F5344CB8AC3E}">
        <p14:creationId xmlns:p14="http://schemas.microsoft.com/office/powerpoint/2010/main" val="20606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14</a:t>
            </a:fld>
            <a:endParaRPr lang="de-DE" dirty="0"/>
          </a:p>
        </p:txBody>
      </p:sp>
    </p:spTree>
    <p:extLst>
      <p:ext uri="{BB962C8B-B14F-4D97-AF65-F5344CB8AC3E}">
        <p14:creationId xmlns:p14="http://schemas.microsoft.com/office/powerpoint/2010/main" val="390777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15</a:t>
            </a:fld>
            <a:endParaRPr lang="de-DE" dirty="0"/>
          </a:p>
        </p:txBody>
      </p:sp>
    </p:spTree>
    <p:extLst>
      <p:ext uri="{BB962C8B-B14F-4D97-AF65-F5344CB8AC3E}">
        <p14:creationId xmlns:p14="http://schemas.microsoft.com/office/powerpoint/2010/main" val="100462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16</a:t>
            </a:fld>
            <a:endParaRPr lang="de-DE" dirty="0"/>
          </a:p>
        </p:txBody>
      </p:sp>
    </p:spTree>
    <p:extLst>
      <p:ext uri="{BB962C8B-B14F-4D97-AF65-F5344CB8AC3E}">
        <p14:creationId xmlns:p14="http://schemas.microsoft.com/office/powerpoint/2010/main" val="91060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17</a:t>
            </a:fld>
            <a:endParaRPr lang="de-DE" dirty="0"/>
          </a:p>
        </p:txBody>
      </p:sp>
    </p:spTree>
    <p:extLst>
      <p:ext uri="{BB962C8B-B14F-4D97-AF65-F5344CB8AC3E}">
        <p14:creationId xmlns:p14="http://schemas.microsoft.com/office/powerpoint/2010/main" val="736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18</a:t>
            </a:fld>
            <a:endParaRPr lang="de-DE" dirty="0"/>
          </a:p>
        </p:txBody>
      </p:sp>
    </p:spTree>
    <p:extLst>
      <p:ext uri="{BB962C8B-B14F-4D97-AF65-F5344CB8AC3E}">
        <p14:creationId xmlns:p14="http://schemas.microsoft.com/office/powerpoint/2010/main" val="995260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19</a:t>
            </a:fld>
            <a:endParaRPr lang="de-DE" dirty="0"/>
          </a:p>
        </p:txBody>
      </p:sp>
    </p:spTree>
    <p:extLst>
      <p:ext uri="{BB962C8B-B14F-4D97-AF65-F5344CB8AC3E}">
        <p14:creationId xmlns:p14="http://schemas.microsoft.com/office/powerpoint/2010/main" val="154341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pPr/>
              <a:t>2</a:t>
            </a:fld>
            <a:endParaRPr lang="de-DE" smtClean="0"/>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20</a:t>
            </a:fld>
            <a:endParaRPr lang="de-DE" dirty="0"/>
          </a:p>
        </p:txBody>
      </p:sp>
    </p:spTree>
    <p:extLst>
      <p:ext uri="{BB962C8B-B14F-4D97-AF65-F5344CB8AC3E}">
        <p14:creationId xmlns:p14="http://schemas.microsoft.com/office/powerpoint/2010/main" val="1107995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21</a:t>
            </a:fld>
            <a:endParaRPr lang="de-DE" dirty="0"/>
          </a:p>
        </p:txBody>
      </p:sp>
    </p:spTree>
    <p:extLst>
      <p:ext uri="{BB962C8B-B14F-4D97-AF65-F5344CB8AC3E}">
        <p14:creationId xmlns:p14="http://schemas.microsoft.com/office/powerpoint/2010/main" val="1841965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22</a:t>
            </a:fld>
            <a:endParaRPr lang="de-DE" dirty="0"/>
          </a:p>
        </p:txBody>
      </p:sp>
    </p:spTree>
    <p:extLst>
      <p:ext uri="{BB962C8B-B14F-4D97-AF65-F5344CB8AC3E}">
        <p14:creationId xmlns:p14="http://schemas.microsoft.com/office/powerpoint/2010/main" val="530796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23</a:t>
            </a:fld>
            <a:endParaRPr lang="de-DE" dirty="0"/>
          </a:p>
        </p:txBody>
      </p:sp>
    </p:spTree>
    <p:extLst>
      <p:ext uri="{BB962C8B-B14F-4D97-AF65-F5344CB8AC3E}">
        <p14:creationId xmlns:p14="http://schemas.microsoft.com/office/powerpoint/2010/main" val="1517666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24</a:t>
            </a:fld>
            <a:endParaRPr lang="de-DE" dirty="0"/>
          </a:p>
        </p:txBody>
      </p:sp>
    </p:spTree>
    <p:extLst>
      <p:ext uri="{BB962C8B-B14F-4D97-AF65-F5344CB8AC3E}">
        <p14:creationId xmlns:p14="http://schemas.microsoft.com/office/powerpoint/2010/main" val="4016971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25</a:t>
            </a:fld>
            <a:endParaRPr lang="de-DE" dirty="0"/>
          </a:p>
        </p:txBody>
      </p:sp>
    </p:spTree>
    <p:extLst>
      <p:ext uri="{BB962C8B-B14F-4D97-AF65-F5344CB8AC3E}">
        <p14:creationId xmlns:p14="http://schemas.microsoft.com/office/powerpoint/2010/main" val="4037943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26</a:t>
            </a:fld>
            <a:endParaRPr lang="de-DE" dirty="0"/>
          </a:p>
        </p:txBody>
      </p:sp>
    </p:spTree>
    <p:extLst>
      <p:ext uri="{BB962C8B-B14F-4D97-AF65-F5344CB8AC3E}">
        <p14:creationId xmlns:p14="http://schemas.microsoft.com/office/powerpoint/2010/main" val="3602658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27</a:t>
            </a:fld>
            <a:endParaRPr lang="de-DE" dirty="0"/>
          </a:p>
        </p:txBody>
      </p:sp>
    </p:spTree>
    <p:extLst>
      <p:ext uri="{BB962C8B-B14F-4D97-AF65-F5344CB8AC3E}">
        <p14:creationId xmlns:p14="http://schemas.microsoft.com/office/powerpoint/2010/main" val="3157040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28</a:t>
            </a:fld>
            <a:endParaRPr lang="de-DE" dirty="0"/>
          </a:p>
        </p:txBody>
      </p:sp>
    </p:spTree>
    <p:extLst>
      <p:ext uri="{BB962C8B-B14F-4D97-AF65-F5344CB8AC3E}">
        <p14:creationId xmlns:p14="http://schemas.microsoft.com/office/powerpoint/2010/main" val="152471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4</a:t>
            </a:fld>
            <a:endParaRPr lang="de-DE" dirty="0"/>
          </a:p>
        </p:txBody>
      </p:sp>
    </p:spTree>
    <p:extLst>
      <p:ext uri="{BB962C8B-B14F-4D97-AF65-F5344CB8AC3E}">
        <p14:creationId xmlns:p14="http://schemas.microsoft.com/office/powerpoint/2010/main" val="415120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5</a:t>
            </a:fld>
            <a:endParaRPr lang="de-DE" dirty="0"/>
          </a:p>
        </p:txBody>
      </p:sp>
    </p:spTree>
    <p:extLst>
      <p:ext uri="{BB962C8B-B14F-4D97-AF65-F5344CB8AC3E}">
        <p14:creationId xmlns:p14="http://schemas.microsoft.com/office/powerpoint/2010/main" val="326498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6</a:t>
            </a:fld>
            <a:endParaRPr lang="de-DE" dirty="0"/>
          </a:p>
        </p:txBody>
      </p:sp>
    </p:spTree>
    <p:extLst>
      <p:ext uri="{BB962C8B-B14F-4D97-AF65-F5344CB8AC3E}">
        <p14:creationId xmlns:p14="http://schemas.microsoft.com/office/powerpoint/2010/main" val="247873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7</a:t>
            </a:fld>
            <a:endParaRPr lang="de-DE" dirty="0"/>
          </a:p>
        </p:txBody>
      </p:sp>
    </p:spTree>
    <p:extLst>
      <p:ext uri="{BB962C8B-B14F-4D97-AF65-F5344CB8AC3E}">
        <p14:creationId xmlns:p14="http://schemas.microsoft.com/office/powerpoint/2010/main" val="142564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8</a:t>
            </a:fld>
            <a:endParaRPr lang="de-DE" dirty="0"/>
          </a:p>
        </p:txBody>
      </p:sp>
    </p:spTree>
    <p:extLst>
      <p:ext uri="{BB962C8B-B14F-4D97-AF65-F5344CB8AC3E}">
        <p14:creationId xmlns:p14="http://schemas.microsoft.com/office/powerpoint/2010/main" val="142191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pPr>
                <a:defRPr/>
              </a:pPr>
              <a:t>9</a:t>
            </a:fld>
            <a:endParaRPr lang="de-DE" dirty="0"/>
          </a:p>
        </p:txBody>
      </p:sp>
    </p:spTree>
    <p:extLst>
      <p:ext uri="{BB962C8B-B14F-4D97-AF65-F5344CB8AC3E}">
        <p14:creationId xmlns:p14="http://schemas.microsoft.com/office/powerpoint/2010/main" val="289436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0"/>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0"/>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F2A89924-F2A9-4BBB-9DBD-AA0F96B054D3}" type="slidenum">
              <a:rPr lang="de-DE"/>
              <a:pPr>
                <a:defRPr/>
              </a:pPr>
              <a:t>‹Nr.›</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AD41795E-3ECA-4C95-BCC9-8B66459B9FA3}" type="slidenum">
              <a:rPr lang="de-DE"/>
              <a:pPr>
                <a:defRPr/>
              </a:pPr>
              <a:t>‹Nr.›</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C2EE1444-A1E0-45AF-A236-3B3D424DFBE1}" type="slidenum">
              <a:rPr lang="de-DE"/>
              <a:pPr>
                <a:defRPr/>
              </a:pPr>
              <a:t>‹Nr.›</a:t>
            </a:fld>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260D5B4-BAC5-4E36-8E18-4DE2087EEF85}" type="slidenum">
              <a:rPr lang="de-DE"/>
              <a:pPr>
                <a:defRPr/>
              </a:pPr>
              <a:t>‹Nr.›</a:t>
            </a:fld>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endParaRPr lang="de-DE" dirty="0"/>
          </a:p>
        </p:txBody>
      </p:sp>
      <p:sp>
        <p:nvSpPr>
          <p:cNvPr id="8"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9" name="Rectangle 6"/>
          <p:cNvSpPr>
            <a:spLocks noGrp="1" noChangeArrowheads="1"/>
          </p:cNvSpPr>
          <p:nvPr>
            <p:ph type="sldNum" sz="quarter" idx="12"/>
          </p:nvPr>
        </p:nvSpPr>
        <p:spPr>
          <a:ln/>
        </p:spPr>
        <p:txBody>
          <a:bodyPr/>
          <a:lstStyle>
            <a:lvl1pPr>
              <a:defRPr/>
            </a:lvl1pPr>
          </a:lstStyle>
          <a:p>
            <a:pPr>
              <a:defRPr/>
            </a:pPr>
            <a:fld id="{96082407-C7F1-4A86-ABD2-6231783DAF67}" type="slidenum">
              <a:rPr lang="de-DE"/>
              <a:pPr>
                <a:defRPr/>
              </a:pPr>
              <a:t>‹Nr.›</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C5623C93-6A03-4BA4-BE34-C1BBD498D457}" type="slidenum">
              <a:rPr lang="de-DE"/>
              <a:pPr>
                <a:defRPr/>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DE" dirty="0"/>
          </a:p>
        </p:txBody>
      </p:sp>
      <p:sp>
        <p:nvSpPr>
          <p:cNvPr id="3"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4" name="Rectangle 6"/>
          <p:cNvSpPr>
            <a:spLocks noGrp="1" noChangeArrowheads="1"/>
          </p:cNvSpPr>
          <p:nvPr>
            <p:ph type="sldNum" sz="quarter" idx="12"/>
          </p:nvPr>
        </p:nvSpPr>
        <p:spPr>
          <a:ln/>
        </p:spPr>
        <p:txBody>
          <a:bodyPr/>
          <a:lstStyle>
            <a:lvl1pPr>
              <a:defRPr/>
            </a:lvl1pPr>
          </a:lstStyle>
          <a:p>
            <a:pPr>
              <a:defRPr/>
            </a:pPr>
            <a:fld id="{33EB71DE-601B-4891-9028-39B593DA3668}" type="slidenum">
              <a:rPr lang="de-DE"/>
              <a:pPr>
                <a:defRPr/>
              </a:pPr>
              <a:t>‹Nr.›</a:t>
            </a:fld>
            <a:endParaRPr lang="de-D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204EEBF1-BAC0-449B-B736-909E61948D1E}" type="slidenum">
              <a:rPr lang="de-DE"/>
              <a:pPr>
                <a:defRPr/>
              </a:pPr>
              <a:t>‹Nr.›</a:t>
            </a:fld>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DF61B00E-1FD8-46A3-A44A-C212E3F1B959}" type="slidenum">
              <a:rPr lang="de-DE"/>
              <a:pPr>
                <a:defRPr/>
              </a:pPr>
              <a:t>‹Nr.›</a:t>
            </a:fld>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2264939F-943C-492D-80C1-3D8DA17C9DB8}" type="slidenum">
              <a:rPr lang="de-DE"/>
              <a:pPr>
                <a:defRPr/>
              </a:pPr>
              <a:t>‹Nr.›</a:t>
            </a:fld>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B31FE023-C9DB-4F88-9786-13E80C3477EA}" type="slidenum">
              <a:rPr lang="de-DE"/>
              <a:pPr>
                <a:defRPr/>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r>
              <a:rPr lang="de-DE" dirty="0"/>
              <a:t>Markus Zanker, University Klagenfurt, markus.zanker@uni-klu.ac.at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4101" name="Text Box 5"/>
          <p:cNvSpPr txBox="1">
            <a:spLocks noChangeArrowheads="1"/>
          </p:cNvSpPr>
          <p:nvPr/>
        </p:nvSpPr>
        <p:spPr bwMode="auto">
          <a:xfrm>
            <a:off x="7907338" y="6248400"/>
            <a:ext cx="696912" cy="244475"/>
          </a:xfrm>
          <a:prstGeom prst="rect">
            <a:avLst/>
          </a:prstGeom>
          <a:noFill/>
          <a:ln w="9525">
            <a:noFill/>
            <a:miter lim="800000"/>
            <a:headEnd/>
            <a:tailEnd/>
          </a:ln>
          <a:effectLst/>
        </p:spPr>
        <p:txBody>
          <a:bodyPr wrap="none">
            <a:spAutoFit/>
          </a:bodyPr>
          <a:lstStyle/>
          <a:p>
            <a:pPr>
              <a:defRPr/>
            </a:pPr>
            <a:r>
              <a:rPr lang="de-DE" sz="1000" b="0" dirty="0"/>
              <a:t>- </a:t>
            </a:r>
            <a:fld id="{2E9B48F2-B8AA-4947-B56E-BF420C312FAC}" type="slidenum">
              <a:rPr lang="de-DE" sz="1000" b="0"/>
              <a:pPr>
                <a:defRPr/>
              </a:pPr>
              <a:t>‹Nr.›</a:t>
            </a:fld>
            <a:r>
              <a:rPr lang="de-DE" sz="1000" b="0" dirty="0"/>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a:lstStyle/>
          <a:p>
            <a:pPr>
              <a:defRPr/>
            </a:pPr>
            <a:endParaRPr lang="de-DE" dirty="0"/>
          </a:p>
        </p:txBody>
      </p:sp>
      <p:sp>
        <p:nvSpPr>
          <p:cNvPr id="8" name="Rectangle 7"/>
          <p:cNvSpPr>
            <a:spLocks noGrp="1" noChangeArrowheads="1"/>
          </p:cNvSpPr>
          <p:nvPr>
            <p:ph type="ftr" sz="quarter" idx="3"/>
          </p:nvPr>
        </p:nvSpPr>
        <p:spPr>
          <a:xfrm>
            <a:off x="539750" y="6245225"/>
            <a:ext cx="4464050" cy="476250"/>
          </a:xfrm>
          <a:prstGeom prst="rect">
            <a:avLst/>
          </a:prstGeom>
          <a:ln/>
        </p:spPr>
        <p:txBody>
          <a:bodyPr/>
          <a:lstStyle>
            <a:lvl1pPr>
              <a:defRPr sz="1000" b="0">
                <a:latin typeface="Calibri" pitchFamily="34" charset="0"/>
              </a:defRPr>
            </a:lvl1pPr>
          </a:lstStyle>
          <a:p>
            <a:pPr>
              <a:defRPr/>
            </a:pPr>
            <a:r>
              <a:rPr lang="en-US" dirty="0" smtClean="0"/>
              <a:t>Tutorial: Introduction to Recommender Systems, ACM SAC 2010</a:t>
            </a:r>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de-DE" dirty="0"/>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de-DE" dirty="0"/>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BBD004AC-48FD-42AD-B4D1-61F927313C22}" type="slidenum">
              <a:rPr lang="de-DE"/>
              <a:pPr>
                <a:defRPr/>
              </a:pPr>
              <a:t>‹Nr.›</a:t>
            </a:fld>
            <a:endParaRPr lang="de-DE"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movieprofiler.com/" TargetMode="External"/><Relationship Id="rId7"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hyperlink" Target="http://www.movieprofiler.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285852" y="2643182"/>
            <a:ext cx="6643734" cy="646331"/>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a:ln>
                  <a:prstDash val="solid"/>
                </a:ln>
                <a:solidFill>
                  <a:srgbClr val="002060"/>
                </a:solidFill>
                <a:latin typeface="Calibri" pitchFamily="34" charset="0"/>
              </a:rPr>
              <a:t>Online consumer decision making</a:t>
            </a:r>
            <a:endParaRPr lang="en-US" sz="3600" dirty="0">
              <a:ln>
                <a:prstDash val="solid"/>
              </a:ln>
              <a:solidFill>
                <a:srgbClr val="002060"/>
              </a:solidFill>
              <a:latin typeface="Calibri" pitchFamily="34" charset="0"/>
            </a:endParaRPr>
          </a:p>
        </p:txBody>
      </p:sp>
      <p:pic>
        <p:nvPicPr>
          <p:cNvPr id="1026" name="Picture 2" descr="C:\Users\Fatih\AppData\Local\Microsoft\Windows\Temporary Internet Files\Content.IE5\W5BAFZQE\MC90029493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2423" y="3289513"/>
            <a:ext cx="2530592" cy="25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Attraction effect</a:t>
            </a:r>
            <a:endParaRPr lang="en-US"/>
          </a:p>
        </p:txBody>
      </p:sp>
      <p:sp>
        <p:nvSpPr>
          <p:cNvPr id="3" name="Inhaltsplatzhalter 2"/>
          <p:cNvSpPr>
            <a:spLocks noGrp="1"/>
          </p:cNvSpPr>
          <p:nvPr>
            <p:ph idx="1"/>
          </p:nvPr>
        </p:nvSpPr>
        <p:spPr/>
        <p:txBody>
          <a:bodyPr/>
          <a:lstStyle/>
          <a:p>
            <a:endParaRPr lang="en-US" smtClean="0"/>
          </a:p>
          <a:p>
            <a:endParaRPr lang="en-US" smtClean="0"/>
          </a:p>
          <a:p>
            <a:endParaRPr lang="en-US" smtClean="0"/>
          </a:p>
          <a:p>
            <a:r>
              <a:rPr lang="en-US" b="0" smtClean="0"/>
              <a:t>Product </a:t>
            </a:r>
            <a:r>
              <a:rPr lang="en-US" b="0" i="1" smtClean="0"/>
              <a:t>A </a:t>
            </a:r>
            <a:r>
              <a:rPr lang="en-US" b="0" smtClean="0"/>
              <a:t>is a little bit more expensive but of significantly higher quality than </a:t>
            </a:r>
            <a:r>
              <a:rPr lang="en-US" b="0" i="1" smtClean="0"/>
              <a:t>D</a:t>
            </a:r>
          </a:p>
          <a:p>
            <a:r>
              <a:rPr lang="en-US" b="0" smtClean="0"/>
              <a:t>The introduction of product </a:t>
            </a:r>
            <a:r>
              <a:rPr lang="en-US" b="0" i="1" smtClean="0"/>
              <a:t>D </a:t>
            </a:r>
            <a:r>
              <a:rPr lang="en-US" b="0" smtClean="0"/>
              <a:t>would induce an increased selection probability for </a:t>
            </a:r>
            <a:r>
              <a:rPr lang="en-US" b="0" i="1" smtClean="0"/>
              <a:t>A</a:t>
            </a:r>
            <a:endParaRPr lang="en-US" smtClean="0"/>
          </a:p>
        </p:txBody>
      </p:sp>
      <p:graphicFrame>
        <p:nvGraphicFramePr>
          <p:cNvPr id="4" name="Tabelle 3"/>
          <p:cNvGraphicFramePr>
            <a:graphicFrameLocks noGrp="1"/>
          </p:cNvGraphicFramePr>
          <p:nvPr>
            <p:extLst>
              <p:ext uri="{D42A27DB-BD31-4B8C-83A1-F6EECF244321}">
                <p14:modId xmlns:p14="http://schemas.microsoft.com/office/powerpoint/2010/main" val="1810551570"/>
              </p:ext>
            </p:extLst>
          </p:nvPr>
        </p:nvGraphicFramePr>
        <p:xfrm>
          <a:off x="971600" y="1700808"/>
          <a:ext cx="5381235" cy="1112520"/>
        </p:xfrm>
        <a:graphic>
          <a:graphicData uri="http://schemas.openxmlformats.org/drawingml/2006/table">
            <a:tbl>
              <a:tblPr firstRow="1" bandRow="1">
                <a:tableStyleId>{073A0DAA-6AF3-43AB-8588-CEC1D06C72B9}</a:tableStyleId>
              </a:tblPr>
              <a:tblGrid>
                <a:gridCol w="1887855"/>
                <a:gridCol w="1164460"/>
                <a:gridCol w="1164460"/>
                <a:gridCol w="1164460"/>
              </a:tblGrid>
              <a:tr h="370840">
                <a:tc>
                  <a:txBody>
                    <a:bodyPr/>
                    <a:lstStyle/>
                    <a:p>
                      <a:r>
                        <a:rPr lang="de-DE" sz="1600" smtClean="0">
                          <a:latin typeface="Calibri" pitchFamily="34" charset="0"/>
                          <a:cs typeface="Calibri" pitchFamily="34" charset="0"/>
                        </a:rPr>
                        <a:t>Product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A</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price per month</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30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250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28</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download limit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10GB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36GB</a:t>
                      </a:r>
                      <a:endParaRPr lang="de-DE" sz="1600">
                        <a:latin typeface="Calibri" pitchFamily="34" charset="0"/>
                        <a:cs typeface="Calibri" pitchFamily="34" charset="0"/>
                      </a:endParaRPr>
                    </a:p>
                  </a:txBody>
                  <a:tcPr/>
                </a:tc>
                <a:tc>
                  <a:txBody>
                    <a:bodyPr/>
                    <a:lstStyle/>
                    <a:p>
                      <a:r>
                        <a:rPr lang="de-DE" sz="1600" dirty="0" smtClean="0">
                          <a:latin typeface="Calibri" pitchFamily="34" charset="0"/>
                          <a:cs typeface="Calibri" pitchFamily="34" charset="0"/>
                        </a:rPr>
                        <a:t>7GB</a:t>
                      </a:r>
                      <a:endParaRPr lang="de-DE" sz="16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40320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Summary of context effects</a:t>
            </a:r>
            <a:endParaRPr lang="en-US"/>
          </a:p>
        </p:txBody>
      </p:sp>
      <p:sp>
        <p:nvSpPr>
          <p:cNvPr id="3" name="Inhaltsplatzhalter 2"/>
          <p:cNvSpPr>
            <a:spLocks noGrp="1"/>
          </p:cNvSpPr>
          <p:nvPr>
            <p:ph idx="1"/>
          </p:nvPr>
        </p:nvSpPr>
        <p:spPr/>
        <p:txBody>
          <a:bodyPr/>
          <a:lstStyle/>
          <a:p>
            <a:r>
              <a:rPr lang="en-US" b="0" i="1" smtClean="0"/>
              <a:t>A</a:t>
            </a:r>
            <a:r>
              <a:rPr lang="en-US" b="0" smtClean="0"/>
              <a:t> is the target item, </a:t>
            </a:r>
            <a:r>
              <a:rPr lang="en-US" b="0" i="1" smtClean="0"/>
              <a:t>B</a:t>
            </a:r>
            <a:r>
              <a:rPr lang="en-US" b="0" smtClean="0"/>
              <a:t> represents the competitor, and </a:t>
            </a:r>
            <a:r>
              <a:rPr lang="en-US" b="0" i="1" smtClean="0"/>
              <a:t>D</a:t>
            </a:r>
            <a:r>
              <a:rPr lang="en-US" b="0" smtClean="0"/>
              <a:t> is the decoy item</a:t>
            </a:r>
          </a:p>
          <a:p>
            <a:endParaRPr lang="en-US" smtClean="0"/>
          </a:p>
          <a:p>
            <a:endParaRPr lang="en-US" smtClean="0"/>
          </a:p>
          <a:p>
            <a:endParaRPr lang="en-US" smtClean="0"/>
          </a:p>
          <a:p>
            <a:endParaRPr lang="en-US" smtClean="0"/>
          </a:p>
          <a:p>
            <a:endParaRPr lang="en-US" smtClean="0"/>
          </a:p>
          <a:p>
            <a:r>
              <a:rPr lang="en-US" b="0" smtClean="0"/>
              <a:t>These effects can be exploited for different purposes within the scope of recommendation sessions</a:t>
            </a:r>
          </a:p>
          <a:p>
            <a:pPr lvl="1"/>
            <a:r>
              <a:rPr lang="en-US" smtClean="0"/>
              <a:t>Increased selection share of a target product</a:t>
            </a:r>
          </a:p>
          <a:p>
            <a:pPr lvl="1"/>
            <a:r>
              <a:rPr lang="en-US" smtClean="0"/>
              <a:t>Increased confidence in a decision</a:t>
            </a:r>
          </a:p>
          <a:p>
            <a:pPr lvl="1"/>
            <a:r>
              <a:rPr lang="en-US" smtClean="0"/>
              <a:t>Increased willingness to buy</a:t>
            </a:r>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3303702846"/>
              </p:ext>
            </p:extLst>
          </p:nvPr>
        </p:nvGraphicFramePr>
        <p:xfrm>
          <a:off x="539552" y="2132856"/>
          <a:ext cx="7992888" cy="2108200"/>
        </p:xfrm>
        <a:graphic>
          <a:graphicData uri="http://schemas.openxmlformats.org/drawingml/2006/table">
            <a:tbl>
              <a:tblPr firstRow="1" bandRow="1">
                <a:tableStyleId>{073A0DAA-6AF3-43AB-8588-CEC1D06C72B9}</a:tableStyleId>
              </a:tblPr>
              <a:tblGrid>
                <a:gridCol w="2549196"/>
                <a:gridCol w="5443692"/>
              </a:tblGrid>
              <a:tr h="370840">
                <a:tc>
                  <a:txBody>
                    <a:bodyPr/>
                    <a:lstStyle/>
                    <a:p>
                      <a:r>
                        <a:rPr lang="de-DE" sz="1600" dirty="0" err="1" smtClean="0">
                          <a:latin typeface="Calibri" pitchFamily="34" charset="0"/>
                          <a:cs typeface="Calibri" pitchFamily="34" charset="0"/>
                        </a:rPr>
                        <a:t>Effect</a:t>
                      </a:r>
                      <a:endParaRPr lang="de-DE" sz="1600" dirty="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Description</a:t>
                      </a:r>
                      <a:endParaRPr lang="de-DE" sz="160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smtClean="0">
                          <a:latin typeface="Calibri" pitchFamily="34" charset="0"/>
                          <a:cs typeface="Calibri" pitchFamily="34" charset="0"/>
                        </a:rPr>
                        <a:t>Compromise effect</a:t>
                      </a: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Product </a:t>
                      </a:r>
                      <a:r>
                        <a:rPr lang="en-US" sz="1600" b="0" i="1" u="none" strike="noStrike" kern="1200" baseline="0" smtClean="0">
                          <a:solidFill>
                            <a:schemeClr val="dk1"/>
                          </a:solidFill>
                          <a:latin typeface="Calibri" pitchFamily="34" charset="0"/>
                          <a:ea typeface="+mn-ea"/>
                          <a:cs typeface="Calibri" pitchFamily="34" charset="0"/>
                        </a:rPr>
                        <a:t>A </a:t>
                      </a:r>
                      <a:r>
                        <a:rPr lang="en-US" sz="1600" b="0" i="0" u="none" strike="noStrike" kern="1200" baseline="0" smtClean="0">
                          <a:solidFill>
                            <a:schemeClr val="dk1"/>
                          </a:solidFill>
                          <a:latin typeface="Calibri" pitchFamily="34" charset="0"/>
                          <a:ea typeface="+mn-ea"/>
                          <a:cs typeface="Calibri" pitchFamily="34" charset="0"/>
                        </a:rPr>
                        <a:t>is of slightly lower quality but has a </a:t>
                      </a:r>
                      <a:r>
                        <a:rPr lang="de-DE" sz="1600" b="0" i="0" u="none" strike="noStrike" kern="1200" baseline="0" smtClean="0">
                          <a:solidFill>
                            <a:schemeClr val="dk1"/>
                          </a:solidFill>
                          <a:latin typeface="Calibri" pitchFamily="34" charset="0"/>
                          <a:ea typeface="+mn-ea"/>
                          <a:cs typeface="Calibri" pitchFamily="34" charset="0"/>
                        </a:rPr>
                        <a:t>significantly lower price</a:t>
                      </a:r>
                      <a:endParaRPr lang="en-US" sz="1600" b="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Asymmetric dominance effect</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Product </a:t>
                      </a:r>
                      <a:r>
                        <a:rPr lang="en-US" sz="1600" b="0" i="1" u="none" strike="noStrike" kern="1200" baseline="0" smtClean="0">
                          <a:solidFill>
                            <a:schemeClr val="dk1"/>
                          </a:solidFill>
                          <a:latin typeface="Calibri" pitchFamily="34" charset="0"/>
                          <a:ea typeface="+mn-ea"/>
                          <a:cs typeface="Calibri" pitchFamily="34" charset="0"/>
                        </a:rPr>
                        <a:t>A </a:t>
                      </a:r>
                      <a:r>
                        <a:rPr lang="en-US" sz="1600" b="0" i="0" u="none" strike="noStrike" kern="1200" baseline="0" smtClean="0">
                          <a:solidFill>
                            <a:schemeClr val="dk1"/>
                          </a:solidFill>
                          <a:latin typeface="Calibri" pitchFamily="34" charset="0"/>
                          <a:ea typeface="+mn-ea"/>
                          <a:cs typeface="Calibri" pitchFamily="34" charset="0"/>
                        </a:rPr>
                        <a:t>dominates </a:t>
                      </a:r>
                      <a:r>
                        <a:rPr lang="en-US" sz="1600" b="0" i="1" u="none" strike="noStrike" kern="1200" baseline="0" smtClean="0">
                          <a:solidFill>
                            <a:schemeClr val="dk1"/>
                          </a:solidFill>
                          <a:latin typeface="Calibri" pitchFamily="34" charset="0"/>
                          <a:ea typeface="+mn-ea"/>
                          <a:cs typeface="Calibri" pitchFamily="34" charset="0"/>
                        </a:rPr>
                        <a:t>D </a:t>
                      </a:r>
                      <a:r>
                        <a:rPr lang="en-US" sz="1600" b="0" i="0" u="none" strike="noStrike" kern="1200" baseline="0" smtClean="0">
                          <a:solidFill>
                            <a:schemeClr val="dk1"/>
                          </a:solidFill>
                          <a:latin typeface="Calibri" pitchFamily="34" charset="0"/>
                          <a:ea typeface="+mn-ea"/>
                          <a:cs typeface="Calibri" pitchFamily="34" charset="0"/>
                        </a:rPr>
                        <a:t>in both dimensions (product </a:t>
                      </a:r>
                      <a:r>
                        <a:rPr lang="de-DE" sz="1600" b="0" i="1" u="none" strike="noStrike" kern="1200" baseline="0" smtClean="0">
                          <a:solidFill>
                            <a:schemeClr val="dk1"/>
                          </a:solidFill>
                          <a:latin typeface="Calibri" pitchFamily="34" charset="0"/>
                          <a:ea typeface="+mn-ea"/>
                          <a:cs typeface="Calibri" pitchFamily="34" charset="0"/>
                        </a:rPr>
                        <a:t>B </a:t>
                      </a:r>
                      <a:r>
                        <a:rPr lang="de-DE" sz="1600" b="0" i="0" u="none" strike="noStrike" kern="1200" baseline="0" smtClean="0">
                          <a:solidFill>
                            <a:schemeClr val="dk1"/>
                          </a:solidFill>
                          <a:latin typeface="Calibri" pitchFamily="34" charset="0"/>
                          <a:ea typeface="+mn-ea"/>
                          <a:cs typeface="Calibri" pitchFamily="34" charset="0"/>
                        </a:rPr>
                        <a:t>does not)</a:t>
                      </a:r>
                      <a:endParaRPr lang="de-DE" sz="160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Attraction effect</a:t>
                      </a:r>
                      <a:endParaRPr lang="de-DE" sz="1600" b="0" smtClean="0">
                        <a:latin typeface="Calibri" pitchFamily="34" charset="0"/>
                        <a:cs typeface="Calibri" pitchFamily="34" charset="0"/>
                      </a:endParaRPr>
                    </a:p>
                  </a:txBody>
                  <a:tcPr/>
                </a:tc>
                <a:tc>
                  <a:txBody>
                    <a:bodyPr/>
                    <a:lstStyle/>
                    <a:p>
                      <a:r>
                        <a:rPr lang="en-US" sz="1600" b="0" i="0" u="none" strike="noStrike" kern="1200" baseline="0" dirty="0" smtClean="0">
                          <a:solidFill>
                            <a:schemeClr val="dk1"/>
                          </a:solidFill>
                          <a:latin typeface="Calibri" pitchFamily="34" charset="0"/>
                          <a:ea typeface="+mn-ea"/>
                          <a:cs typeface="Calibri" pitchFamily="34" charset="0"/>
                        </a:rPr>
                        <a:t>Product </a:t>
                      </a:r>
                      <a:r>
                        <a:rPr lang="en-US" sz="1600" b="0" i="1" u="none" strike="noStrike" kern="1200" baseline="0" dirty="0" smtClean="0">
                          <a:solidFill>
                            <a:schemeClr val="dk1"/>
                          </a:solidFill>
                          <a:latin typeface="Calibri" pitchFamily="34" charset="0"/>
                          <a:ea typeface="+mn-ea"/>
                          <a:cs typeface="Calibri" pitchFamily="34" charset="0"/>
                        </a:rPr>
                        <a:t>A </a:t>
                      </a:r>
                      <a:r>
                        <a:rPr lang="en-US" sz="1600" b="0" i="0" u="none" strike="noStrike" kern="1200" baseline="0" dirty="0" smtClean="0">
                          <a:solidFill>
                            <a:schemeClr val="dk1"/>
                          </a:solidFill>
                          <a:latin typeface="Calibri" pitchFamily="34" charset="0"/>
                          <a:ea typeface="+mn-ea"/>
                          <a:cs typeface="Calibri" pitchFamily="34" charset="0"/>
                        </a:rPr>
                        <a:t>is a little more expensive but has a</a:t>
                      </a:r>
                    </a:p>
                    <a:p>
                      <a:r>
                        <a:rPr lang="de-DE" sz="1600" b="0" i="0" u="none" strike="noStrike" kern="1200" baseline="0" dirty="0" err="1" smtClean="0">
                          <a:solidFill>
                            <a:schemeClr val="dk1"/>
                          </a:solidFill>
                          <a:latin typeface="Calibri" pitchFamily="34" charset="0"/>
                          <a:ea typeface="+mn-ea"/>
                          <a:cs typeface="Calibri" pitchFamily="34" charset="0"/>
                        </a:rPr>
                        <a:t>significantly</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higher</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quality</a:t>
                      </a:r>
                      <a:endParaRPr lang="en-US" sz="1600" b="0" dirty="0" smtClean="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147696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Calculate dominance relationships</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en-US" b="0" dirty="0" smtClean="0"/>
                  <a:t>Calculation </a:t>
                </a:r>
                <a:r>
                  <a:rPr lang="en-US" b="0" dirty="0"/>
                  <a:t>of a dominance value for an item </a:t>
                </a:r>
                <a14:m>
                  <m:oMath xmlns:m="http://schemas.openxmlformats.org/officeDocument/2006/math">
                    <m:r>
                      <a:rPr lang="en-US" b="0" i="1" smtClean="0">
                        <a:latin typeface="Cambria Math"/>
                      </a:rPr>
                      <m:t>𝑥</m:t>
                    </m:r>
                  </m:oMath>
                </a14:m>
                <a:r>
                  <a:rPr lang="en-US" b="0" i="1" dirty="0"/>
                  <a:t> </a:t>
                </a:r>
                <a:r>
                  <a:rPr lang="en-US" b="0" dirty="0" smtClean="0"/>
                  <a:t>in the </a:t>
                </a:r>
                <a:r>
                  <a:rPr lang="en-US" b="0" dirty="0"/>
                  <a:t>item </a:t>
                </a:r>
                <a:r>
                  <a:rPr lang="en-US" b="0" dirty="0" smtClean="0"/>
                  <a:t>set </a:t>
                </a:r>
                <a14:m>
                  <m:oMath xmlns:m="http://schemas.openxmlformats.org/officeDocument/2006/math">
                    <m:r>
                      <a:rPr lang="en-US" b="0" i="1" smtClean="0">
                        <a:latin typeface="Cambria Math"/>
                      </a:rPr>
                      <m:t>𝐶𝑆𝑒𝑡</m:t>
                    </m:r>
                  </m:oMath>
                </a14:m>
                <a:endParaRPr lang="en-US" b="0" dirty="0" smtClean="0"/>
              </a:p>
              <a:p>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𝐶𝑆𝑒𝑡</m:t>
                          </m:r>
                        </m:e>
                      </m:d>
                      <m:r>
                        <a:rPr lang="en-US" b="0" i="1" smtClean="0">
                          <a:latin typeface="Cambria Math"/>
                        </a:rPr>
                        <m:t>=</m:t>
                      </m:r>
                      <m:nary>
                        <m:naryPr>
                          <m:chr m:val="∑"/>
                          <m:supHide m:val="on"/>
                          <m:ctrlPr>
                            <a:rPr lang="en-US" b="0" i="1" smtClean="0">
                              <a:latin typeface="Cambria Math"/>
                            </a:rPr>
                          </m:ctrlPr>
                        </m:naryPr>
                        <m:sub>
                          <m:r>
                            <m:rPr>
                              <m:brk m:alnAt="7"/>
                            </m:rPr>
                            <a:rPr lang="en-US" b="0" i="1" smtClean="0">
                              <a:latin typeface="Cambria Math"/>
                            </a:rPr>
                            <m:t>𝑦</m:t>
                          </m:r>
                          <m:r>
                            <a:rPr lang="en-US" b="0" i="1" smtClean="0">
                              <a:latin typeface="Cambria Math"/>
                              <a:ea typeface="Cambria Math"/>
                            </a:rPr>
                            <m:t>∈</m:t>
                          </m:r>
                          <m:r>
                            <a:rPr lang="en-US" b="0" i="1" smtClean="0">
                              <a:latin typeface="Cambria Math"/>
                              <a:ea typeface="Cambria Math"/>
                            </a:rPr>
                            <m:t>𝐶𝑆𝑒𝑡</m:t>
                          </m:r>
                          <m:r>
                            <a:rPr lang="en-US" b="0" i="1" smtClean="0">
                              <a:latin typeface="Cambria Math"/>
                              <a:ea typeface="Cambria Math"/>
                            </a:rPr>
                            <m:t>−</m:t>
                          </m:r>
                          <m:r>
                            <a:rPr lang="en-US" b="0" i="1" smtClean="0">
                              <a:latin typeface="Cambria Math"/>
                              <a:ea typeface="Cambria Math"/>
                            </a:rPr>
                            <m:t>𝑥</m:t>
                          </m:r>
                        </m:sub>
                        <m:sup/>
                        <m:e>
                          <m:r>
                            <a:rPr lang="de-DE" b="0" i="1" smtClean="0">
                              <a:latin typeface="Cambria Math"/>
                              <a:ea typeface="Cambria Math"/>
                            </a:rPr>
                            <m:t>  </m:t>
                          </m:r>
                          <m:nary>
                            <m:naryPr>
                              <m:chr m:val="∑"/>
                              <m:supHide m:val="on"/>
                              <m:ctrlPr>
                                <a:rPr lang="en-US" b="0" i="1" smtClean="0">
                                  <a:latin typeface="Cambria Math"/>
                                </a:rPr>
                              </m:ctrlPr>
                            </m:naryPr>
                            <m:sub>
                              <m:r>
                                <m:rPr>
                                  <m:brk m:alnAt="7"/>
                                </m:rPr>
                                <a:rPr lang="en-US" b="0" i="1" smtClean="0">
                                  <a:latin typeface="Cambria Math"/>
                                </a:rPr>
                                <m:t>𝑎</m:t>
                              </m:r>
                              <m:r>
                                <a:rPr lang="en-US" b="0" i="1" smtClean="0">
                                  <a:latin typeface="Cambria Math"/>
                                  <a:ea typeface="Cambria Math"/>
                                </a:rPr>
                                <m:t>∈</m:t>
                              </m:r>
                              <m:r>
                                <a:rPr lang="en-US" b="0" i="1" smtClean="0">
                                  <a:latin typeface="Cambria Math"/>
                                  <a:ea typeface="Cambria Math"/>
                                </a:rPr>
                                <m:t>𝑝𝑟𝑜𝑝𝑒𝑟𝑡𝑖𝑒𝑠</m:t>
                              </m:r>
                            </m:sub>
                            <m:sup/>
                            <m:e>
                              <m:f>
                                <m:fPr>
                                  <m:ctrlPr>
                                    <a:rPr lang="en-US" b="0" i="1" smtClean="0">
                                      <a:latin typeface="Cambria Math"/>
                                    </a:rPr>
                                  </m:ctrlPr>
                                </m:fPr>
                                <m:num>
                                  <m:sSub>
                                    <m:sSubPr>
                                      <m:ctrlPr>
                                        <a:rPr lang="en-US" b="0" i="1" smtClean="0">
                                          <a:latin typeface="Cambria Math"/>
                                        </a:rPr>
                                      </m:ctrlPr>
                                    </m:sSubPr>
                                    <m:e>
                                      <m:r>
                                        <a:rPr lang="en-US" b="0" i="1" smtClean="0">
                                          <a:latin typeface="Cambria Math"/>
                                        </a:rPr>
                                        <m:t>𝑥</m:t>
                                      </m:r>
                                    </m:e>
                                    <m:sub>
                                      <m:r>
                                        <a:rPr lang="en-US" b="0" i="1" smtClean="0">
                                          <a:latin typeface="Cambria Math"/>
                                        </a:rPr>
                                        <m:t>𝑎</m:t>
                                      </m:r>
                                    </m:sub>
                                  </m:sSub>
                                  <m:r>
                                    <a:rPr lang="en-US" b="0" i="1" smtClean="0">
                                      <a:latin typeface="Cambria Math"/>
                                    </a:rPr>
                                    <m:t>−</m:t>
                                  </m:r>
                                  <m:sSub>
                                    <m:sSubPr>
                                      <m:ctrlPr>
                                        <a:rPr lang="en-US" b="0" i="1" smtClean="0">
                                          <a:latin typeface="Cambria Math"/>
                                        </a:rPr>
                                      </m:ctrlPr>
                                    </m:sSubPr>
                                    <m:e>
                                      <m:r>
                                        <a:rPr lang="en-US" b="0" i="1" smtClean="0">
                                          <a:latin typeface="Cambria Math"/>
                                        </a:rPr>
                                        <m:t>𝑦</m:t>
                                      </m:r>
                                    </m:e>
                                    <m:sub>
                                      <m:r>
                                        <a:rPr lang="en-US" b="0" i="1" smtClean="0">
                                          <a:latin typeface="Cambria Math"/>
                                        </a:rPr>
                                        <m:t>𝑎</m:t>
                                      </m:r>
                                    </m:sub>
                                  </m:sSub>
                                </m:num>
                                <m:den>
                                  <m:sSub>
                                    <m:sSubPr>
                                      <m:ctrlPr>
                                        <a:rPr lang="en-US" b="0" i="1" smtClean="0">
                                          <a:latin typeface="Cambria Math"/>
                                        </a:rPr>
                                      </m:ctrlPr>
                                    </m:sSubPr>
                                    <m:e>
                                      <m:r>
                                        <a:rPr lang="en-US" b="0" i="1" smtClean="0">
                                          <a:latin typeface="Cambria Math"/>
                                        </a:rPr>
                                        <m:t>𝑎</m:t>
                                      </m:r>
                                    </m:e>
                                    <m:sub>
                                      <m:r>
                                        <a:rPr lang="en-US" b="0" i="1" smtClean="0">
                                          <a:latin typeface="Cambria Math"/>
                                        </a:rPr>
                                        <m:t>𝑚𝑎𝑥</m:t>
                                      </m:r>
                                      <m:r>
                                        <a:rPr lang="en-US" b="0" i="1" smtClean="0">
                                          <a:latin typeface="Cambria Math"/>
                                        </a:rPr>
                                        <m:t>⁡</m:t>
                                      </m:r>
                                    </m:sub>
                                  </m:sSub>
                                  <m:r>
                                    <a:rPr lang="en-US" b="0" i="1" smtClean="0">
                                      <a:latin typeface="Cambria Math"/>
                                    </a:rPr>
                                    <m:t>−</m:t>
                                  </m:r>
                                  <m:sSub>
                                    <m:sSubPr>
                                      <m:ctrlPr>
                                        <a:rPr lang="en-US" b="0" i="1" smtClean="0">
                                          <a:latin typeface="Cambria Math"/>
                                        </a:rPr>
                                      </m:ctrlPr>
                                    </m:sSubPr>
                                    <m:e>
                                      <m:r>
                                        <a:rPr lang="en-US" b="0" i="1" smtClean="0">
                                          <a:latin typeface="Cambria Math"/>
                                        </a:rPr>
                                        <m:t>𝑎</m:t>
                                      </m:r>
                                    </m:e>
                                    <m:sub>
                                      <m:r>
                                        <a:rPr lang="en-US" b="0" i="1" smtClean="0">
                                          <a:latin typeface="Cambria Math"/>
                                        </a:rPr>
                                        <m:t>𝑚𝑖𝑛</m:t>
                                      </m:r>
                                    </m:sub>
                                  </m:sSub>
                                </m:den>
                              </m:f>
                            </m:e>
                          </m:nary>
                        </m:e>
                      </m:nary>
                    </m:oMath>
                  </m:oMathPara>
                </a14:m>
                <a:endParaRPr lang="en-US" b="0" dirty="0" smtClean="0"/>
              </a:p>
              <a:p>
                <a:r>
                  <a:rPr lang="en-US" b="0" dirty="0" smtClean="0"/>
                  <a:t>This value </a:t>
                </a:r>
                <a:r>
                  <a:rPr lang="en-US" b="0" dirty="0"/>
                  <a:t>is calculated by a pairwise </a:t>
                </a:r>
                <a:r>
                  <a:rPr lang="en-US" b="0" dirty="0" smtClean="0"/>
                  <a:t>comparison of </a:t>
                </a:r>
                <a:r>
                  <a:rPr lang="en-US" b="0" dirty="0"/>
                  <a:t>the item property values of </a:t>
                </a:r>
                <a14:m>
                  <m:oMath xmlns:m="http://schemas.openxmlformats.org/officeDocument/2006/math">
                    <m:r>
                      <a:rPr lang="en-US" b="0" i="1" smtClean="0">
                        <a:latin typeface="Cambria Math"/>
                      </a:rPr>
                      <m:t>𝑥</m:t>
                    </m:r>
                  </m:oMath>
                </a14:m>
                <a:r>
                  <a:rPr lang="en-US" b="0" i="1" dirty="0"/>
                  <a:t> </a:t>
                </a:r>
                <a:r>
                  <a:rPr lang="en-US" b="0" dirty="0"/>
                  <a:t>with each </a:t>
                </a:r>
                <a14:m>
                  <m:oMath xmlns:m="http://schemas.openxmlformats.org/officeDocument/2006/math">
                    <m:r>
                      <a:rPr lang="en-US" b="0" i="1" smtClean="0">
                        <a:latin typeface="Cambria Math"/>
                      </a:rPr>
                      <m:t>𝑦</m:t>
                    </m:r>
                  </m:oMath>
                </a14:m>
                <a:r>
                  <a:rPr lang="en-US" b="0" i="1" dirty="0"/>
                  <a:t> </a:t>
                </a:r>
                <a:r>
                  <a:rPr lang="en-US" b="0" dirty="0"/>
                  <a:t>in </a:t>
                </a:r>
                <a14:m>
                  <m:oMath xmlns:m="http://schemas.openxmlformats.org/officeDocument/2006/math">
                    <m:r>
                      <a:rPr lang="en-US" b="0" i="1" smtClean="0">
                        <a:latin typeface="Cambria Math"/>
                      </a:rPr>
                      <m:t>𝐶𝑆𝑒𝑡</m:t>
                    </m:r>
                  </m:oMath>
                </a14:m>
                <a:endParaRPr lang="en-US" b="0" dirty="0" smtClean="0"/>
              </a:p>
              <a:p>
                <a:r>
                  <a:rPr lang="en-US" b="0" dirty="0" smtClean="0"/>
                  <a:t>Example:</a:t>
                </a:r>
              </a:p>
              <a:p>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l="-593" t="-6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elle 3"/>
              <p:cNvGraphicFramePr>
                <a:graphicFrameLocks noGrp="1"/>
              </p:cNvGraphicFramePr>
              <p:nvPr>
                <p:extLst>
                  <p:ext uri="{D42A27DB-BD31-4B8C-83A1-F6EECF244321}">
                    <p14:modId xmlns:p14="http://schemas.microsoft.com/office/powerpoint/2010/main" val="3987097313"/>
                  </p:ext>
                </p:extLst>
              </p:nvPr>
            </p:nvGraphicFramePr>
            <p:xfrm>
              <a:off x="899592" y="4537928"/>
              <a:ext cx="5381235" cy="1483360"/>
            </p:xfrm>
            <a:graphic>
              <a:graphicData uri="http://schemas.openxmlformats.org/drawingml/2006/table">
                <a:tbl>
                  <a:tblPr firstRow="1" bandRow="1">
                    <a:tableStyleId>{073A0DAA-6AF3-43AB-8588-CEC1D06C72B9}</a:tableStyleId>
                  </a:tblPr>
                  <a:tblGrid>
                    <a:gridCol w="1887855"/>
                    <a:gridCol w="1164460"/>
                    <a:gridCol w="1164460"/>
                    <a:gridCol w="1164460"/>
                  </a:tblGrid>
                  <a:tr h="370840">
                    <a:tc>
                      <a:txBody>
                        <a:bodyPr/>
                        <a:lstStyle/>
                        <a:p>
                          <a:r>
                            <a:rPr lang="de-DE" sz="1600" smtClean="0">
                              <a:latin typeface="Calibri" pitchFamily="34" charset="0"/>
                              <a:cs typeface="Calibri" pitchFamily="34" charset="0"/>
                            </a:rPr>
                            <a:t>Product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A</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price per month</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30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20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50</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download limit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10GB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6GB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12GB</a:t>
                          </a:r>
                          <a:endParaRPr lang="de-DE" sz="1600">
                            <a:latin typeface="Calibri" pitchFamily="34" charset="0"/>
                            <a:cs typeface="Calibri" pitchFamily="34" charset="0"/>
                          </a:endParaRPr>
                        </a:p>
                      </a:txBody>
                      <a:tcPr/>
                    </a:tc>
                  </a:tr>
                  <a:tr h="370840">
                    <a:tc>
                      <a:txBody>
                        <a:bodyPr/>
                        <a:lstStyle/>
                        <a:p>
                          <a:pPr/>
                          <a14:m>
                            <m:oMathPara xmlns:m="http://schemas.openxmlformats.org/officeDocument/2006/math">
                              <m:oMathParaPr>
                                <m:jc m:val="left"/>
                              </m:oMathParaPr>
                              <m:oMath xmlns:m="http://schemas.openxmlformats.org/officeDocument/2006/math">
                                <m:r>
                                  <a:rPr lang="de-DE" sz="1600" b="1" i="1" smtClean="0">
                                    <a:latin typeface="Cambria Math"/>
                                  </a:rPr>
                                  <m:t>𝒅</m:t>
                                </m:r>
                                <m:r>
                                  <a:rPr lang="de-DE" sz="1600" b="1" i="1" smtClean="0">
                                    <a:latin typeface="Cambria Math"/>
                                  </a:rPr>
                                  <m:t>(</m:t>
                                </m:r>
                                <m:r>
                                  <a:rPr lang="de-DE" sz="1600" b="1" i="1" smtClean="0">
                                    <a:latin typeface="Cambria Math"/>
                                  </a:rPr>
                                  <m:t>𝒙</m:t>
                                </m:r>
                                <m:r>
                                  <a:rPr lang="de-DE" sz="1600" b="1" i="1" smtClean="0">
                                    <a:latin typeface="Cambria Math"/>
                                  </a:rPr>
                                  <m:t>, </m:t>
                                </m:r>
                                <m:r>
                                  <a:rPr lang="de-DE" sz="1600" b="1" i="1" baseline="0" smtClean="0">
                                    <a:latin typeface="Cambria Math"/>
                                  </a:rPr>
                                  <m:t>𝑪𝑺𝒆𝒕</m:t>
                                </m:r>
                                <m:r>
                                  <a:rPr lang="de-DE" sz="1600" b="1" i="1" baseline="0" smtClean="0">
                                    <a:latin typeface="Cambria Math"/>
                                  </a:rPr>
                                  <m:t>)</m:t>
                                </m:r>
                              </m:oMath>
                            </m:oMathPara>
                          </a14:m>
                          <a:endParaRPr lang="de-DE" sz="1600" b="1" dirty="0">
                            <a:latin typeface="Calibri" pitchFamily="34" charset="0"/>
                            <a:cs typeface="Calibri" pitchFamily="34" charset="0"/>
                          </a:endParaRPr>
                        </a:p>
                      </a:txBody>
                      <a:tcPr/>
                    </a:tc>
                    <a:tc>
                      <a:txBody>
                        <a:bodyPr/>
                        <a:lstStyle/>
                        <a:p>
                          <a:r>
                            <a:rPr lang="de-DE" sz="1600" b="1" smtClean="0">
                              <a:latin typeface="Calibri" pitchFamily="34" charset="0"/>
                              <a:cs typeface="Calibri" pitchFamily="34" charset="0"/>
                            </a:rPr>
                            <a:t>0.92</a:t>
                          </a:r>
                          <a:endParaRPr lang="de-DE" sz="1600" b="1">
                            <a:latin typeface="Calibri" pitchFamily="34" charset="0"/>
                            <a:cs typeface="Calibri" pitchFamily="34" charset="0"/>
                          </a:endParaRPr>
                        </a:p>
                      </a:txBody>
                      <a:tcPr/>
                    </a:tc>
                    <a:tc>
                      <a:txBody>
                        <a:bodyPr/>
                        <a:lstStyle/>
                        <a:p>
                          <a:r>
                            <a:rPr lang="de-DE" sz="1600" b="1" smtClean="0">
                              <a:latin typeface="Calibri" pitchFamily="34" charset="0"/>
                              <a:cs typeface="Calibri" pitchFamily="34" charset="0"/>
                            </a:rPr>
                            <a:t>-0.08</a:t>
                          </a:r>
                          <a:endParaRPr lang="de-DE" sz="1600" b="1">
                            <a:latin typeface="Calibri" pitchFamily="34" charset="0"/>
                            <a:cs typeface="Calibri" pitchFamily="34" charset="0"/>
                          </a:endParaRPr>
                        </a:p>
                      </a:txBody>
                      <a:tcPr/>
                    </a:tc>
                    <a:tc>
                      <a:txBody>
                        <a:bodyPr/>
                        <a:lstStyle/>
                        <a:p>
                          <a:r>
                            <a:rPr lang="de-DE" sz="1600" b="1" dirty="0" smtClean="0">
                              <a:latin typeface="Calibri" pitchFamily="34" charset="0"/>
                              <a:cs typeface="Calibri" pitchFamily="34" charset="0"/>
                            </a:rPr>
                            <a:t>-0.83</a:t>
                          </a:r>
                          <a:endParaRPr lang="de-DE" sz="1600" b="1" dirty="0">
                            <a:latin typeface="Calibri" pitchFamily="34" charset="0"/>
                            <a:cs typeface="Calibri" pitchFamily="34" charset="0"/>
                          </a:endParaRPr>
                        </a:p>
                      </a:txBody>
                      <a:tcPr/>
                    </a:tc>
                  </a:tr>
                </a:tbl>
              </a:graphicData>
            </a:graphic>
          </p:graphicFrame>
        </mc:Choice>
        <mc:Fallback xmlns="">
          <p:graphicFrame>
            <p:nvGraphicFramePr>
              <p:cNvPr id="4" name="Tabelle 3"/>
              <p:cNvGraphicFramePr>
                <a:graphicFrameLocks noGrp="1"/>
              </p:cNvGraphicFramePr>
              <p:nvPr>
                <p:extLst>
                  <p:ext uri="{D42A27DB-BD31-4B8C-83A1-F6EECF244321}">
                    <p14:modId xmlns:p14="http://schemas.microsoft.com/office/powerpoint/2010/main" val="3987097313"/>
                  </p:ext>
                </p:extLst>
              </p:nvPr>
            </p:nvGraphicFramePr>
            <p:xfrm>
              <a:off x="899592" y="4537928"/>
              <a:ext cx="5381235" cy="1483360"/>
            </p:xfrm>
            <a:graphic>
              <a:graphicData uri="http://schemas.openxmlformats.org/drawingml/2006/table">
                <a:tbl>
                  <a:tblPr firstRow="1" bandRow="1">
                    <a:tableStyleId>{073A0DAA-6AF3-43AB-8588-CEC1D06C72B9}</a:tableStyleId>
                  </a:tblPr>
                  <a:tblGrid>
                    <a:gridCol w="1887855"/>
                    <a:gridCol w="1164460"/>
                    <a:gridCol w="1164460"/>
                    <a:gridCol w="1164460"/>
                  </a:tblGrid>
                  <a:tr h="370840">
                    <a:tc>
                      <a:txBody>
                        <a:bodyPr/>
                        <a:lstStyle/>
                        <a:p>
                          <a:r>
                            <a:rPr lang="de-DE" sz="1600" smtClean="0">
                              <a:latin typeface="Calibri" pitchFamily="34" charset="0"/>
                              <a:cs typeface="Calibri" pitchFamily="34" charset="0"/>
                            </a:rPr>
                            <a:t>Product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A</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price per month</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30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20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50</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download limit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10GB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6GB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12GB</a:t>
                          </a:r>
                          <a:endParaRPr lang="de-DE" sz="1600">
                            <a:latin typeface="Calibri" pitchFamily="34" charset="0"/>
                            <a:cs typeface="Calibri" pitchFamily="34" charset="0"/>
                          </a:endParaRPr>
                        </a:p>
                      </a:txBody>
                      <a:tcPr/>
                    </a:tc>
                  </a:tr>
                  <a:tr h="370840">
                    <a:tc>
                      <a:txBody>
                        <a:bodyPr/>
                        <a:lstStyle/>
                        <a:p>
                          <a:endParaRPr lang="en-US"/>
                        </a:p>
                      </a:txBody>
                      <a:tcPr>
                        <a:blipFill rotWithShape="1">
                          <a:blip r:embed="rId4"/>
                          <a:stretch>
                            <a:fillRect l="-324" t="-304918" r="-185761" b="-11475"/>
                          </a:stretch>
                        </a:blipFill>
                      </a:tcPr>
                    </a:tc>
                    <a:tc>
                      <a:txBody>
                        <a:bodyPr/>
                        <a:lstStyle/>
                        <a:p>
                          <a:r>
                            <a:rPr lang="de-DE" sz="1600" b="1" smtClean="0">
                              <a:latin typeface="Calibri" pitchFamily="34" charset="0"/>
                              <a:cs typeface="Calibri" pitchFamily="34" charset="0"/>
                            </a:rPr>
                            <a:t>0.92</a:t>
                          </a:r>
                          <a:endParaRPr lang="de-DE" sz="1600" b="1">
                            <a:latin typeface="Calibri" pitchFamily="34" charset="0"/>
                            <a:cs typeface="Calibri" pitchFamily="34" charset="0"/>
                          </a:endParaRPr>
                        </a:p>
                      </a:txBody>
                      <a:tcPr/>
                    </a:tc>
                    <a:tc>
                      <a:txBody>
                        <a:bodyPr/>
                        <a:lstStyle/>
                        <a:p>
                          <a:r>
                            <a:rPr lang="de-DE" sz="1600" b="1" smtClean="0">
                              <a:latin typeface="Calibri" pitchFamily="34" charset="0"/>
                              <a:cs typeface="Calibri" pitchFamily="34" charset="0"/>
                            </a:rPr>
                            <a:t>-0.08</a:t>
                          </a:r>
                          <a:endParaRPr lang="de-DE" sz="1600" b="1">
                            <a:latin typeface="Calibri" pitchFamily="34" charset="0"/>
                            <a:cs typeface="Calibri" pitchFamily="34" charset="0"/>
                          </a:endParaRPr>
                        </a:p>
                      </a:txBody>
                      <a:tcPr/>
                    </a:tc>
                    <a:tc>
                      <a:txBody>
                        <a:bodyPr/>
                        <a:lstStyle/>
                        <a:p>
                          <a:r>
                            <a:rPr lang="de-DE" sz="1600" b="1" dirty="0" smtClean="0">
                              <a:latin typeface="Calibri" pitchFamily="34" charset="0"/>
                              <a:cs typeface="Calibri" pitchFamily="34" charset="0"/>
                            </a:rPr>
                            <a:t>-0.83</a:t>
                          </a:r>
                          <a:endParaRPr lang="de-DE" sz="1600" b="1" dirty="0">
                            <a:latin typeface="Calibri" pitchFamily="34" charset="0"/>
                            <a:cs typeface="Calibri" pitchFamily="34" charset="0"/>
                          </a:endParaRPr>
                        </a:p>
                      </a:txBody>
                      <a:tcPr/>
                    </a:tc>
                  </a:tr>
                </a:tbl>
              </a:graphicData>
            </a:graphic>
          </p:graphicFrame>
        </mc:Fallback>
      </mc:AlternateContent>
    </p:spTree>
    <p:extLst>
      <p:ext uri="{BB962C8B-B14F-4D97-AF65-F5344CB8AC3E}">
        <p14:creationId xmlns:p14="http://schemas.microsoft.com/office/powerpoint/2010/main" val="1902692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Primacy/recency effects</a:t>
            </a:r>
            <a:br>
              <a:rPr lang="en-US" smtClean="0"/>
            </a:br>
            <a:r>
              <a:rPr lang="en-US" smtClean="0"/>
              <a:t>as a cognitive phenomenon</a:t>
            </a:r>
            <a:endParaRPr lang="en-US"/>
          </a:p>
        </p:txBody>
      </p:sp>
      <p:sp>
        <p:nvSpPr>
          <p:cNvPr id="3" name="Inhaltsplatzhalter 2"/>
          <p:cNvSpPr>
            <a:spLocks noGrp="1"/>
          </p:cNvSpPr>
          <p:nvPr>
            <p:ph idx="1"/>
          </p:nvPr>
        </p:nvSpPr>
        <p:spPr/>
        <p:txBody>
          <a:bodyPr/>
          <a:lstStyle/>
          <a:p>
            <a:r>
              <a:rPr lang="en-US" b="0" smtClean="0"/>
              <a:t>Describe situations in which information units at the beginning (primary) and at the end (recency) of a list of items are more likely remembered than information units in the middle of the list</a:t>
            </a:r>
          </a:p>
          <a:p>
            <a:r>
              <a:rPr lang="en-US" b="0" smtClean="0"/>
              <a:t>Primacy/recency effects in recommendation dialogs must be taken into account because different question sequences can potentially change the selection behavior of consumers</a:t>
            </a:r>
            <a:endParaRPr lang="en-US"/>
          </a:p>
        </p:txBody>
      </p:sp>
    </p:spTree>
    <p:extLst>
      <p:ext uri="{BB962C8B-B14F-4D97-AF65-F5344CB8AC3E}">
        <p14:creationId xmlns:p14="http://schemas.microsoft.com/office/powerpoint/2010/main" val="428771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Primacy/recency effects</a:t>
            </a:r>
            <a:br>
              <a:rPr lang="en-US" smtClean="0"/>
            </a:br>
            <a:r>
              <a:rPr lang="en-US" smtClean="0"/>
              <a:t>as a decision phenomenon</a:t>
            </a:r>
            <a:endParaRPr lang="en-US"/>
          </a:p>
        </p:txBody>
      </p:sp>
      <p:sp>
        <p:nvSpPr>
          <p:cNvPr id="3" name="Inhaltsplatzhalter 2"/>
          <p:cNvSpPr>
            <a:spLocks noGrp="1"/>
          </p:cNvSpPr>
          <p:nvPr>
            <p:ph idx="1"/>
          </p:nvPr>
        </p:nvSpPr>
        <p:spPr/>
        <p:txBody>
          <a:bodyPr/>
          <a:lstStyle/>
          <a:p>
            <a:r>
              <a:rPr lang="en-US" b="0" dirty="0" smtClean="0"/>
              <a:t>Describe situations in which items presented at the beginning and at the end of a list are evaluated significantly more often compared with items in the middle of a list</a:t>
            </a:r>
          </a:p>
          <a:p>
            <a:r>
              <a:rPr lang="en-US" b="0" dirty="0" smtClean="0"/>
              <a:t>The same phenomenon exists as well in the context of web search scenarios:</a:t>
            </a:r>
          </a:p>
          <a:p>
            <a:pPr lvl="1"/>
            <a:r>
              <a:rPr lang="en-US" b="0" dirty="0" smtClean="0"/>
              <a:t>Web links at the beginning and the end of a list are activated significantly more often than those in the middle of the list</a:t>
            </a:r>
          </a:p>
          <a:p>
            <a:r>
              <a:rPr lang="en-US" b="0" dirty="0" smtClean="0"/>
              <a:t>Typically, users are not interested in evaluating large lists of items to identify those that best fit their wishes and needs</a:t>
            </a:r>
          </a:p>
          <a:p>
            <a:r>
              <a:rPr lang="en-US" b="0" dirty="0" smtClean="0"/>
              <a:t>Consequently, a recommender application must calculate rankings that reduce the cognitive overheads of a user as much as possible</a:t>
            </a:r>
            <a:endParaRPr lang="en-US" dirty="0"/>
          </a:p>
        </p:txBody>
      </p:sp>
    </p:spTree>
    <p:extLst>
      <p:ext uri="{BB962C8B-B14F-4D97-AF65-F5344CB8AC3E}">
        <p14:creationId xmlns:p14="http://schemas.microsoft.com/office/powerpoint/2010/main" val="274364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Framing</a:t>
            </a:r>
            <a:endParaRPr lang="en-US"/>
          </a:p>
        </p:txBody>
      </p:sp>
      <p:sp>
        <p:nvSpPr>
          <p:cNvPr id="3" name="Inhaltsplatzhalter 2"/>
          <p:cNvSpPr>
            <a:spLocks noGrp="1"/>
          </p:cNvSpPr>
          <p:nvPr>
            <p:ph idx="1"/>
          </p:nvPr>
        </p:nvSpPr>
        <p:spPr/>
        <p:txBody>
          <a:bodyPr/>
          <a:lstStyle/>
          <a:p>
            <a:r>
              <a:rPr lang="en-US" b="0" smtClean="0"/>
              <a:t>Denotes the effect that the way a decision alternative is presented influences the decision behavior of the user</a:t>
            </a:r>
          </a:p>
          <a:p>
            <a:pPr lvl="1"/>
            <a:r>
              <a:rPr lang="en-US" smtClean="0"/>
              <a:t>For example, </a:t>
            </a:r>
            <a:r>
              <a:rPr lang="en-US" b="0" smtClean="0"/>
              <a:t>the way pricing information is presented to a user significantly influences the way in which other attributes of a certain decision alternative are evaluated (</a:t>
            </a:r>
            <a:r>
              <a:rPr lang="en-US" b="0" i="1" smtClean="0"/>
              <a:t>price framing</a:t>
            </a:r>
            <a:r>
              <a:rPr lang="en-US" b="0" smtClean="0"/>
              <a:t>)</a:t>
            </a:r>
          </a:p>
          <a:p>
            <a:r>
              <a:rPr lang="en-US" b="0" i="1" smtClean="0"/>
              <a:t>Attribute framing </a:t>
            </a:r>
            <a:r>
              <a:rPr lang="en-US" b="0" smtClean="0"/>
              <a:t>denotes the phenomenon that different but equivalent descriptions of a decision task lead to different final decisions</a:t>
            </a:r>
          </a:p>
          <a:p>
            <a:pPr lvl="1"/>
            <a:r>
              <a:rPr lang="en-US" smtClean="0"/>
              <a:t>For example, </a:t>
            </a:r>
            <a:r>
              <a:rPr lang="en-US" b="0" smtClean="0"/>
              <a:t>consumers prefer to buy meat that is 80 percent lean compared with meat that is 20 percent fat</a:t>
            </a:r>
          </a:p>
          <a:p>
            <a:r>
              <a:rPr lang="en-US" b="0" smtClean="0"/>
              <a:t>Consumers who are highly familiar with a specific type of product are less amenable to framing effects, as they have clear preferences that should be fulfilled by the recommended product</a:t>
            </a:r>
            <a:endParaRPr lang="en-US"/>
          </a:p>
        </p:txBody>
      </p:sp>
    </p:spTree>
    <p:extLst>
      <p:ext uri="{BB962C8B-B14F-4D97-AF65-F5344CB8AC3E}">
        <p14:creationId xmlns:p14="http://schemas.microsoft.com/office/powerpoint/2010/main" val="23793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Priming</a:t>
            </a:r>
            <a:endParaRPr lang="en-US"/>
          </a:p>
        </p:txBody>
      </p:sp>
      <p:sp>
        <p:nvSpPr>
          <p:cNvPr id="3" name="Inhaltsplatzhalter 2"/>
          <p:cNvSpPr>
            <a:spLocks noGrp="1"/>
          </p:cNvSpPr>
          <p:nvPr>
            <p:ph idx="1"/>
          </p:nvPr>
        </p:nvSpPr>
        <p:spPr>
          <a:xfrm>
            <a:off x="457200" y="1412776"/>
            <a:ext cx="8229600" cy="4525963"/>
          </a:xfrm>
        </p:spPr>
        <p:txBody>
          <a:bodyPr/>
          <a:lstStyle/>
          <a:p>
            <a:r>
              <a:rPr lang="en-US" b="0" smtClean="0"/>
              <a:t>Denotes the idea of making some properties of a decision alternative more accessible in memory, with the consequence that this setting will directly influence the evaluations of a consumer</a:t>
            </a:r>
          </a:p>
          <a:p>
            <a:r>
              <a:rPr lang="en-US" b="0" i="1" smtClean="0"/>
              <a:t>Background priming </a:t>
            </a:r>
            <a:r>
              <a:rPr lang="en-US" b="0" smtClean="0"/>
              <a:t>(Mandel and Johnson 1999) exploits the fact that different page backgrounds can directly influence the decision-making process</a:t>
            </a:r>
          </a:p>
          <a:p>
            <a:pPr lvl="1"/>
            <a:r>
              <a:rPr lang="en-US" b="0" i="1" smtClean="0"/>
              <a:t>An</a:t>
            </a:r>
            <a:r>
              <a:rPr lang="en-US" i="1" smtClean="0"/>
              <a:t> </a:t>
            </a:r>
            <a:r>
              <a:rPr lang="en-US" b="0" i="1" smtClean="0"/>
              <a:t>example is provided by Mandel and Johnson (1999), in which one version of an online furniture selling environment had a background with coins and the second version had a cloudy background (cirrocumulus), which triggered feelings such as comfort or silence. Users who interacted with the first version chose significantly less expensive products compared with those who interacted with the cloudy-background version.</a:t>
            </a:r>
          </a:p>
          <a:p>
            <a:r>
              <a:rPr lang="en-US" b="0" smtClean="0"/>
              <a:t>The reduction of questions in a recommendation dialog is another aspect of priming</a:t>
            </a:r>
            <a:endParaRPr lang="en-US" i="1"/>
          </a:p>
        </p:txBody>
      </p:sp>
    </p:spTree>
    <p:extLst>
      <p:ext uri="{BB962C8B-B14F-4D97-AF65-F5344CB8AC3E}">
        <p14:creationId xmlns:p14="http://schemas.microsoft.com/office/powerpoint/2010/main" val="4089103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Defaults</a:t>
            </a:r>
            <a:endParaRPr lang="en-US"/>
          </a:p>
        </p:txBody>
      </p:sp>
      <p:sp>
        <p:nvSpPr>
          <p:cNvPr id="3" name="Inhaltsplatzhalter 2"/>
          <p:cNvSpPr>
            <a:spLocks noGrp="1"/>
          </p:cNvSpPr>
          <p:nvPr>
            <p:ph idx="1"/>
          </p:nvPr>
        </p:nvSpPr>
        <p:spPr>
          <a:xfrm>
            <a:off x="457200" y="1196752"/>
            <a:ext cx="8229600" cy="4896544"/>
          </a:xfrm>
        </p:spPr>
        <p:txBody>
          <a:bodyPr/>
          <a:lstStyle/>
          <a:p>
            <a:r>
              <a:rPr lang="en-US" b="0" dirty="0" smtClean="0"/>
              <a:t>Play an important role in decision-making processes because people often tend to favor the status quo compared with other potentially equally attractive decision alternatives</a:t>
            </a:r>
          </a:p>
          <a:p>
            <a:r>
              <a:rPr lang="en-US" b="0" dirty="0" smtClean="0"/>
              <a:t>Tendency to maintain decisions and being reluctant to change the current state is also called </a:t>
            </a:r>
            <a:r>
              <a:rPr lang="en-US" b="0" i="1" dirty="0" smtClean="0"/>
              <a:t>status quo bias</a:t>
            </a:r>
          </a:p>
          <a:p>
            <a:r>
              <a:rPr lang="en-US" b="0" dirty="0" smtClean="0"/>
              <a:t>Potential changes to the current state are always related to some kind of losses or expected gains – and people are typically loss-averse</a:t>
            </a:r>
          </a:p>
          <a:p>
            <a:r>
              <a:rPr lang="en-US" b="0" dirty="0" smtClean="0"/>
              <a:t>If default options are used in the presentation of decision alternatives, users are reluctant to change this setting (the current state)</a:t>
            </a:r>
          </a:p>
          <a:p>
            <a:r>
              <a:rPr lang="en-US" b="0" dirty="0" smtClean="0"/>
              <a:t>Consumers tend to associate a certain risk with changing a default</a:t>
            </a:r>
          </a:p>
          <a:p>
            <a:pPr marL="457200" lvl="1" indent="0">
              <a:buNone/>
            </a:pPr>
            <a:r>
              <a:rPr lang="en-US" b="0" dirty="0" smtClean="0"/>
              <a:t>→ Biases in decision processes</a:t>
            </a:r>
          </a:p>
          <a:p>
            <a:pPr marL="457200" lvl="1" indent="0">
              <a:buNone/>
            </a:pPr>
            <a:r>
              <a:rPr lang="en-US" b="0" dirty="0" smtClean="0"/>
              <a:t>→ Reduce the overall interaction effort and actively support consumers in the product selection process</a:t>
            </a:r>
          </a:p>
        </p:txBody>
      </p:sp>
    </p:spTree>
    <p:extLst>
      <p:ext uri="{BB962C8B-B14F-4D97-AF65-F5344CB8AC3E}">
        <p14:creationId xmlns:p14="http://schemas.microsoft.com/office/powerpoint/2010/main" val="333961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Personality and social psychology</a:t>
            </a:r>
            <a:endParaRPr lang="en-US"/>
          </a:p>
        </p:txBody>
      </p:sp>
      <p:sp>
        <p:nvSpPr>
          <p:cNvPr id="3" name="Inhaltsplatzhalter 2"/>
          <p:cNvSpPr>
            <a:spLocks noGrp="1"/>
          </p:cNvSpPr>
          <p:nvPr>
            <p:ph idx="1"/>
          </p:nvPr>
        </p:nvSpPr>
        <p:spPr/>
        <p:txBody>
          <a:bodyPr/>
          <a:lstStyle/>
          <a:p>
            <a:r>
              <a:rPr lang="en-US" b="0" smtClean="0"/>
              <a:t>Besides the cognitive and decision psychological phenomena, different personality properties pose specific requirements on the design of recommender user interfaces</a:t>
            </a:r>
          </a:p>
          <a:p>
            <a:pPr lvl="1"/>
            <a:r>
              <a:rPr lang="en-US" smtClean="0"/>
              <a:t>Locus of control (LOC)</a:t>
            </a:r>
          </a:p>
          <a:p>
            <a:pPr lvl="1"/>
            <a:r>
              <a:rPr lang="en-US" smtClean="0"/>
              <a:t>Need for closure (NFC)</a:t>
            </a:r>
          </a:p>
          <a:p>
            <a:pPr lvl="1"/>
            <a:r>
              <a:rPr lang="en-US" smtClean="0"/>
              <a:t>Maximizer and satisficer (MaxSat)</a:t>
            </a:r>
          </a:p>
          <a:p>
            <a:pPr lvl="1"/>
            <a:r>
              <a:rPr lang="en-US" smtClean="0"/>
              <a:t>Conformity</a:t>
            </a:r>
          </a:p>
          <a:p>
            <a:pPr lvl="1"/>
            <a:r>
              <a:rPr lang="en-US" smtClean="0"/>
              <a:t>Trust</a:t>
            </a:r>
          </a:p>
          <a:p>
            <a:pPr lvl="1"/>
            <a:r>
              <a:rPr lang="en-US" smtClean="0"/>
              <a:t>Emotions</a:t>
            </a:r>
          </a:p>
          <a:p>
            <a:pPr lvl="1"/>
            <a:r>
              <a:rPr lang="en-US" smtClean="0"/>
              <a:t>Persuasion</a:t>
            </a:r>
            <a:endParaRPr lang="en-US"/>
          </a:p>
        </p:txBody>
      </p:sp>
    </p:spTree>
    <p:extLst>
      <p:ext uri="{BB962C8B-B14F-4D97-AF65-F5344CB8AC3E}">
        <p14:creationId xmlns:p14="http://schemas.microsoft.com/office/powerpoint/2010/main" val="295091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Locus of control (LOC)</a:t>
            </a:r>
            <a:endParaRPr lang="en-US"/>
          </a:p>
        </p:txBody>
      </p:sp>
      <p:sp>
        <p:nvSpPr>
          <p:cNvPr id="3" name="Inhaltsplatzhalter 2"/>
          <p:cNvSpPr>
            <a:spLocks noGrp="1"/>
          </p:cNvSpPr>
          <p:nvPr>
            <p:ph idx="1"/>
          </p:nvPr>
        </p:nvSpPr>
        <p:spPr/>
        <p:txBody>
          <a:bodyPr/>
          <a:lstStyle/>
          <a:p>
            <a:r>
              <a:rPr lang="en-US" b="0" dirty="0" smtClean="0"/>
              <a:t>The amount a human being is able to control occurring events</a:t>
            </a:r>
          </a:p>
          <a:p>
            <a:r>
              <a:rPr lang="en-US" b="0" dirty="0" smtClean="0"/>
              <a:t>Users should be able to decide on their own with which type of interface they prefer to interact</a:t>
            </a:r>
          </a:p>
          <a:p>
            <a:r>
              <a:rPr lang="en-US" b="0" i="1" dirty="0"/>
              <a:t>E</a:t>
            </a:r>
            <a:r>
              <a:rPr lang="en-US" b="0" i="1" dirty="0" smtClean="0"/>
              <a:t>xternal LOC</a:t>
            </a:r>
          </a:p>
          <a:p>
            <a:pPr lvl="1"/>
            <a:r>
              <a:rPr lang="en-US" b="0" dirty="0" smtClean="0"/>
              <a:t>Predefined and static dialogs better support users without a special interest in controlling the recommendation process</a:t>
            </a:r>
          </a:p>
          <a:p>
            <a:r>
              <a:rPr lang="en-US" b="0" i="1" dirty="0" smtClean="0"/>
              <a:t>Internal LOC</a:t>
            </a:r>
            <a:endParaRPr lang="en-US" b="0" dirty="0" smtClean="0"/>
          </a:p>
          <a:p>
            <a:pPr lvl="1"/>
            <a:r>
              <a:rPr lang="en-US" b="0" dirty="0" smtClean="0"/>
              <a:t>More flexible dialogs better support users with a strong interest in controlling the recommendation process</a:t>
            </a:r>
          </a:p>
          <a:p>
            <a:r>
              <a:rPr lang="en-US" b="0" dirty="0" smtClean="0"/>
              <a:t>More flexible recommender user interfaces not only let the user select the parameters they want to specify but also actively propose interesting parameters and feature settings</a:t>
            </a:r>
            <a:endParaRPr lang="en-US" dirty="0"/>
          </a:p>
        </p:txBody>
      </p:sp>
    </p:spTree>
    <p:extLst>
      <p:ext uri="{BB962C8B-B14F-4D97-AF65-F5344CB8AC3E}">
        <p14:creationId xmlns:p14="http://schemas.microsoft.com/office/powerpoint/2010/main" val="141171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Agenda</a:t>
            </a:r>
          </a:p>
        </p:txBody>
      </p:sp>
      <p:sp>
        <p:nvSpPr>
          <p:cNvPr id="4099" name="Rectangle 3"/>
          <p:cNvSpPr>
            <a:spLocks noGrp="1" noChangeArrowheads="1"/>
          </p:cNvSpPr>
          <p:nvPr>
            <p:ph type="body" idx="1"/>
          </p:nvPr>
        </p:nvSpPr>
        <p:spPr>
          <a:xfrm>
            <a:off x="457200" y="1403367"/>
            <a:ext cx="8229600" cy="4689929"/>
          </a:xfrm>
        </p:spPr>
        <p:txBody>
          <a:bodyPr>
            <a:normAutofit/>
          </a:bodyPr>
          <a:lstStyle/>
          <a:p>
            <a:r>
              <a:rPr lang="en-US" sz="1800" dirty="0" smtClean="0"/>
              <a:t>Online consumer decision making</a:t>
            </a:r>
          </a:p>
          <a:p>
            <a:pPr lvl="1"/>
            <a:r>
              <a:rPr lang="en-US" sz="1600" dirty="0" smtClean="0"/>
              <a:t>Introduction</a:t>
            </a:r>
          </a:p>
          <a:p>
            <a:pPr lvl="1"/>
            <a:r>
              <a:rPr lang="en-US" sz="1600" dirty="0" smtClean="0"/>
              <a:t>Context effects</a:t>
            </a:r>
          </a:p>
          <a:p>
            <a:pPr lvl="1"/>
            <a:r>
              <a:rPr lang="en-US" sz="1600" dirty="0" smtClean="0"/>
              <a:t>Primacy/</a:t>
            </a:r>
            <a:r>
              <a:rPr lang="en-US" sz="1600" dirty="0" err="1" smtClean="0"/>
              <a:t>recency</a:t>
            </a:r>
            <a:r>
              <a:rPr lang="en-US" sz="1600" dirty="0" smtClean="0"/>
              <a:t> effects</a:t>
            </a:r>
          </a:p>
          <a:p>
            <a:pPr lvl="1"/>
            <a:r>
              <a:rPr lang="en-US" sz="1600" dirty="0" smtClean="0"/>
              <a:t>Further effects</a:t>
            </a:r>
          </a:p>
          <a:p>
            <a:pPr lvl="1"/>
            <a:r>
              <a:rPr lang="en-US" sz="1600" dirty="0" smtClean="0"/>
              <a:t>Personality and social psychology</a:t>
            </a:r>
          </a:p>
          <a:p>
            <a:pPr lvl="1"/>
            <a:r>
              <a:rPr lang="en-US" sz="1600" dirty="0"/>
              <a:t>Discussion and </a:t>
            </a:r>
            <a:r>
              <a:rPr lang="en-US" sz="1600" dirty="0" smtClean="0"/>
              <a:t>summary</a:t>
            </a:r>
          </a:p>
          <a:p>
            <a:pPr lvl="1"/>
            <a:r>
              <a:rPr lang="en-US" sz="1600" dirty="0" smtClean="0"/>
              <a:t>Literature</a:t>
            </a:r>
            <a:endParaRPr lang="en-US" sz="16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Need for closure (NFC)</a:t>
            </a:r>
            <a:endParaRPr lang="en-US"/>
          </a:p>
        </p:txBody>
      </p:sp>
      <p:sp>
        <p:nvSpPr>
          <p:cNvPr id="3" name="Inhaltsplatzhalter 2"/>
          <p:cNvSpPr>
            <a:spLocks noGrp="1"/>
          </p:cNvSpPr>
          <p:nvPr>
            <p:ph idx="1"/>
          </p:nvPr>
        </p:nvSpPr>
        <p:spPr/>
        <p:txBody>
          <a:bodyPr/>
          <a:lstStyle/>
          <a:p>
            <a:r>
              <a:rPr lang="en-US" b="0" smtClean="0"/>
              <a:t>Denotes the individual</a:t>
            </a:r>
            <a:r>
              <a:rPr lang="en-US" smtClean="0"/>
              <a:t>'</a:t>
            </a:r>
            <a:r>
              <a:rPr lang="en-US" b="0" smtClean="0"/>
              <a:t>s need to arrive at a decision as soon as possible and to get feedback on how much effort is still needed to successfully complete a decision task</a:t>
            </a:r>
          </a:p>
          <a:p>
            <a:pPr lvl="1"/>
            <a:r>
              <a:rPr lang="en-US" b="0" smtClean="0"/>
              <a:t>Inclusion of progress bars</a:t>
            </a:r>
          </a:p>
          <a:p>
            <a:pPr lvl="1"/>
            <a:r>
              <a:rPr lang="en-US" b="0" smtClean="0"/>
              <a:t>Immediate display of temporary recommendation results such that the user has the flexibility to select an item for detailed inspection whenever he or she wants</a:t>
            </a:r>
          </a:p>
          <a:p>
            <a:pPr lvl="1"/>
            <a:r>
              <a:rPr lang="en-US" smtClean="0"/>
              <a:t>Automated repair actions</a:t>
            </a:r>
            <a:endParaRPr lang="en-US" b="0" smtClean="0"/>
          </a:p>
          <a:p>
            <a:r>
              <a:rPr lang="en-US" b="0" smtClean="0"/>
              <a:t>Also refers to a tendency of people to prefer predictability and to narrow down the efforts of an information search as much as possible</a:t>
            </a:r>
          </a:p>
          <a:p>
            <a:endParaRPr lang="en-US"/>
          </a:p>
        </p:txBody>
      </p:sp>
      <p:pic>
        <p:nvPicPr>
          <p:cNvPr id="1026" name="Picture 2" descr="C:\Users\Fatih\AppData\Local\Microsoft\Windows\Temporary Internet Files\Content.IE5\W5BAFZQE\MC90007880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4941168"/>
            <a:ext cx="1276913" cy="114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198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Maximizer and satisficer (MaxSat)</a:t>
            </a:r>
            <a:endParaRPr lang="en-US"/>
          </a:p>
        </p:txBody>
      </p:sp>
      <p:sp>
        <p:nvSpPr>
          <p:cNvPr id="3" name="Inhaltsplatzhalter 2"/>
          <p:cNvSpPr>
            <a:spLocks noGrp="1"/>
          </p:cNvSpPr>
          <p:nvPr>
            <p:ph idx="1"/>
          </p:nvPr>
        </p:nvSpPr>
        <p:spPr>
          <a:xfrm>
            <a:off x="457200" y="1268760"/>
            <a:ext cx="8229600" cy="4824536"/>
          </a:xfrm>
        </p:spPr>
        <p:txBody>
          <a:bodyPr/>
          <a:lstStyle/>
          <a:p>
            <a:r>
              <a:rPr lang="en-US" b="0" i="1" smtClean="0"/>
              <a:t>Maximizers </a:t>
            </a:r>
            <a:r>
              <a:rPr lang="en-US" b="0" smtClean="0"/>
              <a:t>interacting with a recommender application typically need a longer time span for completing a session</a:t>
            </a:r>
          </a:p>
          <a:p>
            <a:pPr lvl="1"/>
            <a:r>
              <a:rPr lang="en-US" b="0" smtClean="0"/>
              <a:t>Prefer to know many technical details about the product</a:t>
            </a:r>
          </a:p>
          <a:p>
            <a:pPr lvl="1"/>
            <a:r>
              <a:rPr lang="en-US" b="0" smtClean="0"/>
              <a:t>Tend to identify an optimal solution that requires an exhaustive search over the available decision alternatives</a:t>
            </a:r>
          </a:p>
          <a:p>
            <a:r>
              <a:rPr lang="en-US" b="0" i="1" smtClean="0"/>
              <a:t>Satisficers </a:t>
            </a:r>
            <a:r>
              <a:rPr lang="en-US" b="0" smtClean="0"/>
              <a:t>are searching for "good enough" solutions until one solution is found that is within an acceptability threshold</a:t>
            </a:r>
          </a:p>
          <a:p>
            <a:r>
              <a:rPr lang="en-US" b="0" smtClean="0"/>
              <a:t>Example: Selection of TV channels:</a:t>
            </a:r>
          </a:p>
          <a:p>
            <a:pPr lvl="1"/>
            <a:r>
              <a:rPr lang="en-US" b="0" smtClean="0"/>
              <a:t>Satisficers focus on the identification of a channel that offers the first acceptable program</a:t>
            </a:r>
          </a:p>
          <a:p>
            <a:pPr lvl="1"/>
            <a:r>
              <a:rPr lang="en-US" b="0" smtClean="0"/>
              <a:t>Maximizers spend most of the time on selection activities such that, compared to satisficers, significantly less viewing time is available for them</a:t>
            </a:r>
          </a:p>
          <a:p>
            <a:r>
              <a:rPr lang="en-US" b="0" smtClean="0"/>
              <a:t>Show more application-oriented (satisficers) or more technical explanations (maximizers)?</a:t>
            </a:r>
            <a:endParaRPr lang="en-US"/>
          </a:p>
        </p:txBody>
      </p:sp>
    </p:spTree>
    <p:extLst>
      <p:ext uri="{BB962C8B-B14F-4D97-AF65-F5344CB8AC3E}">
        <p14:creationId xmlns:p14="http://schemas.microsoft.com/office/powerpoint/2010/main" val="2940415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Conformity</a:t>
            </a:r>
            <a:endParaRPr lang="en-US"/>
          </a:p>
        </p:txBody>
      </p:sp>
      <p:sp>
        <p:nvSpPr>
          <p:cNvPr id="3" name="Inhaltsplatzhalter 2"/>
          <p:cNvSpPr>
            <a:spLocks noGrp="1"/>
          </p:cNvSpPr>
          <p:nvPr>
            <p:ph idx="1"/>
          </p:nvPr>
        </p:nvSpPr>
        <p:spPr/>
        <p:txBody>
          <a:bodyPr/>
          <a:lstStyle/>
          <a:p>
            <a:r>
              <a:rPr lang="en-US" b="0" dirty="0" smtClean="0"/>
              <a:t>Is a process in which a person</a:t>
            </a:r>
            <a:r>
              <a:rPr lang="en-US" dirty="0" smtClean="0"/>
              <a:t>'</a:t>
            </a:r>
            <a:r>
              <a:rPr lang="en-US" b="0" dirty="0" smtClean="0"/>
              <a:t>s behaviors, attitudes, and beliefs are influenced by other people</a:t>
            </a:r>
          </a:p>
          <a:p>
            <a:r>
              <a:rPr lang="en-US" b="0" dirty="0" smtClean="0"/>
              <a:t>Recommenders have the potential to affect users</a:t>
            </a:r>
            <a:r>
              <a:rPr lang="en-US" dirty="0" smtClean="0"/>
              <a:t>'</a:t>
            </a:r>
            <a:r>
              <a:rPr lang="en-US" b="0" dirty="0" smtClean="0"/>
              <a:t> opinions of items</a:t>
            </a:r>
          </a:p>
          <a:p>
            <a:r>
              <a:rPr lang="en-US" b="0" dirty="0" smtClean="0"/>
              <a:t>Cosley et al. (2003) investigated whether the display of item predictions affects a user</a:t>
            </a:r>
            <a:r>
              <a:rPr lang="en-US" dirty="0" smtClean="0"/>
              <a:t>'</a:t>
            </a:r>
            <a:r>
              <a:rPr lang="en-US" b="0" dirty="0" smtClean="0"/>
              <a:t>s rating behavior</a:t>
            </a:r>
          </a:p>
          <a:p>
            <a:pPr lvl="1"/>
            <a:r>
              <a:rPr lang="en-US" b="0" dirty="0" smtClean="0"/>
              <a:t>The</a:t>
            </a:r>
            <a:r>
              <a:rPr lang="en-US" dirty="0" smtClean="0"/>
              <a:t> </a:t>
            </a:r>
            <a:r>
              <a:rPr lang="en-US" b="0" dirty="0" smtClean="0"/>
              <a:t>outcome of this experiment was that users confronted with a prediction significantly changed (adapted) their rating behavior</a:t>
            </a:r>
          </a:p>
          <a:p>
            <a:pPr lvl="1"/>
            <a:r>
              <a:rPr lang="en-US" b="0" dirty="0" smtClean="0"/>
              <a:t>The changed rating behavior can be explained by the fact that the display of ratings simply influences people</a:t>
            </a:r>
            <a:r>
              <a:rPr lang="en-US" dirty="0" smtClean="0"/>
              <a:t>'</a:t>
            </a:r>
            <a:r>
              <a:rPr lang="en-US" b="0" dirty="0" smtClean="0"/>
              <a:t>s beliefs</a:t>
            </a:r>
          </a:p>
          <a:p>
            <a:pPr marL="0" indent="0">
              <a:buNone/>
            </a:pPr>
            <a:r>
              <a:rPr lang="en-US" b="0" dirty="0" smtClean="0"/>
              <a:t>→ The recommender user interface can have a strong impact on a user’s </a:t>
            </a:r>
            <a:r>
              <a:rPr lang="en-US" b="0" dirty="0"/>
              <a:t> </a:t>
            </a:r>
            <a:r>
              <a:rPr lang="en-US" b="0" dirty="0" smtClean="0"/>
              <a:t> rating behavior</a:t>
            </a:r>
            <a:endParaRPr lang="en-US" dirty="0"/>
          </a:p>
        </p:txBody>
      </p:sp>
    </p:spTree>
    <p:extLst>
      <p:ext uri="{BB962C8B-B14F-4D97-AF65-F5344CB8AC3E}">
        <p14:creationId xmlns:p14="http://schemas.microsoft.com/office/powerpoint/2010/main" val="2898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Trust</a:t>
            </a:r>
            <a:endParaRPr lang="en-US"/>
          </a:p>
        </p:txBody>
      </p:sp>
      <p:sp>
        <p:nvSpPr>
          <p:cNvPr id="3" name="Inhaltsplatzhalter 2"/>
          <p:cNvSpPr>
            <a:spLocks noGrp="1"/>
          </p:cNvSpPr>
          <p:nvPr>
            <p:ph idx="1"/>
          </p:nvPr>
        </p:nvSpPr>
        <p:spPr/>
        <p:txBody>
          <a:bodyPr/>
          <a:lstStyle/>
          <a:p>
            <a:r>
              <a:rPr lang="en-US" b="0" smtClean="0"/>
              <a:t>Is an important factor that influences a consumer</a:t>
            </a:r>
            <a:r>
              <a:rPr lang="en-US" smtClean="0"/>
              <a:t>'</a:t>
            </a:r>
            <a:r>
              <a:rPr lang="en-US" b="0" smtClean="0"/>
              <a:t>s decision whether to buy a product</a:t>
            </a:r>
          </a:p>
          <a:p>
            <a:r>
              <a:rPr lang="en-US" b="0" smtClean="0"/>
              <a:t>In online sales environments trust is very hard to establish but easy to lose</a:t>
            </a:r>
          </a:p>
          <a:p>
            <a:r>
              <a:rPr lang="en-US" b="0" smtClean="0"/>
              <a:t>A customer</a:t>
            </a:r>
            <a:r>
              <a:rPr lang="en-US" smtClean="0"/>
              <a:t>'</a:t>
            </a:r>
            <a:r>
              <a:rPr lang="en-US" b="0" smtClean="0"/>
              <a:t>s willingness to buy or return to a web site are important trust-induced benefits</a:t>
            </a:r>
          </a:p>
          <a:p>
            <a:r>
              <a:rPr lang="en-US" b="0" smtClean="0"/>
              <a:t>Major elements of a recommender user interface that support trust building are</a:t>
            </a:r>
          </a:p>
          <a:p>
            <a:pPr lvl="1"/>
            <a:r>
              <a:rPr lang="en-US" b="0" smtClean="0"/>
              <a:t>explanations,</a:t>
            </a:r>
          </a:p>
          <a:p>
            <a:pPr lvl="1"/>
            <a:r>
              <a:rPr lang="en-US" b="0" smtClean="0"/>
              <a:t>product comparisons,</a:t>
            </a:r>
          </a:p>
          <a:p>
            <a:pPr lvl="1"/>
            <a:r>
              <a:rPr lang="en-US" b="0" smtClean="0"/>
              <a:t>and automated repair functionalities</a:t>
            </a:r>
          </a:p>
          <a:p>
            <a:r>
              <a:rPr lang="en-US" b="0" smtClean="0"/>
              <a:t>Perceived level of trust is also influence by the overall quality of recommendations</a:t>
            </a:r>
            <a:endParaRPr lang="en-US"/>
          </a:p>
        </p:txBody>
      </p:sp>
    </p:spTree>
    <p:extLst>
      <p:ext uri="{BB962C8B-B14F-4D97-AF65-F5344CB8AC3E}">
        <p14:creationId xmlns:p14="http://schemas.microsoft.com/office/powerpoint/2010/main" val="1280181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Emotions</a:t>
            </a:r>
            <a:endParaRPr lang="en-US"/>
          </a:p>
        </p:txBody>
      </p:sp>
      <p:sp>
        <p:nvSpPr>
          <p:cNvPr id="3" name="Inhaltsplatzhalter 2"/>
          <p:cNvSpPr>
            <a:spLocks noGrp="1"/>
          </p:cNvSpPr>
          <p:nvPr>
            <p:ph idx="1"/>
          </p:nvPr>
        </p:nvSpPr>
        <p:spPr>
          <a:xfrm>
            <a:off x="457200" y="1124744"/>
            <a:ext cx="8229600" cy="5040560"/>
          </a:xfrm>
        </p:spPr>
        <p:txBody>
          <a:bodyPr/>
          <a:lstStyle/>
          <a:p>
            <a:r>
              <a:rPr lang="en-US" b="0" dirty="0" smtClean="0"/>
              <a:t>Are ignored by most of the existing recommender applications</a:t>
            </a:r>
          </a:p>
          <a:p>
            <a:r>
              <a:rPr lang="en-US" b="0" dirty="0" smtClean="0"/>
              <a:t>An </a:t>
            </a:r>
            <a:r>
              <a:rPr lang="en-US" b="0" i="1" dirty="0" smtClean="0"/>
              <a:t>emotion </a:t>
            </a:r>
            <a:r>
              <a:rPr lang="en-US" b="0" dirty="0" smtClean="0"/>
              <a:t>can be defined as "a state usually caused by an event of importance to the subject". It typically includes</a:t>
            </a:r>
          </a:p>
          <a:p>
            <a:pPr lvl="1"/>
            <a:r>
              <a:rPr lang="en-US" b="0" dirty="0" smtClean="0"/>
              <a:t>a conscious mental state with a recognizable quality of feeling and directed towards some object,</a:t>
            </a:r>
          </a:p>
          <a:p>
            <a:pPr lvl="1"/>
            <a:r>
              <a:rPr lang="en-US" b="0" dirty="0" smtClean="0"/>
              <a:t>a bodily perturbation of some kind,</a:t>
            </a:r>
          </a:p>
          <a:p>
            <a:pPr lvl="1"/>
            <a:r>
              <a:rPr lang="en-US" b="0" dirty="0" smtClean="0"/>
              <a:t>recognizable expressions of the face, tone of voice, and gesture</a:t>
            </a:r>
          </a:p>
          <a:p>
            <a:pPr lvl="1"/>
            <a:r>
              <a:rPr lang="en-US" dirty="0" smtClean="0"/>
              <a:t>and </a:t>
            </a:r>
            <a:r>
              <a:rPr lang="en-US" b="0" dirty="0" smtClean="0"/>
              <a:t>a readiness for certain kinds of action</a:t>
            </a:r>
            <a:r>
              <a:rPr lang="en-US" dirty="0" smtClean="0"/>
              <a:t>" (</a:t>
            </a:r>
            <a:r>
              <a:rPr lang="en-US" dirty="0" err="1" smtClean="0"/>
              <a:t>Oatley</a:t>
            </a:r>
            <a:r>
              <a:rPr lang="en-US" dirty="0" smtClean="0"/>
              <a:t> </a:t>
            </a:r>
            <a:r>
              <a:rPr lang="en-US" b="0" dirty="0" smtClean="0"/>
              <a:t>and Jenkins 1996)</a:t>
            </a:r>
          </a:p>
          <a:p>
            <a:r>
              <a:rPr lang="en-US" b="0" dirty="0" err="1" smtClean="0"/>
              <a:t>MovieProfiler</a:t>
            </a:r>
            <a:r>
              <a:rPr lang="en-US" b="0" dirty="0" smtClean="0"/>
              <a:t> (</a:t>
            </a:r>
            <a:r>
              <a:rPr lang="en-US" b="0" dirty="0" smtClean="0">
                <a:hlinkClick r:id="rId3"/>
              </a:rPr>
              <a:t>www.movieprofiler.com</a:t>
            </a:r>
            <a:r>
              <a:rPr lang="en-US" b="0" dirty="0" smtClean="0"/>
              <a:t>)</a:t>
            </a:r>
          </a:p>
          <a:p>
            <a:pPr lvl="1"/>
            <a:r>
              <a:rPr lang="en-US" b="0" dirty="0" smtClean="0"/>
              <a:t>The search</a:t>
            </a:r>
            <a:r>
              <a:rPr lang="en-US" dirty="0" smtClean="0"/>
              <a:t> </a:t>
            </a:r>
            <a:r>
              <a:rPr lang="en-US" b="0" dirty="0" smtClean="0"/>
              <a:t>engine of </a:t>
            </a:r>
            <a:r>
              <a:rPr lang="en-US" b="0" dirty="0" err="1" smtClean="0"/>
              <a:t>MovieProfiler</a:t>
            </a:r>
            <a:r>
              <a:rPr lang="en-US" b="0" dirty="0" smtClean="0"/>
              <a:t> supports item search on the basis of an emotional profile specified by the user</a:t>
            </a:r>
          </a:p>
          <a:p>
            <a:pPr lvl="1"/>
            <a:r>
              <a:rPr lang="en-US" b="0" dirty="0" smtClean="0"/>
              <a:t>A user indicates on a five-point psychometric scale which specific emotions should be activated by a film</a:t>
            </a:r>
            <a:endParaRPr lang="en-US" dirty="0" smtClean="0"/>
          </a:p>
          <a:p>
            <a:pPr lvl="1"/>
            <a:r>
              <a:rPr lang="en-US" b="0" dirty="0" smtClean="0"/>
              <a:t>Users are able to evaluate movies regarding the emotions </a:t>
            </a:r>
            <a:r>
              <a:rPr lang="en-US" b="0" i="1" dirty="0" smtClean="0"/>
              <a:t>fear</a:t>
            </a:r>
            <a:r>
              <a:rPr lang="en-US" b="0" dirty="0" smtClean="0"/>
              <a:t>, </a:t>
            </a:r>
            <a:r>
              <a:rPr lang="en-US" b="0" i="1" dirty="0" smtClean="0"/>
              <a:t>anger</a:t>
            </a:r>
            <a:r>
              <a:rPr lang="en-US" b="0" dirty="0" smtClean="0"/>
              <a:t>, </a:t>
            </a:r>
            <a:r>
              <a:rPr lang="en-US" b="0" i="1" dirty="0" smtClean="0"/>
              <a:t>sorrow</a:t>
            </a:r>
            <a:r>
              <a:rPr lang="en-US" b="0" dirty="0" smtClean="0"/>
              <a:t>, </a:t>
            </a:r>
            <a:r>
              <a:rPr lang="en-US" b="0" i="1" dirty="0" smtClean="0"/>
              <a:t>joy</a:t>
            </a:r>
            <a:r>
              <a:rPr lang="en-US" b="0" dirty="0" smtClean="0"/>
              <a:t>, </a:t>
            </a:r>
            <a:r>
              <a:rPr lang="en-US" b="0" i="1" dirty="0" smtClean="0"/>
              <a:t>disgust</a:t>
            </a:r>
            <a:r>
              <a:rPr lang="en-US" b="0" dirty="0" smtClean="0"/>
              <a:t>, </a:t>
            </a:r>
            <a:r>
              <a:rPr lang="en-US" b="0" i="1" dirty="0" smtClean="0"/>
              <a:t>acceptance</a:t>
            </a:r>
            <a:r>
              <a:rPr lang="en-US" b="0" dirty="0" smtClean="0"/>
              <a:t>, </a:t>
            </a:r>
            <a:r>
              <a:rPr lang="en-US" b="0" i="1" dirty="0" smtClean="0"/>
              <a:t>anticipation</a:t>
            </a:r>
            <a:r>
              <a:rPr lang="en-US" b="0" dirty="0" smtClean="0"/>
              <a:t>, and </a:t>
            </a:r>
            <a:r>
              <a:rPr lang="en-US" b="0" i="1" dirty="0" smtClean="0"/>
              <a:t>surprise</a:t>
            </a:r>
            <a:endParaRPr lang="en-US" dirty="0"/>
          </a:p>
        </p:txBody>
      </p:sp>
      <p:pic>
        <p:nvPicPr>
          <p:cNvPr id="3074" name="Picture 2" descr="C:\Users\Fatih\AppData\Local\Microsoft\Windows\Temporary Internet Files\Content.IE5\UY1LJLCK\MC90028605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0312" y="583203"/>
            <a:ext cx="679772" cy="61713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Fatih\AppData\Local\Microsoft\Windows\Temporary Internet Files\Content.IE5\4LX43IT9\MC900240947[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5" y="583203"/>
            <a:ext cx="661029" cy="6052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Fatih\AppData\Local\Microsoft\Windows\Temporary Internet Files\Content.IE5\UY1LJLCK\MC90033437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697" y="536125"/>
            <a:ext cx="489989" cy="66062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Fatih\AppData\Local\Microsoft\Windows\Temporary Internet Files\Content.IE5\W5BAFZQE\MC90037922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8064" y="533309"/>
            <a:ext cx="648072" cy="66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30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0" smtClean="0"/>
              <a:t>MovieProfiler (</a:t>
            </a:r>
            <a:r>
              <a:rPr lang="en-US" b="0" smtClean="0">
                <a:hlinkClick r:id="rId3"/>
              </a:rPr>
              <a:t>www.movieprofiler.com</a:t>
            </a:r>
            <a:r>
              <a:rPr lang="en-US" b="0" smtClean="0"/>
              <a:t>)</a:t>
            </a:r>
            <a:endParaRPr lang="en-US"/>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163" y="1340768"/>
            <a:ext cx="5634013" cy="4633188"/>
          </a:xfrm>
          <a:prstGeom prst="rect">
            <a:avLst/>
          </a:prstGeom>
        </p:spPr>
      </p:pic>
    </p:spTree>
    <p:extLst>
      <p:ext uri="{BB962C8B-B14F-4D97-AF65-F5344CB8AC3E}">
        <p14:creationId xmlns:p14="http://schemas.microsoft.com/office/powerpoint/2010/main" val="3943861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Persuasion</a:t>
            </a:r>
            <a:endParaRPr lang="en-US"/>
          </a:p>
        </p:txBody>
      </p:sp>
      <p:sp>
        <p:nvSpPr>
          <p:cNvPr id="3" name="Inhaltsplatzhalter 2"/>
          <p:cNvSpPr>
            <a:spLocks noGrp="1"/>
          </p:cNvSpPr>
          <p:nvPr>
            <p:ph idx="1"/>
          </p:nvPr>
        </p:nvSpPr>
        <p:spPr/>
        <p:txBody>
          <a:bodyPr/>
          <a:lstStyle/>
          <a:p>
            <a:r>
              <a:rPr lang="en-US" b="0" smtClean="0"/>
              <a:t>Recommender technologies can be interpreted as persuasive technologies in the sense of Fogg:</a:t>
            </a:r>
          </a:p>
          <a:p>
            <a:pPr lvl="1"/>
            <a:r>
              <a:rPr lang="en-US" i="1" smtClean="0"/>
              <a:t>"</a:t>
            </a:r>
            <a:r>
              <a:rPr lang="en-US" b="0" i="1" smtClean="0"/>
              <a:t>Persuasive technology is broadly defined as technology that is designed to change attitudes or behaviors of the users through persuasion and social influence, but not through coercion</a:t>
            </a:r>
            <a:r>
              <a:rPr lang="en-US" i="1" smtClean="0"/>
              <a:t>"</a:t>
            </a:r>
            <a:r>
              <a:rPr lang="en-US" b="0" i="1" smtClean="0"/>
              <a:t> </a:t>
            </a:r>
            <a:r>
              <a:rPr lang="en-US" b="0" smtClean="0"/>
              <a:t>(Fogg 2003)</a:t>
            </a:r>
          </a:p>
          <a:p>
            <a:r>
              <a:rPr lang="en-US" b="0" smtClean="0"/>
              <a:t>This interpretation is admissible primarily if recommendation technologies are applied with the goal of supporting (not manipulating) the customer in finding the product that fits his or her wishes and needs </a:t>
            </a:r>
          </a:p>
          <a:p>
            <a:r>
              <a:rPr lang="en-US" b="0" smtClean="0"/>
              <a:t>Obviously, persuasive applications raise ethical considerations, as all of the effects mentioned here could be applied to stimulate the customer to purchase items that are unnecessary or not suitable</a:t>
            </a:r>
            <a:endParaRPr lang="en-US"/>
          </a:p>
        </p:txBody>
      </p:sp>
    </p:spTree>
    <p:extLst>
      <p:ext uri="{BB962C8B-B14F-4D97-AF65-F5344CB8AC3E}">
        <p14:creationId xmlns:p14="http://schemas.microsoft.com/office/powerpoint/2010/main" val="1525438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Discussion and summary</a:t>
            </a:r>
            <a:endParaRPr lang="de-DE"/>
          </a:p>
        </p:txBody>
      </p:sp>
      <p:sp>
        <p:nvSpPr>
          <p:cNvPr id="3" name="Inhaltsplatzhalter 2"/>
          <p:cNvSpPr>
            <a:spLocks noGrp="1"/>
          </p:cNvSpPr>
          <p:nvPr>
            <p:ph idx="1"/>
          </p:nvPr>
        </p:nvSpPr>
        <p:spPr/>
        <p:txBody>
          <a:bodyPr/>
          <a:lstStyle/>
          <a:p>
            <a:r>
              <a:rPr lang="en-US" b="0"/>
              <a:t>Research has clearly pointed out that preference stability in decision processes does not </a:t>
            </a:r>
            <a:r>
              <a:rPr lang="en-US" b="0" smtClean="0"/>
              <a:t>exist</a:t>
            </a:r>
          </a:p>
          <a:p>
            <a:r>
              <a:rPr lang="en-US" b="0" smtClean="0"/>
              <a:t>Various </a:t>
            </a:r>
            <a:r>
              <a:rPr lang="en-US" b="0"/>
              <a:t>forms of </a:t>
            </a:r>
            <a:r>
              <a:rPr lang="en-US" b="0" smtClean="0"/>
              <a:t>an online </a:t>
            </a:r>
            <a:r>
              <a:rPr lang="en-US" b="0"/>
              <a:t>users</a:t>
            </a:r>
            <a:r>
              <a:rPr lang="en-US"/>
              <a:t>'</a:t>
            </a:r>
            <a:r>
              <a:rPr lang="en-US" b="0"/>
              <a:t> purchasing </a:t>
            </a:r>
            <a:r>
              <a:rPr lang="en-US" b="0" smtClean="0"/>
              <a:t>behavior were described</a:t>
            </a:r>
          </a:p>
          <a:p>
            <a:r>
              <a:rPr lang="en-US" b="0"/>
              <a:t>The understanding of online users</a:t>
            </a:r>
            <a:r>
              <a:rPr lang="en-US"/>
              <a:t>'</a:t>
            </a:r>
            <a:r>
              <a:rPr lang="en-US" b="0"/>
              <a:t> purchasing behavior is of high importance for </a:t>
            </a:r>
            <a:r>
              <a:rPr lang="en-US" b="0" smtClean="0"/>
              <a:t>companies</a:t>
            </a:r>
          </a:p>
          <a:p>
            <a:r>
              <a:rPr lang="en-US" b="0"/>
              <a:t>This purchasing behavior can be explained by different models of human decision making</a:t>
            </a:r>
          </a:p>
          <a:p>
            <a:r>
              <a:rPr lang="en-US" b="0" smtClean="0"/>
              <a:t>The nonexistence of stable preferences led to the development of different alternative decision models</a:t>
            </a:r>
          </a:p>
          <a:p>
            <a:r>
              <a:rPr lang="en-US" b="0" smtClean="0"/>
              <a:t>By taking the different models of human decision making into account, recommender systems are able to influence humans</a:t>
            </a:r>
            <a:r>
              <a:rPr lang="en-US" smtClean="0"/>
              <a:t>'</a:t>
            </a:r>
            <a:r>
              <a:rPr lang="en-US" b="0" smtClean="0"/>
              <a:t> decision process</a:t>
            </a:r>
          </a:p>
        </p:txBody>
      </p:sp>
    </p:spTree>
    <p:extLst>
      <p:ext uri="{BB962C8B-B14F-4D97-AF65-F5344CB8AC3E}">
        <p14:creationId xmlns:p14="http://schemas.microsoft.com/office/powerpoint/2010/main" val="2916994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Literature</a:t>
            </a:r>
            <a:endParaRPr lang="en-US"/>
          </a:p>
        </p:txBody>
      </p:sp>
      <p:sp>
        <p:nvSpPr>
          <p:cNvPr id="3" name="Inhaltsplatzhalter 2"/>
          <p:cNvSpPr>
            <a:spLocks noGrp="1"/>
          </p:cNvSpPr>
          <p:nvPr>
            <p:ph idx="1"/>
          </p:nvPr>
        </p:nvSpPr>
        <p:spPr>
          <a:xfrm>
            <a:off x="457200" y="1484784"/>
            <a:ext cx="8229600" cy="4392488"/>
          </a:xfrm>
          <a:solidFill>
            <a:schemeClr val="bg1"/>
          </a:solidFill>
        </p:spPr>
        <p:txBody>
          <a:bodyPr/>
          <a:lstStyle/>
          <a:p>
            <a:r>
              <a:rPr lang="en-US" sz="1200" smtClean="0"/>
              <a:t>[Chen and Pu 2005]</a:t>
            </a:r>
            <a:r>
              <a:rPr lang="en-US" sz="1200" b="0" smtClean="0"/>
              <a:t> Trust building in recommender agents, 1st International Workshop onWeb Personalisation, Recommender Systems and Intelligent User Interfaces (WPRSIUI ’05) (Reading, UK), 2005, pp. 135–145</a:t>
            </a:r>
          </a:p>
          <a:p>
            <a:r>
              <a:rPr lang="en-US" sz="1200" smtClean="0"/>
              <a:t>[Chen and Pu 2008]</a:t>
            </a:r>
            <a:r>
              <a:rPr lang="en-US" sz="1200" b="0" smtClean="0"/>
              <a:t> A cross-cultural user evaluation of product recommender interfaces, Proceedings of the 2008 ACM Conference on Recommender Systems (RecSys ’08) (Lausanne, Switzerland), ACM, 2008, pp. 75–82</a:t>
            </a:r>
            <a:endParaRPr lang="en-US" sz="1200" smtClean="0"/>
          </a:p>
          <a:p>
            <a:r>
              <a:rPr lang="en-US" sz="1200" smtClean="0"/>
              <a:t>[Cosley et al. 2003]</a:t>
            </a:r>
            <a:r>
              <a:rPr lang="en-US" sz="1200" b="0" smtClean="0"/>
              <a:t> Is seeing believing? How recommender system interfaces affect users’ opinions, Proceedings of the SIGCHI Conference on Human Factors in Computing Systems (CHI ’03) (Fort Lauderdale, FL), 2003, pp. 585–592</a:t>
            </a:r>
          </a:p>
          <a:p>
            <a:r>
              <a:rPr lang="en-US" sz="1200" smtClean="0"/>
              <a:t>[Felfernig et al. 2008]</a:t>
            </a:r>
            <a:r>
              <a:rPr lang="en-US" sz="1200" b="0" smtClean="0"/>
              <a:t> Persuasion in knowledge-based recommendation, Proceedings of the 2nd International Conference on Persuasive Technologies (Persuasive ’08) (Oulu, Finland), vol. 5033, Springer, 2008, pp. 71–82</a:t>
            </a:r>
            <a:endParaRPr lang="en-US" sz="1200" smtClean="0"/>
          </a:p>
          <a:p>
            <a:r>
              <a:rPr lang="en-US" sz="1200" smtClean="0"/>
              <a:t>[Fog 2003] </a:t>
            </a:r>
            <a:r>
              <a:rPr lang="en-US" sz="1200" b="0" smtClean="0"/>
              <a:t>Persuasive technology – using computers to change what we think and do, Morgan Kaufmann, 2003</a:t>
            </a:r>
          </a:p>
          <a:p>
            <a:r>
              <a:rPr lang="en-US" sz="1200" smtClean="0"/>
              <a:t>[Gigerenzer 2007]</a:t>
            </a:r>
            <a:r>
              <a:rPr lang="en-US" sz="1200" b="0" smtClean="0"/>
              <a:t> Bauchentscheidungen, Bertelsmann Verlag, March 2007</a:t>
            </a:r>
          </a:p>
          <a:p>
            <a:r>
              <a:rPr lang="en-US" sz="1200" smtClean="0"/>
              <a:t>[Mandel and Johnson 1999]</a:t>
            </a:r>
            <a:r>
              <a:rPr lang="en-US" sz="1200" b="0" smtClean="0"/>
              <a:t> Constructing preferences online: canweb pages change what you want?, Unpublished manuscript (Wharton School, University of Pennsylvania), 1999</a:t>
            </a:r>
          </a:p>
          <a:p>
            <a:r>
              <a:rPr lang="en-US" sz="1200" smtClean="0"/>
              <a:t>[Oatley and Jenkins 1996]</a:t>
            </a:r>
            <a:r>
              <a:rPr lang="en-US" sz="1200" b="0" smtClean="0"/>
              <a:t> Understanding emotions, Blackwell, 1996</a:t>
            </a:r>
          </a:p>
          <a:p>
            <a:r>
              <a:rPr lang="en-US" sz="1200" smtClean="0"/>
              <a:t>[Payne et al. 1993]</a:t>
            </a:r>
            <a:r>
              <a:rPr lang="en-US" sz="1200" b="0" smtClean="0"/>
              <a:t> The adaptive decision maker, Cambridge University Press, 1993</a:t>
            </a:r>
          </a:p>
          <a:p>
            <a:r>
              <a:rPr lang="en-US" sz="1200" smtClean="0"/>
              <a:t>[Simon 1955]</a:t>
            </a:r>
            <a:r>
              <a:rPr lang="en-US" sz="1200" b="0" smtClean="0"/>
              <a:t> A behavioral model of choice, Quarterly Journal of Economics </a:t>
            </a:r>
            <a:r>
              <a:rPr lang="en-US" sz="1200" smtClean="0"/>
              <a:t>69 </a:t>
            </a:r>
            <a:r>
              <a:rPr lang="en-US" sz="1200" b="0" smtClean="0"/>
              <a:t>(1955), no. 1, 99–118</a:t>
            </a:r>
            <a:endParaRPr lang="en-US" sz="1200" smtClean="0"/>
          </a:p>
        </p:txBody>
      </p:sp>
    </p:spTree>
    <p:extLst>
      <p:ext uri="{BB962C8B-B14F-4D97-AF65-F5344CB8AC3E}">
        <p14:creationId xmlns:p14="http://schemas.microsoft.com/office/powerpoint/2010/main" val="3453521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a:t>
            </a:r>
            <a:endParaRPr lang="en-US" dirty="0"/>
          </a:p>
        </p:txBody>
      </p:sp>
      <p:sp>
        <p:nvSpPr>
          <p:cNvPr id="3" name="Inhaltsplatzhalter 2"/>
          <p:cNvSpPr>
            <a:spLocks noGrp="1"/>
          </p:cNvSpPr>
          <p:nvPr>
            <p:ph idx="1"/>
          </p:nvPr>
        </p:nvSpPr>
        <p:spPr/>
        <p:txBody>
          <a:bodyPr/>
          <a:lstStyle/>
          <a:p>
            <a:r>
              <a:rPr lang="en-US" b="0" dirty="0" smtClean="0"/>
              <a:t>The understanding of online users</a:t>
            </a:r>
            <a:r>
              <a:rPr lang="en-US" dirty="0" smtClean="0"/>
              <a:t>'</a:t>
            </a:r>
            <a:r>
              <a:rPr lang="en-US" b="0" dirty="0" smtClean="0"/>
              <a:t> purchasing behavior is of high importance for companies</a:t>
            </a:r>
          </a:p>
          <a:p>
            <a:r>
              <a:rPr lang="en-US" b="0" dirty="0" smtClean="0"/>
              <a:t>This purchasing behavior can be explained by different models of human decision making</a:t>
            </a:r>
          </a:p>
          <a:p>
            <a:r>
              <a:rPr lang="en-US" b="0" dirty="0" smtClean="0"/>
              <a:t>Research has clearly pointed out that preference stability in decision processes does not exist</a:t>
            </a:r>
          </a:p>
          <a:p>
            <a:pPr lvl="1"/>
            <a:r>
              <a:rPr lang="en-US" i="1" dirty="0" smtClean="0"/>
              <a:t>For instance, a customer who purchases a digital camera could first define a strict upper limit for the price of the camera, but because of additional technical information about the camera, the customer could change his or her mind and significantly increase the upper limit of the price.</a:t>
            </a:r>
          </a:p>
          <a:p>
            <a:r>
              <a:rPr lang="en-US" b="0" dirty="0" smtClean="0"/>
              <a:t>The nonexistence of stable preferences led to the development of different alternative decision models, which are discussed in the following</a:t>
            </a:r>
            <a:endParaRPr lang="en-US" b="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Effort accuracy framework</a:t>
            </a:r>
            <a:endParaRPr lang="en-US"/>
          </a:p>
        </p:txBody>
      </p:sp>
      <p:sp>
        <p:nvSpPr>
          <p:cNvPr id="3" name="Inhaltsplatzhalter 2"/>
          <p:cNvSpPr>
            <a:spLocks noGrp="1"/>
          </p:cNvSpPr>
          <p:nvPr>
            <p:ph idx="1"/>
          </p:nvPr>
        </p:nvSpPr>
        <p:spPr/>
        <p:txBody>
          <a:bodyPr/>
          <a:lstStyle/>
          <a:p>
            <a:r>
              <a:rPr lang="en-US" b="0" smtClean="0"/>
              <a:t>Model focuses on cost-benefit aspects</a:t>
            </a:r>
          </a:p>
          <a:p>
            <a:r>
              <a:rPr lang="en-US" b="0" smtClean="0"/>
              <a:t>A decision process is interpreted as a tradeoff between the decision making effort and the accuracy of the resulting decision</a:t>
            </a:r>
          </a:p>
          <a:p>
            <a:r>
              <a:rPr lang="en-US" b="0" smtClean="0"/>
              <a:t>Based on the idea that human decision behavior is adaptive and that consumers dispose of a number of different decision heuristics that they apply in different decision contexts</a:t>
            </a:r>
          </a:p>
          <a:p>
            <a:r>
              <a:rPr lang="en-US" b="0" smtClean="0"/>
              <a:t>The quality of consumer decision support in terms of perceived usefulness and ease of use has an important impact on a consumer</a:t>
            </a:r>
            <a:r>
              <a:rPr lang="en-US" smtClean="0"/>
              <a:t>'</a:t>
            </a:r>
            <a:r>
              <a:rPr lang="en-US" b="0" smtClean="0"/>
              <a:t>s behavioral intentions</a:t>
            </a:r>
          </a:p>
          <a:p>
            <a:pPr lvl="1"/>
            <a:r>
              <a:rPr lang="en-US" b="0" smtClean="0"/>
              <a:t>For</a:t>
            </a:r>
            <a:r>
              <a:rPr lang="en-US" smtClean="0"/>
              <a:t> </a:t>
            </a:r>
            <a:r>
              <a:rPr lang="en-US" b="0" smtClean="0"/>
              <a:t>example, in terms of reusing the recommender system in the future</a:t>
            </a:r>
            <a:endParaRPr lang="en-US" i="1"/>
          </a:p>
        </p:txBody>
      </p:sp>
    </p:spTree>
    <p:extLst>
      <p:ext uri="{BB962C8B-B14F-4D97-AF65-F5344CB8AC3E}">
        <p14:creationId xmlns:p14="http://schemas.microsoft.com/office/powerpoint/2010/main" val="372480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Preference construction - </a:t>
            </a:r>
            <a:r>
              <a:rPr lang="en-US" i="1" smtClean="0"/>
              <a:t>Theories from cognition and decision psychology</a:t>
            </a:r>
            <a:endParaRPr lang="en-US" i="1"/>
          </a:p>
        </p:txBody>
      </p:sp>
      <p:graphicFrame>
        <p:nvGraphicFramePr>
          <p:cNvPr id="4" name="Tabelle 3"/>
          <p:cNvGraphicFramePr>
            <a:graphicFrameLocks noGrp="1"/>
          </p:cNvGraphicFramePr>
          <p:nvPr>
            <p:extLst>
              <p:ext uri="{D42A27DB-BD31-4B8C-83A1-F6EECF244321}">
                <p14:modId xmlns:p14="http://schemas.microsoft.com/office/powerpoint/2010/main" val="798775914"/>
              </p:ext>
            </p:extLst>
          </p:nvPr>
        </p:nvGraphicFramePr>
        <p:xfrm>
          <a:off x="539552" y="1412776"/>
          <a:ext cx="7992888" cy="3058160"/>
        </p:xfrm>
        <a:graphic>
          <a:graphicData uri="http://schemas.openxmlformats.org/drawingml/2006/table">
            <a:tbl>
              <a:tblPr firstRow="1" bandRow="1">
                <a:tableStyleId>{073A0DAA-6AF3-43AB-8588-CEC1D06C72B9}</a:tableStyleId>
              </a:tblPr>
              <a:tblGrid>
                <a:gridCol w="2549196"/>
                <a:gridCol w="5443692"/>
              </a:tblGrid>
              <a:tr h="370840">
                <a:tc>
                  <a:txBody>
                    <a:bodyPr/>
                    <a:lstStyle/>
                    <a:p>
                      <a:r>
                        <a:rPr lang="de-DE" sz="1600" b="1" dirty="0" err="1" smtClean="0">
                          <a:latin typeface="Calibri" pitchFamily="34" charset="0"/>
                          <a:cs typeface="Calibri" pitchFamily="34" charset="0"/>
                        </a:rPr>
                        <a:t>Theory</a:t>
                      </a:r>
                      <a:endParaRPr lang="de-DE" sz="1600" b="1" dirty="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Description</a:t>
                      </a:r>
                      <a:endParaRPr lang="de-DE" sz="160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smtClean="0">
                          <a:latin typeface="Calibri" pitchFamily="34" charset="0"/>
                          <a:cs typeface="Calibri" pitchFamily="34" charset="0"/>
                        </a:rPr>
                        <a:t>Context effects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Additional irrelevant (inferior) items in an item set significantly influence the selection behavior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smtClean="0">
                          <a:latin typeface="Calibri" pitchFamily="34" charset="0"/>
                          <a:cs typeface="Calibri" pitchFamily="34" charset="0"/>
                        </a:rPr>
                        <a:t>Primacy/recency effects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Items at the beginning and the end of a list are analyzed significantly more often than items in the middle of a </a:t>
                      </a:r>
                      <a:r>
                        <a:rPr lang="de-DE" sz="1600" b="0" smtClean="0">
                          <a:latin typeface="Calibri" pitchFamily="34" charset="0"/>
                          <a:cs typeface="Calibri" pitchFamily="34" charset="0"/>
                        </a:rPr>
                        <a:t>list</a:t>
                      </a:r>
                      <a:endParaRPr lang="de-DE" sz="160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smtClean="0">
                          <a:latin typeface="Calibri" pitchFamily="34" charset="0"/>
                          <a:cs typeface="Calibri" pitchFamily="34" charset="0"/>
                        </a:rPr>
                        <a:t>Framing effects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The way in which different decision alternatives are presented influences the final decision taken</a:t>
                      </a:r>
                    </a:p>
                  </a:txBody>
                  <a:tcPr/>
                </a:tc>
              </a:tr>
              <a:tr h="370840">
                <a:tc>
                  <a:txBody>
                    <a:bodyPr/>
                    <a:lstStyle/>
                    <a:p>
                      <a:r>
                        <a:rPr lang="de-DE" sz="1600" b="0" smtClean="0">
                          <a:latin typeface="Calibri" pitchFamily="34" charset="0"/>
                          <a:cs typeface="Calibri" pitchFamily="34" charset="0"/>
                        </a:rPr>
                        <a:t>Priming</a:t>
                      </a:r>
                      <a:endParaRPr lang="de-DE" sz="1600">
                        <a:latin typeface="Calibri" pitchFamily="34" charset="0"/>
                        <a:cs typeface="Calibr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mtClean="0">
                          <a:latin typeface="Calibri" pitchFamily="34" charset="0"/>
                          <a:cs typeface="Calibri" pitchFamily="34" charset="0"/>
                        </a:rPr>
                        <a:t>If specific decision properties are made more available in memory, this influences a consumer</a:t>
                      </a:r>
                      <a:r>
                        <a:rPr lang="de-DE" sz="1600" smtClean="0">
                          <a:latin typeface="Calibri" pitchFamily="34" charset="0"/>
                          <a:cs typeface="Calibri" pitchFamily="34" charset="0"/>
                        </a:rPr>
                        <a:t>'</a:t>
                      </a:r>
                      <a:r>
                        <a:rPr lang="en-US" sz="1600" b="0" smtClean="0">
                          <a:latin typeface="Calibri" pitchFamily="34" charset="0"/>
                          <a:cs typeface="Calibri" pitchFamily="34" charset="0"/>
                        </a:rPr>
                        <a:t>s item evaluations</a:t>
                      </a:r>
                    </a:p>
                  </a:txBody>
                  <a:tcPr/>
                </a:tc>
              </a:tr>
              <a:tr h="370840">
                <a:tc>
                  <a:txBody>
                    <a:bodyPr/>
                    <a:lstStyle/>
                    <a:p>
                      <a:r>
                        <a:rPr lang="de-DE" sz="1600" smtClean="0">
                          <a:latin typeface="Calibri" pitchFamily="34" charset="0"/>
                          <a:cs typeface="Calibri" pitchFamily="34" charset="0"/>
                        </a:rPr>
                        <a:t>Defaults</a:t>
                      </a:r>
                      <a:endParaRPr lang="de-DE" sz="1600">
                        <a:latin typeface="Calibri" pitchFamily="34" charset="0"/>
                        <a:cs typeface="Calibri" pitchFamily="34" charset="0"/>
                      </a:endParaRPr>
                    </a:p>
                  </a:txBody>
                  <a:tcPr/>
                </a:tc>
                <a:tc>
                  <a:txBody>
                    <a:bodyPr/>
                    <a:lstStyle/>
                    <a:p>
                      <a:r>
                        <a:rPr lang="en-US" sz="1600" dirty="0" smtClean="0">
                          <a:latin typeface="Calibri" pitchFamily="34" charset="0"/>
                          <a:cs typeface="Calibri" pitchFamily="34" charset="0"/>
                        </a:rPr>
                        <a:t>Preset options bias the decision process</a:t>
                      </a:r>
                      <a:endParaRPr lang="de-DE" sz="1600" dirty="0">
                        <a:latin typeface="Calibri" pitchFamily="34" charset="0"/>
                        <a:cs typeface="Calibri" pitchFamily="34" charset="0"/>
                      </a:endParaRPr>
                    </a:p>
                  </a:txBody>
                  <a:tcPr/>
                </a:tc>
              </a:tr>
            </a:tbl>
          </a:graphicData>
        </a:graphic>
      </p:graphicFrame>
      <p:pic>
        <p:nvPicPr>
          <p:cNvPr id="2050" name="Picture 2" descr="C:\Users\Fatih\AppData\Local\Microsoft\Windows\Temporary Internet Files\Content.IE5\8I83PG5D\MC90033921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5130391"/>
            <a:ext cx="904875" cy="90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28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Preference construction - </a:t>
            </a:r>
            <a:r>
              <a:rPr lang="en-US" i="1" smtClean="0"/>
              <a:t>Theories from personality and social psychology</a:t>
            </a:r>
            <a:endParaRPr lang="en-US" i="1"/>
          </a:p>
        </p:txBody>
      </p:sp>
      <p:graphicFrame>
        <p:nvGraphicFramePr>
          <p:cNvPr id="4" name="Tabelle 3"/>
          <p:cNvGraphicFramePr>
            <a:graphicFrameLocks noGrp="1"/>
          </p:cNvGraphicFramePr>
          <p:nvPr>
            <p:extLst>
              <p:ext uri="{D42A27DB-BD31-4B8C-83A1-F6EECF244321}">
                <p14:modId xmlns:p14="http://schemas.microsoft.com/office/powerpoint/2010/main" val="1381180094"/>
              </p:ext>
            </p:extLst>
          </p:nvPr>
        </p:nvGraphicFramePr>
        <p:xfrm>
          <a:off x="539552" y="1412776"/>
          <a:ext cx="7992888" cy="4251960"/>
        </p:xfrm>
        <a:graphic>
          <a:graphicData uri="http://schemas.openxmlformats.org/drawingml/2006/table">
            <a:tbl>
              <a:tblPr firstRow="1" bandRow="1">
                <a:tableStyleId>{073A0DAA-6AF3-43AB-8588-CEC1D06C72B9}</a:tableStyleId>
              </a:tblPr>
              <a:tblGrid>
                <a:gridCol w="2549196"/>
                <a:gridCol w="5443692"/>
              </a:tblGrid>
              <a:tr h="370840">
                <a:tc>
                  <a:txBody>
                    <a:bodyPr/>
                    <a:lstStyle/>
                    <a:p>
                      <a:r>
                        <a:rPr lang="de-DE" sz="1600" dirty="0" err="1" smtClean="0">
                          <a:latin typeface="Calibri" pitchFamily="34" charset="0"/>
                          <a:cs typeface="Calibri" pitchFamily="34" charset="0"/>
                        </a:rPr>
                        <a:t>Theory</a:t>
                      </a:r>
                      <a:endParaRPr lang="de-DE" sz="1600" dirty="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Description</a:t>
                      </a:r>
                      <a:endParaRPr lang="de-DE" sz="160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Internal vs. external LOC</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Externally influenced users need more guidance; internally controlled users want to actively and selectively search for additional information</a:t>
                      </a:r>
                      <a:endParaRPr lang="en-US" sz="1600" b="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Need for closure</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Describes the individual pursuit of making a decision as </a:t>
                      </a:r>
                      <a:r>
                        <a:rPr lang="de-DE" sz="1600" b="0" i="0" u="none" strike="noStrike" kern="1200" baseline="0" smtClean="0">
                          <a:solidFill>
                            <a:schemeClr val="dk1"/>
                          </a:solidFill>
                          <a:latin typeface="Calibri" pitchFamily="34" charset="0"/>
                          <a:ea typeface="+mn-ea"/>
                          <a:cs typeface="Calibri" pitchFamily="34" charset="0"/>
                        </a:rPr>
                        <a:t>soon as possible</a:t>
                      </a:r>
                      <a:endParaRPr lang="de-DE" sz="1600" smtClean="0">
                        <a:latin typeface="Calibri" pitchFamily="34" charset="0"/>
                        <a:cs typeface="Calibr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smtClean="0">
                          <a:solidFill>
                            <a:schemeClr val="dk1"/>
                          </a:solidFill>
                          <a:latin typeface="Calibri" pitchFamily="34" charset="0"/>
                          <a:ea typeface="+mn-ea"/>
                          <a:cs typeface="Calibri" pitchFamily="34" charset="0"/>
                        </a:rPr>
                        <a:t>Maximizer vs. satisficer</a:t>
                      </a:r>
                      <a:endParaRPr lang="de-DE" sz="1600" b="0" smtClean="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Maximizers try to find an optimal solution; satisficers search for solutions that fulfill their basic requirements</a:t>
                      </a:r>
                      <a:endParaRPr lang="en-US" sz="1600" b="0" smtClean="0">
                        <a:latin typeface="Calibri" pitchFamily="34" charset="0"/>
                        <a:cs typeface="Calibri" pitchFamily="34" charset="0"/>
                      </a:endParaRPr>
                    </a:p>
                  </a:txBody>
                  <a:tcPr/>
                </a:tc>
              </a:tr>
              <a:tr h="370840">
                <a:tc>
                  <a:txBody>
                    <a:bodyPr/>
                    <a:lstStyle/>
                    <a:p>
                      <a:r>
                        <a:rPr lang="de-DE" sz="1600" b="0" i="0" u="none" strike="noStrike" kern="1200" baseline="0" smtClean="0">
                          <a:solidFill>
                            <a:schemeClr val="dk1"/>
                          </a:solidFill>
                          <a:latin typeface="Calibri" pitchFamily="34" charset="0"/>
                          <a:ea typeface="+mn-ea"/>
                          <a:cs typeface="Calibri" pitchFamily="34" charset="0"/>
                        </a:rPr>
                        <a:t>Conformity</a:t>
                      </a:r>
                      <a:endParaRPr lang="de-DE" sz="160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A person</a:t>
                      </a:r>
                      <a:r>
                        <a:rPr lang="de-DE" sz="1600" smtClean="0">
                          <a:latin typeface="Calibri" pitchFamily="34" charset="0"/>
                          <a:cs typeface="Calibri" pitchFamily="34" charset="0"/>
                        </a:rPr>
                        <a:t>'</a:t>
                      </a:r>
                      <a:r>
                        <a:rPr lang="en-US" sz="1600" b="0" i="0" u="none" strike="noStrike" kern="1200" baseline="0" smtClean="0">
                          <a:solidFill>
                            <a:schemeClr val="dk1"/>
                          </a:solidFill>
                          <a:latin typeface="Calibri" pitchFamily="34" charset="0"/>
                          <a:ea typeface="+mn-ea"/>
                          <a:cs typeface="Calibri" pitchFamily="34" charset="0"/>
                        </a:rPr>
                        <a:t>s behavior, attitudes, and beliefs are influenced </a:t>
                      </a:r>
                      <a:r>
                        <a:rPr lang="de-DE" sz="1600" b="0" i="0" u="none" strike="noStrike" kern="1200" baseline="0" smtClean="0">
                          <a:solidFill>
                            <a:schemeClr val="dk1"/>
                          </a:solidFill>
                          <a:latin typeface="Calibri" pitchFamily="34" charset="0"/>
                          <a:ea typeface="+mn-ea"/>
                          <a:cs typeface="Calibri" pitchFamily="34" charset="0"/>
                        </a:rPr>
                        <a:t>by other people</a:t>
                      </a:r>
                      <a:endParaRPr lang="en-US" sz="1600" b="0" smtClean="0">
                        <a:latin typeface="Calibri" pitchFamily="34" charset="0"/>
                        <a:cs typeface="Calibri" pitchFamily="34" charset="0"/>
                      </a:endParaRPr>
                    </a:p>
                  </a:txBody>
                  <a:tcPr/>
                </a:tc>
              </a:tr>
              <a:tr h="370840">
                <a:tc>
                  <a:txBody>
                    <a:bodyPr/>
                    <a:lstStyle/>
                    <a:p>
                      <a:r>
                        <a:rPr lang="de-DE" sz="1600" b="0" i="0" u="none" strike="noStrike" kern="1200" baseline="0" smtClean="0">
                          <a:solidFill>
                            <a:schemeClr val="dk1"/>
                          </a:solidFill>
                          <a:latin typeface="Calibri" pitchFamily="34" charset="0"/>
                          <a:ea typeface="+mn-ea"/>
                          <a:cs typeface="Calibri" pitchFamily="34" charset="0"/>
                        </a:rPr>
                        <a:t>Trust</a:t>
                      </a:r>
                      <a:endParaRPr lang="de-DE" sz="160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A person</a:t>
                      </a:r>
                      <a:r>
                        <a:rPr lang="de-DE" sz="1600" smtClean="0">
                          <a:latin typeface="Calibri" pitchFamily="34" charset="0"/>
                          <a:cs typeface="Calibri" pitchFamily="34" charset="0"/>
                        </a:rPr>
                        <a:t>'</a:t>
                      </a:r>
                      <a:r>
                        <a:rPr lang="en-US" sz="1600" b="0" i="0" u="none" strike="noStrike" kern="1200" baseline="0" smtClean="0">
                          <a:solidFill>
                            <a:schemeClr val="dk1"/>
                          </a:solidFill>
                          <a:latin typeface="Calibri" pitchFamily="34" charset="0"/>
                          <a:ea typeface="+mn-ea"/>
                          <a:cs typeface="Calibri" pitchFamily="34" charset="0"/>
                        </a:rPr>
                        <a:t>s behavioral intention is related to factors such as the willingness to buy</a:t>
                      </a:r>
                      <a:endParaRPr lang="de-DE" sz="1600">
                        <a:latin typeface="Calibri" pitchFamily="34" charset="0"/>
                        <a:cs typeface="Calibri" pitchFamily="34" charset="0"/>
                      </a:endParaRPr>
                    </a:p>
                  </a:txBody>
                  <a:tcPr/>
                </a:tc>
              </a:tr>
              <a:tr h="370840">
                <a:tc>
                  <a:txBody>
                    <a:bodyPr/>
                    <a:lstStyle/>
                    <a:p>
                      <a:r>
                        <a:rPr lang="de-DE" sz="1600" b="0" i="0" u="none" strike="noStrike" kern="1200" baseline="0" smtClean="0">
                          <a:solidFill>
                            <a:schemeClr val="dk1"/>
                          </a:solidFill>
                          <a:latin typeface="Calibri" pitchFamily="34" charset="0"/>
                          <a:ea typeface="+mn-ea"/>
                          <a:cs typeface="Calibri" pitchFamily="34" charset="0"/>
                        </a:rPr>
                        <a:t>Emotions</a:t>
                      </a:r>
                      <a:endParaRPr lang="de-DE" sz="1600">
                        <a:latin typeface="Calibri" pitchFamily="34" charset="0"/>
                        <a:cs typeface="Calibri" pitchFamily="34" charset="0"/>
                      </a:endParaRPr>
                    </a:p>
                  </a:txBody>
                  <a:tcPr/>
                </a:tc>
                <a:tc>
                  <a:txBody>
                    <a:bodyPr/>
                    <a:lstStyle/>
                    <a:p>
                      <a:r>
                        <a:rPr lang="en-US" sz="1600" b="0" i="0" u="none" strike="noStrike" kern="1200" baseline="0" smtClean="0">
                          <a:solidFill>
                            <a:schemeClr val="dk1"/>
                          </a:solidFill>
                          <a:latin typeface="Calibri" pitchFamily="34" charset="0"/>
                          <a:ea typeface="+mn-ea"/>
                          <a:cs typeface="Calibri" pitchFamily="34" charset="0"/>
                        </a:rPr>
                        <a:t>Mental states triggered by an event of importance for a </a:t>
                      </a:r>
                      <a:r>
                        <a:rPr lang="de-DE" sz="1600" b="0" i="0" u="none" strike="noStrike" kern="1200" baseline="0" smtClean="0">
                          <a:solidFill>
                            <a:schemeClr val="dk1"/>
                          </a:solidFill>
                          <a:latin typeface="Calibri" pitchFamily="34" charset="0"/>
                          <a:ea typeface="+mn-ea"/>
                          <a:cs typeface="Calibri" pitchFamily="34" charset="0"/>
                        </a:rPr>
                        <a:t>Person</a:t>
                      </a:r>
                      <a:endParaRPr lang="de-DE" sz="1600">
                        <a:latin typeface="Calibri" pitchFamily="34" charset="0"/>
                        <a:cs typeface="Calibri" pitchFamily="34" charset="0"/>
                      </a:endParaRPr>
                    </a:p>
                  </a:txBody>
                  <a:tcPr/>
                </a:tc>
              </a:tr>
              <a:tr h="370840">
                <a:tc>
                  <a:txBody>
                    <a:bodyPr/>
                    <a:lstStyle/>
                    <a:p>
                      <a:r>
                        <a:rPr lang="de-DE" sz="1600" b="0" i="0" u="none" strike="noStrike" kern="1200" baseline="0" smtClean="0">
                          <a:solidFill>
                            <a:schemeClr val="dk1"/>
                          </a:solidFill>
                          <a:latin typeface="Calibri" pitchFamily="34" charset="0"/>
                          <a:ea typeface="+mn-ea"/>
                          <a:cs typeface="Calibri" pitchFamily="34" charset="0"/>
                        </a:rPr>
                        <a:t>Persuasion</a:t>
                      </a:r>
                      <a:endParaRPr lang="de-DE" sz="1600">
                        <a:latin typeface="Calibri" pitchFamily="34" charset="0"/>
                        <a:cs typeface="Calibri" pitchFamily="34" charset="0"/>
                      </a:endParaRPr>
                    </a:p>
                  </a:txBody>
                  <a:tcPr/>
                </a:tc>
                <a:tc>
                  <a:txBody>
                    <a:bodyPr/>
                    <a:lstStyle/>
                    <a:p>
                      <a:r>
                        <a:rPr lang="de-DE" sz="1600" b="0" i="0" u="none" strike="noStrike" kern="1200" baseline="0" dirty="0" err="1" smtClean="0">
                          <a:solidFill>
                            <a:schemeClr val="dk1"/>
                          </a:solidFill>
                          <a:latin typeface="Calibri" pitchFamily="34" charset="0"/>
                          <a:ea typeface="+mn-ea"/>
                          <a:cs typeface="Calibri" pitchFamily="34" charset="0"/>
                        </a:rPr>
                        <a:t>Changing</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attitudes</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or</a:t>
                      </a:r>
                      <a:r>
                        <a:rPr lang="de-DE" sz="1600" b="0" i="0" u="none" strike="noStrike" kern="1200" baseline="0" dirty="0" smtClean="0">
                          <a:solidFill>
                            <a:schemeClr val="dk1"/>
                          </a:solidFill>
                          <a:latin typeface="Calibri" pitchFamily="34" charset="0"/>
                          <a:ea typeface="+mn-ea"/>
                          <a:cs typeface="Calibri" pitchFamily="34" charset="0"/>
                        </a:rPr>
                        <a:t> </a:t>
                      </a:r>
                      <a:r>
                        <a:rPr lang="de-DE" sz="1600" b="0" i="0" u="none" strike="noStrike" kern="1200" baseline="0" dirty="0" err="1" smtClean="0">
                          <a:solidFill>
                            <a:schemeClr val="dk1"/>
                          </a:solidFill>
                          <a:latin typeface="Calibri" pitchFamily="34" charset="0"/>
                          <a:ea typeface="+mn-ea"/>
                          <a:cs typeface="Calibri" pitchFamily="34" charset="0"/>
                        </a:rPr>
                        <a:t>behaviors</a:t>
                      </a:r>
                      <a:endParaRPr lang="de-DE" sz="16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33188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Context effects</a:t>
            </a:r>
            <a:endParaRPr lang="en-US"/>
          </a:p>
        </p:txBody>
      </p:sp>
      <p:sp>
        <p:nvSpPr>
          <p:cNvPr id="3" name="Inhaltsplatzhalter 2"/>
          <p:cNvSpPr>
            <a:spLocks noGrp="1"/>
          </p:cNvSpPr>
          <p:nvPr>
            <p:ph idx="1"/>
          </p:nvPr>
        </p:nvSpPr>
        <p:spPr/>
        <p:txBody>
          <a:bodyPr/>
          <a:lstStyle/>
          <a:p>
            <a:r>
              <a:rPr lang="en-US" b="0" dirty="0" smtClean="0"/>
              <a:t>The way in which we present different item sets to a consumer can have an enormous impact on the outcome of the overall decision process</a:t>
            </a:r>
          </a:p>
          <a:p>
            <a:r>
              <a:rPr lang="en-US" b="0" dirty="0" smtClean="0"/>
              <a:t>A decision is always made depending on the context in which item alternatives are presented</a:t>
            </a:r>
          </a:p>
          <a:p>
            <a:r>
              <a:rPr lang="en-US" b="0" dirty="0" smtClean="0"/>
              <a:t>Additions of completely inferior item alternatives can trigger significant changes in choice behaviors</a:t>
            </a:r>
          </a:p>
          <a:p>
            <a:r>
              <a:rPr lang="en-US" b="0" dirty="0" smtClean="0"/>
              <a:t>Different context effects are presented in the following</a:t>
            </a:r>
          </a:p>
        </p:txBody>
      </p:sp>
    </p:spTree>
    <p:extLst>
      <p:ext uri="{BB962C8B-B14F-4D97-AF65-F5344CB8AC3E}">
        <p14:creationId xmlns:p14="http://schemas.microsoft.com/office/powerpoint/2010/main" val="341372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Compromise effect</a:t>
            </a:r>
            <a:endParaRPr lang="en-US"/>
          </a:p>
        </p:txBody>
      </p:sp>
      <p:sp>
        <p:nvSpPr>
          <p:cNvPr id="3" name="Inhaltsplatzhalter 2"/>
          <p:cNvSpPr>
            <a:spLocks noGrp="1"/>
          </p:cNvSpPr>
          <p:nvPr>
            <p:ph idx="1"/>
          </p:nvPr>
        </p:nvSpPr>
        <p:spPr/>
        <p:txBody>
          <a:bodyPr/>
          <a:lstStyle/>
          <a:p>
            <a:endParaRPr lang="en-US" smtClean="0"/>
          </a:p>
          <a:p>
            <a:endParaRPr lang="en-US" smtClean="0"/>
          </a:p>
          <a:p>
            <a:endParaRPr lang="en-US" smtClean="0"/>
          </a:p>
          <a:p>
            <a:r>
              <a:rPr lang="en-US" b="0" smtClean="0"/>
              <a:t>The addition of alternative </a:t>
            </a:r>
            <a:r>
              <a:rPr lang="en-US" b="0" i="1" smtClean="0"/>
              <a:t>D </a:t>
            </a:r>
            <a:r>
              <a:rPr lang="en-US" b="0" smtClean="0"/>
              <a:t>(the decoy alternative) increases the attractiveness of alternative </a:t>
            </a:r>
            <a:r>
              <a:rPr lang="en-US" b="0" i="1" smtClean="0"/>
              <a:t>A </a:t>
            </a:r>
            <a:r>
              <a:rPr lang="en-US" b="0" smtClean="0"/>
              <a:t>because, compared with product </a:t>
            </a:r>
            <a:r>
              <a:rPr lang="en-US" b="0" i="1" smtClean="0"/>
              <a:t>D</a:t>
            </a:r>
            <a:r>
              <a:rPr lang="en-US" b="0" smtClean="0"/>
              <a:t>, </a:t>
            </a:r>
            <a:r>
              <a:rPr lang="en-US" b="0" i="1" smtClean="0"/>
              <a:t>A </a:t>
            </a:r>
            <a:r>
              <a:rPr lang="en-US" b="0" smtClean="0"/>
              <a:t>has only a slightly lower download limit but a significantly lower price</a:t>
            </a:r>
          </a:p>
          <a:p>
            <a:r>
              <a:rPr lang="en-US" b="0" smtClean="0"/>
              <a:t>Thus </a:t>
            </a:r>
            <a:r>
              <a:rPr lang="en-US" b="0" i="1" smtClean="0"/>
              <a:t>A </a:t>
            </a:r>
            <a:r>
              <a:rPr lang="en-US" b="0" smtClean="0"/>
              <a:t>appears to be a compromise between the product alternatives </a:t>
            </a:r>
            <a:r>
              <a:rPr lang="en-US" b="0" i="1" smtClean="0"/>
              <a:t>B </a:t>
            </a:r>
            <a:r>
              <a:rPr lang="en-US" b="0" smtClean="0"/>
              <a:t>and </a:t>
            </a:r>
            <a:r>
              <a:rPr lang="en-US" b="0" i="1" smtClean="0"/>
              <a:t>D</a:t>
            </a:r>
            <a:endParaRPr lang="en-US" b="0" smtClean="0"/>
          </a:p>
          <a:p>
            <a:r>
              <a:rPr lang="en-US" b="0" i="1" smtClean="0"/>
              <a:t>D </a:t>
            </a:r>
            <a:r>
              <a:rPr lang="en-US" b="0" smtClean="0"/>
              <a:t>is a so-called decoy product, which represents a solution alternative with the lowest attractiveness</a:t>
            </a:r>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3622769521"/>
              </p:ext>
            </p:extLst>
          </p:nvPr>
        </p:nvGraphicFramePr>
        <p:xfrm>
          <a:off x="971600" y="1700808"/>
          <a:ext cx="5381235" cy="1112520"/>
        </p:xfrm>
        <a:graphic>
          <a:graphicData uri="http://schemas.openxmlformats.org/drawingml/2006/table">
            <a:tbl>
              <a:tblPr firstRow="1" bandRow="1">
                <a:tableStyleId>{073A0DAA-6AF3-43AB-8588-CEC1D06C72B9}</a:tableStyleId>
              </a:tblPr>
              <a:tblGrid>
                <a:gridCol w="1887855"/>
                <a:gridCol w="1164460"/>
                <a:gridCol w="1164460"/>
                <a:gridCol w="1164460"/>
              </a:tblGrid>
              <a:tr h="370840">
                <a:tc>
                  <a:txBody>
                    <a:bodyPr/>
                    <a:lstStyle/>
                    <a:p>
                      <a:r>
                        <a:rPr lang="de-DE" sz="1600" smtClean="0">
                          <a:latin typeface="Calibri" pitchFamily="34" charset="0"/>
                          <a:cs typeface="Calibri" pitchFamily="34" charset="0"/>
                        </a:rPr>
                        <a:t>Product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A</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price per month</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30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20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50</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download limit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10GB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6GB</a:t>
                      </a:r>
                      <a:endParaRPr lang="de-DE" sz="1600">
                        <a:latin typeface="Calibri" pitchFamily="34" charset="0"/>
                        <a:cs typeface="Calibri" pitchFamily="34" charset="0"/>
                      </a:endParaRPr>
                    </a:p>
                  </a:txBody>
                  <a:tcPr/>
                </a:tc>
                <a:tc>
                  <a:txBody>
                    <a:bodyPr/>
                    <a:lstStyle/>
                    <a:p>
                      <a:r>
                        <a:rPr lang="de-DE" sz="1600" dirty="0" smtClean="0">
                          <a:latin typeface="Calibri" pitchFamily="34" charset="0"/>
                          <a:cs typeface="Calibri" pitchFamily="34" charset="0"/>
                        </a:rPr>
                        <a:t>12GB</a:t>
                      </a:r>
                      <a:endParaRPr lang="de-DE" sz="16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52890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Asymmetric dominance effect</a:t>
            </a:r>
            <a:endParaRPr lang="en-US"/>
          </a:p>
        </p:txBody>
      </p:sp>
      <p:sp>
        <p:nvSpPr>
          <p:cNvPr id="3" name="Inhaltsplatzhalter 2"/>
          <p:cNvSpPr>
            <a:spLocks noGrp="1"/>
          </p:cNvSpPr>
          <p:nvPr>
            <p:ph idx="1"/>
          </p:nvPr>
        </p:nvSpPr>
        <p:spPr/>
        <p:txBody>
          <a:bodyPr/>
          <a:lstStyle/>
          <a:p>
            <a:endParaRPr lang="en-US" dirty="0" smtClean="0"/>
          </a:p>
          <a:p>
            <a:endParaRPr lang="en-US" dirty="0" smtClean="0"/>
          </a:p>
          <a:p>
            <a:endParaRPr lang="en-US" dirty="0" smtClean="0"/>
          </a:p>
          <a:p>
            <a:r>
              <a:rPr lang="en-US" b="0" dirty="0" smtClean="0"/>
              <a:t>Product </a:t>
            </a:r>
            <a:r>
              <a:rPr lang="en-US" b="0" i="1" dirty="0" smtClean="0"/>
              <a:t>A </a:t>
            </a:r>
            <a:r>
              <a:rPr lang="en-US" b="0" dirty="0" smtClean="0"/>
              <a:t>dominates </a:t>
            </a:r>
            <a:r>
              <a:rPr lang="en-US" b="0" i="1" dirty="0" smtClean="0"/>
              <a:t>D </a:t>
            </a:r>
            <a:r>
              <a:rPr lang="en-US" b="0" dirty="0" smtClean="0"/>
              <a:t>in both dimensions (price and download limit)</a:t>
            </a:r>
          </a:p>
          <a:p>
            <a:r>
              <a:rPr lang="en-US" b="0" dirty="0" smtClean="0"/>
              <a:t>Product </a:t>
            </a:r>
            <a:r>
              <a:rPr lang="en-US" b="0" i="1" dirty="0" smtClean="0"/>
              <a:t>B </a:t>
            </a:r>
            <a:r>
              <a:rPr lang="en-US" b="0" dirty="0" smtClean="0"/>
              <a:t>dominates alternative </a:t>
            </a:r>
            <a:r>
              <a:rPr lang="en-US" b="0" i="1" dirty="0" smtClean="0"/>
              <a:t>D </a:t>
            </a:r>
            <a:r>
              <a:rPr lang="en-US" b="0" dirty="0" smtClean="0"/>
              <a:t>in only one dimension (price)</a:t>
            </a:r>
          </a:p>
          <a:p>
            <a:r>
              <a:rPr lang="en-US" b="0" dirty="0" smtClean="0"/>
              <a:t>The additional inclusion of </a:t>
            </a:r>
            <a:r>
              <a:rPr lang="en-US" b="0" i="1" dirty="0" smtClean="0"/>
              <a:t>D </a:t>
            </a:r>
            <a:r>
              <a:rPr lang="en-US" b="0" dirty="0" smtClean="0"/>
              <a:t>into the choice set could trigger an increase of the selection probability of </a:t>
            </a:r>
            <a:r>
              <a:rPr lang="en-US" b="0" i="1" dirty="0" smtClean="0"/>
              <a:t>A</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2149420181"/>
              </p:ext>
            </p:extLst>
          </p:nvPr>
        </p:nvGraphicFramePr>
        <p:xfrm>
          <a:off x="971600" y="1700808"/>
          <a:ext cx="5381235" cy="1112520"/>
        </p:xfrm>
        <a:graphic>
          <a:graphicData uri="http://schemas.openxmlformats.org/drawingml/2006/table">
            <a:tbl>
              <a:tblPr firstRow="1" bandRow="1">
                <a:tableStyleId>{073A0DAA-6AF3-43AB-8588-CEC1D06C72B9}</a:tableStyleId>
              </a:tblPr>
              <a:tblGrid>
                <a:gridCol w="1887855"/>
                <a:gridCol w="1164460"/>
                <a:gridCol w="1164460"/>
                <a:gridCol w="1164460"/>
              </a:tblGrid>
              <a:tr h="370840">
                <a:tc>
                  <a:txBody>
                    <a:bodyPr/>
                    <a:lstStyle/>
                    <a:p>
                      <a:r>
                        <a:rPr lang="de-DE" sz="1600" smtClean="0">
                          <a:latin typeface="Calibri" pitchFamily="34" charset="0"/>
                          <a:cs typeface="Calibri" pitchFamily="34" charset="0"/>
                        </a:rPr>
                        <a:t>Product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A</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D</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price per month</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30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20</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50</a:t>
                      </a:r>
                      <a:endParaRPr lang="de-DE" sz="1600">
                        <a:latin typeface="Calibri" pitchFamily="34" charset="0"/>
                        <a:cs typeface="Calibri" pitchFamily="34" charset="0"/>
                      </a:endParaRPr>
                    </a:p>
                  </a:txBody>
                  <a:tcPr/>
                </a:tc>
              </a:tr>
              <a:tr h="370840">
                <a:tc>
                  <a:txBody>
                    <a:bodyPr/>
                    <a:lstStyle/>
                    <a:p>
                      <a:r>
                        <a:rPr lang="de-DE" sz="1600" smtClean="0">
                          <a:latin typeface="Calibri" pitchFamily="34" charset="0"/>
                          <a:cs typeface="Calibri" pitchFamily="34" charset="0"/>
                        </a:rPr>
                        <a:t>download limit</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10GB</a:t>
                      </a:r>
                      <a:endParaRPr lang="de-DE" sz="1600">
                        <a:latin typeface="Calibri" pitchFamily="34" charset="0"/>
                        <a:cs typeface="Calibri" pitchFamily="34" charset="0"/>
                      </a:endParaRPr>
                    </a:p>
                  </a:txBody>
                  <a:tcPr/>
                </a:tc>
                <a:tc>
                  <a:txBody>
                    <a:bodyPr/>
                    <a:lstStyle/>
                    <a:p>
                      <a:r>
                        <a:rPr lang="de-DE" sz="1600" smtClean="0">
                          <a:latin typeface="Calibri" pitchFamily="34" charset="0"/>
                          <a:cs typeface="Calibri" pitchFamily="34" charset="0"/>
                        </a:rPr>
                        <a:t>6GB</a:t>
                      </a:r>
                      <a:endParaRPr lang="de-DE" sz="1600">
                        <a:latin typeface="Calibri" pitchFamily="34" charset="0"/>
                        <a:cs typeface="Calibri" pitchFamily="34" charset="0"/>
                      </a:endParaRPr>
                    </a:p>
                  </a:txBody>
                  <a:tcPr/>
                </a:tc>
                <a:tc>
                  <a:txBody>
                    <a:bodyPr/>
                    <a:lstStyle/>
                    <a:p>
                      <a:r>
                        <a:rPr lang="de-DE" sz="1600" dirty="0" smtClean="0">
                          <a:latin typeface="Calibri" pitchFamily="34" charset="0"/>
                          <a:cs typeface="Calibri" pitchFamily="34" charset="0"/>
                        </a:rPr>
                        <a:t>12GB</a:t>
                      </a:r>
                      <a:endParaRPr lang="de-DE" sz="1600" dirty="0">
                        <a:latin typeface="Calibri" pitchFamily="34" charset="0"/>
                        <a:cs typeface="Calibri" pitchFamily="34" charset="0"/>
                      </a:endParaRPr>
                    </a:p>
                  </a:txBody>
                  <a:tcPr/>
                </a:tc>
              </a:tr>
            </a:tbl>
          </a:graphicData>
        </a:graphic>
      </p:graphicFrame>
    </p:spTree>
    <p:extLst>
      <p:ext uri="{BB962C8B-B14F-4D97-AF65-F5344CB8AC3E}">
        <p14:creationId xmlns:p14="http://schemas.microsoft.com/office/powerpoint/2010/main" val="3829231696"/>
      </p:ext>
    </p:extLst>
  </p:cSld>
  <p:clrMapOvr>
    <a:masterClrMapping/>
  </p:clrMapOvr>
</p:sld>
</file>

<file path=ppt/theme/theme1.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es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17_habv</Template>
  <TotalTime>0</TotalTime>
  <Words>2655</Words>
  <Application>Microsoft Office PowerPoint</Application>
  <PresentationFormat>Bildschirmpräsentation (4:3)</PresentationFormat>
  <Paragraphs>294</Paragraphs>
  <Slides>28</Slides>
  <Notes>28</Notes>
  <HiddenSlides>0</HiddenSlides>
  <MMClips>0</MMClips>
  <ScaleCrop>false</ScaleCrop>
  <HeadingPairs>
    <vt:vector size="4" baseType="variant">
      <vt:variant>
        <vt:lpstr>Design</vt:lpstr>
      </vt:variant>
      <vt:variant>
        <vt:i4>2</vt:i4>
      </vt:variant>
      <vt:variant>
        <vt:lpstr>Folientitel</vt:lpstr>
      </vt:variant>
      <vt:variant>
        <vt:i4>28</vt:i4>
      </vt:variant>
    </vt:vector>
  </HeadingPairs>
  <TitlesOfParts>
    <vt:vector size="30" baseType="lpstr">
      <vt:lpstr>17_habv</vt:lpstr>
      <vt:lpstr>Benutzerdefiniertes Design</vt:lpstr>
      <vt:lpstr>PowerPoint-Präsentation</vt:lpstr>
      <vt:lpstr>Agenda</vt:lpstr>
      <vt:lpstr>Introduction</vt:lpstr>
      <vt:lpstr>Effort accuracy framework</vt:lpstr>
      <vt:lpstr>Preference construction - Theories from cognition and decision psychology</vt:lpstr>
      <vt:lpstr>Preference construction - Theories from personality and social psychology</vt:lpstr>
      <vt:lpstr>Context effects</vt:lpstr>
      <vt:lpstr>Compromise effect</vt:lpstr>
      <vt:lpstr>Asymmetric dominance effect</vt:lpstr>
      <vt:lpstr>Attraction effect</vt:lpstr>
      <vt:lpstr>Summary of context effects</vt:lpstr>
      <vt:lpstr>Calculate dominance relationships</vt:lpstr>
      <vt:lpstr>Primacy/recency effects as a cognitive phenomenon</vt:lpstr>
      <vt:lpstr>Primacy/recency effects as a decision phenomenon</vt:lpstr>
      <vt:lpstr>Framing</vt:lpstr>
      <vt:lpstr>Priming</vt:lpstr>
      <vt:lpstr>Defaults</vt:lpstr>
      <vt:lpstr>Personality and social psychology</vt:lpstr>
      <vt:lpstr>Locus of control (LOC)</vt:lpstr>
      <vt:lpstr>Need for closure (NFC)</vt:lpstr>
      <vt:lpstr>Maximizer and satisficer (MaxSat)</vt:lpstr>
      <vt:lpstr>Conformity</vt:lpstr>
      <vt:lpstr>Trust</vt:lpstr>
      <vt:lpstr>Emotions</vt:lpstr>
      <vt:lpstr>MovieProfiler (www.movieprofiler.com)</vt:lpstr>
      <vt:lpstr>Persuasion</vt:lpstr>
      <vt:lpstr>Discussion and summary</vt:lpstr>
      <vt:lpstr>Literature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dc:title>
  <dc:creator>markus</dc:creator>
  <cp:lastModifiedBy>Fatih</cp:lastModifiedBy>
  <cp:revision>1137</cp:revision>
  <dcterms:created xsi:type="dcterms:W3CDTF">2006-04-22T09:23:14Z</dcterms:created>
  <dcterms:modified xsi:type="dcterms:W3CDTF">2011-08-17T12:20:49Z</dcterms:modified>
</cp:coreProperties>
</file>