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6686" autoAdjust="0"/>
  </p:normalViewPr>
  <p:slideViewPr>
    <p:cSldViewPr>
      <p:cViewPr varScale="1">
        <p:scale>
          <a:sx n="92" d="100"/>
          <a:sy n="92" d="100"/>
        </p:scale>
        <p:origin x="-102" y="-2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23.09.2011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585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836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116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45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696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739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697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70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199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438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25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51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96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25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31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latin typeface="Calibri" pitchFamily="34" charset="0"/>
              </a:rPr>
              <a:t>Recommender Systems and the next-generation Web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09034" y="5926604"/>
            <a:ext cx="8139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RS, social networks and trust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30034"/>
            <a:ext cx="8229600" cy="4525963"/>
          </a:xfrm>
        </p:spPr>
        <p:txBody>
          <a:bodyPr/>
          <a:lstStyle/>
          <a:p>
            <a:r>
              <a:rPr lang="en-IE" dirty="0" smtClean="0"/>
              <a:t>Hybrids </a:t>
            </a:r>
          </a:p>
          <a:p>
            <a:pPr lvl="1"/>
            <a:r>
              <a:rPr lang="en-IE" dirty="0" smtClean="0"/>
              <a:t>Information from various sources might be combined to generate personalized information services (Hess et al. 2006),</a:t>
            </a:r>
            <a:br>
              <a:rPr lang="en-IE" dirty="0" smtClean="0"/>
            </a:br>
            <a:r>
              <a:rPr lang="en-IE" dirty="0" smtClean="0"/>
              <a:t>i.e. combine trust networks of researchers and visibility of scientific papers</a:t>
            </a:r>
          </a:p>
          <a:p>
            <a:r>
              <a:rPr lang="en-IE" dirty="0" smtClean="0"/>
              <a:t>Implicit trust</a:t>
            </a:r>
          </a:p>
          <a:p>
            <a:pPr lvl="1"/>
            <a:r>
              <a:rPr lang="en-IE" dirty="0"/>
              <a:t>O</a:t>
            </a:r>
            <a:r>
              <a:rPr lang="en-IE" dirty="0" smtClean="0"/>
              <a:t>ne will ask friends who have similar tastes for a recommendation.</a:t>
            </a:r>
          </a:p>
          <a:p>
            <a:pPr lvl="1"/>
            <a:r>
              <a:rPr lang="en-IE" dirty="0"/>
              <a:t>T</a:t>
            </a:r>
            <a:r>
              <a:rPr lang="en-IE" dirty="0" smtClean="0"/>
              <a:t>rustworthiness is measured by how often a user has been a reliable predictor in the past (Massa and Avesani 2007)</a:t>
            </a:r>
          </a:p>
          <a:p>
            <a:r>
              <a:rPr lang="en-IE" dirty="0" smtClean="0"/>
              <a:t>Recommending new friends</a:t>
            </a:r>
          </a:p>
          <a:p>
            <a:pPr lvl="1"/>
            <a:r>
              <a:rPr lang="en-IE" dirty="0"/>
              <a:t>A</a:t>
            </a:r>
            <a:r>
              <a:rPr lang="en-IE" dirty="0" smtClean="0"/>
              <a:t>nother form of cold-start problem</a:t>
            </a:r>
          </a:p>
          <a:p>
            <a:pPr lvl="1"/>
            <a:r>
              <a:rPr lang="en-IE" dirty="0"/>
              <a:t>M</a:t>
            </a:r>
            <a:r>
              <a:rPr lang="en-IE" dirty="0" smtClean="0"/>
              <a:t>any of today's social web platforms aim to increase the connectivity of their members by suggesting other users as friends, </a:t>
            </a:r>
            <a:br>
              <a:rPr lang="en-IE" dirty="0" smtClean="0"/>
            </a:br>
            <a:r>
              <a:rPr lang="en-IE" dirty="0" smtClean="0"/>
              <a:t>e.g</a:t>
            </a:r>
            <a:r>
              <a:rPr lang="en-IE" dirty="0"/>
              <a:t>. </a:t>
            </a:r>
            <a:r>
              <a:rPr lang="en-IE" dirty="0" smtClean="0"/>
              <a:t>"close a </a:t>
            </a:r>
            <a:r>
              <a:rPr lang="en-IE" dirty="0"/>
              <a:t>trust </a:t>
            </a:r>
            <a:r>
              <a:rPr lang="en-IE" dirty="0" smtClean="0"/>
              <a:t>triangle" by similarity measures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20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Folksonomies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525963"/>
          </a:xfrm>
        </p:spPr>
        <p:txBody>
          <a:bodyPr/>
          <a:lstStyle/>
          <a:p>
            <a:r>
              <a:rPr lang="en-US" dirty="0" smtClean="0"/>
              <a:t>Folk taxonomies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add tags to resources (such as images)</a:t>
            </a:r>
          </a:p>
          <a:p>
            <a:pPr lvl="1"/>
            <a:r>
              <a:rPr lang="en-US" dirty="0" smtClean="0"/>
              <a:t>Tags can describe different aspects of a resource such as content, genre but also personal impressions such as </a:t>
            </a:r>
            <a:r>
              <a:rPr lang="en-US" i="1" dirty="0" smtClean="0"/>
              <a:t>boring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olksonomies </a:t>
            </a:r>
            <a:r>
              <a:rPr lang="en-US" dirty="0"/>
              <a:t>are based on freely-used keywords (e.g</a:t>
            </a:r>
            <a:r>
              <a:rPr lang="en-US" dirty="0" smtClean="0"/>
              <a:t>. </a:t>
            </a:r>
            <a:r>
              <a:rPr lang="en-US" dirty="0"/>
              <a:t>on flickr.com)</a:t>
            </a:r>
          </a:p>
          <a:p>
            <a:pPr lvl="1"/>
            <a:r>
              <a:rPr lang="en-US" dirty="0" smtClean="0"/>
              <a:t>Not as </a:t>
            </a:r>
            <a:r>
              <a:rPr lang="en-US" dirty="0"/>
              <a:t>formal as ontologies, but more easy to </a:t>
            </a:r>
            <a:r>
              <a:rPr lang="en-US" dirty="0" smtClean="0"/>
              <a:t>acquire</a:t>
            </a:r>
          </a:p>
          <a:p>
            <a:r>
              <a:rPr lang="en-US" dirty="0" smtClean="0"/>
              <a:t>Semantic Web approaches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ormal, defined, and machine-processible annotations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ormal ontologies have the advantages of preciseness and definedness, they are hard to acquire</a:t>
            </a:r>
          </a:p>
          <a:p>
            <a:r>
              <a:rPr lang="en-US" dirty="0" smtClean="0"/>
              <a:t>Recommender systems and folksonomies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xploit the information of how items are tagged by the community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ecommend tags to users</a:t>
            </a:r>
          </a:p>
        </p:txBody>
      </p:sp>
    </p:spTree>
    <p:extLst>
      <p:ext uri="{BB962C8B-B14F-4D97-AF65-F5344CB8AC3E}">
        <p14:creationId xmlns:p14="http://schemas.microsoft.com/office/powerpoint/2010/main" val="25137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Folksonomies and content-based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Recommendations based on tag clouds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Linguistic methods for tag-based recommendation</a:t>
            </a:r>
          </a:p>
          <a:p>
            <a:pPr lvl="1"/>
            <a:r>
              <a:rPr lang="en-IE" dirty="0" smtClean="0"/>
              <a:t>merge tags assigned by users to descriptions in special slots (Gemmis et al. 2008)</a:t>
            </a:r>
            <a:endParaRPr lang="de-DE" dirty="0"/>
          </a:p>
        </p:txBody>
      </p:sp>
      <p:pic>
        <p:nvPicPr>
          <p:cNvPr id="1025" name="Picture 1" descr="C:\Dokumente und Einstellungen\Mouzhi Ge\Anwendungsdaten\Tencent\Users\7204866\QQ\WinTemp\RichOle\FY0Q5OL`M8J5{V$6W%%9}Z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72723"/>
            <a:ext cx="4775570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27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Recommendations based on tag clouds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de-DE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/>
                          </a:rPr>
                          <m:t>𝒖</m:t>
                        </m:r>
                        <m:r>
                          <a:rPr lang="de-DE" b="1" i="1" smtClean="0">
                            <a:latin typeface="Cambria Math"/>
                          </a:rPr>
                          <m:t>,</m:t>
                        </m:r>
                        <m:r>
                          <a:rPr lang="de-DE" b="1" i="1" smtClean="0">
                            <a:latin typeface="Cambria Math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 smtClean="0"/>
                  <a:t> .. </a:t>
                </a:r>
                <a:r>
                  <a:rPr lang="en-US" b="0" dirty="0" smtClean="0"/>
                  <a:t>number of movies annotated by keyword </a:t>
                </a:r>
                <a:r>
                  <a:rPr lang="en-US" i="1" dirty="0">
                    <a:latin typeface="Cambria Math"/>
                  </a:rPr>
                  <a:t>k</a:t>
                </a:r>
                <a:r>
                  <a:rPr lang="en-US" b="0" dirty="0" smtClean="0"/>
                  <a:t>, assigned a rating </a:t>
                </a:r>
                <a:r>
                  <a:rPr lang="en-US" i="1" dirty="0">
                    <a:latin typeface="Cambria Math"/>
                  </a:rPr>
                  <a:t>r</a:t>
                </a:r>
                <a:r>
                  <a:rPr lang="en-US" b="0" dirty="0" smtClean="0"/>
                  <a:t> by user</a:t>
                </a:r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/>
                          </a:rPr>
                          <m:t>𝒖</m:t>
                        </m:r>
                        <m:r>
                          <a:rPr lang="de-DE" b="1" i="1" smtClean="0">
                            <a:latin typeface="Cambria Math"/>
                          </a:rPr>
                          <m:t>,</m:t>
                        </m:r>
                        <m:r>
                          <a:rPr lang="de-DE" b="1" i="1" smtClean="0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..</a:t>
                </a: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b="0" dirty="0" smtClean="0"/>
                  <a:t>tuples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:r>
                  <a:rPr lang="en-US" b="0" dirty="0" smtClean="0"/>
                  <a:t>where </a:t>
                </a:r>
                <a:r>
                  <a:rPr lang="en-US" i="1" dirty="0">
                    <a:latin typeface="Cambria Math"/>
                  </a:rPr>
                  <a:t>k</a:t>
                </a:r>
                <a:r>
                  <a:rPr lang="en-US" b="0" dirty="0" smtClean="0"/>
                  <a:t>  is a keyword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de-DE" b="1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:r>
                  <a:rPr lang="en-US" b="0" dirty="0" smtClean="0"/>
                  <a:t>is the number of how often </a:t>
                </a:r>
                <a:r>
                  <a:rPr lang="en-US" i="1" dirty="0">
                    <a:latin typeface="Cambria Math"/>
                  </a:rPr>
                  <a:t>k</a:t>
                </a:r>
                <a:r>
                  <a:rPr lang="en-US" i="1" dirty="0" smtClean="0"/>
                  <a:t>  </a:t>
                </a:r>
                <a:r>
                  <a:rPr lang="en-US" b="0" dirty="0" smtClean="0"/>
                  <a:t>was assigned by </a:t>
                </a:r>
                <a:r>
                  <a:rPr lang="en-US" i="1" dirty="0">
                    <a:latin typeface="Cambria Math"/>
                  </a:rPr>
                  <a:t>u</a:t>
                </a:r>
                <a:r>
                  <a:rPr lang="en-US" b="0" dirty="0" smtClean="0"/>
                  <a:t>  to movies with rating </a:t>
                </a:r>
                <a:r>
                  <a:rPr lang="en-US" i="1" dirty="0" smtClean="0">
                    <a:latin typeface="Cambria Math"/>
                  </a:rPr>
                  <a:t>r</a:t>
                </a:r>
              </a:p>
              <a:p>
                <a:r>
                  <a:rPr lang="en-US" b="0" dirty="0" smtClean="0"/>
                  <a:t>Given a user </a:t>
                </a:r>
                <a:r>
                  <a:rPr lang="en-US" i="1" dirty="0" smtClean="0">
                    <a:latin typeface="Cambria Math"/>
                  </a:rPr>
                  <a:t>u</a:t>
                </a:r>
                <a:r>
                  <a:rPr lang="en-US" dirty="0"/>
                  <a:t> </a:t>
                </a:r>
                <a:r>
                  <a:rPr lang="en-US" b="0" dirty="0"/>
                  <a:t>, a </a:t>
                </a:r>
                <a:r>
                  <a:rPr lang="en-US" b="0" dirty="0" smtClean="0"/>
                  <a:t>movie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de-DE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baseline="-25000" dirty="0" smtClean="0"/>
                  <a:t>  </a:t>
                </a:r>
                <a:r>
                  <a:rPr lang="en-US" b="0" dirty="0" smtClean="0"/>
                  <a:t>and a 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1" i="1" dirty="0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de-DE" b="1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de-DE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the appropriateness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1" i="1" dirty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de-DE" b="1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de-DE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𝝈</m:t>
                      </m:r>
                      <m:d>
                        <m:dPr>
                          <m:ctrlPr>
                            <a:rPr lang="de-DE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1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de-DE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m:rPr>
                              <m:brk m:alnAt="7"/>
                            </m:rPr>
                            <a:rPr lang="de-DE" b="1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m:rPr>
                              <m:brk m:alnAt="7"/>
                            </m:rPr>
                            <a:rPr lang="de-DE" b="1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b="1" i="0" smtClean="0">
                                  <a:latin typeface="Cambria Math"/>
                                  <a:ea typeface="Cambria Math"/>
                                </a:rPr>
                                <m:t>𝐥𝐨𝐠</m:t>
                              </m:r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latin typeface="Cambria Math"/>
                                      <a:ea typeface="Cambria Math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  <a:tabLst>
                    <a:tab pos="987425" algn="l"/>
                  </a:tabLst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/>
                            <a:ea typeface="Cambria Math"/>
                          </a:rPr>
                          <m:t>𝑵</m:t>
                        </m:r>
                      </m:e>
                      <m:sub>
                        <m:r>
                          <a:rPr lang="de-DE" b="1" i="1"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0" dirty="0" smtClean="0"/>
                  <a:t> 	.. global frequency of keyword </a:t>
                </a:r>
                <a:r>
                  <a:rPr lang="en-US" i="1" dirty="0" smtClean="0">
                    <a:latin typeface="Cambria Math"/>
                  </a:rPr>
                  <a:t>k</a:t>
                </a:r>
              </a:p>
              <a:p>
                <a:pPr marL="0" indent="0">
                  <a:buNone/>
                  <a:tabLst>
                    <a:tab pos="987425" algn="l"/>
                  </a:tabLst>
                </a:pPr>
                <a:r>
                  <a:rPr lang="en-US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de-DE" b="1" i="1"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sSup>
                          <m:sSup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b="1" i="1">
                                <a:latin typeface="Cambria Math"/>
                                <a:ea typeface="Cambria Math"/>
                              </a:rPr>
                              <m:t>𝒎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de-DE" b="1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	</a:t>
                </a:r>
                <a:r>
                  <a:rPr lang="en-US" b="0" dirty="0" smtClean="0">
                    <a:latin typeface="Cambria Math"/>
                  </a:rPr>
                  <a:t>.. set of keywords associated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de-DE" b="1" i="1">
                            <a:latin typeface="Cambria Math"/>
                            <a:ea typeface="Cambria Math"/>
                          </a:rPr>
                          <m:t>𝒎</m:t>
                        </m:r>
                      </m:e>
                      <m:sup>
                        <m:r>
                          <m:rPr>
                            <m:brk m:alnAt="7"/>
                          </m:rPr>
                          <a:rPr lang="de-DE" b="1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  <a:tabLst>
                    <a:tab pos="623888" algn="l"/>
                  </a:tabLst>
                </a:pPr>
                <a:r>
                  <a:rPr lang="en-US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>
                        <a:latin typeface="Cambria Math"/>
                        <a:ea typeface="Cambria Math"/>
                      </a:rPr>
                      <m:t>𝐥𝐨𝐠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𝑵</m:t>
                        </m:r>
                      </m:e>
                      <m:sub>
                        <m:r>
                          <a:rPr lang="de-DE" i="1"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  <m:r>
                      <a:rPr lang="de-DE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/>
                  </a:rPr>
                  <a:t> </a:t>
                </a:r>
                <a:r>
                  <a:rPr lang="en-US" b="0" dirty="0" smtClean="0"/>
                  <a:t>.. the usual  weighting factor for term frequencies </a:t>
                </a:r>
                <a:endParaRPr lang="en-US" b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0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Recommendations based on tag </a:t>
            </a:r>
            <a:r>
              <a:rPr lang="en-IE" dirty="0" smtClean="0"/>
              <a:t>clouds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Weighted average for all possible rating values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de-DE" i="1">
                        <a:latin typeface="Cambria Math"/>
                        <a:ea typeface="Cambria Math"/>
                      </a:rPr>
                      <m:t>𝑹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</m:ba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𝑺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sub>
                        <m:sup/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𝝈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the normalization factor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𝑺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𝑹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𝝈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b="1" i="1" smtClean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  <m: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23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Recommendations based on tag clouds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i="1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/>
                              </a:rPr>
                              <m:t>𝒎</m:t>
                            </m:r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b="0" dirty="0" smtClean="0"/>
                  <a:t>.. average rating of users who have rated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b="1" i="1"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de-DE" b="1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weighted estimated rating value of a movie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de-DE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of user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𝟓</m:t>
                      </m:r>
                      <m:acc>
                        <m:accPr>
                          <m:chr m:val="̅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/>
                            </a:rPr>
                            <m:t> </m:t>
                          </m:r>
                          <m:r>
                            <a:rPr lang="de-DE" i="1">
                              <a:latin typeface="Cambria Math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de-DE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𝟓</m:t>
                      </m:r>
                      <m:r>
                        <a:rPr lang="de-DE" b="1" i="0" smtClean="0">
                          <a:latin typeface="Cambria Math"/>
                          <a:ea typeface="Cambria Math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</m:bar>
                      <m:d>
                        <m:d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Does well for average ratings, improvements possible for extreme ratings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10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Linguistic methods for tag-based </a:t>
            </a:r>
            <a:r>
              <a:rPr lang="en-IE" dirty="0" smtClean="0"/>
              <a:t>recommendation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IE" dirty="0" smtClean="0"/>
              <a:t>(</a:t>
            </a:r>
            <a:r>
              <a:rPr lang="en-IE" dirty="0" err="1"/>
              <a:t>Gemmis</a:t>
            </a:r>
            <a:r>
              <a:rPr lang="en-IE" dirty="0"/>
              <a:t> et al. 2008</a:t>
            </a:r>
            <a:r>
              <a:rPr lang="en-IE" dirty="0" smtClean="0"/>
              <a:t>)</a:t>
            </a:r>
          </a:p>
          <a:p>
            <a:pPr marL="400050"/>
            <a:r>
              <a:rPr lang="en-IE" dirty="0" smtClean="0"/>
              <a:t>Items are described by static slots, e.g. title, painter</a:t>
            </a:r>
          </a:p>
          <a:p>
            <a:pPr marL="400050"/>
            <a:r>
              <a:rPr lang="en-IE" dirty="0" smtClean="0"/>
              <a:t>In addition so called dynamic slots </a:t>
            </a:r>
            <a:br>
              <a:rPr lang="en-IE" dirty="0" smtClean="0"/>
            </a:br>
            <a:r>
              <a:rPr lang="en-IE" i="1" dirty="0" err="1" smtClean="0"/>
              <a:t>SocialTags</a:t>
            </a:r>
            <a:r>
              <a:rPr lang="en-IE" i="1" dirty="0" smtClean="0"/>
              <a:t>(I) </a:t>
            </a:r>
            <a:r>
              <a:rPr lang="en-IE" dirty="0" smtClean="0"/>
              <a:t>and </a:t>
            </a:r>
            <a:r>
              <a:rPr lang="en-IE" i="1" dirty="0" err="1" smtClean="0"/>
              <a:t>PersonalTags</a:t>
            </a:r>
            <a:r>
              <a:rPr lang="en-IE" i="1" dirty="0" smtClean="0"/>
              <a:t>(U,I)</a:t>
            </a:r>
            <a:r>
              <a:rPr lang="en-IE" dirty="0" smtClean="0"/>
              <a:t> are added</a:t>
            </a:r>
            <a:br>
              <a:rPr lang="en-IE" dirty="0" smtClean="0"/>
            </a:br>
            <a:r>
              <a:rPr lang="en-IE" sz="1600" b="0" i="1" dirty="0" smtClean="0"/>
              <a:t>I</a:t>
            </a:r>
            <a:r>
              <a:rPr lang="en-IE" sz="1600" b="0" dirty="0" smtClean="0"/>
              <a:t> is an item, </a:t>
            </a:r>
            <a:r>
              <a:rPr lang="en-IE" sz="1600" b="0" i="1" dirty="0" smtClean="0"/>
              <a:t>U</a:t>
            </a:r>
            <a:r>
              <a:rPr lang="en-IE" sz="1600" b="0" dirty="0" smtClean="0"/>
              <a:t> is a user </a:t>
            </a:r>
          </a:p>
          <a:p>
            <a:pPr marL="800100" lvl="1"/>
            <a:r>
              <a:rPr lang="en-IE" i="1" dirty="0" err="1"/>
              <a:t>SocialTags</a:t>
            </a:r>
            <a:r>
              <a:rPr lang="en-IE" i="1" dirty="0"/>
              <a:t>(I</a:t>
            </a:r>
            <a:r>
              <a:rPr lang="en-IE" i="1" dirty="0" smtClean="0"/>
              <a:t>): </a:t>
            </a:r>
            <a:r>
              <a:rPr lang="en-IE" dirty="0" smtClean="0"/>
              <a:t>tags added to </a:t>
            </a:r>
            <a:r>
              <a:rPr lang="en-IE" i="1" dirty="0" smtClean="0"/>
              <a:t>I</a:t>
            </a:r>
          </a:p>
          <a:p>
            <a:pPr marL="800100" lvl="1"/>
            <a:r>
              <a:rPr lang="en-IE" i="1" dirty="0" err="1"/>
              <a:t>PersonalTags</a:t>
            </a:r>
            <a:r>
              <a:rPr lang="en-IE" i="1" dirty="0"/>
              <a:t>(U,I</a:t>
            </a:r>
            <a:r>
              <a:rPr lang="en-IE" i="1" dirty="0" smtClean="0"/>
              <a:t>): </a:t>
            </a:r>
            <a:r>
              <a:rPr lang="en-IE" dirty="0" smtClean="0"/>
              <a:t>tags added by user </a:t>
            </a:r>
            <a:r>
              <a:rPr lang="en-IE" i="1" dirty="0" smtClean="0"/>
              <a:t>U </a:t>
            </a:r>
            <a:r>
              <a:rPr lang="en-IE" dirty="0" smtClean="0"/>
              <a:t>to</a:t>
            </a:r>
            <a:r>
              <a:rPr lang="en-IE" i="1" dirty="0" smtClean="0"/>
              <a:t> I</a:t>
            </a:r>
          </a:p>
          <a:p>
            <a:pPr marL="800100" lvl="1"/>
            <a:r>
              <a:rPr lang="en-IE" dirty="0" smtClean="0"/>
              <a:t>Words in slots are replaced by </a:t>
            </a:r>
            <a:r>
              <a:rPr lang="en-IE" dirty="0" err="1" smtClean="0"/>
              <a:t>synsets</a:t>
            </a:r>
            <a:r>
              <a:rPr lang="en-IE" dirty="0" smtClean="0"/>
              <a:t> (synonymy set) exploiting WORDNET</a:t>
            </a:r>
          </a:p>
          <a:p>
            <a:pPr marL="800100" lvl="1"/>
            <a:r>
              <a:rPr lang="en-IE" dirty="0" smtClean="0"/>
              <a:t>Word sense disambiguation methods are applied</a:t>
            </a:r>
          </a:p>
          <a:p>
            <a:pPr marL="800100" lvl="1"/>
            <a:r>
              <a:rPr lang="en-IE" dirty="0" smtClean="0"/>
              <a:t>Slots contain a set of </a:t>
            </a:r>
            <a:r>
              <a:rPr lang="en-IE" dirty="0" err="1" smtClean="0"/>
              <a:t>synsets</a:t>
            </a:r>
            <a:r>
              <a:rPr lang="en-IE" dirty="0" smtClean="0"/>
              <a:t> (semantic tags)</a:t>
            </a:r>
          </a:p>
          <a:p>
            <a:pPr marL="400050"/>
            <a:r>
              <a:rPr lang="en-IE" dirty="0" smtClean="0"/>
              <a:t>Finally, a Bayesian approach is applied for predicting the user rating exploiting the values of the slots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9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Folksonomies and collaborative filtering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Tag-enhanced </a:t>
            </a:r>
            <a:r>
              <a:rPr lang="en-US" dirty="0" smtClean="0"/>
              <a:t>"</a:t>
            </a:r>
            <a:r>
              <a:rPr lang="en-IE" dirty="0" smtClean="0"/>
              <a:t>classical</a:t>
            </a:r>
            <a:r>
              <a:rPr lang="en-US" dirty="0"/>
              <a:t> "</a:t>
            </a:r>
            <a:r>
              <a:rPr lang="en-IE" dirty="0" smtClean="0"/>
              <a:t> collaborative filtering methods</a:t>
            </a:r>
          </a:p>
          <a:p>
            <a:pPr lvl="1"/>
            <a:r>
              <a:rPr lang="en-IE" dirty="0"/>
              <a:t>V</a:t>
            </a:r>
            <a:r>
              <a:rPr lang="en-IE" dirty="0" smtClean="0"/>
              <a:t>iew tags as additional information for discovering similarities between users and items</a:t>
            </a:r>
          </a:p>
          <a:p>
            <a:pPr lvl="1"/>
            <a:r>
              <a:rPr lang="en-IE" dirty="0"/>
              <a:t>F</a:t>
            </a:r>
            <a:r>
              <a:rPr lang="en-IE" dirty="0" smtClean="0"/>
              <a:t>or example, Tso-Sutter et al. (2008) viewed tags as additional attributes providing background knowledge</a:t>
            </a:r>
          </a:p>
          <a:p>
            <a:r>
              <a:rPr lang="en-IE" dirty="0" smtClean="0"/>
              <a:t>Tag-based collaborative filtering and item retrieval</a:t>
            </a:r>
          </a:p>
          <a:p>
            <a:pPr lvl="1"/>
            <a:r>
              <a:rPr lang="en-IE" dirty="0"/>
              <a:t>S</a:t>
            </a:r>
            <a:r>
              <a:rPr lang="en-IE" dirty="0" smtClean="0"/>
              <a:t>ocial ranking (Zanardi and Capra 2008), a method that aims to determine a list of potentially interesting items in the context of a user query</a:t>
            </a:r>
          </a:p>
          <a:p>
            <a:pPr lvl="1"/>
            <a:r>
              <a:rPr lang="en-IE" dirty="0" smtClean="0"/>
              <a:t>Social ranking aims to overcome this problem by applying traditional CF ideas in a new way</a:t>
            </a:r>
          </a:p>
          <a:p>
            <a:pPr lvl="1"/>
            <a:r>
              <a:rPr lang="en-IE" dirty="0"/>
              <a:t>U</a:t>
            </a:r>
            <a:r>
              <a:rPr lang="en-IE" dirty="0" smtClean="0"/>
              <a:t>se user and tag similarities to retrieve a ranked list of items for a given user query</a:t>
            </a:r>
          </a:p>
          <a:p>
            <a:pPr marL="457200" indent="-45720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Tag-enhanced collaborative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to content-boosted CF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ags/keywords are not "global" annotations, but local for a user</a:t>
            </a:r>
          </a:p>
          <a:p>
            <a:r>
              <a:rPr lang="en-US" dirty="0" smtClean="0"/>
              <a:t>Possible approach, a combined, tag-aware CF method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emember, in user-based CF</a:t>
            </a:r>
          </a:p>
          <a:p>
            <a:pPr lvl="2"/>
            <a:r>
              <a:rPr lang="en-US" dirty="0" smtClean="0"/>
              <a:t>Similarity of users is used to make recommendations</a:t>
            </a:r>
          </a:p>
          <a:p>
            <a:pPr lvl="2"/>
            <a:r>
              <a:rPr lang="en-US" dirty="0" smtClean="0"/>
              <a:t>Here, view tags as additional items (0/1 rating, if user used a tag or not); thus similarity is also influenced by tags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ikewise, in item-based CF, view tags as additional users (1, if item was labeled with a tag)</a:t>
            </a:r>
          </a:p>
          <a:p>
            <a:r>
              <a:rPr lang="en-US" dirty="0" smtClean="0"/>
              <a:t>Predictions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ombine user-based and item-based predictions in a weighted approach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xperiments show that only combination of both helps to improve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Tag-based CF and item retrieval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r>
              <a:rPr lang="en-US" dirty="0" smtClean="0"/>
              <a:t>Item retrieval in Web 2.0 applications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based on overlap of query terms and item tags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nsufficient for retrieving the "long tail" of items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sers may use different terms in their annotations</a:t>
            </a:r>
          </a:p>
          <a:p>
            <a:pPr lvl="3"/>
            <a:r>
              <a:rPr lang="en-US" dirty="0"/>
              <a:t>T</a:t>
            </a:r>
            <a:r>
              <a:rPr lang="en-US" dirty="0" smtClean="0"/>
              <a:t>hink of possible tags of a car, "Volkswagen", "beetle", "red", "cool"…  </a:t>
            </a:r>
          </a:p>
          <a:p>
            <a:r>
              <a:rPr lang="en-US" dirty="0" smtClean="0"/>
              <a:t>One approach, Social Ranking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CF methods to retrieve ranked list of items for given query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ompute user and tag similarities (e.g., based on co-occurrence)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wo-phase retrieval </a:t>
            </a:r>
          </a:p>
          <a:p>
            <a:pPr lvl="2"/>
            <a:r>
              <a:rPr lang="en-US" dirty="0" smtClean="0"/>
              <a:t>Extend user query with similar tags (improves coverage)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ank items based on </a:t>
            </a:r>
          </a:p>
          <a:p>
            <a:pPr lvl="3"/>
            <a:r>
              <a:rPr lang="en-US" dirty="0" smtClean="0"/>
              <a:t>Relevance of tags to the query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imilarity of taggers to the current user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eads to measurably better coverage and long-tail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types of information available</a:t>
            </a:r>
          </a:p>
          <a:p>
            <a:r>
              <a:rPr lang="en-US" dirty="0" smtClean="0"/>
              <a:t>More willingness of users to contribute</a:t>
            </a:r>
          </a:p>
          <a:p>
            <a:r>
              <a:rPr lang="en-US" dirty="0" smtClean="0"/>
              <a:t>New application areas</a:t>
            </a:r>
          </a:p>
          <a:p>
            <a:pPr lvl="1"/>
            <a:r>
              <a:rPr lang="en-US" dirty="0" smtClean="0"/>
              <a:t>Friends, pictures, movies, tags, bookmarks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5967"/>
            <a:ext cx="576064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8055"/>
            <a:ext cx="5334160" cy="42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44119"/>
            <a:ext cx="6286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7378"/>
            <a:ext cx="1075708" cy="41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28" y="4981834"/>
            <a:ext cx="1704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28" y="5048893"/>
            <a:ext cx="12668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8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Recommending tags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176464" cy="278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1008"/>
            <a:ext cx="5305772" cy="318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estreifter Pfeil nach rechts 5"/>
          <p:cNvSpPr/>
          <p:nvPr/>
        </p:nvSpPr>
        <p:spPr>
          <a:xfrm>
            <a:off x="2627784" y="5661248"/>
            <a:ext cx="864096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9710"/>
            <a:ext cx="30384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3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9970" y="5870018"/>
            <a:ext cx="8496944" cy="4413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Recommending 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285860"/>
                <a:ext cx="8391876" cy="4525963"/>
              </a:xfrm>
            </p:spPr>
            <p:txBody>
              <a:bodyPr/>
              <a:lstStyle/>
              <a:p>
                <a:r>
                  <a:rPr lang="en-US" dirty="0" smtClean="0"/>
                  <a:t>Remember, users annotate items very differently</a:t>
                </a:r>
              </a:p>
              <a:p>
                <a:r>
                  <a:rPr lang="en-US" dirty="0" smtClean="0"/>
                  <a:t>RS technology can be employed to help users finding appropriate tags</a:t>
                </a:r>
              </a:p>
              <a:p>
                <a:pPr lvl="1"/>
                <a:r>
                  <a:rPr lang="en-US" dirty="0" smtClean="0"/>
                  <a:t>Possible approach</a:t>
                </a:r>
              </a:p>
              <a:p>
                <a:pPr lvl="2"/>
                <a:r>
                  <a:rPr lang="en-US" dirty="0" smtClean="0"/>
                  <a:t>Derive two-dimensional projections of the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𝑈𝑠𝑒𝑟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𝑇𝑎𝑔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𝑅𝑒𝑠𝑜𝑢𝑟𝑐𝑒</m:t>
                        </m:r>
                      </m:e>
                    </m:d>
                  </m:oMath>
                </a14:m>
                <a:r>
                  <a:rPr lang="en-US" dirty="0" smtClean="0"/>
                  <a:t> relation</a:t>
                </a:r>
                <a:br>
                  <a:rPr lang="en-US" dirty="0" smtClean="0"/>
                </a:br>
                <a:r>
                  <a:rPr lang="en-US" dirty="0" smtClean="0"/>
                  <a:t>eliminating either tags or resources </a:t>
                </a:r>
              </a:p>
              <a:p>
                <a:pPr lvl="2"/>
                <a:r>
                  <a:rPr lang="en-US" dirty="0" smtClean="0"/>
                  <a:t>Determine </a:t>
                </a:r>
                <a:r>
                  <a:rPr lang="en-US" b="1" i="1" dirty="0" smtClean="0"/>
                  <a:t>k</a:t>
                </a:r>
                <a:r>
                  <a:rPr lang="en-US" dirty="0" smtClean="0"/>
                  <a:t> nearest neighbors of a user </a:t>
                </a:r>
                <a:r>
                  <a:rPr lang="en-US" b="1" i="1" dirty="0" smtClean="0"/>
                  <a:t>u</a:t>
                </a:r>
                <a:r>
                  <a:rPr lang="en-US" dirty="0" smtClean="0"/>
                  <a:t> based on one projection</a:t>
                </a:r>
              </a:p>
              <a:p>
                <a:pPr lvl="2"/>
                <a:r>
                  <a:rPr lang="en-US" dirty="0" smtClean="0"/>
                  <a:t>Tag </a:t>
                </a:r>
                <a:r>
                  <a:rPr lang="en-US" b="1" i="1" dirty="0" smtClean="0"/>
                  <a:t>t</a:t>
                </a:r>
                <a:r>
                  <a:rPr lang="en-US" dirty="0" smtClean="0"/>
                  <a:t> for an item </a:t>
                </a:r>
                <a:r>
                  <a:rPr lang="en-US" b="1" i="1" dirty="0"/>
                  <a:t>i</a:t>
                </a:r>
                <a:r>
                  <a:rPr lang="en-US" dirty="0" smtClean="0"/>
                  <a:t> and user </a:t>
                </a:r>
                <a:r>
                  <a:rPr lang="en-US" b="1" i="1" dirty="0" smtClean="0"/>
                  <a:t>u</a:t>
                </a:r>
                <a:r>
                  <a:rPr lang="en-US" dirty="0" smtClean="0"/>
                  <a:t> is rated by counting the usage of tag </a:t>
                </a:r>
                <a:r>
                  <a:rPr lang="en-US" b="1" i="1" dirty="0"/>
                  <a:t>t</a:t>
                </a:r>
                <a:r>
                  <a:rPr lang="en-US" dirty="0" smtClean="0"/>
                  <a:t> for item </a:t>
                </a:r>
                <a:r>
                  <a:rPr lang="en-US" b="1" i="1" dirty="0"/>
                  <a:t>i</a:t>
                </a:r>
                <a:r>
                  <a:rPr lang="en-US" dirty="0" smtClean="0"/>
                  <a:t> by the nearest neighbors of </a:t>
                </a:r>
                <a:r>
                  <a:rPr lang="en-US" b="1" i="1" dirty="0" smtClean="0"/>
                  <a:t>u</a:t>
                </a:r>
                <a:r>
                  <a:rPr lang="en-US" dirty="0" smtClean="0"/>
                  <a:t> weighted by the similarity of the neighbors to </a:t>
                </a:r>
                <a:r>
                  <a:rPr lang="en-US" b="1" i="1" dirty="0"/>
                  <a:t>u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Recommend the top </a:t>
                </a:r>
                <a:r>
                  <a:rPr lang="en-US" b="1" i="1" dirty="0" smtClean="0"/>
                  <a:t>n</a:t>
                </a:r>
                <a:r>
                  <a:rPr lang="en-US" dirty="0" smtClean="0"/>
                  <a:t> tags </a:t>
                </a:r>
              </a:p>
              <a:p>
                <a:pPr lvl="1"/>
                <a:r>
                  <a:rPr lang="en-US" dirty="0" smtClean="0"/>
                  <a:t>Evaluation</a:t>
                </a:r>
              </a:p>
              <a:p>
                <a:pPr lvl="2"/>
                <a:r>
                  <a:rPr lang="en-US" dirty="0" smtClean="0"/>
                  <a:t>Similarity based on User-Tag projection is better than User-Resource projection</a:t>
                </a:r>
              </a:p>
              <a:p>
                <a:pPr lvl="2"/>
                <a:r>
                  <a:rPr lang="en-US" dirty="0"/>
                  <a:t>A</a:t>
                </a:r>
                <a:r>
                  <a:rPr lang="en-US" dirty="0" smtClean="0"/>
                  <a:t>lways better than "most-popular (by resource)"-strategy</a:t>
                </a:r>
              </a:p>
              <a:p>
                <a:r>
                  <a:rPr lang="en-US" dirty="0" smtClean="0"/>
                  <a:t>FolkRank</a:t>
                </a:r>
              </a:p>
              <a:p>
                <a:pPr lvl="1"/>
                <a:r>
                  <a:rPr lang="en-US" dirty="0" smtClean="0"/>
                  <a:t>view folksonomy as graph and apply PageRank idea</a:t>
                </a:r>
              </a:p>
              <a:p>
                <a:pPr lvl="1"/>
                <a:r>
                  <a:rPr lang="en-US" dirty="0" smtClean="0"/>
                  <a:t>method outperforms other approaches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285860"/>
                <a:ext cx="8391876" cy="4525963"/>
              </a:xfrm>
              <a:blipFill rotWithShape="1">
                <a:blip r:embed="rId3"/>
                <a:stretch>
                  <a:fillRect l="-581" t="-674" r="-436" b="-1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7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Recommending content in participatory media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 smtClean="0"/>
              <a:t>Second-generation web, participatory media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sers contribute the content</a:t>
            </a:r>
          </a:p>
          <a:p>
            <a:pPr lvl="1"/>
            <a:r>
              <a:rPr lang="en-IE" dirty="0" smtClean="0"/>
              <a:t>Exploit information if the active user trusts the content providing person.</a:t>
            </a:r>
            <a:endParaRPr lang="en-IE" dirty="0"/>
          </a:p>
          <a:p>
            <a:r>
              <a:rPr lang="en-IE" dirty="0" smtClean="0"/>
              <a:t>(</a:t>
            </a:r>
            <a:r>
              <a:rPr lang="en-IE" dirty="0"/>
              <a:t>Seth et al. </a:t>
            </a:r>
            <a:r>
              <a:rPr lang="en-IE" dirty="0" smtClean="0"/>
              <a:t>2008)</a:t>
            </a:r>
          </a:p>
          <a:p>
            <a:pPr lvl="1"/>
            <a:r>
              <a:rPr lang="en-IE" dirty="0" smtClean="0"/>
              <a:t>Credibility of messages depend on credibility of authors which depends on topics and the active user and the opinion of her friends </a:t>
            </a:r>
          </a:p>
          <a:p>
            <a:pPr lvl="1"/>
            <a:r>
              <a:rPr lang="en-IE" dirty="0" smtClean="0"/>
              <a:t>Messages are labeled with their authors</a:t>
            </a:r>
          </a:p>
          <a:p>
            <a:pPr lvl="1"/>
            <a:r>
              <a:rPr lang="en-IE" dirty="0"/>
              <a:t>U</a:t>
            </a:r>
            <a:r>
              <a:rPr lang="en-IE" dirty="0" smtClean="0"/>
              <a:t>sers assign a supposed credibility to messages </a:t>
            </a:r>
          </a:p>
          <a:p>
            <a:pPr lvl="1"/>
            <a:r>
              <a:rPr lang="en-IE" dirty="0"/>
              <a:t>U</a:t>
            </a:r>
            <a:r>
              <a:rPr lang="en-IE" dirty="0" smtClean="0"/>
              <a:t>sers are explicitly connected with their "friends"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very user can declare a list of topics in which he or she is interested,</a:t>
            </a:r>
            <a:br>
              <a:rPr lang="en-IE" dirty="0" smtClean="0"/>
            </a:br>
            <a:r>
              <a:rPr lang="en-IE" dirty="0" smtClean="0"/>
              <a:t>i.e. topic specific networks can be generated</a:t>
            </a:r>
          </a:p>
          <a:p>
            <a:pPr lvl="1"/>
            <a:r>
              <a:rPr lang="en-US" dirty="0" smtClean="0"/>
              <a:t>Bayesian model predicts if the active user will find a new message credible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7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Recommending content in participatory media (cont.)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(Guy et al. 2009) </a:t>
            </a:r>
          </a:p>
          <a:p>
            <a:pPr lvl="1"/>
            <a:r>
              <a:rPr lang="en-US" dirty="0" smtClean="0"/>
              <a:t>Differentiates users in </a:t>
            </a:r>
            <a:r>
              <a:rPr lang="en-US" b="1" dirty="0" smtClean="0"/>
              <a:t>familiar</a:t>
            </a:r>
            <a:r>
              <a:rPr lang="en-US" dirty="0" smtClean="0"/>
              <a:t> and </a:t>
            </a:r>
            <a:r>
              <a:rPr lang="en-US" b="1" dirty="0" smtClean="0"/>
              <a:t>similar</a:t>
            </a:r>
            <a:r>
              <a:rPr lang="en-US" dirty="0" smtClean="0"/>
              <a:t> users w.r.t. active user </a:t>
            </a:r>
          </a:p>
          <a:p>
            <a:pPr lvl="1"/>
            <a:r>
              <a:rPr lang="en-US" dirty="0" smtClean="0"/>
              <a:t>Familiar score depends on organizational charts, direct connections in social networks, tagging of persons, co-authorship of content </a:t>
            </a:r>
          </a:p>
          <a:p>
            <a:pPr lvl="1"/>
            <a:r>
              <a:rPr lang="en-US" dirty="0" smtClean="0"/>
              <a:t>Similarity score depends on co-usage of tags, co-bookmarking  the same web page, co-commenting the same blog entry</a:t>
            </a:r>
          </a:p>
          <a:p>
            <a:pPr lvl="1"/>
            <a:r>
              <a:rPr lang="en-US" dirty="0" smtClean="0"/>
              <a:t>Recommendations based on similarity scores and familiarity scores were compared</a:t>
            </a:r>
          </a:p>
          <a:p>
            <a:pPr lvl="1"/>
            <a:r>
              <a:rPr lang="en-US" dirty="0" smtClean="0"/>
              <a:t>Explanations in terms of persons who are similar/familiar were given</a:t>
            </a:r>
          </a:p>
          <a:p>
            <a:pPr lvl="1"/>
            <a:r>
              <a:rPr lang="en-US" dirty="0" smtClean="0"/>
              <a:t>Recommendations based on familiarity scores outperformed similarity scores </a:t>
            </a:r>
            <a:br>
              <a:rPr lang="en-US" dirty="0" smtClean="0"/>
            </a:br>
            <a:r>
              <a:rPr lang="en-US" sz="1600" dirty="0" smtClean="0"/>
              <a:t>(user classified the recommended items as interesting, not interesting, already known) </a:t>
            </a:r>
          </a:p>
          <a:p>
            <a:pPr lvl="1"/>
            <a:r>
              <a:rPr lang="en-US" dirty="0" smtClean="0"/>
              <a:t>Effect could be caused by persuasion </a:t>
            </a:r>
          </a:p>
          <a:p>
            <a:pPr lvl="1"/>
            <a:r>
              <a:rPr lang="en-US" dirty="0" smtClean="0"/>
              <a:t>Explanations caused an increase of classifying items as interesting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Ontological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Web community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escribe web resources by languages that can be interpreted by software systems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atch the information need of users by exploiting machine interpretable information, e.g. OWL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ormulate a domain ontology </a:t>
            </a:r>
          </a:p>
          <a:p>
            <a:r>
              <a:rPr lang="en-IE" dirty="0" smtClean="0"/>
              <a:t>Apply ontology to improve recommender systems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nowledge-based techniques such as simple inheritance taxonomies and logical description</a:t>
            </a:r>
          </a:p>
          <a:p>
            <a:pPr lvl="1"/>
            <a:r>
              <a:rPr lang="en-IE" dirty="0"/>
              <a:t>T</a:t>
            </a:r>
            <a:r>
              <a:rPr lang="en-IE" dirty="0" smtClean="0"/>
              <a:t>hese recommender systems are actually hybrid systems</a:t>
            </a:r>
            <a:endParaRPr lang="en-US" dirty="0" smtClean="0"/>
          </a:p>
          <a:p>
            <a:pPr lvl="1"/>
            <a:r>
              <a:rPr lang="en-IE" dirty="0" smtClean="0"/>
              <a:t>The aim is to leverage their capabilities by knowledge-based methods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 of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Augmentation of filtering by taxonomies</a:t>
            </a:r>
          </a:p>
          <a:p>
            <a:pPr lvl="1"/>
            <a:r>
              <a:rPr lang="en-IE" dirty="0"/>
              <a:t>H</a:t>
            </a:r>
            <a:r>
              <a:rPr lang="en-IE" dirty="0" smtClean="0"/>
              <a:t>ierarchical ontology</a:t>
            </a:r>
          </a:p>
          <a:p>
            <a:pPr lvl="1"/>
            <a:r>
              <a:rPr lang="en-IE" dirty="0" smtClean="0"/>
              <a:t>"sport" is a parent of "soccer" and a grandparent of "world soccer tournaments"</a:t>
            </a:r>
          </a:p>
          <a:p>
            <a:pPr lvl="1"/>
            <a:r>
              <a:rPr lang="en-IE" dirty="0"/>
              <a:t>U</a:t>
            </a:r>
            <a:r>
              <a:rPr lang="en-IE" dirty="0" smtClean="0"/>
              <a:t>se item profile and user profile to annotate news items and let users directly express interests</a:t>
            </a:r>
          </a:p>
          <a:p>
            <a:r>
              <a:rPr lang="en-IE" dirty="0" smtClean="0"/>
              <a:t>Augmentation of filtering by attributes</a:t>
            </a:r>
          </a:p>
          <a:p>
            <a:pPr lvl="1"/>
            <a:r>
              <a:rPr lang="en-IE" dirty="0"/>
              <a:t>A</a:t>
            </a:r>
            <a:r>
              <a:rPr lang="en-IE" dirty="0" smtClean="0"/>
              <a:t>ttributes used to characterize items</a:t>
            </a:r>
          </a:p>
          <a:p>
            <a:pPr lvl="1"/>
            <a:r>
              <a:rPr lang="en-IE" dirty="0"/>
              <a:t>I</a:t>
            </a:r>
            <a:r>
              <a:rPr lang="en-IE" dirty="0" smtClean="0"/>
              <a:t>n the movie domain, attributes are genre, actors, director, and name</a:t>
            </a:r>
          </a:p>
          <a:p>
            <a:pPr lvl="1"/>
            <a:r>
              <a:rPr lang="en-IE" dirty="0"/>
              <a:t>U</a:t>
            </a:r>
            <a:r>
              <a:rPr lang="en-IE" dirty="0" smtClean="0"/>
              <a:t>se semantic information about items (e.g. </a:t>
            </a:r>
            <a:r>
              <a:rPr lang="en-IE" dirty="0" err="1" smtClean="0"/>
              <a:t>genere</a:t>
            </a:r>
            <a:r>
              <a:rPr lang="en-IE" dirty="0" smtClean="0"/>
              <a:t>, actor, etc.) to compute similarities between items</a:t>
            </a:r>
          </a:p>
          <a:p>
            <a:pPr lvl="1"/>
            <a:r>
              <a:rPr lang="en-IE" dirty="0" smtClean="0"/>
              <a:t>Combine semantic similarity and rated similarity to predict user ratings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11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</a:t>
            </a:r>
            <a:r>
              <a:rPr lang="en-IE" dirty="0" smtClean="0"/>
              <a:t>filtering </a:t>
            </a:r>
            <a:r>
              <a:rPr lang="en-IE" dirty="0"/>
              <a:t>by </a:t>
            </a:r>
            <a:r>
              <a:rPr lang="en-IE" dirty="0" smtClean="0"/>
              <a:t>taxonomies (</a:t>
            </a:r>
            <a:r>
              <a:rPr lang="en-IE" dirty="0" err="1" smtClean="0"/>
              <a:t>Maidel</a:t>
            </a:r>
            <a:r>
              <a:rPr lang="en-IE" dirty="0" smtClean="0"/>
              <a:t> et al. 2008)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33944"/>
            <a:ext cx="8435280" cy="4525963"/>
          </a:xfrm>
        </p:spPr>
        <p:txBody>
          <a:bodyPr/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Item profile: set of  concepts associated to items</a:t>
            </a:r>
          </a:p>
          <a:p>
            <a:pPr lvl="1"/>
            <a:r>
              <a:rPr lang="en-US" dirty="0" smtClean="0"/>
              <a:t>User profile: set of concepts associated to users</a:t>
            </a:r>
          </a:p>
          <a:p>
            <a:pPr lvl="1"/>
            <a:r>
              <a:rPr lang="en-US" dirty="0" smtClean="0"/>
              <a:t>Taxonomy of concepts (sub-super concept hierarchy, e.g. soccer is a sport)</a:t>
            </a:r>
          </a:p>
          <a:p>
            <a:r>
              <a:rPr lang="en-US" dirty="0" smtClean="0"/>
              <a:t>Compute matching scores between user and item concepts</a:t>
            </a:r>
          </a:p>
          <a:p>
            <a:pPr lvl="1"/>
            <a:r>
              <a:rPr lang="en-US" dirty="0" smtClean="0"/>
              <a:t>Various cases: perfect match, parent/child and grandparent/grandchild match</a:t>
            </a:r>
            <a:br>
              <a:rPr lang="en-US" dirty="0" smtClean="0"/>
            </a:br>
            <a:r>
              <a:rPr lang="en-US" dirty="0" smtClean="0"/>
              <a:t>e.g. user is interested in sports, item is a member of soccer items </a:t>
            </a:r>
          </a:p>
          <a:p>
            <a:pPr lvl="1"/>
            <a:r>
              <a:rPr lang="en-US" dirty="0" smtClean="0"/>
              <a:t>Each match has a score depending on matching case </a:t>
            </a:r>
          </a:p>
          <a:p>
            <a:pPr lvl="1"/>
            <a:r>
              <a:rPr lang="en-US" dirty="0" smtClean="0"/>
              <a:t>Compute item/user match depending on the weights of the concepts of the active user and the matching score of user concepts and item concepts 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Without concept taxonomy the quality of recommendations drops significantly</a:t>
            </a:r>
          </a:p>
          <a:p>
            <a:pPr lvl="1"/>
            <a:r>
              <a:rPr lang="en-US" dirty="0" smtClean="0"/>
              <a:t>If user </a:t>
            </a:r>
            <a:r>
              <a:rPr lang="en-US" dirty="0"/>
              <a:t>explicitly </a:t>
            </a:r>
            <a:r>
              <a:rPr lang="en-US" dirty="0" smtClean="0"/>
              <a:t>states the interest in concepts, quality improves significantly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2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Extracting semantics from the web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Semantic information can provide valuable means for improving recommendations</a:t>
            </a:r>
          </a:p>
          <a:p>
            <a:pPr lvl="1"/>
            <a:r>
              <a:rPr lang="en-IE" dirty="0"/>
              <a:t>W</a:t>
            </a:r>
            <a:r>
              <a:rPr lang="en-IE" dirty="0" smtClean="0"/>
              <a:t>here does this information come from?</a:t>
            </a:r>
          </a:p>
          <a:p>
            <a:pPr lvl="1"/>
            <a:r>
              <a:rPr lang="en-IE" dirty="0"/>
              <a:t>H</a:t>
            </a:r>
            <a:r>
              <a:rPr lang="en-IE" dirty="0" smtClean="0"/>
              <a:t>ow costly and reliable is the acquisition process?</a:t>
            </a:r>
          </a:p>
          <a:p>
            <a:r>
              <a:rPr lang="en-IE" dirty="0" smtClean="0"/>
              <a:t>Approaches to generate semantic information</a:t>
            </a:r>
          </a:p>
          <a:p>
            <a:pPr lvl="1"/>
            <a:r>
              <a:rPr lang="en-IE" dirty="0"/>
              <a:t>H</a:t>
            </a:r>
            <a:r>
              <a:rPr lang="en-IE" dirty="0" smtClean="0"/>
              <a:t>umans are providing semantics by annotating content and by declaring logical sentences</a:t>
            </a:r>
          </a:p>
          <a:p>
            <a:pPr lvl="1"/>
            <a:r>
              <a:rPr lang="en-IE" dirty="0"/>
              <a:t>D</a:t>
            </a:r>
            <a:r>
              <a:rPr lang="en-IE" dirty="0" smtClean="0"/>
              <a:t>evelop software systems that are able to generate semantics with little or no human intervention (</a:t>
            </a:r>
            <a:r>
              <a:rPr lang="en-US" dirty="0" smtClean="0"/>
              <a:t>particularly attractive</a:t>
            </a:r>
            <a:r>
              <a:rPr lang="en-IE" dirty="0" smtClean="0"/>
              <a:t>)</a:t>
            </a:r>
          </a:p>
          <a:p>
            <a:endParaRPr lang="en-I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9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AllRight system (Jannach et al. 2009)</a:t>
            </a:r>
            <a:endParaRPr lang="de-DE" dirty="0"/>
          </a:p>
        </p:txBody>
      </p:sp>
      <p:pic>
        <p:nvPicPr>
          <p:cNvPr id="4" name="Picture 1" descr="C:\Dokumente und Einstellungen\Mouzhi Ge\Anwendungsdaten\Tencent\Users\7204866\QQ\WinTemp\RichOle\YQ8[(_`%JJF_@J$A6}RSNP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72816"/>
            <a:ext cx="6566493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8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– The Filter Bubble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340769"/>
            <a:ext cx="829831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9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2.0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Web users connect via social networks</a:t>
            </a:r>
          </a:p>
          <a:p>
            <a:pPr lvl="1"/>
            <a:r>
              <a:rPr lang="en-IE" dirty="0"/>
              <a:t>P</a:t>
            </a:r>
            <a:r>
              <a:rPr lang="en-IE" dirty="0" smtClean="0"/>
              <a:t>ublish their demographic characteristics and preferences</a:t>
            </a:r>
          </a:p>
          <a:p>
            <a:pPr lvl="1"/>
            <a:r>
              <a:rPr lang="en-IE" dirty="0"/>
              <a:t>A</a:t>
            </a:r>
            <a:r>
              <a:rPr lang="en-IE" dirty="0" smtClean="0"/>
              <a:t>ctively provide and annotate resources such as images or videos</a:t>
            </a:r>
          </a:p>
          <a:p>
            <a:pPr lvl="1"/>
            <a:r>
              <a:rPr lang="en-IE" dirty="0"/>
              <a:t>S</a:t>
            </a:r>
            <a:r>
              <a:rPr lang="en-IE" dirty="0" smtClean="0"/>
              <a:t>hare their knowledge in community platforms</a:t>
            </a:r>
          </a:p>
          <a:p>
            <a:r>
              <a:rPr lang="en-IE" dirty="0" smtClean="0"/>
              <a:t>New types of public information spaces</a:t>
            </a:r>
          </a:p>
          <a:p>
            <a:pPr lvl="1"/>
            <a:r>
              <a:rPr lang="en-IE" dirty="0"/>
              <a:t>W</a:t>
            </a:r>
            <a:r>
              <a:rPr lang="en-IE" dirty="0" smtClean="0"/>
              <a:t>eb logs (blogs)</a:t>
            </a:r>
          </a:p>
          <a:p>
            <a:pPr lvl="1"/>
            <a:r>
              <a:rPr lang="en-IE" dirty="0"/>
              <a:t>W</a:t>
            </a:r>
            <a:r>
              <a:rPr lang="en-IE" dirty="0" smtClean="0"/>
              <a:t>ikis</a:t>
            </a:r>
          </a:p>
          <a:p>
            <a:pPr lvl="1"/>
            <a:r>
              <a:rPr lang="en-IE" dirty="0"/>
              <a:t>P</a:t>
            </a:r>
            <a:r>
              <a:rPr lang="en-IE" dirty="0" smtClean="0"/>
              <a:t>latforms for sharing multimedia resources</a:t>
            </a:r>
          </a:p>
          <a:p>
            <a:r>
              <a:rPr lang="en-IE" dirty="0" smtClean="0"/>
              <a:t>New capabilities of Web 2.0 greatly influence the field of recommender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3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dirty="0" smtClean="0"/>
              <a:t>Opportunities, current methods, and realizations of Web 2.0</a:t>
            </a:r>
          </a:p>
          <a:p>
            <a:endParaRPr lang="en-US" dirty="0" smtClean="0"/>
          </a:p>
          <a:p>
            <a:r>
              <a:rPr lang="en-US" dirty="0" smtClean="0"/>
              <a:t>Semantic Web for recommender systems</a:t>
            </a:r>
          </a:p>
          <a:p>
            <a:endParaRPr lang="en-US" dirty="0" smtClean="0"/>
          </a:p>
          <a:p>
            <a:r>
              <a:rPr lang="en-IE" dirty="0" smtClean="0"/>
              <a:t>Exploit additional information to contribute more trustworthy and qualitative enhanced recommendations</a:t>
            </a:r>
          </a:p>
          <a:p>
            <a:endParaRPr lang="en-US" dirty="0" smtClean="0"/>
          </a:p>
          <a:p>
            <a:r>
              <a:rPr lang="en-US" dirty="0" smtClean="0"/>
              <a:t>Both Web 2.0 and the Semantic Web in combination not only drive new technologies but have huge impacts on society regarding the communication and interaction patterns of humans</a:t>
            </a:r>
          </a:p>
          <a:p>
            <a:r>
              <a:rPr lang="en-US" dirty="0" smtClean="0"/>
              <a:t>Recommendations shape the users’ behavior in Web++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960440"/>
          </a:xfrm>
          <a:solidFill>
            <a:schemeClr val="bg1"/>
          </a:solidFill>
        </p:spPr>
        <p:txBody>
          <a:bodyPr/>
          <a:lstStyle/>
          <a:p>
            <a:r>
              <a:rPr lang="en-US" sz="1200" dirty="0" smtClean="0"/>
              <a:t>[Gemmis et al. 2008]</a:t>
            </a:r>
            <a:r>
              <a:rPr lang="en-US" sz="1200" b="0" dirty="0" smtClean="0"/>
              <a:t> </a:t>
            </a:r>
            <a:r>
              <a:rPr lang="en-IE" sz="1200" b="0" dirty="0" smtClean="0"/>
              <a:t>Integrating tags in a semantic content-based recommender, Proceedings of the 2008 ACM Conference on Recommender Systems (RecSys '08), ACM, Lausanne, Switzerland, 2008, pp. 163–170.</a:t>
            </a:r>
          </a:p>
          <a:p>
            <a:r>
              <a:rPr lang="en-US" sz="1200" dirty="0"/>
              <a:t>[Guy et </a:t>
            </a:r>
            <a:r>
              <a:rPr lang="en-US" sz="1200" dirty="0" smtClean="0"/>
              <a:t>al. </a:t>
            </a:r>
            <a:r>
              <a:rPr lang="en-US" sz="1200" dirty="0"/>
              <a:t>2009] </a:t>
            </a:r>
            <a:r>
              <a:rPr lang="en-US" sz="1200" b="0" dirty="0"/>
              <a:t>Personalized recommendation of social software items based on social relations, </a:t>
            </a:r>
            <a:r>
              <a:rPr lang="en-IE" sz="1200" b="0" dirty="0"/>
              <a:t>Proceedings of the 2009 ACM Conference on Recommender Systems (</a:t>
            </a:r>
            <a:r>
              <a:rPr lang="en-IE" sz="1200" b="0" dirty="0" err="1"/>
              <a:t>RecSys</a:t>
            </a:r>
            <a:r>
              <a:rPr lang="en-IE" sz="1200" b="0" dirty="0"/>
              <a:t> '09) (New Your, USA), ACM Press, </a:t>
            </a:r>
            <a:r>
              <a:rPr lang="en-IE" sz="1200" b="0" dirty="0" smtClean="0"/>
              <a:t>2009.</a:t>
            </a:r>
            <a:endParaRPr lang="en-US" sz="1200" b="0" dirty="0"/>
          </a:p>
          <a:p>
            <a:r>
              <a:rPr lang="en-US" sz="1200" dirty="0" smtClean="0"/>
              <a:t>[Hess et al. 2006]</a:t>
            </a:r>
            <a:r>
              <a:rPr lang="en-US" sz="1200" b="0" dirty="0" smtClean="0"/>
              <a:t> </a:t>
            </a:r>
            <a:r>
              <a:rPr lang="en-IE" sz="1200" b="0" dirty="0" smtClean="0"/>
              <a:t>Trust-enhanced visibility for personalized document recommendations, Proceedings of the 2006 ACMSymposium on Applied Computing (SAC '06) (Dijon, France) (Hisham Haddad, ed.), ACM, 2006, pp. 1865–1869.</a:t>
            </a:r>
          </a:p>
          <a:p>
            <a:r>
              <a:rPr lang="en-US" sz="1200" dirty="0" smtClean="0"/>
              <a:t>[</a:t>
            </a:r>
            <a:r>
              <a:rPr lang="en-US" sz="1200" dirty="0" err="1"/>
              <a:t>Maidel</a:t>
            </a:r>
            <a:r>
              <a:rPr lang="en-US" sz="1200" dirty="0"/>
              <a:t> </a:t>
            </a:r>
            <a:r>
              <a:rPr lang="en-US" sz="1200" dirty="0" smtClean="0"/>
              <a:t>et al. 2008] </a:t>
            </a:r>
            <a:r>
              <a:rPr lang="en-US" sz="1200" b="0" dirty="0"/>
              <a:t>Evaluation of an ontology-content based filtering method for a personalized newspaper</a:t>
            </a:r>
            <a:r>
              <a:rPr lang="en-US" sz="1200" b="0" dirty="0" smtClean="0"/>
              <a:t>, </a:t>
            </a:r>
            <a:r>
              <a:rPr lang="en-IE" sz="1200" b="0" dirty="0"/>
              <a:t>Proceedings of the </a:t>
            </a:r>
            <a:r>
              <a:rPr lang="en-IE" sz="1200" b="0" dirty="0" smtClean="0"/>
              <a:t>2008 </a:t>
            </a:r>
            <a:r>
              <a:rPr lang="en-IE" sz="1200" b="0" dirty="0"/>
              <a:t>ACM Conference on Recommender Systems (</a:t>
            </a:r>
            <a:r>
              <a:rPr lang="en-IE" sz="1200" b="0" dirty="0" err="1"/>
              <a:t>RecSys</a:t>
            </a:r>
            <a:r>
              <a:rPr lang="en-IE" sz="1200" b="0" dirty="0"/>
              <a:t> </a:t>
            </a:r>
            <a:r>
              <a:rPr lang="en-IE" sz="1200" b="0" dirty="0" smtClean="0"/>
              <a:t>'08) (</a:t>
            </a:r>
            <a:r>
              <a:rPr lang="en-IE" sz="1200" b="0" dirty="0"/>
              <a:t>Lausanne, Switzerland</a:t>
            </a:r>
            <a:r>
              <a:rPr lang="en-IE" sz="1200" b="0" dirty="0" smtClean="0"/>
              <a:t>), </a:t>
            </a:r>
            <a:r>
              <a:rPr lang="en-IE" sz="1200" b="0" dirty="0"/>
              <a:t>ACM Press, </a:t>
            </a:r>
            <a:r>
              <a:rPr lang="en-IE" sz="1200" b="0" dirty="0" smtClean="0"/>
              <a:t>2008.</a:t>
            </a:r>
            <a:endParaRPr lang="en-US" sz="1200" b="0" dirty="0"/>
          </a:p>
          <a:p>
            <a:r>
              <a:rPr lang="en-US" sz="1200" dirty="0" smtClean="0"/>
              <a:t> [Massa and Avesani 2007]</a:t>
            </a:r>
            <a:r>
              <a:rPr lang="en-US" sz="1200" b="0" dirty="0" smtClean="0"/>
              <a:t> </a:t>
            </a:r>
            <a:r>
              <a:rPr lang="en-US" sz="1200" dirty="0"/>
              <a:t>Trust-aware recommender systems</a:t>
            </a:r>
            <a:r>
              <a:rPr lang="en-IE" sz="1200" b="0" dirty="0"/>
              <a:t>, Proceedings of the </a:t>
            </a:r>
            <a:r>
              <a:rPr lang="en-IE" sz="1200" b="0" dirty="0" smtClean="0"/>
              <a:t>2007 </a:t>
            </a:r>
            <a:r>
              <a:rPr lang="en-IE" sz="1200" b="0" dirty="0"/>
              <a:t>ACM Conference on Recommender Systems (</a:t>
            </a:r>
            <a:r>
              <a:rPr lang="en-IE" sz="1200" b="0" dirty="0" err="1"/>
              <a:t>RecSys</a:t>
            </a:r>
            <a:r>
              <a:rPr lang="en-IE" sz="1200" b="0" dirty="0"/>
              <a:t> </a:t>
            </a:r>
            <a:r>
              <a:rPr lang="en-IE" sz="1200" b="0" dirty="0" smtClean="0"/>
              <a:t>'07</a:t>
            </a:r>
            <a:r>
              <a:rPr lang="en-IE" sz="1200" b="0" dirty="0"/>
              <a:t>) (Minneapolis, MN, USA), ACM Press, </a:t>
            </a:r>
            <a:r>
              <a:rPr lang="en-IE" sz="1200" b="0" dirty="0" smtClean="0"/>
              <a:t>2007.</a:t>
            </a:r>
          </a:p>
          <a:p>
            <a:r>
              <a:rPr lang="en-US" sz="1200" dirty="0" smtClean="0"/>
              <a:t>[Seth et al. 2008]</a:t>
            </a:r>
            <a:r>
              <a:rPr lang="en-US" sz="1200" b="0" dirty="0" smtClean="0"/>
              <a:t> A subjective credibility model for participatory media, Workshop Intelligent Techniques for Web Personalization and Recommender Systems (ITWP) at AAAI '08 (Chicago), AAAI Press, 2008, pp. 66–77.</a:t>
            </a:r>
            <a:endParaRPr lang="en-US" sz="1200" dirty="0" smtClean="0"/>
          </a:p>
          <a:p>
            <a:r>
              <a:rPr lang="en-US" sz="1200" dirty="0" smtClean="0"/>
              <a:t>[Tso-Sutter et al. 2008]</a:t>
            </a:r>
            <a:r>
              <a:rPr lang="en-US" sz="1200" b="0" dirty="0" smtClean="0"/>
              <a:t> Tag-aware recommender systems by fusion of collaborative filtering algorithms, Proceedings of the 2008 ACM Symposium on Applied Computing (SAC'08) (Fortaleza, Ceara, Brazil), ACM, 2008, pp. 1995–1999.</a:t>
            </a:r>
          </a:p>
          <a:p>
            <a:r>
              <a:rPr lang="en-US" sz="1200" dirty="0" smtClean="0"/>
              <a:t>[Zanardi and Capra 2008]</a:t>
            </a:r>
            <a:r>
              <a:rPr lang="en-US" sz="1200" b="0" dirty="0" smtClean="0"/>
              <a:t> </a:t>
            </a:r>
            <a:r>
              <a:rPr lang="en-IE" sz="1200" b="0" dirty="0" smtClean="0"/>
              <a:t>Social ranking: Uncovering relevant content using tag-based recommender systems, Proceedings of the 2008 ACM Conference on Recommender Systems (RecSys '08) (Lausanne, Switzerland), ACM Press, 2008, pp. 51–58.</a:t>
            </a:r>
          </a:p>
          <a:p>
            <a:pPr>
              <a:buNone/>
            </a:pPr>
            <a:endParaRPr lang="en-US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9976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 and the Social Web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2.0 / Social Web</a:t>
            </a:r>
          </a:p>
          <a:p>
            <a:pPr lvl="1"/>
            <a:r>
              <a:rPr lang="en-US" dirty="0" smtClean="0"/>
              <a:t>Facebook, Twitter, Flickr, …</a:t>
            </a:r>
          </a:p>
          <a:p>
            <a:pPr lvl="1"/>
            <a:r>
              <a:rPr lang="en-US" dirty="0" smtClean="0"/>
              <a:t>People actively contribute information and participate in social networks</a:t>
            </a:r>
          </a:p>
          <a:p>
            <a:r>
              <a:rPr lang="en-US" dirty="0" smtClean="0"/>
              <a:t>Impact on recommender systems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information about user's and items available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emographic information about users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riendship relationships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ags on resources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application fields for RS technology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ecommend friends, resources (pictures, videos), or even tags to users</a:t>
            </a:r>
          </a:p>
          <a:p>
            <a:pPr lvl="1">
              <a:buNone/>
            </a:pPr>
            <a:r>
              <a:rPr lang="en-US" dirty="0" smtClean="0"/>
              <a:t>=&gt; Requires the development of new algorithms</a:t>
            </a:r>
          </a:p>
          <a:p>
            <a:pPr lvl="1">
              <a:buNone/>
            </a:pPr>
            <a:r>
              <a:rPr lang="en-US" dirty="0" smtClean="0"/>
              <a:t>=&gt; Currently, many papers published on this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Trust-aware recommender systems (TARS)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 in recommender systems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users to believe that the recommendations made by the system are correct and fair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ssess the "trustworthiness" of users to discover and avoid attacks on recommender systems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rust relationships between users (our focus)</a:t>
            </a:r>
          </a:p>
          <a:p>
            <a:r>
              <a:rPr lang="en-US" dirty="0" smtClean="0"/>
              <a:t>Trust-enhanced nearest-neighbor recommender systems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xploit trust networks to improve the system performance</a:t>
            </a:r>
          </a:p>
          <a:p>
            <a:pPr lvl="1"/>
            <a:r>
              <a:rPr lang="en-IE" dirty="0"/>
              <a:t>T</a:t>
            </a:r>
            <a:r>
              <a:rPr lang="en-IE" dirty="0" smtClean="0"/>
              <a:t>he accuracy of the recommendations can be increased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lleviate the cold-start problem</a:t>
            </a:r>
          </a:p>
          <a:p>
            <a:pPr lvl="1"/>
            <a:r>
              <a:rPr lang="en-IE" dirty="0"/>
              <a:t>I</a:t>
            </a:r>
            <a:r>
              <a:rPr lang="en-IE" dirty="0" smtClean="0"/>
              <a:t>mprove on the user coverage</a:t>
            </a:r>
          </a:p>
          <a:p>
            <a:endParaRPr lang="en-I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Trust-aware recommender systems (TARS)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trust statements between users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expressed on some social web platforms (epinions.com)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ould be derived from relationships on social platforms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rust is a multi-faceted, complex concept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oes however beyond an "implicit" trust notion based on rating similarity</a:t>
            </a:r>
          </a:p>
          <a:p>
            <a:endParaRPr lang="en-US" dirty="0" smtClean="0"/>
          </a:p>
          <a:p>
            <a:r>
              <a:rPr lang="en-US" dirty="0" smtClean="0"/>
              <a:t>Exploiting trust information in 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improve accuracy (neighborhood selection)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increase coverage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ould be used to make RS robust against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3689980" y="6021288"/>
            <a:ext cx="35562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TARS (Massa &amp; Avesani 2007)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525963"/>
          </a:xfrm>
        </p:spPr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ating matrix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xplicit trust network (ratings between 0 – no trust, and 1 – full trust)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on usual weighted combination of ratings of the nearest neighbors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imilarity of neighbors is however based on the trust value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857628"/>
            <a:ext cx="3071834" cy="282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4274558" y="3647717"/>
            <a:ext cx="4357718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Note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  <a:t> Assume standard Pearson CF with min.  3  </a:t>
            </a:r>
          </a:p>
          <a:p>
            <a: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  <a:t>   peers and similarity-threshold = 0.5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  <a:t> No recommendation for A possible</a:t>
            </a:r>
          </a:p>
          <a:p>
            <a:pPr>
              <a:buFont typeface="Arial" pitchFamily="34" charset="0"/>
              <a:buChar char="•"/>
              <a:tabLst>
                <a:tab pos="176213" algn="l"/>
              </a:tabLst>
            </a:pPr>
            <a: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  <a:t> However, assuming that trust is transitive</a:t>
            </a:r>
            <a:b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  <a:t>	and 3 trusted users are sufficient,</a:t>
            </a:r>
            <a:b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  <a:t>	then the rating of E could be used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  <a:t> Good for cold-start situations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3366"/>
                </a:solidFill>
                <a:latin typeface="Calibri" pitchFamily="34" charset="0"/>
              </a:rPr>
              <a:t> Limit transitivity</a:t>
            </a:r>
          </a:p>
        </p:txBody>
      </p:sp>
    </p:spTree>
    <p:extLst>
      <p:ext uri="{BB962C8B-B14F-4D97-AF65-F5344CB8AC3E}">
        <p14:creationId xmlns:p14="http://schemas.microsoft.com/office/powerpoint/2010/main" val="2082254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metrics and effectiveness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28919"/>
            <a:ext cx="8229600" cy="4525963"/>
          </a:xfrm>
        </p:spPr>
        <p:txBody>
          <a:bodyPr/>
          <a:lstStyle/>
          <a:p>
            <a:r>
              <a:rPr lang="en-US" dirty="0" smtClean="0"/>
              <a:t>Experiments on an Epinions.com dataset</a:t>
            </a:r>
          </a:p>
          <a:p>
            <a:r>
              <a:rPr lang="en-US" dirty="0" smtClean="0"/>
              <a:t>Effectiveness of simple algorithms</a:t>
            </a:r>
          </a:p>
          <a:p>
            <a:pPr lvl="1"/>
            <a:r>
              <a:rPr lang="en-IE" dirty="0" smtClean="0"/>
              <a:t>Simple algorithms such as "always predict value 5" or "always predict the mean rating value of a user" (Many 5-star ratings in the dataset)</a:t>
            </a:r>
          </a:p>
          <a:p>
            <a:pPr lvl="1"/>
            <a:r>
              <a:rPr lang="en-US" dirty="0" smtClean="0"/>
              <a:t>Predict average rating of items, good results for cold-start users. </a:t>
            </a:r>
            <a:br>
              <a:rPr lang="en-US" dirty="0" smtClean="0"/>
            </a:br>
            <a:r>
              <a:rPr lang="en-US" dirty="0" smtClean="0"/>
              <a:t>However, for controversial items CF outperforms simple algorithms  </a:t>
            </a:r>
          </a:p>
          <a:p>
            <a:r>
              <a:rPr lang="en-US" dirty="0" smtClean="0"/>
              <a:t>Using direct trust only</a:t>
            </a:r>
          </a:p>
          <a:p>
            <a:pPr lvl="1"/>
            <a:r>
              <a:rPr lang="en-IE" dirty="0" smtClean="0"/>
              <a:t>Uses only the opinions of users for which an explicit trust statement is available</a:t>
            </a:r>
          </a:p>
          <a:p>
            <a:pPr lvl="1"/>
            <a:r>
              <a:rPr lang="en-IE" dirty="0" smtClean="0"/>
              <a:t>Works well for cold-start users, niche items and opinionated users  (have a high standard deviation in their ratings),</a:t>
            </a:r>
          </a:p>
          <a:p>
            <a:pPr lvl="1"/>
            <a:r>
              <a:rPr lang="en-IE" dirty="0" smtClean="0"/>
              <a:t>Best method with respect to mean absolute user error (MAUE) </a:t>
            </a:r>
            <a:br>
              <a:rPr lang="en-IE" dirty="0" smtClean="0"/>
            </a:br>
            <a:r>
              <a:rPr lang="en-US" sz="1200" dirty="0" smtClean="0"/>
              <a:t>MAUE:  </a:t>
            </a:r>
            <a:r>
              <a:rPr lang="en-US" sz="1200" dirty="0"/>
              <a:t>compute the mean </a:t>
            </a:r>
            <a:r>
              <a:rPr lang="en-US" sz="1200" dirty="0" smtClean="0"/>
              <a:t>error for </a:t>
            </a:r>
            <a:r>
              <a:rPr lang="en-US" sz="1200" dirty="0"/>
              <a:t>each user and then </a:t>
            </a:r>
            <a:r>
              <a:rPr lang="en-US" sz="1200" dirty="0" smtClean="0"/>
              <a:t>average </a:t>
            </a:r>
            <a:r>
              <a:rPr lang="en-US" sz="1200" dirty="0"/>
              <a:t>these user errors over all the users. </a:t>
            </a:r>
            <a:r>
              <a:rPr lang="en-US" sz="1200" dirty="0" smtClean="0"/>
              <a:t>Errors of cold-start users are as influential as errors for heavy rater</a:t>
            </a:r>
            <a:endParaRPr lang="en-US" dirty="0"/>
          </a:p>
          <a:p>
            <a:pPr lvl="1"/>
            <a:r>
              <a:rPr lang="en-IE" dirty="0"/>
              <a:t>H</a:t>
            </a:r>
            <a:r>
              <a:rPr lang="en-IE" dirty="0" smtClean="0"/>
              <a:t>owever coverage is below CF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9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metrics and </a:t>
            </a:r>
            <a:r>
              <a:rPr lang="en-US" dirty="0" smtClean="0"/>
              <a:t>effectiveness (cont.)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propagation</a:t>
            </a:r>
          </a:p>
          <a:p>
            <a:pPr lvl="1"/>
            <a:r>
              <a:rPr lang="en-IE" dirty="0" smtClean="0"/>
              <a:t>Increasing </a:t>
            </a:r>
            <a:r>
              <a:rPr lang="en-IE" dirty="0"/>
              <a:t>propagation distance leads to an increase in rating coverage but decreases prediction accuracy</a:t>
            </a:r>
            <a:endParaRPr lang="en-US" dirty="0"/>
          </a:p>
          <a:p>
            <a:r>
              <a:rPr lang="en-US" dirty="0"/>
              <a:t>Hybrids</a:t>
            </a:r>
          </a:p>
          <a:p>
            <a:pPr lvl="1"/>
            <a:r>
              <a:rPr lang="en-IE" dirty="0" smtClean="0"/>
              <a:t>Such </a:t>
            </a:r>
            <a:r>
              <a:rPr lang="en-IE" dirty="0"/>
              <a:t>a combination quite intuitively leads to increased coverage but the performance did not increase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50664"/>
      </p:ext>
    </p:extLst>
  </p:cSld>
  <p:clrMapOvr>
    <a:masterClrMapping/>
  </p:clrMapOvr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2324</Words>
  <Application>Microsoft Office PowerPoint</Application>
  <PresentationFormat>Bildschirmpräsentation (4:3)</PresentationFormat>
  <Paragraphs>295</Paragraphs>
  <Slides>31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17_habv</vt:lpstr>
      <vt:lpstr>Benutzerdefiniertes Design</vt:lpstr>
      <vt:lpstr>PowerPoint-Präsentation</vt:lpstr>
      <vt:lpstr>New opportunities</vt:lpstr>
      <vt:lpstr>Web 2.0</vt:lpstr>
      <vt:lpstr>RS and the Social Web</vt:lpstr>
      <vt:lpstr>Trust-aware recommender systems (TARS) </vt:lpstr>
      <vt:lpstr>Trust-aware recommender systems (TARS) </vt:lpstr>
      <vt:lpstr>TARS (Massa &amp; Avesani 2007)</vt:lpstr>
      <vt:lpstr>Trust metrics and effectiveness</vt:lpstr>
      <vt:lpstr>Trust metrics and effectiveness (cont.)</vt:lpstr>
      <vt:lpstr>RS, social networks and trust</vt:lpstr>
      <vt:lpstr>Folksonomies</vt:lpstr>
      <vt:lpstr>Folksonomies and content-based methods</vt:lpstr>
      <vt:lpstr>Recommendations based on tag clouds</vt:lpstr>
      <vt:lpstr>Recommendations based on tag clouds (cont.)</vt:lpstr>
      <vt:lpstr>Recommendations based on tag clouds (cont.)</vt:lpstr>
      <vt:lpstr>Linguistic methods for tag-based recommendation</vt:lpstr>
      <vt:lpstr>Folksonomies and collaborative filtering methods</vt:lpstr>
      <vt:lpstr>Tag-enhanced collaborative filtering</vt:lpstr>
      <vt:lpstr>Tag-based CF and item retrieval</vt:lpstr>
      <vt:lpstr>Recommending tags</vt:lpstr>
      <vt:lpstr>Recommending tags</vt:lpstr>
      <vt:lpstr>Recommending content in participatory media</vt:lpstr>
      <vt:lpstr>Recommending content in participatory media (cont.)</vt:lpstr>
      <vt:lpstr>Ontological filtering</vt:lpstr>
      <vt:lpstr>Augmentation of filtering</vt:lpstr>
      <vt:lpstr>Example for filtering by taxonomies (Maidel et al. 2008)</vt:lpstr>
      <vt:lpstr>Extracting semantics from the web</vt:lpstr>
      <vt:lpstr>AllRight system (Jannach et al. 2009)</vt:lpstr>
      <vt:lpstr>Discussion – The Filter Bubble</vt:lpstr>
      <vt:lpstr>Summary</vt:lpstr>
      <vt:lpstr>Literature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cp:lastModifiedBy>Gerhard Friedrich</cp:lastModifiedBy>
  <cp:revision>1312</cp:revision>
  <dcterms:created xsi:type="dcterms:W3CDTF">2006-04-22T09:23:14Z</dcterms:created>
  <dcterms:modified xsi:type="dcterms:W3CDTF">2011-09-23T15:08:03Z</dcterms:modified>
</cp:coreProperties>
</file>