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818" r:id="rId3"/>
    <p:sldId id="680" r:id="rId4"/>
    <p:sldId id="756" r:id="rId5"/>
    <p:sldId id="758" r:id="rId6"/>
    <p:sldId id="821" r:id="rId7"/>
    <p:sldId id="823" r:id="rId8"/>
    <p:sldId id="822" r:id="rId9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ynep" initials="Z" lastIdx="1" clrIdx="0"/>
  <p:cmAuthor id="1" name="Fatih" initials="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6686" autoAdjust="0"/>
  </p:normalViewPr>
  <p:slideViewPr>
    <p:cSldViewPr>
      <p:cViewPr varScale="1">
        <p:scale>
          <a:sx n="88" d="100"/>
          <a:sy n="88" d="100"/>
        </p:scale>
        <p:origin x="-120" y="-14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1366769-0C17-442A-895B-E938084F436D}" type="datetimeFigureOut">
              <a:rPr lang="de-DE"/>
              <a:pPr>
                <a:defRPr/>
              </a:pPr>
              <a:t>11.01.2012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F8A2BA-4E50-4B93-8DA2-75B10B09DE6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81739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E7A11710-6318-4617-9CDC-41D645B5145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15559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830DC-26CF-4CEE-A68F-B1B386B81B4D}" type="slidenum">
              <a:rPr lang="de-DE" smtClean="0"/>
              <a:pPr/>
              <a:t>2</a:t>
            </a:fld>
            <a:endParaRPr lang="de-DE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5865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91150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93776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24588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E8076-29F3-48F4-97B0-AB43314E13F8}" type="slidenum">
              <a:rPr lang="de-DE" smtClean="0"/>
              <a:pPr/>
              <a:t>7</a:t>
            </a:fld>
            <a:endParaRPr lang="de-DE" dirty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9924-F2A9-4BBB-9DBD-AA0F96B054D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1795E-3ECA-4C95-BCC9-8B66459B9FA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E1444-A1E0-45AF-A236-3B3D424DFBE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0D5B4-BAC5-4E36-8E18-4DE2087EEF8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82407-C7F1-4A86-ABD2-6231783DAF6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23C93-6A03-4BA4-BE34-C1BBD498D45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B71DE-601B-4891-9028-39B593DA366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EBF1-BAC0-449B-B736-909E61948D1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1B00E-1FD8-46A3-A44A-C212E3F1B95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4939F-943C-492D-80C1-3D8DA17C9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FE023-C9DB-4F88-9786-13E80C3477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 b="0" dirty="0"/>
              <a:t>- </a:t>
            </a:r>
            <a:fld id="{2E9B48F2-B8AA-4947-B56E-BF420C312FAC}" type="slidenum">
              <a:rPr lang="de-DE" sz="1000" b="0"/>
              <a:pPr>
                <a:defRPr/>
              </a:pPr>
              <a:t>‹Nr.›</a:t>
            </a:fld>
            <a:r>
              <a:rPr lang="de-DE" sz="1000" b="0" dirty="0"/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Tutorial: Introduction to Recommender Systems, ACM SAC 2010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BBD004AC-48FD-42AD-B4D1-61F927313C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flixpriz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ecsys.acm.org/" TargetMode="Externa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uiconf.org/" TargetMode="External"/><Relationship Id="rId5" Type="http://schemas.openxmlformats.org/officeDocument/2006/relationships/hyperlink" Target="http://www.sigkdd.org/" TargetMode="External"/><Relationship Id="rId4" Type="http://schemas.openxmlformats.org/officeDocument/2006/relationships/hyperlink" Target="http://www.sigi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85852" y="2643182"/>
            <a:ext cx="66437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itchFamily="34" charset="0"/>
              </a:rPr>
              <a:t>Summary and outlook</a:t>
            </a:r>
            <a:endParaRPr lang="en-US" sz="3600" dirty="0">
              <a:ln>
                <a:prstDash val="solid"/>
              </a:ln>
              <a:solidFill>
                <a:srgbClr val="00206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Calibri" pitchFamily="34" charset="0"/>
            </a:endParaRPr>
          </a:p>
        </p:txBody>
      </p:sp>
      <p:pic>
        <p:nvPicPr>
          <p:cNvPr id="5" name="Picture 2" descr="D:\projects\000-papers\general\acmsac10\slides\Bigstock_3403911.jpg"/>
          <p:cNvPicPr>
            <a:picLocks noChangeArrowheads="1"/>
          </p:cNvPicPr>
          <p:nvPr/>
        </p:nvPicPr>
        <p:blipFill>
          <a:blip r:embed="rId3" cstate="print"/>
          <a:srcRect b="8387"/>
          <a:stretch>
            <a:fillRect/>
          </a:stretch>
        </p:blipFill>
        <p:spPr bwMode="auto">
          <a:xfrm>
            <a:off x="2807719" y="3289513"/>
            <a:ext cx="3600000" cy="25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48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3367"/>
            <a:ext cx="8229600" cy="4689929"/>
          </a:xfrm>
        </p:spPr>
        <p:txBody>
          <a:bodyPr>
            <a:normAutofit/>
          </a:bodyPr>
          <a:lstStyle/>
          <a:p>
            <a:r>
              <a:rPr lang="en-US" sz="1800" smtClean="0"/>
              <a:t>Summary and outlook</a:t>
            </a:r>
            <a:endParaRPr lang="en-US" sz="1800" dirty="0" smtClean="0"/>
          </a:p>
          <a:p>
            <a:pPr lvl="1"/>
            <a:r>
              <a:rPr lang="en-US" sz="1600" smtClean="0"/>
              <a:t>Summary</a:t>
            </a:r>
          </a:p>
          <a:p>
            <a:pPr lvl="1"/>
            <a:r>
              <a:rPr lang="en-US" sz="1600" smtClean="0"/>
              <a:t>Outlook</a:t>
            </a:r>
          </a:p>
          <a:p>
            <a:pPr lvl="1"/>
            <a:r>
              <a:rPr lang="en-US" sz="1600" smtClean="0"/>
              <a:t>References</a:t>
            </a:r>
            <a:endParaRPr lang="en-US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sz="1800" dirty="0" smtClean="0"/>
              <a:t>Recommender systems have their roots in various research areas, such as</a:t>
            </a:r>
          </a:p>
          <a:p>
            <a:pPr lvl="1"/>
            <a:r>
              <a:rPr lang="en-US" sz="1600" b="0" dirty="0" smtClean="0"/>
              <a:t>information</a:t>
            </a:r>
            <a:r>
              <a:rPr lang="en-US" sz="1600" dirty="0" smtClean="0"/>
              <a:t> </a:t>
            </a:r>
            <a:r>
              <a:rPr lang="en-US" sz="1600" b="0" dirty="0" smtClean="0"/>
              <a:t>retrieval,</a:t>
            </a:r>
          </a:p>
          <a:p>
            <a:pPr lvl="1"/>
            <a:r>
              <a:rPr lang="en-US" sz="1600" b="0" dirty="0" smtClean="0"/>
              <a:t>information filtering, and</a:t>
            </a:r>
          </a:p>
          <a:p>
            <a:pPr lvl="1"/>
            <a:r>
              <a:rPr lang="en-US" sz="1600" b="0" dirty="0" smtClean="0"/>
              <a:t>text classification</a:t>
            </a:r>
            <a:r>
              <a:rPr lang="en-US" sz="1600" dirty="0" smtClean="0"/>
              <a:t>.</a:t>
            </a:r>
          </a:p>
          <a:p>
            <a:r>
              <a:rPr lang="en-US" sz="1800" dirty="0" smtClean="0"/>
              <a:t>Recommender systems apply methods from different fields, such as</a:t>
            </a:r>
          </a:p>
          <a:p>
            <a:pPr lvl="1"/>
            <a:r>
              <a:rPr lang="en-US" sz="1600" b="0" dirty="0" smtClean="0"/>
              <a:t>machine learning,</a:t>
            </a:r>
          </a:p>
          <a:p>
            <a:pPr lvl="1"/>
            <a:r>
              <a:rPr lang="en-US" sz="1600" b="0" dirty="0" smtClean="0"/>
              <a:t>data mining, and</a:t>
            </a:r>
          </a:p>
          <a:p>
            <a:pPr lvl="1"/>
            <a:r>
              <a:rPr lang="en-US" sz="1600" b="0" dirty="0" smtClean="0"/>
              <a:t>knowledge-based systems.</a:t>
            </a:r>
          </a:p>
          <a:p>
            <a:r>
              <a:rPr lang="en-US" sz="1800" dirty="0" smtClean="0"/>
              <a:t>Addressed main topics</a:t>
            </a:r>
          </a:p>
          <a:p>
            <a:pPr lvl="1"/>
            <a:r>
              <a:rPr lang="en-US" sz="1600" dirty="0" smtClean="0"/>
              <a:t>Basic recommendation algorithms</a:t>
            </a:r>
          </a:p>
          <a:p>
            <a:pPr lvl="1"/>
            <a:r>
              <a:rPr lang="en-US" sz="1600" dirty="0" smtClean="0"/>
              <a:t>Knowledge-based and hybrid approaches</a:t>
            </a:r>
          </a:p>
          <a:p>
            <a:pPr lvl="1"/>
            <a:r>
              <a:rPr lang="en-US" sz="1600" dirty="0" smtClean="0"/>
              <a:t>Evaluation of recommender systems and their business value</a:t>
            </a:r>
          </a:p>
          <a:p>
            <a:pPr lvl="1"/>
            <a:r>
              <a:rPr lang="en-US" sz="1600" dirty="0" smtClean="0"/>
              <a:t>Recent research 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Outlook on the next-generation </a:t>
            </a:r>
            <a:r>
              <a:rPr lang="en-US" smtClean="0"/>
              <a:t>recommenders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defRPr/>
            </a:pPr>
            <a:r>
              <a:rPr lang="en-US" sz="1800" dirty="0" smtClean="0"/>
              <a:t>Improved collaborative filtering techniques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sz="1600" dirty="0" smtClean="0"/>
              <a:t>Use more data sources such as tagging data, demographic information, and time data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sz="1600" dirty="0" smtClean="0"/>
              <a:t>Combine different techniques (predictors)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sz="1600" dirty="0" smtClean="0"/>
              <a:t>Automatic fine-tuning of parameters</a:t>
            </a:r>
          </a:p>
          <a:p>
            <a:pPr marL="381000" indent="-381000">
              <a:lnSpc>
                <a:spcPct val="90000"/>
              </a:lnSpc>
              <a:defRPr/>
            </a:pPr>
            <a:r>
              <a:rPr lang="en-US" sz="1800" dirty="0" smtClean="0"/>
              <a:t>More scalable and more accurate algorithms</a:t>
            </a:r>
          </a:p>
          <a:p>
            <a:pPr lvl="1"/>
            <a:r>
              <a:rPr lang="en-US" sz="1600" b="0" dirty="0" smtClean="0"/>
              <a:t>Netflix Prize competition (</a:t>
            </a:r>
            <a:r>
              <a:rPr lang="en-US" sz="1600" dirty="0" smtClean="0">
                <a:hlinkClick r:id="rId3"/>
              </a:rPr>
              <a:t>www.netflixprize.com</a:t>
            </a:r>
            <a:r>
              <a:rPr lang="en-US" sz="1600" dirty="0" smtClean="0"/>
              <a:t>) </a:t>
            </a:r>
            <a:r>
              <a:rPr lang="en-US" sz="1600" b="0" dirty="0" smtClean="0"/>
              <a:t>gave CF research an additional boost</a:t>
            </a:r>
          </a:p>
          <a:p>
            <a:pPr marL="381000" indent="-381000">
              <a:lnSpc>
                <a:spcPct val="90000"/>
              </a:lnSpc>
              <a:defRPr/>
            </a:pPr>
            <a:r>
              <a:rPr lang="en-US" sz="1800" dirty="0" err="1" smtClean="0"/>
              <a:t>Multicriteria</a:t>
            </a:r>
            <a:r>
              <a:rPr lang="en-US" sz="1800" dirty="0" smtClean="0"/>
              <a:t> recommender systems</a:t>
            </a:r>
          </a:p>
          <a:p>
            <a:pPr lvl="1"/>
            <a:r>
              <a:rPr lang="en-US" sz="1600" dirty="0" smtClean="0"/>
              <a:t>Exploiting </a:t>
            </a:r>
            <a:r>
              <a:rPr lang="en-US" sz="1600" dirty="0" err="1" smtClean="0"/>
              <a:t>multicriteria</a:t>
            </a:r>
            <a:r>
              <a:rPr lang="en-US" sz="1600" dirty="0" smtClean="0"/>
              <a:t> ratings </a:t>
            </a:r>
            <a:r>
              <a:rPr lang="en-US" sz="1600" b="0" dirty="0" smtClean="0"/>
              <a:t>containing contextual</a:t>
            </a:r>
            <a:r>
              <a:rPr lang="en-US" sz="1600" dirty="0" smtClean="0"/>
              <a:t> </a:t>
            </a:r>
            <a:r>
              <a:rPr lang="en-US" sz="1600" b="0" dirty="0" smtClean="0"/>
              <a:t>information as an additional source of knowledge for improving the accuracy</a:t>
            </a:r>
            <a:endParaRPr lang="en-US" sz="1600" dirty="0" smtClean="0"/>
          </a:p>
          <a:p>
            <a:pPr marL="381000" indent="-381000">
              <a:lnSpc>
                <a:spcPct val="90000"/>
              </a:lnSpc>
              <a:defRPr/>
            </a:pPr>
            <a:r>
              <a:rPr lang="en-US" sz="1800" dirty="0" smtClean="0"/>
              <a:t>Context awareness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sz="1600" dirty="0" smtClean="0"/>
              <a:t>Taking time aspects, geographical location and additional context aspects of the user into account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sz="1600" dirty="0" smtClean="0"/>
              <a:t>Emotional context (</a:t>
            </a:r>
            <a:r>
              <a:rPr lang="en-US" sz="1600" i="1" dirty="0" smtClean="0"/>
              <a:t>"I fell in love with a boy. I want to watch a romantic movie."</a:t>
            </a:r>
            <a:r>
              <a:rPr lang="en-US" sz="1600" dirty="0" smtClean="0"/>
              <a:t>)</a:t>
            </a:r>
          </a:p>
          <a:p>
            <a:pPr marL="381000" indent="-381000">
              <a:lnSpc>
                <a:spcPct val="90000"/>
              </a:lnSpc>
              <a:defRPr/>
            </a:pPr>
            <a:r>
              <a:rPr lang="en-US" sz="1800" dirty="0" smtClean="0"/>
              <a:t>Group recommendations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sz="1600" dirty="0" smtClean="0"/>
              <a:t>Accompanying persons? (</a:t>
            </a:r>
            <a:r>
              <a:rPr lang="en-US" sz="1600" i="1" dirty="0" smtClean="0"/>
              <a:t>"Recommendations for a couple or for friends?"</a:t>
            </a:r>
            <a:r>
              <a:rPr lang="en-US" sz="16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on the next-generation recommenders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lang="en-US" sz="1800" dirty="0" smtClean="0"/>
              <a:t>Better explanations that change the way the user interface works</a:t>
            </a:r>
          </a:p>
          <a:p>
            <a:r>
              <a:rPr lang="en-US" sz="1800" dirty="0"/>
              <a:t>More elaborate user interaction </a:t>
            </a:r>
            <a:r>
              <a:rPr lang="en-US" sz="1800" dirty="0" smtClean="0"/>
              <a:t>models</a:t>
            </a:r>
          </a:p>
          <a:p>
            <a:pPr lvl="1"/>
            <a:r>
              <a:rPr lang="en-US" sz="1600" dirty="0" smtClean="0"/>
              <a:t>Natural </a:t>
            </a:r>
            <a:r>
              <a:rPr lang="en-US" sz="1600" dirty="0"/>
              <a:t>language processing </a:t>
            </a:r>
            <a:r>
              <a:rPr lang="en-US" sz="1600" dirty="0" smtClean="0"/>
              <a:t>techniques,</a:t>
            </a:r>
          </a:p>
          <a:p>
            <a:pPr lvl="1"/>
            <a:r>
              <a:rPr lang="en-US" sz="1600" b="0" dirty="0" smtClean="0"/>
              <a:t>dialog-based </a:t>
            </a:r>
            <a:r>
              <a:rPr lang="en-US" sz="1600" b="0" dirty="0"/>
              <a:t>systems for interactive </a:t>
            </a:r>
            <a:r>
              <a:rPr lang="en-US" sz="1600" b="0" dirty="0" smtClean="0"/>
              <a:t>preference, and</a:t>
            </a:r>
          </a:p>
          <a:p>
            <a:pPr lvl="1"/>
            <a:r>
              <a:rPr lang="en-US" sz="1600" dirty="0"/>
              <a:t>m</a:t>
            </a:r>
            <a:r>
              <a:rPr lang="en-US" sz="1600" b="0" dirty="0" smtClean="0"/>
              <a:t>ultimodal and </a:t>
            </a:r>
            <a:r>
              <a:rPr lang="en-US" sz="1600" b="0" dirty="0"/>
              <a:t>multimedia-enhanced rich </a:t>
            </a:r>
            <a:r>
              <a:rPr lang="en-US" sz="1600" b="0" dirty="0" smtClean="0"/>
              <a:t>interfaces</a:t>
            </a:r>
          </a:p>
          <a:p>
            <a:pPr lvl="1"/>
            <a:r>
              <a:rPr lang="en-US" sz="1600" b="0" dirty="0" smtClean="0"/>
              <a:t>are important steps </a:t>
            </a:r>
            <a:r>
              <a:rPr lang="en-US" sz="1600" b="0" dirty="0"/>
              <a:t>in the transition </a:t>
            </a:r>
            <a:r>
              <a:rPr lang="en-US" sz="1600" b="0" dirty="0" smtClean="0"/>
              <a:t>between classical </a:t>
            </a:r>
            <a:r>
              <a:rPr lang="en-US" sz="1600" b="0" dirty="0"/>
              <a:t>recommender systems and </a:t>
            </a:r>
            <a:r>
              <a:rPr lang="en-US" sz="1600" b="1" i="1" dirty="0" smtClean="0"/>
              <a:t>virtual advisors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800" dirty="0" smtClean="0"/>
              <a:t>Recommendation </a:t>
            </a:r>
            <a:r>
              <a:rPr lang="en-US" sz="1800" dirty="0"/>
              <a:t>techniques will merge into other research </a:t>
            </a:r>
            <a:r>
              <a:rPr lang="en-US" sz="1800" dirty="0" smtClean="0"/>
              <a:t>fields</a:t>
            </a:r>
          </a:p>
          <a:p>
            <a:pPr lvl="1"/>
            <a:r>
              <a:rPr lang="en-US" sz="1600" dirty="0" smtClean="0"/>
              <a:t>User modeling</a:t>
            </a:r>
          </a:p>
          <a:p>
            <a:pPr lvl="1"/>
            <a:r>
              <a:rPr lang="en-US" sz="1600" dirty="0" smtClean="0"/>
              <a:t>Personalized reasoning</a:t>
            </a:r>
          </a:p>
          <a:p>
            <a:r>
              <a:rPr lang="en-US" sz="1800" dirty="0" smtClean="0"/>
              <a:t>…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611559" y="5013176"/>
            <a:ext cx="7992889" cy="10081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i="1" smtClean="0">
                <a:latin typeface="Calibri" pitchFamily="34" charset="0"/>
                <a:cs typeface="Calibri" pitchFamily="34" charset="0"/>
              </a:rPr>
              <a:t>Next-generation recommenders might someday be able to simulate the </a:t>
            </a:r>
            <a:r>
              <a:rPr lang="en-US" i="1" smtClean="0">
                <a:latin typeface="Calibri" pitchFamily="34" charset="0"/>
                <a:cs typeface="Calibri" pitchFamily="34" charset="0"/>
              </a:rPr>
              <a:t>behavior of an experienced salesperson</a:t>
            </a:r>
            <a:r>
              <a:rPr lang="en-US" b="0" i="1" smtClean="0">
                <a:latin typeface="Calibri" pitchFamily="34" charset="0"/>
                <a:cs typeface="Calibri" pitchFamily="34" charset="0"/>
              </a:rPr>
              <a:t> instead of only filtering and ranking items from a given catalog.</a:t>
            </a:r>
            <a:endParaRPr lang="en-US" b="0" i="1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85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Credits	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Slide authors:</a:t>
            </a:r>
          </a:p>
          <a:p>
            <a:pPr lvl="1"/>
            <a:r>
              <a:rPr lang="en-AU" dirty="0" smtClean="0"/>
              <a:t>Mouzhi Ge, TU Dortmund</a:t>
            </a:r>
          </a:p>
          <a:p>
            <a:pPr lvl="1"/>
            <a:r>
              <a:rPr lang="en-AU" dirty="0" smtClean="0"/>
              <a:t>Fatih Gedikli, TU Dortmund</a:t>
            </a:r>
          </a:p>
          <a:p>
            <a:pPr lvl="1"/>
            <a:r>
              <a:rPr lang="en-AU" dirty="0" smtClean="0"/>
              <a:t>Dietmar Jannach, TU Dortmund</a:t>
            </a:r>
          </a:p>
          <a:p>
            <a:pPr lvl="1"/>
            <a:r>
              <a:rPr lang="en-AU" dirty="0" smtClean="0"/>
              <a:t>Zeynep Karakaya, TU Dortmund</a:t>
            </a:r>
          </a:p>
          <a:p>
            <a:pPr lvl="1"/>
            <a:r>
              <a:rPr lang="en-AU" dirty="0" smtClean="0"/>
              <a:t>Markus Zanker, </a:t>
            </a:r>
            <a:r>
              <a:rPr lang="en-AU" dirty="0" smtClean="0"/>
              <a:t>Alpen-Adria-Universitaet </a:t>
            </a:r>
            <a:r>
              <a:rPr lang="en-AU" dirty="0" smtClean="0"/>
              <a:t>Klagenfurt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96243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Thank you for your attention!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1341438"/>
            <a:ext cx="3035300" cy="1658934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alibri" pitchFamily="34" charset="0"/>
              </a:rPr>
              <a:t>Questions?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alibri" pitchFamily="34" charset="0"/>
              </a:rPr>
              <a:t>	</a:t>
            </a:r>
            <a:r>
              <a:rPr lang="en-US" b="1" smtClean="0">
                <a:latin typeface="Calibri" pitchFamily="34" charset="0"/>
              </a:rPr>
              <a:t>Questions?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Calibri" pitchFamily="34" charset="0"/>
              </a:rPr>
              <a:t>		</a:t>
            </a:r>
            <a:r>
              <a:rPr lang="en-US" sz="1600" b="1" smtClean="0">
                <a:latin typeface="Calibri" pitchFamily="34" charset="0"/>
              </a:rPr>
              <a:t>Questions?</a:t>
            </a:r>
            <a:endParaRPr lang="en-US" sz="1600" b="1" dirty="0" smtClean="0">
              <a:latin typeface="Calibri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07504" y="3107863"/>
            <a:ext cx="4321620" cy="29238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smtClean="0"/>
              <a:t>http://www.recommenderbook.net</a:t>
            </a:r>
          </a:p>
          <a:p>
            <a:endParaRPr lang="en-US" sz="1600" smtClean="0"/>
          </a:p>
          <a:p>
            <a:endParaRPr lang="en-US" sz="1600" smtClean="0"/>
          </a:p>
          <a:p>
            <a:endParaRPr lang="en-US" sz="1600" smtClean="0"/>
          </a:p>
          <a:p>
            <a:endParaRPr lang="en-US" sz="1600" smtClean="0"/>
          </a:p>
          <a:p>
            <a:endParaRPr lang="en-US" sz="1600" smtClean="0"/>
          </a:p>
          <a:p>
            <a:r>
              <a:rPr lang="en-US" sz="1400" smtClean="0"/>
              <a:t>Recommender Systems –</a:t>
            </a:r>
          </a:p>
          <a:p>
            <a:r>
              <a:rPr lang="en-US" sz="1400" smtClean="0"/>
              <a:t>An </a:t>
            </a:r>
            <a:r>
              <a:rPr lang="en-US" sz="1400" dirty="0" smtClean="0"/>
              <a:t>Introduction</a:t>
            </a:r>
            <a:r>
              <a:rPr lang="en-US" sz="1400" b="0" dirty="0" smtClean="0"/>
              <a:t> </a:t>
            </a:r>
            <a:r>
              <a:rPr lang="en-US" sz="1200" b="0" dirty="0" smtClean="0"/>
              <a:t>by</a:t>
            </a:r>
          </a:p>
          <a:p>
            <a:endParaRPr lang="en-US" sz="1200" b="0" dirty="0" smtClean="0"/>
          </a:p>
          <a:p>
            <a:r>
              <a:rPr lang="en-US" sz="1200" b="0" dirty="0" smtClean="0"/>
              <a:t>Dietmar Jannach, </a:t>
            </a:r>
            <a:r>
              <a:rPr lang="en-US" sz="1200" b="0" smtClean="0"/>
              <a:t>Markus Zanker,</a:t>
            </a:r>
          </a:p>
          <a:p>
            <a:r>
              <a:rPr lang="en-US" sz="1200" b="0" smtClean="0"/>
              <a:t>Alexander </a:t>
            </a:r>
            <a:r>
              <a:rPr lang="en-US" sz="1200" b="0" dirty="0" smtClean="0"/>
              <a:t>Felfernig and </a:t>
            </a:r>
            <a:r>
              <a:rPr lang="en-US" sz="1200" b="0" smtClean="0"/>
              <a:t>Gerhard Friedrich</a:t>
            </a:r>
          </a:p>
          <a:p>
            <a:endParaRPr lang="en-US" sz="1200" b="0" dirty="0" smtClean="0"/>
          </a:p>
          <a:p>
            <a:r>
              <a:rPr lang="en-US" sz="1200" b="0" smtClean="0"/>
              <a:t>Cambridge </a:t>
            </a:r>
            <a:r>
              <a:rPr lang="en-US" sz="1200" b="0" dirty="0" smtClean="0"/>
              <a:t>University Press</a:t>
            </a:r>
            <a:r>
              <a:rPr lang="en-US" sz="1200" b="0" smtClean="0"/>
              <a:t>, 2011</a:t>
            </a:r>
            <a:endParaRPr lang="en-US" sz="1200" b="0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4429124" y="1340768"/>
            <a:ext cx="4929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ACM RecSys</a:t>
            </a:r>
          </a:p>
          <a:p>
            <a:r>
              <a:rPr lang="en-US" sz="1600" dirty="0"/>
              <a:t>Recommender Systems</a:t>
            </a:r>
          </a:p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recsys.acm.org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ACM SIGIR</a:t>
            </a:r>
          </a:p>
          <a:p>
            <a:r>
              <a:rPr lang="en-US" sz="1600" dirty="0"/>
              <a:t>Information Retrieval</a:t>
            </a:r>
          </a:p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www.sigir.org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ACM SIGKDD</a:t>
            </a:r>
          </a:p>
          <a:p>
            <a:r>
              <a:rPr lang="en-US" sz="1600" dirty="0"/>
              <a:t>Knowledge Discovery and Data Mining</a:t>
            </a:r>
          </a:p>
          <a:p>
            <a:r>
              <a:rPr lang="en-US" sz="1600" dirty="0" smtClean="0">
                <a:hlinkClick r:id="rId5"/>
              </a:rPr>
              <a:t>www.sigkdd.org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IUI</a:t>
            </a:r>
            <a:endParaRPr lang="en-US" sz="1600" dirty="0"/>
          </a:p>
          <a:p>
            <a:r>
              <a:rPr lang="en-US" sz="1600" dirty="0"/>
              <a:t>Intelligent User Interfaces</a:t>
            </a:r>
          </a:p>
          <a:p>
            <a:r>
              <a:rPr lang="en-US" sz="1600" dirty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iuiconf.org</a:t>
            </a:r>
            <a:endParaRPr lang="en-US" sz="1600" dirty="0" smtClean="0"/>
          </a:p>
        </p:txBody>
      </p:sp>
      <p:pic>
        <p:nvPicPr>
          <p:cNvPr id="2" name="Picture 2" descr="D:\projects\000-papers\general\acmsac10\slides\Bigstock_3403911.jpg"/>
          <p:cNvPicPr>
            <a:picLocks noChangeAspect="1" noChangeArrowheads="1"/>
          </p:cNvPicPr>
          <p:nvPr/>
        </p:nvPicPr>
        <p:blipFill>
          <a:blip r:embed="rId7"/>
          <a:srcRect l="3150" t="9225" r="3150" b="46126"/>
          <a:stretch>
            <a:fillRect/>
          </a:stretch>
        </p:blipFill>
        <p:spPr bwMode="auto">
          <a:xfrm>
            <a:off x="179512" y="3472329"/>
            <a:ext cx="4176464" cy="11087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31015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0</TotalTime>
  <Words>389</Words>
  <Application>Microsoft Office PowerPoint</Application>
  <PresentationFormat>Bildschirmpräsentation (4:3)</PresentationFormat>
  <Paragraphs>93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17_habv</vt:lpstr>
      <vt:lpstr>Benutzerdefiniertes Design</vt:lpstr>
      <vt:lpstr>Folie 1</vt:lpstr>
      <vt:lpstr>Agenda</vt:lpstr>
      <vt:lpstr>Summary</vt:lpstr>
      <vt:lpstr>Outlook on the next-generation recommenders (1)</vt:lpstr>
      <vt:lpstr>Outlook on the next-generation recommenders (2)</vt:lpstr>
      <vt:lpstr>Credits </vt:lpstr>
      <vt:lpstr>Thank you for your attention!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markus</dc:creator>
  <cp:lastModifiedBy>m</cp:lastModifiedBy>
  <cp:revision>1062</cp:revision>
  <dcterms:created xsi:type="dcterms:W3CDTF">2006-04-22T09:23:14Z</dcterms:created>
  <dcterms:modified xsi:type="dcterms:W3CDTF">2012-01-11T10:34:52Z</dcterms:modified>
</cp:coreProperties>
</file>