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31"/>
  </p:notesMasterIdLst>
  <p:sldIdLst>
    <p:sldId id="256" r:id="rId2"/>
    <p:sldId id="257" r:id="rId3"/>
    <p:sldId id="264" r:id="rId4"/>
    <p:sldId id="328" r:id="rId5"/>
    <p:sldId id="271" r:id="rId6"/>
    <p:sldId id="334" r:id="rId7"/>
    <p:sldId id="333" r:id="rId8"/>
    <p:sldId id="269" r:id="rId9"/>
    <p:sldId id="343" r:id="rId10"/>
    <p:sldId id="279" r:id="rId11"/>
    <p:sldId id="336" r:id="rId12"/>
    <p:sldId id="338" r:id="rId13"/>
    <p:sldId id="337" r:id="rId14"/>
    <p:sldId id="339" r:id="rId15"/>
    <p:sldId id="344" r:id="rId16"/>
    <p:sldId id="345" r:id="rId17"/>
    <p:sldId id="289" r:id="rId18"/>
    <p:sldId id="346" r:id="rId19"/>
    <p:sldId id="295" r:id="rId20"/>
    <p:sldId id="348" r:id="rId21"/>
    <p:sldId id="294" r:id="rId22"/>
    <p:sldId id="352" r:id="rId23"/>
    <p:sldId id="354" r:id="rId24"/>
    <p:sldId id="355" r:id="rId25"/>
    <p:sldId id="358" r:id="rId26"/>
    <p:sldId id="353" r:id="rId27"/>
    <p:sldId id="356" r:id="rId28"/>
    <p:sldId id="327" r:id="rId29"/>
    <p:sldId id="35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6844BC-FB14-4E2C-9F2A-4F5BE63AEF38}">
  <a:tblStyle styleId="{F46844BC-FB14-4E2C-9F2A-4F5BE63AE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A24E55-5536-474E-B6D8-68B00D86D59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491D59-33B6-4A83-A396-549AB973854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533BCF-0ED8-4124-9B60-80DE63F13D4F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9B7254-EED8-436C-A783-C423B25C1EE6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31423C-0AF3-44C4-8E36-E40288583E0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 autoAdjust="0"/>
    <p:restoredTop sz="94398" autoAdjust="0"/>
  </p:normalViewPr>
  <p:slideViewPr>
    <p:cSldViewPr snapToGrid="0">
      <p:cViewPr varScale="1">
        <p:scale>
          <a:sx n="121" d="100"/>
          <a:sy n="121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250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23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</a:t>
            </a:r>
            <a:r>
              <a:rPr lang="vi-VN" b="1" dirty="0"/>
              <a:t>ata leakage</a:t>
            </a:r>
            <a:r>
              <a:rPr lang="vi-VN" dirty="0"/>
              <a:t>: Là hiện tượng xuất hiện khi dữ liệu chúng ta sử dụng khi training không có sẵn khi thực hiện inferring; hoặc chúng ta lấy thông tin về dữ liệu validation/test set để đem vào training set.</a:t>
            </a:r>
          </a:p>
        </p:txBody>
      </p:sp>
    </p:spTree>
    <p:extLst>
      <p:ext uri="{BB962C8B-B14F-4D97-AF65-F5344CB8AC3E}">
        <p14:creationId xmlns:p14="http://schemas.microsoft.com/office/powerpoint/2010/main" val="353508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964836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5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63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461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43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565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121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01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96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54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c72ba98ae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c72ba98ae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c72ba98ae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c72ba98ae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1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46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c6a01074ef_0_18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c6a01074ef_0_18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40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09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-hackathon.hackerearth.com/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eaturetools.alteryx.com/en/stabl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hyperlink" Target="https://www.featurelabs.com/blog/deep-feature-synthesi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tools/predict-customer-churn/tree/mast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areshg18/Predicting-Customer-Chur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044962" y="1131806"/>
            <a:ext cx="7054076" cy="28798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CHURN PREDICTION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400" dirty="0" err="1">
                <a:solidFill>
                  <a:schemeClr val="accent2"/>
                </a:solidFill>
              </a:rPr>
              <a:t>MiniHackathon</a:t>
            </a:r>
            <a:r>
              <a:rPr lang="en-US" sz="2400" dirty="0">
                <a:solidFill>
                  <a:schemeClr val="accent2"/>
                </a:solidFill>
              </a:rPr>
              <a:t> IBM VIETNAM - </a:t>
            </a:r>
            <a:r>
              <a:rPr lang="en-US" sz="2400" u="sng" dirty="0">
                <a:solidFill>
                  <a:schemeClr val="accent2"/>
                </a:solidFill>
              </a:rPr>
              <a:t>V</a:t>
            </a:r>
            <a:r>
              <a:rPr lang="en-US" sz="2400" u="sng" dirty="0">
                <a:solidFill>
                  <a:schemeClr val="accent2"/>
                </a:solidFill>
                <a:hlinkClick r:id="rId3"/>
              </a:rPr>
              <a:t>IB Hackathon 2021</a:t>
            </a:r>
            <a:br>
              <a:rPr lang="en-US" sz="2400" dirty="0">
                <a:solidFill>
                  <a:schemeClr val="accent2"/>
                </a:solidFill>
              </a:rPr>
            </a:b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Le Cong Nguyen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8A2BE-B222-4404-86B4-D6691320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700" y="3698356"/>
            <a:ext cx="2189837" cy="838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77"/>
          <p:cNvSpPr txBox="1">
            <a:spLocks noGrp="1"/>
          </p:cNvSpPr>
          <p:nvPr>
            <p:ph type="title"/>
          </p:nvPr>
        </p:nvSpPr>
        <p:spPr>
          <a:xfrm>
            <a:off x="1171011" y="1964850"/>
            <a:ext cx="6801971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Engineering</a:t>
            </a:r>
            <a:endParaRPr dirty="0"/>
          </a:p>
        </p:txBody>
      </p:sp>
      <p:sp>
        <p:nvSpPr>
          <p:cNvPr id="1781" name="Google Shape;1781;p7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2" name="Google Shape;1782;p7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7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883919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A </a:t>
            </a:r>
            <a:r>
              <a:rPr lang="en-US" sz="2400" b="1" dirty="0">
                <a:latin typeface="Hammersmith One"/>
              </a:rPr>
              <a:t>time-dependent</a:t>
            </a:r>
            <a:r>
              <a:rPr lang="en-US" sz="2400" dirty="0">
                <a:latin typeface="Hammersmith One"/>
              </a:rPr>
              <a:t> problem</a:t>
            </a:r>
          </a:p>
          <a:p>
            <a:pPr marL="342900" indent="-342900" algn="l">
              <a:buClrTx/>
              <a:buSzPct val="70000"/>
              <a:buFontTx/>
              <a:buChar char="-"/>
            </a:pPr>
            <a:r>
              <a:rPr lang="en-US" sz="2400" b="1" dirty="0">
                <a:latin typeface="Hammersmith One"/>
              </a:rPr>
              <a:t>Making labels </a:t>
            </a:r>
            <a:r>
              <a:rPr lang="en-US" sz="2400" dirty="0">
                <a:latin typeface="Hammersmith One"/>
              </a:rPr>
              <a:t>to train a supervised machine learning model</a:t>
            </a:r>
          </a:p>
          <a:p>
            <a:pPr marL="342900" indent="-342900" algn="l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The output is a </a:t>
            </a:r>
            <a:r>
              <a:rPr lang="en-US" sz="2400" b="1" dirty="0">
                <a:latin typeface="Hammersmith One"/>
              </a:rPr>
              <a:t>Label Times </a:t>
            </a:r>
            <a:r>
              <a:rPr lang="en-US" sz="2400" dirty="0">
                <a:latin typeface="Hammersmith One"/>
              </a:rPr>
              <a:t>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54251-6462-4C94-89BA-BB68A92A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2" y="1559858"/>
            <a:ext cx="6109796" cy="28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9"/>
          <p:cNvSpPr/>
          <p:nvPr/>
        </p:nvSpPr>
        <p:spPr>
          <a:xfrm rot="3414954">
            <a:off x="-1780862" y="659534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 rot="-297191">
            <a:off x="7853152" y="3980580"/>
            <a:ext cx="1224112" cy="159881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6;p55">
            <a:extLst>
              <a:ext uri="{FF2B5EF4-FFF2-40B4-BE49-F238E27FC236}">
                <a16:creationId xmlns:a16="http://schemas.microsoft.com/office/drawing/2014/main" id="{D070F6B0-D672-4EB5-9459-61E5384C5DE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7AD90-D3DE-430B-A220-13432F71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0" y="432257"/>
            <a:ext cx="7894110" cy="34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9"/>
          <p:cNvSpPr/>
          <p:nvPr/>
        </p:nvSpPr>
        <p:spPr>
          <a:xfrm rot="3414954">
            <a:off x="-1780862" y="659534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 rot="-297191">
            <a:off x="7853152" y="3980580"/>
            <a:ext cx="1224112" cy="159881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6;p55">
            <a:extLst>
              <a:ext uri="{FF2B5EF4-FFF2-40B4-BE49-F238E27FC236}">
                <a16:creationId xmlns:a16="http://schemas.microsoft.com/office/drawing/2014/main" id="{D070F6B0-D672-4EB5-9459-61E5384C5DE2}"/>
              </a:ext>
            </a:extLst>
          </p:cNvPr>
          <p:cNvSpPr txBox="1">
            <a:spLocks/>
          </p:cNvSpPr>
          <p:nvPr/>
        </p:nvSpPr>
        <p:spPr>
          <a:xfrm>
            <a:off x="601885" y="104172"/>
            <a:ext cx="8634714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SzPct val="70000"/>
            </a:pPr>
            <a:r>
              <a:rPr lang="en-US" sz="2300" dirty="0">
                <a:latin typeface="Hammersmith One"/>
              </a:rPr>
              <a:t>For customer churn, the parameters are the</a:t>
            </a:r>
          </a:p>
          <a:p>
            <a:pPr>
              <a:buClrTx/>
              <a:buSzPct val="70000"/>
            </a:pPr>
            <a:r>
              <a:rPr lang="en-US" sz="2300" b="1" dirty="0">
                <a:latin typeface="Hammersmith One"/>
              </a:rPr>
              <a:t>1. prediction date (cutoff time)</a:t>
            </a:r>
            <a:r>
              <a:rPr lang="en-US" sz="2300" dirty="0">
                <a:latin typeface="Hammersmith One"/>
              </a:rPr>
              <a:t>: the point at which make a prediction and when stop using data to make features for the label.</a:t>
            </a:r>
          </a:p>
          <a:p>
            <a:pPr marL="57150" indent="-57150">
              <a:buClrTx/>
              <a:buSzPct val="70000"/>
            </a:pPr>
            <a:r>
              <a:rPr lang="en-US" sz="2300" dirty="0">
                <a:latin typeface="Hammersmith One"/>
              </a:rPr>
              <a:t>	- Cutoff times are a crucial part of building successful solutions to time-series problems</a:t>
            </a:r>
          </a:p>
          <a:p>
            <a:pPr indent="57150">
              <a:buClrTx/>
              <a:buSzPct val="70000"/>
            </a:pPr>
            <a:r>
              <a:rPr lang="en-US" sz="2300" dirty="0">
                <a:latin typeface="Hammersmith One"/>
              </a:rPr>
              <a:t>- Making predictions about customer churn on the first of each month</a:t>
            </a:r>
          </a:p>
          <a:p>
            <a:pPr>
              <a:buClrTx/>
              <a:buSzPct val="70000"/>
              <a:tabLst>
                <a:tab pos="57150" algn="l"/>
              </a:tabLst>
            </a:pPr>
            <a:r>
              <a:rPr lang="en-US" sz="2300" dirty="0">
                <a:latin typeface="Hammersmith One"/>
              </a:rPr>
              <a:t>	- All the features for each label must use data from before this time to prevent the problem of “</a:t>
            </a:r>
            <a:r>
              <a:rPr lang="en-US" sz="2300" i="1" dirty="0">
                <a:latin typeface="Hammersmith One"/>
              </a:rPr>
              <a:t>data leakage”</a:t>
            </a:r>
            <a:r>
              <a:rPr lang="en-US" sz="2300" dirty="0">
                <a:latin typeface="Hammersmith One"/>
              </a:rPr>
              <a:t>.</a:t>
            </a:r>
          </a:p>
          <a:p>
            <a:pPr>
              <a:buClrTx/>
              <a:buSzPct val="70000"/>
            </a:pPr>
            <a:r>
              <a:rPr lang="en-US" sz="2300" b="1" dirty="0">
                <a:latin typeface="Hammersmith One"/>
              </a:rPr>
              <a:t>2. number of days </a:t>
            </a:r>
            <a:r>
              <a:rPr lang="en-US" sz="2300" dirty="0">
                <a:latin typeface="Hammersmith One"/>
              </a:rPr>
              <a:t>without a activity before a user is considered a churn</a:t>
            </a:r>
          </a:p>
          <a:p>
            <a:pPr>
              <a:buClrTx/>
              <a:buSzPct val="70000"/>
            </a:pPr>
            <a:r>
              <a:rPr lang="en-US" sz="2300" b="1" dirty="0">
                <a:latin typeface="Hammersmith One"/>
              </a:rPr>
              <a:t>3. lead time</a:t>
            </a:r>
            <a:r>
              <a:rPr lang="en-US" sz="2300" dirty="0">
                <a:latin typeface="Hammersmith One"/>
              </a:rPr>
              <a:t>: the number of days or months in the future want to predict, make predictions “</a:t>
            </a:r>
            <a:r>
              <a:rPr lang="en-US" sz="2300" i="1" dirty="0">
                <a:latin typeface="Hammersmith One"/>
              </a:rPr>
              <a:t>lead time” </a:t>
            </a:r>
            <a:r>
              <a:rPr lang="en-US" sz="2300" dirty="0">
                <a:latin typeface="Hammersmith One"/>
              </a:rPr>
              <a:t>in advance</a:t>
            </a:r>
          </a:p>
          <a:p>
            <a:pPr>
              <a:buClrTx/>
              <a:buSzPct val="70000"/>
            </a:pPr>
            <a:r>
              <a:rPr lang="en-US" sz="2300" b="1" dirty="0">
                <a:latin typeface="Hammersmith One"/>
              </a:rPr>
              <a:t>4. prediction window</a:t>
            </a:r>
            <a:r>
              <a:rPr lang="en-US" sz="2300" dirty="0">
                <a:latin typeface="Hammersmith One"/>
              </a:rPr>
              <a:t>: the period of time want to make predictions for</a:t>
            </a:r>
          </a:p>
        </p:txBody>
      </p:sp>
    </p:spTree>
    <p:extLst>
      <p:ext uri="{BB962C8B-B14F-4D97-AF65-F5344CB8AC3E}">
        <p14:creationId xmlns:p14="http://schemas.microsoft.com/office/powerpoint/2010/main" val="191328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9"/>
          <p:cNvSpPr/>
          <p:nvPr/>
        </p:nvSpPr>
        <p:spPr>
          <a:xfrm rot="3414954">
            <a:off x="-1780862" y="659534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 rot="-297191">
            <a:off x="7853152" y="3980580"/>
            <a:ext cx="1224112" cy="159881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6;p55">
            <a:extLst>
              <a:ext uri="{FF2B5EF4-FFF2-40B4-BE49-F238E27FC236}">
                <a16:creationId xmlns:a16="http://schemas.microsoft.com/office/drawing/2014/main" id="{D070F6B0-D672-4EB5-9459-61E5384C5DE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7" name="Google Shape;1326;p55">
            <a:extLst>
              <a:ext uri="{FF2B5EF4-FFF2-40B4-BE49-F238E27FC236}">
                <a16:creationId xmlns:a16="http://schemas.microsoft.com/office/drawing/2014/main" id="{8A9F1242-2928-40A7-B82F-0FD37C51083C}"/>
              </a:ext>
            </a:extLst>
          </p:cNvPr>
          <p:cNvSpPr txBox="1">
            <a:spLocks/>
          </p:cNvSpPr>
          <p:nvPr/>
        </p:nvSpPr>
        <p:spPr>
          <a:xfrm>
            <a:off x="631902" y="515912"/>
            <a:ext cx="8512098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SzPct val="70000"/>
            </a:pPr>
            <a:r>
              <a:rPr lang="en-US" sz="2400" dirty="0">
                <a:latin typeface="Hammersmith One"/>
              </a:rPr>
              <a:t>Label Distribution with Monthly Predictions and days to churn = </a:t>
            </a:r>
            <a:r>
              <a:rPr lang="en-US" sz="2400" b="1" dirty="0">
                <a:latin typeface="Hammersmith One"/>
              </a:rPr>
              <a:t>30</a:t>
            </a:r>
          </a:p>
          <a:p>
            <a:pPr>
              <a:buClrTx/>
              <a:buSzPct val="70000"/>
            </a:pPr>
            <a:r>
              <a:rPr lang="en-US" sz="2400" dirty="0">
                <a:latin typeface="Hammersmith One"/>
              </a:rPr>
              <a:t>	</a:t>
            </a:r>
            <a:r>
              <a:rPr lang="en-US" sz="2000" b="1" dirty="0">
                <a:latin typeface="Hammersmith One"/>
              </a:rPr>
              <a:t>0</a:t>
            </a:r>
            <a:r>
              <a:rPr lang="en-US" sz="2000" dirty="0">
                <a:latin typeface="Hammersmith One"/>
              </a:rPr>
              <a:t>: 389,814</a:t>
            </a:r>
          </a:p>
          <a:p>
            <a:pPr>
              <a:buClrTx/>
              <a:buSzPct val="70000"/>
            </a:pPr>
            <a:r>
              <a:rPr lang="en-US" sz="2000" dirty="0">
                <a:latin typeface="Hammersmith One"/>
              </a:rPr>
              <a:t>	</a:t>
            </a:r>
            <a:r>
              <a:rPr lang="en-US" sz="2000" b="1" dirty="0">
                <a:latin typeface="Hammersmith One"/>
              </a:rPr>
              <a:t>1</a:t>
            </a:r>
            <a:r>
              <a:rPr lang="en-US" sz="2000" dirty="0">
                <a:latin typeface="Hammersmith One"/>
              </a:rPr>
              <a:t>: 33,580 (churn)</a:t>
            </a:r>
          </a:p>
          <a:p>
            <a:pPr>
              <a:buClrTx/>
              <a:buSzPct val="70000"/>
            </a:pPr>
            <a:r>
              <a:rPr lang="en-US" sz="2000" dirty="0">
                <a:latin typeface="Hammersmith One"/>
              </a:rPr>
              <a:t>	time processing ~ 35’</a:t>
            </a:r>
          </a:p>
          <a:p>
            <a:pPr>
              <a:buClrTx/>
              <a:buSzPct val="70000"/>
            </a:pP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Hammersmith One"/>
              </a:rPr>
              <a:t>cutoff_time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	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Hammersmith One"/>
              </a:rPr>
              <a:t>churn_rate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2019-01-01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14.31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2019-01-02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12.75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2019-01-03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12.63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2019-01-04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10.42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2019-01-05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12.05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2019-01-06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56.93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2019-01-07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4.75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2019-01-08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9.26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2019-01-09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8.73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2019-01-10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7.46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2019-01-11		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Hammersmith One"/>
              </a:rPr>
              <a:t>4.32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Hammersmith One"/>
            </a:endParaRP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2019-01-12		0</a:t>
            </a:r>
          </a:p>
          <a:p>
            <a:pPr>
              <a:buClrTx/>
              <a:buSzPct val="70000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Hammersmith One"/>
              </a:rPr>
              <a:t>2020-01-01		0</a:t>
            </a:r>
          </a:p>
          <a:p>
            <a:pPr>
              <a:buClrTx/>
              <a:buSzPct val="70000"/>
            </a:pPr>
            <a:endParaRPr lang="en-US" sz="2400" dirty="0">
              <a:latin typeface="Hammersmith One"/>
            </a:endParaRPr>
          </a:p>
          <a:p>
            <a:pPr>
              <a:buClrTx/>
              <a:buSzPct val="70000"/>
            </a:pPr>
            <a:endParaRPr lang="en-US" sz="2400" dirty="0">
              <a:latin typeface="Hammersmith One"/>
            </a:endParaRPr>
          </a:p>
          <a:p>
            <a:pPr>
              <a:buClrTx/>
              <a:buSzPct val="70000"/>
            </a:pPr>
            <a:endParaRPr lang="en-US" sz="2400" dirty="0">
              <a:latin typeface="Hammersmith One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E9BB1C0-EF3D-4CAC-8F91-C96599C0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56" y="1268271"/>
            <a:ext cx="3800559" cy="351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9"/>
          <p:cNvSpPr/>
          <p:nvPr/>
        </p:nvSpPr>
        <p:spPr>
          <a:xfrm rot="3414954">
            <a:off x="-1780862" y="659534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 rot="-297191">
            <a:off x="7853152" y="3980580"/>
            <a:ext cx="1224112" cy="159881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6;p55">
            <a:extLst>
              <a:ext uri="{FF2B5EF4-FFF2-40B4-BE49-F238E27FC236}">
                <a16:creationId xmlns:a16="http://schemas.microsoft.com/office/drawing/2014/main" id="{D070F6B0-D672-4EB5-9459-61E5384C5DE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7" name="Google Shape;1326;p55">
            <a:extLst>
              <a:ext uri="{FF2B5EF4-FFF2-40B4-BE49-F238E27FC236}">
                <a16:creationId xmlns:a16="http://schemas.microsoft.com/office/drawing/2014/main" id="{8A9F1242-2928-40A7-B82F-0FD37C51083C}"/>
              </a:ext>
            </a:extLst>
          </p:cNvPr>
          <p:cNvSpPr txBox="1">
            <a:spLocks/>
          </p:cNvSpPr>
          <p:nvPr/>
        </p:nvSpPr>
        <p:spPr>
          <a:xfrm>
            <a:off x="693151" y="565722"/>
            <a:ext cx="8450849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SzPct val="70000"/>
            </a:pPr>
            <a:r>
              <a:rPr lang="en-US" sz="2400" dirty="0">
                <a:latin typeface="Hammersmith One"/>
              </a:rPr>
              <a:t>Label Distribution with Monthly Predictions and days to churn = </a:t>
            </a:r>
            <a:r>
              <a:rPr lang="en-US" sz="2400" b="1" dirty="0">
                <a:latin typeface="Hammersmith One"/>
              </a:rPr>
              <a:t>60</a:t>
            </a:r>
          </a:p>
          <a:p>
            <a:pPr>
              <a:buClrTx/>
              <a:buSzPct val="70000"/>
            </a:pPr>
            <a:r>
              <a:rPr lang="en-US" sz="2400" dirty="0">
                <a:latin typeface="Hammersmith One"/>
              </a:rPr>
              <a:t>	</a:t>
            </a:r>
            <a:r>
              <a:rPr lang="en-US" sz="2000" b="1" dirty="0">
                <a:latin typeface="Hammersmith One"/>
              </a:rPr>
              <a:t>0</a:t>
            </a:r>
            <a:r>
              <a:rPr lang="en-US" sz="2000" dirty="0">
                <a:latin typeface="Hammersmith One"/>
              </a:rPr>
              <a:t>: 415,747</a:t>
            </a:r>
          </a:p>
          <a:p>
            <a:pPr>
              <a:buClrTx/>
              <a:buSzPct val="70000"/>
            </a:pPr>
            <a:r>
              <a:rPr lang="en-US" sz="2000" dirty="0">
                <a:latin typeface="Hammersmith One"/>
              </a:rPr>
              <a:t>	</a:t>
            </a:r>
            <a:r>
              <a:rPr lang="en-US" sz="2000" b="1" dirty="0">
                <a:latin typeface="Hammersmith One"/>
              </a:rPr>
              <a:t>1</a:t>
            </a:r>
            <a:r>
              <a:rPr lang="en-US" sz="2000" dirty="0">
                <a:latin typeface="Hammersmith One"/>
              </a:rPr>
              <a:t>: 7,647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0359139-79B3-4C64-996D-F96E712D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190" y="1222469"/>
            <a:ext cx="3096634" cy="28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24CC2F3-4001-4709-8F4D-F8A4E1C5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0" y="1827744"/>
            <a:ext cx="4283401" cy="29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7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9"/>
          <p:cNvSpPr/>
          <p:nvPr/>
        </p:nvSpPr>
        <p:spPr>
          <a:xfrm rot="3414954">
            <a:off x="-1780862" y="659534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 rot="-297191">
            <a:off x="7853152" y="3980580"/>
            <a:ext cx="1224112" cy="159881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26;p55">
            <a:extLst>
              <a:ext uri="{FF2B5EF4-FFF2-40B4-BE49-F238E27FC236}">
                <a16:creationId xmlns:a16="http://schemas.microsoft.com/office/drawing/2014/main" id="{D070F6B0-D672-4EB5-9459-61E5384C5DE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7" name="Google Shape;1326;p55">
            <a:extLst>
              <a:ext uri="{FF2B5EF4-FFF2-40B4-BE49-F238E27FC236}">
                <a16:creationId xmlns:a16="http://schemas.microsoft.com/office/drawing/2014/main" id="{8A9F1242-2928-40A7-B82F-0FD37C51083C}"/>
              </a:ext>
            </a:extLst>
          </p:cNvPr>
          <p:cNvSpPr txBox="1">
            <a:spLocks/>
          </p:cNvSpPr>
          <p:nvPr/>
        </p:nvSpPr>
        <p:spPr>
          <a:xfrm>
            <a:off x="631789" y="501510"/>
            <a:ext cx="851221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SzPct val="70000"/>
            </a:pPr>
            <a:r>
              <a:rPr lang="en-US" sz="2400" dirty="0">
                <a:latin typeface="Hammersmith One"/>
              </a:rPr>
              <a:t>Label Distribution with Monthly Predictions and days to churn = </a:t>
            </a:r>
            <a:r>
              <a:rPr lang="en-US" sz="2400" b="1" dirty="0">
                <a:latin typeface="Hammersmith One"/>
              </a:rPr>
              <a:t>90</a:t>
            </a:r>
          </a:p>
          <a:p>
            <a:pPr>
              <a:buClrTx/>
              <a:buSzPct val="70000"/>
            </a:pPr>
            <a:r>
              <a:rPr lang="en-US" sz="2400" dirty="0">
                <a:latin typeface="Hammersmith One"/>
              </a:rPr>
              <a:t>	</a:t>
            </a:r>
            <a:r>
              <a:rPr lang="en-US" sz="2000" b="1" dirty="0">
                <a:latin typeface="Hammersmith One"/>
              </a:rPr>
              <a:t>0</a:t>
            </a:r>
            <a:r>
              <a:rPr lang="en-US" sz="2000" dirty="0">
                <a:latin typeface="Hammersmith One"/>
              </a:rPr>
              <a:t>:    420,165</a:t>
            </a:r>
          </a:p>
          <a:p>
            <a:pPr>
              <a:buClrTx/>
              <a:buSzPct val="70000"/>
            </a:pPr>
            <a:r>
              <a:rPr lang="en-US" sz="2000" dirty="0">
                <a:latin typeface="Hammersmith One"/>
              </a:rPr>
              <a:t>	</a:t>
            </a:r>
            <a:r>
              <a:rPr lang="en-US" sz="2000" b="1" dirty="0">
                <a:latin typeface="Hammersmith One"/>
              </a:rPr>
              <a:t>1</a:t>
            </a:r>
            <a:r>
              <a:rPr lang="en-US" sz="2000" dirty="0">
                <a:latin typeface="Hammersmith One"/>
              </a:rPr>
              <a:t>:     3,229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B566BB-3119-4A3E-92BA-70CB1BA9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71" y="1248937"/>
            <a:ext cx="3110306" cy="28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5A0465-C0B5-45AC-BED3-1C7B39422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80" y="1944907"/>
            <a:ext cx="4260390" cy="29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2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87"/>
          <p:cNvSpPr txBox="1">
            <a:spLocks noGrp="1"/>
          </p:cNvSpPr>
          <p:nvPr>
            <p:ph type="title"/>
          </p:nvPr>
        </p:nvSpPr>
        <p:spPr>
          <a:xfrm>
            <a:off x="1372717" y="1964850"/>
            <a:ext cx="6398559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2034" name="Google Shape;2034;p87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5" name="Google Shape;2035;p8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8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DFA7-619A-411C-9A12-93D0BE68DB02}"/>
              </a:ext>
            </a:extLst>
          </p:cNvPr>
          <p:cNvSpPr txBox="1"/>
          <p:nvPr/>
        </p:nvSpPr>
        <p:spPr>
          <a:xfrm>
            <a:off x="1143000" y="914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326;p55">
            <a:extLst>
              <a:ext uri="{FF2B5EF4-FFF2-40B4-BE49-F238E27FC236}">
                <a16:creationId xmlns:a16="http://schemas.microsoft.com/office/drawing/2014/main" id="{A825CF10-0DE2-4188-A18C-F5C773F1AA0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89C56D7-F8CA-4026-B2B3-DECEE131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0" y="626734"/>
            <a:ext cx="9030115" cy="30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3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DFA7-619A-411C-9A12-93D0BE68DB02}"/>
              </a:ext>
            </a:extLst>
          </p:cNvPr>
          <p:cNvSpPr txBox="1"/>
          <p:nvPr/>
        </p:nvSpPr>
        <p:spPr>
          <a:xfrm>
            <a:off x="1143000" y="914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326;p55">
            <a:extLst>
              <a:ext uri="{FF2B5EF4-FFF2-40B4-BE49-F238E27FC236}">
                <a16:creationId xmlns:a16="http://schemas.microsoft.com/office/drawing/2014/main" id="{A825CF10-0DE2-4188-A18C-F5C773F1AA0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The process of extracting features from a raw dataset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b="1" dirty="0" err="1">
                <a:latin typeface="Hammersmith One"/>
                <a:hlinkClick r:id="rId3"/>
              </a:rPr>
              <a:t>Featuretools</a:t>
            </a:r>
            <a:r>
              <a:rPr lang="en-US" sz="2400" dirty="0">
                <a:latin typeface="Hammersmith One"/>
              </a:rPr>
              <a:t> is a framework to perform </a:t>
            </a:r>
            <a:r>
              <a:rPr lang="en-US" sz="2400" b="1" dirty="0">
                <a:latin typeface="Hammersmith One"/>
              </a:rPr>
              <a:t>automated feature engineering</a:t>
            </a:r>
            <a:r>
              <a:rPr lang="en-US" sz="2400" dirty="0">
                <a:latin typeface="Hammersmith One"/>
              </a:rPr>
              <a:t>. It excels at transforming </a:t>
            </a:r>
            <a:r>
              <a:rPr lang="en-US" sz="2400" b="1" dirty="0">
                <a:latin typeface="Hammersmith One"/>
              </a:rPr>
              <a:t>temporal and relational datasets</a:t>
            </a:r>
            <a:r>
              <a:rPr lang="en-US" sz="2400" dirty="0">
                <a:latin typeface="Hammersmith One"/>
              </a:rPr>
              <a:t> into feature matrices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The heart of the library is </a:t>
            </a:r>
            <a:r>
              <a:rPr lang="en-US" sz="2400" b="1" dirty="0">
                <a:latin typeface="Hammersmith One"/>
                <a:hlinkClick r:id="rId4"/>
              </a:rPr>
              <a:t>Deep Feature Synthesis </a:t>
            </a:r>
            <a:r>
              <a:rPr lang="en-US" sz="2400" dirty="0">
                <a:latin typeface="Hammersmith One"/>
              </a:rPr>
              <a:t>algorithm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b="1" dirty="0">
                <a:latin typeface="Hammersmith One"/>
              </a:rPr>
              <a:t>Input</a:t>
            </a:r>
            <a:r>
              <a:rPr lang="en-US" sz="2400" dirty="0">
                <a:latin typeface="Hammersmith One"/>
              </a:rPr>
              <a:t>: is a set of entities, a list of relationships, and the “</a:t>
            </a:r>
            <a:r>
              <a:rPr lang="en-US" sz="2400" dirty="0" err="1">
                <a:latin typeface="Hammersmith One"/>
              </a:rPr>
              <a:t>target_entity</a:t>
            </a:r>
            <a:r>
              <a:rPr lang="en-US" sz="2400" dirty="0">
                <a:latin typeface="Hammersmith One"/>
              </a:rPr>
              <a:t>” to calculate features for. (Each table is called an entity)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b="1" dirty="0" err="1">
                <a:latin typeface="Hammersmith One"/>
              </a:rPr>
              <a:t>Ouput</a:t>
            </a:r>
            <a:r>
              <a:rPr lang="en-US" sz="2400" dirty="0">
                <a:latin typeface="Hammersmith One"/>
              </a:rPr>
              <a:t>: is a feature matrix and the corresponding list of feature definitions.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DFB5345-9FAC-42B7-8203-25862E085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534" y="4430957"/>
            <a:ext cx="1730931" cy="423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Tx/>
              <a:buSzPct val="70000"/>
              <a:buFont typeface="+mj-lt"/>
              <a:buAutoNum type="arabicPeriod"/>
            </a:pPr>
            <a:r>
              <a:rPr lang="en-US" sz="3000" dirty="0">
                <a:latin typeface="Hammersmith One"/>
              </a:rPr>
              <a:t>Introduction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Tx/>
              <a:buSzPct val="70000"/>
              <a:buFont typeface="+mj-lt"/>
              <a:buAutoNum type="arabicPeriod"/>
            </a:pPr>
            <a:r>
              <a:rPr lang="en-US" sz="3000" dirty="0">
                <a:latin typeface="Hammersmith One"/>
              </a:rPr>
              <a:t>Customer churn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Tx/>
              <a:buSzPct val="70000"/>
              <a:buFont typeface="+mj-lt"/>
              <a:buAutoNum type="arabicPeriod"/>
            </a:pPr>
            <a:r>
              <a:rPr lang="en-US" sz="3000" dirty="0">
                <a:latin typeface="Hammersmith One"/>
              </a:rPr>
              <a:t>Prediction Engineering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Tx/>
              <a:buSzPct val="70000"/>
              <a:buFont typeface="+mj-lt"/>
              <a:buAutoNum type="arabicPeriod"/>
            </a:pPr>
            <a:r>
              <a:rPr lang="en-US" sz="3000" dirty="0">
                <a:latin typeface="Hammersmith One"/>
              </a:rPr>
              <a:t>Feature Engineering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Tx/>
              <a:buSzPct val="70000"/>
              <a:buFont typeface="+mj-lt"/>
              <a:buAutoNum type="arabicPeriod"/>
            </a:pPr>
            <a:r>
              <a:rPr lang="en-US" sz="3000" dirty="0">
                <a:latin typeface="Hammersmith One"/>
              </a:rPr>
              <a:t>Modeling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Tx/>
              <a:buSzPct val="70000"/>
              <a:buFont typeface="+mj-lt"/>
              <a:buAutoNum type="arabicPeriod"/>
            </a:pPr>
            <a:r>
              <a:rPr lang="en-US" sz="3000" dirty="0">
                <a:latin typeface="Hammersmith One"/>
              </a:rPr>
              <a:t>Conclusions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Tx/>
              <a:buSzPct val="70000"/>
              <a:buFont typeface="+mj-lt"/>
              <a:buAutoNum type="arabicPeriod"/>
            </a:pPr>
            <a:endParaRPr sz="3000" dirty="0">
              <a:latin typeface="Hammersmith One"/>
            </a:endParaRPr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DFA7-619A-411C-9A12-93D0BE68DB02}"/>
              </a:ext>
            </a:extLst>
          </p:cNvPr>
          <p:cNvSpPr txBox="1"/>
          <p:nvPr/>
        </p:nvSpPr>
        <p:spPr>
          <a:xfrm>
            <a:off x="1143000" y="914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326;p55">
            <a:extLst>
              <a:ext uri="{FF2B5EF4-FFF2-40B4-BE49-F238E27FC236}">
                <a16:creationId xmlns:a16="http://schemas.microsoft.com/office/drawing/2014/main" id="{A825CF10-0DE2-4188-A18C-F5C773F1AA0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7A228-2CED-4312-B581-926241F2681E}"/>
              </a:ext>
            </a:extLst>
          </p:cNvPr>
          <p:cNvSpPr txBox="1"/>
          <p:nvPr/>
        </p:nvSpPr>
        <p:spPr>
          <a:xfrm>
            <a:off x="927368" y="802034"/>
            <a:ext cx="72892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ammersmith One"/>
              </a:rPr>
              <a:t>BUT</a:t>
            </a:r>
            <a:r>
              <a:rPr lang="en-US" sz="2400" dirty="0">
                <a:latin typeface="Hammersmith One"/>
              </a:rPr>
              <a:t> RAM overflow on Google Colab </a:t>
            </a:r>
            <a:r>
              <a:rPr lang="en-US" sz="2400" dirty="0">
                <a:latin typeface="Hammersmith One"/>
                <a:sym typeface="Wingdings" panose="05000000000000000000" pitchFamily="2" charset="2"/>
              </a:rPr>
              <a:t></a:t>
            </a:r>
          </a:p>
          <a:p>
            <a:r>
              <a:rPr lang="en-US" sz="2400" b="1" dirty="0">
                <a:latin typeface="Hammersmith One"/>
                <a:sym typeface="Wingdings" panose="05000000000000000000" pitchFamily="2" charset="2"/>
              </a:rPr>
              <a:t>-&gt; Manual Feature Engineering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Hammersmith One"/>
                <a:sym typeface="Wingdings" panose="05000000000000000000" pitchFamily="2" charset="2"/>
              </a:rPr>
              <a:t>	- before cutoff time for each label </a:t>
            </a:r>
          </a:p>
          <a:p>
            <a:r>
              <a:rPr lang="en-US" sz="2400" b="1" dirty="0">
                <a:solidFill>
                  <a:srgbClr val="202124"/>
                </a:solidFill>
                <a:latin typeface="Hammersmith One"/>
                <a:sym typeface="Wingdings" panose="05000000000000000000" pitchFamily="2" charset="2"/>
              </a:rPr>
              <a:t>	- </a:t>
            </a:r>
            <a:r>
              <a:rPr lang="en-US" sz="2400" dirty="0">
                <a:latin typeface="Hammersmith One"/>
              </a:rPr>
              <a:t>Create new variables based on </a:t>
            </a:r>
            <a:r>
              <a:rPr lang="en-US" sz="2400" b="1" dirty="0">
                <a:latin typeface="Hammersmith One"/>
              </a:rPr>
              <a:t>domain 	knowledge by primitives</a:t>
            </a:r>
            <a:r>
              <a:rPr lang="en-US" sz="2400" dirty="0">
                <a:latin typeface="Hammersmith One"/>
              </a:rPr>
              <a:t>: sum, mean, avg, diff…</a:t>
            </a:r>
          </a:p>
          <a:p>
            <a:r>
              <a:rPr lang="en-US" sz="2400" dirty="0">
                <a:latin typeface="Hammersmith One"/>
              </a:rPr>
              <a:t>	- Identifying </a:t>
            </a:r>
            <a:r>
              <a:rPr lang="en-US" sz="2400" b="1" dirty="0">
                <a:latin typeface="Hammersmith One"/>
              </a:rPr>
              <a:t>outliers</a:t>
            </a:r>
            <a:r>
              <a:rPr lang="en-US" sz="2400" dirty="0">
                <a:latin typeface="Hammersmith One"/>
              </a:rPr>
              <a:t> with the </a:t>
            </a:r>
            <a:r>
              <a:rPr lang="en-US" sz="2400" b="1" dirty="0">
                <a:latin typeface="Hammersmith One"/>
              </a:rPr>
              <a:t>1.5xIQR</a:t>
            </a:r>
            <a:r>
              <a:rPr lang="en-US" sz="2400" dirty="0">
                <a:latin typeface="Hammersmith One"/>
              </a:rPr>
              <a:t> rule…</a:t>
            </a:r>
          </a:p>
          <a:p>
            <a:r>
              <a:rPr lang="en-US" sz="2400" dirty="0">
                <a:latin typeface="Hammersmith One"/>
              </a:rPr>
              <a:t>	- Missing values, error data…</a:t>
            </a:r>
          </a:p>
          <a:p>
            <a:endParaRPr lang="en-US" sz="2400" b="1" dirty="0">
              <a:latin typeface="Hammersmith One"/>
            </a:endParaRPr>
          </a:p>
          <a:p>
            <a:endParaRPr lang="en-US" sz="3200" b="1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US" sz="24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311956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100" name="Google Shape;2100;p9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01" name="Google Shape;2101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9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DFA7-619A-411C-9A12-93D0BE68DB02}"/>
              </a:ext>
            </a:extLst>
          </p:cNvPr>
          <p:cNvSpPr txBox="1"/>
          <p:nvPr/>
        </p:nvSpPr>
        <p:spPr>
          <a:xfrm>
            <a:off x="1143000" y="914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326;p55">
            <a:extLst>
              <a:ext uri="{FF2B5EF4-FFF2-40B4-BE49-F238E27FC236}">
                <a16:creationId xmlns:a16="http://schemas.microsoft.com/office/drawing/2014/main" id="{A825CF10-0DE2-4188-A18C-F5C773F1AA0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AF7B7-A541-4EF1-96A6-D567F6A44A09}"/>
              </a:ext>
            </a:extLst>
          </p:cNvPr>
          <p:cNvSpPr txBox="1"/>
          <p:nvPr/>
        </p:nvSpPr>
        <p:spPr>
          <a:xfrm>
            <a:off x="146417" y="129570"/>
            <a:ext cx="86371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Teaching a Machine Learning Algorithm to Deliver Business Value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The objective of machine learning is </a:t>
            </a:r>
            <a:r>
              <a:rPr lang="en-US" sz="2400" b="1" dirty="0">
                <a:latin typeface="Hammersmith One"/>
              </a:rPr>
              <a:t>not a model that does well on training data</a:t>
            </a:r>
            <a:r>
              <a:rPr lang="en-US" sz="2400" dirty="0">
                <a:latin typeface="Hammersmith One"/>
              </a:rPr>
              <a:t>, but one that demonstrates it satisfies </a:t>
            </a:r>
            <a:r>
              <a:rPr lang="en-US" sz="2400" b="1" dirty="0">
                <a:latin typeface="Hammersmith One"/>
              </a:rPr>
              <a:t>the business need and can be deployed on live data</a:t>
            </a:r>
            <a:r>
              <a:rPr lang="en-US" sz="2400" dirty="0">
                <a:latin typeface="Hammersmith One"/>
              </a:rPr>
              <a:t>.</a:t>
            </a:r>
          </a:p>
          <a:p>
            <a:pPr>
              <a:buClrTx/>
              <a:buSzPct val="70000"/>
            </a:pPr>
            <a:endParaRPr lang="en-US" sz="2400" dirty="0">
              <a:latin typeface="Hammersmith One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213711-1E3D-4C43-AC29-F1AC2CB12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05" y="1766124"/>
            <a:ext cx="6195761" cy="3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4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DFA7-619A-411C-9A12-93D0BE68DB02}"/>
              </a:ext>
            </a:extLst>
          </p:cNvPr>
          <p:cNvSpPr txBox="1"/>
          <p:nvPr/>
        </p:nvSpPr>
        <p:spPr>
          <a:xfrm>
            <a:off x="1143000" y="914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326;p55">
            <a:extLst>
              <a:ext uri="{FF2B5EF4-FFF2-40B4-BE49-F238E27FC236}">
                <a16:creationId xmlns:a16="http://schemas.microsoft.com/office/drawing/2014/main" id="{A825CF10-0DE2-4188-A18C-F5C773F1AA0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AF7B7-A541-4EF1-96A6-D567F6A44A09}"/>
              </a:ext>
            </a:extLst>
          </p:cNvPr>
          <p:cNvSpPr txBox="1"/>
          <p:nvPr/>
        </p:nvSpPr>
        <p:spPr>
          <a:xfrm>
            <a:off x="146417" y="129570"/>
            <a:ext cx="86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Pct val="70000"/>
            </a:pPr>
            <a:r>
              <a:rPr lang="en-US" sz="2400" dirty="0">
                <a:latin typeface="Hammersmith One"/>
              </a:rPr>
              <a:t>The 10 most important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E3F54E-239E-4744-B59F-A7866288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07" y="914400"/>
            <a:ext cx="6219985" cy="374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6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DFA7-619A-411C-9A12-93D0BE68DB02}"/>
              </a:ext>
            </a:extLst>
          </p:cNvPr>
          <p:cNvSpPr txBox="1"/>
          <p:nvPr/>
        </p:nvSpPr>
        <p:spPr>
          <a:xfrm>
            <a:off x="1143000" y="914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326;p55">
            <a:extLst>
              <a:ext uri="{FF2B5EF4-FFF2-40B4-BE49-F238E27FC236}">
                <a16:creationId xmlns:a16="http://schemas.microsoft.com/office/drawing/2014/main" id="{A825CF10-0DE2-4188-A18C-F5C773F1AA0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AF7B7-A541-4EF1-96A6-D567F6A44A09}"/>
              </a:ext>
            </a:extLst>
          </p:cNvPr>
          <p:cNvSpPr txBox="1"/>
          <p:nvPr/>
        </p:nvSpPr>
        <p:spPr>
          <a:xfrm>
            <a:off x="146417" y="129570"/>
            <a:ext cx="8637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Making Predictions and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A1459-AD24-4A38-8FC9-778A854D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3" y="3079877"/>
            <a:ext cx="3718167" cy="1993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633C2F-0361-438A-A70D-B944CB39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0" y="702891"/>
            <a:ext cx="3114452" cy="21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FCC65C-B80D-416D-A63F-DB24F9D8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64" y="702891"/>
            <a:ext cx="3899323" cy="37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9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3DFA7-619A-411C-9A12-93D0BE68DB02}"/>
              </a:ext>
            </a:extLst>
          </p:cNvPr>
          <p:cNvSpPr txBox="1"/>
          <p:nvPr/>
        </p:nvSpPr>
        <p:spPr>
          <a:xfrm>
            <a:off x="1143000" y="914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326;p55">
            <a:extLst>
              <a:ext uri="{FF2B5EF4-FFF2-40B4-BE49-F238E27FC236}">
                <a16:creationId xmlns:a16="http://schemas.microsoft.com/office/drawing/2014/main" id="{A825CF10-0DE2-4188-A18C-F5C773F1AA0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AF7B7-A541-4EF1-96A6-D567F6A44A09}"/>
              </a:ext>
            </a:extLst>
          </p:cNvPr>
          <p:cNvSpPr txBox="1"/>
          <p:nvPr/>
        </p:nvSpPr>
        <p:spPr>
          <a:xfrm>
            <a:off x="146418" y="98039"/>
            <a:ext cx="8637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Business Value Analysis…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Automated Model Optimization </a:t>
            </a:r>
            <a:r>
              <a:rPr lang="en-US" sz="2400">
                <a:latin typeface="Hammersmith One"/>
              </a:rPr>
              <a:t>Using TPOT…</a:t>
            </a:r>
            <a:endParaRPr lang="en-US" sz="24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248769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Hammersmith One"/>
              </a:rPr>
              <a:t>Conclusions</a:t>
            </a:r>
            <a:endParaRPr dirty="0"/>
          </a:p>
        </p:txBody>
      </p:sp>
      <p:sp>
        <p:nvSpPr>
          <p:cNvPr id="2100" name="Google Shape;2100;p9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101" name="Google Shape;2101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9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93385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E25F61-8D07-4918-91D5-E92E08B7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6" y="0"/>
            <a:ext cx="6120219" cy="25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358EB-9AAC-4242-A6D4-DA9D611B9D59}"/>
              </a:ext>
            </a:extLst>
          </p:cNvPr>
          <p:cNvSpPr txBox="1"/>
          <p:nvPr/>
        </p:nvSpPr>
        <p:spPr>
          <a:xfrm>
            <a:off x="2031460" y="2970673"/>
            <a:ext cx="50810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ammersmith One"/>
              </a:rPr>
              <a:t>Future work: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Hammersmith One"/>
              </a:rPr>
              <a:t>Use all data table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Hammersmith One"/>
              </a:rPr>
              <a:t>Create more new variables</a:t>
            </a:r>
          </a:p>
          <a:p>
            <a:pPr marL="342900" indent="-342900">
              <a:buFontTx/>
              <a:buChar char="-"/>
            </a:pPr>
            <a:r>
              <a:rPr lang="en-US" sz="2400">
                <a:latin typeface="Hammersmith One"/>
              </a:rPr>
              <a:t>Automated Feature Engineering</a:t>
            </a:r>
            <a:endParaRPr lang="en-US" sz="2400" dirty="0">
              <a:latin typeface="Hammersmith One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Hammersmith One"/>
              </a:rPr>
              <a:t>…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4156624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1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FOR YOUR ATTENTION!</a:t>
            </a:r>
            <a:endParaRPr dirty="0"/>
          </a:p>
        </p:txBody>
      </p:sp>
      <p:sp>
        <p:nvSpPr>
          <p:cNvPr id="2584" name="Google Shape;2584;p125"/>
          <p:cNvSpPr/>
          <p:nvPr/>
        </p:nvSpPr>
        <p:spPr>
          <a:xfrm>
            <a:off x="881400" y="1771238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125"/>
          <p:cNvSpPr/>
          <p:nvPr/>
        </p:nvSpPr>
        <p:spPr>
          <a:xfrm>
            <a:off x="3324475" y="2780963"/>
            <a:ext cx="1080300" cy="1268925"/>
          </a:xfrm>
          <a:custGeom>
            <a:avLst/>
            <a:gdLst/>
            <a:ahLst/>
            <a:cxnLst/>
            <a:rect l="l" t="t" r="r" b="b"/>
            <a:pathLst>
              <a:path w="43212" h="50757" extrusionOk="0">
                <a:moveTo>
                  <a:pt x="8566" y="1929"/>
                </a:moveTo>
                <a:cubicBezTo>
                  <a:pt x="10493" y="3133"/>
                  <a:pt x="12634" y="4017"/>
                  <a:pt x="14615" y="5087"/>
                </a:cubicBezTo>
                <a:cubicBezTo>
                  <a:pt x="17773" y="6747"/>
                  <a:pt x="19887" y="8861"/>
                  <a:pt x="21948" y="11511"/>
                </a:cubicBezTo>
                <a:cubicBezTo>
                  <a:pt x="21012" y="10869"/>
                  <a:pt x="19941" y="10467"/>
                  <a:pt x="18924" y="9878"/>
                </a:cubicBezTo>
                <a:cubicBezTo>
                  <a:pt x="17425" y="9048"/>
                  <a:pt x="15926" y="8219"/>
                  <a:pt x="14561" y="7175"/>
                </a:cubicBezTo>
                <a:cubicBezTo>
                  <a:pt x="12741" y="5837"/>
                  <a:pt x="11055" y="4338"/>
                  <a:pt x="9395" y="2785"/>
                </a:cubicBezTo>
                <a:cubicBezTo>
                  <a:pt x="9101" y="2518"/>
                  <a:pt x="8833" y="2223"/>
                  <a:pt x="8566" y="1929"/>
                </a:cubicBezTo>
                <a:close/>
                <a:moveTo>
                  <a:pt x="7522" y="5328"/>
                </a:moveTo>
                <a:cubicBezTo>
                  <a:pt x="7522" y="7844"/>
                  <a:pt x="6585" y="10360"/>
                  <a:pt x="5702" y="12689"/>
                </a:cubicBezTo>
                <a:cubicBezTo>
                  <a:pt x="4604" y="15553"/>
                  <a:pt x="3105" y="18068"/>
                  <a:pt x="1152" y="20397"/>
                </a:cubicBezTo>
                <a:cubicBezTo>
                  <a:pt x="1339" y="17185"/>
                  <a:pt x="2570" y="13786"/>
                  <a:pt x="4069" y="11083"/>
                </a:cubicBezTo>
                <a:cubicBezTo>
                  <a:pt x="4899" y="9557"/>
                  <a:pt x="5782" y="8112"/>
                  <a:pt x="6665" y="6613"/>
                </a:cubicBezTo>
                <a:cubicBezTo>
                  <a:pt x="6906" y="6185"/>
                  <a:pt x="7254" y="5756"/>
                  <a:pt x="7522" y="5328"/>
                </a:cubicBezTo>
                <a:close/>
                <a:moveTo>
                  <a:pt x="11697" y="13866"/>
                </a:moveTo>
                <a:cubicBezTo>
                  <a:pt x="16435" y="15044"/>
                  <a:pt x="20583" y="17453"/>
                  <a:pt x="23795" y="21147"/>
                </a:cubicBezTo>
                <a:cubicBezTo>
                  <a:pt x="18870" y="20317"/>
                  <a:pt x="14909" y="17560"/>
                  <a:pt x="11697" y="13866"/>
                </a:cubicBezTo>
                <a:close/>
                <a:moveTo>
                  <a:pt x="21979" y="26157"/>
                </a:moveTo>
                <a:cubicBezTo>
                  <a:pt x="23920" y="26157"/>
                  <a:pt x="25812" y="26506"/>
                  <a:pt x="27650" y="27570"/>
                </a:cubicBezTo>
                <a:cubicBezTo>
                  <a:pt x="28854" y="28239"/>
                  <a:pt x="29978" y="29042"/>
                  <a:pt x="31129" y="29819"/>
                </a:cubicBezTo>
                <a:cubicBezTo>
                  <a:pt x="31984" y="30380"/>
                  <a:pt x="33530" y="30987"/>
                  <a:pt x="31739" y="30987"/>
                </a:cubicBezTo>
                <a:cubicBezTo>
                  <a:pt x="31567" y="30987"/>
                  <a:pt x="31365" y="30981"/>
                  <a:pt x="31129" y="30970"/>
                </a:cubicBezTo>
                <a:cubicBezTo>
                  <a:pt x="26579" y="30729"/>
                  <a:pt x="22511" y="28748"/>
                  <a:pt x="18683" y="26419"/>
                </a:cubicBezTo>
                <a:cubicBezTo>
                  <a:pt x="19796" y="26266"/>
                  <a:pt x="20895" y="26157"/>
                  <a:pt x="21979" y="26157"/>
                </a:cubicBezTo>
                <a:close/>
                <a:moveTo>
                  <a:pt x="13544" y="20799"/>
                </a:moveTo>
                <a:lnTo>
                  <a:pt x="13544" y="20799"/>
                </a:lnTo>
                <a:cubicBezTo>
                  <a:pt x="13705" y="23074"/>
                  <a:pt x="13116" y="25590"/>
                  <a:pt x="12286" y="27570"/>
                </a:cubicBezTo>
                <a:cubicBezTo>
                  <a:pt x="11751" y="28935"/>
                  <a:pt x="11162" y="30300"/>
                  <a:pt x="10386" y="31532"/>
                </a:cubicBezTo>
                <a:cubicBezTo>
                  <a:pt x="10044" y="32084"/>
                  <a:pt x="8019" y="34371"/>
                  <a:pt x="7952" y="34371"/>
                </a:cubicBezTo>
                <a:cubicBezTo>
                  <a:pt x="7951" y="34371"/>
                  <a:pt x="7950" y="34370"/>
                  <a:pt x="7950" y="34369"/>
                </a:cubicBezTo>
                <a:cubicBezTo>
                  <a:pt x="7602" y="29551"/>
                  <a:pt x="10627" y="24546"/>
                  <a:pt x="13544" y="20799"/>
                </a:cubicBezTo>
                <a:close/>
                <a:moveTo>
                  <a:pt x="32420" y="37714"/>
                </a:moveTo>
                <a:cubicBezTo>
                  <a:pt x="34620" y="37714"/>
                  <a:pt x="36514" y="38481"/>
                  <a:pt x="38409" y="39481"/>
                </a:cubicBezTo>
                <a:cubicBezTo>
                  <a:pt x="37275" y="39682"/>
                  <a:pt x="36155" y="39788"/>
                  <a:pt x="35055" y="39788"/>
                </a:cubicBezTo>
                <a:cubicBezTo>
                  <a:pt x="32780" y="39788"/>
                  <a:pt x="30589" y="39332"/>
                  <a:pt x="28533" y="38303"/>
                </a:cubicBezTo>
                <a:cubicBezTo>
                  <a:pt x="29791" y="38196"/>
                  <a:pt x="31156" y="37741"/>
                  <a:pt x="32307" y="37714"/>
                </a:cubicBezTo>
                <a:cubicBezTo>
                  <a:pt x="32344" y="37714"/>
                  <a:pt x="32382" y="37714"/>
                  <a:pt x="32420" y="37714"/>
                </a:cubicBezTo>
                <a:close/>
                <a:moveTo>
                  <a:pt x="21681" y="33084"/>
                </a:moveTo>
                <a:cubicBezTo>
                  <a:pt x="22430" y="36644"/>
                  <a:pt x="20717" y="41542"/>
                  <a:pt x="18951" y="44352"/>
                </a:cubicBezTo>
                <a:cubicBezTo>
                  <a:pt x="18848" y="44368"/>
                  <a:pt x="18753" y="44375"/>
                  <a:pt x="18667" y="44375"/>
                </a:cubicBezTo>
                <a:cubicBezTo>
                  <a:pt x="17994" y="44375"/>
                  <a:pt x="17842" y="43910"/>
                  <a:pt x="18174" y="42961"/>
                </a:cubicBezTo>
                <a:cubicBezTo>
                  <a:pt x="18201" y="42506"/>
                  <a:pt x="18228" y="42050"/>
                  <a:pt x="18308" y="41569"/>
                </a:cubicBezTo>
                <a:cubicBezTo>
                  <a:pt x="18496" y="40418"/>
                  <a:pt x="18763" y="39294"/>
                  <a:pt x="19138" y="38196"/>
                </a:cubicBezTo>
                <a:cubicBezTo>
                  <a:pt x="19673" y="36590"/>
                  <a:pt x="20450" y="34396"/>
                  <a:pt x="21681" y="33084"/>
                </a:cubicBezTo>
                <a:close/>
                <a:moveTo>
                  <a:pt x="31423" y="41890"/>
                </a:moveTo>
                <a:cubicBezTo>
                  <a:pt x="33699" y="42800"/>
                  <a:pt x="35813" y="43416"/>
                  <a:pt x="37820" y="45102"/>
                </a:cubicBezTo>
                <a:cubicBezTo>
                  <a:pt x="39212" y="46279"/>
                  <a:pt x="40229" y="47752"/>
                  <a:pt x="41327" y="49170"/>
                </a:cubicBezTo>
                <a:cubicBezTo>
                  <a:pt x="39801" y="48367"/>
                  <a:pt x="38142" y="47885"/>
                  <a:pt x="36643" y="46922"/>
                </a:cubicBezTo>
                <a:cubicBezTo>
                  <a:pt x="34582" y="45610"/>
                  <a:pt x="33136" y="43603"/>
                  <a:pt x="31423" y="41890"/>
                </a:cubicBezTo>
                <a:close/>
                <a:moveTo>
                  <a:pt x="6847" y="1"/>
                </a:moveTo>
                <a:cubicBezTo>
                  <a:pt x="6749" y="1"/>
                  <a:pt x="6645" y="87"/>
                  <a:pt x="6665" y="189"/>
                </a:cubicBezTo>
                <a:cubicBezTo>
                  <a:pt x="6585" y="296"/>
                  <a:pt x="6558" y="457"/>
                  <a:pt x="6692" y="564"/>
                </a:cubicBezTo>
                <a:lnTo>
                  <a:pt x="6719" y="564"/>
                </a:lnTo>
                <a:cubicBezTo>
                  <a:pt x="6853" y="1795"/>
                  <a:pt x="7067" y="3053"/>
                  <a:pt x="7334" y="4284"/>
                </a:cubicBezTo>
                <a:cubicBezTo>
                  <a:pt x="6478" y="4712"/>
                  <a:pt x="6023" y="5917"/>
                  <a:pt x="5595" y="6720"/>
                </a:cubicBezTo>
                <a:cubicBezTo>
                  <a:pt x="4604" y="8567"/>
                  <a:pt x="3480" y="10360"/>
                  <a:pt x="2543" y="12234"/>
                </a:cubicBezTo>
                <a:cubicBezTo>
                  <a:pt x="1205" y="14910"/>
                  <a:pt x="1" y="18497"/>
                  <a:pt x="349" y="21548"/>
                </a:cubicBezTo>
                <a:cubicBezTo>
                  <a:pt x="367" y="21729"/>
                  <a:pt x="569" y="21861"/>
                  <a:pt x="756" y="21861"/>
                </a:cubicBezTo>
                <a:cubicBezTo>
                  <a:pt x="845" y="21861"/>
                  <a:pt x="930" y="21831"/>
                  <a:pt x="991" y="21762"/>
                </a:cubicBezTo>
                <a:cubicBezTo>
                  <a:pt x="3266" y="19112"/>
                  <a:pt x="5140" y="16195"/>
                  <a:pt x="6264" y="12849"/>
                </a:cubicBezTo>
                <a:cubicBezTo>
                  <a:pt x="7013" y="10654"/>
                  <a:pt x="7789" y="8433"/>
                  <a:pt x="7789" y="6131"/>
                </a:cubicBezTo>
                <a:cubicBezTo>
                  <a:pt x="9074" y="10869"/>
                  <a:pt x="11108" y="15526"/>
                  <a:pt x="13437" y="19835"/>
                </a:cubicBezTo>
                <a:cubicBezTo>
                  <a:pt x="13410" y="19835"/>
                  <a:pt x="13410" y="19835"/>
                  <a:pt x="13383" y="19862"/>
                </a:cubicBezTo>
                <a:cubicBezTo>
                  <a:pt x="11537" y="21628"/>
                  <a:pt x="9931" y="24706"/>
                  <a:pt x="8833" y="27035"/>
                </a:cubicBezTo>
                <a:cubicBezTo>
                  <a:pt x="7629" y="29631"/>
                  <a:pt x="6826" y="32308"/>
                  <a:pt x="7415" y="35172"/>
                </a:cubicBezTo>
                <a:cubicBezTo>
                  <a:pt x="7449" y="35327"/>
                  <a:pt x="7584" y="35416"/>
                  <a:pt x="7719" y="35416"/>
                </a:cubicBezTo>
                <a:cubicBezTo>
                  <a:pt x="7793" y="35416"/>
                  <a:pt x="7866" y="35389"/>
                  <a:pt x="7923" y="35332"/>
                </a:cubicBezTo>
                <a:cubicBezTo>
                  <a:pt x="11269" y="32549"/>
                  <a:pt x="14695" y="26178"/>
                  <a:pt x="14186" y="21227"/>
                </a:cubicBezTo>
                <a:lnTo>
                  <a:pt x="14186" y="21227"/>
                </a:lnTo>
                <a:cubicBezTo>
                  <a:pt x="14722" y="22190"/>
                  <a:pt x="15284" y="23154"/>
                  <a:pt x="15846" y="24064"/>
                </a:cubicBezTo>
                <a:cubicBezTo>
                  <a:pt x="16167" y="24599"/>
                  <a:pt x="16515" y="25108"/>
                  <a:pt x="16836" y="25643"/>
                </a:cubicBezTo>
                <a:cubicBezTo>
                  <a:pt x="16836" y="25670"/>
                  <a:pt x="16836" y="25697"/>
                  <a:pt x="16863" y="25723"/>
                </a:cubicBezTo>
                <a:cubicBezTo>
                  <a:pt x="16890" y="25723"/>
                  <a:pt x="16890" y="25750"/>
                  <a:pt x="16890" y="25750"/>
                </a:cubicBezTo>
                <a:cubicBezTo>
                  <a:pt x="18308" y="27972"/>
                  <a:pt x="19807" y="30113"/>
                  <a:pt x="21440" y="32174"/>
                </a:cubicBezTo>
                <a:cubicBezTo>
                  <a:pt x="21467" y="32228"/>
                  <a:pt x="21467" y="32308"/>
                  <a:pt x="21493" y="32361"/>
                </a:cubicBezTo>
                <a:cubicBezTo>
                  <a:pt x="19834" y="33539"/>
                  <a:pt x="18656" y="36831"/>
                  <a:pt x="18201" y="38678"/>
                </a:cubicBezTo>
                <a:cubicBezTo>
                  <a:pt x="17639" y="41007"/>
                  <a:pt x="17157" y="43442"/>
                  <a:pt x="18094" y="45717"/>
                </a:cubicBezTo>
                <a:cubicBezTo>
                  <a:pt x="18134" y="45824"/>
                  <a:pt x="18228" y="45871"/>
                  <a:pt x="18325" y="45871"/>
                </a:cubicBezTo>
                <a:cubicBezTo>
                  <a:pt x="18422" y="45871"/>
                  <a:pt x="18522" y="45824"/>
                  <a:pt x="18576" y="45744"/>
                </a:cubicBezTo>
                <a:cubicBezTo>
                  <a:pt x="20503" y="42746"/>
                  <a:pt x="23394" y="37179"/>
                  <a:pt x="22243" y="33191"/>
                </a:cubicBezTo>
                <a:lnTo>
                  <a:pt x="22243" y="33191"/>
                </a:lnTo>
                <a:cubicBezTo>
                  <a:pt x="24812" y="36296"/>
                  <a:pt x="27650" y="39187"/>
                  <a:pt x="30808" y="41756"/>
                </a:cubicBezTo>
                <a:cubicBezTo>
                  <a:pt x="32307" y="43790"/>
                  <a:pt x="33993" y="46333"/>
                  <a:pt x="36241" y="47537"/>
                </a:cubicBezTo>
                <a:cubicBezTo>
                  <a:pt x="38356" y="48662"/>
                  <a:pt x="40738" y="49224"/>
                  <a:pt x="42665" y="50696"/>
                </a:cubicBezTo>
                <a:cubicBezTo>
                  <a:pt x="42713" y="50738"/>
                  <a:pt x="42765" y="50757"/>
                  <a:pt x="42816" y="50757"/>
                </a:cubicBezTo>
                <a:cubicBezTo>
                  <a:pt x="43022" y="50757"/>
                  <a:pt x="43211" y="50461"/>
                  <a:pt x="43040" y="50268"/>
                </a:cubicBezTo>
                <a:cubicBezTo>
                  <a:pt x="41032" y="48287"/>
                  <a:pt x="39721" y="45851"/>
                  <a:pt x="37473" y="44111"/>
                </a:cubicBezTo>
                <a:cubicBezTo>
                  <a:pt x="35438" y="42586"/>
                  <a:pt x="33511" y="41595"/>
                  <a:pt x="31022" y="41114"/>
                </a:cubicBezTo>
                <a:cubicBezTo>
                  <a:pt x="31004" y="41105"/>
                  <a:pt x="30989" y="41102"/>
                  <a:pt x="30976" y="41102"/>
                </a:cubicBezTo>
                <a:cubicBezTo>
                  <a:pt x="30951" y="41102"/>
                  <a:pt x="30933" y="41114"/>
                  <a:pt x="30915" y="41114"/>
                </a:cubicBezTo>
                <a:cubicBezTo>
                  <a:pt x="30165" y="40498"/>
                  <a:pt x="29470" y="39856"/>
                  <a:pt x="28774" y="39187"/>
                </a:cubicBezTo>
                <a:lnTo>
                  <a:pt x="28774" y="39187"/>
                </a:lnTo>
                <a:cubicBezTo>
                  <a:pt x="30565" y="40037"/>
                  <a:pt x="32640" y="40362"/>
                  <a:pt x="34696" y="40362"/>
                </a:cubicBezTo>
                <a:cubicBezTo>
                  <a:pt x="36266" y="40362"/>
                  <a:pt x="37825" y="40172"/>
                  <a:pt x="39239" y="39882"/>
                </a:cubicBezTo>
                <a:cubicBezTo>
                  <a:pt x="39453" y="39829"/>
                  <a:pt x="39533" y="39508"/>
                  <a:pt x="39319" y="39401"/>
                </a:cubicBezTo>
                <a:cubicBezTo>
                  <a:pt x="37606" y="38464"/>
                  <a:pt x="35679" y="37420"/>
                  <a:pt x="33672" y="37233"/>
                </a:cubicBezTo>
                <a:cubicBezTo>
                  <a:pt x="33212" y="37192"/>
                  <a:pt x="32748" y="37174"/>
                  <a:pt x="32283" y="37174"/>
                </a:cubicBezTo>
                <a:cubicBezTo>
                  <a:pt x="31531" y="37174"/>
                  <a:pt x="30776" y="37220"/>
                  <a:pt x="30032" y="37286"/>
                </a:cubicBezTo>
                <a:cubicBezTo>
                  <a:pt x="29319" y="37375"/>
                  <a:pt x="28513" y="37613"/>
                  <a:pt x="27769" y="37613"/>
                </a:cubicBezTo>
                <a:cubicBezTo>
                  <a:pt x="27619" y="37613"/>
                  <a:pt x="27472" y="37603"/>
                  <a:pt x="27328" y="37581"/>
                </a:cubicBezTo>
                <a:lnTo>
                  <a:pt x="27248" y="37581"/>
                </a:lnTo>
                <a:cubicBezTo>
                  <a:pt x="27114" y="37527"/>
                  <a:pt x="27007" y="37447"/>
                  <a:pt x="26900" y="37367"/>
                </a:cubicBezTo>
                <a:cubicBezTo>
                  <a:pt x="23902" y="34288"/>
                  <a:pt x="21172" y="30889"/>
                  <a:pt x="18790" y="27303"/>
                </a:cubicBezTo>
                <a:lnTo>
                  <a:pt x="18790" y="27303"/>
                </a:lnTo>
                <a:cubicBezTo>
                  <a:pt x="22073" y="29694"/>
                  <a:pt x="26645" y="31485"/>
                  <a:pt x="30699" y="31485"/>
                </a:cubicBezTo>
                <a:cubicBezTo>
                  <a:pt x="31636" y="31485"/>
                  <a:pt x="32545" y="31390"/>
                  <a:pt x="33404" y="31184"/>
                </a:cubicBezTo>
                <a:cubicBezTo>
                  <a:pt x="33591" y="31157"/>
                  <a:pt x="33699" y="30862"/>
                  <a:pt x="33484" y="30729"/>
                </a:cubicBezTo>
                <a:cubicBezTo>
                  <a:pt x="30915" y="29203"/>
                  <a:pt x="28613" y="26955"/>
                  <a:pt x="25669" y="26098"/>
                </a:cubicBezTo>
                <a:cubicBezTo>
                  <a:pt x="24149" y="25653"/>
                  <a:pt x="22673" y="25445"/>
                  <a:pt x="21181" y="25445"/>
                </a:cubicBezTo>
                <a:cubicBezTo>
                  <a:pt x="20071" y="25445"/>
                  <a:pt x="18952" y="25560"/>
                  <a:pt x="17800" y="25777"/>
                </a:cubicBezTo>
                <a:cubicBezTo>
                  <a:pt x="17077" y="24599"/>
                  <a:pt x="16354" y="23422"/>
                  <a:pt x="15685" y="22217"/>
                </a:cubicBezTo>
                <a:cubicBezTo>
                  <a:pt x="14454" y="19969"/>
                  <a:pt x="13330" y="17694"/>
                  <a:pt x="12313" y="15392"/>
                </a:cubicBezTo>
                <a:lnTo>
                  <a:pt x="12313" y="15392"/>
                </a:lnTo>
                <a:cubicBezTo>
                  <a:pt x="15364" y="19005"/>
                  <a:pt x="19995" y="21307"/>
                  <a:pt x="24625" y="21923"/>
                </a:cubicBezTo>
                <a:cubicBezTo>
                  <a:pt x="24644" y="21926"/>
                  <a:pt x="24663" y="21928"/>
                  <a:pt x="24681" y="21928"/>
                </a:cubicBezTo>
                <a:cubicBezTo>
                  <a:pt x="24936" y="21928"/>
                  <a:pt x="25043" y="21588"/>
                  <a:pt x="24893" y="21387"/>
                </a:cubicBezTo>
                <a:cubicBezTo>
                  <a:pt x="21440" y="17132"/>
                  <a:pt x="16595" y="14161"/>
                  <a:pt x="11269" y="12983"/>
                </a:cubicBezTo>
                <a:cubicBezTo>
                  <a:pt x="11055" y="12474"/>
                  <a:pt x="10841" y="11966"/>
                  <a:pt x="10627" y="11431"/>
                </a:cubicBezTo>
                <a:cubicBezTo>
                  <a:pt x="9342" y="8138"/>
                  <a:pt x="8539" y="4712"/>
                  <a:pt x="7415" y="1394"/>
                </a:cubicBezTo>
                <a:lnTo>
                  <a:pt x="7415" y="1394"/>
                </a:lnTo>
                <a:cubicBezTo>
                  <a:pt x="9262" y="3535"/>
                  <a:pt x="11189" y="5515"/>
                  <a:pt x="13517" y="7228"/>
                </a:cubicBezTo>
                <a:cubicBezTo>
                  <a:pt x="14882" y="8246"/>
                  <a:pt x="16301" y="9263"/>
                  <a:pt x="17827" y="9985"/>
                </a:cubicBezTo>
                <a:cubicBezTo>
                  <a:pt x="19513" y="10815"/>
                  <a:pt x="21467" y="11350"/>
                  <a:pt x="22725" y="12796"/>
                </a:cubicBezTo>
                <a:cubicBezTo>
                  <a:pt x="22774" y="12845"/>
                  <a:pt x="22824" y="12866"/>
                  <a:pt x="22871" y="12866"/>
                </a:cubicBezTo>
                <a:cubicBezTo>
                  <a:pt x="22925" y="12866"/>
                  <a:pt x="22976" y="12839"/>
                  <a:pt x="23019" y="12796"/>
                </a:cubicBezTo>
                <a:cubicBezTo>
                  <a:pt x="23046" y="12769"/>
                  <a:pt x="23073" y="12715"/>
                  <a:pt x="23073" y="12662"/>
                </a:cubicBezTo>
                <a:cubicBezTo>
                  <a:pt x="23073" y="12635"/>
                  <a:pt x="23099" y="12635"/>
                  <a:pt x="23073" y="12608"/>
                </a:cubicBezTo>
                <a:cubicBezTo>
                  <a:pt x="23073" y="12582"/>
                  <a:pt x="23046" y="12555"/>
                  <a:pt x="23046" y="12528"/>
                </a:cubicBezTo>
                <a:cubicBezTo>
                  <a:pt x="23046" y="12501"/>
                  <a:pt x="23046" y="12501"/>
                  <a:pt x="23046" y="12501"/>
                </a:cubicBezTo>
                <a:cubicBezTo>
                  <a:pt x="20342" y="5435"/>
                  <a:pt x="12473" y="4284"/>
                  <a:pt x="7093" y="82"/>
                </a:cubicBezTo>
                <a:cubicBezTo>
                  <a:pt x="7040" y="55"/>
                  <a:pt x="6986" y="28"/>
                  <a:pt x="6933" y="28"/>
                </a:cubicBezTo>
                <a:cubicBezTo>
                  <a:pt x="6907" y="9"/>
                  <a:pt x="6877" y="1"/>
                  <a:pt x="68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125"/>
          <p:cNvSpPr/>
          <p:nvPr/>
        </p:nvSpPr>
        <p:spPr>
          <a:xfrm>
            <a:off x="4066025" y="1944663"/>
            <a:ext cx="1868950" cy="1693975"/>
          </a:xfrm>
          <a:custGeom>
            <a:avLst/>
            <a:gdLst/>
            <a:ahLst/>
            <a:cxnLst/>
            <a:rect l="l" t="t" r="r" b="b"/>
            <a:pathLst>
              <a:path w="74758" h="67759" extrusionOk="0">
                <a:moveTo>
                  <a:pt x="13665" y="1"/>
                </a:moveTo>
                <a:cubicBezTo>
                  <a:pt x="10859" y="1"/>
                  <a:pt x="8053" y="193"/>
                  <a:pt x="5247" y="643"/>
                </a:cubicBezTo>
                <a:cubicBezTo>
                  <a:pt x="3507" y="938"/>
                  <a:pt x="2463" y="1848"/>
                  <a:pt x="1901" y="3534"/>
                </a:cubicBezTo>
                <a:cubicBezTo>
                  <a:pt x="536" y="7469"/>
                  <a:pt x="1" y="11564"/>
                  <a:pt x="242" y="15659"/>
                </a:cubicBezTo>
                <a:cubicBezTo>
                  <a:pt x="911" y="28132"/>
                  <a:pt x="5140" y="39239"/>
                  <a:pt x="13357" y="48714"/>
                </a:cubicBezTo>
                <a:cubicBezTo>
                  <a:pt x="18469" y="54549"/>
                  <a:pt x="24866" y="58537"/>
                  <a:pt x="32093" y="61268"/>
                </a:cubicBezTo>
                <a:cubicBezTo>
                  <a:pt x="39159" y="63917"/>
                  <a:pt x="46466" y="65764"/>
                  <a:pt x="53933" y="66969"/>
                </a:cubicBezTo>
                <a:cubicBezTo>
                  <a:pt x="57210" y="67492"/>
                  <a:pt x="60488" y="67758"/>
                  <a:pt x="63770" y="67758"/>
                </a:cubicBezTo>
                <a:cubicBezTo>
                  <a:pt x="66197" y="67758"/>
                  <a:pt x="68628" y="67612"/>
                  <a:pt x="71063" y="67317"/>
                </a:cubicBezTo>
                <a:cubicBezTo>
                  <a:pt x="72589" y="67129"/>
                  <a:pt x="72910" y="66888"/>
                  <a:pt x="72857" y="65336"/>
                </a:cubicBezTo>
                <a:cubicBezTo>
                  <a:pt x="72669" y="60250"/>
                  <a:pt x="73553" y="55272"/>
                  <a:pt x="74489" y="50294"/>
                </a:cubicBezTo>
                <a:cubicBezTo>
                  <a:pt x="74757" y="48902"/>
                  <a:pt x="74329" y="48367"/>
                  <a:pt x="72857" y="48313"/>
                </a:cubicBezTo>
                <a:cubicBezTo>
                  <a:pt x="70528" y="48233"/>
                  <a:pt x="68199" y="48126"/>
                  <a:pt x="65844" y="48045"/>
                </a:cubicBezTo>
                <a:cubicBezTo>
                  <a:pt x="60518" y="47617"/>
                  <a:pt x="55191" y="47109"/>
                  <a:pt x="50026" y="45636"/>
                </a:cubicBezTo>
                <a:cubicBezTo>
                  <a:pt x="42745" y="43575"/>
                  <a:pt x="36322" y="40096"/>
                  <a:pt x="31076" y="34582"/>
                </a:cubicBezTo>
                <a:cubicBezTo>
                  <a:pt x="28908" y="32334"/>
                  <a:pt x="27275" y="29684"/>
                  <a:pt x="25856" y="26901"/>
                </a:cubicBezTo>
                <a:cubicBezTo>
                  <a:pt x="24224" y="23769"/>
                  <a:pt x="22966" y="20477"/>
                  <a:pt x="21922" y="17078"/>
                </a:cubicBezTo>
                <a:cubicBezTo>
                  <a:pt x="20931" y="13839"/>
                  <a:pt x="20771" y="10520"/>
                  <a:pt x="20583" y="7174"/>
                </a:cubicBezTo>
                <a:cubicBezTo>
                  <a:pt x="20503" y="5408"/>
                  <a:pt x="20316" y="3668"/>
                  <a:pt x="20102" y="1901"/>
                </a:cubicBezTo>
                <a:cubicBezTo>
                  <a:pt x="19941" y="590"/>
                  <a:pt x="19566" y="242"/>
                  <a:pt x="18255" y="162"/>
                </a:cubicBezTo>
                <a:cubicBezTo>
                  <a:pt x="16725" y="58"/>
                  <a:pt x="15195" y="1"/>
                  <a:pt x="136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125"/>
          <p:cNvSpPr/>
          <p:nvPr/>
        </p:nvSpPr>
        <p:spPr>
          <a:xfrm>
            <a:off x="4954450" y="1616000"/>
            <a:ext cx="2519650" cy="1227625"/>
          </a:xfrm>
          <a:custGeom>
            <a:avLst/>
            <a:gdLst/>
            <a:ahLst/>
            <a:cxnLst/>
            <a:rect l="l" t="t" r="r" b="b"/>
            <a:pathLst>
              <a:path w="100786" h="49105" extrusionOk="0">
                <a:moveTo>
                  <a:pt x="62744" y="0"/>
                </a:moveTo>
                <a:cubicBezTo>
                  <a:pt x="60072" y="0"/>
                  <a:pt x="57534" y="358"/>
                  <a:pt x="55325" y="1108"/>
                </a:cubicBezTo>
                <a:cubicBezTo>
                  <a:pt x="50972" y="2586"/>
                  <a:pt x="46781" y="3030"/>
                  <a:pt x="42725" y="3030"/>
                </a:cubicBezTo>
                <a:cubicBezTo>
                  <a:pt x="36625" y="3030"/>
                  <a:pt x="30830" y="2027"/>
                  <a:pt x="25245" y="2027"/>
                </a:cubicBezTo>
                <a:cubicBezTo>
                  <a:pt x="21023" y="2027"/>
                  <a:pt x="16922" y="2600"/>
                  <a:pt x="12901" y="4615"/>
                </a:cubicBezTo>
                <a:cubicBezTo>
                  <a:pt x="0" y="11038"/>
                  <a:pt x="12794" y="35904"/>
                  <a:pt x="19084" y="41123"/>
                </a:cubicBezTo>
                <a:cubicBezTo>
                  <a:pt x="24454" y="45600"/>
                  <a:pt x="33727" y="49105"/>
                  <a:pt x="44405" y="49105"/>
                </a:cubicBezTo>
                <a:cubicBezTo>
                  <a:pt x="56134" y="49105"/>
                  <a:pt x="69557" y="44877"/>
                  <a:pt x="81368" y="33067"/>
                </a:cubicBezTo>
                <a:cubicBezTo>
                  <a:pt x="100785" y="13649"/>
                  <a:pt x="79230" y="0"/>
                  <a:pt x="62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125"/>
          <p:cNvSpPr/>
          <p:nvPr/>
        </p:nvSpPr>
        <p:spPr>
          <a:xfrm>
            <a:off x="6736375" y="1673511"/>
            <a:ext cx="1526234" cy="2319208"/>
          </a:xfrm>
          <a:custGeom>
            <a:avLst/>
            <a:gdLst/>
            <a:ahLst/>
            <a:cxnLst/>
            <a:rect l="l" t="t" r="r" b="b"/>
            <a:pathLst>
              <a:path w="69699" h="105912" extrusionOk="0">
                <a:moveTo>
                  <a:pt x="59956" y="0"/>
                </a:moveTo>
                <a:cubicBezTo>
                  <a:pt x="39935" y="11804"/>
                  <a:pt x="27757" y="33431"/>
                  <a:pt x="28024" y="56663"/>
                </a:cubicBezTo>
                <a:cubicBezTo>
                  <a:pt x="28158" y="69377"/>
                  <a:pt x="28051" y="83536"/>
                  <a:pt x="17960" y="94028"/>
                </a:cubicBezTo>
                <a:cubicBezTo>
                  <a:pt x="9717" y="102593"/>
                  <a:pt x="1" y="105912"/>
                  <a:pt x="1" y="105912"/>
                </a:cubicBezTo>
                <a:lnTo>
                  <a:pt x="69698" y="105912"/>
                </a:lnTo>
                <a:lnTo>
                  <a:pt x="696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841ABD-8070-414F-9926-37B85B7A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846536"/>
            <a:ext cx="7717500" cy="1450427"/>
          </a:xfrm>
        </p:spPr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r>
              <a:rPr lang="en-US" sz="2000" b="0" dirty="0"/>
              <a:t>- </a:t>
            </a:r>
            <a:r>
              <a:rPr lang="en-US" sz="2000" b="0" dirty="0">
                <a:hlinkClick r:id="rId3"/>
              </a:rPr>
              <a:t>https://github.com/Featuretools/predict-customer-churn/tree/master</a:t>
            </a:r>
            <a:br>
              <a:rPr lang="en-US" sz="2000" b="0" dirty="0"/>
            </a:br>
            <a:r>
              <a:rPr lang="en-US" sz="2000" b="0" dirty="0"/>
              <a:t>- </a:t>
            </a:r>
            <a:r>
              <a:rPr lang="en-US" sz="2000" b="0" dirty="0">
                <a:hlinkClick r:id="rId4"/>
              </a:rPr>
              <a:t>https://github.com/pareshg18/Predicting-Customer-Churn</a:t>
            </a:r>
            <a:br>
              <a:rPr lang="en-US" sz="2000" b="0" dirty="0"/>
            </a:b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5499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6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0965" y="363512"/>
            <a:ext cx="7562070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VIB wants to come up with an innovation for making use of their existing data to improve the mobile banking customer experience.</a:t>
            </a:r>
          </a:p>
          <a:p>
            <a:pPr marL="342900" indent="-342900" algn="just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VIB is excited about the out-of-the-box ideas that can determine </a:t>
            </a:r>
            <a:r>
              <a:rPr lang="en-US" sz="2400" b="1" dirty="0">
                <a:latin typeface="Hammersmith One"/>
              </a:rPr>
              <a:t>factors</a:t>
            </a:r>
            <a:r>
              <a:rPr lang="en-US" sz="2400" dirty="0">
                <a:latin typeface="Hammersmith One"/>
              </a:rPr>
              <a:t> that make our customers </a:t>
            </a:r>
            <a:r>
              <a:rPr lang="en-US" sz="2400" b="1" dirty="0">
                <a:latin typeface="Hammersmith One"/>
              </a:rPr>
              <a:t>leaving the </a:t>
            </a:r>
            <a:r>
              <a:rPr lang="en-US" sz="2400" b="1" dirty="0" err="1">
                <a:latin typeface="Hammersmith One"/>
              </a:rPr>
              <a:t>MyVIB</a:t>
            </a:r>
            <a:r>
              <a:rPr lang="en-US" sz="2400" b="1" dirty="0">
                <a:latin typeface="Hammersmith One"/>
              </a:rPr>
              <a:t> mobile application</a:t>
            </a:r>
            <a:r>
              <a:rPr lang="en-US" sz="2400" dirty="0">
                <a:latin typeface="Hammersmith One"/>
              </a:rPr>
              <a:t>.</a:t>
            </a:r>
          </a:p>
          <a:p>
            <a:pPr marL="0" indent="0" algn="just">
              <a:buClrTx/>
              <a:buSzPct val="70000"/>
              <a:buNone/>
            </a:pPr>
            <a:endParaRPr lang="en-US" sz="2400" dirty="0">
              <a:latin typeface="Hammersmith One"/>
            </a:endParaRPr>
          </a:p>
          <a:p>
            <a:pPr marL="0" indent="0" algn="just">
              <a:buClrTx/>
              <a:buSzPct val="70000"/>
              <a:buNone/>
            </a:pPr>
            <a:r>
              <a:rPr lang="en-US" sz="2400" b="1" dirty="0">
                <a:latin typeface="Hammersmith One"/>
              </a:rPr>
              <a:t>→ Definition</a:t>
            </a:r>
            <a:r>
              <a:rPr lang="en-US" sz="2400" dirty="0">
                <a:latin typeface="Hammersmith One"/>
              </a:rPr>
              <a:t> of customers who </a:t>
            </a:r>
            <a:r>
              <a:rPr lang="en-US" sz="2400" b="1" dirty="0">
                <a:latin typeface="Hammersmith One"/>
              </a:rPr>
              <a:t>leave </a:t>
            </a:r>
            <a:r>
              <a:rPr lang="en-US" sz="2400" b="1" dirty="0" err="1">
                <a:latin typeface="Hammersmith One"/>
              </a:rPr>
              <a:t>MyVIB</a:t>
            </a:r>
            <a:r>
              <a:rPr lang="en-US" sz="2400" b="1" dirty="0">
                <a:latin typeface="Hammersmith One"/>
              </a:rPr>
              <a:t> app</a:t>
            </a:r>
            <a:endParaRPr lang="en-US" sz="24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75092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9"/>
          <p:cNvSpPr/>
          <p:nvPr/>
        </p:nvSpPr>
        <p:spPr>
          <a:xfrm rot="3414954">
            <a:off x="-1780862" y="659534"/>
            <a:ext cx="3561725" cy="302960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 rot="-297191">
            <a:off x="7853152" y="3980580"/>
            <a:ext cx="1224112" cy="159881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27BAC-2F9A-4CDB-B5CE-7568185C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55" y="1727462"/>
            <a:ext cx="6163890" cy="3290891"/>
          </a:xfrm>
          <a:prstGeom prst="rect">
            <a:avLst/>
          </a:prstGeom>
        </p:spPr>
      </p:pic>
      <p:sp>
        <p:nvSpPr>
          <p:cNvPr id="43" name="Google Shape;1326;p55">
            <a:extLst>
              <a:ext uri="{FF2B5EF4-FFF2-40B4-BE49-F238E27FC236}">
                <a16:creationId xmlns:a16="http://schemas.microsoft.com/office/drawing/2014/main" id="{D070F6B0-D672-4EB5-9459-61E5384C5DE2}"/>
              </a:ext>
            </a:extLst>
          </p:cNvPr>
          <p:cNvSpPr txBox="1">
            <a:spLocks/>
          </p:cNvSpPr>
          <p:nvPr/>
        </p:nvSpPr>
        <p:spPr>
          <a:xfrm>
            <a:off x="711736" y="363512"/>
            <a:ext cx="8071821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b="1" dirty="0">
                <a:latin typeface="Hammersmith One"/>
              </a:rPr>
              <a:t>Structured, relational data</a:t>
            </a:r>
            <a:r>
              <a:rPr lang="en-US" sz="2400" dirty="0">
                <a:latin typeface="Hammersmith One"/>
              </a:rPr>
              <a:t>: observations in the rows, features in the columns, and tables tied together by primary and foreign keys: the </a:t>
            </a:r>
            <a:r>
              <a:rPr lang="en-US" sz="2400" i="1" dirty="0">
                <a:latin typeface="Hammersmith One"/>
              </a:rPr>
              <a:t>CUSTOMER_NUMBER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90965" y="363512"/>
            <a:ext cx="7562070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Tx/>
              <a:buSzPct val="70000"/>
              <a:buNone/>
            </a:pPr>
            <a:endParaRPr lang="en-US" sz="2400" dirty="0">
              <a:latin typeface="Hammersmith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EF28C-141D-4EB5-8E61-406F1E37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7" y="1028506"/>
            <a:ext cx="7376366" cy="30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3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482301" y="363512"/>
            <a:ext cx="8179398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Tx/>
              <a:buSzPct val="70000"/>
              <a:buNone/>
            </a:pPr>
            <a:r>
              <a:rPr lang="en-US" sz="2400" dirty="0">
                <a:latin typeface="Hammersmith One"/>
              </a:rPr>
              <a:t>The general machine learning framework is outlined below: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b="1" dirty="0">
                <a:latin typeface="Hammersmith One"/>
              </a:rPr>
              <a:t>Prediction Engineering</a:t>
            </a:r>
            <a:r>
              <a:rPr lang="en-US" sz="2400" dirty="0">
                <a:latin typeface="Hammersmith One"/>
              </a:rPr>
              <a:t>: State the business need, translate into a machine learning problem, and generate labeled examples from a dataset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b="1" dirty="0">
                <a:latin typeface="Hammersmith One"/>
              </a:rPr>
              <a:t>Feature Engineering</a:t>
            </a:r>
            <a:r>
              <a:rPr lang="en-US" sz="2400" dirty="0">
                <a:latin typeface="Hammersmith One"/>
              </a:rPr>
              <a:t>: Extract predictor variables, features from the raw data for each of the labels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b="1" dirty="0">
                <a:latin typeface="Hammersmith One"/>
              </a:rPr>
              <a:t>Modeling</a:t>
            </a:r>
            <a:r>
              <a:rPr lang="en-US" sz="2400" dirty="0">
                <a:latin typeface="Hammersmith One"/>
              </a:rPr>
              <a:t>: Train a machine learning model on the features, tune for the business need, and validate predictions before deploying to new data</a:t>
            </a:r>
          </a:p>
        </p:txBody>
      </p:sp>
    </p:spTree>
    <p:extLst>
      <p:ext uri="{BB962C8B-B14F-4D97-AF65-F5344CB8AC3E}">
        <p14:creationId xmlns:p14="http://schemas.microsoft.com/office/powerpoint/2010/main" val="116757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churn</a:t>
            </a:r>
            <a:endParaRPr dirty="0"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883920" y="363512"/>
            <a:ext cx="7562070" cy="441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Define churn as customers who have not made a activity</a:t>
            </a:r>
            <a:r>
              <a:rPr lang="en-US" sz="2400" b="1" dirty="0">
                <a:latin typeface="Hammersmith One"/>
              </a:rPr>
              <a:t> in the last 30 days</a:t>
            </a:r>
          </a:p>
          <a:p>
            <a:pPr marL="342900" indent="-342900">
              <a:buClrTx/>
              <a:buSzPct val="70000"/>
              <a:buFontTx/>
              <a:buChar char="-"/>
            </a:pPr>
            <a:r>
              <a:rPr lang="en-US" sz="2400" dirty="0">
                <a:latin typeface="Hammersmith One"/>
              </a:rPr>
              <a:t>Accurately predicting </a:t>
            </a:r>
            <a:r>
              <a:rPr lang="en-US" sz="2400" b="1" dirty="0">
                <a:latin typeface="Hammersmith One"/>
              </a:rPr>
              <a:t>if and when </a:t>
            </a:r>
            <a:r>
              <a:rPr lang="en-US" sz="2400" dirty="0">
                <a:latin typeface="Hammersmith One"/>
              </a:rPr>
              <a:t>customers will churn lets businesses engage with those who are at risk for unsubscribing or offer them reduced rates as an incentive to maintain a subscription</a:t>
            </a:r>
          </a:p>
          <a:p>
            <a:pPr marL="0" indent="0">
              <a:buClrTx/>
              <a:buSzPct val="70000"/>
              <a:buNone/>
            </a:pPr>
            <a:endParaRPr lang="en-US" sz="2400" dirty="0">
              <a:latin typeface="Hammersmith One"/>
            </a:endParaRPr>
          </a:p>
          <a:p>
            <a:pPr marL="0" indent="0">
              <a:buClrTx/>
              <a:buSzPct val="70000"/>
              <a:buNone/>
            </a:pPr>
            <a:r>
              <a:rPr lang="en-US" sz="2400" b="1" dirty="0">
                <a:latin typeface="Hammersmith One"/>
              </a:rPr>
              <a:t>→ Making predictions </a:t>
            </a:r>
            <a:r>
              <a:rPr lang="en-US" sz="2400" dirty="0">
                <a:latin typeface="Hammersmith One"/>
              </a:rPr>
              <a:t>about customer churn </a:t>
            </a:r>
            <a:r>
              <a:rPr lang="en-US" sz="2400" b="1" dirty="0">
                <a:latin typeface="Hammersmith One"/>
              </a:rPr>
              <a:t>on the first of each month</a:t>
            </a:r>
          </a:p>
        </p:txBody>
      </p:sp>
    </p:spTree>
    <p:extLst>
      <p:ext uri="{BB962C8B-B14F-4D97-AF65-F5344CB8AC3E}">
        <p14:creationId xmlns:p14="http://schemas.microsoft.com/office/powerpoint/2010/main" val="311118920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841</Words>
  <Application>Microsoft Office PowerPoint</Application>
  <PresentationFormat>On-screen Show (16:9)</PresentationFormat>
  <Paragraphs>101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Hammersmith One</vt:lpstr>
      <vt:lpstr>Manjari</vt:lpstr>
      <vt:lpstr>Roboto Condensed</vt:lpstr>
      <vt:lpstr>zeitung</vt:lpstr>
      <vt:lpstr>Elegant Education Pack for Students by Slidesgo</vt:lpstr>
      <vt:lpstr>CHURN PREDICTION MiniHackathon IBM VIETNAM - VIB Hackathon 2021  Le Cong Nguyen</vt:lpstr>
      <vt:lpstr>Contens</vt:lpstr>
      <vt:lpstr>Introduction</vt:lpstr>
      <vt:lpstr>PowerPoint Presentation</vt:lpstr>
      <vt:lpstr>PowerPoint Presentation</vt:lpstr>
      <vt:lpstr>PowerPoint Presentation</vt:lpstr>
      <vt:lpstr>PowerPoint Presentation</vt:lpstr>
      <vt:lpstr>Customer churn</vt:lpstr>
      <vt:lpstr>PowerPoint Presentation</vt:lpstr>
      <vt:lpstr>Prediction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Modeling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THANK FOR YOUR ATTENTION!</vt:lpstr>
      <vt:lpstr>References - https://github.com/Featuretools/predict-customer-churn/tree/master - https://github.com/pareshg18/Predicting-Customer-Churn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VIB Hackathon 2021</dc:title>
  <cp:lastModifiedBy>caoquocdat06@gmail.com</cp:lastModifiedBy>
  <cp:revision>233</cp:revision>
  <dcterms:modified xsi:type="dcterms:W3CDTF">2021-10-29T16:36:14Z</dcterms:modified>
</cp:coreProperties>
</file>