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D64"/>
    <a:srgbClr val="09CE5A"/>
    <a:srgbClr val="001E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9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922A3-E5EE-41C0-A5B0-3C5E1FE5B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7F24A6-24EB-474C-AC5A-1A86813D1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3A6A0-831B-4B3E-82DD-653A8F62B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6D30D-24A6-44CB-BC09-6BB3C361811E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05985-919F-4E35-B7A9-677955B9C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5EE6C-6F04-448F-9F24-A28187C07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4FD91-5681-407D-9A12-4A3618E46C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7808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C5D89-6B05-481B-AD86-7177730B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D32823-F1BA-4A41-B68C-06E33364B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66C9A-0796-419F-933C-A11C828B8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6D30D-24A6-44CB-BC09-6BB3C361811E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D50D0-7249-483B-B8F3-D5AB5575A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23F4B-7B75-4376-86E7-E6F53CC74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4FD91-5681-407D-9A12-4A3618E46C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022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91C106-A2A9-4276-85F8-62A832DF6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EE9357-817E-4BE5-B776-1BB5C7795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D98E4-9E7E-41E8-A590-98EF3B97E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6D30D-24A6-44CB-BC09-6BB3C361811E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AE928-2AAA-4999-ADD2-C5F634209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CDBCF-16B8-484C-B2E2-A6E593D94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4FD91-5681-407D-9A12-4A3618E46C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754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9FC97-1C28-48AD-A9FC-481DF9925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E6009-AF3E-4F62-8D78-59D5D420C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97558-467A-477B-8F68-6415069B8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6D30D-24A6-44CB-BC09-6BB3C361811E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4F6FF-ABAA-4B1F-864B-798F9D9EF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11CC4-6F5A-432D-A773-CD79ED494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4FD91-5681-407D-9A12-4A3618E46C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289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F1530-68F9-49B4-BEF9-E5EABA6CD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1013E-310D-4480-AA3A-27F5DFAC0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A59C0-6590-4CBD-A2E3-63B32BC0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6D30D-24A6-44CB-BC09-6BB3C361811E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53834-AB46-4835-A00C-174D3AF10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16DAE-89C1-4F63-AA72-430DF921E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4FD91-5681-407D-9A12-4A3618E46C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00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7CEC6-2090-4B5A-8E72-D0273B252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A7031-5F35-4896-9F12-E6C1F371AE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E005A-EA68-48BF-8878-CE347996F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87386-6690-4CF2-AD7D-87E63BB60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6D30D-24A6-44CB-BC09-6BB3C361811E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9EB1C-CB0E-41E2-B71D-22356C87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5D2A2-6381-4A80-8A13-4A0D347B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4FD91-5681-407D-9A12-4A3618E46C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148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BC920-F611-4927-A193-E4CCDE3E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3A0CC-D128-45CF-8D8A-6532ABDA3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6C3CF3-14A9-4E65-9619-C5D8BD822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42D59A-77E7-481E-8EF0-9F87C5725A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44F7CE-C9CF-4AF7-BA53-698FC51A4C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ED981D-01D6-4DAC-B426-AD7F47A91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6D30D-24A6-44CB-BC09-6BB3C361811E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CD0AB6-E7EC-4CE6-804C-677D270C2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B5E3B8-F412-4B46-98F4-6531C9AD3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4FD91-5681-407D-9A12-4A3618E46C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459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D9C4A-FE9A-434D-B2C9-C9E6CEA11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0FEED9-638F-4029-9442-7CAFE55E5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6D30D-24A6-44CB-BC09-6BB3C361811E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3F2F98-D327-4488-8A21-32E21C2B7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471B52-4EE8-46B0-A598-2C714C654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4FD91-5681-407D-9A12-4A3618E46C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030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28AB69-F7BF-40F2-BF53-02CD0E5D2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6D30D-24A6-44CB-BC09-6BB3C361811E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E633F7-A73A-417A-90C1-63EB32916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432C6-47E5-4D2D-8FED-7720059FB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4FD91-5681-407D-9A12-4A3618E46C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318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33F32-FB45-4E73-AB90-AE23ECD07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CC772-0C29-4B95-A235-2E8B694FC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9C299-75F6-4582-92E6-27B0B8E28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A03E3-6378-47D8-8945-F24F9D550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6D30D-24A6-44CB-BC09-6BB3C361811E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63D5B-F121-4E04-9EAC-0DD3BC017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BCFF6-0784-4406-98F1-418F73B88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4FD91-5681-407D-9A12-4A3618E46C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39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339D1-C4AD-43D0-BC74-0E3466BB5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6649E3-9B4B-4528-AB13-E13D9C2F43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FE96F9-27AC-4DC7-BB76-98692A4D0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FB53B-2F1D-412C-9DD2-DA900B5A2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6D30D-24A6-44CB-BC09-6BB3C361811E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F8116-CEC2-465F-A101-9F645EC06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C252C-7119-4C51-99EC-C56F4DCF9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4FD91-5681-407D-9A12-4A3618E46C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76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36320-E1D6-46E7-9485-32FCA7EC0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1E6D7-AA10-407F-87DB-B4867A8A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CB3AE-A6C4-4391-9002-F8DC70AB13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6D30D-24A6-44CB-BC09-6BB3C361811E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7D571-6EB9-4E5B-BF2E-1341A002B6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7D02E-4B19-489C-ABF0-99EAD3781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4FD91-5681-407D-9A12-4A3618E46C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258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07FDED-A0EE-4352-9AA5-8B5368DAF655}"/>
              </a:ext>
            </a:extLst>
          </p:cNvPr>
          <p:cNvSpPr txBox="1"/>
          <p:nvPr/>
        </p:nvSpPr>
        <p:spPr>
          <a:xfrm>
            <a:off x="5177389" y="2623568"/>
            <a:ext cx="623914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0" dirty="0">
                <a:solidFill>
                  <a:srgbClr val="09CE5A"/>
                </a:solidFill>
              </a:rPr>
              <a:t>2023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6FBBA8F-D57A-4E59-9E6D-3DFA9CB7E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8967" y="2875794"/>
            <a:ext cx="2917873" cy="29178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143320-C108-4CD6-8FB5-43CCB73EB514}"/>
              </a:ext>
            </a:extLst>
          </p:cNvPr>
          <p:cNvSpPr txBox="1"/>
          <p:nvPr/>
        </p:nvSpPr>
        <p:spPr>
          <a:xfrm>
            <a:off x="528045" y="171781"/>
            <a:ext cx="1166395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0" dirty="0">
                <a:solidFill>
                  <a:schemeClr val="bg1"/>
                </a:solidFill>
              </a:rPr>
              <a:t>MongoDB</a:t>
            </a:r>
            <a:r>
              <a:rPr lang="en-GB" sz="11000" dirty="0">
                <a:solidFill>
                  <a:srgbClr val="00ED64"/>
                </a:solidFill>
              </a:rPr>
              <a:t> Tutorials</a:t>
            </a:r>
          </a:p>
        </p:txBody>
      </p:sp>
    </p:spTree>
    <p:extLst>
      <p:ext uri="{BB962C8B-B14F-4D97-AF65-F5344CB8AC3E}">
        <p14:creationId xmlns:p14="http://schemas.microsoft.com/office/powerpoint/2010/main" val="139615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07FDED-A0EE-4352-9AA5-8B5368DAF655}"/>
              </a:ext>
            </a:extLst>
          </p:cNvPr>
          <p:cNvSpPr txBox="1"/>
          <p:nvPr/>
        </p:nvSpPr>
        <p:spPr>
          <a:xfrm>
            <a:off x="843742" y="2459785"/>
            <a:ext cx="94598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dirty="0">
                <a:solidFill>
                  <a:srgbClr val="09CE5A"/>
                </a:solidFill>
              </a:rPr>
              <a:t>Install MongoDB Community on Local Machine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17C5AE-83E8-4D22-B8A0-8D6E4DAB3740}"/>
              </a:ext>
            </a:extLst>
          </p:cNvPr>
          <p:cNvSpPr txBox="1"/>
          <p:nvPr/>
        </p:nvSpPr>
        <p:spPr>
          <a:xfrm>
            <a:off x="843742" y="4735526"/>
            <a:ext cx="72388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dirty="0">
                <a:solidFill>
                  <a:srgbClr val="00ED64"/>
                </a:solidFill>
              </a:rPr>
              <a:t>Install using Docker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E9E204-EF61-41C0-B769-FBB49D66BC70}"/>
              </a:ext>
            </a:extLst>
          </p:cNvPr>
          <p:cNvSpPr txBox="1"/>
          <p:nvPr/>
        </p:nvSpPr>
        <p:spPr>
          <a:xfrm>
            <a:off x="1047404" y="440293"/>
            <a:ext cx="109727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MongoDB Installation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6FBBA8F-D57A-4E59-9E6D-3DFA9CB7E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51927" y="2679427"/>
            <a:ext cx="2917873" cy="291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82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07FDED-A0EE-4352-9AA5-8B5368DAF655}"/>
              </a:ext>
            </a:extLst>
          </p:cNvPr>
          <p:cNvSpPr txBox="1"/>
          <p:nvPr/>
        </p:nvSpPr>
        <p:spPr>
          <a:xfrm>
            <a:off x="396747" y="4473420"/>
            <a:ext cx="50363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>
                <a:solidFill>
                  <a:srgbClr val="09CE5A"/>
                </a:solidFill>
              </a:rPr>
              <a:t>MongoDB client</a:t>
            </a:r>
          </a:p>
          <a:p>
            <a:r>
              <a:rPr lang="en-GB" sz="3000" dirty="0">
                <a:solidFill>
                  <a:srgbClr val="09CE5A"/>
                </a:solidFill>
              </a:rPr>
              <a:t>(Compass, </a:t>
            </a:r>
            <a:r>
              <a:rPr lang="en-GB" sz="3000" dirty="0" err="1">
                <a:solidFill>
                  <a:srgbClr val="09CE5A"/>
                </a:solidFill>
              </a:rPr>
              <a:t>mongosh</a:t>
            </a:r>
            <a:r>
              <a:rPr lang="en-GB" sz="3000" dirty="0">
                <a:solidFill>
                  <a:srgbClr val="09CE5A"/>
                </a:solidFill>
              </a:rPr>
              <a:t>, NodeJS…)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6FBBA8F-D57A-4E59-9E6D-3DFA9CB7E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74577" y="1829400"/>
            <a:ext cx="2273573" cy="2273573"/>
          </a:xfrm>
          <a:prstGeom prst="rect">
            <a:avLst/>
          </a:prstGeom>
        </p:spPr>
      </p:pic>
      <p:pic>
        <p:nvPicPr>
          <p:cNvPr id="8" name="Graphic 7" descr="Internet with solid fill">
            <a:extLst>
              <a:ext uri="{FF2B5EF4-FFF2-40B4-BE49-F238E27FC236}">
                <a16:creationId xmlns:a16="http://schemas.microsoft.com/office/drawing/2014/main" id="{6F0ADA11-95E3-DBBC-2F27-A0D3D3B55C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3106" y="1725627"/>
            <a:ext cx="2573867" cy="25738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B8D56F-F995-D647-71A1-079C2B9A6EAD}"/>
              </a:ext>
            </a:extLst>
          </p:cNvPr>
          <p:cNvSpPr txBox="1"/>
          <p:nvPr/>
        </p:nvSpPr>
        <p:spPr>
          <a:xfrm>
            <a:off x="8421783" y="4377484"/>
            <a:ext cx="3846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>
                <a:solidFill>
                  <a:srgbClr val="09CE5A"/>
                </a:solidFill>
              </a:rPr>
              <a:t>MongoDB Server</a:t>
            </a:r>
          </a:p>
          <a:p>
            <a:r>
              <a:rPr lang="en-GB" sz="3000" dirty="0">
                <a:solidFill>
                  <a:srgbClr val="09CE5A"/>
                </a:solidFill>
              </a:rPr>
              <a:t>(Local Machine, Cloud)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640224-F585-C4F9-4CF4-5F177C69B220}"/>
              </a:ext>
            </a:extLst>
          </p:cNvPr>
          <p:cNvCxnSpPr/>
          <p:nvPr/>
        </p:nvCxnSpPr>
        <p:spPr>
          <a:xfrm>
            <a:off x="4459862" y="2509283"/>
            <a:ext cx="4120833" cy="0"/>
          </a:xfrm>
          <a:prstGeom prst="straightConnector1">
            <a:avLst/>
          </a:prstGeom>
          <a:ln w="38100">
            <a:solidFill>
              <a:srgbClr val="00ED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38C2BF-43A8-97B0-BB1F-DD9734C1BCC0}"/>
              </a:ext>
            </a:extLst>
          </p:cNvPr>
          <p:cNvCxnSpPr>
            <a:cxnSpLocks/>
          </p:cNvCxnSpPr>
          <p:nvPr/>
        </p:nvCxnSpPr>
        <p:spPr>
          <a:xfrm flipH="1">
            <a:off x="4581482" y="3567511"/>
            <a:ext cx="40355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21CFB96-21BF-F55E-BAB4-3ED069E34E7C}"/>
              </a:ext>
            </a:extLst>
          </p:cNvPr>
          <p:cNvSpPr txBox="1"/>
          <p:nvPr/>
        </p:nvSpPr>
        <p:spPr>
          <a:xfrm>
            <a:off x="3840962" y="1217796"/>
            <a:ext cx="5730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dirty="0">
                <a:solidFill>
                  <a:srgbClr val="09CE5A"/>
                </a:solidFill>
              </a:rPr>
              <a:t>Request</a:t>
            </a:r>
          </a:p>
          <a:p>
            <a:pPr algn="ctr"/>
            <a:r>
              <a:rPr lang="en-GB" sz="3000" dirty="0">
                <a:solidFill>
                  <a:srgbClr val="09CE5A"/>
                </a:solidFill>
              </a:rPr>
              <a:t>(username, password, commands)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427A83-3B0A-9351-C833-35A8A7B73A85}"/>
              </a:ext>
            </a:extLst>
          </p:cNvPr>
          <p:cNvSpPr txBox="1"/>
          <p:nvPr/>
        </p:nvSpPr>
        <p:spPr>
          <a:xfrm>
            <a:off x="5692905" y="3695499"/>
            <a:ext cx="18126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>
                <a:solidFill>
                  <a:schemeClr val="accent2"/>
                </a:solidFill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411780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8CF2DBC-103F-3569-154C-EB6D20133E5D}"/>
              </a:ext>
            </a:extLst>
          </p:cNvPr>
          <p:cNvSpPr/>
          <p:nvPr/>
        </p:nvSpPr>
        <p:spPr>
          <a:xfrm>
            <a:off x="4191387" y="393317"/>
            <a:ext cx="7519431" cy="5863594"/>
          </a:xfrm>
          <a:prstGeom prst="roundRect">
            <a:avLst>
              <a:gd name="adj" fmla="val 4578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6FBBA8F-D57A-4E59-9E6D-3DFA9CB7E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82233" y="2754249"/>
            <a:ext cx="1690219" cy="16902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B8D56F-F995-D647-71A1-079C2B9A6EAD}"/>
              </a:ext>
            </a:extLst>
          </p:cNvPr>
          <p:cNvSpPr txBox="1"/>
          <p:nvPr/>
        </p:nvSpPr>
        <p:spPr>
          <a:xfrm>
            <a:off x="4929839" y="4533588"/>
            <a:ext cx="2735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9CE5A"/>
                </a:solidFill>
              </a:rPr>
              <a:t>MongoDB Server:27017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26B57DD-FF05-5A61-9417-0EA7BE5AF9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11055" y="433693"/>
            <a:ext cx="3740047" cy="9634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404219-F28D-F96F-A319-0C56FE207448}"/>
              </a:ext>
            </a:extLst>
          </p:cNvPr>
          <p:cNvSpPr txBox="1"/>
          <p:nvPr/>
        </p:nvSpPr>
        <p:spPr>
          <a:xfrm>
            <a:off x="8414925" y="3090331"/>
            <a:ext cx="2735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9CE5A"/>
                </a:solidFill>
              </a:rPr>
              <a:t>MongoDB Server: 8081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1AB389C-B2B1-4665-CF90-FA37A1C32042}"/>
              </a:ext>
            </a:extLst>
          </p:cNvPr>
          <p:cNvSpPr/>
          <p:nvPr/>
        </p:nvSpPr>
        <p:spPr>
          <a:xfrm>
            <a:off x="8689121" y="2383704"/>
            <a:ext cx="1968049" cy="645186"/>
          </a:xfrm>
          <a:prstGeom prst="roundRect">
            <a:avLst/>
          </a:prstGeom>
          <a:solidFill>
            <a:srgbClr val="09CE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Mongo-Express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36F7DA-044E-5E77-A1C8-CB5736BD18F9}"/>
              </a:ext>
            </a:extLst>
          </p:cNvPr>
          <p:cNvSpPr txBox="1"/>
          <p:nvPr/>
        </p:nvSpPr>
        <p:spPr>
          <a:xfrm>
            <a:off x="8479908" y="4533588"/>
            <a:ext cx="2735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9CE5A"/>
                </a:solidFill>
              </a:rPr>
              <a:t>Other services…</a:t>
            </a:r>
          </a:p>
        </p:txBody>
      </p:sp>
      <p:pic>
        <p:nvPicPr>
          <p:cNvPr id="16" name="Graphic 15" descr="Computer outline">
            <a:extLst>
              <a:ext uri="{FF2B5EF4-FFF2-40B4-BE49-F238E27FC236}">
                <a16:creationId xmlns:a16="http://schemas.microsoft.com/office/drawing/2014/main" id="{AF320EB6-61F4-1845-D555-FCE97E4209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1182" y="2693184"/>
            <a:ext cx="1840404" cy="184040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8407C8E-D1F3-F6DB-2D16-0476CC0E9A64}"/>
              </a:ext>
            </a:extLst>
          </p:cNvPr>
          <p:cNvSpPr txBox="1"/>
          <p:nvPr/>
        </p:nvSpPr>
        <p:spPr>
          <a:xfrm>
            <a:off x="176042" y="4439118"/>
            <a:ext cx="2735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9CE5A"/>
                </a:solidFill>
              </a:rPr>
              <a:t>Host(PC, laptop, cloud)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22AADF2-337C-9762-8973-6EFEC2B03D00}"/>
              </a:ext>
            </a:extLst>
          </p:cNvPr>
          <p:cNvSpPr/>
          <p:nvPr/>
        </p:nvSpPr>
        <p:spPr>
          <a:xfrm>
            <a:off x="2395078" y="1861291"/>
            <a:ext cx="6182644" cy="1401771"/>
          </a:xfrm>
          <a:custGeom>
            <a:avLst/>
            <a:gdLst>
              <a:gd name="connsiteX0" fmla="*/ 0 w 5955204"/>
              <a:gd name="connsiteY0" fmla="*/ 1391843 h 1391843"/>
              <a:gd name="connsiteX1" fmla="*/ 2446136 w 5955204"/>
              <a:gd name="connsiteY1" fmla="*/ 3997 h 1391843"/>
              <a:gd name="connsiteX2" fmla="*/ 5955204 w 5955204"/>
              <a:gd name="connsiteY2" fmla="*/ 983380 h 1391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55204" h="1391843">
                <a:moveTo>
                  <a:pt x="0" y="1391843"/>
                </a:moveTo>
                <a:cubicBezTo>
                  <a:pt x="726801" y="731958"/>
                  <a:pt x="1453602" y="72074"/>
                  <a:pt x="2446136" y="3997"/>
                </a:cubicBezTo>
                <a:cubicBezTo>
                  <a:pt x="3438670" y="-64080"/>
                  <a:pt x="5267470" y="756714"/>
                  <a:pt x="5955204" y="983380"/>
                </a:cubicBezTo>
              </a:path>
            </a:pathLst>
          </a:custGeom>
          <a:noFill/>
          <a:ln w="38100">
            <a:solidFill>
              <a:srgbClr val="FFC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4479262-A3B6-A6BB-D623-90509CFB7216}"/>
              </a:ext>
            </a:extLst>
          </p:cNvPr>
          <p:cNvSpPr/>
          <p:nvPr/>
        </p:nvSpPr>
        <p:spPr>
          <a:xfrm>
            <a:off x="2395078" y="3852548"/>
            <a:ext cx="3346611" cy="691602"/>
          </a:xfrm>
          <a:custGeom>
            <a:avLst/>
            <a:gdLst>
              <a:gd name="connsiteX0" fmla="*/ 0 w 3346611"/>
              <a:gd name="connsiteY0" fmla="*/ 0 h 691602"/>
              <a:gd name="connsiteX1" fmla="*/ 3346611 w 3346611"/>
              <a:gd name="connsiteY1" fmla="*/ 691602 h 69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46611" h="691602">
                <a:moveTo>
                  <a:pt x="0" y="0"/>
                </a:moveTo>
                <a:cubicBezTo>
                  <a:pt x="1436582" y="316791"/>
                  <a:pt x="2873165" y="633582"/>
                  <a:pt x="3346611" y="691602"/>
                </a:cubicBezTo>
              </a:path>
            </a:pathLst>
          </a:custGeom>
          <a:noFill/>
          <a:ln w="38100">
            <a:solidFill>
              <a:srgbClr val="FFC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89C83B-341F-5745-C4CF-AF212B175587}"/>
              </a:ext>
            </a:extLst>
          </p:cNvPr>
          <p:cNvSpPr txBox="1"/>
          <p:nvPr/>
        </p:nvSpPr>
        <p:spPr>
          <a:xfrm>
            <a:off x="4336660" y="1993619"/>
            <a:ext cx="273579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dirty="0">
                <a:solidFill>
                  <a:srgbClr val="FFC000"/>
                </a:solidFill>
              </a:rPr>
              <a:t>8082</a:t>
            </a:r>
            <a:r>
              <a:rPr lang="en-GB" sz="2300" dirty="0">
                <a:solidFill>
                  <a:srgbClr val="09CE5A"/>
                </a:solidFill>
              </a:rPr>
              <a:t>:8081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5CE7DF-EA6F-6A8D-0FAD-E6927768A797}"/>
              </a:ext>
            </a:extLst>
          </p:cNvPr>
          <p:cNvSpPr txBox="1"/>
          <p:nvPr/>
        </p:nvSpPr>
        <p:spPr>
          <a:xfrm>
            <a:off x="4191387" y="3819614"/>
            <a:ext cx="273579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dirty="0">
                <a:solidFill>
                  <a:srgbClr val="FFC000"/>
                </a:solidFill>
              </a:rPr>
              <a:t>27018</a:t>
            </a:r>
            <a:r>
              <a:rPr lang="en-GB" sz="2300" dirty="0">
                <a:solidFill>
                  <a:srgbClr val="09CE5A"/>
                </a:solidFill>
              </a:rPr>
              <a:t>: 27017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69C20A-8895-E864-43F2-46E82F5DCDB5}"/>
              </a:ext>
            </a:extLst>
          </p:cNvPr>
          <p:cNvSpPr txBox="1"/>
          <p:nvPr/>
        </p:nvSpPr>
        <p:spPr>
          <a:xfrm>
            <a:off x="6750172" y="5856801"/>
            <a:ext cx="2735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B0F0"/>
                </a:solidFill>
              </a:rPr>
              <a:t>mongo-</a:t>
            </a:r>
            <a:r>
              <a:rPr lang="en-GB" sz="2000" dirty="0" err="1">
                <a:solidFill>
                  <a:srgbClr val="00B0F0"/>
                </a:solidFill>
              </a:rPr>
              <a:t>composer.yml</a:t>
            </a:r>
            <a:endParaRPr lang="en-GB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11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  <p:bldP spid="10" grpId="0"/>
      <p:bldP spid="11" grpId="0" animBg="1"/>
      <p:bldP spid="14" grpId="0"/>
      <p:bldP spid="17" grpId="0"/>
      <p:bldP spid="20" grpId="0" animBg="1"/>
      <p:bldP spid="22" grpId="0" animBg="1"/>
      <p:bldP spid="23" grpId="0"/>
      <p:bldP spid="24" grpId="0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67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Avenir Next LT Pro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Duc Hoang</dc:creator>
  <cp:lastModifiedBy>Nguyen Duc Hoang</cp:lastModifiedBy>
  <cp:revision>26</cp:revision>
  <dcterms:created xsi:type="dcterms:W3CDTF">2023-01-16T06:28:13Z</dcterms:created>
  <dcterms:modified xsi:type="dcterms:W3CDTF">2023-01-17T05:44:57Z</dcterms:modified>
</cp:coreProperties>
</file>