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8" r:id="rId3"/>
    <p:sldId id="281" r:id="rId4"/>
    <p:sldId id="273" r:id="rId5"/>
    <p:sldId id="267" r:id="rId6"/>
    <p:sldId id="275" r:id="rId7"/>
    <p:sldId id="279" r:id="rId8"/>
    <p:sldId id="337" r:id="rId9"/>
    <p:sldId id="314" r:id="rId10"/>
    <p:sldId id="339" r:id="rId11"/>
    <p:sldId id="338" r:id="rId12"/>
    <p:sldId id="287" r:id="rId13"/>
    <p:sldId id="312" r:id="rId14"/>
    <p:sldId id="333" r:id="rId15"/>
    <p:sldId id="334" r:id="rId16"/>
    <p:sldId id="335" r:id="rId17"/>
    <p:sldId id="336" r:id="rId18"/>
    <p:sldId id="299"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11" r:id="rId38"/>
    <p:sldId id="310" r:id="rId39"/>
    <p:sldId id="277" r:id="rId40"/>
    <p:sldId id="313" r:id="rId41"/>
  </p:sldIdLst>
  <p:sldSz cx="9144000" cy="5143500" type="screen16x9"/>
  <p:notesSz cx="6858000" cy="9144000"/>
  <p:embeddedFontLst>
    <p:embeddedFont>
      <p:font typeface="Oswald" panose="02000303000000000000" pitchFamily="2" charset="0"/>
      <p:regular r:id="rId43"/>
      <p:bold r:id="rId44"/>
      <p:italic r:id="rId45"/>
      <p:boldItalic r:id="rId46"/>
    </p:embeddedFont>
    <p:embeddedFont>
      <p:font typeface="Oswald Light" panose="00000400000000000000" pitchFamily="2" charset="0"/>
      <p:regular r:id="rId47"/>
    </p:embeddedFont>
    <p:embeddedFont>
      <p:font typeface="SVN-Fjalla One" panose="02000506040000020004" pitchFamily="50" charset="0"/>
      <p:regular r:id="rId48"/>
    </p:embeddedFont>
    <p:embeddedFont>
      <p:font typeface="VNF-Oswald" panose="02000506000000020004" pitchFamily="2"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50ACDE6-3CAF-4BCA-A1C9-FBFBCCDEE1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41" autoAdjust="0"/>
  </p:normalViewPr>
  <p:slideViewPr>
    <p:cSldViewPr snapToGrid="0">
      <p:cViewPr varScale="1">
        <p:scale>
          <a:sx n="146" d="100"/>
          <a:sy n="146" d="100"/>
        </p:scale>
        <p:origin x="62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923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01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86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85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071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774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8a70d5bc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8a70d5bc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420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8ac73eae6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8ac73eae6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612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364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8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46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125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109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308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005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389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39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8fe8ee0d5_0_30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8fe8ee0d5_0_30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31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38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441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079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927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473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244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8a70d5bc8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8a70d5bc8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ad1905abb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ad1905abb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88ac73eae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88ac73eae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8fe8ee0d5_0_30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8fe8ee0d5_0_30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88ac73eae6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88ac73eae6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8fe8ee0d5_0_30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8fe8ee0d5_0_30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97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9164f21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9164f21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750" y="2063238"/>
            <a:ext cx="4504500" cy="6462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10" name="Google Shape;10;p2"/>
          <p:cNvSpPr txBox="1">
            <a:spLocks noGrp="1"/>
          </p:cNvSpPr>
          <p:nvPr>
            <p:ph type="subTitle" idx="1"/>
          </p:nvPr>
        </p:nvSpPr>
        <p:spPr>
          <a:xfrm>
            <a:off x="3313050" y="2489494"/>
            <a:ext cx="2517900" cy="64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4261425" y="2303250"/>
            <a:ext cx="3660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1" name="Google Shape;61;p17"/>
          <p:cNvSpPr txBox="1">
            <a:spLocks noGrp="1"/>
          </p:cNvSpPr>
          <p:nvPr>
            <p:ph type="title" idx="2" hasCustomPrompt="1"/>
          </p:nvPr>
        </p:nvSpPr>
        <p:spPr>
          <a:xfrm>
            <a:off x="724675" y="1590000"/>
            <a:ext cx="31458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400"/>
              <a:buNone/>
              <a:defRPr sz="10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61425" y="1998450"/>
            <a:ext cx="36606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5300"/>
              <a:buNone/>
              <a:defRPr sz="53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3"/>
          <p:cNvSpPr txBox="1">
            <a:spLocks noGrp="1"/>
          </p:cNvSpPr>
          <p:nvPr>
            <p:ph type="title" idx="2" hasCustomPrompt="1"/>
          </p:nvPr>
        </p:nvSpPr>
        <p:spPr>
          <a:xfrm>
            <a:off x="724675" y="1590000"/>
            <a:ext cx="31458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400"/>
              <a:buNone/>
              <a:defRPr sz="10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02550" y="448850"/>
            <a:ext cx="3412500" cy="807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3000"/>
              <a:buNone/>
              <a:defRPr sz="30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106123" y="577460"/>
            <a:ext cx="26022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subTitle" idx="1"/>
          </p:nvPr>
        </p:nvSpPr>
        <p:spPr>
          <a:xfrm>
            <a:off x="1115825" y="2610025"/>
            <a:ext cx="17376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Oswald" panose="00000500000000000000"/>
              <a:buNone/>
              <a:defRPr b="1">
                <a:latin typeface="Oswald" panose="00000500000000000000"/>
                <a:ea typeface="Oswald" panose="00000500000000000000"/>
                <a:cs typeface="Oswald" panose="00000500000000000000"/>
                <a:sym typeface="Oswald" panose="00000500000000000000"/>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5667926" y="2022075"/>
            <a:ext cx="3207600" cy="253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0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3" name="Google Shape;33;p9"/>
          <p:cNvSpPr txBox="1">
            <a:spLocks noGrp="1"/>
          </p:cNvSpPr>
          <p:nvPr>
            <p:ph type="title"/>
          </p:nvPr>
        </p:nvSpPr>
        <p:spPr>
          <a:xfrm>
            <a:off x="3223650" y="448850"/>
            <a:ext cx="2696700" cy="80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APTION_ONLY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558700" y="448850"/>
            <a:ext cx="4026600" cy="80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 name="Google Shape;43;p13"/>
          <p:cNvSpPr txBox="1">
            <a:spLocks noGrp="1"/>
          </p:cNvSpPr>
          <p:nvPr>
            <p:ph type="title" idx="2"/>
          </p:nvPr>
        </p:nvSpPr>
        <p:spPr>
          <a:xfrm>
            <a:off x="1047775" y="2700538"/>
            <a:ext cx="2337900" cy="39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44" name="Google Shape;44;p13"/>
          <p:cNvSpPr txBox="1">
            <a:spLocks noGrp="1"/>
          </p:cNvSpPr>
          <p:nvPr>
            <p:ph type="subTitle" idx="1"/>
          </p:nvPr>
        </p:nvSpPr>
        <p:spPr>
          <a:xfrm>
            <a:off x="1047775" y="3033213"/>
            <a:ext cx="2337900" cy="61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45" name="Google Shape;45;p13"/>
          <p:cNvSpPr txBox="1">
            <a:spLocks noGrp="1"/>
          </p:cNvSpPr>
          <p:nvPr>
            <p:ph type="title" idx="3"/>
          </p:nvPr>
        </p:nvSpPr>
        <p:spPr>
          <a:xfrm>
            <a:off x="5758325" y="1901963"/>
            <a:ext cx="2337900" cy="39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13"/>
          <p:cNvSpPr txBox="1">
            <a:spLocks noGrp="1"/>
          </p:cNvSpPr>
          <p:nvPr>
            <p:ph type="subTitle" idx="4"/>
          </p:nvPr>
        </p:nvSpPr>
        <p:spPr>
          <a:xfrm>
            <a:off x="5758325" y="2234638"/>
            <a:ext cx="23379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7" name="Google Shape;47;p13"/>
          <p:cNvSpPr txBox="1">
            <a:spLocks noGrp="1"/>
          </p:cNvSpPr>
          <p:nvPr>
            <p:ph type="title" idx="5"/>
          </p:nvPr>
        </p:nvSpPr>
        <p:spPr>
          <a:xfrm>
            <a:off x="5758325" y="3499113"/>
            <a:ext cx="2337900" cy="39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8" name="Google Shape;48;p13"/>
          <p:cNvSpPr txBox="1">
            <a:spLocks noGrp="1"/>
          </p:cNvSpPr>
          <p:nvPr>
            <p:ph type="subTitle" idx="6"/>
          </p:nvPr>
        </p:nvSpPr>
        <p:spPr>
          <a:xfrm>
            <a:off x="5758325" y="3831788"/>
            <a:ext cx="23379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3">
  <p:cSld name="SECTION_HEADER_1_1">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5279150" y="2151700"/>
            <a:ext cx="3368700" cy="16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5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1" name="Google Shape;71;p19"/>
          <p:cNvSpPr txBox="1">
            <a:spLocks noGrp="1"/>
          </p:cNvSpPr>
          <p:nvPr>
            <p:ph type="title" idx="2" hasCustomPrompt="1"/>
          </p:nvPr>
        </p:nvSpPr>
        <p:spPr>
          <a:xfrm>
            <a:off x="724675" y="1590000"/>
            <a:ext cx="31458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400"/>
              <a:buNone/>
              <a:defRPr sz="10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4">
  <p:cSld name="SECTION_HEADER_1_1_1">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flipH="1">
            <a:off x="1335900" y="1930600"/>
            <a:ext cx="33687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300"/>
              <a:buNone/>
              <a:defRPr sz="5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88" name="Google Shape;88;p22"/>
          <p:cNvSpPr txBox="1">
            <a:spLocks noGrp="1"/>
          </p:cNvSpPr>
          <p:nvPr>
            <p:ph type="title" idx="2" hasCustomPrompt="1"/>
          </p:nvPr>
        </p:nvSpPr>
        <p:spPr>
          <a:xfrm flipH="1">
            <a:off x="5104000" y="1590000"/>
            <a:ext cx="31458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400"/>
              <a:buNone/>
              <a:defRPr sz="10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11"/>
        <p:cNvGrpSpPr/>
        <p:nvPr/>
      </p:nvGrpSpPr>
      <p:grpSpPr>
        <a:xfrm>
          <a:off x="0" y="0"/>
          <a:ext cx="0" cy="0"/>
          <a:chOff x="0" y="0"/>
          <a:chExt cx="0" cy="0"/>
        </a:xfrm>
      </p:grpSpPr>
      <p:cxnSp>
        <p:nvCxnSpPr>
          <p:cNvPr id="112" name="Google Shape;112;p25"/>
          <p:cNvCxnSpPr/>
          <p:nvPr/>
        </p:nvCxnSpPr>
        <p:spPr>
          <a:xfrm rot="10800000">
            <a:off x="4871200" y="877800"/>
            <a:ext cx="5171400" cy="0"/>
          </a:xfrm>
          <a:prstGeom prst="straightConnector1">
            <a:avLst/>
          </a:prstGeom>
          <a:noFill/>
          <a:ln w="19050" cap="flat" cmpd="sng">
            <a:solidFill>
              <a:schemeClr val="accent1"/>
            </a:solidFill>
            <a:prstDash val="solid"/>
            <a:round/>
            <a:headEnd type="none" w="med" len="med"/>
            <a:tailEnd type="none" w="med" len="med"/>
          </a:ln>
        </p:spPr>
      </p:cxnSp>
      <p:sp>
        <p:nvSpPr>
          <p:cNvPr id="113" name="Google Shape;113;p25"/>
          <p:cNvSpPr txBox="1">
            <a:spLocks noGrp="1"/>
          </p:cNvSpPr>
          <p:nvPr>
            <p:ph type="body" idx="1"/>
          </p:nvPr>
        </p:nvSpPr>
        <p:spPr>
          <a:xfrm>
            <a:off x="5401525" y="2503375"/>
            <a:ext cx="2718900" cy="1448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114" name="Google Shape;114;p25"/>
          <p:cNvSpPr txBox="1">
            <a:spLocks noGrp="1"/>
          </p:cNvSpPr>
          <p:nvPr>
            <p:ph type="title"/>
          </p:nvPr>
        </p:nvSpPr>
        <p:spPr>
          <a:xfrm>
            <a:off x="2552400" y="448850"/>
            <a:ext cx="4039200" cy="80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000"/>
              <a:buNone/>
              <a:defRPr sz="3000">
                <a:solidFill>
                  <a:schemeClr val="accent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3">
    <p:bg>
      <p:bgPr>
        <a:solidFill>
          <a:schemeClr val="accent4"/>
        </a:solidFill>
        <a:effectLst/>
      </p:bgPr>
    </p:bg>
    <p:spTree>
      <p:nvGrpSpPr>
        <p:cNvPr id="1" name="Shape 1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panose="00000500000000000000"/>
              <a:buNone/>
              <a:defRPr sz="2800" b="1">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swald Light" panose="00000400000000000000"/>
              <a:buChar char="●"/>
              <a:defRPr sz="1800">
                <a:solidFill>
                  <a:schemeClr val="dk1"/>
                </a:solidFill>
                <a:latin typeface="Oswald Light" panose="00000400000000000000"/>
                <a:ea typeface="Oswald Light" panose="00000400000000000000"/>
                <a:cs typeface="Oswald Light" panose="00000400000000000000"/>
                <a:sym typeface="Oswald Light" panose="00000400000000000000"/>
              </a:defRPr>
            </a:lvl1pPr>
            <a:lvl2pPr marL="914400" lvl="1"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2pPr>
            <a:lvl3pPr marL="1371600" lvl="2"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3pPr>
            <a:lvl4pPr marL="1828800" lvl="3"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4pPr>
            <a:lvl5pPr marL="2286000" lvl="4"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5pPr>
            <a:lvl6pPr marL="2743200" lvl="5"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6pPr>
            <a:lvl7pPr marL="3200400" lvl="6"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7pPr>
            <a:lvl8pPr marL="3657600" lvl="7" indent="-317500">
              <a:lnSpc>
                <a:spcPct val="115000"/>
              </a:lnSpc>
              <a:spcBef>
                <a:spcPts val="1600"/>
              </a:spcBef>
              <a:spcAft>
                <a:spcPts val="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8pPr>
            <a:lvl9pPr marL="4114800" lvl="8" indent="-317500">
              <a:lnSpc>
                <a:spcPct val="115000"/>
              </a:lnSpc>
              <a:spcBef>
                <a:spcPts val="1600"/>
              </a:spcBef>
              <a:spcAft>
                <a:spcPts val="1600"/>
              </a:spcAft>
              <a:buClr>
                <a:schemeClr val="dk1"/>
              </a:buClr>
              <a:buSzPts val="1400"/>
              <a:buFont typeface="Oswald Light" panose="00000400000000000000"/>
              <a:buChar char="■"/>
              <a:defRPr>
                <a:solidFill>
                  <a:schemeClr val="dk1"/>
                </a:solidFill>
                <a:latin typeface="Oswald Light" panose="00000400000000000000"/>
                <a:ea typeface="Oswald Light" panose="00000400000000000000"/>
                <a:cs typeface="Oswald Light" panose="00000400000000000000"/>
                <a:sym typeface="Oswald Light" panose="000004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9"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31"/>
          <p:cNvSpPr/>
          <p:nvPr/>
        </p:nvSpPr>
        <p:spPr>
          <a:xfrm>
            <a:off x="2298450" y="1255762"/>
            <a:ext cx="4547100" cy="232127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1"/>
          <p:cNvSpPr txBox="1">
            <a:spLocks noGrp="1"/>
          </p:cNvSpPr>
          <p:nvPr>
            <p:ph type="ctrTitle"/>
          </p:nvPr>
        </p:nvSpPr>
        <p:spPr>
          <a:xfrm>
            <a:off x="2312556" y="1888373"/>
            <a:ext cx="4504500" cy="6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500" dirty="0">
                <a:latin typeface="VNF-Oswald" panose="02000506000000020004" pitchFamily="2" charset="0"/>
              </a:rPr>
              <a:t>BÁO CÁO</a:t>
            </a:r>
            <a:endParaRPr sz="5500" dirty="0">
              <a:latin typeface="VNF-Oswald" panose="02000506000000020004" pitchFamily="2" charset="0"/>
            </a:endParaRPr>
          </a:p>
        </p:txBody>
      </p:sp>
      <p:sp>
        <p:nvSpPr>
          <p:cNvPr id="138" name="Google Shape;138;p31"/>
          <p:cNvSpPr txBox="1">
            <a:spLocks noGrp="1"/>
          </p:cNvSpPr>
          <p:nvPr>
            <p:ph type="subTitle" idx="1"/>
          </p:nvPr>
        </p:nvSpPr>
        <p:spPr>
          <a:xfrm>
            <a:off x="2428901" y="2621375"/>
            <a:ext cx="4230407" cy="6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err="1">
                <a:solidFill>
                  <a:schemeClr val="accent3">
                    <a:lumMod val="10000"/>
                  </a:schemeClr>
                </a:solidFill>
                <a:latin typeface="VNF-Oswald" panose="02000506000000020004" pitchFamily="2" charset="0"/>
              </a:rPr>
              <a:t>Thiết</a:t>
            </a:r>
            <a:r>
              <a:rPr lang="vi-VN" dirty="0">
                <a:solidFill>
                  <a:schemeClr val="accent3">
                    <a:lumMod val="10000"/>
                  </a:schemeClr>
                </a:solidFill>
                <a:latin typeface="VNF-Oswald" panose="02000506000000020004" pitchFamily="2" charset="0"/>
              </a:rPr>
              <a:t> </a:t>
            </a:r>
            <a:r>
              <a:rPr lang="vi-VN" dirty="0" err="1">
                <a:solidFill>
                  <a:schemeClr val="accent3">
                    <a:lumMod val="10000"/>
                  </a:schemeClr>
                </a:solidFill>
                <a:latin typeface="VNF-Oswald" panose="02000506000000020004" pitchFamily="2" charset="0"/>
              </a:rPr>
              <a:t>Kế</a:t>
            </a:r>
            <a:r>
              <a:rPr lang="vi-VN" dirty="0">
                <a:solidFill>
                  <a:schemeClr val="accent3">
                    <a:lumMod val="10000"/>
                  </a:schemeClr>
                </a:solidFill>
                <a:latin typeface="VNF-Oswald" panose="02000506000000020004" pitchFamily="2" charset="0"/>
              </a:rPr>
              <a:t> </a:t>
            </a:r>
            <a:r>
              <a:rPr lang="vi-VN" dirty="0" err="1">
                <a:solidFill>
                  <a:schemeClr val="accent3">
                    <a:lumMod val="10000"/>
                  </a:schemeClr>
                </a:solidFill>
                <a:latin typeface="VNF-Oswald" panose="02000506000000020004" pitchFamily="2" charset="0"/>
              </a:rPr>
              <a:t>Mạng</a:t>
            </a:r>
            <a:r>
              <a:rPr lang="vi-VN" dirty="0">
                <a:solidFill>
                  <a:schemeClr val="accent3">
                    <a:lumMod val="10000"/>
                  </a:schemeClr>
                </a:solidFill>
                <a:latin typeface="VNF-Oswald" panose="02000506000000020004" pitchFamily="2" charset="0"/>
              </a:rPr>
              <a:t> – NT113.N11</a:t>
            </a:r>
          </a:p>
        </p:txBody>
      </p:sp>
      <p:sp>
        <p:nvSpPr>
          <p:cNvPr id="141" name="Google Shape;141;p31">
            <a:hlinkClick r:id="rId3" action="ppaction://hlinksldjump"/>
          </p:cNvPr>
          <p:cNvSpPr/>
          <p:nvPr/>
        </p:nvSpPr>
        <p:spPr>
          <a:xfrm>
            <a:off x="3743688" y="3744665"/>
            <a:ext cx="1656600" cy="412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b="1" dirty="0" err="1">
                <a:solidFill>
                  <a:srgbClr val="FF0000"/>
                </a:solidFill>
                <a:latin typeface="VNF-Oswald" panose="02000506000000020004" pitchFamily="2" charset="0"/>
                <a:ea typeface="Oswald" panose="00000500000000000000"/>
                <a:cs typeface="Oswald" panose="00000500000000000000"/>
                <a:sym typeface="Oswald" panose="00000500000000000000"/>
              </a:rPr>
              <a:t>Nhóm</a:t>
            </a:r>
            <a:r>
              <a:rPr lang="vi-VN" sz="2000" b="1" dirty="0">
                <a:solidFill>
                  <a:srgbClr val="FF0000"/>
                </a:solidFill>
                <a:latin typeface="VNF-Oswald" panose="02000506000000020004" pitchFamily="2" charset="0"/>
                <a:ea typeface="Oswald" panose="00000500000000000000"/>
                <a:cs typeface="Oswald" panose="00000500000000000000"/>
                <a:sym typeface="Oswald" panose="00000500000000000000"/>
              </a:rPr>
              <a:t> 03</a:t>
            </a:r>
            <a:endParaRPr lang="vi-VN" sz="2000" dirty="0">
              <a:solidFill>
                <a:srgbClr val="FF0000"/>
              </a:solidFill>
              <a:latin typeface="VNF-Oswald" panose="02000506000000020004" pitchFamily="2" charset="0"/>
            </a:endParaRPr>
          </a:p>
        </p:txBody>
      </p:sp>
      <p:cxnSp>
        <p:nvCxnSpPr>
          <p:cNvPr id="158" name="Google Shape;158;p31"/>
          <p:cNvCxnSpPr>
            <a:stCxn id="135" idx="2"/>
            <a:endCxn id="141" idx="0"/>
          </p:cNvCxnSpPr>
          <p:nvPr/>
        </p:nvCxnSpPr>
        <p:spPr>
          <a:xfrm flipH="1">
            <a:off x="4571988" y="3577038"/>
            <a:ext cx="12" cy="167627"/>
          </a:xfrm>
          <a:prstGeom prst="straightConnector1">
            <a:avLst/>
          </a:prstGeom>
          <a:noFill/>
          <a:ln w="9525" cap="flat" cmpd="sng">
            <a:solidFill>
              <a:schemeClr val="dk1"/>
            </a:solidFill>
            <a:prstDash val="solid"/>
            <a:round/>
            <a:headEnd type="none" w="med" len="med"/>
            <a:tailEnd type="none" w="med" len="med"/>
          </a:ln>
        </p:spPr>
      </p:cxnSp>
      <p:grpSp>
        <p:nvGrpSpPr>
          <p:cNvPr id="160" name="Google Shape;160;p31"/>
          <p:cNvGrpSpPr/>
          <p:nvPr/>
        </p:nvGrpSpPr>
        <p:grpSpPr>
          <a:xfrm>
            <a:off x="1769135" y="993690"/>
            <a:ext cx="382521" cy="382521"/>
            <a:chOff x="5660400" y="238125"/>
            <a:chExt cx="481825" cy="481825"/>
          </a:xfrm>
        </p:grpSpPr>
        <p:sp>
          <p:nvSpPr>
            <p:cNvPr id="161" name="Google Shape;161;p3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 name="Google Shape;162;p3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3" name="Google Shape;163;p31"/>
          <p:cNvGrpSpPr/>
          <p:nvPr/>
        </p:nvGrpSpPr>
        <p:grpSpPr>
          <a:xfrm>
            <a:off x="645498" y="2790969"/>
            <a:ext cx="436967" cy="436967"/>
            <a:chOff x="3271200" y="1435075"/>
            <a:chExt cx="481825" cy="481825"/>
          </a:xfrm>
        </p:grpSpPr>
        <p:sp>
          <p:nvSpPr>
            <p:cNvPr id="164" name="Google Shape;164;p31"/>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5" name="Google Shape;165;p31"/>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6" name="Google Shape;166;p31"/>
          <p:cNvGrpSpPr/>
          <p:nvPr/>
        </p:nvGrpSpPr>
        <p:grpSpPr>
          <a:xfrm>
            <a:off x="3163418" y="3744846"/>
            <a:ext cx="433812" cy="432682"/>
            <a:chOff x="-46779100" y="3938500"/>
            <a:chExt cx="299325" cy="298525"/>
          </a:xfrm>
        </p:grpSpPr>
        <p:sp>
          <p:nvSpPr>
            <p:cNvPr id="167" name="Google Shape;167;p31"/>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1"/>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1"/>
          <p:cNvSpPr/>
          <p:nvPr/>
        </p:nvSpPr>
        <p:spPr>
          <a:xfrm>
            <a:off x="7664702" y="842154"/>
            <a:ext cx="436983" cy="413608"/>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 name="Google Shape;170;p31"/>
          <p:cNvSpPr/>
          <p:nvPr/>
        </p:nvSpPr>
        <p:spPr>
          <a:xfrm>
            <a:off x="5598063" y="4278894"/>
            <a:ext cx="382514" cy="387725"/>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1"/>
          <p:cNvGrpSpPr/>
          <p:nvPr/>
        </p:nvGrpSpPr>
        <p:grpSpPr>
          <a:xfrm>
            <a:off x="8090333" y="3153800"/>
            <a:ext cx="286989" cy="326677"/>
            <a:chOff x="7904477" y="3109196"/>
            <a:chExt cx="286989" cy="326677"/>
          </a:xfrm>
        </p:grpSpPr>
        <p:sp>
          <p:nvSpPr>
            <p:cNvPr id="172" name="Google Shape;172;p31"/>
            <p:cNvSpPr/>
            <p:nvPr/>
          </p:nvSpPr>
          <p:spPr>
            <a:xfrm>
              <a:off x="8026525" y="3360025"/>
              <a:ext cx="45600" cy="6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31"/>
            <p:cNvGrpSpPr/>
            <p:nvPr/>
          </p:nvGrpSpPr>
          <p:grpSpPr>
            <a:xfrm>
              <a:off x="7904477" y="3109196"/>
              <a:ext cx="286989" cy="326677"/>
              <a:chOff x="7904477" y="3109196"/>
              <a:chExt cx="286989" cy="326677"/>
            </a:xfrm>
          </p:grpSpPr>
          <p:sp>
            <p:nvSpPr>
              <p:cNvPr id="174" name="Google Shape;174;p31"/>
              <p:cNvSpPr/>
              <p:nvPr/>
            </p:nvSpPr>
            <p:spPr>
              <a:xfrm>
                <a:off x="7993100" y="3159400"/>
                <a:ext cx="111900" cy="11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31"/>
              <p:cNvGrpSpPr/>
              <p:nvPr/>
            </p:nvGrpSpPr>
            <p:grpSpPr>
              <a:xfrm>
                <a:off x="7904477" y="3109196"/>
                <a:ext cx="286989" cy="326677"/>
                <a:chOff x="1529350" y="258825"/>
                <a:chExt cx="423475" cy="481825"/>
              </a:xfrm>
            </p:grpSpPr>
            <p:sp>
              <p:nvSpPr>
                <p:cNvPr id="176" name="Google Shape;176;p31"/>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7" name="Google Shape;177;p31"/>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182" name="Google Shape;182;p31"/>
          <p:cNvGrpSpPr/>
          <p:nvPr/>
        </p:nvGrpSpPr>
        <p:grpSpPr>
          <a:xfrm>
            <a:off x="98350" y="3589775"/>
            <a:ext cx="2253252" cy="1748875"/>
            <a:chOff x="438275" y="238125"/>
            <a:chExt cx="6742225" cy="5233021"/>
          </a:xfrm>
        </p:grpSpPr>
        <p:sp>
          <p:nvSpPr>
            <p:cNvPr id="183" name="Google Shape;183;p31"/>
            <p:cNvSpPr/>
            <p:nvPr/>
          </p:nvSpPr>
          <p:spPr>
            <a:xfrm>
              <a:off x="5491175" y="3722700"/>
              <a:ext cx="1050000" cy="1332675"/>
            </a:xfrm>
            <a:custGeom>
              <a:avLst/>
              <a:gdLst/>
              <a:ahLst/>
              <a:cxnLst/>
              <a:rect l="l" t="t" r="r" b="b"/>
              <a:pathLst>
                <a:path w="42000" h="53307" fill="none" extrusionOk="0">
                  <a:moveTo>
                    <a:pt x="18466" y="53307"/>
                  </a:moveTo>
                  <a:cubicBezTo>
                    <a:pt x="18466" y="53307"/>
                    <a:pt x="1" y="29766"/>
                    <a:pt x="27860" y="1"/>
                  </a:cubicBezTo>
                  <a:cubicBezTo>
                    <a:pt x="27860" y="1"/>
                    <a:pt x="42000" y="27432"/>
                    <a:pt x="18466" y="53307"/>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1"/>
            <p:cNvSpPr/>
            <p:nvPr/>
          </p:nvSpPr>
          <p:spPr>
            <a:xfrm>
              <a:off x="5957400" y="4320375"/>
              <a:ext cx="1223100" cy="1028025"/>
            </a:xfrm>
            <a:custGeom>
              <a:avLst/>
              <a:gdLst/>
              <a:ahLst/>
              <a:cxnLst/>
              <a:rect l="l" t="t" r="r" b="b"/>
              <a:pathLst>
                <a:path w="48924" h="41121" fill="none" extrusionOk="0">
                  <a:moveTo>
                    <a:pt x="0" y="29538"/>
                  </a:moveTo>
                  <a:cubicBezTo>
                    <a:pt x="0" y="29538"/>
                    <a:pt x="27586" y="41121"/>
                    <a:pt x="48923" y="6382"/>
                  </a:cubicBezTo>
                  <a:cubicBezTo>
                    <a:pt x="48923" y="6382"/>
                    <a:pt x="18730" y="1"/>
                    <a:pt x="0" y="29538"/>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1"/>
            <p:cNvSpPr/>
            <p:nvPr/>
          </p:nvSpPr>
          <p:spPr>
            <a:xfrm>
              <a:off x="6229500" y="3589900"/>
              <a:ext cx="794900" cy="1095150"/>
            </a:xfrm>
            <a:custGeom>
              <a:avLst/>
              <a:gdLst/>
              <a:ahLst/>
              <a:cxnLst/>
              <a:rect l="l" t="t" r="r" b="b"/>
              <a:pathLst>
                <a:path w="31796" h="43806" fill="none" extrusionOk="0">
                  <a:moveTo>
                    <a:pt x="1" y="43805"/>
                  </a:moveTo>
                  <a:cubicBezTo>
                    <a:pt x="1" y="43805"/>
                    <a:pt x="29761" y="40718"/>
                    <a:pt x="31796" y="1"/>
                  </a:cubicBezTo>
                  <a:cubicBezTo>
                    <a:pt x="31796" y="1"/>
                    <a:pt x="2249" y="8902"/>
                    <a:pt x="1" y="43805"/>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1"/>
            <p:cNvSpPr/>
            <p:nvPr/>
          </p:nvSpPr>
          <p:spPr>
            <a:xfrm>
              <a:off x="1077625" y="3722700"/>
              <a:ext cx="1049925" cy="1332675"/>
            </a:xfrm>
            <a:custGeom>
              <a:avLst/>
              <a:gdLst/>
              <a:ahLst/>
              <a:cxnLst/>
              <a:rect l="l" t="t" r="r" b="b"/>
              <a:pathLst>
                <a:path w="41997" h="53307" fill="none" extrusionOk="0">
                  <a:moveTo>
                    <a:pt x="23532" y="53307"/>
                  </a:moveTo>
                  <a:cubicBezTo>
                    <a:pt x="23532" y="53307"/>
                    <a:pt x="41996" y="29766"/>
                    <a:pt x="14137" y="1"/>
                  </a:cubicBezTo>
                  <a:cubicBezTo>
                    <a:pt x="14139" y="1"/>
                    <a:pt x="0" y="27432"/>
                    <a:pt x="23532" y="53307"/>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438275" y="4320375"/>
              <a:ext cx="1223100" cy="1028025"/>
            </a:xfrm>
            <a:custGeom>
              <a:avLst/>
              <a:gdLst/>
              <a:ahLst/>
              <a:cxnLst/>
              <a:rect l="l" t="t" r="r" b="b"/>
              <a:pathLst>
                <a:path w="48924" h="41121" fill="none" extrusionOk="0">
                  <a:moveTo>
                    <a:pt x="48923" y="29538"/>
                  </a:moveTo>
                  <a:cubicBezTo>
                    <a:pt x="48923" y="29538"/>
                    <a:pt x="21337" y="41121"/>
                    <a:pt x="0" y="6382"/>
                  </a:cubicBezTo>
                  <a:cubicBezTo>
                    <a:pt x="0" y="6382"/>
                    <a:pt x="30192" y="1"/>
                    <a:pt x="48923" y="29538"/>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594350" y="3589900"/>
              <a:ext cx="794900" cy="1095150"/>
            </a:xfrm>
            <a:custGeom>
              <a:avLst/>
              <a:gdLst/>
              <a:ahLst/>
              <a:cxnLst/>
              <a:rect l="l" t="t" r="r" b="b"/>
              <a:pathLst>
                <a:path w="31796" h="43806" fill="none" extrusionOk="0">
                  <a:moveTo>
                    <a:pt x="31796" y="43805"/>
                  </a:moveTo>
                  <a:cubicBezTo>
                    <a:pt x="31796" y="43805"/>
                    <a:pt x="2036" y="40718"/>
                    <a:pt x="1" y="1"/>
                  </a:cubicBezTo>
                  <a:cubicBezTo>
                    <a:pt x="1" y="1"/>
                    <a:pt x="29548" y="8902"/>
                    <a:pt x="31796" y="43805"/>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5198275" y="1211625"/>
              <a:ext cx="854725" cy="2004750"/>
            </a:xfrm>
            <a:custGeom>
              <a:avLst/>
              <a:gdLst/>
              <a:ahLst/>
              <a:cxnLst/>
              <a:rect l="l" t="t" r="r" b="b"/>
              <a:pathLst>
                <a:path w="34189" h="80190" fill="none" extrusionOk="0">
                  <a:moveTo>
                    <a:pt x="15386" y="80190"/>
                  </a:moveTo>
                  <a:cubicBezTo>
                    <a:pt x="15386" y="80190"/>
                    <a:pt x="0" y="70728"/>
                    <a:pt x="10103" y="60433"/>
                  </a:cubicBezTo>
                  <a:cubicBezTo>
                    <a:pt x="20207" y="50137"/>
                    <a:pt x="10303" y="43184"/>
                    <a:pt x="11373" y="34312"/>
                  </a:cubicBezTo>
                  <a:cubicBezTo>
                    <a:pt x="12442" y="25438"/>
                    <a:pt x="18356" y="26962"/>
                    <a:pt x="22791" y="17108"/>
                  </a:cubicBezTo>
                  <a:cubicBezTo>
                    <a:pt x="26784" y="8237"/>
                    <a:pt x="25884" y="1665"/>
                    <a:pt x="34188" y="1"/>
                  </a:cubicBez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5434625" y="1211600"/>
              <a:ext cx="822625" cy="2637075"/>
            </a:xfrm>
            <a:custGeom>
              <a:avLst/>
              <a:gdLst/>
              <a:ahLst/>
              <a:cxnLst/>
              <a:rect l="l" t="t" r="r" b="b"/>
              <a:pathLst>
                <a:path w="32905" h="105483" fill="none" extrusionOk="0">
                  <a:moveTo>
                    <a:pt x="5932" y="80191"/>
                  </a:moveTo>
                  <a:cubicBezTo>
                    <a:pt x="5932" y="80191"/>
                    <a:pt x="23918" y="78552"/>
                    <a:pt x="19445" y="64839"/>
                  </a:cubicBezTo>
                  <a:cubicBezTo>
                    <a:pt x="14973" y="51126"/>
                    <a:pt x="26932" y="49302"/>
                    <a:pt x="29919" y="40878"/>
                  </a:cubicBezTo>
                  <a:cubicBezTo>
                    <a:pt x="32905" y="32455"/>
                    <a:pt x="26931" y="31190"/>
                    <a:pt x="27337" y="20393"/>
                  </a:cubicBezTo>
                  <a:cubicBezTo>
                    <a:pt x="27704" y="10670"/>
                    <a:pt x="31372" y="4670"/>
                    <a:pt x="24734" y="0"/>
                  </a:cubicBezTo>
                  <a:lnTo>
                    <a:pt x="1" y="105482"/>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5098800" y="2538375"/>
              <a:ext cx="1635650" cy="2453425"/>
            </a:xfrm>
            <a:custGeom>
              <a:avLst/>
              <a:gdLst/>
              <a:ahLst/>
              <a:cxnLst/>
              <a:rect l="l" t="t" r="r" b="b"/>
              <a:pathLst>
                <a:path w="65426" h="98137" extrusionOk="0">
                  <a:moveTo>
                    <a:pt x="65426" y="0"/>
                  </a:moveTo>
                  <a:lnTo>
                    <a:pt x="65426" y="0"/>
                  </a:lnTo>
                  <a:cubicBezTo>
                    <a:pt x="1309" y="33366"/>
                    <a:pt x="0" y="98137"/>
                    <a:pt x="0" y="98137"/>
                  </a:cubicBezTo>
                  <a:lnTo>
                    <a:pt x="0" y="98137"/>
                  </a:lnTo>
                  <a:cubicBezTo>
                    <a:pt x="64770" y="85051"/>
                    <a:pt x="65425" y="1"/>
                    <a:pt x="65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5098810" y="2651556"/>
              <a:ext cx="1554685" cy="2340322"/>
            </a:xfrm>
            <a:custGeom>
              <a:avLst/>
              <a:gdLst/>
              <a:ahLst/>
              <a:cxnLst/>
              <a:rect l="l" t="t" r="r" b="b"/>
              <a:pathLst>
                <a:path w="65426" h="98137" fill="none" extrusionOk="0">
                  <a:moveTo>
                    <a:pt x="65426" y="0"/>
                  </a:moveTo>
                  <a:lnTo>
                    <a:pt x="0" y="98137"/>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5993700" y="3069225"/>
              <a:ext cx="636000" cy="439225"/>
            </a:xfrm>
            <a:custGeom>
              <a:avLst/>
              <a:gdLst/>
              <a:ahLst/>
              <a:cxnLst/>
              <a:rect l="l" t="t" r="r" b="b"/>
              <a:pathLst>
                <a:path w="25440" h="17569" fill="none" extrusionOk="0">
                  <a:moveTo>
                    <a:pt x="1" y="0"/>
                  </a:moveTo>
                  <a:lnTo>
                    <a:pt x="3760" y="17568"/>
                  </a:lnTo>
                  <a:lnTo>
                    <a:pt x="25439" y="8784"/>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5689125" y="3416125"/>
              <a:ext cx="720625" cy="528725"/>
            </a:xfrm>
            <a:custGeom>
              <a:avLst/>
              <a:gdLst/>
              <a:ahLst/>
              <a:cxnLst/>
              <a:rect l="l" t="t" r="r" b="b"/>
              <a:pathLst>
                <a:path w="28825" h="21149" fill="none" extrusionOk="0">
                  <a:moveTo>
                    <a:pt x="1" y="0"/>
                  </a:moveTo>
                  <a:lnTo>
                    <a:pt x="4306" y="21149"/>
                  </a:lnTo>
                  <a:lnTo>
                    <a:pt x="28824" y="19976"/>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5387750" y="3915125"/>
              <a:ext cx="790875" cy="452625"/>
            </a:xfrm>
            <a:custGeom>
              <a:avLst/>
              <a:gdLst/>
              <a:ahLst/>
              <a:cxnLst/>
              <a:rect l="l" t="t" r="r" b="b"/>
              <a:pathLst>
                <a:path w="31635" h="18105" fill="none" extrusionOk="0">
                  <a:moveTo>
                    <a:pt x="1" y="0"/>
                  </a:moveTo>
                  <a:lnTo>
                    <a:pt x="5084" y="18105"/>
                  </a:lnTo>
                  <a:lnTo>
                    <a:pt x="31634" y="15436"/>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5195275" y="4429750"/>
              <a:ext cx="587950" cy="356975"/>
            </a:xfrm>
            <a:custGeom>
              <a:avLst/>
              <a:gdLst/>
              <a:ahLst/>
              <a:cxnLst/>
              <a:rect l="l" t="t" r="r" b="b"/>
              <a:pathLst>
                <a:path w="23518" h="14279" fill="none" extrusionOk="0">
                  <a:moveTo>
                    <a:pt x="0" y="0"/>
                  </a:moveTo>
                  <a:lnTo>
                    <a:pt x="1610" y="14279"/>
                  </a:lnTo>
                  <a:lnTo>
                    <a:pt x="23518" y="10637"/>
                  </a:lnTo>
                </a:path>
              </a:pathLst>
            </a:custGeom>
            <a:noFill/>
            <a:ln w="20550"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1198000" y="3017625"/>
              <a:ext cx="1635625" cy="2453450"/>
            </a:xfrm>
            <a:custGeom>
              <a:avLst/>
              <a:gdLst/>
              <a:ahLst/>
              <a:cxnLst/>
              <a:rect l="l" t="t" r="r" b="b"/>
              <a:pathLst>
                <a:path w="65425" h="98138" extrusionOk="0">
                  <a:moveTo>
                    <a:pt x="0" y="1"/>
                  </a:moveTo>
                  <a:cubicBezTo>
                    <a:pt x="0" y="1"/>
                    <a:pt x="654" y="85052"/>
                    <a:pt x="65424" y="98137"/>
                  </a:cubicBezTo>
                  <a:cubicBezTo>
                    <a:pt x="65424" y="98137"/>
                    <a:pt x="64115" y="33367"/>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1261497" y="3112889"/>
              <a:ext cx="1572163" cy="2358256"/>
            </a:xfrm>
            <a:custGeom>
              <a:avLst/>
              <a:gdLst/>
              <a:ahLst/>
              <a:cxnLst/>
              <a:rect l="l" t="t" r="r" b="b"/>
              <a:pathLst>
                <a:path w="65425" h="98138" fill="none" extrusionOk="0">
                  <a:moveTo>
                    <a:pt x="0" y="1"/>
                  </a:moveTo>
                  <a:lnTo>
                    <a:pt x="65424" y="98137"/>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1302700" y="3548475"/>
              <a:ext cx="635950" cy="439200"/>
            </a:xfrm>
            <a:custGeom>
              <a:avLst/>
              <a:gdLst/>
              <a:ahLst/>
              <a:cxnLst/>
              <a:rect l="l" t="t" r="r" b="b"/>
              <a:pathLst>
                <a:path w="25438" h="17568" fill="none" extrusionOk="0">
                  <a:moveTo>
                    <a:pt x="25438" y="1"/>
                  </a:moveTo>
                  <a:lnTo>
                    <a:pt x="21679" y="17568"/>
                  </a:lnTo>
                  <a:lnTo>
                    <a:pt x="1" y="8785"/>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1522700" y="3895350"/>
              <a:ext cx="720575" cy="528775"/>
            </a:xfrm>
            <a:custGeom>
              <a:avLst/>
              <a:gdLst/>
              <a:ahLst/>
              <a:cxnLst/>
              <a:rect l="l" t="t" r="r" b="b"/>
              <a:pathLst>
                <a:path w="28823" h="21151" fill="none" extrusionOk="0">
                  <a:moveTo>
                    <a:pt x="28823" y="1"/>
                  </a:moveTo>
                  <a:lnTo>
                    <a:pt x="24517" y="21151"/>
                  </a:lnTo>
                  <a:lnTo>
                    <a:pt x="1" y="19978"/>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1753800" y="4394425"/>
              <a:ext cx="790850" cy="452600"/>
            </a:xfrm>
            <a:custGeom>
              <a:avLst/>
              <a:gdLst/>
              <a:ahLst/>
              <a:cxnLst/>
              <a:rect l="l" t="t" r="r" b="b"/>
              <a:pathLst>
                <a:path w="31634" h="18104" fill="none" extrusionOk="0">
                  <a:moveTo>
                    <a:pt x="31634" y="0"/>
                  </a:moveTo>
                  <a:lnTo>
                    <a:pt x="26550" y="18103"/>
                  </a:lnTo>
                  <a:lnTo>
                    <a:pt x="0" y="15436"/>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2149200" y="4909000"/>
              <a:ext cx="587950" cy="357000"/>
            </a:xfrm>
            <a:custGeom>
              <a:avLst/>
              <a:gdLst/>
              <a:ahLst/>
              <a:cxnLst/>
              <a:rect l="l" t="t" r="r" b="b"/>
              <a:pathLst>
                <a:path w="23518" h="14280" fill="none" extrusionOk="0">
                  <a:moveTo>
                    <a:pt x="23517" y="1"/>
                  </a:moveTo>
                  <a:lnTo>
                    <a:pt x="21907" y="14279"/>
                  </a:lnTo>
                  <a:lnTo>
                    <a:pt x="1" y="10639"/>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752300" y="238125"/>
              <a:ext cx="2671375" cy="2671425"/>
            </a:xfrm>
            <a:custGeom>
              <a:avLst/>
              <a:gdLst/>
              <a:ahLst/>
              <a:cxnLst/>
              <a:rect l="l" t="t" r="r" b="b"/>
              <a:pathLst>
                <a:path w="106855" h="106857" extrusionOk="0">
                  <a:moveTo>
                    <a:pt x="53427" y="0"/>
                  </a:moveTo>
                  <a:cubicBezTo>
                    <a:pt x="23920" y="0"/>
                    <a:pt x="0" y="23922"/>
                    <a:pt x="0" y="53429"/>
                  </a:cubicBezTo>
                  <a:cubicBezTo>
                    <a:pt x="0" y="82935"/>
                    <a:pt x="23920" y="106856"/>
                    <a:pt x="53427" y="106856"/>
                  </a:cubicBezTo>
                  <a:cubicBezTo>
                    <a:pt x="82935" y="106856"/>
                    <a:pt x="106855" y="82936"/>
                    <a:pt x="106855" y="53429"/>
                  </a:cubicBezTo>
                  <a:cubicBezTo>
                    <a:pt x="106855" y="23922"/>
                    <a:pt x="82935" y="0"/>
                    <a:pt x="53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2521800" y="4004775"/>
              <a:ext cx="1320550" cy="1129175"/>
            </a:xfrm>
            <a:custGeom>
              <a:avLst/>
              <a:gdLst/>
              <a:ahLst/>
              <a:cxnLst/>
              <a:rect l="l" t="t" r="r" b="b"/>
              <a:pathLst>
                <a:path w="52822" h="45167" extrusionOk="0">
                  <a:moveTo>
                    <a:pt x="0" y="1"/>
                  </a:moveTo>
                  <a:lnTo>
                    <a:pt x="0" y="45166"/>
                  </a:lnTo>
                  <a:lnTo>
                    <a:pt x="52821" y="45166"/>
                  </a:lnTo>
                  <a:lnTo>
                    <a:pt x="528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3739075" y="3801550"/>
              <a:ext cx="2180925" cy="1400375"/>
            </a:xfrm>
            <a:custGeom>
              <a:avLst/>
              <a:gdLst/>
              <a:ahLst/>
              <a:cxnLst/>
              <a:rect l="l" t="t" r="r" b="b"/>
              <a:pathLst>
                <a:path w="87237" h="56015" extrusionOk="0">
                  <a:moveTo>
                    <a:pt x="57462" y="1"/>
                  </a:moveTo>
                  <a:cubicBezTo>
                    <a:pt x="53628" y="1"/>
                    <a:pt x="38677" y="12435"/>
                    <a:pt x="34364" y="18904"/>
                  </a:cubicBezTo>
                  <a:cubicBezTo>
                    <a:pt x="30695" y="24409"/>
                    <a:pt x="29497" y="24860"/>
                    <a:pt x="27905" y="25441"/>
                  </a:cubicBezTo>
                  <a:cubicBezTo>
                    <a:pt x="27558" y="25566"/>
                    <a:pt x="26669" y="28206"/>
                    <a:pt x="26462" y="28509"/>
                  </a:cubicBezTo>
                  <a:cubicBezTo>
                    <a:pt x="25656" y="29693"/>
                    <a:pt x="23510" y="32637"/>
                    <a:pt x="22072" y="32637"/>
                  </a:cubicBezTo>
                  <a:cubicBezTo>
                    <a:pt x="22010" y="32637"/>
                    <a:pt x="21951" y="32632"/>
                    <a:pt x="21892" y="32621"/>
                  </a:cubicBezTo>
                  <a:cubicBezTo>
                    <a:pt x="20114" y="32288"/>
                    <a:pt x="18414" y="28506"/>
                    <a:pt x="18414" y="28506"/>
                  </a:cubicBezTo>
                  <a:cubicBezTo>
                    <a:pt x="16388" y="28936"/>
                    <a:pt x="14076" y="29092"/>
                    <a:pt x="11791" y="29092"/>
                  </a:cubicBezTo>
                  <a:cubicBezTo>
                    <a:pt x="5804" y="29092"/>
                    <a:pt x="0" y="28024"/>
                    <a:pt x="0" y="28024"/>
                  </a:cubicBezTo>
                  <a:lnTo>
                    <a:pt x="0" y="28024"/>
                  </a:lnTo>
                  <a:cubicBezTo>
                    <a:pt x="0" y="28024"/>
                    <a:pt x="1001" y="28842"/>
                    <a:pt x="3445" y="34400"/>
                  </a:cubicBezTo>
                  <a:cubicBezTo>
                    <a:pt x="5891" y="39957"/>
                    <a:pt x="10113" y="56014"/>
                    <a:pt x="10113" y="56014"/>
                  </a:cubicBezTo>
                  <a:lnTo>
                    <a:pt x="87236" y="56014"/>
                  </a:lnTo>
                  <a:cubicBezTo>
                    <a:pt x="87236" y="56014"/>
                    <a:pt x="87016" y="49847"/>
                    <a:pt x="85903" y="47180"/>
                  </a:cubicBezTo>
                  <a:cubicBezTo>
                    <a:pt x="84790" y="44511"/>
                    <a:pt x="82124" y="36732"/>
                    <a:pt x="74567" y="33398"/>
                  </a:cubicBezTo>
                  <a:cubicBezTo>
                    <a:pt x="67011" y="30066"/>
                    <a:pt x="51007" y="25177"/>
                    <a:pt x="51675" y="21620"/>
                  </a:cubicBezTo>
                  <a:cubicBezTo>
                    <a:pt x="52343" y="18064"/>
                    <a:pt x="57783" y="36"/>
                    <a:pt x="57783" y="36"/>
                  </a:cubicBezTo>
                  <a:cubicBezTo>
                    <a:pt x="57687" y="12"/>
                    <a:pt x="57580" y="1"/>
                    <a:pt x="57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4445775" y="1782100"/>
              <a:ext cx="504150" cy="999500"/>
            </a:xfrm>
            <a:custGeom>
              <a:avLst/>
              <a:gdLst/>
              <a:ahLst/>
              <a:cxnLst/>
              <a:rect l="l" t="t" r="r" b="b"/>
              <a:pathLst>
                <a:path w="20166" h="39980" extrusionOk="0">
                  <a:moveTo>
                    <a:pt x="908" y="0"/>
                  </a:moveTo>
                  <a:lnTo>
                    <a:pt x="1" y="39980"/>
                  </a:lnTo>
                  <a:lnTo>
                    <a:pt x="16061" y="32800"/>
                  </a:lnTo>
                  <a:cubicBezTo>
                    <a:pt x="18913" y="31688"/>
                    <a:pt x="20166" y="28350"/>
                    <a:pt x="18756" y="25636"/>
                  </a:cubicBezTo>
                  <a:lnTo>
                    <a:pt x="9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1791350" y="499025"/>
              <a:ext cx="2873450" cy="3902350"/>
            </a:xfrm>
            <a:custGeom>
              <a:avLst/>
              <a:gdLst/>
              <a:ahLst/>
              <a:cxnLst/>
              <a:rect l="l" t="t" r="r" b="b"/>
              <a:pathLst>
                <a:path w="114938" h="156094" extrusionOk="0">
                  <a:moveTo>
                    <a:pt x="52386" y="21"/>
                  </a:moveTo>
                  <a:cubicBezTo>
                    <a:pt x="48432" y="129"/>
                    <a:pt x="44474" y="1"/>
                    <a:pt x="40541" y="412"/>
                  </a:cubicBezTo>
                  <a:cubicBezTo>
                    <a:pt x="16792" y="6926"/>
                    <a:pt x="1105" y="31724"/>
                    <a:pt x="1" y="53490"/>
                  </a:cubicBezTo>
                  <a:cubicBezTo>
                    <a:pt x="770" y="53855"/>
                    <a:pt x="1402" y="54544"/>
                    <a:pt x="1581" y="55569"/>
                  </a:cubicBezTo>
                  <a:cubicBezTo>
                    <a:pt x="2938" y="63350"/>
                    <a:pt x="6157" y="70594"/>
                    <a:pt x="9231" y="77812"/>
                  </a:cubicBezTo>
                  <a:cubicBezTo>
                    <a:pt x="9635" y="78761"/>
                    <a:pt x="9451" y="79565"/>
                    <a:pt x="8966" y="80141"/>
                  </a:cubicBezTo>
                  <a:cubicBezTo>
                    <a:pt x="9637" y="80808"/>
                    <a:pt x="10342" y="81440"/>
                    <a:pt x="11078" y="82035"/>
                  </a:cubicBezTo>
                  <a:cubicBezTo>
                    <a:pt x="23047" y="91694"/>
                    <a:pt x="27282" y="121505"/>
                    <a:pt x="28775" y="140231"/>
                  </a:cubicBezTo>
                  <a:cubicBezTo>
                    <a:pt x="29515" y="149528"/>
                    <a:pt x="29579" y="156093"/>
                    <a:pt x="29579" y="156093"/>
                  </a:cubicBezTo>
                  <a:lnTo>
                    <a:pt x="110355" y="152909"/>
                  </a:lnTo>
                  <a:lnTo>
                    <a:pt x="110971" y="146948"/>
                  </a:lnTo>
                  <a:cubicBezTo>
                    <a:pt x="114937" y="108535"/>
                    <a:pt x="113031" y="69739"/>
                    <a:pt x="105279" y="31908"/>
                  </a:cubicBezTo>
                  <a:cubicBezTo>
                    <a:pt x="105247" y="31750"/>
                    <a:pt x="105214" y="31594"/>
                    <a:pt x="105184" y="31440"/>
                  </a:cubicBezTo>
                  <a:cubicBezTo>
                    <a:pt x="104242" y="26812"/>
                    <a:pt x="101669" y="21370"/>
                    <a:pt x="97504" y="16241"/>
                  </a:cubicBezTo>
                  <a:cubicBezTo>
                    <a:pt x="97496" y="16241"/>
                    <a:pt x="97489" y="16241"/>
                    <a:pt x="97481" y="16241"/>
                  </a:cubicBezTo>
                  <a:cubicBezTo>
                    <a:pt x="96912" y="16241"/>
                    <a:pt x="96323" y="16025"/>
                    <a:pt x="95788" y="15508"/>
                  </a:cubicBezTo>
                  <a:cubicBezTo>
                    <a:pt x="93241" y="13055"/>
                    <a:pt x="89769" y="11880"/>
                    <a:pt x="86913" y="9874"/>
                  </a:cubicBezTo>
                  <a:cubicBezTo>
                    <a:pt x="83909" y="7766"/>
                    <a:pt x="81086" y="5681"/>
                    <a:pt x="77735" y="4129"/>
                  </a:cubicBezTo>
                  <a:cubicBezTo>
                    <a:pt x="74327" y="2548"/>
                    <a:pt x="70562" y="1937"/>
                    <a:pt x="66916" y="1135"/>
                  </a:cubicBezTo>
                  <a:cubicBezTo>
                    <a:pt x="65086" y="732"/>
                    <a:pt x="63265" y="605"/>
                    <a:pt x="61439" y="605"/>
                  </a:cubicBezTo>
                  <a:cubicBezTo>
                    <a:pt x="59129" y="605"/>
                    <a:pt x="56812" y="809"/>
                    <a:pt x="54463" y="915"/>
                  </a:cubicBezTo>
                  <a:cubicBezTo>
                    <a:pt x="54415" y="918"/>
                    <a:pt x="54368" y="919"/>
                    <a:pt x="54322" y="919"/>
                  </a:cubicBezTo>
                  <a:cubicBezTo>
                    <a:pt x="53454" y="919"/>
                    <a:pt x="52806" y="556"/>
                    <a:pt x="52386" y="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1043900" y="443275"/>
              <a:ext cx="3990975" cy="4091050"/>
            </a:xfrm>
            <a:custGeom>
              <a:avLst/>
              <a:gdLst/>
              <a:ahLst/>
              <a:cxnLst/>
              <a:rect l="l" t="t" r="r" b="b"/>
              <a:pathLst>
                <a:path w="159639" h="163642" extrusionOk="0">
                  <a:moveTo>
                    <a:pt x="83448" y="1"/>
                  </a:moveTo>
                  <a:cubicBezTo>
                    <a:pt x="73227" y="1"/>
                    <a:pt x="61740" y="2775"/>
                    <a:pt x="49295" y="10198"/>
                  </a:cubicBezTo>
                  <a:cubicBezTo>
                    <a:pt x="1" y="39601"/>
                    <a:pt x="53120" y="107296"/>
                    <a:pt x="53120" y="107296"/>
                  </a:cubicBezTo>
                  <a:cubicBezTo>
                    <a:pt x="79155" y="99296"/>
                    <a:pt x="74581" y="76616"/>
                    <a:pt x="74581" y="76616"/>
                  </a:cubicBezTo>
                  <a:cubicBezTo>
                    <a:pt x="74434" y="76567"/>
                    <a:pt x="74294" y="76519"/>
                    <a:pt x="74148" y="76471"/>
                  </a:cubicBezTo>
                  <a:cubicBezTo>
                    <a:pt x="73482" y="76583"/>
                    <a:pt x="72808" y="76651"/>
                    <a:pt x="72133" y="76680"/>
                  </a:cubicBezTo>
                  <a:cubicBezTo>
                    <a:pt x="71915" y="76688"/>
                    <a:pt x="71698" y="76693"/>
                    <a:pt x="71482" y="76693"/>
                  </a:cubicBezTo>
                  <a:cubicBezTo>
                    <a:pt x="62440" y="76693"/>
                    <a:pt x="54999" y="69264"/>
                    <a:pt x="55213" y="60002"/>
                  </a:cubicBezTo>
                  <a:cubicBezTo>
                    <a:pt x="55407" y="51638"/>
                    <a:pt x="62112" y="44682"/>
                    <a:pt x="70465" y="44158"/>
                  </a:cubicBezTo>
                  <a:cubicBezTo>
                    <a:pt x="70813" y="44137"/>
                    <a:pt x="71159" y="44126"/>
                    <a:pt x="71503" y="44126"/>
                  </a:cubicBezTo>
                  <a:cubicBezTo>
                    <a:pt x="76268" y="44126"/>
                    <a:pt x="80588" y="46191"/>
                    <a:pt x="83579" y="49500"/>
                  </a:cubicBezTo>
                  <a:cubicBezTo>
                    <a:pt x="84514" y="50446"/>
                    <a:pt x="85346" y="51619"/>
                    <a:pt x="86035" y="53086"/>
                  </a:cubicBezTo>
                  <a:cubicBezTo>
                    <a:pt x="86950" y="54900"/>
                    <a:pt x="87516" y="56868"/>
                    <a:pt x="87703" y="58891"/>
                  </a:cubicBezTo>
                  <a:cubicBezTo>
                    <a:pt x="88969" y="67069"/>
                    <a:pt x="87626" y="80449"/>
                    <a:pt x="81595" y="102646"/>
                  </a:cubicBezTo>
                  <a:cubicBezTo>
                    <a:pt x="66747" y="157284"/>
                    <a:pt x="111179" y="163107"/>
                    <a:pt x="111179" y="163107"/>
                  </a:cubicBezTo>
                  <a:lnTo>
                    <a:pt x="112083" y="163231"/>
                  </a:lnTo>
                  <a:cubicBezTo>
                    <a:pt x="114057" y="163507"/>
                    <a:pt x="116030" y="163642"/>
                    <a:pt x="117988" y="163642"/>
                  </a:cubicBezTo>
                  <a:cubicBezTo>
                    <a:pt x="133703" y="163642"/>
                    <a:pt x="148457" y="154942"/>
                    <a:pt x="155487" y="140565"/>
                  </a:cubicBezTo>
                  <a:cubicBezTo>
                    <a:pt x="158173" y="135072"/>
                    <a:pt x="159639" y="128963"/>
                    <a:pt x="158633" y="122515"/>
                  </a:cubicBezTo>
                  <a:cubicBezTo>
                    <a:pt x="154994" y="99203"/>
                    <a:pt x="141790" y="93714"/>
                    <a:pt x="126094" y="91336"/>
                  </a:cubicBezTo>
                  <a:cubicBezTo>
                    <a:pt x="125613" y="91276"/>
                    <a:pt x="125135" y="91208"/>
                    <a:pt x="124659" y="91128"/>
                  </a:cubicBezTo>
                  <a:cubicBezTo>
                    <a:pt x="124626" y="91125"/>
                    <a:pt x="124592" y="91120"/>
                    <a:pt x="124557" y="91114"/>
                  </a:cubicBezTo>
                  <a:cubicBezTo>
                    <a:pt x="123750" y="91001"/>
                    <a:pt x="122949" y="90837"/>
                    <a:pt x="122163" y="90623"/>
                  </a:cubicBezTo>
                  <a:cubicBezTo>
                    <a:pt x="106688" y="86909"/>
                    <a:pt x="94917" y="73286"/>
                    <a:pt x="94261" y="56601"/>
                  </a:cubicBezTo>
                  <a:cubicBezTo>
                    <a:pt x="93489" y="37016"/>
                    <a:pt x="108315" y="20434"/>
                    <a:pt x="127660" y="18834"/>
                  </a:cubicBezTo>
                  <a:cubicBezTo>
                    <a:pt x="120024" y="11656"/>
                    <a:pt x="104397" y="1"/>
                    <a:pt x="834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4603125" y="3565075"/>
              <a:ext cx="626025" cy="879325"/>
            </a:xfrm>
            <a:custGeom>
              <a:avLst/>
              <a:gdLst/>
              <a:ahLst/>
              <a:cxnLst/>
              <a:rect l="l" t="t" r="r" b="b"/>
              <a:pathLst>
                <a:path w="25041" h="35173" extrusionOk="0">
                  <a:moveTo>
                    <a:pt x="17258" y="1"/>
                  </a:moveTo>
                  <a:cubicBezTo>
                    <a:pt x="16925" y="1"/>
                    <a:pt x="16580" y="34"/>
                    <a:pt x="16225" y="110"/>
                  </a:cubicBezTo>
                  <a:cubicBezTo>
                    <a:pt x="13114" y="778"/>
                    <a:pt x="10445" y="6925"/>
                    <a:pt x="9630" y="9594"/>
                  </a:cubicBezTo>
                  <a:cubicBezTo>
                    <a:pt x="8816" y="12263"/>
                    <a:pt x="4815" y="21151"/>
                    <a:pt x="3333" y="24188"/>
                  </a:cubicBezTo>
                  <a:cubicBezTo>
                    <a:pt x="1851" y="27225"/>
                    <a:pt x="0" y="33004"/>
                    <a:pt x="4296" y="34857"/>
                  </a:cubicBezTo>
                  <a:cubicBezTo>
                    <a:pt x="4800" y="35074"/>
                    <a:pt x="5296" y="35173"/>
                    <a:pt x="5782" y="35173"/>
                  </a:cubicBezTo>
                  <a:cubicBezTo>
                    <a:pt x="9435" y="35173"/>
                    <a:pt x="12498" y="29576"/>
                    <a:pt x="14003" y="26632"/>
                  </a:cubicBezTo>
                  <a:cubicBezTo>
                    <a:pt x="15707" y="23297"/>
                    <a:pt x="18744" y="19001"/>
                    <a:pt x="20968" y="15077"/>
                  </a:cubicBezTo>
                  <a:cubicBezTo>
                    <a:pt x="23190" y="11151"/>
                    <a:pt x="25041" y="5592"/>
                    <a:pt x="21707" y="2036"/>
                  </a:cubicBezTo>
                  <a:cubicBezTo>
                    <a:pt x="21707" y="2036"/>
                    <a:pt x="19845" y="1"/>
                    <a:pt x="1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612925" y="4159125"/>
              <a:ext cx="1299150" cy="1078500"/>
            </a:xfrm>
            <a:custGeom>
              <a:avLst/>
              <a:gdLst/>
              <a:ahLst/>
              <a:cxnLst/>
              <a:rect l="l" t="t" r="r" b="b"/>
              <a:pathLst>
                <a:path w="51966" h="43140" extrusionOk="0">
                  <a:moveTo>
                    <a:pt x="26895" y="16208"/>
                  </a:moveTo>
                  <a:cubicBezTo>
                    <a:pt x="26895" y="16209"/>
                    <a:pt x="24450" y="19875"/>
                    <a:pt x="22559" y="20985"/>
                  </a:cubicBezTo>
                  <a:cubicBezTo>
                    <a:pt x="20668" y="22097"/>
                    <a:pt x="17713" y="27017"/>
                    <a:pt x="15003" y="30208"/>
                  </a:cubicBezTo>
                  <a:cubicBezTo>
                    <a:pt x="14261" y="31082"/>
                    <a:pt x="13384" y="32085"/>
                    <a:pt x="12465" y="33150"/>
                  </a:cubicBezTo>
                  <a:lnTo>
                    <a:pt x="12465" y="33150"/>
                  </a:lnTo>
                  <a:cubicBezTo>
                    <a:pt x="13548" y="31538"/>
                    <a:pt x="14500" y="29890"/>
                    <a:pt x="15225" y="28543"/>
                  </a:cubicBezTo>
                  <a:cubicBezTo>
                    <a:pt x="17560" y="24210"/>
                    <a:pt x="20560" y="20652"/>
                    <a:pt x="22672" y="19318"/>
                  </a:cubicBezTo>
                  <a:cubicBezTo>
                    <a:pt x="24784" y="17985"/>
                    <a:pt x="26895" y="16209"/>
                    <a:pt x="26895" y="16208"/>
                  </a:cubicBezTo>
                  <a:close/>
                  <a:moveTo>
                    <a:pt x="20536" y="0"/>
                  </a:moveTo>
                  <a:cubicBezTo>
                    <a:pt x="20193" y="0"/>
                    <a:pt x="19837" y="14"/>
                    <a:pt x="19467" y="43"/>
                  </a:cubicBezTo>
                  <a:cubicBezTo>
                    <a:pt x="18639" y="106"/>
                    <a:pt x="17890" y="555"/>
                    <a:pt x="17444" y="1256"/>
                  </a:cubicBezTo>
                  <a:cubicBezTo>
                    <a:pt x="16638" y="2531"/>
                    <a:pt x="15301" y="4684"/>
                    <a:pt x="14559" y="6094"/>
                  </a:cubicBezTo>
                  <a:cubicBezTo>
                    <a:pt x="13449" y="8205"/>
                    <a:pt x="11559" y="11873"/>
                    <a:pt x="8780" y="15540"/>
                  </a:cubicBezTo>
                  <a:cubicBezTo>
                    <a:pt x="6002" y="19208"/>
                    <a:pt x="2002" y="25763"/>
                    <a:pt x="1001" y="30208"/>
                  </a:cubicBezTo>
                  <a:cubicBezTo>
                    <a:pt x="1" y="34654"/>
                    <a:pt x="446" y="38988"/>
                    <a:pt x="4335" y="39655"/>
                  </a:cubicBezTo>
                  <a:cubicBezTo>
                    <a:pt x="4499" y="39683"/>
                    <a:pt x="4665" y="39696"/>
                    <a:pt x="4832" y="39696"/>
                  </a:cubicBezTo>
                  <a:cubicBezTo>
                    <a:pt x="6047" y="39696"/>
                    <a:pt x="7323" y="38974"/>
                    <a:pt x="8570" y="37855"/>
                  </a:cubicBezTo>
                  <a:lnTo>
                    <a:pt x="8570" y="37855"/>
                  </a:lnTo>
                  <a:cubicBezTo>
                    <a:pt x="7518" y="39218"/>
                    <a:pt x="6604" y="40528"/>
                    <a:pt x="6003" y="41657"/>
                  </a:cubicBezTo>
                  <a:cubicBezTo>
                    <a:pt x="5410" y="42769"/>
                    <a:pt x="7077" y="43139"/>
                    <a:pt x="9563" y="43139"/>
                  </a:cubicBezTo>
                  <a:cubicBezTo>
                    <a:pt x="14534" y="43139"/>
                    <a:pt x="22782" y="41657"/>
                    <a:pt x="22782" y="41657"/>
                  </a:cubicBezTo>
                  <a:cubicBezTo>
                    <a:pt x="22782" y="41657"/>
                    <a:pt x="32228" y="31877"/>
                    <a:pt x="33895" y="29209"/>
                  </a:cubicBezTo>
                  <a:cubicBezTo>
                    <a:pt x="35560" y="26544"/>
                    <a:pt x="37563" y="23986"/>
                    <a:pt x="38563" y="23654"/>
                  </a:cubicBezTo>
                  <a:cubicBezTo>
                    <a:pt x="38621" y="23634"/>
                    <a:pt x="38670" y="23625"/>
                    <a:pt x="38711" y="23625"/>
                  </a:cubicBezTo>
                  <a:cubicBezTo>
                    <a:pt x="39381" y="23625"/>
                    <a:pt x="37872" y="26094"/>
                    <a:pt x="35673" y="27988"/>
                  </a:cubicBezTo>
                  <a:cubicBezTo>
                    <a:pt x="35673" y="27988"/>
                    <a:pt x="32896" y="31543"/>
                    <a:pt x="32339" y="32432"/>
                  </a:cubicBezTo>
                  <a:cubicBezTo>
                    <a:pt x="31784" y="33322"/>
                    <a:pt x="24005" y="41655"/>
                    <a:pt x="24005" y="41655"/>
                  </a:cubicBezTo>
                  <a:lnTo>
                    <a:pt x="38871" y="41544"/>
                  </a:lnTo>
                  <a:cubicBezTo>
                    <a:pt x="38871" y="41544"/>
                    <a:pt x="40453" y="40432"/>
                    <a:pt x="41563" y="38767"/>
                  </a:cubicBezTo>
                  <a:cubicBezTo>
                    <a:pt x="42673" y="37101"/>
                    <a:pt x="45897" y="34765"/>
                    <a:pt x="47230" y="33987"/>
                  </a:cubicBezTo>
                  <a:cubicBezTo>
                    <a:pt x="47597" y="33773"/>
                    <a:pt x="48003" y="33676"/>
                    <a:pt x="48398" y="33676"/>
                  </a:cubicBezTo>
                  <a:cubicBezTo>
                    <a:pt x="49440" y="33676"/>
                    <a:pt x="50410" y="34349"/>
                    <a:pt x="50410" y="35316"/>
                  </a:cubicBezTo>
                  <a:cubicBezTo>
                    <a:pt x="50410" y="35983"/>
                    <a:pt x="50743" y="36261"/>
                    <a:pt x="51090" y="36261"/>
                  </a:cubicBezTo>
                  <a:cubicBezTo>
                    <a:pt x="51438" y="36261"/>
                    <a:pt x="51800" y="35983"/>
                    <a:pt x="51855" y="35537"/>
                  </a:cubicBezTo>
                  <a:cubicBezTo>
                    <a:pt x="51965" y="34648"/>
                    <a:pt x="51677" y="31541"/>
                    <a:pt x="51677" y="28430"/>
                  </a:cubicBezTo>
                  <a:cubicBezTo>
                    <a:pt x="51677" y="25319"/>
                    <a:pt x="50009" y="19429"/>
                    <a:pt x="47120" y="18209"/>
                  </a:cubicBezTo>
                  <a:cubicBezTo>
                    <a:pt x="44230" y="16987"/>
                    <a:pt x="42897" y="18763"/>
                    <a:pt x="41340" y="15319"/>
                  </a:cubicBezTo>
                  <a:cubicBezTo>
                    <a:pt x="39783" y="11874"/>
                    <a:pt x="36562" y="10317"/>
                    <a:pt x="34227" y="10317"/>
                  </a:cubicBezTo>
                  <a:cubicBezTo>
                    <a:pt x="34109" y="10317"/>
                    <a:pt x="33993" y="10317"/>
                    <a:pt x="33878" y="10317"/>
                  </a:cubicBezTo>
                  <a:cubicBezTo>
                    <a:pt x="31725" y="10317"/>
                    <a:pt x="30148" y="10216"/>
                    <a:pt x="28673" y="6207"/>
                  </a:cubicBezTo>
                  <a:cubicBezTo>
                    <a:pt x="27331" y="2566"/>
                    <a:pt x="25165" y="0"/>
                    <a:pt x="20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992950" y="2382850"/>
              <a:ext cx="1505800" cy="1487975"/>
            </a:xfrm>
            <a:custGeom>
              <a:avLst/>
              <a:gdLst/>
              <a:ahLst/>
              <a:cxnLst/>
              <a:rect l="l" t="t" r="r" b="b"/>
              <a:pathLst>
                <a:path w="60232" h="59519" fill="none" extrusionOk="0">
                  <a:moveTo>
                    <a:pt x="60231" y="59519"/>
                  </a:moveTo>
                  <a:lnTo>
                    <a:pt x="16304" y="5096"/>
                  </a:lnTo>
                  <a:cubicBezTo>
                    <a:pt x="16304" y="5096"/>
                    <a:pt x="9109" y="0"/>
                    <a:pt x="4555" y="4270"/>
                  </a:cubicBezTo>
                  <a:cubicBezTo>
                    <a:pt x="1" y="8542"/>
                    <a:pt x="11198" y="13247"/>
                    <a:pt x="16224" y="5309"/>
                  </a:cubicBez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1208975" y="1996350"/>
              <a:ext cx="405400" cy="518600"/>
            </a:xfrm>
            <a:custGeom>
              <a:avLst/>
              <a:gdLst/>
              <a:ahLst/>
              <a:cxnLst/>
              <a:rect l="l" t="t" r="r" b="b"/>
              <a:pathLst>
                <a:path w="16216" h="20744" fill="none" extrusionOk="0">
                  <a:moveTo>
                    <a:pt x="7630" y="19983"/>
                  </a:moveTo>
                  <a:cubicBezTo>
                    <a:pt x="7630" y="19983"/>
                    <a:pt x="1" y="12018"/>
                    <a:pt x="3128" y="6010"/>
                  </a:cubicBezTo>
                  <a:cubicBezTo>
                    <a:pt x="6256" y="0"/>
                    <a:pt x="16216" y="12756"/>
                    <a:pt x="8459" y="20743"/>
                  </a:cubicBez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1261500" y="2720825"/>
              <a:ext cx="407625" cy="331200"/>
            </a:xfrm>
            <a:custGeom>
              <a:avLst/>
              <a:gdLst/>
              <a:ahLst/>
              <a:cxnLst/>
              <a:rect l="l" t="t" r="r" b="b"/>
              <a:pathLst>
                <a:path w="16305" h="13248" fill="none" extrusionOk="0">
                  <a:moveTo>
                    <a:pt x="16304" y="5097"/>
                  </a:moveTo>
                  <a:cubicBezTo>
                    <a:pt x="16304" y="5097"/>
                    <a:pt x="9108" y="0"/>
                    <a:pt x="4555" y="4270"/>
                  </a:cubicBezTo>
                  <a:cubicBezTo>
                    <a:pt x="1" y="8540"/>
                    <a:pt x="11196" y="13247"/>
                    <a:pt x="16224" y="5309"/>
                  </a:cubicBez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1477525" y="2334275"/>
              <a:ext cx="405400" cy="518650"/>
            </a:xfrm>
            <a:custGeom>
              <a:avLst/>
              <a:gdLst/>
              <a:ahLst/>
              <a:cxnLst/>
              <a:rect l="l" t="t" r="r" b="b"/>
              <a:pathLst>
                <a:path w="16216" h="20746" fill="none" extrusionOk="0">
                  <a:moveTo>
                    <a:pt x="7630" y="19986"/>
                  </a:moveTo>
                  <a:cubicBezTo>
                    <a:pt x="7630" y="19986"/>
                    <a:pt x="1" y="12022"/>
                    <a:pt x="3128" y="6012"/>
                  </a:cubicBezTo>
                  <a:cubicBezTo>
                    <a:pt x="6256" y="1"/>
                    <a:pt x="16216" y="12759"/>
                    <a:pt x="8459" y="20746"/>
                  </a:cubicBez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160400" y="1153500"/>
              <a:ext cx="355725" cy="1029450"/>
            </a:xfrm>
            <a:custGeom>
              <a:avLst/>
              <a:gdLst/>
              <a:ahLst/>
              <a:cxnLst/>
              <a:rect l="l" t="t" r="r" b="b"/>
              <a:pathLst>
                <a:path w="14229" h="41178" fill="none" extrusionOk="0">
                  <a:moveTo>
                    <a:pt x="14228" y="20589"/>
                  </a:moveTo>
                  <a:cubicBezTo>
                    <a:pt x="14228" y="31960"/>
                    <a:pt x="11045" y="41178"/>
                    <a:pt x="7114" y="41178"/>
                  </a:cubicBezTo>
                  <a:cubicBezTo>
                    <a:pt x="3184" y="41178"/>
                    <a:pt x="0" y="31960"/>
                    <a:pt x="0" y="20589"/>
                  </a:cubicBezTo>
                  <a:cubicBezTo>
                    <a:pt x="0" y="9219"/>
                    <a:pt x="3185" y="1"/>
                    <a:pt x="7114" y="1"/>
                  </a:cubicBezTo>
                  <a:cubicBezTo>
                    <a:pt x="11042" y="1"/>
                    <a:pt x="14228" y="9219"/>
                    <a:pt x="14228" y="20589"/>
                  </a:cubicBezTo>
                  <a:close/>
                </a:path>
              </a:pathLst>
            </a:custGeom>
            <a:noFill/>
            <a:ln w="20550" cap="flat" cmpd="sng">
              <a:solidFill>
                <a:schemeClr val="accent2"/>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3054750" y="1573800"/>
              <a:ext cx="1108700" cy="25"/>
            </a:xfrm>
            <a:custGeom>
              <a:avLst/>
              <a:gdLst/>
              <a:ahLst/>
              <a:cxnLst/>
              <a:rect l="l" t="t" r="r" b="b"/>
              <a:pathLst>
                <a:path w="44348" h="1" fill="none" extrusionOk="0">
                  <a:moveTo>
                    <a:pt x="44347" y="1"/>
                  </a:moveTo>
                  <a:lnTo>
                    <a:pt x="1" y="1"/>
                  </a:lnTo>
                </a:path>
              </a:pathLst>
            </a:custGeom>
            <a:noFill/>
            <a:ln w="20550" cap="flat" cmpd="sng">
              <a:solidFill>
                <a:schemeClr val="accent2"/>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1"/>
          <p:cNvGrpSpPr/>
          <p:nvPr/>
        </p:nvGrpSpPr>
        <p:grpSpPr>
          <a:xfrm rot="10800000">
            <a:off x="8360734" y="-188064"/>
            <a:ext cx="1017145" cy="2021293"/>
            <a:chOff x="-4537754" y="3599216"/>
            <a:chExt cx="849958" cy="1689055"/>
          </a:xfrm>
        </p:grpSpPr>
        <p:sp>
          <p:nvSpPr>
            <p:cNvPr id="218" name="Google Shape;218;p31"/>
            <p:cNvSpPr/>
            <p:nvPr/>
          </p:nvSpPr>
          <p:spPr>
            <a:xfrm>
              <a:off x="-4377547" y="4624498"/>
              <a:ext cx="428715" cy="544131"/>
            </a:xfrm>
            <a:custGeom>
              <a:avLst/>
              <a:gdLst/>
              <a:ahLst/>
              <a:cxnLst/>
              <a:rect l="l" t="t" r="r" b="b"/>
              <a:pathLst>
                <a:path w="42000" h="53307" fill="none" extrusionOk="0">
                  <a:moveTo>
                    <a:pt x="18466" y="53307"/>
                  </a:moveTo>
                  <a:cubicBezTo>
                    <a:pt x="18466" y="53307"/>
                    <a:pt x="1" y="29766"/>
                    <a:pt x="27860" y="1"/>
                  </a:cubicBezTo>
                  <a:cubicBezTo>
                    <a:pt x="27860" y="1"/>
                    <a:pt x="42000" y="27432"/>
                    <a:pt x="18466" y="53307"/>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4187188" y="4868529"/>
              <a:ext cx="499392" cy="419743"/>
            </a:xfrm>
            <a:custGeom>
              <a:avLst/>
              <a:gdLst/>
              <a:ahLst/>
              <a:cxnLst/>
              <a:rect l="l" t="t" r="r" b="b"/>
              <a:pathLst>
                <a:path w="48924" h="41121" fill="none" extrusionOk="0">
                  <a:moveTo>
                    <a:pt x="0" y="29538"/>
                  </a:moveTo>
                  <a:cubicBezTo>
                    <a:pt x="0" y="29538"/>
                    <a:pt x="27586" y="41121"/>
                    <a:pt x="48923" y="6382"/>
                  </a:cubicBezTo>
                  <a:cubicBezTo>
                    <a:pt x="48923" y="6382"/>
                    <a:pt x="18730" y="1"/>
                    <a:pt x="0" y="29538"/>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4076089" y="4570276"/>
              <a:ext cx="324558" cy="447150"/>
            </a:xfrm>
            <a:custGeom>
              <a:avLst/>
              <a:gdLst/>
              <a:ahLst/>
              <a:cxnLst/>
              <a:rect l="l" t="t" r="r" b="b"/>
              <a:pathLst>
                <a:path w="31796" h="43806" fill="none" extrusionOk="0">
                  <a:moveTo>
                    <a:pt x="1" y="43805"/>
                  </a:moveTo>
                  <a:cubicBezTo>
                    <a:pt x="1" y="43805"/>
                    <a:pt x="29761" y="40718"/>
                    <a:pt x="31796" y="1"/>
                  </a:cubicBezTo>
                  <a:cubicBezTo>
                    <a:pt x="31796" y="1"/>
                    <a:pt x="2249" y="8902"/>
                    <a:pt x="1" y="43805"/>
                  </a:cubicBezTo>
                  <a:close/>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4497139" y="3599226"/>
              <a:ext cx="348984" cy="818539"/>
            </a:xfrm>
            <a:custGeom>
              <a:avLst/>
              <a:gdLst/>
              <a:ahLst/>
              <a:cxnLst/>
              <a:rect l="l" t="t" r="r" b="b"/>
              <a:pathLst>
                <a:path w="34189" h="80190" fill="none" extrusionOk="0">
                  <a:moveTo>
                    <a:pt x="15386" y="80190"/>
                  </a:moveTo>
                  <a:cubicBezTo>
                    <a:pt x="15386" y="80190"/>
                    <a:pt x="0" y="70728"/>
                    <a:pt x="10103" y="60433"/>
                  </a:cubicBezTo>
                  <a:cubicBezTo>
                    <a:pt x="20207" y="50137"/>
                    <a:pt x="10303" y="43184"/>
                    <a:pt x="11373" y="34312"/>
                  </a:cubicBezTo>
                  <a:cubicBezTo>
                    <a:pt x="12442" y="25438"/>
                    <a:pt x="18356" y="26962"/>
                    <a:pt x="22791" y="17108"/>
                  </a:cubicBezTo>
                  <a:cubicBezTo>
                    <a:pt x="26784" y="8237"/>
                    <a:pt x="25884" y="1665"/>
                    <a:pt x="34188" y="1"/>
                  </a:cubicBez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4400637" y="3599216"/>
              <a:ext cx="335878" cy="1076718"/>
            </a:xfrm>
            <a:custGeom>
              <a:avLst/>
              <a:gdLst/>
              <a:ahLst/>
              <a:cxnLst/>
              <a:rect l="l" t="t" r="r" b="b"/>
              <a:pathLst>
                <a:path w="32905" h="105483" fill="none" extrusionOk="0">
                  <a:moveTo>
                    <a:pt x="5932" y="80191"/>
                  </a:moveTo>
                  <a:cubicBezTo>
                    <a:pt x="5932" y="80191"/>
                    <a:pt x="23918" y="78552"/>
                    <a:pt x="19445" y="64839"/>
                  </a:cubicBezTo>
                  <a:cubicBezTo>
                    <a:pt x="14973" y="51126"/>
                    <a:pt x="26932" y="49302"/>
                    <a:pt x="29919" y="40878"/>
                  </a:cubicBezTo>
                  <a:cubicBezTo>
                    <a:pt x="32905" y="32455"/>
                    <a:pt x="26931" y="31190"/>
                    <a:pt x="27337" y="20393"/>
                  </a:cubicBezTo>
                  <a:cubicBezTo>
                    <a:pt x="27704" y="10670"/>
                    <a:pt x="31372" y="4670"/>
                    <a:pt x="24734" y="0"/>
                  </a:cubicBezTo>
                  <a:lnTo>
                    <a:pt x="1" y="105482"/>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4537754" y="4140938"/>
              <a:ext cx="667836" cy="1001733"/>
            </a:xfrm>
            <a:custGeom>
              <a:avLst/>
              <a:gdLst/>
              <a:ahLst/>
              <a:cxnLst/>
              <a:rect l="l" t="t" r="r" b="b"/>
              <a:pathLst>
                <a:path w="65426" h="98137" extrusionOk="0">
                  <a:moveTo>
                    <a:pt x="65426" y="0"/>
                  </a:moveTo>
                  <a:lnTo>
                    <a:pt x="65426" y="0"/>
                  </a:lnTo>
                  <a:cubicBezTo>
                    <a:pt x="1309" y="33366"/>
                    <a:pt x="0" y="98137"/>
                    <a:pt x="0" y="98137"/>
                  </a:cubicBezTo>
                  <a:lnTo>
                    <a:pt x="0" y="98137"/>
                  </a:lnTo>
                  <a:cubicBezTo>
                    <a:pt x="64770" y="85051"/>
                    <a:pt x="65425" y="1"/>
                    <a:pt x="65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4537750" y="4187150"/>
              <a:ext cx="634796" cy="955609"/>
            </a:xfrm>
            <a:custGeom>
              <a:avLst/>
              <a:gdLst/>
              <a:ahLst/>
              <a:cxnLst/>
              <a:rect l="l" t="t" r="r" b="b"/>
              <a:pathLst>
                <a:path w="65426" h="98137" fill="none" extrusionOk="0">
                  <a:moveTo>
                    <a:pt x="65426" y="0"/>
                  </a:moveTo>
                  <a:lnTo>
                    <a:pt x="0" y="98137"/>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4172367" y="4357684"/>
              <a:ext cx="259679" cy="179336"/>
            </a:xfrm>
            <a:custGeom>
              <a:avLst/>
              <a:gdLst/>
              <a:ahLst/>
              <a:cxnLst/>
              <a:rect l="l" t="t" r="r" b="b"/>
              <a:pathLst>
                <a:path w="25440" h="17569" fill="none" extrusionOk="0">
                  <a:moveTo>
                    <a:pt x="1" y="0"/>
                  </a:moveTo>
                  <a:lnTo>
                    <a:pt x="3760" y="17568"/>
                  </a:lnTo>
                  <a:lnTo>
                    <a:pt x="25439" y="8784"/>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4296724" y="4499323"/>
              <a:ext cx="294231" cy="215878"/>
            </a:xfrm>
            <a:custGeom>
              <a:avLst/>
              <a:gdLst/>
              <a:ahLst/>
              <a:cxnLst/>
              <a:rect l="l" t="t" r="r" b="b"/>
              <a:pathLst>
                <a:path w="28825" h="21149" fill="none" extrusionOk="0">
                  <a:moveTo>
                    <a:pt x="1" y="0"/>
                  </a:moveTo>
                  <a:lnTo>
                    <a:pt x="4306" y="21149"/>
                  </a:lnTo>
                  <a:lnTo>
                    <a:pt x="28824" y="19976"/>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4419776" y="4703065"/>
              <a:ext cx="322914" cy="184807"/>
            </a:xfrm>
            <a:custGeom>
              <a:avLst/>
              <a:gdLst/>
              <a:ahLst/>
              <a:cxnLst/>
              <a:rect l="l" t="t" r="r" b="b"/>
              <a:pathLst>
                <a:path w="31635" h="18105" fill="none" extrusionOk="0">
                  <a:moveTo>
                    <a:pt x="1" y="0"/>
                  </a:moveTo>
                  <a:lnTo>
                    <a:pt x="5084" y="18105"/>
                  </a:lnTo>
                  <a:lnTo>
                    <a:pt x="31634" y="15436"/>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4498363" y="4913186"/>
              <a:ext cx="240060" cy="145753"/>
            </a:xfrm>
            <a:custGeom>
              <a:avLst/>
              <a:gdLst/>
              <a:ahLst/>
              <a:cxnLst/>
              <a:rect l="l" t="t" r="r" b="b"/>
              <a:pathLst>
                <a:path w="23518" h="14279" fill="none" extrusionOk="0">
                  <a:moveTo>
                    <a:pt x="0" y="0"/>
                  </a:moveTo>
                  <a:lnTo>
                    <a:pt x="1610" y="14279"/>
                  </a:lnTo>
                  <a:lnTo>
                    <a:pt x="23518" y="10637"/>
                  </a:lnTo>
                </a:path>
              </a:pathLst>
            </a:custGeom>
            <a:noFill/>
            <a:ln w="9525" cap="flat" cmpd="sng">
              <a:solidFill>
                <a:srgbClr val="29235C"/>
              </a:solidFill>
              <a:prstDash val="solid"/>
              <a:miter lim="14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5"/>
          <p:cNvGrpSpPr/>
          <p:nvPr/>
        </p:nvGrpSpPr>
        <p:grpSpPr>
          <a:xfrm>
            <a:off x="3882434" y="50110"/>
            <a:ext cx="1379107" cy="621051"/>
            <a:chOff x="90029" y="302533"/>
            <a:chExt cx="2695944" cy="1242773"/>
          </a:xfrm>
        </p:grpSpPr>
        <p:pic>
          <p:nvPicPr>
            <p:cNvPr id="3"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6059" t="16542" b="15501"/>
            <a:stretch>
              <a:fillRect/>
            </a:stretch>
          </p:blipFill>
          <p:spPr bwMode="auto">
            <a:xfrm>
              <a:off x="90029" y="302533"/>
              <a:ext cx="1395871" cy="1242773"/>
            </a:xfrm>
            <a:prstGeom prst="rect">
              <a:avLst/>
            </a:prstGeom>
            <a:noFill/>
            <a:ln>
              <a:noFill/>
            </a:ln>
          </p:spPr>
        </p:pic>
        <p:pic>
          <p:nvPicPr>
            <p:cNvPr id="4"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7450" b="16541"/>
            <a:stretch>
              <a:fillRect/>
            </a:stretch>
          </p:blipFill>
          <p:spPr bwMode="auto">
            <a:xfrm>
              <a:off x="1509623" y="336384"/>
              <a:ext cx="1276350" cy="1207169"/>
            </a:xfrm>
            <a:prstGeom prst="rect">
              <a:avLst/>
            </a:prstGeom>
            <a:noFill/>
            <a:ln>
              <a:noFill/>
            </a:ln>
          </p:spPr>
        </p:pic>
      </p:grpSp>
      <p:sp>
        <p:nvSpPr>
          <p:cNvPr id="7" name="Google Shape;138;p31"/>
          <p:cNvSpPr txBox="1"/>
          <p:nvPr/>
        </p:nvSpPr>
        <p:spPr>
          <a:xfrm>
            <a:off x="2438273" y="4461881"/>
            <a:ext cx="4230407" cy="6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1pPr>
            <a:lvl2pPr marL="914400" marR="0" lvl="1"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2pPr>
            <a:lvl3pPr marL="1371600" marR="0" lvl="2"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3pPr>
            <a:lvl4pPr marL="1828800" marR="0" lvl="3"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4pPr>
            <a:lvl5pPr marL="2286000" marR="0" lvl="4"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5pPr>
            <a:lvl6pPr marL="2743200" marR="0" lvl="5"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6pPr>
            <a:lvl7pPr marL="3200400" marR="0" lvl="6"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7pPr>
            <a:lvl8pPr marL="3657600" marR="0" lvl="7"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8pPr>
            <a:lvl9pPr marL="4114800" marR="0" lvl="8" indent="-317500" algn="ctr" rtl="0">
              <a:lnSpc>
                <a:spcPct val="100000"/>
              </a:lnSpc>
              <a:spcBef>
                <a:spcPts val="0"/>
              </a:spcBef>
              <a:spcAft>
                <a:spcPts val="0"/>
              </a:spcAft>
              <a:buClr>
                <a:schemeClr val="dk1"/>
              </a:buClr>
              <a:buSzPts val="3000"/>
              <a:buFont typeface="Oswald Light" panose="00000400000000000000"/>
              <a:buNone/>
              <a:defRPr sz="30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9pPr>
          </a:lstStyle>
          <a:p>
            <a:pPr marL="0" indent="0"/>
            <a:r>
              <a:rPr lang="vi-VN" sz="2000" b="1" dirty="0">
                <a:solidFill>
                  <a:schemeClr val="tx1"/>
                </a:solidFill>
                <a:latin typeface="VNF-Oswald" panose="02000506000000020004" pitchFamily="2" charset="0"/>
              </a:rPr>
              <a:t>GVHD: </a:t>
            </a:r>
            <a:r>
              <a:rPr lang="vi-VN" sz="2000" b="1" dirty="0" err="1">
                <a:solidFill>
                  <a:schemeClr val="tx1"/>
                </a:solidFill>
                <a:latin typeface="VNF-Oswald" panose="02000506000000020004" pitchFamily="2" charset="0"/>
              </a:rPr>
              <a:t>Nguyễn</a:t>
            </a:r>
            <a:r>
              <a:rPr lang="vi-VN" sz="2000" b="1" dirty="0">
                <a:solidFill>
                  <a:schemeClr val="tx1"/>
                </a:solidFill>
                <a:latin typeface="VNF-Oswald" panose="02000506000000020004" pitchFamily="2" charset="0"/>
              </a:rPr>
              <a:t> </a:t>
            </a:r>
            <a:r>
              <a:rPr lang="vi-VN" sz="2000" b="1" dirty="0" err="1">
                <a:solidFill>
                  <a:schemeClr val="tx1"/>
                </a:solidFill>
                <a:latin typeface="VNF-Oswald" panose="02000506000000020004" pitchFamily="2" charset="0"/>
              </a:rPr>
              <a:t>Thị</a:t>
            </a:r>
            <a:r>
              <a:rPr lang="vi-VN" sz="2000" b="1" dirty="0">
                <a:solidFill>
                  <a:schemeClr val="tx1"/>
                </a:solidFill>
                <a:latin typeface="VNF-Oswald" panose="02000506000000020004" pitchFamily="2" charset="0"/>
              </a:rPr>
              <a:t> Dung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aphicFrame>
        <p:nvGraphicFramePr>
          <p:cNvPr id="3" name="Bảng 2"/>
          <p:cNvGraphicFramePr>
            <a:graphicFrameLocks noGrp="1"/>
          </p:cNvGraphicFramePr>
          <p:nvPr>
            <p:extLst>
              <p:ext uri="{D42A27DB-BD31-4B8C-83A1-F6EECF244321}">
                <p14:modId xmlns:p14="http://schemas.microsoft.com/office/powerpoint/2010/main" val="3024375953"/>
              </p:ext>
            </p:extLst>
          </p:nvPr>
        </p:nvGraphicFramePr>
        <p:xfrm>
          <a:off x="-1" y="638010"/>
          <a:ext cx="9144000" cy="3885241"/>
        </p:xfrm>
        <a:graphic>
          <a:graphicData uri="http://schemas.openxmlformats.org/drawingml/2006/table">
            <a:tbl>
              <a:tblPr firstRow="1" firstCol="1" bandRow="1">
                <a:tableStyleId>{750ACDE6-3CAF-4BCA-A1C9-FBFBCCDEE1B8}</a:tableStyleId>
              </a:tblPr>
              <a:tblGrid>
                <a:gridCol w="1047100">
                  <a:extLst>
                    <a:ext uri="{9D8B030D-6E8A-4147-A177-3AD203B41FA5}">
                      <a16:colId xmlns:a16="http://schemas.microsoft.com/office/drawing/2014/main" val="20000"/>
                    </a:ext>
                  </a:extLst>
                </a:gridCol>
                <a:gridCol w="1047100">
                  <a:extLst>
                    <a:ext uri="{9D8B030D-6E8A-4147-A177-3AD203B41FA5}">
                      <a16:colId xmlns:a16="http://schemas.microsoft.com/office/drawing/2014/main" val="20001"/>
                    </a:ext>
                  </a:extLst>
                </a:gridCol>
                <a:gridCol w="1776041">
                  <a:extLst>
                    <a:ext uri="{9D8B030D-6E8A-4147-A177-3AD203B41FA5}">
                      <a16:colId xmlns:a16="http://schemas.microsoft.com/office/drawing/2014/main" val="20002"/>
                    </a:ext>
                  </a:extLst>
                </a:gridCol>
                <a:gridCol w="1776041">
                  <a:extLst>
                    <a:ext uri="{9D8B030D-6E8A-4147-A177-3AD203B41FA5}">
                      <a16:colId xmlns:a16="http://schemas.microsoft.com/office/drawing/2014/main" val="20003"/>
                    </a:ext>
                  </a:extLst>
                </a:gridCol>
                <a:gridCol w="1231014">
                  <a:extLst>
                    <a:ext uri="{9D8B030D-6E8A-4147-A177-3AD203B41FA5}">
                      <a16:colId xmlns:a16="http://schemas.microsoft.com/office/drawing/2014/main" val="20004"/>
                    </a:ext>
                  </a:extLst>
                </a:gridCol>
                <a:gridCol w="1231014">
                  <a:extLst>
                    <a:ext uri="{9D8B030D-6E8A-4147-A177-3AD203B41FA5}">
                      <a16:colId xmlns:a16="http://schemas.microsoft.com/office/drawing/2014/main" val="20005"/>
                    </a:ext>
                  </a:extLst>
                </a:gridCol>
                <a:gridCol w="1035690">
                  <a:extLst>
                    <a:ext uri="{9D8B030D-6E8A-4147-A177-3AD203B41FA5}">
                      <a16:colId xmlns:a16="http://schemas.microsoft.com/office/drawing/2014/main" val="20006"/>
                    </a:ext>
                  </a:extLst>
                </a:gridCol>
              </a:tblGrid>
              <a:tr h="851465">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Vị</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trí</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Tên</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nhóm</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Số</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lượng</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Ứng</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dụng</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a:solidFill>
                            <a:schemeClr val="tx2">
                              <a:lumMod val="10000"/>
                            </a:schemeClr>
                          </a:solidFill>
                          <a:effectLst/>
                          <a:latin typeface="VNF-Oswald" panose="02000506000000020004" pitchFamily="2" charset="0"/>
                        </a:rPr>
                        <a:t>Bandwidth </a:t>
                      </a:r>
                      <a:r>
                        <a:rPr lang="en-US" sz="1800" b="0" dirty="0" err="1">
                          <a:solidFill>
                            <a:schemeClr val="tx2">
                              <a:lumMod val="10000"/>
                            </a:schemeClr>
                          </a:solidFill>
                          <a:effectLst/>
                          <a:latin typeface="VNF-Oswald" panose="02000506000000020004" pitchFamily="2" charset="0"/>
                        </a:rPr>
                        <a:t>nội</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bộ</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a:solidFill>
                            <a:schemeClr val="tx2">
                              <a:lumMod val="10000"/>
                            </a:schemeClr>
                          </a:solidFill>
                          <a:effectLst/>
                          <a:latin typeface="VNF-Oswald" panose="02000506000000020004" pitchFamily="2" charset="0"/>
                        </a:rPr>
                        <a:t>Bandwidth internet</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a:solidFill>
                            <a:schemeClr val="tx2">
                              <a:lumMod val="10000"/>
                            </a:schemeClr>
                          </a:solidFill>
                          <a:effectLst/>
                          <a:latin typeface="VNF-Oswald" panose="02000506000000020004" pitchFamily="2" charset="0"/>
                        </a:rPr>
                        <a:t>Tổng </a:t>
                      </a:r>
                      <a:r>
                        <a:rPr lang="en-US" sz="1800" b="0" dirty="0">
                          <a:solidFill>
                            <a:schemeClr val="tx2">
                              <a:lumMod val="10000"/>
                            </a:schemeClr>
                          </a:solidFill>
                          <a:effectLst/>
                          <a:latin typeface="VNF-Oswald" panose="02000506000000020004" pitchFamily="2" charset="0"/>
                        </a:rPr>
                        <a:t>bandwidth</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0"/>
                  </a:ext>
                </a:extLst>
              </a:tr>
              <a:tr h="1697862">
                <a:tc rowSpan="3">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Chi nhánh</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Giảng viên, Cán bộ</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20/Thời Điểm</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Internet, Wifi public, VPN để truy cập về trụ sở chính</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3Mbps/</a:t>
                      </a:r>
                      <a:r>
                        <a:rPr lang="en-US" sz="2000" dirty="0" err="1">
                          <a:solidFill>
                            <a:schemeClr val="tx2">
                              <a:lumMod val="10000"/>
                            </a:schemeClr>
                          </a:solidFill>
                          <a:effectLst/>
                          <a:latin typeface="Oswald Light" panose="00000400000000000000" pitchFamily="2" charset="0"/>
                        </a:rPr>
                        <a:t>người</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7Mbps/</a:t>
                      </a:r>
                      <a:r>
                        <a:rPr lang="en-US" sz="2000" dirty="0" err="1">
                          <a:solidFill>
                            <a:schemeClr val="tx2">
                              <a:lumMod val="10000"/>
                            </a:schemeClr>
                          </a:solidFill>
                          <a:effectLst/>
                          <a:latin typeface="Oswald Light" panose="00000400000000000000" pitchFamily="2" charset="0"/>
                        </a:rPr>
                        <a:t>người</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200Mbps</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5"/>
                  </a:ext>
                </a:extLst>
              </a:tr>
              <a:tr h="803366">
                <a:tc vMerge="1">
                  <a:txBody>
                    <a:bodyPr/>
                    <a:lstStyle/>
                    <a:p>
                      <a:endParaRPr lang="en-US"/>
                    </a:p>
                  </a:txBody>
                  <a:tcP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Sinh viên</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100/Thời Điểm</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Wifi Public</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 </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7Mbps/</a:t>
                      </a:r>
                      <a:r>
                        <a:rPr lang="en-US" sz="2000" dirty="0" err="1">
                          <a:solidFill>
                            <a:schemeClr val="tx2">
                              <a:lumMod val="10000"/>
                            </a:schemeClr>
                          </a:solidFill>
                          <a:effectLst/>
                          <a:latin typeface="Oswald Light" panose="00000400000000000000" pitchFamily="2" charset="0"/>
                        </a:rPr>
                        <a:t>người</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700Mbps</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6"/>
                  </a:ext>
                </a:extLst>
              </a:tr>
              <a:tr h="532548">
                <a:tc vMerge="1">
                  <a:txBody>
                    <a:bodyPr/>
                    <a:lstStyle/>
                    <a:p>
                      <a:endParaRPr lang="en-US"/>
                    </a:p>
                  </a:txBody>
                  <a:tcP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Khách</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100/Thời điểm</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a:solidFill>
                            <a:schemeClr val="tx2">
                              <a:lumMod val="10000"/>
                            </a:schemeClr>
                          </a:solidFill>
                          <a:effectLst/>
                          <a:latin typeface="Oswald Light" panose="00000400000000000000" pitchFamily="2" charset="0"/>
                        </a:rPr>
                        <a:t>Wifi Public</a:t>
                      </a:r>
                      <a:endParaRPr lang="vi-VN" sz="20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 </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7Mbps/</a:t>
                      </a:r>
                      <a:r>
                        <a:rPr lang="en-US" sz="2000" dirty="0" err="1">
                          <a:solidFill>
                            <a:schemeClr val="tx2">
                              <a:lumMod val="10000"/>
                            </a:schemeClr>
                          </a:solidFill>
                          <a:effectLst/>
                          <a:latin typeface="Oswald Light" panose="00000400000000000000" pitchFamily="2" charset="0"/>
                        </a:rPr>
                        <a:t>người</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dirty="0">
                          <a:solidFill>
                            <a:schemeClr val="tx2">
                              <a:lumMod val="10000"/>
                            </a:schemeClr>
                          </a:solidFill>
                          <a:effectLst/>
                          <a:latin typeface="Oswald Light" panose="00000400000000000000" pitchFamily="2" charset="0"/>
                        </a:rPr>
                        <a:t>700Mbps</a:t>
                      </a:r>
                      <a:endParaRPr lang="vi-VN" sz="20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7"/>
                  </a:ext>
                </a:extLst>
              </a:tr>
            </a:tbl>
          </a:graphicData>
        </a:graphic>
      </p:graphicFrame>
      <p:sp>
        <p:nvSpPr>
          <p:cNvPr id="2" name="Google Shape;355;p40">
            <a:extLst>
              <a:ext uri="{FF2B5EF4-FFF2-40B4-BE49-F238E27FC236}">
                <a16:creationId xmlns:a16="http://schemas.microsoft.com/office/drawing/2014/main" id="{00D8A925-BF14-E91D-DFE3-588EBF8D3FDF}"/>
              </a:ext>
            </a:extLst>
          </p:cNvPr>
          <p:cNvSpPr txBox="1">
            <a:spLocks/>
          </p:cNvSpPr>
          <p:nvPr/>
        </p:nvSpPr>
        <p:spPr>
          <a:xfrm>
            <a:off x="1" y="154110"/>
            <a:ext cx="9143999" cy="48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Oswald" panose="00000500000000000000"/>
              <a:buNone/>
              <a:defRPr sz="5300" b="1" i="0" u="none" strike="noStrike" cap="none">
                <a:solidFill>
                  <a:schemeClr val="dk1"/>
                </a:solidFill>
                <a:latin typeface="Oswald" panose="00000500000000000000"/>
                <a:ea typeface="Oswald" panose="00000500000000000000"/>
                <a:cs typeface="Oswald" panose="00000500000000000000"/>
                <a:sym typeface="Oswald" panose="00000500000000000000"/>
              </a:defRPr>
            </a:lvl1pPr>
            <a:lvl2pPr marR="0" lvl="1"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3500">
                <a:latin typeface="VNF-Oswald" panose="02000506000000020004" pitchFamily="2" charset="0"/>
              </a:rPr>
              <a:t>Người dùng</a:t>
            </a:r>
            <a:endParaRPr lang="vi-VN" sz="3500" dirty="0">
              <a:latin typeface="VNF-Oswald" panose="02000506000000020004" pitchFamily="2" charset="0"/>
            </a:endParaRPr>
          </a:p>
        </p:txBody>
      </p:sp>
    </p:spTree>
    <p:extLst>
      <p:ext uri="{BB962C8B-B14F-4D97-AF65-F5344CB8AC3E}">
        <p14:creationId xmlns:p14="http://schemas.microsoft.com/office/powerpoint/2010/main" val="25867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1" y="69201"/>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Dịch vụ</a:t>
            </a:r>
            <a:endParaRPr sz="3500" dirty="0">
              <a:latin typeface="VNF-Oswald" panose="02000506000000020004" pitchFamily="2" charset="0"/>
            </a:endParaRPr>
          </a:p>
        </p:txBody>
      </p:sp>
      <p:graphicFrame>
        <p:nvGraphicFramePr>
          <p:cNvPr id="2" name="Bảng 1">
            <a:extLst>
              <a:ext uri="{FF2B5EF4-FFF2-40B4-BE49-F238E27FC236}">
                <a16:creationId xmlns:a16="http://schemas.microsoft.com/office/drawing/2014/main" id="{56D4A322-1194-9AB8-4FD7-F95BE09A19D2}"/>
              </a:ext>
            </a:extLst>
          </p:cNvPr>
          <p:cNvGraphicFramePr>
            <a:graphicFrameLocks noGrp="1"/>
          </p:cNvGraphicFramePr>
          <p:nvPr>
            <p:extLst>
              <p:ext uri="{D42A27DB-BD31-4B8C-83A1-F6EECF244321}">
                <p14:modId xmlns:p14="http://schemas.microsoft.com/office/powerpoint/2010/main" val="234402295"/>
              </p:ext>
            </p:extLst>
          </p:nvPr>
        </p:nvGraphicFramePr>
        <p:xfrm>
          <a:off x="563755" y="638010"/>
          <a:ext cx="8057731" cy="4458564"/>
        </p:xfrm>
        <a:graphic>
          <a:graphicData uri="http://schemas.openxmlformats.org/drawingml/2006/table">
            <a:tbl>
              <a:tblPr firstRow="1" firstCol="1" bandRow="1">
                <a:tableStyleId>{750ACDE6-3CAF-4BCA-A1C9-FBFBCCDEE1B8}</a:tableStyleId>
              </a:tblPr>
              <a:tblGrid>
                <a:gridCol w="2134711">
                  <a:extLst>
                    <a:ext uri="{9D8B030D-6E8A-4147-A177-3AD203B41FA5}">
                      <a16:colId xmlns:a16="http://schemas.microsoft.com/office/drawing/2014/main" val="20000"/>
                    </a:ext>
                  </a:extLst>
                </a:gridCol>
                <a:gridCol w="1793548">
                  <a:extLst>
                    <a:ext uri="{9D8B030D-6E8A-4147-A177-3AD203B41FA5}">
                      <a16:colId xmlns:a16="http://schemas.microsoft.com/office/drawing/2014/main" val="20001"/>
                    </a:ext>
                  </a:extLst>
                </a:gridCol>
                <a:gridCol w="2115911">
                  <a:extLst>
                    <a:ext uri="{9D8B030D-6E8A-4147-A177-3AD203B41FA5}">
                      <a16:colId xmlns:a16="http://schemas.microsoft.com/office/drawing/2014/main" val="20002"/>
                    </a:ext>
                  </a:extLst>
                </a:gridCol>
                <a:gridCol w="2013561">
                  <a:extLst>
                    <a:ext uri="{9D8B030D-6E8A-4147-A177-3AD203B41FA5}">
                      <a16:colId xmlns:a16="http://schemas.microsoft.com/office/drawing/2014/main" val="20003"/>
                    </a:ext>
                  </a:extLst>
                </a:gridCol>
              </a:tblGrid>
              <a:tr h="245984">
                <a:tc>
                  <a:txBody>
                    <a:bodyPr/>
                    <a:lstStyle/>
                    <a:p>
                      <a:pPr marL="0" marR="0" algn="ctr">
                        <a:lnSpc>
                          <a:spcPct val="150000"/>
                        </a:lnSpc>
                        <a:spcBef>
                          <a:spcPts val="500"/>
                        </a:spcBef>
                        <a:spcAft>
                          <a:spcPts val="0"/>
                        </a:spcAft>
                      </a:pPr>
                      <a:r>
                        <a:rPr lang="en-US" sz="2000" b="0" dirty="0" err="1">
                          <a:solidFill>
                            <a:schemeClr val="tx2">
                              <a:lumMod val="10000"/>
                            </a:schemeClr>
                          </a:solidFill>
                          <a:effectLst/>
                          <a:latin typeface="VNF-Oswald" panose="02000506000000020004" pitchFamily="2" charset="0"/>
                        </a:rPr>
                        <a:t>Tên</a:t>
                      </a:r>
                      <a:r>
                        <a:rPr lang="en-US" sz="2000" b="0" dirty="0">
                          <a:solidFill>
                            <a:schemeClr val="tx2">
                              <a:lumMod val="10000"/>
                            </a:schemeClr>
                          </a:solidFill>
                          <a:effectLst/>
                          <a:latin typeface="VNF-Oswald" panose="02000506000000020004" pitchFamily="2" charset="0"/>
                        </a:rPr>
                        <a:t> server</a:t>
                      </a:r>
                      <a:endParaRPr lang="vi-VN" sz="20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2000" b="0" dirty="0" err="1">
                          <a:solidFill>
                            <a:schemeClr val="tx2">
                              <a:lumMod val="10000"/>
                            </a:schemeClr>
                          </a:solidFill>
                          <a:effectLst/>
                          <a:latin typeface="VNF-Oswald" panose="02000506000000020004" pitchFamily="2" charset="0"/>
                        </a:rPr>
                        <a:t>Vị</a:t>
                      </a:r>
                      <a:r>
                        <a:rPr lang="en-US" sz="2000" b="0" dirty="0">
                          <a:solidFill>
                            <a:schemeClr val="tx2">
                              <a:lumMod val="10000"/>
                            </a:schemeClr>
                          </a:solidFill>
                          <a:effectLst/>
                          <a:latin typeface="VNF-Oswald" panose="02000506000000020004" pitchFamily="2" charset="0"/>
                        </a:rPr>
                        <a:t> </a:t>
                      </a:r>
                      <a:r>
                        <a:rPr lang="en-US" sz="2000" b="0" dirty="0" err="1">
                          <a:solidFill>
                            <a:schemeClr val="tx2">
                              <a:lumMod val="10000"/>
                            </a:schemeClr>
                          </a:solidFill>
                          <a:effectLst/>
                          <a:latin typeface="VNF-Oswald" panose="02000506000000020004" pitchFamily="2" charset="0"/>
                        </a:rPr>
                        <a:t>trí</a:t>
                      </a:r>
                      <a:endParaRPr lang="vi-VN" sz="20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2000" b="0" dirty="0" err="1">
                          <a:solidFill>
                            <a:schemeClr val="tx2">
                              <a:lumMod val="10000"/>
                            </a:schemeClr>
                          </a:solidFill>
                          <a:effectLst/>
                          <a:latin typeface="VNF-Oswald" panose="02000506000000020004" pitchFamily="2" charset="0"/>
                        </a:rPr>
                        <a:t>Ứng</a:t>
                      </a:r>
                      <a:r>
                        <a:rPr lang="en-US" sz="2000" b="0" dirty="0">
                          <a:solidFill>
                            <a:schemeClr val="tx2">
                              <a:lumMod val="10000"/>
                            </a:schemeClr>
                          </a:solidFill>
                          <a:effectLst/>
                          <a:latin typeface="VNF-Oswald" panose="02000506000000020004" pitchFamily="2" charset="0"/>
                        </a:rPr>
                        <a:t> </a:t>
                      </a:r>
                      <a:r>
                        <a:rPr lang="en-US" sz="2000" b="0" dirty="0" err="1">
                          <a:solidFill>
                            <a:schemeClr val="tx2">
                              <a:lumMod val="10000"/>
                            </a:schemeClr>
                          </a:solidFill>
                          <a:effectLst/>
                          <a:latin typeface="VNF-Oswald" panose="02000506000000020004" pitchFamily="2" charset="0"/>
                        </a:rPr>
                        <a:t>dụng</a:t>
                      </a:r>
                      <a:endParaRPr lang="vi-VN" sz="20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2000" b="0" dirty="0" err="1">
                          <a:solidFill>
                            <a:schemeClr val="tx2">
                              <a:lumMod val="10000"/>
                            </a:schemeClr>
                          </a:solidFill>
                          <a:effectLst/>
                          <a:latin typeface="VNF-Oswald" panose="02000506000000020004" pitchFamily="2" charset="0"/>
                        </a:rPr>
                        <a:t>Người</a:t>
                      </a:r>
                      <a:r>
                        <a:rPr lang="en-US" sz="2000" b="0" dirty="0">
                          <a:solidFill>
                            <a:schemeClr val="tx2">
                              <a:lumMod val="10000"/>
                            </a:schemeClr>
                          </a:solidFill>
                          <a:effectLst/>
                          <a:latin typeface="VNF-Oswald" panose="02000506000000020004" pitchFamily="2" charset="0"/>
                        </a:rPr>
                        <a:t> </a:t>
                      </a:r>
                      <a:r>
                        <a:rPr lang="en-US" sz="2000" b="0" dirty="0" err="1">
                          <a:solidFill>
                            <a:schemeClr val="tx2">
                              <a:lumMod val="10000"/>
                            </a:schemeClr>
                          </a:solidFill>
                          <a:effectLst/>
                          <a:latin typeface="VNF-Oswald" panose="02000506000000020004" pitchFamily="2" charset="0"/>
                        </a:rPr>
                        <a:t>sử</a:t>
                      </a:r>
                      <a:r>
                        <a:rPr lang="en-US" sz="2000" b="0" dirty="0">
                          <a:solidFill>
                            <a:schemeClr val="tx2">
                              <a:lumMod val="10000"/>
                            </a:schemeClr>
                          </a:solidFill>
                          <a:effectLst/>
                          <a:latin typeface="VNF-Oswald" panose="02000506000000020004" pitchFamily="2" charset="0"/>
                        </a:rPr>
                        <a:t> </a:t>
                      </a:r>
                      <a:r>
                        <a:rPr lang="en-US" sz="2000" b="0" dirty="0" err="1">
                          <a:solidFill>
                            <a:schemeClr val="tx2">
                              <a:lumMod val="10000"/>
                            </a:schemeClr>
                          </a:solidFill>
                          <a:effectLst/>
                          <a:latin typeface="VNF-Oswald" panose="02000506000000020004" pitchFamily="2" charset="0"/>
                        </a:rPr>
                        <a:t>dụng</a:t>
                      </a:r>
                      <a:endParaRPr lang="vi-VN" sz="20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extLst>
                  <a:ext uri="{0D108BD9-81ED-4DB2-BD59-A6C34878D82A}">
                    <a16:rowId xmlns:a16="http://schemas.microsoft.com/office/drawing/2014/main" val="10000"/>
                  </a:ext>
                </a:extLst>
              </a:tr>
              <a:tr h="689158">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Hệ</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thống</a:t>
                      </a:r>
                      <a:r>
                        <a:rPr lang="en-US" sz="1800" dirty="0">
                          <a:solidFill>
                            <a:schemeClr val="tx2">
                              <a:lumMod val="10000"/>
                            </a:schemeClr>
                          </a:solidFill>
                          <a:effectLst/>
                          <a:latin typeface="Oswald Light" panose="00000400000000000000" pitchFamily="2" charset="0"/>
                        </a:rPr>
                        <a:t> Server </a:t>
                      </a:r>
                      <a:r>
                        <a:rPr lang="en-US" sz="1800" dirty="0" err="1">
                          <a:solidFill>
                            <a:schemeClr val="tx2">
                              <a:lumMod val="10000"/>
                            </a:schemeClr>
                          </a:solidFill>
                          <a:effectLst/>
                          <a:latin typeface="Oswald Light" panose="00000400000000000000" pitchFamily="2" charset="0"/>
                        </a:rPr>
                        <a:t>lưu</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trữ</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Data Center</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Lưu trữ thông tin</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Các phòng ban quản lý</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extLst>
                  <a:ext uri="{0D108BD9-81ED-4DB2-BD59-A6C34878D82A}">
                    <a16:rowId xmlns:a16="http://schemas.microsoft.com/office/drawing/2014/main" val="10001"/>
                  </a:ext>
                </a:extLst>
              </a:tr>
              <a:tr h="591002">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Hệ thống server ứng dụng</a:t>
                      </a:r>
                      <a:br>
                        <a:rPr lang="en-US" sz="1800">
                          <a:solidFill>
                            <a:schemeClr val="tx2">
                              <a:lumMod val="10000"/>
                            </a:schemeClr>
                          </a:solidFill>
                          <a:effectLst/>
                          <a:latin typeface="Oswald Light" panose="00000400000000000000" pitchFamily="2" charset="0"/>
                        </a:rPr>
                      </a:br>
                      <a:r>
                        <a:rPr lang="en-US" sz="1800">
                          <a:solidFill>
                            <a:schemeClr val="tx2">
                              <a:lumMod val="10000"/>
                            </a:schemeClr>
                          </a:solidFill>
                          <a:effectLst/>
                          <a:latin typeface="Oswald Light" panose="00000400000000000000" pitchFamily="2" charset="0"/>
                        </a:rPr>
                        <a:t>(File Server, Mail Server, Web Server)</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dirty="0">
                          <a:solidFill>
                            <a:schemeClr val="tx2">
                              <a:lumMod val="10000"/>
                            </a:schemeClr>
                          </a:solidFill>
                          <a:effectLst/>
                          <a:latin typeface="Oswald Light" panose="00000400000000000000" pitchFamily="2" charset="0"/>
                        </a:rPr>
                        <a:t>Data Center</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Lưu trữ thông tin</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Các phòng ban quản lý</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extLst>
                  <a:ext uri="{0D108BD9-81ED-4DB2-BD59-A6C34878D82A}">
                    <a16:rowId xmlns:a16="http://schemas.microsoft.com/office/drawing/2014/main" val="10002"/>
                  </a:ext>
                </a:extLst>
              </a:tr>
              <a:tr h="883582">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Hệ thống Server chứng thực (Radius Server)</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 </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Aft>
                          <a:spcPts val="0"/>
                        </a:spcAft>
                      </a:pPr>
                      <a:r>
                        <a:rPr lang="en-US" sz="1800" dirty="0" err="1">
                          <a:solidFill>
                            <a:schemeClr val="tx2">
                              <a:lumMod val="10000"/>
                            </a:schemeClr>
                          </a:solidFill>
                          <a:effectLst/>
                          <a:latin typeface="Oswald Light" panose="00000400000000000000" pitchFamily="2" charset="0"/>
                        </a:rPr>
                        <a:t>Chứng</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thực</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cho</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Nhân</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viên</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Sinh</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viên</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Nhân viên, Sinh viên</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extLst>
                  <a:ext uri="{0D108BD9-81ED-4DB2-BD59-A6C34878D82A}">
                    <a16:rowId xmlns:a16="http://schemas.microsoft.com/office/drawing/2014/main" val="10003"/>
                  </a:ext>
                </a:extLst>
              </a:tr>
              <a:tr h="0">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Hệ thống phần cứng để triển khai máy ảo</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Data Center</a:t>
                      </a:r>
                      <a:endParaRPr lang="vi-VN" sz="180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Aft>
                          <a:spcPts val="0"/>
                        </a:spcAft>
                      </a:pPr>
                      <a:r>
                        <a:rPr lang="en-US" sz="1800" dirty="0" err="1">
                          <a:solidFill>
                            <a:schemeClr val="tx2">
                              <a:lumMod val="10000"/>
                            </a:schemeClr>
                          </a:solidFill>
                          <a:effectLst/>
                          <a:latin typeface="Oswald Light" panose="00000400000000000000" pitchFamily="2" charset="0"/>
                        </a:rPr>
                        <a:t>Phục</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vụ</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cho</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việc</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nghiên</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cứu</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Giảng</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viên</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Sinh</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viên</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nchor="ctr"/>
                </a:tc>
                <a:extLst>
                  <a:ext uri="{0D108BD9-81ED-4DB2-BD59-A6C34878D82A}">
                    <a16:rowId xmlns:a16="http://schemas.microsoft.com/office/drawing/2014/main" val="10004"/>
                  </a:ext>
                </a:extLst>
              </a:tr>
              <a:tr h="531751">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Hệ</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thống</a:t>
                      </a:r>
                      <a:r>
                        <a:rPr lang="en-US" sz="1800" dirty="0">
                          <a:solidFill>
                            <a:schemeClr val="tx2">
                              <a:lumMod val="10000"/>
                            </a:schemeClr>
                          </a:solidFill>
                          <a:effectLst/>
                          <a:latin typeface="Oswald Light" panose="00000400000000000000" pitchFamily="2" charset="0"/>
                        </a:rPr>
                        <a:t> cloud</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tc>
                <a:tc>
                  <a:txBody>
                    <a:bodyPr/>
                    <a:lstStyle/>
                    <a:p>
                      <a:pPr marL="0" marR="0" algn="ctr">
                        <a:lnSpc>
                          <a:spcPct val="150000"/>
                        </a:lnSpc>
                        <a:spcBef>
                          <a:spcPts val="500"/>
                        </a:spcBef>
                        <a:spcAft>
                          <a:spcPts val="0"/>
                        </a:spcAft>
                      </a:pPr>
                      <a:r>
                        <a:rPr lang="en-US" sz="1800" dirty="0">
                          <a:solidFill>
                            <a:schemeClr val="tx2">
                              <a:lumMod val="10000"/>
                            </a:schemeClr>
                          </a:solidFill>
                          <a:effectLst/>
                          <a:latin typeface="Oswald Light" panose="00000400000000000000" pitchFamily="2" charset="0"/>
                        </a:rPr>
                        <a:t>Cloud</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tc>
                <a:tc>
                  <a:txBody>
                    <a:bodyPr/>
                    <a:lstStyle/>
                    <a:p>
                      <a:pPr marL="0" marR="0" algn="ctr">
                        <a:lnSpc>
                          <a:spcPct val="150000"/>
                        </a:lnSpc>
                        <a:spcAft>
                          <a:spcPts val="0"/>
                        </a:spcAft>
                      </a:pPr>
                      <a:r>
                        <a:rPr lang="en-US" sz="1800" dirty="0" err="1">
                          <a:solidFill>
                            <a:schemeClr val="tx2">
                              <a:lumMod val="10000"/>
                            </a:schemeClr>
                          </a:solidFill>
                          <a:effectLst/>
                          <a:latin typeface="Oswald Light" panose="00000400000000000000" pitchFamily="2" charset="0"/>
                        </a:rPr>
                        <a:t>Ứng</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dụng</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cho</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nhân</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viên</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tc>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Nhân</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viên</a:t>
                      </a:r>
                      <a:endParaRPr lang="vi-VN" sz="180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54201" marR="54201"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827363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cxnSp>
        <p:nvCxnSpPr>
          <p:cNvPr id="620" name="Google Shape;620;p62"/>
          <p:cNvCxnSpPr/>
          <p:nvPr/>
        </p:nvCxnSpPr>
        <p:spPr>
          <a:xfrm>
            <a:off x="4571997" y="4342144"/>
            <a:ext cx="0" cy="2611500"/>
          </a:xfrm>
          <a:prstGeom prst="straightConnector1">
            <a:avLst/>
          </a:prstGeom>
          <a:noFill/>
          <a:ln w="19050" cap="flat" cmpd="sng">
            <a:solidFill>
              <a:schemeClr val="accent1"/>
            </a:solidFill>
            <a:prstDash val="solid"/>
            <a:round/>
            <a:headEnd type="none" w="med" len="med"/>
            <a:tailEnd type="none" w="med" len="med"/>
          </a:ln>
        </p:spPr>
      </p:cxnSp>
      <p:grpSp>
        <p:nvGrpSpPr>
          <p:cNvPr id="621" name="Google Shape;621;p62"/>
          <p:cNvGrpSpPr/>
          <p:nvPr/>
        </p:nvGrpSpPr>
        <p:grpSpPr>
          <a:xfrm>
            <a:off x="493522" y="767695"/>
            <a:ext cx="8274037" cy="4016656"/>
            <a:chOff x="493522" y="767695"/>
            <a:chExt cx="8274037" cy="4016656"/>
          </a:xfrm>
        </p:grpSpPr>
        <p:grpSp>
          <p:nvGrpSpPr>
            <p:cNvPr id="622" name="Google Shape;622;p62"/>
            <p:cNvGrpSpPr/>
            <p:nvPr/>
          </p:nvGrpSpPr>
          <p:grpSpPr>
            <a:xfrm>
              <a:off x="493522" y="767695"/>
              <a:ext cx="8122653" cy="3608100"/>
              <a:chOff x="493522" y="767695"/>
              <a:chExt cx="8122653" cy="3608100"/>
            </a:xfrm>
          </p:grpSpPr>
          <p:sp>
            <p:nvSpPr>
              <p:cNvPr id="623" name="Google Shape;623;p62"/>
              <p:cNvSpPr/>
              <p:nvPr/>
            </p:nvSpPr>
            <p:spPr>
              <a:xfrm>
                <a:off x="654175" y="1176247"/>
                <a:ext cx="7962000" cy="316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
            <p:nvSpPr>
              <p:cNvPr id="624" name="Google Shape;624;p62"/>
              <p:cNvSpPr/>
              <p:nvPr/>
            </p:nvSpPr>
            <p:spPr>
              <a:xfrm>
                <a:off x="493522" y="767695"/>
                <a:ext cx="3608100" cy="3608100"/>
              </a:xfrm>
              <a:prstGeom prst="ellipse">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2"/>
              <p:cNvSpPr/>
              <p:nvPr/>
            </p:nvSpPr>
            <p:spPr>
              <a:xfrm>
                <a:off x="741435" y="1015607"/>
                <a:ext cx="3112200" cy="3112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grpSp>
        <p:sp>
          <p:nvSpPr>
            <p:cNvPr id="626" name="Google Shape;626;p62"/>
            <p:cNvSpPr/>
            <p:nvPr/>
          </p:nvSpPr>
          <p:spPr>
            <a:xfrm>
              <a:off x="5159459" y="1176250"/>
              <a:ext cx="3608100" cy="3608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62"/>
          <p:cNvSpPr txBox="1">
            <a:spLocks noGrp="1"/>
          </p:cNvSpPr>
          <p:nvPr>
            <p:ph type="title"/>
          </p:nvPr>
        </p:nvSpPr>
        <p:spPr>
          <a:xfrm>
            <a:off x="5323167" y="2222038"/>
            <a:ext cx="3368700" cy="16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VNF-Oswald" panose="02000506000000020004" pitchFamily="2" charset="0"/>
              </a:rPr>
              <a:t>Mô </a:t>
            </a:r>
            <a:r>
              <a:rPr lang="vi-VN" dirty="0" err="1">
                <a:latin typeface="VNF-Oswald" panose="02000506000000020004" pitchFamily="2" charset="0"/>
              </a:rPr>
              <a:t>hình</a:t>
            </a:r>
            <a:r>
              <a:rPr lang="vi-VN" dirty="0">
                <a:latin typeface="VNF-Oswald" panose="02000506000000020004" pitchFamily="2" charset="0"/>
              </a:rPr>
              <a:t> </a:t>
            </a:r>
            <a:br>
              <a:rPr lang="vi-VN" dirty="0">
                <a:latin typeface="VNF-Oswald" panose="02000506000000020004" pitchFamily="2" charset="0"/>
              </a:rPr>
            </a:br>
            <a:r>
              <a:rPr lang="vi-VN" dirty="0" err="1">
                <a:latin typeface="VNF-Oswald" panose="02000506000000020004" pitchFamily="2" charset="0"/>
              </a:rPr>
              <a:t>mạng</a:t>
            </a:r>
            <a:endParaRPr dirty="0">
              <a:latin typeface="VNF-Oswald" panose="02000506000000020004" pitchFamily="2" charset="0"/>
            </a:endParaRPr>
          </a:p>
        </p:txBody>
      </p:sp>
      <p:sp>
        <p:nvSpPr>
          <p:cNvPr id="628" name="Google Shape;628;p62"/>
          <p:cNvSpPr txBox="1">
            <a:spLocks noGrp="1"/>
          </p:cNvSpPr>
          <p:nvPr>
            <p:ph type="title" idx="2"/>
          </p:nvPr>
        </p:nvSpPr>
        <p:spPr>
          <a:xfrm>
            <a:off x="724675" y="1590000"/>
            <a:ext cx="3145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8" name="Google Shape;638;p63"/>
          <p:cNvSpPr/>
          <p:nvPr/>
        </p:nvSpPr>
        <p:spPr>
          <a:xfrm>
            <a:off x="-1211766" y="1236848"/>
            <a:ext cx="3174381"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p:cNvSpPr txBox="1"/>
          <p:nvPr/>
        </p:nvSpPr>
        <p:spPr>
          <a:xfrm>
            <a:off x="-505521" y="1182513"/>
            <a:ext cx="2758068"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vi-VN" sz="2700" dirty="0" err="1">
                <a:solidFill>
                  <a:schemeClr val="bg1"/>
                </a:solidFill>
                <a:latin typeface="VNF-Oswald" panose="02000506000000020004" pitchFamily="2" charset="0"/>
              </a:rPr>
              <a:t>Trụ</a:t>
            </a:r>
            <a:r>
              <a:rPr lang="vi-VN" sz="2700" dirty="0">
                <a:solidFill>
                  <a:schemeClr val="bg1"/>
                </a:solidFill>
                <a:latin typeface="VNF-Oswald" panose="02000506000000020004" pitchFamily="2" charset="0"/>
              </a:rPr>
              <a:t> </a:t>
            </a:r>
            <a:r>
              <a:rPr lang="vi-VN" sz="2700" dirty="0" err="1">
                <a:solidFill>
                  <a:schemeClr val="bg1"/>
                </a:solidFill>
                <a:latin typeface="VNF-Oswald" panose="02000506000000020004" pitchFamily="2" charset="0"/>
              </a:rPr>
              <a:t>sở</a:t>
            </a:r>
            <a:r>
              <a:rPr lang="vi-VN" sz="2700" dirty="0">
                <a:solidFill>
                  <a:schemeClr val="bg1"/>
                </a:solidFill>
                <a:latin typeface="VNF-Oswald" panose="02000506000000020004" pitchFamily="2" charset="0"/>
              </a:rPr>
              <a:t> </a:t>
            </a:r>
            <a:r>
              <a:rPr lang="vi-VN" sz="2700" dirty="0" err="1">
                <a:solidFill>
                  <a:schemeClr val="bg1"/>
                </a:solidFill>
                <a:latin typeface="VNF-Oswald" panose="02000506000000020004" pitchFamily="2" charset="0"/>
              </a:rPr>
              <a:t>chính</a:t>
            </a:r>
            <a:endParaRPr lang="vi-VN" sz="2700" dirty="0">
              <a:solidFill>
                <a:schemeClr val="bg1"/>
              </a:solidFill>
              <a:latin typeface="VNF-Oswald" panose="02000506000000020004" pitchFamily="2" charset="0"/>
            </a:endParaRPr>
          </a:p>
        </p:txBody>
      </p:sp>
      <p:graphicFrame>
        <p:nvGraphicFramePr>
          <p:cNvPr id="11" name="Bảng 10"/>
          <p:cNvGraphicFramePr>
            <a:graphicFrameLocks noGrp="1"/>
          </p:cNvGraphicFramePr>
          <p:nvPr>
            <p:extLst>
              <p:ext uri="{D42A27DB-BD31-4B8C-83A1-F6EECF244321}">
                <p14:modId xmlns:p14="http://schemas.microsoft.com/office/powerpoint/2010/main" val="2875427827"/>
              </p:ext>
            </p:extLst>
          </p:nvPr>
        </p:nvGraphicFramePr>
        <p:xfrm>
          <a:off x="2399812" y="687726"/>
          <a:ext cx="6622046" cy="3121492"/>
        </p:xfrm>
        <a:graphic>
          <a:graphicData uri="http://schemas.openxmlformats.org/drawingml/2006/table">
            <a:tbl>
              <a:tblPr firstRow="1" firstCol="1" bandRow="1">
                <a:tableStyleId>{750ACDE6-3CAF-4BCA-A1C9-FBFBCCDEE1B8}</a:tableStyleId>
              </a:tblPr>
              <a:tblGrid>
                <a:gridCol w="2309348">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798098">
                  <a:extLst>
                    <a:ext uri="{9D8B030D-6E8A-4147-A177-3AD203B41FA5}">
                      <a16:colId xmlns:a16="http://schemas.microsoft.com/office/drawing/2014/main" val="20002"/>
                    </a:ext>
                  </a:extLst>
                </a:gridCol>
              </a:tblGrid>
              <a:tr h="258499">
                <a:tc>
                  <a:txBody>
                    <a:bodyPr/>
                    <a:lstStyle/>
                    <a:p>
                      <a:pPr marL="0" marR="0" algn="ctr">
                        <a:lnSpc>
                          <a:spcPct val="150000"/>
                        </a:lnSpc>
                        <a:spcAft>
                          <a:spcPts val="0"/>
                        </a:spcAft>
                      </a:pPr>
                      <a:r>
                        <a:rPr lang="en-US" sz="1400" b="1" dirty="0" err="1">
                          <a:solidFill>
                            <a:schemeClr val="tx1"/>
                          </a:solidFill>
                          <a:effectLst/>
                          <a:latin typeface="VNF-Oswald" panose="02000506000000020004" pitchFamily="2" charset="0"/>
                        </a:rPr>
                        <a:t>Dãy</a:t>
                      </a:r>
                      <a:r>
                        <a:rPr lang="en-US" sz="1400" b="1" dirty="0">
                          <a:solidFill>
                            <a:schemeClr val="tx1"/>
                          </a:solidFill>
                          <a:effectLst/>
                          <a:latin typeface="VNF-Oswald" panose="02000506000000020004" pitchFamily="2" charset="0"/>
                        </a:rPr>
                        <a:t> </a:t>
                      </a:r>
                      <a:r>
                        <a:rPr lang="en-US" sz="1400" b="1" dirty="0" err="1">
                          <a:solidFill>
                            <a:schemeClr val="tx1"/>
                          </a:solidFill>
                          <a:effectLst/>
                          <a:latin typeface="VNF-Oswald" panose="02000506000000020004" pitchFamily="2" charset="0"/>
                        </a:rPr>
                        <a:t>địa</a:t>
                      </a:r>
                      <a:r>
                        <a:rPr lang="en-US" sz="1400" b="1" dirty="0">
                          <a:solidFill>
                            <a:schemeClr val="tx1"/>
                          </a:solidFill>
                          <a:effectLst/>
                          <a:latin typeface="VNF-Oswald" panose="02000506000000020004" pitchFamily="2" charset="0"/>
                        </a:rPr>
                        <a:t> </a:t>
                      </a:r>
                      <a:r>
                        <a:rPr lang="en-US" sz="1400" b="1" dirty="0" err="1">
                          <a:solidFill>
                            <a:schemeClr val="tx1"/>
                          </a:solidFill>
                          <a:effectLst/>
                          <a:latin typeface="VNF-Oswald" panose="02000506000000020004" pitchFamily="2" charset="0"/>
                        </a:rPr>
                        <a:t>chỉ</a:t>
                      </a:r>
                      <a:endParaRPr lang="vi-VN" sz="1400" b="1"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400" b="1" dirty="0" err="1">
                          <a:solidFill>
                            <a:schemeClr val="tx1"/>
                          </a:solidFill>
                          <a:effectLst/>
                          <a:latin typeface="VNF-Oswald" panose="02000506000000020004" pitchFamily="2" charset="0"/>
                        </a:rPr>
                        <a:t>Phòng</a:t>
                      </a:r>
                      <a:r>
                        <a:rPr lang="en-US" sz="1400" b="1" dirty="0">
                          <a:solidFill>
                            <a:schemeClr val="tx1"/>
                          </a:solidFill>
                          <a:effectLst/>
                          <a:latin typeface="VNF-Oswald" panose="02000506000000020004" pitchFamily="2" charset="0"/>
                        </a:rPr>
                        <a:t> ban, </a:t>
                      </a:r>
                      <a:r>
                        <a:rPr lang="en-US" sz="1400" b="1" dirty="0" err="1">
                          <a:solidFill>
                            <a:schemeClr val="tx1"/>
                          </a:solidFill>
                          <a:effectLst/>
                          <a:latin typeface="VNF-Oswald" panose="02000506000000020004" pitchFamily="2" charset="0"/>
                        </a:rPr>
                        <a:t>thiết</a:t>
                      </a:r>
                      <a:r>
                        <a:rPr lang="en-US" sz="1400" b="1" dirty="0">
                          <a:solidFill>
                            <a:schemeClr val="tx1"/>
                          </a:solidFill>
                          <a:effectLst/>
                          <a:latin typeface="VNF-Oswald" panose="02000506000000020004" pitchFamily="2" charset="0"/>
                        </a:rPr>
                        <a:t> </a:t>
                      </a:r>
                      <a:r>
                        <a:rPr lang="en-US" sz="1400" b="1" dirty="0" err="1">
                          <a:solidFill>
                            <a:schemeClr val="tx1"/>
                          </a:solidFill>
                          <a:effectLst/>
                          <a:latin typeface="VNF-Oswald" panose="02000506000000020004" pitchFamily="2" charset="0"/>
                        </a:rPr>
                        <a:t>bị</a:t>
                      </a:r>
                      <a:endParaRPr lang="vi-VN" sz="1400" b="1"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400" b="1" dirty="0">
                          <a:solidFill>
                            <a:schemeClr val="tx1"/>
                          </a:solidFill>
                          <a:effectLst/>
                          <a:latin typeface="VNF-Oswald" panose="02000506000000020004" pitchFamily="2" charset="0"/>
                        </a:rPr>
                        <a:t>VLAN</a:t>
                      </a:r>
                      <a:endParaRPr lang="vi-VN" sz="1400" b="1"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58499">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172.16.1.0/24</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Radius</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 </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58499">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172.16.2.0/24</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Data Center</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 </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58499">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192.168.1.0/24</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WiFi</a:t>
                      </a:r>
                      <a:r>
                        <a:rPr lang="en-US" sz="1200" dirty="0">
                          <a:solidFill>
                            <a:schemeClr val="tx1"/>
                          </a:solidFill>
                          <a:effectLst/>
                          <a:latin typeface="Oswald Light" panose="00000400000000000000" pitchFamily="2" charset="0"/>
                        </a:rPr>
                        <a:t> Public</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 </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172.16.10.0/24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Hiệu</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Trưởng</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Vlan10</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172.16.20.0/24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Kế</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Hoạch</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Tài</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Chính</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Vlan20</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172.16.30.0/24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Tổ</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Chức</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Hành</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Chính</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Vlan30</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172.16.40.0/24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Quản</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Lí</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Thiết</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Bị</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Vlan40</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172.16.50.0/24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Công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Tác</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Sinh</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Viên</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Vlan50</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172.16.60.0/24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Học</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Vlan60</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58499">
                <a:tc>
                  <a:txBody>
                    <a:bodyPr/>
                    <a:lstStyle/>
                    <a:p>
                      <a:pPr marL="0" marR="0" algn="ctr">
                        <a:lnSpc>
                          <a:spcPct val="150000"/>
                        </a:lnSpc>
                        <a:spcAft>
                          <a:spcPts val="0"/>
                        </a:spcAft>
                        <a:buNone/>
                      </a:pPr>
                      <a:r>
                        <a:rPr lang="en-US" altLang="vi-VN" sz="1100">
                          <a:solidFill>
                            <a:schemeClr val="tx1"/>
                          </a:solidFill>
                          <a:effectLst/>
                          <a:latin typeface="Oswald Light" panose="00000400000000000000" pitchFamily="2" charset="0"/>
                          <a:ea typeface="Times New Roman" panose="02020603050405020304" pitchFamily="18" charset="0"/>
                          <a:cs typeface="Times New Roman" panose="02020603050405020304" pitchFamily="18" charset="0"/>
                        </a:rPr>
                        <a:t>172.16.70.0/24</a:t>
                      </a:r>
                    </a:p>
                  </a:txBody>
                  <a:tcPr marL="68580" marR="68580" marT="0" marB="0" anchor="ctr"/>
                </a:tc>
                <a:tc>
                  <a:txBody>
                    <a:bodyPr/>
                    <a:lstStyle/>
                    <a:p>
                      <a:pPr marL="0" marR="0" algn="ctr">
                        <a:lnSpc>
                          <a:spcPct val="150000"/>
                        </a:lnSpc>
                        <a:spcAft>
                          <a:spcPts val="0"/>
                        </a:spcAft>
                        <a:buNone/>
                      </a:pPr>
                      <a:r>
                        <a:rPr lang="en-US" altLang="vi-VN" sz="1100" dirty="0">
                          <a:solidFill>
                            <a:schemeClr val="tx1"/>
                          </a:solidFill>
                          <a:effectLst/>
                          <a:latin typeface="Oswald Light" panose="00000400000000000000" pitchFamily="2" charset="0"/>
                          <a:ea typeface="Times New Roman" panose="02020603050405020304" pitchFamily="18" charset="0"/>
                          <a:cs typeface="Times New Roman" panose="02020603050405020304" pitchFamily="18" charset="0"/>
                        </a:rPr>
                        <a:t>Phòng IT</a:t>
                      </a:r>
                    </a:p>
                  </a:txBody>
                  <a:tcPr marL="68580" marR="68580" marT="0" marB="0" anchor="ctr"/>
                </a:tc>
                <a:tc>
                  <a:txBody>
                    <a:bodyPr/>
                    <a:lstStyle/>
                    <a:p>
                      <a:pPr marL="0" marR="0" algn="ctr">
                        <a:lnSpc>
                          <a:spcPct val="150000"/>
                        </a:lnSpc>
                        <a:spcAft>
                          <a:spcPts val="0"/>
                        </a:spcAft>
                        <a:buNone/>
                      </a:pPr>
                      <a:r>
                        <a:rPr lang="en-US" altLang="vi-VN" sz="1100" dirty="0">
                          <a:solidFill>
                            <a:schemeClr val="tx1"/>
                          </a:solidFill>
                          <a:effectLst/>
                          <a:latin typeface="Oswald Light" panose="00000400000000000000" pitchFamily="2" charset="0"/>
                          <a:ea typeface="Times New Roman" panose="02020603050405020304" pitchFamily="18" charset="0"/>
                          <a:cs typeface="Times New Roman" panose="02020603050405020304" pitchFamily="18" charset="0"/>
                        </a:rPr>
                        <a:t>Vlan70</a:t>
                      </a:r>
                    </a:p>
                  </a:txBody>
                  <a:tcPr marL="68580" marR="68580" marT="0" marB="0" anchor="ctr"/>
                </a:tc>
                <a:extLst>
                  <a:ext uri="{0D108BD9-81ED-4DB2-BD59-A6C34878D82A}">
                    <a16:rowId xmlns:a16="http://schemas.microsoft.com/office/drawing/2014/main" val="10010"/>
                  </a:ext>
                </a:extLst>
              </a:tr>
              <a:tr h="258499">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172.16.100.0/24</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Phòng Thực Hành</a:t>
                      </a:r>
                      <a:endParaRPr lang="vi-VN" sz="110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Vlan100</a:t>
                      </a:r>
                      <a:endParaRPr lang="vi-VN" sz="1100" dirty="0">
                        <a:solidFill>
                          <a:schemeClr val="tx1"/>
                        </a:solidFill>
                        <a:effectLst/>
                        <a:latin typeface="Oswald" panose="00000500000000000000" pitchFamily="2" charset="-93"/>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bl>
          </a:graphicData>
        </a:graphic>
      </p:graphicFrame>
      <p:sp>
        <p:nvSpPr>
          <p:cNvPr id="12" name="Google Shape;638;p63"/>
          <p:cNvSpPr/>
          <p:nvPr/>
        </p:nvSpPr>
        <p:spPr>
          <a:xfrm>
            <a:off x="-1211766" y="4233336"/>
            <a:ext cx="3174381"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648;p63"/>
          <p:cNvSpPr txBox="1"/>
          <p:nvPr/>
        </p:nvSpPr>
        <p:spPr>
          <a:xfrm>
            <a:off x="-505521" y="4203558"/>
            <a:ext cx="2758068"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vi-VN" sz="2700" dirty="0">
                <a:solidFill>
                  <a:schemeClr val="bg1"/>
                </a:solidFill>
                <a:latin typeface="VNF-Oswald" panose="02000506000000020004" pitchFamily="2" charset="0"/>
              </a:rPr>
              <a:t>Chi </a:t>
            </a:r>
            <a:r>
              <a:rPr lang="vi-VN" sz="2700" dirty="0" err="1">
                <a:solidFill>
                  <a:schemeClr val="bg1"/>
                </a:solidFill>
                <a:latin typeface="VNF-Oswald" panose="02000506000000020004" pitchFamily="2" charset="0"/>
              </a:rPr>
              <a:t>nhánh</a:t>
            </a:r>
            <a:endParaRPr lang="vi-VN" sz="2700" dirty="0">
              <a:solidFill>
                <a:schemeClr val="bg1"/>
              </a:solidFill>
              <a:latin typeface="VNF-Oswald" panose="02000506000000020004" pitchFamily="2" charset="0"/>
            </a:endParaRPr>
          </a:p>
        </p:txBody>
      </p:sp>
      <p:graphicFrame>
        <p:nvGraphicFramePr>
          <p:cNvPr id="15" name="Bảng 14"/>
          <p:cNvGraphicFramePr>
            <a:graphicFrameLocks noGrp="1"/>
          </p:cNvGraphicFramePr>
          <p:nvPr>
            <p:extLst>
              <p:ext uri="{D42A27DB-BD31-4B8C-83A1-F6EECF244321}">
                <p14:modId xmlns:p14="http://schemas.microsoft.com/office/powerpoint/2010/main" val="1721839552"/>
              </p:ext>
            </p:extLst>
          </p:nvPr>
        </p:nvGraphicFramePr>
        <p:xfrm>
          <a:off x="2399812" y="4198187"/>
          <a:ext cx="4837011" cy="759715"/>
        </p:xfrm>
        <a:graphic>
          <a:graphicData uri="http://schemas.openxmlformats.org/drawingml/2006/table">
            <a:tbl>
              <a:tblPr firstRow="1" firstCol="1" bandRow="1">
                <a:tableStyleId>{750ACDE6-3CAF-4BCA-A1C9-FBFBCCDEE1B8}</a:tableStyleId>
              </a:tblPr>
              <a:tblGrid>
                <a:gridCol w="2309348">
                  <a:extLst>
                    <a:ext uri="{9D8B030D-6E8A-4147-A177-3AD203B41FA5}">
                      <a16:colId xmlns:a16="http://schemas.microsoft.com/office/drawing/2014/main" val="20000"/>
                    </a:ext>
                  </a:extLst>
                </a:gridCol>
                <a:gridCol w="2527663">
                  <a:extLst>
                    <a:ext uri="{9D8B030D-6E8A-4147-A177-3AD203B41FA5}">
                      <a16:colId xmlns:a16="http://schemas.microsoft.com/office/drawing/2014/main" val="20001"/>
                    </a:ext>
                  </a:extLst>
                </a:gridCol>
              </a:tblGrid>
              <a:tr h="0">
                <a:tc>
                  <a:txBody>
                    <a:bodyPr/>
                    <a:lstStyle/>
                    <a:p>
                      <a:pPr marL="0" marR="0" algn="ctr">
                        <a:lnSpc>
                          <a:spcPct val="150000"/>
                        </a:lnSpc>
                        <a:spcAft>
                          <a:spcPts val="0"/>
                        </a:spcAft>
                      </a:pPr>
                      <a:r>
                        <a:rPr lang="en-US" sz="1400" b="1" dirty="0" err="1">
                          <a:solidFill>
                            <a:schemeClr val="tx1"/>
                          </a:solidFill>
                          <a:effectLst/>
                          <a:latin typeface="VNF-Oswald" panose="02000506000000020004" pitchFamily="2" charset="0"/>
                        </a:rPr>
                        <a:t>Dãy</a:t>
                      </a:r>
                      <a:r>
                        <a:rPr lang="en-US" sz="1400" b="1" dirty="0">
                          <a:solidFill>
                            <a:schemeClr val="tx1"/>
                          </a:solidFill>
                          <a:effectLst/>
                          <a:latin typeface="VNF-Oswald" panose="02000506000000020004" pitchFamily="2" charset="0"/>
                        </a:rPr>
                        <a:t> </a:t>
                      </a:r>
                      <a:r>
                        <a:rPr lang="en-US" sz="1400" b="1" err="1">
                          <a:solidFill>
                            <a:schemeClr val="tx1"/>
                          </a:solidFill>
                          <a:effectLst/>
                          <a:latin typeface="VNF-Oswald" panose="02000506000000020004" pitchFamily="2" charset="0"/>
                        </a:rPr>
                        <a:t>địa</a:t>
                      </a:r>
                      <a:r>
                        <a:rPr lang="en-US" sz="1400" b="1">
                          <a:solidFill>
                            <a:schemeClr val="tx1"/>
                          </a:solidFill>
                          <a:effectLst/>
                          <a:latin typeface="VNF-Oswald" panose="02000506000000020004" pitchFamily="2" charset="0"/>
                        </a:rPr>
                        <a:t> chỉ</a:t>
                      </a:r>
                      <a:endParaRPr lang="vi-VN" sz="1400" b="1"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400" b="1" dirty="0" err="1">
                          <a:solidFill>
                            <a:schemeClr val="tx1"/>
                          </a:solidFill>
                          <a:effectLst/>
                          <a:latin typeface="VNF-Oswald" panose="02000506000000020004" pitchFamily="2" charset="0"/>
                        </a:rPr>
                        <a:t>Phòng</a:t>
                      </a:r>
                      <a:r>
                        <a:rPr lang="en-US" sz="1400" b="1" dirty="0">
                          <a:solidFill>
                            <a:schemeClr val="tx1"/>
                          </a:solidFill>
                          <a:effectLst/>
                          <a:latin typeface="VNF-Oswald" panose="02000506000000020004" pitchFamily="2" charset="0"/>
                        </a:rPr>
                        <a:t> ban, </a:t>
                      </a:r>
                      <a:r>
                        <a:rPr lang="en-US" sz="1400" b="1" dirty="0" err="1">
                          <a:solidFill>
                            <a:schemeClr val="tx1"/>
                          </a:solidFill>
                          <a:effectLst/>
                          <a:latin typeface="VNF-Oswald" panose="02000506000000020004" pitchFamily="2" charset="0"/>
                        </a:rPr>
                        <a:t>thiết</a:t>
                      </a:r>
                      <a:r>
                        <a:rPr lang="en-US" sz="1400" b="1" dirty="0">
                          <a:solidFill>
                            <a:schemeClr val="tx1"/>
                          </a:solidFill>
                          <a:effectLst/>
                          <a:latin typeface="VNF-Oswald" panose="02000506000000020004" pitchFamily="2" charset="0"/>
                        </a:rPr>
                        <a:t> </a:t>
                      </a:r>
                      <a:r>
                        <a:rPr lang="en-US" sz="1400" b="1" dirty="0" err="1">
                          <a:solidFill>
                            <a:schemeClr val="tx1"/>
                          </a:solidFill>
                          <a:effectLst/>
                          <a:latin typeface="VNF-Oswald" panose="02000506000000020004" pitchFamily="2" charset="0"/>
                        </a:rPr>
                        <a:t>bị</a:t>
                      </a:r>
                      <a:endParaRPr lang="vi-VN" sz="1400" b="1"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ctr">
                        <a:lnSpc>
                          <a:spcPct val="150000"/>
                        </a:lnSpc>
                        <a:spcAft>
                          <a:spcPts val="0"/>
                        </a:spcAft>
                      </a:pPr>
                      <a:r>
                        <a:rPr lang="en-US" sz="1200" dirty="0">
                          <a:solidFill>
                            <a:schemeClr val="tx1"/>
                          </a:solidFill>
                          <a:effectLst/>
                          <a:latin typeface="Oswald Light" panose="00000400000000000000" pitchFamily="2" charset="0"/>
                        </a:rPr>
                        <a:t>172.16.200.0/24</a:t>
                      </a:r>
                      <a:endParaRPr lang="vi-VN" sz="1100"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Phòng</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Đào</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Tạo</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Từ</a:t>
                      </a:r>
                      <a:r>
                        <a:rPr lang="en-US" sz="1200" dirty="0">
                          <a:solidFill>
                            <a:schemeClr val="tx1"/>
                          </a:solidFill>
                          <a:effectLst/>
                          <a:latin typeface="Oswald Light" panose="00000400000000000000" pitchFamily="2" charset="0"/>
                        </a:rPr>
                        <a:t> </a:t>
                      </a:r>
                      <a:r>
                        <a:rPr lang="en-US" sz="1200" dirty="0" err="1">
                          <a:solidFill>
                            <a:schemeClr val="tx1"/>
                          </a:solidFill>
                          <a:effectLst/>
                          <a:latin typeface="Oswald Light" panose="00000400000000000000" pitchFamily="2" charset="0"/>
                        </a:rPr>
                        <a:t>Xa</a:t>
                      </a:r>
                      <a:endParaRPr lang="vi-VN" sz="1100"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ctr">
                        <a:lnSpc>
                          <a:spcPct val="150000"/>
                        </a:lnSpc>
                        <a:spcAft>
                          <a:spcPts val="0"/>
                        </a:spcAft>
                      </a:pPr>
                      <a:r>
                        <a:rPr lang="en-US" sz="1200">
                          <a:solidFill>
                            <a:schemeClr val="tx1"/>
                          </a:solidFill>
                          <a:effectLst/>
                          <a:latin typeface="Oswald Light" panose="00000400000000000000" pitchFamily="2" charset="0"/>
                        </a:rPr>
                        <a:t>192.168.20.0/24</a:t>
                      </a:r>
                      <a:endParaRPr lang="vi-VN" sz="110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Aft>
                          <a:spcPts val="0"/>
                        </a:spcAft>
                      </a:pPr>
                      <a:r>
                        <a:rPr lang="en-US" sz="1200" dirty="0" err="1">
                          <a:solidFill>
                            <a:schemeClr val="tx1"/>
                          </a:solidFill>
                          <a:effectLst/>
                          <a:latin typeface="Oswald Light" panose="00000400000000000000" pitchFamily="2" charset="0"/>
                        </a:rPr>
                        <a:t>Wifi</a:t>
                      </a:r>
                      <a:r>
                        <a:rPr lang="en-US" sz="1200" dirty="0">
                          <a:solidFill>
                            <a:schemeClr val="tx1"/>
                          </a:solidFill>
                          <a:effectLst/>
                          <a:latin typeface="Oswald Light" panose="00000400000000000000" pitchFamily="2" charset="0"/>
                        </a:rPr>
                        <a:t> Public</a:t>
                      </a:r>
                      <a:endParaRPr lang="vi-VN" sz="1100" dirty="0">
                        <a:solidFill>
                          <a:schemeClr val="tx1"/>
                        </a:solidFill>
                        <a:effectLst/>
                        <a:latin typeface="VNF-Oswald" panose="02000506000000020004" pitchFamily="2"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
        <p:nvSpPr>
          <p:cNvPr id="18" name="Google Shape;648;p63"/>
          <p:cNvSpPr txBox="1"/>
          <p:nvPr/>
        </p:nvSpPr>
        <p:spPr>
          <a:xfrm>
            <a:off x="-1098904" y="-120174"/>
            <a:ext cx="565603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vi-VN" sz="3000" b="1" dirty="0">
                <a:solidFill>
                  <a:srgbClr val="7030A0"/>
                </a:solidFill>
                <a:latin typeface="VNF-Oswald" panose="02000506000000020004" pitchFamily="2" charset="0"/>
              </a:rPr>
              <a:t>Mô </a:t>
            </a:r>
            <a:r>
              <a:rPr lang="vi-VN" sz="3000" b="1" dirty="0" err="1">
                <a:solidFill>
                  <a:srgbClr val="7030A0"/>
                </a:solidFill>
                <a:latin typeface="VNF-Oswald" panose="02000506000000020004" pitchFamily="2" charset="0"/>
              </a:rPr>
              <a:t>hình</a:t>
            </a:r>
            <a:r>
              <a:rPr lang="vi-VN" sz="3000" b="1" dirty="0">
                <a:solidFill>
                  <a:srgbClr val="7030A0"/>
                </a:solidFill>
                <a:latin typeface="VNF-Oswald" panose="02000506000000020004" pitchFamily="2" charset="0"/>
              </a:rPr>
              <a:t> </a:t>
            </a:r>
            <a:r>
              <a:rPr lang="vi-VN" sz="3000" b="1" dirty="0" err="1">
                <a:solidFill>
                  <a:srgbClr val="7030A0"/>
                </a:solidFill>
                <a:latin typeface="VNF-Oswald" panose="02000506000000020004" pitchFamily="2" charset="0"/>
              </a:rPr>
              <a:t>địa</a:t>
            </a:r>
            <a:r>
              <a:rPr lang="vi-VN" sz="3000" b="1" dirty="0">
                <a:solidFill>
                  <a:srgbClr val="7030A0"/>
                </a:solidFill>
                <a:latin typeface="VNF-Oswald" panose="02000506000000020004" pitchFamily="2" charset="0"/>
              </a:rPr>
              <a:t> </a:t>
            </a:r>
            <a:r>
              <a:rPr lang="vi-VN" sz="3000" b="1" dirty="0" err="1">
                <a:solidFill>
                  <a:srgbClr val="7030A0"/>
                </a:solidFill>
                <a:latin typeface="VNF-Oswald" panose="02000506000000020004" pitchFamily="2" charset="0"/>
              </a:rPr>
              <a:t>chỉ</a:t>
            </a:r>
            <a:r>
              <a:rPr lang="vi-VN" sz="3000" b="1" dirty="0">
                <a:solidFill>
                  <a:srgbClr val="7030A0"/>
                </a:solidFill>
                <a:latin typeface="VNF-Oswald" panose="02000506000000020004" pitchFamily="2" charset="0"/>
              </a:rPr>
              <a:t> IP</a:t>
            </a:r>
          </a:p>
        </p:txBody>
      </p:sp>
      <p:cxnSp>
        <p:nvCxnSpPr>
          <p:cNvPr id="19" name="Google Shape;430;p48"/>
          <p:cNvCxnSpPr/>
          <p:nvPr/>
        </p:nvCxnSpPr>
        <p:spPr>
          <a:xfrm>
            <a:off x="-438615" y="527823"/>
            <a:ext cx="3932664" cy="0"/>
          </a:xfrm>
          <a:prstGeom prst="straightConnector1">
            <a:avLst/>
          </a:prstGeom>
          <a:noFill/>
          <a:ln w="19050" cap="flat" cmpd="sng">
            <a:solidFill>
              <a:schemeClr val="accent1"/>
            </a:solidFill>
            <a:prstDash val="solid"/>
            <a:round/>
            <a:headEnd type="none" w="med" len="med"/>
            <a:tailEnd type="none" w="med" len="med"/>
          </a:ln>
        </p:spPr>
      </p:cxnSp>
      <p:cxnSp>
        <p:nvCxnSpPr>
          <p:cNvPr id="22" name="Google Shape;430;p48"/>
          <p:cNvCxnSpPr/>
          <p:nvPr/>
        </p:nvCxnSpPr>
        <p:spPr>
          <a:xfrm>
            <a:off x="3494049" y="-315777"/>
            <a:ext cx="0" cy="8436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ircle(in)">
                                      <p:cBhvr>
                                        <p:cTn id="15" dur="2000"/>
                                        <p:tgtEl>
                                          <p:spTgt spid="12"/>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par>
                                <p:cTn id="19" presetID="6"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3500">
                <a:solidFill>
                  <a:srgbClr val="7030A0"/>
                </a:solidFill>
                <a:latin typeface="VNF-Oswald" panose="02000506000000020004" pitchFamily="2" charset="0"/>
              </a:rPr>
              <a:t>Mô hình logic ở trụ sở chính</a:t>
            </a:r>
            <a:endParaRPr sz="3500" dirty="0">
              <a:solidFill>
                <a:srgbClr val="7030A0"/>
              </a:solidFill>
              <a:latin typeface="VNF-Oswald" panose="02000506000000020004" pitchFamily="2" charset="0"/>
            </a:endParaRPr>
          </a:p>
        </p:txBody>
      </p:sp>
      <p:pic>
        <p:nvPicPr>
          <p:cNvPr id="5" name="Hình ảnh 4">
            <a:extLst>
              <a:ext uri="{FF2B5EF4-FFF2-40B4-BE49-F238E27FC236}">
                <a16:creationId xmlns:a16="http://schemas.microsoft.com/office/drawing/2014/main" id="{FD7D947E-3ADF-90B5-B467-D23F418E2526}"/>
              </a:ext>
            </a:extLst>
          </p:cNvPr>
          <p:cNvPicPr>
            <a:picLocks noChangeAspect="1"/>
          </p:cNvPicPr>
          <p:nvPr/>
        </p:nvPicPr>
        <p:blipFill>
          <a:blip r:embed="rId3"/>
          <a:stretch>
            <a:fillRect/>
          </a:stretch>
        </p:blipFill>
        <p:spPr>
          <a:xfrm>
            <a:off x="1411236" y="638010"/>
            <a:ext cx="6321526" cy="4443845"/>
          </a:xfrm>
          <a:prstGeom prst="rect">
            <a:avLst/>
          </a:prstGeom>
        </p:spPr>
      </p:pic>
    </p:spTree>
    <p:extLst>
      <p:ext uri="{BB962C8B-B14F-4D97-AF65-F5344CB8AC3E}">
        <p14:creationId xmlns:p14="http://schemas.microsoft.com/office/powerpoint/2010/main" val="13445954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3500">
                <a:solidFill>
                  <a:srgbClr val="7030A0"/>
                </a:solidFill>
                <a:latin typeface="VNF-Oswald" panose="02000506000000020004" pitchFamily="2" charset="0"/>
              </a:rPr>
              <a:t>Mô hình logic ở trụ sở chính</a:t>
            </a:r>
            <a:endParaRPr sz="3500" dirty="0">
              <a:solidFill>
                <a:srgbClr val="7030A0"/>
              </a:solidFill>
              <a:latin typeface="VNF-Oswald" panose="02000506000000020004" pitchFamily="2" charset="0"/>
            </a:endParaRPr>
          </a:p>
        </p:txBody>
      </p:sp>
      <p:pic>
        <p:nvPicPr>
          <p:cNvPr id="3" name="Hình ảnh 2">
            <a:extLst>
              <a:ext uri="{FF2B5EF4-FFF2-40B4-BE49-F238E27FC236}">
                <a16:creationId xmlns:a16="http://schemas.microsoft.com/office/drawing/2014/main" id="{2C04AF8C-6428-F9F9-56DA-9911A9A9FE16}"/>
              </a:ext>
            </a:extLst>
          </p:cNvPr>
          <p:cNvPicPr>
            <a:picLocks noChangeAspect="1"/>
          </p:cNvPicPr>
          <p:nvPr/>
        </p:nvPicPr>
        <p:blipFill>
          <a:blip r:embed="rId3"/>
          <a:stretch>
            <a:fillRect/>
          </a:stretch>
        </p:blipFill>
        <p:spPr>
          <a:xfrm>
            <a:off x="286583" y="638010"/>
            <a:ext cx="8570834" cy="4505490"/>
          </a:xfrm>
          <a:prstGeom prst="rect">
            <a:avLst/>
          </a:prstGeom>
        </p:spPr>
      </p:pic>
    </p:spTree>
    <p:extLst>
      <p:ext uri="{BB962C8B-B14F-4D97-AF65-F5344CB8AC3E}">
        <p14:creationId xmlns:p14="http://schemas.microsoft.com/office/powerpoint/2010/main" val="125498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3500">
                <a:solidFill>
                  <a:srgbClr val="7030A0"/>
                </a:solidFill>
                <a:latin typeface="VNF-Oswald" panose="02000506000000020004" pitchFamily="2" charset="0"/>
              </a:rPr>
              <a:t>Mô hình logic ở chi nhánh</a:t>
            </a:r>
            <a:endParaRPr sz="3500" dirty="0">
              <a:solidFill>
                <a:srgbClr val="7030A0"/>
              </a:solidFill>
              <a:latin typeface="VNF-Oswald" panose="02000506000000020004" pitchFamily="2" charset="0"/>
            </a:endParaRPr>
          </a:p>
        </p:txBody>
      </p:sp>
      <p:pic>
        <p:nvPicPr>
          <p:cNvPr id="5" name="Hình ảnh 4">
            <a:extLst>
              <a:ext uri="{FF2B5EF4-FFF2-40B4-BE49-F238E27FC236}">
                <a16:creationId xmlns:a16="http://schemas.microsoft.com/office/drawing/2014/main" id="{9EAA33F1-94BF-240B-6626-1F2EB8B8A33F}"/>
              </a:ext>
            </a:extLst>
          </p:cNvPr>
          <p:cNvPicPr>
            <a:picLocks noChangeAspect="1"/>
          </p:cNvPicPr>
          <p:nvPr/>
        </p:nvPicPr>
        <p:blipFill>
          <a:blip r:embed="rId3"/>
          <a:stretch>
            <a:fillRect/>
          </a:stretch>
        </p:blipFill>
        <p:spPr>
          <a:xfrm>
            <a:off x="0" y="656506"/>
            <a:ext cx="9143999" cy="3830487"/>
          </a:xfrm>
          <a:prstGeom prst="rect">
            <a:avLst/>
          </a:prstGeom>
        </p:spPr>
      </p:pic>
    </p:spTree>
    <p:extLst>
      <p:ext uri="{BB962C8B-B14F-4D97-AF65-F5344CB8AC3E}">
        <p14:creationId xmlns:p14="http://schemas.microsoft.com/office/powerpoint/2010/main" val="16438736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3500">
                <a:solidFill>
                  <a:srgbClr val="7030A0"/>
                </a:solidFill>
                <a:latin typeface="VNF-Oswald" panose="02000506000000020004" pitchFamily="2" charset="0"/>
              </a:rPr>
              <a:t>Mô hình logic ở chi nhánh</a:t>
            </a:r>
            <a:endParaRPr sz="3500" dirty="0">
              <a:solidFill>
                <a:srgbClr val="7030A0"/>
              </a:solidFill>
              <a:latin typeface="VNF-Oswald" panose="02000506000000020004" pitchFamily="2" charset="0"/>
            </a:endParaRPr>
          </a:p>
        </p:txBody>
      </p:sp>
      <p:pic>
        <p:nvPicPr>
          <p:cNvPr id="3" name="Hình ảnh 2">
            <a:extLst>
              <a:ext uri="{FF2B5EF4-FFF2-40B4-BE49-F238E27FC236}">
                <a16:creationId xmlns:a16="http://schemas.microsoft.com/office/drawing/2014/main" id="{71515436-9490-31CE-4478-E3CA3287A09A}"/>
              </a:ext>
            </a:extLst>
          </p:cNvPr>
          <p:cNvPicPr>
            <a:picLocks noChangeAspect="1"/>
          </p:cNvPicPr>
          <p:nvPr/>
        </p:nvPicPr>
        <p:blipFill>
          <a:blip r:embed="rId3"/>
          <a:stretch>
            <a:fillRect/>
          </a:stretch>
        </p:blipFill>
        <p:spPr>
          <a:xfrm>
            <a:off x="511758" y="638010"/>
            <a:ext cx="8120484" cy="4505490"/>
          </a:xfrm>
          <a:prstGeom prst="rect">
            <a:avLst/>
          </a:prstGeom>
        </p:spPr>
      </p:pic>
    </p:spTree>
    <p:extLst>
      <p:ext uri="{BB962C8B-B14F-4D97-AF65-F5344CB8AC3E}">
        <p14:creationId xmlns:p14="http://schemas.microsoft.com/office/powerpoint/2010/main" val="334926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grpSp>
        <p:nvGrpSpPr>
          <p:cNvPr id="769" name="Google Shape;769;p74"/>
          <p:cNvGrpSpPr/>
          <p:nvPr/>
        </p:nvGrpSpPr>
        <p:grpSpPr>
          <a:xfrm>
            <a:off x="663125" y="767670"/>
            <a:ext cx="7817814" cy="3608100"/>
            <a:chOff x="663125" y="767670"/>
            <a:chExt cx="7817814" cy="3608100"/>
          </a:xfrm>
        </p:grpSpPr>
        <p:sp>
          <p:nvSpPr>
            <p:cNvPr id="770" name="Google Shape;770;p74"/>
            <p:cNvSpPr/>
            <p:nvPr/>
          </p:nvSpPr>
          <p:spPr>
            <a:xfrm flipH="1">
              <a:off x="663125" y="1176250"/>
              <a:ext cx="7708200" cy="316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
          <p:nvSpPr>
            <p:cNvPr id="771" name="Google Shape;771;p74"/>
            <p:cNvSpPr/>
            <p:nvPr/>
          </p:nvSpPr>
          <p:spPr>
            <a:xfrm flipH="1">
              <a:off x="4872839" y="767670"/>
              <a:ext cx="3608100" cy="3608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4"/>
            <p:cNvSpPr/>
            <p:nvPr/>
          </p:nvSpPr>
          <p:spPr>
            <a:xfrm>
              <a:off x="5120810" y="1015632"/>
              <a:ext cx="3112200" cy="3112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grpSp>
      <p:sp>
        <p:nvSpPr>
          <p:cNvPr id="773" name="Google Shape;773;p74"/>
          <p:cNvSpPr txBox="1">
            <a:spLocks noGrp="1"/>
          </p:cNvSpPr>
          <p:nvPr>
            <p:ph type="title"/>
          </p:nvPr>
        </p:nvSpPr>
        <p:spPr>
          <a:xfrm flipH="1">
            <a:off x="1611315" y="1873160"/>
            <a:ext cx="3368700" cy="16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800" dirty="0">
                <a:latin typeface="VNF-Oswald" panose="02000506000000020004" pitchFamily="2" charset="0"/>
              </a:rPr>
              <a:t>Chi </a:t>
            </a:r>
            <a:r>
              <a:rPr lang="vi-VN" sz="5800" dirty="0" err="1">
                <a:latin typeface="VNF-Oswald" panose="02000506000000020004" pitchFamily="2" charset="0"/>
              </a:rPr>
              <a:t>phí</a:t>
            </a:r>
            <a:endParaRPr sz="5800" dirty="0">
              <a:latin typeface="VNF-Oswald" panose="02000506000000020004" pitchFamily="2" charset="0"/>
            </a:endParaRPr>
          </a:p>
        </p:txBody>
      </p:sp>
      <p:sp>
        <p:nvSpPr>
          <p:cNvPr id="774" name="Google Shape;774;p74"/>
          <p:cNvSpPr txBox="1">
            <a:spLocks noGrp="1"/>
          </p:cNvSpPr>
          <p:nvPr>
            <p:ph type="title" idx="2"/>
          </p:nvPr>
        </p:nvSpPr>
        <p:spPr>
          <a:xfrm flipH="1">
            <a:off x="5104000" y="1590000"/>
            <a:ext cx="3145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04</a:t>
            </a:r>
          </a:p>
        </p:txBody>
      </p:sp>
      <p:cxnSp>
        <p:nvCxnSpPr>
          <p:cNvPr id="775" name="Google Shape;775;p74"/>
          <p:cNvCxnSpPr>
            <a:stCxn id="771" idx="0"/>
          </p:cNvCxnSpPr>
          <p:nvPr/>
        </p:nvCxnSpPr>
        <p:spPr>
          <a:xfrm rot="10800000">
            <a:off x="6676889" y="-51631"/>
            <a:ext cx="0" cy="819300"/>
          </a:xfrm>
          <a:prstGeom prst="straightConnector1">
            <a:avLst/>
          </a:prstGeom>
          <a:noFill/>
          <a:ln w="19050" cap="flat" cmpd="sng">
            <a:solidFill>
              <a:schemeClr val="lt2"/>
            </a:solidFill>
            <a:prstDash val="solid"/>
            <a:round/>
            <a:headEnd type="none" w="med" len="med"/>
            <a:tailEnd type="none" w="med" len="med"/>
          </a:ln>
        </p:spPr>
      </p:cxnSp>
      <p:cxnSp>
        <p:nvCxnSpPr>
          <p:cNvPr id="776" name="Google Shape;776;p74"/>
          <p:cNvCxnSpPr>
            <a:stCxn id="771" idx="2"/>
          </p:cNvCxnSpPr>
          <p:nvPr/>
        </p:nvCxnSpPr>
        <p:spPr>
          <a:xfrm>
            <a:off x="8480939" y="2571720"/>
            <a:ext cx="741600"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aphicFrame>
        <p:nvGraphicFramePr>
          <p:cNvPr id="3" name="Bảng 2"/>
          <p:cNvGraphicFramePr>
            <a:graphicFrameLocks noGrp="1"/>
          </p:cNvGraphicFramePr>
          <p:nvPr>
            <p:extLst>
              <p:ext uri="{D42A27DB-BD31-4B8C-83A1-F6EECF244321}">
                <p14:modId xmlns:p14="http://schemas.microsoft.com/office/powerpoint/2010/main" val="1917548922"/>
              </p:ext>
            </p:extLst>
          </p:nvPr>
        </p:nvGraphicFramePr>
        <p:xfrm>
          <a:off x="1590402" y="749463"/>
          <a:ext cx="5963194" cy="4224794"/>
        </p:xfrm>
        <a:graphic>
          <a:graphicData uri="http://schemas.openxmlformats.org/drawingml/2006/table">
            <a:tbl>
              <a:tblPr firstRow="1" firstCol="1" bandRow="1">
                <a:tableStyleId>{750ACDE6-3CAF-4BCA-A1C9-FBFBCCDEE1B8}</a:tableStyleId>
              </a:tblPr>
              <a:tblGrid>
                <a:gridCol w="2981597">
                  <a:extLst>
                    <a:ext uri="{9D8B030D-6E8A-4147-A177-3AD203B41FA5}">
                      <a16:colId xmlns:a16="http://schemas.microsoft.com/office/drawing/2014/main" val="20000"/>
                    </a:ext>
                  </a:extLst>
                </a:gridCol>
                <a:gridCol w="2981597">
                  <a:extLst>
                    <a:ext uri="{9D8B030D-6E8A-4147-A177-3AD203B41FA5}">
                      <a16:colId xmlns:a16="http://schemas.microsoft.com/office/drawing/2014/main" val="20001"/>
                    </a:ext>
                  </a:extLst>
                </a:gridCol>
              </a:tblGrid>
              <a:tr h="537647">
                <a:tc>
                  <a:txBody>
                    <a:bodyPr/>
                    <a:lstStyle/>
                    <a:p>
                      <a:pPr marL="0" marR="0" algn="ctr">
                        <a:lnSpc>
                          <a:spcPct val="150000"/>
                        </a:lnSpc>
                        <a:spcBef>
                          <a:spcPts val="500"/>
                        </a:spcBef>
                        <a:spcAft>
                          <a:spcPts val="0"/>
                        </a:spcAft>
                      </a:pPr>
                      <a:r>
                        <a:rPr lang="en-US" sz="2000" b="1">
                          <a:solidFill>
                            <a:schemeClr val="tx2">
                              <a:lumMod val="10000"/>
                            </a:schemeClr>
                          </a:solidFill>
                          <a:effectLst/>
                          <a:latin typeface="VNF-Oswald" panose="02000506000000020004" pitchFamily="2" charset="0"/>
                        </a:rPr>
                        <a:t>Tên thiết bị</a:t>
                      </a:r>
                      <a:endParaRPr lang="vi-VN" sz="2000" b="1"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2000" b="1">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rPr>
                        <a:t>Đơn vị</a:t>
                      </a:r>
                      <a:endParaRPr lang="vi-VN" sz="2000" b="1"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0"/>
                  </a:ext>
                </a:extLst>
              </a:tr>
              <a:tr h="372292">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Server Lưu trữ (Database)</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1</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1"/>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Server Ứng dụng</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1</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47974888"/>
                  </a:ext>
                </a:extLst>
              </a:tr>
              <a:tr h="368318">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Radius Server</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1</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2727126975"/>
                  </a:ext>
                </a:extLst>
              </a:tr>
              <a:tr h="368318">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Server ảo</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1</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2446766563"/>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Router</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5</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527793069"/>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Switch Layer 2</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37</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505372781"/>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Switch Layer 3</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2</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554320788"/>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Firewall</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3</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799081893"/>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UniFi Controller </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1</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2772070417"/>
                  </a:ext>
                </a:extLst>
              </a:tr>
              <a:tr h="368317">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Mesh (UniFi AP)</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ea typeface="SimSun" panose="02010600030101010101" pitchFamily="2" charset="-122"/>
                          <a:cs typeface="SimSun" panose="02010600030101010101" pitchFamily="2" charset="-122"/>
                        </a:rPr>
                        <a:t>15</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340818343"/>
                  </a:ext>
                </a:extLst>
              </a:tr>
            </a:tbl>
          </a:graphicData>
        </a:graphic>
      </p:graphicFrame>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Tổng quan thiết bị</a:t>
            </a:r>
            <a:endParaRPr sz="3500" dirty="0">
              <a:latin typeface="VNF-Oswald" panose="02000506000000020004" pitchFamily="2" charset="0"/>
            </a:endParaRPr>
          </a:p>
        </p:txBody>
      </p:sp>
    </p:spTree>
    <p:extLst>
      <p:ext uri="{BB962C8B-B14F-4D97-AF65-F5344CB8AC3E}">
        <p14:creationId xmlns:p14="http://schemas.microsoft.com/office/powerpoint/2010/main" val="1129578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cxnSp>
        <p:nvCxnSpPr>
          <p:cNvPr id="243" name="Google Shape;243;p33"/>
          <p:cNvCxnSpPr/>
          <p:nvPr/>
        </p:nvCxnSpPr>
        <p:spPr>
          <a:xfrm>
            <a:off x="4572000" y="-103550"/>
            <a:ext cx="0" cy="5316000"/>
          </a:xfrm>
          <a:prstGeom prst="straightConnector1">
            <a:avLst/>
          </a:prstGeom>
          <a:noFill/>
          <a:ln w="19050" cap="flat" cmpd="sng">
            <a:solidFill>
              <a:schemeClr val="accent1"/>
            </a:solidFill>
            <a:prstDash val="solid"/>
            <a:round/>
            <a:headEnd type="none" w="med" len="med"/>
            <a:tailEnd type="none" w="med" len="med"/>
          </a:ln>
        </p:spPr>
      </p:cxnSp>
      <p:sp>
        <p:nvSpPr>
          <p:cNvPr id="244" name="Google Shape;244;p33"/>
          <p:cNvSpPr/>
          <p:nvPr/>
        </p:nvSpPr>
        <p:spPr>
          <a:xfrm>
            <a:off x="2035350" y="202550"/>
            <a:ext cx="5073300" cy="87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3"/>
          <p:cNvSpPr txBox="1">
            <a:spLocks noGrp="1"/>
          </p:cNvSpPr>
          <p:nvPr>
            <p:ph type="title"/>
          </p:nvPr>
        </p:nvSpPr>
        <p:spPr>
          <a:xfrm>
            <a:off x="2558700" y="233600"/>
            <a:ext cx="4026600" cy="80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err="1">
                <a:latin typeface="VNF-Oswald" panose="02000506000000020004" pitchFamily="2" charset="0"/>
              </a:rPr>
              <a:t>Thành</a:t>
            </a:r>
            <a:r>
              <a:rPr lang="vi-VN" dirty="0">
                <a:latin typeface="VNF-Oswald" panose="02000506000000020004" pitchFamily="2" charset="0"/>
              </a:rPr>
              <a:t> viên </a:t>
            </a:r>
            <a:r>
              <a:rPr lang="vi-VN" dirty="0" err="1">
                <a:latin typeface="VNF-Oswald" panose="02000506000000020004" pitchFamily="2" charset="0"/>
              </a:rPr>
              <a:t>nhóm</a:t>
            </a:r>
            <a:r>
              <a:rPr lang="vi-VN" dirty="0">
                <a:latin typeface="VNF-Oswald" panose="02000506000000020004" pitchFamily="2" charset="0"/>
              </a:rPr>
              <a:t> 03</a:t>
            </a:r>
            <a:endParaRPr dirty="0">
              <a:latin typeface="VNF-Oswald" panose="02000506000000020004" pitchFamily="2" charset="0"/>
            </a:endParaRPr>
          </a:p>
        </p:txBody>
      </p:sp>
      <p:sp>
        <p:nvSpPr>
          <p:cNvPr id="246" name="Google Shape;246;p33"/>
          <p:cNvSpPr txBox="1">
            <a:spLocks noGrp="1"/>
          </p:cNvSpPr>
          <p:nvPr>
            <p:ph type="title" idx="2"/>
          </p:nvPr>
        </p:nvSpPr>
        <p:spPr>
          <a:xfrm>
            <a:off x="1047775" y="2886388"/>
            <a:ext cx="2337900" cy="39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latin typeface="VNF-Oswald" panose="02000506000000020004" pitchFamily="2" charset="0"/>
              </a:rPr>
              <a:t>Trần Triệu Thiên</a:t>
            </a:r>
            <a:endParaRPr dirty="0">
              <a:latin typeface="VNF-Oswald" panose="02000506000000020004" pitchFamily="2" charset="0"/>
            </a:endParaRPr>
          </a:p>
        </p:txBody>
      </p:sp>
      <p:sp>
        <p:nvSpPr>
          <p:cNvPr id="247" name="Google Shape;247;p33"/>
          <p:cNvSpPr txBox="1">
            <a:spLocks noGrp="1"/>
          </p:cNvSpPr>
          <p:nvPr>
            <p:ph type="subTitle" idx="1"/>
          </p:nvPr>
        </p:nvSpPr>
        <p:spPr>
          <a:xfrm>
            <a:off x="1047775" y="3219063"/>
            <a:ext cx="2337900" cy="61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effectLst/>
                <a:latin typeface="VNF-Oswald" panose="02000506000000020004" pitchFamily="2" charset="0"/>
                <a:ea typeface="SimSun" panose="02010600030101010101" pitchFamily="2" charset="-122"/>
              </a:rPr>
              <a:t>20521954</a:t>
            </a:r>
            <a:endParaRPr dirty="0">
              <a:latin typeface="VNF-Oswald" panose="02000506000000020004" pitchFamily="2" charset="0"/>
            </a:endParaRPr>
          </a:p>
        </p:txBody>
      </p:sp>
      <p:sp>
        <p:nvSpPr>
          <p:cNvPr id="248" name="Google Shape;248;p33"/>
          <p:cNvSpPr txBox="1">
            <a:spLocks noGrp="1"/>
          </p:cNvSpPr>
          <p:nvPr>
            <p:ph type="title" idx="3"/>
          </p:nvPr>
        </p:nvSpPr>
        <p:spPr>
          <a:xfrm>
            <a:off x="5758325" y="2087813"/>
            <a:ext cx="2337900" cy="3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VNF-Oswald" panose="02000506000000020004" pitchFamily="2" charset="0"/>
              </a:rPr>
              <a:t>Diệc Thành</a:t>
            </a:r>
            <a:endParaRPr dirty="0">
              <a:latin typeface="VNF-Oswald" panose="02000506000000020004" pitchFamily="2" charset="0"/>
            </a:endParaRPr>
          </a:p>
        </p:txBody>
      </p:sp>
      <p:sp>
        <p:nvSpPr>
          <p:cNvPr id="249" name="Google Shape;249;p33"/>
          <p:cNvSpPr txBox="1">
            <a:spLocks noGrp="1"/>
          </p:cNvSpPr>
          <p:nvPr>
            <p:ph type="subTitle" idx="4"/>
          </p:nvPr>
        </p:nvSpPr>
        <p:spPr>
          <a:xfrm>
            <a:off x="5758325" y="2420488"/>
            <a:ext cx="2337900" cy="6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VNF-Oswald" panose="02000506000000020004" pitchFamily="2" charset="0"/>
                <a:ea typeface="SimSun" panose="02010600030101010101" pitchFamily="2" charset="-122"/>
              </a:rPr>
              <a:t>20521909</a:t>
            </a:r>
            <a:endParaRPr dirty="0">
              <a:latin typeface="VNF-Oswald" panose="02000506000000020004" pitchFamily="2" charset="0"/>
            </a:endParaRPr>
          </a:p>
        </p:txBody>
      </p:sp>
      <p:sp>
        <p:nvSpPr>
          <p:cNvPr id="250" name="Google Shape;250;p33"/>
          <p:cNvSpPr txBox="1">
            <a:spLocks noGrp="1"/>
          </p:cNvSpPr>
          <p:nvPr>
            <p:ph type="title" idx="5"/>
          </p:nvPr>
        </p:nvSpPr>
        <p:spPr>
          <a:xfrm>
            <a:off x="5758325" y="3684963"/>
            <a:ext cx="2337900" cy="3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VNF-Oswald" panose="02000506000000020004" pitchFamily="2" charset="0"/>
              </a:rPr>
              <a:t>Huỳnh Hữu Hùng</a:t>
            </a:r>
            <a:endParaRPr dirty="0">
              <a:latin typeface="VNF-Oswald" panose="02000506000000020004" pitchFamily="2" charset="0"/>
            </a:endParaRPr>
          </a:p>
        </p:txBody>
      </p:sp>
      <p:sp>
        <p:nvSpPr>
          <p:cNvPr id="251" name="Google Shape;251;p33"/>
          <p:cNvSpPr txBox="1">
            <a:spLocks noGrp="1"/>
          </p:cNvSpPr>
          <p:nvPr>
            <p:ph type="subTitle" idx="6"/>
          </p:nvPr>
        </p:nvSpPr>
        <p:spPr>
          <a:xfrm>
            <a:off x="5758325" y="4017638"/>
            <a:ext cx="2337900" cy="6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VNF-Oswald" panose="02000506000000020004" pitchFamily="2" charset="0"/>
                <a:ea typeface="SimSun" panose="02010600030101010101" pitchFamily="2" charset="-122"/>
              </a:rPr>
              <a:t>17520537</a:t>
            </a:r>
            <a:endParaRPr dirty="0">
              <a:latin typeface="VNF-Oswald" panose="02000506000000020004" pitchFamily="2" charset="0"/>
            </a:endParaRPr>
          </a:p>
        </p:txBody>
      </p:sp>
      <p:sp>
        <p:nvSpPr>
          <p:cNvPr id="252" name="Google Shape;252;p33"/>
          <p:cNvSpPr/>
          <p:nvPr/>
        </p:nvSpPr>
        <p:spPr>
          <a:xfrm>
            <a:off x="4374000" y="3153400"/>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374000" y="2365800"/>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400"/>
          </a:p>
        </p:txBody>
      </p:sp>
      <p:sp>
        <p:nvSpPr>
          <p:cNvPr id="254" name="Google Shape;254;p33"/>
          <p:cNvSpPr/>
          <p:nvPr/>
        </p:nvSpPr>
        <p:spPr>
          <a:xfrm>
            <a:off x="4374000" y="3941000"/>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 name="Google Shape;255;p33"/>
          <p:cNvCxnSpPr>
            <a:stCxn id="253" idx="6"/>
          </p:cNvCxnSpPr>
          <p:nvPr/>
        </p:nvCxnSpPr>
        <p:spPr>
          <a:xfrm>
            <a:off x="4770000" y="2563800"/>
            <a:ext cx="539100" cy="0"/>
          </a:xfrm>
          <a:prstGeom prst="straightConnector1">
            <a:avLst/>
          </a:prstGeom>
          <a:noFill/>
          <a:ln w="19050" cap="flat" cmpd="sng">
            <a:solidFill>
              <a:schemeClr val="accent1"/>
            </a:solidFill>
            <a:prstDash val="solid"/>
            <a:round/>
            <a:headEnd type="none" w="med" len="med"/>
            <a:tailEnd type="none" w="med" len="med"/>
          </a:ln>
        </p:spPr>
      </p:cxnSp>
      <p:cxnSp>
        <p:nvCxnSpPr>
          <p:cNvPr id="256" name="Google Shape;256;p33"/>
          <p:cNvCxnSpPr/>
          <p:nvPr/>
        </p:nvCxnSpPr>
        <p:spPr>
          <a:xfrm>
            <a:off x="3834900" y="3351400"/>
            <a:ext cx="539100" cy="0"/>
          </a:xfrm>
          <a:prstGeom prst="straightConnector1">
            <a:avLst/>
          </a:prstGeom>
          <a:noFill/>
          <a:ln w="19050" cap="flat" cmpd="sng">
            <a:solidFill>
              <a:schemeClr val="accent1"/>
            </a:solidFill>
            <a:prstDash val="solid"/>
            <a:round/>
            <a:headEnd type="none" w="med" len="med"/>
            <a:tailEnd type="none" w="med" len="med"/>
          </a:ln>
        </p:spPr>
      </p:cxnSp>
      <p:cxnSp>
        <p:nvCxnSpPr>
          <p:cNvPr id="257" name="Google Shape;257;p33"/>
          <p:cNvCxnSpPr/>
          <p:nvPr/>
        </p:nvCxnSpPr>
        <p:spPr>
          <a:xfrm>
            <a:off x="4770000" y="4139000"/>
            <a:ext cx="539100" cy="0"/>
          </a:xfrm>
          <a:prstGeom prst="straightConnector1">
            <a:avLst/>
          </a:prstGeom>
          <a:noFill/>
          <a:ln w="19050" cap="flat" cmpd="sng">
            <a:solidFill>
              <a:schemeClr val="accent1"/>
            </a:solidFill>
            <a:prstDash val="solid"/>
            <a:round/>
            <a:headEnd type="none" w="med" len="med"/>
            <a:tailEnd type="none" w="med" len="med"/>
          </a:ln>
        </p:spPr>
      </p:cxnSp>
      <p:grpSp>
        <p:nvGrpSpPr>
          <p:cNvPr id="258" name="Google Shape;258;p33"/>
          <p:cNvGrpSpPr/>
          <p:nvPr/>
        </p:nvGrpSpPr>
        <p:grpSpPr>
          <a:xfrm>
            <a:off x="4365600" y="4708675"/>
            <a:ext cx="412800" cy="412800"/>
            <a:chOff x="4365600" y="4522825"/>
            <a:chExt cx="412800" cy="412800"/>
          </a:xfrm>
        </p:grpSpPr>
        <p:sp>
          <p:nvSpPr>
            <p:cNvPr id="259" name="Google Shape;259;p33"/>
            <p:cNvSpPr/>
            <p:nvPr/>
          </p:nvSpPr>
          <p:spPr>
            <a:xfrm>
              <a:off x="4365600" y="4522825"/>
              <a:ext cx="412800" cy="412800"/>
            </a:xfrm>
            <a:prstGeom prst="ellipse">
              <a:avLst/>
            </a:pr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rot="5400000">
              <a:off x="4503000" y="4639391"/>
              <a:ext cx="138000" cy="234900"/>
            </a:xfrm>
            <a:prstGeom prst="chevron">
              <a:avLst>
                <a:gd name="adj" fmla="val 91213"/>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53;p33"/>
          <p:cNvSpPr/>
          <p:nvPr/>
        </p:nvSpPr>
        <p:spPr>
          <a:xfrm>
            <a:off x="4374000" y="1640037"/>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400" dirty="0"/>
          </a:p>
        </p:txBody>
      </p:sp>
      <p:cxnSp>
        <p:nvCxnSpPr>
          <p:cNvPr id="6" name="Google Shape;256;p33"/>
          <p:cNvCxnSpPr/>
          <p:nvPr/>
        </p:nvCxnSpPr>
        <p:spPr>
          <a:xfrm>
            <a:off x="3834900" y="1838037"/>
            <a:ext cx="539100" cy="0"/>
          </a:xfrm>
          <a:prstGeom prst="straightConnector1">
            <a:avLst/>
          </a:prstGeom>
          <a:noFill/>
          <a:ln w="19050" cap="flat" cmpd="sng">
            <a:solidFill>
              <a:schemeClr val="accent1"/>
            </a:solidFill>
            <a:prstDash val="solid"/>
            <a:round/>
            <a:headEnd type="none" w="med" len="med"/>
            <a:tailEnd type="none" w="med" len="med"/>
          </a:ln>
        </p:spPr>
      </p:cxnSp>
      <p:sp>
        <p:nvSpPr>
          <p:cNvPr id="7" name="Google Shape;246;p33"/>
          <p:cNvSpPr txBox="1"/>
          <p:nvPr/>
        </p:nvSpPr>
        <p:spPr>
          <a:xfrm>
            <a:off x="1047775" y="1461752"/>
            <a:ext cx="2337900"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800"/>
              <a:buFont typeface="Oswald" panose="00000500000000000000"/>
              <a:buNone/>
              <a:defRPr sz="1800" b="1" i="0" u="none" strike="noStrike" cap="none">
                <a:solidFill>
                  <a:schemeClr val="dk1"/>
                </a:solidFill>
                <a:latin typeface="Oswald" panose="00000500000000000000"/>
                <a:ea typeface="Oswald" panose="00000500000000000000"/>
                <a:cs typeface="Oswald" panose="00000500000000000000"/>
                <a:sym typeface="Oswald" panose="00000500000000000000"/>
              </a:defRPr>
            </a:lvl1pPr>
            <a:lvl2pPr marR="0" lvl="1"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r" rtl="0">
              <a:lnSpc>
                <a:spcPct val="100000"/>
              </a:lnSpc>
              <a:spcBef>
                <a:spcPts val="0"/>
              </a:spcBef>
              <a:spcAft>
                <a:spcPts val="0"/>
              </a:spcAft>
              <a:buClr>
                <a:schemeClr val="dk1"/>
              </a:buClr>
              <a:buSzPts val="4200"/>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dirty="0">
                <a:latin typeface="VNF-Oswald" panose="02000506000000020004" pitchFamily="2" charset="0"/>
              </a:rPr>
              <a:t>Dương </a:t>
            </a:r>
            <a:r>
              <a:rPr lang="vi-VN" dirty="0" err="1">
                <a:latin typeface="VNF-Oswald" panose="02000506000000020004" pitchFamily="2" charset="0"/>
              </a:rPr>
              <a:t>Quốc</a:t>
            </a:r>
            <a:r>
              <a:rPr lang="vi-VN" dirty="0">
                <a:latin typeface="VNF-Oswald" panose="02000506000000020004" pitchFamily="2" charset="0"/>
              </a:rPr>
              <a:t> </a:t>
            </a:r>
            <a:r>
              <a:rPr lang="vi-VN" dirty="0" err="1">
                <a:latin typeface="VNF-Oswald" panose="02000506000000020004" pitchFamily="2" charset="0"/>
              </a:rPr>
              <a:t>Hải</a:t>
            </a:r>
            <a:endParaRPr lang="vi-VN" dirty="0">
              <a:latin typeface="VNF-Oswald" panose="02000506000000020004" pitchFamily="2" charset="0"/>
            </a:endParaRPr>
          </a:p>
        </p:txBody>
      </p:sp>
      <p:sp>
        <p:nvSpPr>
          <p:cNvPr id="8" name="Google Shape;247;p33"/>
          <p:cNvSpPr txBox="1"/>
          <p:nvPr/>
        </p:nvSpPr>
        <p:spPr>
          <a:xfrm>
            <a:off x="1047775" y="1747500"/>
            <a:ext cx="23379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1pPr>
            <a:lvl2pPr marL="914400" marR="0" lvl="1"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2pPr>
            <a:lvl3pPr marL="1371600" marR="0" lvl="2"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3pPr>
            <a:lvl4pPr marL="1828800" marR="0" lvl="3"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4pPr>
            <a:lvl5pPr marL="2286000" marR="0" lvl="4"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5pPr>
            <a:lvl6pPr marL="2743200" marR="0" lvl="5"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6pPr>
            <a:lvl7pPr marL="3200400" marR="0" lvl="6"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7pPr>
            <a:lvl8pPr marL="3657600" marR="0" lvl="7"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8pPr>
            <a:lvl9pPr marL="4114800" marR="0" lvl="8" indent="-317500" algn="r" rtl="0">
              <a:lnSpc>
                <a:spcPct val="100000"/>
              </a:lnSpc>
              <a:spcBef>
                <a:spcPts val="0"/>
              </a:spcBef>
              <a:spcAft>
                <a:spcPts val="0"/>
              </a:spcAft>
              <a:buClr>
                <a:schemeClr val="dk1"/>
              </a:buClr>
              <a:buSzPts val="1600"/>
              <a:buFont typeface="Oswald Light" panose="00000400000000000000"/>
              <a:buNone/>
              <a:defRPr sz="16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9pPr>
          </a:lstStyle>
          <a:p>
            <a:pPr marL="0" indent="0"/>
            <a:r>
              <a:rPr lang="en-US" sz="1800" dirty="0">
                <a:effectLst/>
                <a:latin typeface="VNF-Oswald" panose="02000506000000020004" pitchFamily="2" charset="0"/>
                <a:ea typeface="SimSun" panose="02010600030101010101" pitchFamily="2" charset="-122"/>
              </a:rPr>
              <a:t>20521276</a:t>
            </a:r>
            <a:endParaRPr lang="en-US" dirty="0">
              <a:latin typeface="VNF-Oswald" panose="02000506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pic>
        <p:nvPicPr>
          <p:cNvPr id="7" name="Hình ảnh 6">
            <a:extLst>
              <a:ext uri="{FF2B5EF4-FFF2-40B4-BE49-F238E27FC236}">
                <a16:creationId xmlns:a16="http://schemas.microsoft.com/office/drawing/2014/main" id="{879544CB-9B0A-E996-B416-E52EF022B59E}"/>
              </a:ext>
            </a:extLst>
          </p:cNvPr>
          <p:cNvPicPr>
            <a:picLocks noChangeAspect="1"/>
          </p:cNvPicPr>
          <p:nvPr/>
        </p:nvPicPr>
        <p:blipFill>
          <a:blip r:embed="rId3"/>
          <a:stretch>
            <a:fillRect/>
          </a:stretch>
        </p:blipFill>
        <p:spPr>
          <a:xfrm>
            <a:off x="0" y="2391225"/>
            <a:ext cx="3440278" cy="1828078"/>
          </a:xfrm>
          <a:prstGeom prst="rect">
            <a:avLst/>
          </a:prstGeom>
        </p:spPr>
      </p:pic>
      <p:sp>
        <p:nvSpPr>
          <p:cNvPr id="8" name="Hộp Văn bản 7">
            <a:extLst>
              <a:ext uri="{FF2B5EF4-FFF2-40B4-BE49-F238E27FC236}">
                <a16:creationId xmlns:a16="http://schemas.microsoft.com/office/drawing/2014/main" id="{47593161-3CD1-A5DA-ABF3-FA8DF059F639}"/>
              </a:ext>
            </a:extLst>
          </p:cNvPr>
          <p:cNvSpPr txBox="1"/>
          <p:nvPr/>
        </p:nvSpPr>
        <p:spPr>
          <a:xfrm>
            <a:off x="4441370" y="1182513"/>
            <a:ext cx="4702629" cy="3217291"/>
          </a:xfrm>
          <a:prstGeom prst="rect">
            <a:avLst/>
          </a:prstGeom>
          <a:noFill/>
        </p:spPr>
        <p:txBody>
          <a:bodyPr wrap="square" rtlCol="0">
            <a:spAutoFit/>
          </a:bodyPr>
          <a:lstStyle/>
          <a:p>
            <a:pPr marL="285750" indent="-285750">
              <a:lnSpc>
                <a:spcPct val="150000"/>
              </a:lnSpc>
              <a:spcAft>
                <a:spcPts val="800"/>
              </a:spcAft>
              <a:buFontTx/>
              <a:buChar char="-"/>
            </a:pPr>
            <a:r>
              <a:rPr lang="en-US" sz="2000">
                <a:effectLst/>
                <a:latin typeface="Oswald Light" panose="00000400000000000000" pitchFamily="2" charset="0"/>
                <a:ea typeface="SimSun" panose="02010600030101010101" pitchFamily="2" charset="-122"/>
                <a:cs typeface="Times New Roman" panose="02020603050405020304" pitchFamily="18" charset="0"/>
              </a:rPr>
              <a:t>Tên: NAS Synology DS1821+</a:t>
            </a:r>
          </a:p>
          <a:p>
            <a:pPr marL="285750" indent="-285750">
              <a:lnSpc>
                <a:spcPct val="150000"/>
              </a:lnSpc>
              <a:spcAft>
                <a:spcPts val="800"/>
              </a:spcAft>
              <a:buFontTx/>
              <a:buChar char="-"/>
            </a:pPr>
            <a:r>
              <a:rPr lang="en-US" sz="2000">
                <a:effectLst/>
                <a:latin typeface="Oswald Light" panose="00000400000000000000" pitchFamily="2" charset="0"/>
                <a:ea typeface="SimSun" panose="02010600030101010101" pitchFamily="2" charset="-122"/>
                <a:cs typeface="Times New Roman" panose="02020603050405020304" pitchFamily="18" charset="0"/>
              </a:rPr>
              <a:t>CPU: AMD Ryzen V1500B</a:t>
            </a:r>
            <a:endParaRPr lang="en-US" sz="2000">
              <a:latin typeface="Oswald Light" panose="00000400000000000000" pitchFamily="2"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Tx/>
              <a:buChar char="-"/>
            </a:pPr>
            <a:r>
              <a:rPr lang="en-US" sz="2000">
                <a:effectLst/>
                <a:latin typeface="Oswald Light" panose="00000400000000000000" pitchFamily="2" charset="0"/>
                <a:ea typeface="SimSun" panose="02010600030101010101" pitchFamily="2" charset="-122"/>
                <a:cs typeface="Times New Roman" panose="02020603050405020304" pitchFamily="18" charset="0"/>
              </a:rPr>
              <a:t>RAM: 4 GB DDR4 ECC SODIMM up to 32GB</a:t>
            </a:r>
            <a:endParaRPr lang="en-US" sz="2000">
              <a:effectLst/>
              <a:latin typeface="Oswald Light" panose="00000400000000000000" pitchFamily="2" charset="0"/>
              <a:ea typeface="SimSun" panose="02010600030101010101" pitchFamily="2" charset="-122"/>
              <a:cs typeface="SimSun" panose="02010600030101010101" pitchFamily="2" charset="-122"/>
            </a:endParaRPr>
          </a:p>
          <a:p>
            <a:pPr marL="285750" indent="-285750" algn="just">
              <a:lnSpc>
                <a:spcPct val="150000"/>
              </a:lnSpc>
              <a:spcAft>
                <a:spcPts val="800"/>
              </a:spcAft>
              <a:buFontTx/>
              <a:buChar char="-"/>
            </a:pPr>
            <a:r>
              <a:rPr lang="en-US" sz="2000">
                <a:effectLst/>
                <a:latin typeface="Oswald Light" panose="00000400000000000000" pitchFamily="2" charset="0"/>
                <a:ea typeface="SimSun" panose="02010600030101010101" pitchFamily="2" charset="-122"/>
                <a:cs typeface="Times New Roman" panose="02020603050405020304" pitchFamily="18" charset="0"/>
              </a:rPr>
              <a:t>Số lượng ổ cứng: Lên đến 18-bay SATA 3.5″ / 2,5”, SSD M.2 2280 NVMe</a:t>
            </a:r>
            <a:endParaRPr lang="en-US" sz="2000">
              <a:latin typeface="Oswald Light" panose="00000400000000000000" pitchFamily="2"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Tx/>
              <a:buChar char="-"/>
            </a:pPr>
            <a:r>
              <a:rPr lang="en-US" sz="2000">
                <a:effectLst/>
                <a:latin typeface="Oswald Light" panose="00000400000000000000" pitchFamily="2" charset="0"/>
                <a:ea typeface="SimSun" panose="02010600030101010101" pitchFamily="2" charset="-122"/>
                <a:cs typeface="Times New Roman" panose="02020603050405020304" pitchFamily="18" charset="0"/>
              </a:rPr>
              <a:t>Dung lượng tối đa: 324 TB</a:t>
            </a:r>
            <a:endParaRPr lang="en-US" sz="2000">
              <a:effectLst/>
              <a:latin typeface="Oswald Light" panose="00000400000000000000" pitchFamily="2" charset="0"/>
              <a:ea typeface="SimSun" panose="02010600030101010101" pitchFamily="2" charset="-122"/>
              <a:cs typeface="SimSun" panose="02010600030101010101" pitchFamily="2" charset="-122"/>
            </a:endParaRPr>
          </a:p>
        </p:txBody>
      </p:sp>
      <p:sp>
        <p:nvSpPr>
          <p:cNvPr id="11" name="Google Shape;638;p63">
            <a:extLst>
              <a:ext uri="{FF2B5EF4-FFF2-40B4-BE49-F238E27FC236}">
                <a16:creationId xmlns:a16="http://schemas.microsoft.com/office/drawing/2014/main" id="{A205CA3D-6EF8-8DD8-CEFA-890213ED60F7}"/>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648;p63">
            <a:extLst>
              <a:ext uri="{FF2B5EF4-FFF2-40B4-BE49-F238E27FC236}">
                <a16:creationId xmlns:a16="http://schemas.microsoft.com/office/drawing/2014/main" id="{9E3E0477-A1C2-5CB9-41A4-EE2D5627126C}"/>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Database</a:t>
            </a:r>
            <a:endParaRPr lang="vi-VN" sz="2700" dirty="0">
              <a:solidFill>
                <a:schemeClr val="bg1"/>
              </a:solidFill>
              <a:latin typeface="VNF-Oswald" panose="02000506000000020004" pitchFamily="2" charset="0"/>
            </a:endParaRPr>
          </a:p>
        </p:txBody>
      </p:sp>
    </p:spTree>
    <p:extLst>
      <p:ext uri="{BB962C8B-B14F-4D97-AF65-F5344CB8AC3E}">
        <p14:creationId xmlns:p14="http://schemas.microsoft.com/office/powerpoint/2010/main" val="1440457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1136548"/>
            <a:ext cx="4702629" cy="3785652"/>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NAS QNAP TS-1673AU-RP-16G</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CPU: AMD Ryzen™ Embedded V1500B 4-core/8-thread 2.2 GHz processor</a:t>
            </a:r>
            <a:endParaRPr lang="en-US" sz="2000">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Memory: 16 GB UDIMM DDR4 (1 x 16 GB), Maximum Memory 64 GB (2 x 32 GB)</a:t>
            </a:r>
            <a:endParaRPr lang="en-US" sz="2000">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Flash Memory: 5GB (Dual boot OS protection)</a:t>
            </a:r>
            <a:endParaRPr lang="en-US" sz="2000">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Internal HDD/SSD: 16 x 3.5 SATA HDD, 2.5 SATA HDD, 2.5 SATA SSD</a:t>
            </a:r>
            <a:endParaRPr lang="en-US" sz="2000">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Max Internal Capacity: 288TB (18TB x 16)</a:t>
            </a:r>
            <a:endParaRPr lang="en-US" sz="2000">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Max. Connections (CIFS): 2000</a:t>
            </a:r>
            <a:endParaRPr lang="en-US" sz="2000">
              <a:effectLst/>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Server Ứng dụng</a:t>
            </a:r>
            <a:endParaRPr lang="vi-VN" sz="2700" dirty="0">
              <a:solidFill>
                <a:schemeClr val="bg1"/>
              </a:solidFill>
              <a:latin typeface="VNF-Oswald" panose="02000506000000020004" pitchFamily="2" charset="0"/>
            </a:endParaRPr>
          </a:p>
        </p:txBody>
      </p:sp>
      <p:pic>
        <p:nvPicPr>
          <p:cNvPr id="11" name="Hình ảnh 10">
            <a:extLst>
              <a:ext uri="{FF2B5EF4-FFF2-40B4-BE49-F238E27FC236}">
                <a16:creationId xmlns:a16="http://schemas.microsoft.com/office/drawing/2014/main" id="{903C8D00-E673-DC7E-43B2-5F3CAA962DBE}"/>
              </a:ext>
            </a:extLst>
          </p:cNvPr>
          <p:cNvPicPr>
            <a:picLocks noChangeAspect="1"/>
          </p:cNvPicPr>
          <p:nvPr/>
        </p:nvPicPr>
        <p:blipFill>
          <a:blip r:embed="rId3"/>
          <a:stretch>
            <a:fillRect/>
          </a:stretch>
        </p:blipFill>
        <p:spPr>
          <a:xfrm>
            <a:off x="-1" y="2480756"/>
            <a:ext cx="3243303" cy="1097237"/>
          </a:xfrm>
          <a:prstGeom prst="rect">
            <a:avLst/>
          </a:prstGeom>
        </p:spPr>
      </p:pic>
    </p:spTree>
    <p:extLst>
      <p:ext uri="{BB962C8B-B14F-4D97-AF65-F5344CB8AC3E}">
        <p14:creationId xmlns:p14="http://schemas.microsoft.com/office/powerpoint/2010/main" val="118669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1" y="639703"/>
            <a:ext cx="4702629" cy="4503797"/>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SERVER TOWER DELL EMC POWEREDGE T140</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CPU: 1 x Intel Xeon E-2224G</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CPU Sockets: 1 x Socket H4 (LGA 1151)</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RAM: RAM SAMSUNG 16GB DDR4-2666 2Rx8 ECC UDIMM</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RAM Support: </a:t>
            </a:r>
            <a:r>
              <a:rPr lang="en-US" sz="2000">
                <a:solidFill>
                  <a:srgbClr val="000000"/>
                </a:solidFill>
                <a:effectLst/>
                <a:latin typeface="Oswald Light" panose="00000400000000000000" pitchFamily="2" charset="0"/>
                <a:ea typeface="Times New Roman" panose="02020603050405020304" pitchFamily="18" charset="0"/>
              </a:rPr>
              <a:t>4 x ECC DDR4 DIMMs, support UDIMM, 2666MT/s, 64GB max</a:t>
            </a:r>
          </a:p>
          <a:p>
            <a:pPr marL="285750" indent="-285750">
              <a:spcAft>
                <a:spcPts val="800"/>
              </a:spcAft>
              <a:buFontTx/>
              <a:buChar char="-"/>
            </a:pPr>
            <a:r>
              <a:rPr lang="en-US" sz="2000">
                <a:effectLst/>
                <a:latin typeface="Oswald Light" panose="00000400000000000000" pitchFamily="2" charset="0"/>
                <a:ea typeface="SimSun" panose="02010600030101010101" pitchFamily="2" charset="-122"/>
              </a:rPr>
              <a:t>HDD SATA</a:t>
            </a:r>
            <a:r>
              <a:rPr lang="en-US" sz="2000">
                <a:latin typeface="Oswald Light" panose="00000400000000000000" pitchFamily="2" charset="0"/>
                <a:ea typeface="SimSun" panose="02010600030101010101" pitchFamily="2" charset="-122"/>
              </a:rPr>
              <a:t>: HDD Dell 1TB 7.2K RPM SATA Entry 3.5" Cabled Hard Drive</a:t>
            </a:r>
          </a:p>
          <a:p>
            <a:pPr marL="285750" indent="-285750">
              <a:spcAft>
                <a:spcPts val="800"/>
              </a:spcAft>
              <a:buFontTx/>
              <a:buChar char="-"/>
            </a:pPr>
            <a:r>
              <a:rPr lang="en-US" sz="2000">
                <a:latin typeface="Oswald Light" panose="00000400000000000000" pitchFamily="2" charset="0"/>
                <a:ea typeface="SimSun" panose="02010600030101010101" pitchFamily="2" charset="-122"/>
              </a:rPr>
              <a:t>Drive Bays: </a:t>
            </a:r>
            <a:r>
              <a:rPr lang="fi-FI" sz="2000">
                <a:latin typeface="Oswald Light" panose="00000400000000000000" pitchFamily="2" charset="0"/>
                <a:ea typeface="SimSun" panose="02010600030101010101" pitchFamily="2" charset="-122"/>
              </a:rPr>
              <a:t>3 x 3.5 SATA, Max 12TB</a:t>
            </a:r>
            <a:endParaRPr lang="en-US" sz="2000">
              <a:latin typeface="Oswald Light" panose="00000400000000000000" pitchFamily="2" charset="0"/>
              <a:ea typeface="SimSun" panose="02010600030101010101" pitchFamily="2" charset="-122"/>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Network Interface: </a:t>
            </a:r>
            <a:r>
              <a:rPr lang="fr-FR" sz="2000">
                <a:solidFill>
                  <a:srgbClr val="000000"/>
                </a:solidFill>
                <a:effectLst/>
                <a:latin typeface="Oswald Light" panose="00000400000000000000" pitchFamily="2" charset="0"/>
                <a:ea typeface="Times New Roman" panose="02020603050405020304" pitchFamily="18" charset="0"/>
              </a:rPr>
              <a:t>1 x 1GbE LAN port</a:t>
            </a:r>
            <a:endParaRPr lang="en-US" sz="2000">
              <a:effectLst/>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Radius Server</a:t>
            </a:r>
            <a:endParaRPr lang="vi-VN" sz="2700" dirty="0">
              <a:solidFill>
                <a:schemeClr val="bg1"/>
              </a:solidFill>
              <a:latin typeface="VNF-Oswald" panose="02000506000000020004" pitchFamily="2" charset="0"/>
            </a:endParaRPr>
          </a:p>
        </p:txBody>
      </p:sp>
      <p:pic>
        <p:nvPicPr>
          <p:cNvPr id="3" name="Hình ảnh 2">
            <a:extLst>
              <a:ext uri="{FF2B5EF4-FFF2-40B4-BE49-F238E27FC236}">
                <a16:creationId xmlns:a16="http://schemas.microsoft.com/office/drawing/2014/main" id="{843A6825-1ABE-FAE9-C684-A0A18A7DC5EC}"/>
              </a:ext>
            </a:extLst>
          </p:cNvPr>
          <p:cNvPicPr>
            <a:picLocks noChangeAspect="1"/>
          </p:cNvPicPr>
          <p:nvPr/>
        </p:nvPicPr>
        <p:blipFill>
          <a:blip r:embed="rId3"/>
          <a:stretch>
            <a:fillRect/>
          </a:stretch>
        </p:blipFill>
        <p:spPr>
          <a:xfrm>
            <a:off x="915057" y="2104464"/>
            <a:ext cx="1646734" cy="2669241"/>
          </a:xfrm>
          <a:prstGeom prst="rect">
            <a:avLst/>
          </a:prstGeom>
        </p:spPr>
      </p:pic>
    </p:spTree>
    <p:extLst>
      <p:ext uri="{BB962C8B-B14F-4D97-AF65-F5344CB8AC3E}">
        <p14:creationId xmlns:p14="http://schemas.microsoft.com/office/powerpoint/2010/main" val="342907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1236848"/>
            <a:ext cx="4702629" cy="2041585"/>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Dell PowerEdge T20 Tower Server</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Processor: 3.2 GHz intel_xeon_mp</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RAM: 16 GB DDR3</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Hard Drive: 4 TB</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Hardware Platform: PC</a:t>
            </a: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Server ảo</a:t>
            </a:r>
            <a:endParaRPr lang="vi-VN" sz="2700" dirty="0">
              <a:solidFill>
                <a:schemeClr val="bg1"/>
              </a:solidFill>
              <a:latin typeface="VNF-Oswald" panose="02000506000000020004" pitchFamily="2" charset="0"/>
            </a:endParaRPr>
          </a:p>
        </p:txBody>
      </p:sp>
      <p:pic>
        <p:nvPicPr>
          <p:cNvPr id="5" name="Hình ảnh 4">
            <a:extLst>
              <a:ext uri="{FF2B5EF4-FFF2-40B4-BE49-F238E27FC236}">
                <a16:creationId xmlns:a16="http://schemas.microsoft.com/office/drawing/2014/main" id="{5336B87E-47F9-D891-7B11-CC35FBACE702}"/>
              </a:ext>
            </a:extLst>
          </p:cNvPr>
          <p:cNvPicPr>
            <a:picLocks noChangeAspect="1"/>
          </p:cNvPicPr>
          <p:nvPr/>
        </p:nvPicPr>
        <p:blipFill>
          <a:blip r:embed="rId3"/>
          <a:stretch>
            <a:fillRect/>
          </a:stretch>
        </p:blipFill>
        <p:spPr>
          <a:xfrm>
            <a:off x="0" y="2212234"/>
            <a:ext cx="3260975" cy="2447365"/>
          </a:xfrm>
          <a:prstGeom prst="rect">
            <a:avLst/>
          </a:prstGeom>
        </p:spPr>
      </p:pic>
    </p:spTree>
    <p:extLst>
      <p:ext uri="{BB962C8B-B14F-4D97-AF65-F5344CB8AC3E}">
        <p14:creationId xmlns:p14="http://schemas.microsoft.com/office/powerpoint/2010/main" val="196699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1" y="742295"/>
            <a:ext cx="4702629" cy="4401205"/>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CISCO ISR4331-SEC/K9</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Aggregate Throughput: 100Mbps to 300Mbps</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Total onboard WAN or LAN 10/100/1000 ports: 3</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RJ-45-based ports: 2</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SFP-based ports: 2</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Enhanced service-module (SM-X) slot: 1</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NIM (Network Interface Modules) slots: 2</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Onboard ISC slot: 1</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Memory: 4GB (default) / 16GB (Maximum)</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Flash Memory: </a:t>
            </a:r>
            <a:r>
              <a:rPr lang="en-US" sz="2000">
                <a:latin typeface="Oswald Light" panose="00000400000000000000" pitchFamily="2" charset="0"/>
                <a:ea typeface="Times New Roman" panose="02020603050405020304" pitchFamily="18" charset="0"/>
              </a:rPr>
              <a:t>4GB (default) / 16GB (Maximum)</a:t>
            </a:r>
            <a:endParaRPr lang="en-US" sz="2000">
              <a:solidFill>
                <a:srgbClr val="000000"/>
              </a:solidFill>
              <a:effectLst/>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Router</a:t>
            </a:r>
            <a:endParaRPr lang="vi-VN" sz="2700" dirty="0">
              <a:solidFill>
                <a:schemeClr val="bg1"/>
              </a:solidFill>
              <a:latin typeface="VNF-Oswald" panose="02000506000000020004" pitchFamily="2" charset="0"/>
            </a:endParaRPr>
          </a:p>
        </p:txBody>
      </p:sp>
      <p:pic>
        <p:nvPicPr>
          <p:cNvPr id="10" name="Hình ảnh 9">
            <a:extLst>
              <a:ext uri="{FF2B5EF4-FFF2-40B4-BE49-F238E27FC236}">
                <a16:creationId xmlns:a16="http://schemas.microsoft.com/office/drawing/2014/main" id="{B598C07F-9550-0572-4560-21255D65E6B5}"/>
              </a:ext>
            </a:extLst>
          </p:cNvPr>
          <p:cNvPicPr>
            <a:picLocks noChangeAspect="1"/>
          </p:cNvPicPr>
          <p:nvPr/>
        </p:nvPicPr>
        <p:blipFill>
          <a:blip r:embed="rId3"/>
          <a:stretch>
            <a:fillRect/>
          </a:stretch>
        </p:blipFill>
        <p:spPr>
          <a:xfrm>
            <a:off x="0" y="2301938"/>
            <a:ext cx="3358563" cy="1659049"/>
          </a:xfrm>
          <a:prstGeom prst="rect">
            <a:avLst/>
          </a:prstGeom>
        </p:spPr>
      </p:pic>
    </p:spTree>
    <p:extLst>
      <p:ext uri="{BB962C8B-B14F-4D97-AF65-F5344CB8AC3E}">
        <p14:creationId xmlns:p14="http://schemas.microsoft.com/office/powerpoint/2010/main" val="11846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638010"/>
            <a:ext cx="4702629" cy="4544834"/>
          </a:xfrm>
          <a:prstGeom prst="rect">
            <a:avLst/>
          </a:prstGeom>
          <a:noFill/>
        </p:spPr>
        <p:txBody>
          <a:bodyPr wrap="square" rtlCol="0">
            <a:spAutoFit/>
          </a:bodyPr>
          <a:lstStyle/>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Tên: Cisco ISR4221/K9</a:t>
            </a:r>
            <a:endParaRPr lang="en-US" sz="1800">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Aggregate Throughput: 35 Mbps to 75 Mbps</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Flash Memory Installed Size: 8 GB</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RAM (installed): 4 GB</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GbE RJ-45 ports: 2</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SFP ports: 1</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NIM slots: 2</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S</a:t>
            </a:r>
            <a:r>
              <a:rPr lang="en-US" sz="1800">
                <a:solidFill>
                  <a:srgbClr val="000000"/>
                </a:solidFill>
                <a:effectLst/>
                <a:latin typeface="Oswald Light" panose="00000400000000000000" pitchFamily="2" charset="0"/>
                <a:ea typeface="Times New Roman" panose="02020603050405020304" pitchFamily="18" charset="0"/>
              </a:rPr>
              <a:t>erial console/auxiliary RJ-45 combo: 1</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Networking Protocol: Gigabit Ethernet</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Remote Management Protocol: RMON, SNMP</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Routing Protocol: BGP, EIGRP, GRE, RIP-1, RIP-2,…</a:t>
            </a:r>
            <a:endParaRPr lang="en-US" sz="1800">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Transport Protocol: DHCP, IPSec, PPPoE</a:t>
            </a: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Router</a:t>
            </a:r>
            <a:endParaRPr lang="vi-VN" sz="2700" dirty="0">
              <a:solidFill>
                <a:schemeClr val="bg1"/>
              </a:solidFill>
              <a:latin typeface="VNF-Oswald" panose="02000506000000020004" pitchFamily="2" charset="0"/>
            </a:endParaRPr>
          </a:p>
        </p:txBody>
      </p:sp>
      <p:pic>
        <p:nvPicPr>
          <p:cNvPr id="3" name="Hình ảnh 2">
            <a:extLst>
              <a:ext uri="{FF2B5EF4-FFF2-40B4-BE49-F238E27FC236}">
                <a16:creationId xmlns:a16="http://schemas.microsoft.com/office/drawing/2014/main" id="{46EB68E4-9905-E676-DD74-9FD93BAF57CE}"/>
              </a:ext>
            </a:extLst>
          </p:cNvPr>
          <p:cNvPicPr>
            <a:picLocks noChangeAspect="1"/>
          </p:cNvPicPr>
          <p:nvPr/>
        </p:nvPicPr>
        <p:blipFill>
          <a:blip r:embed="rId3"/>
          <a:stretch>
            <a:fillRect/>
          </a:stretch>
        </p:blipFill>
        <p:spPr>
          <a:xfrm>
            <a:off x="0" y="2413816"/>
            <a:ext cx="3891881" cy="1492836"/>
          </a:xfrm>
          <a:prstGeom prst="rect">
            <a:avLst/>
          </a:prstGeom>
        </p:spPr>
      </p:pic>
    </p:spTree>
    <p:extLst>
      <p:ext uri="{BB962C8B-B14F-4D97-AF65-F5344CB8AC3E}">
        <p14:creationId xmlns:p14="http://schemas.microsoft.com/office/powerpoint/2010/main" val="16278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1050072"/>
            <a:ext cx="4702629" cy="4093428"/>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Switch DrayTek Vigorswitch P2261</a:t>
            </a:r>
            <a:endParaRPr lang="en-US" sz="2000">
              <a:latin typeface="Oswald Light" panose="00000400000000000000" pitchFamily="2" charset="0"/>
              <a:ea typeface="Times New Roman" panose="02020603050405020304" pitchFamily="18" charset="0"/>
            </a:endParaRPr>
          </a:p>
          <a:p>
            <a:pPr marL="285750" indent="-285750">
              <a:spcAft>
                <a:spcPts val="800"/>
              </a:spcAft>
              <a:buFontTx/>
              <a:buChar char="-"/>
            </a:pPr>
            <a:r>
              <a:rPr lang="vi-VN" sz="2000">
                <a:solidFill>
                  <a:srgbClr val="000000"/>
                </a:solidFill>
                <a:effectLst/>
                <a:latin typeface="Oswald Light" panose="00000400000000000000" pitchFamily="2" charset="0"/>
                <a:ea typeface="Times New Roman" panose="02020603050405020304" pitchFamily="18" charset="0"/>
              </a:rPr>
              <a:t>24 port 2 Switch quản lý PoE</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vi-VN" sz="2000">
                <a:solidFill>
                  <a:srgbClr val="000000"/>
                </a:solidFill>
                <a:effectLst/>
                <a:latin typeface="Oswald Light" panose="00000400000000000000" pitchFamily="2" charset="0"/>
                <a:ea typeface="Times New Roman" panose="02020603050405020304" pitchFamily="18" charset="0"/>
              </a:rPr>
              <a:t>20 port Gigabit Ethernet 10/100/1000Base-T cho mạng LAN</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vi-VN" sz="2000">
                <a:solidFill>
                  <a:srgbClr val="000000"/>
                </a:solidFill>
                <a:effectLst/>
                <a:latin typeface="Oswald Light" panose="00000400000000000000" pitchFamily="2" charset="0"/>
                <a:ea typeface="Times New Roman" panose="02020603050405020304" pitchFamily="18" charset="0"/>
              </a:rPr>
              <a:t>Kết nối cáp quang cho Backbone: 2 cổng SFP và 4 cổng UTP/ SFP</a:t>
            </a:r>
            <a:endParaRPr lang="en-US" sz="2000">
              <a:latin typeface="Oswald Light" panose="00000400000000000000" pitchFamily="2" charset="0"/>
              <a:ea typeface="Times New Roman" panose="02020603050405020304" pitchFamily="18" charset="0"/>
            </a:endParaRPr>
          </a:p>
          <a:p>
            <a:pPr marL="285750" indent="-285750">
              <a:spcAft>
                <a:spcPts val="800"/>
              </a:spcAft>
              <a:buFontTx/>
              <a:buChar char="-"/>
            </a:pPr>
            <a:r>
              <a:rPr lang="vi-VN" sz="2000">
                <a:solidFill>
                  <a:srgbClr val="000000"/>
                </a:solidFill>
                <a:effectLst/>
                <a:latin typeface="Oswald Light" panose="00000400000000000000" pitchFamily="2" charset="0"/>
                <a:ea typeface="Times New Roman" panose="02020603050405020304" pitchFamily="18" charset="0"/>
              </a:rPr>
              <a:t>Ngăn chặn truy cập trái phép ACL (Access Control List)</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vi-VN" sz="2000">
                <a:solidFill>
                  <a:srgbClr val="000000"/>
                </a:solidFill>
                <a:effectLst/>
                <a:latin typeface="Oswald Light" panose="00000400000000000000" pitchFamily="2" charset="0"/>
                <a:ea typeface="Times New Roman" panose="02020603050405020304" pitchFamily="18" charset="0"/>
              </a:rPr>
              <a:t>VLAN có 2 tính năng bảo mật và hiệu suất hoạt động</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vi-VN" sz="2000">
                <a:solidFill>
                  <a:srgbClr val="000000"/>
                </a:solidFill>
                <a:effectLst/>
                <a:latin typeface="Oswald Light" panose="00000400000000000000" pitchFamily="2" charset="0"/>
                <a:ea typeface="Times New Roman" panose="02020603050405020304" pitchFamily="18" charset="0"/>
              </a:rPr>
              <a:t>Hỗ trợ giao thức: IPv4, IPv6</a:t>
            </a:r>
            <a:endParaRPr lang="en-US" sz="2000">
              <a:solidFill>
                <a:srgbClr val="000000"/>
              </a:solidFill>
              <a:effectLst/>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Switch Layer 2</a:t>
            </a:r>
            <a:endParaRPr lang="vi-VN" sz="2700" dirty="0">
              <a:solidFill>
                <a:schemeClr val="bg1"/>
              </a:solidFill>
              <a:latin typeface="VNF-Oswald" panose="02000506000000020004" pitchFamily="2" charset="0"/>
            </a:endParaRPr>
          </a:p>
        </p:txBody>
      </p:sp>
      <p:pic>
        <p:nvPicPr>
          <p:cNvPr id="5" name="Hình ảnh 4">
            <a:extLst>
              <a:ext uri="{FF2B5EF4-FFF2-40B4-BE49-F238E27FC236}">
                <a16:creationId xmlns:a16="http://schemas.microsoft.com/office/drawing/2014/main" id="{0FE05F1E-5038-C9F3-07D6-16C2F953F3EC}"/>
              </a:ext>
            </a:extLst>
          </p:cNvPr>
          <p:cNvPicPr>
            <a:picLocks noChangeAspect="1"/>
          </p:cNvPicPr>
          <p:nvPr/>
        </p:nvPicPr>
        <p:blipFill>
          <a:blip r:embed="rId3"/>
          <a:stretch>
            <a:fillRect/>
          </a:stretch>
        </p:blipFill>
        <p:spPr>
          <a:xfrm>
            <a:off x="0" y="2589251"/>
            <a:ext cx="3511574" cy="1348283"/>
          </a:xfrm>
          <a:prstGeom prst="rect">
            <a:avLst/>
          </a:prstGeom>
        </p:spPr>
      </p:pic>
    </p:spTree>
    <p:extLst>
      <p:ext uri="{BB962C8B-B14F-4D97-AF65-F5344CB8AC3E}">
        <p14:creationId xmlns:p14="http://schemas.microsoft.com/office/powerpoint/2010/main" val="7102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1" y="1044532"/>
            <a:ext cx="4702629" cy="4093428"/>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Switch Cisco WS-C2960+48TC-L</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Interface: 48 ports 10/100</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Uplink: 2 ports 1000BaseT/SFP</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Flash Memory: 64</a:t>
            </a:r>
            <a:r>
              <a:rPr lang="en-US" sz="2000">
                <a:latin typeface="Oswald Light" panose="00000400000000000000" pitchFamily="2" charset="0"/>
                <a:ea typeface="Times New Roman" panose="02020603050405020304" pitchFamily="18" charset="0"/>
              </a:rPr>
              <a:t>MB</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DRAM: 128</a:t>
            </a:r>
            <a:r>
              <a:rPr lang="en-US" sz="2000">
                <a:latin typeface="Oswald Light" panose="00000400000000000000" pitchFamily="2" charset="0"/>
                <a:ea typeface="Times New Roman" panose="02020603050405020304" pitchFamily="18" charset="0"/>
              </a:rPr>
              <a:t>MB</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Forwarding bandwidth: 16Gbps</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Maximum active VLANs: 255</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VLAN IDs available: 4K</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Maximum transmission unit (MTU): 9000 bytes</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Ethernet frame: 9018 bytes</a:t>
            </a:r>
            <a:endParaRPr lang="en-US" sz="2000">
              <a:solidFill>
                <a:srgbClr val="000000"/>
              </a:solidFill>
              <a:effectLst/>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Switch Layer 2</a:t>
            </a:r>
            <a:endParaRPr lang="vi-VN" sz="2700" dirty="0">
              <a:solidFill>
                <a:schemeClr val="bg1"/>
              </a:solidFill>
              <a:latin typeface="VNF-Oswald" panose="02000506000000020004" pitchFamily="2" charset="0"/>
            </a:endParaRPr>
          </a:p>
        </p:txBody>
      </p:sp>
      <p:pic>
        <p:nvPicPr>
          <p:cNvPr id="10" name="Hình ảnh 9">
            <a:extLst>
              <a:ext uri="{FF2B5EF4-FFF2-40B4-BE49-F238E27FC236}">
                <a16:creationId xmlns:a16="http://schemas.microsoft.com/office/drawing/2014/main" id="{0FB9B002-8573-C8CC-2A1E-08D7A1B34C38}"/>
              </a:ext>
            </a:extLst>
          </p:cNvPr>
          <p:cNvPicPr>
            <a:picLocks noChangeAspect="1"/>
          </p:cNvPicPr>
          <p:nvPr/>
        </p:nvPicPr>
        <p:blipFill>
          <a:blip r:embed="rId3"/>
          <a:stretch>
            <a:fillRect/>
          </a:stretch>
        </p:blipFill>
        <p:spPr>
          <a:xfrm>
            <a:off x="0" y="2044748"/>
            <a:ext cx="2568309" cy="2554249"/>
          </a:xfrm>
          <a:prstGeom prst="rect">
            <a:avLst/>
          </a:prstGeom>
        </p:spPr>
      </p:pic>
    </p:spTree>
    <p:extLst>
      <p:ext uri="{BB962C8B-B14F-4D97-AF65-F5344CB8AC3E}">
        <p14:creationId xmlns:p14="http://schemas.microsoft.com/office/powerpoint/2010/main" val="5739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1" y="721555"/>
            <a:ext cx="4702629" cy="4483279"/>
          </a:xfrm>
          <a:prstGeom prst="rect">
            <a:avLst/>
          </a:prstGeom>
          <a:noFill/>
        </p:spPr>
        <p:txBody>
          <a:bodyPr wrap="square" rtlCol="0">
            <a:spAutoFit/>
          </a:bodyPr>
          <a:lstStyle/>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Tên: HP 1910-24G PoE(170W) Gigabit Layer 3 Switch (JE008A)</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Ports: 24 RJ-45 auto-negotiating 10/100/1000 PoE ports; 4 SFP 1000 Mbps ports; Supports a maximum of 24 autosensing 10/100/1000 ports plus 4 1000BASE-X SFP ports, or a combination</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Memory and processor: Module : ARM @ 333 MHz, 128 MB flash, packet buffer size: 512 KB, 128 MB RAM</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Throughput: up to 41.7 million pps</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General protocols: IEEEs </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Network management: IEEE 802.1AB Link Layer Discovery Protocol (LLDP); IEEE 802.1D (STP); RFC 1215 SNMP Generic traps</a:t>
            </a:r>
            <a:endParaRPr lang="en-US" sz="1800">
              <a:solidFill>
                <a:srgbClr val="000000"/>
              </a:solidFill>
              <a:effectLst/>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Switch Layer 3</a:t>
            </a:r>
            <a:endParaRPr lang="vi-VN" sz="2700" dirty="0">
              <a:solidFill>
                <a:schemeClr val="bg1"/>
              </a:solidFill>
              <a:latin typeface="VNF-Oswald" panose="02000506000000020004" pitchFamily="2" charset="0"/>
            </a:endParaRPr>
          </a:p>
        </p:txBody>
      </p:sp>
      <p:pic>
        <p:nvPicPr>
          <p:cNvPr id="3" name="Hình ảnh 2">
            <a:extLst>
              <a:ext uri="{FF2B5EF4-FFF2-40B4-BE49-F238E27FC236}">
                <a16:creationId xmlns:a16="http://schemas.microsoft.com/office/drawing/2014/main" id="{D8681E18-5EAB-C651-9156-1810612D2BEF}"/>
              </a:ext>
            </a:extLst>
          </p:cNvPr>
          <p:cNvPicPr>
            <a:picLocks noChangeAspect="1"/>
          </p:cNvPicPr>
          <p:nvPr/>
        </p:nvPicPr>
        <p:blipFill>
          <a:blip r:embed="rId3"/>
          <a:stretch>
            <a:fillRect/>
          </a:stretch>
        </p:blipFill>
        <p:spPr>
          <a:xfrm>
            <a:off x="-1" y="2534916"/>
            <a:ext cx="3367173" cy="1870652"/>
          </a:xfrm>
          <a:prstGeom prst="rect">
            <a:avLst/>
          </a:prstGeom>
        </p:spPr>
      </p:pic>
    </p:spTree>
    <p:extLst>
      <p:ext uri="{BB962C8B-B14F-4D97-AF65-F5344CB8AC3E}">
        <p14:creationId xmlns:p14="http://schemas.microsoft.com/office/powerpoint/2010/main" val="188432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1" y="858272"/>
            <a:ext cx="4702629" cy="3857466"/>
          </a:xfrm>
          <a:prstGeom prst="rect">
            <a:avLst/>
          </a:prstGeom>
          <a:noFill/>
        </p:spPr>
        <p:txBody>
          <a:bodyPr wrap="square" rtlCol="0">
            <a:spAutoFit/>
          </a:bodyPr>
          <a:lstStyle/>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Tên: Cisco FPR1010-NGFW-K9</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Tường lửa + k</a:t>
            </a:r>
            <a:r>
              <a:rPr lang="en-US" sz="1800">
                <a:solidFill>
                  <a:srgbClr val="000000"/>
                </a:solidFill>
                <a:effectLst/>
                <a:latin typeface="Oswald Light" panose="00000400000000000000" pitchFamily="2" charset="0"/>
                <a:ea typeface="Times New Roman" panose="02020603050405020304" pitchFamily="18" charset="0"/>
              </a:rPr>
              <a:t>hả năng hiển thị và kiểm soát ứng dụng (AVC): 650 Mbps</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Hệ thống ngăn chặn xâm nhập (IPS): 650 Mbps</a:t>
            </a: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Bảo mật lớp truyền tải (TLS): 150 Mbps</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IPSec VPN: 300 Mb/s</a:t>
            </a:r>
          </a:p>
          <a:p>
            <a:pPr marL="285750" indent="-285750">
              <a:spcAft>
                <a:spcPts val="800"/>
              </a:spcAft>
              <a:buFontTx/>
              <a:buChar char="-"/>
            </a:pPr>
            <a:r>
              <a:rPr lang="vi-VN" sz="1800">
                <a:solidFill>
                  <a:srgbClr val="000000"/>
                </a:solidFill>
                <a:effectLst/>
                <a:latin typeface="Oswald Light" panose="00000400000000000000" pitchFamily="2" charset="0"/>
                <a:ea typeface="Times New Roman" panose="02020603050405020304" pitchFamily="18" charset="0"/>
              </a:rPr>
              <a:t>Cấu hình tập trung, ghi nhật ký, giám sát và báo cáo được thực hiện bởi Trung tâm quản lý hoặc cách khác trên đám mây với Cisco Defense Orchestrator</a:t>
            </a:r>
            <a:endParaRPr lang="en-US" sz="18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1800">
                <a:latin typeface="Oswald Light" panose="00000400000000000000" pitchFamily="2" charset="0"/>
                <a:ea typeface="Times New Roman" panose="02020603050405020304" pitchFamily="18" charset="0"/>
              </a:rPr>
              <a:t>Cisco Advanced Malware Protection</a:t>
            </a:r>
          </a:p>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Lọc URL: hơn 80 danh mục, hơn 280 triệu URL</a:t>
            </a: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Firewall</a:t>
            </a:r>
            <a:endParaRPr lang="vi-VN" sz="2700" dirty="0">
              <a:solidFill>
                <a:schemeClr val="bg1"/>
              </a:solidFill>
              <a:latin typeface="VNF-Oswald" panose="02000506000000020004" pitchFamily="2" charset="0"/>
            </a:endParaRPr>
          </a:p>
        </p:txBody>
      </p:sp>
      <p:pic>
        <p:nvPicPr>
          <p:cNvPr id="7" name="Hình ảnh 6">
            <a:extLst>
              <a:ext uri="{FF2B5EF4-FFF2-40B4-BE49-F238E27FC236}">
                <a16:creationId xmlns:a16="http://schemas.microsoft.com/office/drawing/2014/main" id="{A7C44321-98A9-2B0C-1F84-55CDA6BA4489}"/>
              </a:ext>
            </a:extLst>
          </p:cNvPr>
          <p:cNvPicPr>
            <a:picLocks noChangeAspect="1"/>
          </p:cNvPicPr>
          <p:nvPr/>
        </p:nvPicPr>
        <p:blipFill>
          <a:blip r:embed="rId3"/>
          <a:stretch>
            <a:fillRect/>
          </a:stretch>
        </p:blipFill>
        <p:spPr>
          <a:xfrm>
            <a:off x="-1" y="2044748"/>
            <a:ext cx="2881543" cy="2379873"/>
          </a:xfrm>
          <a:prstGeom prst="rect">
            <a:avLst/>
          </a:prstGeom>
        </p:spPr>
      </p:pic>
    </p:spTree>
    <p:extLst>
      <p:ext uri="{BB962C8B-B14F-4D97-AF65-F5344CB8AC3E}">
        <p14:creationId xmlns:p14="http://schemas.microsoft.com/office/powerpoint/2010/main" val="55626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cxnSp>
        <p:nvCxnSpPr>
          <p:cNvPr id="541" name="Google Shape;541;p56"/>
          <p:cNvCxnSpPr/>
          <p:nvPr/>
        </p:nvCxnSpPr>
        <p:spPr>
          <a:xfrm>
            <a:off x="4581040" y="-740787"/>
            <a:ext cx="0" cy="1629600"/>
          </a:xfrm>
          <a:prstGeom prst="straightConnector1">
            <a:avLst/>
          </a:prstGeom>
          <a:noFill/>
          <a:ln w="19050" cap="flat" cmpd="sng">
            <a:solidFill>
              <a:schemeClr val="accent1"/>
            </a:solidFill>
            <a:prstDash val="solid"/>
            <a:round/>
            <a:headEnd type="none" w="med" len="med"/>
            <a:tailEnd type="none" w="med" len="med"/>
          </a:ln>
        </p:spPr>
      </p:cxnSp>
      <p:sp>
        <p:nvSpPr>
          <p:cNvPr id="546" name="Google Shape;546;p56"/>
          <p:cNvSpPr/>
          <p:nvPr/>
        </p:nvSpPr>
        <p:spPr>
          <a:xfrm>
            <a:off x="3713649" y="1721837"/>
            <a:ext cx="1848000" cy="504300"/>
          </a:xfrm>
          <a:prstGeom prst="roundRect">
            <a:avLst>
              <a:gd name="adj" fmla="val 50000"/>
            </a:avLst>
          </a:prstGeom>
          <a:solidFill>
            <a:schemeClr val="accent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solidFill>
                  <a:schemeClr val="lt1"/>
                </a:solidFill>
                <a:latin typeface="Oswald" panose="00000500000000000000"/>
                <a:ea typeface="Oswald" panose="00000500000000000000"/>
                <a:cs typeface="Oswald" panose="00000500000000000000"/>
                <a:sym typeface="Oswald" panose="00000500000000000000"/>
              </a:rPr>
              <a:t>03</a:t>
            </a:r>
            <a:endParaRPr sz="2500" dirty="0"/>
          </a:p>
        </p:txBody>
      </p:sp>
      <p:sp>
        <p:nvSpPr>
          <p:cNvPr id="547" name="Google Shape;547;p56"/>
          <p:cNvSpPr/>
          <p:nvPr/>
        </p:nvSpPr>
        <p:spPr>
          <a:xfrm>
            <a:off x="691795" y="3013250"/>
            <a:ext cx="1848000" cy="504300"/>
          </a:xfrm>
          <a:prstGeom prst="roundRect">
            <a:avLst>
              <a:gd name="adj" fmla="val 50000"/>
            </a:avLst>
          </a:prstGeom>
          <a:solidFill>
            <a:schemeClr val="accent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solidFill>
                  <a:schemeClr val="lt1"/>
                </a:solidFill>
                <a:latin typeface="Oswald" panose="00000500000000000000"/>
                <a:ea typeface="Oswald" panose="00000500000000000000"/>
                <a:cs typeface="Oswald" panose="00000500000000000000"/>
                <a:sym typeface="Oswald" panose="00000500000000000000"/>
              </a:rPr>
              <a:t>02</a:t>
            </a:r>
            <a:endParaRPr sz="2500" dirty="0"/>
          </a:p>
        </p:txBody>
      </p:sp>
      <p:sp>
        <p:nvSpPr>
          <p:cNvPr id="548" name="Google Shape;548;p56"/>
          <p:cNvSpPr/>
          <p:nvPr/>
        </p:nvSpPr>
        <p:spPr>
          <a:xfrm>
            <a:off x="691795" y="1721837"/>
            <a:ext cx="1848000" cy="504300"/>
          </a:xfrm>
          <a:prstGeom prst="roundRect">
            <a:avLst>
              <a:gd name="adj" fmla="val 50000"/>
            </a:avLst>
          </a:prstGeom>
          <a:solidFill>
            <a:schemeClr val="accent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solidFill>
                  <a:schemeClr val="lt1"/>
                </a:solidFill>
                <a:latin typeface="Oswald" panose="00000500000000000000"/>
                <a:ea typeface="Oswald" panose="00000500000000000000"/>
                <a:cs typeface="Oswald" panose="00000500000000000000"/>
                <a:sym typeface="Oswald" panose="00000500000000000000"/>
              </a:rPr>
              <a:t>01</a:t>
            </a:r>
            <a:endParaRPr sz="2500" b="1" dirty="0">
              <a:solidFill>
                <a:schemeClr val="lt1"/>
              </a:solidFill>
              <a:latin typeface="Oswald" panose="00000500000000000000"/>
              <a:ea typeface="Oswald" panose="00000500000000000000"/>
              <a:cs typeface="Oswald" panose="00000500000000000000"/>
              <a:sym typeface="Oswald" panose="00000500000000000000"/>
            </a:endParaRPr>
          </a:p>
        </p:txBody>
      </p:sp>
      <p:sp>
        <p:nvSpPr>
          <p:cNvPr id="549" name="Google Shape;549;p56"/>
          <p:cNvSpPr txBox="1">
            <a:spLocks noGrp="1"/>
          </p:cNvSpPr>
          <p:nvPr>
            <p:ph type="subTitle" idx="4294967295"/>
          </p:nvPr>
        </p:nvSpPr>
        <p:spPr>
          <a:xfrm>
            <a:off x="670507" y="2299064"/>
            <a:ext cx="18906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err="1">
                <a:latin typeface="VNF-Oswald" panose="02000506000000020004" pitchFamily="2" charset="0"/>
              </a:rPr>
              <a:t>Tổng</a:t>
            </a:r>
            <a:r>
              <a:rPr lang="vi-VN" sz="2000" b="1" dirty="0">
                <a:latin typeface="VNF-Oswald" panose="02000506000000020004" pitchFamily="2" charset="0"/>
              </a:rPr>
              <a:t> quan</a:t>
            </a:r>
            <a:endParaRPr sz="2000" b="1" dirty="0">
              <a:latin typeface="VNF-Oswald" panose="02000506000000020004" pitchFamily="2" charset="0"/>
            </a:endParaRPr>
          </a:p>
          <a:p>
            <a:pPr marL="0" lvl="0" indent="0" algn="ctr" rtl="0">
              <a:spcBef>
                <a:spcPts val="1600"/>
              </a:spcBef>
              <a:spcAft>
                <a:spcPts val="1600"/>
              </a:spcAft>
              <a:buNone/>
            </a:pPr>
            <a:endParaRPr sz="1600" dirty="0"/>
          </a:p>
        </p:txBody>
      </p:sp>
      <p:sp>
        <p:nvSpPr>
          <p:cNvPr id="550" name="Google Shape;550;p56"/>
          <p:cNvSpPr txBox="1">
            <a:spLocks noGrp="1"/>
          </p:cNvSpPr>
          <p:nvPr>
            <p:ph type="subTitle" idx="4294967295"/>
          </p:nvPr>
        </p:nvSpPr>
        <p:spPr>
          <a:xfrm>
            <a:off x="3671049" y="2299064"/>
            <a:ext cx="18906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a:latin typeface="VNF-Oswald" panose="02000506000000020004" pitchFamily="2" charset="0"/>
              </a:rPr>
              <a:t>Mô </a:t>
            </a:r>
            <a:r>
              <a:rPr lang="vi-VN" sz="2000" b="1" dirty="0" err="1">
                <a:latin typeface="VNF-Oswald" panose="02000506000000020004" pitchFamily="2" charset="0"/>
              </a:rPr>
              <a:t>hình</a:t>
            </a:r>
            <a:r>
              <a:rPr lang="vi-VN" sz="2000" b="1" dirty="0">
                <a:latin typeface="VNF-Oswald" panose="02000506000000020004" pitchFamily="2" charset="0"/>
              </a:rPr>
              <a:t> </a:t>
            </a:r>
            <a:r>
              <a:rPr lang="vi-VN" sz="2000" b="1" dirty="0" err="1">
                <a:latin typeface="VNF-Oswald" panose="02000506000000020004" pitchFamily="2" charset="0"/>
              </a:rPr>
              <a:t>mạng</a:t>
            </a:r>
            <a:endParaRPr sz="2000" b="1" dirty="0">
              <a:latin typeface="VNF-Oswald" panose="02000506000000020004" pitchFamily="2" charset="0"/>
            </a:endParaRPr>
          </a:p>
          <a:p>
            <a:pPr marL="0" lvl="0" indent="0" algn="ctr" rtl="0">
              <a:spcBef>
                <a:spcPts val="1600"/>
              </a:spcBef>
              <a:spcAft>
                <a:spcPts val="1600"/>
              </a:spcAft>
              <a:buNone/>
            </a:pPr>
            <a:endParaRPr sz="1600" dirty="0"/>
          </a:p>
        </p:txBody>
      </p:sp>
      <p:sp>
        <p:nvSpPr>
          <p:cNvPr id="551" name="Google Shape;551;p56"/>
          <p:cNvSpPr txBox="1">
            <a:spLocks noGrp="1"/>
          </p:cNvSpPr>
          <p:nvPr>
            <p:ph type="subTitle" idx="4294967295"/>
          </p:nvPr>
        </p:nvSpPr>
        <p:spPr>
          <a:xfrm>
            <a:off x="712500" y="3694913"/>
            <a:ext cx="18906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a:latin typeface="VNF-Oswald" panose="02000506000000020004" pitchFamily="2" charset="0"/>
              </a:rPr>
              <a:t>Phân </a:t>
            </a:r>
            <a:r>
              <a:rPr lang="vi-VN" sz="2000" b="1" dirty="0" err="1">
                <a:latin typeface="VNF-Oswald" panose="02000506000000020004" pitchFamily="2" charset="0"/>
              </a:rPr>
              <a:t>tích</a:t>
            </a:r>
            <a:r>
              <a:rPr lang="vi-VN" sz="2000" b="1" dirty="0">
                <a:latin typeface="VNF-Oswald" panose="02000506000000020004" pitchFamily="2" charset="0"/>
              </a:rPr>
              <a:t> yêu </a:t>
            </a:r>
            <a:r>
              <a:rPr lang="vi-VN" sz="2000" b="1" dirty="0" err="1">
                <a:latin typeface="VNF-Oswald" panose="02000506000000020004" pitchFamily="2" charset="0"/>
              </a:rPr>
              <a:t>cầu</a:t>
            </a:r>
            <a:endParaRPr sz="2000" b="1" dirty="0">
              <a:latin typeface="VNF-Oswald" panose="02000506000000020004" pitchFamily="2" charset="0"/>
            </a:endParaRPr>
          </a:p>
          <a:p>
            <a:pPr marL="0" lvl="0" indent="0" algn="ctr" rtl="0">
              <a:spcBef>
                <a:spcPts val="1600"/>
              </a:spcBef>
              <a:spcAft>
                <a:spcPts val="1600"/>
              </a:spcAft>
              <a:buNone/>
            </a:pPr>
            <a:endParaRPr sz="1600" dirty="0"/>
          </a:p>
        </p:txBody>
      </p:sp>
      <p:sp>
        <p:nvSpPr>
          <p:cNvPr id="568" name="Google Shape;568;p56"/>
          <p:cNvSpPr/>
          <p:nvPr/>
        </p:nvSpPr>
        <p:spPr>
          <a:xfrm>
            <a:off x="2925915" y="179259"/>
            <a:ext cx="3657132" cy="87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p56"/>
          <p:cNvSpPr txBox="1">
            <a:spLocks noGrp="1"/>
          </p:cNvSpPr>
          <p:nvPr>
            <p:ph type="title"/>
          </p:nvPr>
        </p:nvSpPr>
        <p:spPr>
          <a:xfrm>
            <a:off x="3864694" y="216027"/>
            <a:ext cx="3412500" cy="80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VNF-Oswald" panose="02000506000000020004" pitchFamily="2" charset="0"/>
              </a:rPr>
              <a:t>NỘI DUNG</a:t>
            </a:r>
            <a:endParaRPr dirty="0">
              <a:latin typeface="VNF-Oswald" panose="02000506000000020004" pitchFamily="2" charset="0"/>
            </a:endParaRPr>
          </a:p>
        </p:txBody>
      </p:sp>
      <p:sp>
        <p:nvSpPr>
          <p:cNvPr id="2" name="Google Shape;546;p56"/>
          <p:cNvSpPr/>
          <p:nvPr/>
        </p:nvSpPr>
        <p:spPr>
          <a:xfrm>
            <a:off x="3709045" y="3007966"/>
            <a:ext cx="1848000" cy="504300"/>
          </a:xfrm>
          <a:prstGeom prst="roundRect">
            <a:avLst>
              <a:gd name="adj" fmla="val 50000"/>
            </a:avLst>
          </a:prstGeom>
          <a:solidFill>
            <a:schemeClr val="accent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solidFill>
                  <a:schemeClr val="lt1"/>
                </a:solidFill>
                <a:latin typeface="Oswald" panose="00000500000000000000"/>
                <a:ea typeface="Oswald" panose="00000500000000000000"/>
                <a:cs typeface="Oswald" panose="00000500000000000000"/>
                <a:sym typeface="Oswald" panose="00000500000000000000"/>
              </a:rPr>
              <a:t>04</a:t>
            </a:r>
            <a:endParaRPr sz="2500" dirty="0"/>
          </a:p>
        </p:txBody>
      </p:sp>
      <p:sp>
        <p:nvSpPr>
          <p:cNvPr id="3" name="Google Shape;551;p56"/>
          <p:cNvSpPr txBox="1"/>
          <p:nvPr/>
        </p:nvSpPr>
        <p:spPr>
          <a:xfrm>
            <a:off x="3671049" y="3694913"/>
            <a:ext cx="18906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swald Light" panose="00000400000000000000"/>
              <a:buChar char="●"/>
              <a:defRPr sz="18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1pPr>
            <a:lvl2pPr marL="914400" marR="0" lvl="1"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2pPr>
            <a:lvl3pPr marL="1371600" marR="0" lvl="2"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3pPr>
            <a:lvl4pPr marL="1828800" marR="0" lvl="3"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4pPr>
            <a:lvl5pPr marL="2286000" marR="0" lvl="4"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5pPr>
            <a:lvl6pPr marL="2743200" marR="0" lvl="5"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6pPr>
            <a:lvl7pPr marL="3200400" marR="0" lvl="6"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7pPr>
            <a:lvl8pPr marL="3657600" marR="0" lvl="7"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8pPr>
            <a:lvl9pPr marL="4114800" marR="0" lvl="8" indent="-317500" algn="l" rtl="0">
              <a:lnSpc>
                <a:spcPct val="115000"/>
              </a:lnSpc>
              <a:spcBef>
                <a:spcPts val="1600"/>
              </a:spcBef>
              <a:spcAft>
                <a:spcPts val="160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9pPr>
          </a:lstStyle>
          <a:p>
            <a:pPr marL="0" indent="0" algn="ctr">
              <a:buFont typeface="Oswald Light" panose="00000400000000000000"/>
              <a:buNone/>
            </a:pPr>
            <a:r>
              <a:rPr lang="vi-VN" sz="2000" b="1" dirty="0">
                <a:latin typeface="VNF-Oswald" panose="02000506000000020004" pitchFamily="2" charset="0"/>
              </a:rPr>
              <a:t>Chi </a:t>
            </a:r>
            <a:r>
              <a:rPr lang="vi-VN" sz="2000" b="1" dirty="0" err="1">
                <a:latin typeface="VNF-Oswald" panose="02000506000000020004" pitchFamily="2" charset="0"/>
              </a:rPr>
              <a:t>phí</a:t>
            </a:r>
            <a:endParaRPr lang="vi-VN" sz="2000" b="1" dirty="0">
              <a:latin typeface="VNF-Oswald" panose="02000506000000020004" pitchFamily="2" charset="0"/>
            </a:endParaRPr>
          </a:p>
          <a:p>
            <a:pPr marL="0" indent="0" algn="ctr">
              <a:spcBef>
                <a:spcPts val="1600"/>
              </a:spcBef>
              <a:spcAft>
                <a:spcPts val="1600"/>
              </a:spcAft>
              <a:buFont typeface="Oswald Light" panose="00000400000000000000"/>
              <a:buNone/>
            </a:pPr>
            <a:endParaRPr lang="vi-VN" sz="1600" dirty="0"/>
          </a:p>
        </p:txBody>
      </p:sp>
      <p:sp>
        <p:nvSpPr>
          <p:cNvPr id="4" name="Google Shape;546;p56"/>
          <p:cNvSpPr/>
          <p:nvPr/>
        </p:nvSpPr>
        <p:spPr>
          <a:xfrm>
            <a:off x="6768895" y="2226137"/>
            <a:ext cx="1848000" cy="504300"/>
          </a:xfrm>
          <a:prstGeom prst="roundRect">
            <a:avLst>
              <a:gd name="adj" fmla="val 50000"/>
            </a:avLst>
          </a:prstGeom>
          <a:solidFill>
            <a:schemeClr val="accent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solidFill>
                  <a:schemeClr val="lt1"/>
                </a:solidFill>
                <a:latin typeface="Oswald" panose="00000500000000000000"/>
                <a:ea typeface="Oswald" panose="00000500000000000000"/>
                <a:cs typeface="Oswald" panose="00000500000000000000"/>
                <a:sym typeface="Oswald" panose="00000500000000000000"/>
              </a:rPr>
              <a:t>05</a:t>
            </a:r>
            <a:endParaRPr sz="2500" dirty="0"/>
          </a:p>
        </p:txBody>
      </p:sp>
      <p:sp>
        <p:nvSpPr>
          <p:cNvPr id="5" name="Google Shape;551;p56"/>
          <p:cNvSpPr txBox="1"/>
          <p:nvPr/>
        </p:nvSpPr>
        <p:spPr>
          <a:xfrm>
            <a:off x="6726295" y="2763689"/>
            <a:ext cx="1890600" cy="61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swald Light" panose="00000400000000000000"/>
              <a:buChar char="●"/>
              <a:defRPr sz="18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1pPr>
            <a:lvl2pPr marL="914400" marR="0" lvl="1"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2pPr>
            <a:lvl3pPr marL="1371600" marR="0" lvl="2"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3pPr>
            <a:lvl4pPr marL="1828800" marR="0" lvl="3"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4pPr>
            <a:lvl5pPr marL="2286000" marR="0" lvl="4"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5pPr>
            <a:lvl6pPr marL="2743200" marR="0" lvl="5"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6pPr>
            <a:lvl7pPr marL="3200400" marR="0" lvl="6"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7pPr>
            <a:lvl8pPr marL="3657600" marR="0" lvl="7" indent="-317500" algn="l" rtl="0">
              <a:lnSpc>
                <a:spcPct val="115000"/>
              </a:lnSpc>
              <a:spcBef>
                <a:spcPts val="1600"/>
              </a:spcBef>
              <a:spcAft>
                <a:spcPts val="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8pPr>
            <a:lvl9pPr marL="4114800" marR="0" lvl="8" indent="-317500" algn="l" rtl="0">
              <a:lnSpc>
                <a:spcPct val="115000"/>
              </a:lnSpc>
              <a:spcBef>
                <a:spcPts val="1600"/>
              </a:spcBef>
              <a:spcAft>
                <a:spcPts val="1600"/>
              </a:spcAft>
              <a:buClr>
                <a:schemeClr val="dk1"/>
              </a:buClr>
              <a:buSzPts val="1400"/>
              <a:buFont typeface="Oswald Light" panose="00000400000000000000"/>
              <a:buChar char="■"/>
              <a:defRPr sz="1400" b="0" i="0" u="none" strike="noStrike" cap="none">
                <a:solidFill>
                  <a:schemeClr val="dk1"/>
                </a:solidFill>
                <a:latin typeface="Oswald Light" panose="00000400000000000000"/>
                <a:ea typeface="Oswald Light" panose="00000400000000000000"/>
                <a:cs typeface="Oswald Light" panose="00000400000000000000"/>
                <a:sym typeface="Oswald Light" panose="00000400000000000000"/>
              </a:defRPr>
            </a:lvl9pPr>
          </a:lstStyle>
          <a:p>
            <a:pPr marL="0" indent="0" algn="ctr">
              <a:buFont typeface="Oswald Light" panose="00000400000000000000"/>
              <a:buNone/>
            </a:pPr>
            <a:r>
              <a:rPr lang="vi-VN" sz="2000" b="1" dirty="0">
                <a:latin typeface="VNF-Oswald" panose="02000506000000020004" pitchFamily="2" charset="0"/>
              </a:rPr>
              <a:t>TỔNG KẾT</a:t>
            </a:r>
          </a:p>
          <a:p>
            <a:pPr marL="0" indent="0" algn="ctr">
              <a:spcBef>
                <a:spcPts val="1600"/>
              </a:spcBef>
              <a:spcAft>
                <a:spcPts val="1600"/>
              </a:spcAft>
              <a:buFont typeface="Oswald Light" panose="00000400000000000000"/>
              <a:buNone/>
            </a:pPr>
            <a:endParaRPr lang="vi-VN" sz="1600" b="1"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 calcmode="lin" valueType="num">
                                      <p:cBhvr>
                                        <p:cTn id="7" dur="500" fill="hold"/>
                                        <p:tgtEl>
                                          <p:spTgt spid="548"/>
                                        </p:tgtEl>
                                        <p:attrNameLst>
                                          <p:attrName>ppt_w</p:attrName>
                                        </p:attrNameLst>
                                      </p:cBhvr>
                                      <p:tavLst>
                                        <p:tav tm="0">
                                          <p:val>
                                            <p:fltVal val="0"/>
                                          </p:val>
                                        </p:tav>
                                        <p:tav tm="100000">
                                          <p:val>
                                            <p:strVal val="#ppt_w"/>
                                          </p:val>
                                        </p:tav>
                                      </p:tavLst>
                                    </p:anim>
                                    <p:anim calcmode="lin" valueType="num">
                                      <p:cBhvr>
                                        <p:cTn id="8" dur="500" fill="hold"/>
                                        <p:tgtEl>
                                          <p:spTgt spid="548"/>
                                        </p:tgtEl>
                                        <p:attrNameLst>
                                          <p:attrName>ppt_h</p:attrName>
                                        </p:attrNameLst>
                                      </p:cBhvr>
                                      <p:tavLst>
                                        <p:tav tm="0">
                                          <p:val>
                                            <p:fltVal val="0"/>
                                          </p:val>
                                        </p:tav>
                                        <p:tav tm="100000">
                                          <p:val>
                                            <p:strVal val="#ppt_h"/>
                                          </p:val>
                                        </p:tav>
                                      </p:tavLst>
                                    </p:anim>
                                    <p:animEffect transition="in" filter="fade">
                                      <p:cBhvr>
                                        <p:cTn id="9" dur="500"/>
                                        <p:tgtEl>
                                          <p:spTgt spid="54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49">
                                            <p:txEl>
                                              <p:pRg st="0" end="0"/>
                                            </p:txEl>
                                          </p:spTgt>
                                        </p:tgtEl>
                                        <p:attrNameLst>
                                          <p:attrName>style.visibility</p:attrName>
                                        </p:attrNameLst>
                                      </p:cBhvr>
                                      <p:to>
                                        <p:strVal val="visible"/>
                                      </p:to>
                                    </p:set>
                                    <p:anim calcmode="lin" valueType="num">
                                      <p:cBhvr>
                                        <p:cTn id="12" dur="500" fill="hold"/>
                                        <p:tgtEl>
                                          <p:spTgt spid="54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4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4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47"/>
                                        </p:tgtEl>
                                        <p:attrNameLst>
                                          <p:attrName>style.visibility</p:attrName>
                                        </p:attrNameLst>
                                      </p:cBhvr>
                                      <p:to>
                                        <p:strVal val="visible"/>
                                      </p:to>
                                    </p:set>
                                    <p:anim calcmode="lin" valueType="num">
                                      <p:cBhvr>
                                        <p:cTn id="19" dur="500" fill="hold"/>
                                        <p:tgtEl>
                                          <p:spTgt spid="547"/>
                                        </p:tgtEl>
                                        <p:attrNameLst>
                                          <p:attrName>ppt_w</p:attrName>
                                        </p:attrNameLst>
                                      </p:cBhvr>
                                      <p:tavLst>
                                        <p:tav tm="0">
                                          <p:val>
                                            <p:fltVal val="0"/>
                                          </p:val>
                                        </p:tav>
                                        <p:tav tm="100000">
                                          <p:val>
                                            <p:strVal val="#ppt_w"/>
                                          </p:val>
                                        </p:tav>
                                      </p:tavLst>
                                    </p:anim>
                                    <p:anim calcmode="lin" valueType="num">
                                      <p:cBhvr>
                                        <p:cTn id="20" dur="500" fill="hold"/>
                                        <p:tgtEl>
                                          <p:spTgt spid="547"/>
                                        </p:tgtEl>
                                        <p:attrNameLst>
                                          <p:attrName>ppt_h</p:attrName>
                                        </p:attrNameLst>
                                      </p:cBhvr>
                                      <p:tavLst>
                                        <p:tav tm="0">
                                          <p:val>
                                            <p:fltVal val="0"/>
                                          </p:val>
                                        </p:tav>
                                        <p:tav tm="100000">
                                          <p:val>
                                            <p:strVal val="#ppt_h"/>
                                          </p:val>
                                        </p:tav>
                                      </p:tavLst>
                                    </p:anim>
                                    <p:animEffect transition="in" filter="fade">
                                      <p:cBhvr>
                                        <p:cTn id="21" dur="500"/>
                                        <p:tgtEl>
                                          <p:spTgt spid="54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51">
                                            <p:txEl>
                                              <p:pRg st="0" end="0"/>
                                            </p:txEl>
                                          </p:spTgt>
                                        </p:tgtEl>
                                        <p:attrNameLst>
                                          <p:attrName>style.visibility</p:attrName>
                                        </p:attrNameLst>
                                      </p:cBhvr>
                                      <p:to>
                                        <p:strVal val="visible"/>
                                      </p:to>
                                    </p:set>
                                    <p:anim calcmode="lin" valueType="num">
                                      <p:cBhvr>
                                        <p:cTn id="24" dur="500" fill="hold"/>
                                        <p:tgtEl>
                                          <p:spTgt spid="551">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551">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5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46"/>
                                        </p:tgtEl>
                                        <p:attrNameLst>
                                          <p:attrName>style.visibility</p:attrName>
                                        </p:attrNameLst>
                                      </p:cBhvr>
                                      <p:to>
                                        <p:strVal val="visible"/>
                                      </p:to>
                                    </p:set>
                                    <p:anim calcmode="lin" valueType="num">
                                      <p:cBhvr>
                                        <p:cTn id="31" dur="500" fill="hold"/>
                                        <p:tgtEl>
                                          <p:spTgt spid="546"/>
                                        </p:tgtEl>
                                        <p:attrNameLst>
                                          <p:attrName>ppt_w</p:attrName>
                                        </p:attrNameLst>
                                      </p:cBhvr>
                                      <p:tavLst>
                                        <p:tav tm="0">
                                          <p:val>
                                            <p:fltVal val="0"/>
                                          </p:val>
                                        </p:tav>
                                        <p:tav tm="100000">
                                          <p:val>
                                            <p:strVal val="#ppt_w"/>
                                          </p:val>
                                        </p:tav>
                                      </p:tavLst>
                                    </p:anim>
                                    <p:anim calcmode="lin" valueType="num">
                                      <p:cBhvr>
                                        <p:cTn id="32" dur="500" fill="hold"/>
                                        <p:tgtEl>
                                          <p:spTgt spid="546"/>
                                        </p:tgtEl>
                                        <p:attrNameLst>
                                          <p:attrName>ppt_h</p:attrName>
                                        </p:attrNameLst>
                                      </p:cBhvr>
                                      <p:tavLst>
                                        <p:tav tm="0">
                                          <p:val>
                                            <p:fltVal val="0"/>
                                          </p:val>
                                        </p:tav>
                                        <p:tav tm="100000">
                                          <p:val>
                                            <p:strVal val="#ppt_h"/>
                                          </p:val>
                                        </p:tav>
                                      </p:tavLst>
                                    </p:anim>
                                    <p:animEffect transition="in" filter="fade">
                                      <p:cBhvr>
                                        <p:cTn id="33" dur="500"/>
                                        <p:tgtEl>
                                          <p:spTgt spid="54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50">
                                            <p:txEl>
                                              <p:pRg st="0" end="0"/>
                                            </p:txEl>
                                          </p:spTgt>
                                        </p:tgtEl>
                                        <p:attrNameLst>
                                          <p:attrName>style.visibility</p:attrName>
                                        </p:attrNameLst>
                                      </p:cBhvr>
                                      <p:to>
                                        <p:strVal val="visible"/>
                                      </p:to>
                                    </p:set>
                                    <p:anim calcmode="lin" valueType="num">
                                      <p:cBhvr>
                                        <p:cTn id="36" dur="500" fill="hold"/>
                                        <p:tgtEl>
                                          <p:spTgt spid="550">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550">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55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animEffect transition="in" filter="fade">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animEffect transition="in" filter="fade">
                                      <p:cBhvr>
                                        <p:cTn id="57" dur="500"/>
                                        <p:tgtEl>
                                          <p:spTgt spid="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p:cTn id="60" dur="500" fill="hold"/>
                                        <p:tgtEl>
                                          <p:spTgt spid="5"/>
                                        </p:tgtEl>
                                        <p:attrNameLst>
                                          <p:attrName>ppt_w</p:attrName>
                                        </p:attrNameLst>
                                      </p:cBhvr>
                                      <p:tavLst>
                                        <p:tav tm="0">
                                          <p:val>
                                            <p:fltVal val="0"/>
                                          </p:val>
                                        </p:tav>
                                        <p:tav tm="100000">
                                          <p:val>
                                            <p:strVal val="#ppt_w"/>
                                          </p:val>
                                        </p:tav>
                                      </p:tavLst>
                                    </p:anim>
                                    <p:anim calcmode="lin" valueType="num">
                                      <p:cBhvr>
                                        <p:cTn id="61" dur="500" fill="hold"/>
                                        <p:tgtEl>
                                          <p:spTgt spid="5"/>
                                        </p:tgtEl>
                                        <p:attrNameLst>
                                          <p:attrName>ppt_h</p:attrName>
                                        </p:attrNameLst>
                                      </p:cBhvr>
                                      <p:tavLst>
                                        <p:tav tm="0">
                                          <p:val>
                                            <p:fltVal val="0"/>
                                          </p:val>
                                        </p:tav>
                                        <p:tav tm="100000">
                                          <p:val>
                                            <p:strVal val="#ppt_h"/>
                                          </p:val>
                                        </p:tav>
                                      </p:tavLst>
                                    </p:anim>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animBg="1"/>
      <p:bldP spid="547" grpId="0" animBg="1"/>
      <p:bldP spid="548" grpId="0" animBg="1"/>
      <p:bldP spid="549" grpId="0" build="p"/>
      <p:bldP spid="550" grpId="0" build="p"/>
      <p:bldP spid="551" grpId="0" build="p"/>
      <p:bldP spid="2" grpId="0" animBg="1"/>
      <p:bldP spid="3" grpId="0"/>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793370"/>
            <a:ext cx="4702629" cy="4196020"/>
          </a:xfrm>
          <a:prstGeom prst="rect">
            <a:avLst/>
          </a:prstGeom>
          <a:noFill/>
        </p:spPr>
        <p:txBody>
          <a:bodyPr wrap="square" rtlCol="0">
            <a:spAutoFit/>
          </a:bodyPr>
          <a:lstStyle/>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UniFi Cloud Key UC-UK</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Bộ vi xử lý: Quad-Core SoC</a:t>
            </a:r>
            <a:endParaRPr lang="en-US" sz="2000">
              <a:solidFill>
                <a:srgbClr val="000000"/>
              </a:solidFill>
              <a:effectLst/>
              <a:latin typeface="Oswald Light" panose="00000400000000000000" pitchFamily="2" charset="0"/>
              <a:ea typeface="Times New Roman" panose="02020603050405020304" pitchFamily="18" charset="0"/>
            </a:endParaRP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Bộ nhớ:  1 GB DDR</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Giao tiếp:</a:t>
            </a:r>
            <a:r>
              <a:rPr lang="en-US" sz="2000">
                <a:latin typeface="Oswald Light" panose="00000400000000000000" pitchFamily="2" charset="0"/>
                <a:ea typeface="Times New Roman" panose="02020603050405020304" pitchFamily="18" charset="0"/>
              </a:rPr>
              <a:t> </a:t>
            </a:r>
            <a:r>
              <a:rPr lang="en-US" sz="2000">
                <a:solidFill>
                  <a:srgbClr val="000000"/>
                </a:solidFill>
                <a:effectLst/>
                <a:latin typeface="Oswald Light" panose="00000400000000000000" pitchFamily="2" charset="0"/>
                <a:ea typeface="Times New Roman" panose="02020603050405020304" pitchFamily="18" charset="0"/>
              </a:rPr>
              <a:t>cổng 10/100/1000 x 1 cổng</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Phương thức cấp nguồn: PoE Micro-USB 48V 802.3af or Passive PoE (Pairs 4,5+; 7, 8 Return) 5V</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Nguồn hỗ trợ: 802.3af PoE or Micro-USB 5V, Minimum 1A</a:t>
            </a:r>
          </a:p>
          <a:p>
            <a:pPr marL="285750" indent="-285750">
              <a:spcAft>
                <a:spcPts val="800"/>
              </a:spcAft>
              <a:buFontTx/>
              <a:buChar char="-"/>
            </a:pPr>
            <a:r>
              <a:rPr lang="en-US" sz="2000">
                <a:latin typeface="Oswald Light" panose="00000400000000000000" pitchFamily="2" charset="0"/>
                <a:ea typeface="Times New Roman" panose="02020603050405020304" pitchFamily="18" charset="0"/>
              </a:rPr>
              <a:t>Số lượng AP quản lý: 20</a:t>
            </a:r>
          </a:p>
          <a:p>
            <a:pPr marL="285750" indent="-285750">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Số lượng User quản lý: 1000</a:t>
            </a: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UniFi Controller</a:t>
            </a:r>
            <a:endParaRPr lang="vi-VN" sz="2700" dirty="0">
              <a:solidFill>
                <a:schemeClr val="bg1"/>
              </a:solidFill>
              <a:latin typeface="VNF-Oswald" panose="02000506000000020004" pitchFamily="2" charset="0"/>
            </a:endParaRPr>
          </a:p>
        </p:txBody>
      </p:sp>
      <p:pic>
        <p:nvPicPr>
          <p:cNvPr id="3" name="Hình ảnh 2">
            <a:extLst>
              <a:ext uri="{FF2B5EF4-FFF2-40B4-BE49-F238E27FC236}">
                <a16:creationId xmlns:a16="http://schemas.microsoft.com/office/drawing/2014/main" id="{2533565C-0FD7-BB5A-4FAF-44472E7C3D5F}"/>
              </a:ext>
            </a:extLst>
          </p:cNvPr>
          <p:cNvPicPr>
            <a:picLocks noChangeAspect="1"/>
          </p:cNvPicPr>
          <p:nvPr/>
        </p:nvPicPr>
        <p:blipFill>
          <a:blip r:embed="rId3"/>
          <a:stretch>
            <a:fillRect/>
          </a:stretch>
        </p:blipFill>
        <p:spPr>
          <a:xfrm>
            <a:off x="0" y="2044748"/>
            <a:ext cx="2400391" cy="2245142"/>
          </a:xfrm>
          <a:prstGeom prst="rect">
            <a:avLst/>
          </a:prstGeom>
        </p:spPr>
      </p:pic>
    </p:spTree>
    <p:extLst>
      <p:ext uri="{BB962C8B-B14F-4D97-AF65-F5344CB8AC3E}">
        <p14:creationId xmlns:p14="http://schemas.microsoft.com/office/powerpoint/2010/main" val="8730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638010"/>
            <a:ext cx="4702629" cy="4514056"/>
          </a:xfrm>
          <a:prstGeom prst="rect">
            <a:avLst/>
          </a:prstGeom>
          <a:noFill/>
        </p:spPr>
        <p:txBody>
          <a:bodyPr wrap="square" rtlCol="0">
            <a:spAutoFit/>
          </a:bodyPr>
          <a:lstStyle/>
          <a:p>
            <a:pPr marL="285750" indent="-285750">
              <a:spcAft>
                <a:spcPts val="800"/>
              </a:spcAft>
              <a:buFontTx/>
              <a:buChar char="-"/>
            </a:pPr>
            <a:r>
              <a:rPr lang="en-US" sz="1800">
                <a:solidFill>
                  <a:srgbClr val="000000"/>
                </a:solidFill>
                <a:effectLst/>
                <a:latin typeface="Oswald Light" panose="00000400000000000000" pitchFamily="2" charset="0"/>
                <a:ea typeface="Times New Roman" panose="02020603050405020304" pitchFamily="18" charset="0"/>
              </a:rPr>
              <a:t>Tên: Bộ thu phát </a:t>
            </a:r>
            <a:r>
              <a:rPr lang="it-IT" sz="1800">
                <a:solidFill>
                  <a:srgbClr val="000000"/>
                </a:solidFill>
                <a:effectLst/>
                <a:latin typeface="Oswald Light" panose="00000400000000000000" pitchFamily="2" charset="0"/>
                <a:ea typeface="Times New Roman" panose="02020603050405020304" pitchFamily="18" charset="0"/>
              </a:rPr>
              <a:t>Ubiquiti UniFi UAP AC LR</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Chuẩn: 802.11 a/b/g/n/ac (450 Mbps/ 2,4GHz và 867 Mbps/ 5GHz)</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Tần số: 2.4 Ghz và 5.0 Ghz</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Chế độ: AP, WDS.</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Cổng kết nối:  10/100/1000  x  1 cổng</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Công suất phát: Mạnh</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Bảo mật: WEP, WPA-PSK, WPA-TKIP, WPA2 AES, 802.11i</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Hỗ trợ: VLAN theo chuẩn 802.11Q, WMM, giới hạn tốc độ truy cập AP cho từng người dùng</a:t>
            </a:r>
          </a:p>
          <a:p>
            <a:pPr marL="285750" indent="-285750">
              <a:spcAft>
                <a:spcPts val="800"/>
              </a:spcAft>
              <a:buFontTx/>
              <a:buChar char="-"/>
            </a:pPr>
            <a:r>
              <a:rPr lang="vi-VN" sz="1800">
                <a:latin typeface="Oswald Light" panose="00000400000000000000" pitchFamily="2" charset="0"/>
                <a:ea typeface="Times New Roman" panose="02020603050405020304" pitchFamily="18" charset="0"/>
              </a:rPr>
              <a:t>Vùng phủ sóng/ Người dùng đồng thời: 2500m2  không che chắn/ 200 người</a:t>
            </a: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6" y="1236848"/>
            <a:ext cx="3773557" cy="69923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182513"/>
            <a:ext cx="2561792" cy="807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Mesh (UniFi AP)</a:t>
            </a:r>
            <a:endParaRPr lang="vi-VN" sz="2700" dirty="0">
              <a:solidFill>
                <a:schemeClr val="bg1"/>
              </a:solidFill>
              <a:latin typeface="VNF-Oswald" panose="02000506000000020004" pitchFamily="2" charset="0"/>
            </a:endParaRPr>
          </a:p>
        </p:txBody>
      </p:sp>
      <p:pic>
        <p:nvPicPr>
          <p:cNvPr id="3" name="Hình ảnh 2">
            <a:extLst>
              <a:ext uri="{FF2B5EF4-FFF2-40B4-BE49-F238E27FC236}">
                <a16:creationId xmlns:a16="http://schemas.microsoft.com/office/drawing/2014/main" id="{B4EC57AC-60C7-48E3-6844-8F6031DA362E}"/>
              </a:ext>
            </a:extLst>
          </p:cNvPr>
          <p:cNvPicPr>
            <a:picLocks noChangeAspect="1"/>
          </p:cNvPicPr>
          <p:nvPr/>
        </p:nvPicPr>
        <p:blipFill>
          <a:blip r:embed="rId3"/>
          <a:stretch>
            <a:fillRect/>
          </a:stretch>
        </p:blipFill>
        <p:spPr>
          <a:xfrm>
            <a:off x="0" y="2249052"/>
            <a:ext cx="2645449" cy="2258222"/>
          </a:xfrm>
          <a:prstGeom prst="rect">
            <a:avLst/>
          </a:prstGeom>
        </p:spPr>
      </p:pic>
    </p:spTree>
    <p:extLst>
      <p:ext uri="{BB962C8B-B14F-4D97-AF65-F5344CB8AC3E}">
        <p14:creationId xmlns:p14="http://schemas.microsoft.com/office/powerpoint/2010/main" val="63794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aphicFrame>
        <p:nvGraphicFramePr>
          <p:cNvPr id="3" name="Bảng 2"/>
          <p:cNvGraphicFramePr>
            <a:graphicFrameLocks noGrp="1"/>
          </p:cNvGraphicFramePr>
          <p:nvPr>
            <p:extLst>
              <p:ext uri="{D42A27DB-BD31-4B8C-83A1-F6EECF244321}">
                <p14:modId xmlns:p14="http://schemas.microsoft.com/office/powerpoint/2010/main" val="275002072"/>
              </p:ext>
            </p:extLst>
          </p:nvPr>
        </p:nvGraphicFramePr>
        <p:xfrm>
          <a:off x="1590402" y="749463"/>
          <a:ext cx="5966460" cy="4396931"/>
        </p:xfrm>
        <a:graphic>
          <a:graphicData uri="http://schemas.openxmlformats.org/drawingml/2006/table">
            <a:tbl>
              <a:tblPr firstRow="1" firstCol="1" bandRow="1">
                <a:tableStyleId>{750ACDE6-3CAF-4BCA-A1C9-FBFBCCDEE1B8}</a:tableStyleId>
              </a:tblPr>
              <a:tblGrid>
                <a:gridCol w="2099855">
                  <a:extLst>
                    <a:ext uri="{9D8B030D-6E8A-4147-A177-3AD203B41FA5}">
                      <a16:colId xmlns:a16="http://schemas.microsoft.com/office/drawing/2014/main" val="20000"/>
                    </a:ext>
                  </a:extLst>
                </a:gridCol>
                <a:gridCol w="1877785">
                  <a:extLst>
                    <a:ext uri="{9D8B030D-6E8A-4147-A177-3AD203B41FA5}">
                      <a16:colId xmlns:a16="http://schemas.microsoft.com/office/drawing/2014/main" val="20001"/>
                    </a:ext>
                  </a:extLst>
                </a:gridCol>
                <a:gridCol w="1988820">
                  <a:extLst>
                    <a:ext uri="{9D8B030D-6E8A-4147-A177-3AD203B41FA5}">
                      <a16:colId xmlns:a16="http://schemas.microsoft.com/office/drawing/2014/main" val="13403877"/>
                    </a:ext>
                  </a:extLst>
                </a:gridCol>
              </a:tblGrid>
              <a:tr h="791428">
                <a:tc>
                  <a:txBody>
                    <a:bodyPr/>
                    <a:lstStyle/>
                    <a:p>
                      <a:pPr algn="ctr">
                        <a:lnSpc>
                          <a:spcPct val="150000"/>
                        </a:lnSpc>
                        <a:spcAft>
                          <a:spcPts val="800"/>
                        </a:spcAft>
                      </a:pPr>
                      <a:r>
                        <a:rPr lang="en-US" sz="2000">
                          <a:effectLst/>
                          <a:latin typeface="VNF-Oswald" panose="02000506000000020004" pitchFamily="2" charset="0"/>
                          <a:ea typeface="SimSun" panose="02010600030101010101" pitchFamily="2" charset="-122"/>
                          <a:cs typeface="Times New Roman" panose="02020603050405020304" pitchFamily="18" charset="0"/>
                        </a:rPr>
                        <a:t>Tên dịch vụ</a:t>
                      </a:r>
                      <a:endParaRPr lang="en-US" sz="2000">
                        <a:effectLst/>
                        <a:latin typeface="VNF-Oswald" panose="02000506000000020004"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VNF-Oswald" panose="02000506000000020004" pitchFamily="2" charset="0"/>
                          <a:ea typeface="SimSun" panose="02010600030101010101" pitchFamily="2" charset="-122"/>
                          <a:cs typeface="Times New Roman" panose="02020603050405020304" pitchFamily="18" charset="0"/>
                        </a:rPr>
                        <a:t>Đơn vị cung cấp</a:t>
                      </a:r>
                      <a:endParaRPr lang="en-US" sz="2000">
                        <a:effectLst/>
                        <a:latin typeface="VNF-Oswald" panose="02000506000000020004"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VNF-Oswald" panose="02000506000000020004" pitchFamily="2" charset="0"/>
                          <a:ea typeface="SimSun" panose="02010600030101010101" pitchFamily="2" charset="-122"/>
                          <a:cs typeface="SimSun" panose="02010600030101010101" pitchFamily="2" charset="-122"/>
                        </a:rPr>
                        <a:t>Tên gói</a:t>
                      </a:r>
                    </a:p>
                  </a:txBody>
                  <a:tcPr marL="68580" marR="68580" marT="0" marB="0" anchor="ctr"/>
                </a:tc>
                <a:extLst>
                  <a:ext uri="{0D108BD9-81ED-4DB2-BD59-A6C34878D82A}">
                    <a16:rowId xmlns:a16="http://schemas.microsoft.com/office/drawing/2014/main" val="10000"/>
                  </a:ext>
                </a:extLst>
              </a:tr>
              <a:tr h="885848">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Times New Roman" panose="02020603050405020304" pitchFamily="18" charset="0"/>
                        </a:rPr>
                        <a:t>Gói cước Internet nội bộ + IP Tĩnh</a:t>
                      </a:r>
                      <a:endParaRPr lang="en-US" sz="2000">
                        <a:effectLst/>
                        <a:latin typeface="Oswald Light" panose="00000400000000000000"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Times New Roman" panose="02020603050405020304" pitchFamily="18" charset="0"/>
                        </a:rPr>
                        <a:t>VNPT</a:t>
                      </a:r>
                      <a:endParaRPr lang="en-US" sz="2000">
                        <a:effectLst/>
                        <a:latin typeface="Oswald Light" panose="00000400000000000000"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SimSun" panose="02010600030101010101" pitchFamily="2" charset="-122"/>
                        </a:rPr>
                        <a:t>Fiber500VIP+ </a:t>
                      </a:r>
                      <a:br>
                        <a:rPr lang="en-US" sz="2000">
                          <a:effectLst/>
                          <a:latin typeface="Oswald Light" panose="00000400000000000000" pitchFamily="2" charset="0"/>
                          <a:ea typeface="SimSun" panose="02010600030101010101" pitchFamily="2" charset="-122"/>
                          <a:cs typeface="SimSun" panose="02010600030101010101" pitchFamily="2" charset="-122"/>
                        </a:rPr>
                      </a:br>
                      <a:r>
                        <a:rPr lang="en-US" sz="2000">
                          <a:effectLst/>
                          <a:latin typeface="Oswald Light" panose="00000400000000000000" pitchFamily="2" charset="0"/>
                          <a:ea typeface="SimSun" panose="02010600030101010101" pitchFamily="2" charset="-122"/>
                          <a:cs typeface="SimSun" panose="02010600030101010101" pitchFamily="2" charset="-122"/>
                        </a:rPr>
                        <a:t>(IP tĩnh)</a:t>
                      </a:r>
                      <a:br>
                        <a:rPr lang="en-US" sz="2000">
                          <a:effectLst/>
                          <a:latin typeface="Oswald Light" panose="00000400000000000000" pitchFamily="2" charset="0"/>
                          <a:ea typeface="SimSun" panose="02010600030101010101" pitchFamily="2" charset="-122"/>
                          <a:cs typeface="SimSun" panose="02010600030101010101" pitchFamily="2" charset="-122"/>
                        </a:rPr>
                      </a:br>
                      <a:r>
                        <a:rPr lang="en-US" sz="2000">
                          <a:effectLst/>
                          <a:latin typeface="Oswald Light" panose="00000400000000000000" pitchFamily="2" charset="0"/>
                          <a:ea typeface="SimSun" panose="02010600030101010101" pitchFamily="2" charset="-122"/>
                          <a:cs typeface="SimSun" panose="02010600030101010101" pitchFamily="2" charset="-122"/>
                        </a:rPr>
                        <a:t>600Mbps</a:t>
                      </a:r>
                    </a:p>
                  </a:txBody>
                  <a:tcPr marL="68580" marR="68580" marT="0" marB="0" anchor="ctr"/>
                </a:tc>
                <a:extLst>
                  <a:ext uri="{0D108BD9-81ED-4DB2-BD59-A6C34878D82A}">
                    <a16:rowId xmlns:a16="http://schemas.microsoft.com/office/drawing/2014/main" val="10001"/>
                  </a:ext>
                </a:extLst>
              </a:tr>
              <a:tr h="771530">
                <a:tc>
                  <a:txBody>
                    <a:bodyPr/>
                    <a:lstStyle/>
                    <a:p>
                      <a:pPr algn="ctr">
                        <a:lnSpc>
                          <a:spcPct val="150000"/>
                        </a:lnSpc>
                        <a:spcAft>
                          <a:spcPts val="800"/>
                        </a:spcAft>
                      </a:pPr>
                      <a:r>
                        <a:rPr lang="fr-FR" sz="2000">
                          <a:effectLst/>
                          <a:latin typeface="Oswald Light" panose="00000400000000000000" pitchFamily="2" charset="0"/>
                          <a:ea typeface="SimSun" panose="02010600030101010101" pitchFamily="2" charset="-122"/>
                          <a:cs typeface="Times New Roman" panose="02020603050405020304" pitchFamily="18" charset="0"/>
                        </a:rPr>
                        <a:t>Gói cước Internet public + IP Tĩnh</a:t>
                      </a:r>
                      <a:endParaRPr lang="en-US" sz="2000">
                        <a:effectLst/>
                        <a:latin typeface="Oswald Light" panose="00000400000000000000"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Times New Roman" panose="02020603050405020304" pitchFamily="18" charset="0"/>
                        </a:rPr>
                        <a:t>VNPT</a:t>
                      </a:r>
                      <a:endParaRPr lang="en-US" sz="2000">
                        <a:effectLst/>
                        <a:latin typeface="Oswald Light" panose="00000400000000000000"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SimSun" panose="02010600030101010101" pitchFamily="2" charset="-122"/>
                        </a:rPr>
                        <a:t>Fiber150VIP+ </a:t>
                      </a:r>
                      <a:br>
                        <a:rPr lang="en-US" sz="2000">
                          <a:effectLst/>
                          <a:latin typeface="Oswald Light" panose="00000400000000000000" pitchFamily="2" charset="0"/>
                          <a:ea typeface="SimSun" panose="02010600030101010101" pitchFamily="2" charset="-122"/>
                          <a:cs typeface="SimSun" panose="02010600030101010101" pitchFamily="2" charset="-122"/>
                        </a:rPr>
                      </a:br>
                      <a:r>
                        <a:rPr lang="en-US" sz="2000">
                          <a:effectLst/>
                          <a:latin typeface="Oswald Light" panose="00000400000000000000" pitchFamily="2" charset="0"/>
                          <a:ea typeface="SimSun" panose="02010600030101010101" pitchFamily="2" charset="-122"/>
                          <a:cs typeface="SimSun" panose="02010600030101010101" pitchFamily="2" charset="-122"/>
                        </a:rPr>
                        <a:t>(IP tĩnh)</a:t>
                      </a:r>
                      <a:br>
                        <a:rPr lang="en-US" sz="2000">
                          <a:effectLst/>
                          <a:latin typeface="Oswald Light" panose="00000400000000000000" pitchFamily="2" charset="0"/>
                          <a:ea typeface="SimSun" panose="02010600030101010101" pitchFamily="2" charset="-122"/>
                          <a:cs typeface="SimSun" panose="02010600030101010101" pitchFamily="2" charset="-122"/>
                        </a:rPr>
                      </a:br>
                      <a:r>
                        <a:rPr lang="en-US" sz="2000">
                          <a:effectLst/>
                          <a:latin typeface="Oswald Light" panose="00000400000000000000" pitchFamily="2" charset="0"/>
                          <a:ea typeface="SimSun" panose="02010600030101010101" pitchFamily="2" charset="-122"/>
                          <a:cs typeface="SimSun" panose="02010600030101010101" pitchFamily="2" charset="-122"/>
                        </a:rPr>
                        <a:t>200Mbps</a:t>
                      </a:r>
                    </a:p>
                  </a:txBody>
                  <a:tcPr marL="68580" marR="68580" marT="0" marB="0" anchor="ctr"/>
                </a:tc>
                <a:extLst>
                  <a:ext uri="{0D108BD9-81ED-4DB2-BD59-A6C34878D82A}">
                    <a16:rowId xmlns:a16="http://schemas.microsoft.com/office/drawing/2014/main" val="1047974888"/>
                  </a:ext>
                </a:extLst>
              </a:tr>
              <a:tr h="972031">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Times New Roman" panose="02020603050405020304" pitchFamily="18" charset="0"/>
                        </a:rPr>
                        <a:t>Cloud Server</a:t>
                      </a:r>
                      <a:endParaRPr lang="en-US" sz="2000">
                        <a:effectLst/>
                        <a:latin typeface="Oswald Light" panose="00000400000000000000"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Times New Roman" panose="02020603050405020304" pitchFamily="18" charset="0"/>
                        </a:rPr>
                        <a:t>Viettel</a:t>
                      </a:r>
                      <a:endParaRPr lang="en-US" sz="2000">
                        <a:effectLst/>
                        <a:latin typeface="Oswald Light" panose="00000400000000000000" pitchFamily="2" charset="0"/>
                        <a:ea typeface="SimSun" panose="02010600030101010101" pitchFamily="2" charset="-122"/>
                        <a:cs typeface="SimSun" panose="02010600030101010101" pitchFamily="2" charset="-122"/>
                      </a:endParaRPr>
                    </a:p>
                  </a:txBody>
                  <a:tcPr marL="68580" marR="68580" marT="0" marB="0" anchor="ctr"/>
                </a:tc>
                <a:tc>
                  <a:txBody>
                    <a:bodyPr/>
                    <a:lstStyle/>
                    <a:p>
                      <a:pPr algn="ctr">
                        <a:lnSpc>
                          <a:spcPct val="150000"/>
                        </a:lnSpc>
                        <a:spcAft>
                          <a:spcPts val="800"/>
                        </a:spcAft>
                      </a:pPr>
                      <a:r>
                        <a:rPr lang="en-US" sz="2000">
                          <a:effectLst/>
                          <a:latin typeface="Oswald Light" panose="00000400000000000000" pitchFamily="2" charset="0"/>
                          <a:ea typeface="SimSun" panose="02010600030101010101" pitchFamily="2" charset="-122"/>
                          <a:cs typeface="SimSun" panose="02010600030101010101" pitchFamily="2" charset="-122"/>
                        </a:rPr>
                        <a:t>Gói Basic</a:t>
                      </a:r>
                    </a:p>
                  </a:txBody>
                  <a:tcPr marL="68580" marR="68580" marT="0" marB="0" anchor="ctr"/>
                </a:tc>
                <a:extLst>
                  <a:ext uri="{0D108BD9-81ED-4DB2-BD59-A6C34878D82A}">
                    <a16:rowId xmlns:a16="http://schemas.microsoft.com/office/drawing/2014/main" val="2727126975"/>
                  </a:ext>
                </a:extLst>
              </a:tr>
            </a:tbl>
          </a:graphicData>
        </a:graphic>
      </p:graphicFrame>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Tổng quan dịch vụ</a:t>
            </a:r>
            <a:endParaRPr lang="en-GB" sz="3500" dirty="0">
              <a:latin typeface="VNF-Oswald" panose="02000506000000020004" pitchFamily="2" charset="0"/>
            </a:endParaRPr>
          </a:p>
        </p:txBody>
      </p:sp>
    </p:spTree>
    <p:extLst>
      <p:ext uri="{BB962C8B-B14F-4D97-AF65-F5344CB8AC3E}">
        <p14:creationId xmlns:p14="http://schemas.microsoft.com/office/powerpoint/2010/main" val="41939873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963104"/>
            <a:ext cx="4702629" cy="3217291"/>
          </a:xfrm>
          <a:prstGeom prst="rect">
            <a:avLst/>
          </a:prstGeom>
          <a:noFill/>
        </p:spPr>
        <p:txBody>
          <a:bodyPr wrap="square" rtlCol="0">
            <a:spAutoFit/>
          </a:bodyPr>
          <a:lstStyle/>
          <a:p>
            <a:pPr marL="285750" indent="-285750">
              <a:lnSpc>
                <a:spcPct val="150000"/>
              </a:lnSpc>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Gói Fiber500VIP+ (IP tĩnh) 600Mbps</a:t>
            </a:r>
          </a:p>
          <a:p>
            <a:pPr marL="285750" indent="-285750">
              <a:lnSpc>
                <a:spcPct val="150000"/>
              </a:lnSpc>
              <a:spcAft>
                <a:spcPts val="800"/>
              </a:spcAft>
              <a:buFontTx/>
              <a:buChar char="-"/>
            </a:pPr>
            <a:r>
              <a:rPr lang="en-US" sz="2000">
                <a:latin typeface="Oswald Light" panose="00000400000000000000" pitchFamily="2" charset="0"/>
                <a:ea typeface="Times New Roman" panose="02020603050405020304" pitchFamily="18" charset="0"/>
              </a:rPr>
              <a:t>Nhà phân phối: VNPT</a:t>
            </a:r>
            <a:endParaRPr lang="it-IT" sz="2000">
              <a:solidFill>
                <a:srgbClr val="000000"/>
              </a:solidFill>
              <a:effectLst/>
              <a:latin typeface="Oswald Light" panose="00000400000000000000" pitchFamily="2" charset="0"/>
              <a:ea typeface="Times New Roman" panose="02020603050405020304" pitchFamily="18" charset="0"/>
            </a:endParaRP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Tốc độ: 600Mbps</a:t>
            </a:r>
          </a:p>
          <a:p>
            <a:pPr marL="285750" indent="-285750">
              <a:lnSpc>
                <a:spcPct val="150000"/>
              </a:lnSpc>
              <a:spcAft>
                <a:spcPts val="800"/>
              </a:spcAft>
              <a:buFontTx/>
              <a:buChar char="-"/>
            </a:pPr>
            <a:r>
              <a:rPr lang="en-US" sz="2000">
                <a:latin typeface="Oswald Light" panose="00000400000000000000" pitchFamily="2" charset="0"/>
                <a:ea typeface="Times New Roman" panose="02020603050405020304" pitchFamily="18" charset="0"/>
              </a:rPr>
              <a:t>Cam kết quốc tế t</a:t>
            </a:r>
            <a:r>
              <a:rPr lang="vi-VN" sz="2000">
                <a:latin typeface="Oswald Light" panose="00000400000000000000" pitchFamily="2" charset="0"/>
                <a:ea typeface="Times New Roman" panose="02020603050405020304" pitchFamily="18" charset="0"/>
              </a:rPr>
              <a:t>ốc độ tối thiểu: 25Mbps</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IP tĩnh</a:t>
            </a:r>
            <a:r>
              <a:rPr lang="en-US" sz="2000">
                <a:latin typeface="Oswald Light" panose="00000400000000000000" pitchFamily="2" charset="0"/>
                <a:ea typeface="Times New Roman" panose="02020603050405020304" pitchFamily="18" charset="0"/>
              </a:rPr>
              <a:t>: 01 IPv4 Wan tĩnh + 01 Block 16 IPv4 Lan tĩnh + 01 subnet IPv6 Lan tĩnh </a:t>
            </a:r>
            <a:endParaRPr lang="vi-VN" sz="2000">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5" y="1236848"/>
            <a:ext cx="3581195" cy="1619818"/>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236848"/>
            <a:ext cx="2222594" cy="16198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Internet nội bộ</a:t>
            </a:r>
          </a:p>
        </p:txBody>
      </p:sp>
    </p:spTree>
    <p:extLst>
      <p:ext uri="{BB962C8B-B14F-4D97-AF65-F5344CB8AC3E}">
        <p14:creationId xmlns:p14="http://schemas.microsoft.com/office/powerpoint/2010/main" val="850726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41370" y="963104"/>
            <a:ext cx="4702629" cy="3217291"/>
          </a:xfrm>
          <a:prstGeom prst="rect">
            <a:avLst/>
          </a:prstGeom>
          <a:noFill/>
        </p:spPr>
        <p:txBody>
          <a:bodyPr wrap="square" rtlCol="0">
            <a:spAutoFit/>
          </a:bodyPr>
          <a:lstStyle/>
          <a:p>
            <a:pPr marL="285750" indent="-285750">
              <a:lnSpc>
                <a:spcPct val="150000"/>
              </a:lnSpc>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Gói Fiber150VIP+ (IP tĩnh) 600Mbps</a:t>
            </a:r>
          </a:p>
          <a:p>
            <a:pPr marL="285750" indent="-285750">
              <a:lnSpc>
                <a:spcPct val="150000"/>
              </a:lnSpc>
              <a:spcAft>
                <a:spcPts val="800"/>
              </a:spcAft>
              <a:buFontTx/>
              <a:buChar char="-"/>
            </a:pPr>
            <a:r>
              <a:rPr lang="en-US" sz="2000">
                <a:latin typeface="Oswald Light" panose="00000400000000000000" pitchFamily="2" charset="0"/>
                <a:ea typeface="Times New Roman" panose="02020603050405020304" pitchFamily="18" charset="0"/>
              </a:rPr>
              <a:t>Nhà phân phối: VNPT</a:t>
            </a:r>
            <a:endParaRPr lang="it-IT" sz="2000">
              <a:solidFill>
                <a:srgbClr val="000000"/>
              </a:solidFill>
              <a:effectLst/>
              <a:latin typeface="Oswald Light" panose="00000400000000000000" pitchFamily="2" charset="0"/>
              <a:ea typeface="Times New Roman" panose="02020603050405020304" pitchFamily="18" charset="0"/>
            </a:endParaRP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Tốc độ: 200Mbps</a:t>
            </a:r>
          </a:p>
          <a:p>
            <a:pPr marL="285750" indent="-285750">
              <a:lnSpc>
                <a:spcPct val="150000"/>
              </a:lnSpc>
              <a:spcAft>
                <a:spcPts val="800"/>
              </a:spcAft>
              <a:buFontTx/>
              <a:buChar char="-"/>
            </a:pPr>
            <a:r>
              <a:rPr lang="en-US" sz="2000">
                <a:latin typeface="Oswald Light" panose="00000400000000000000" pitchFamily="2" charset="0"/>
                <a:ea typeface="Times New Roman" panose="02020603050405020304" pitchFamily="18" charset="0"/>
              </a:rPr>
              <a:t>Cam kết quốc tế tốc độ tối thiểu</a:t>
            </a:r>
            <a:r>
              <a:rPr lang="vi-VN" sz="2000">
                <a:latin typeface="Oswald Light" panose="00000400000000000000" pitchFamily="2" charset="0"/>
                <a:ea typeface="Times New Roman" panose="02020603050405020304" pitchFamily="18" charset="0"/>
              </a:rPr>
              <a:t>: 9Mbps</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IP tĩnh</a:t>
            </a:r>
            <a:r>
              <a:rPr lang="en-US" sz="2000">
                <a:latin typeface="Oswald Light" panose="00000400000000000000" pitchFamily="2" charset="0"/>
                <a:ea typeface="Times New Roman" panose="02020603050405020304" pitchFamily="18" charset="0"/>
              </a:rPr>
              <a:t>: 01 IPv4 Wan tĩnh + 01 Block 8 IPv4 Lan tĩnh + 01 subnet IPv6 Lan tĩnh</a:t>
            </a:r>
            <a:endParaRPr lang="vi-VN" sz="2000">
              <a:latin typeface="Oswald Light" panose="00000400000000000000" pitchFamily="2" charset="0"/>
              <a:ea typeface="Times New Roman" panose="02020603050405020304" pitchFamily="18" charset="0"/>
            </a:endParaRP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5" y="1236848"/>
            <a:ext cx="3581195" cy="1619818"/>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236848"/>
            <a:ext cx="2222594" cy="16198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Public Internet</a:t>
            </a:r>
          </a:p>
        </p:txBody>
      </p:sp>
    </p:spTree>
    <p:extLst>
      <p:ext uri="{BB962C8B-B14F-4D97-AF65-F5344CB8AC3E}">
        <p14:creationId xmlns:p14="http://schemas.microsoft.com/office/powerpoint/2010/main" val="26366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Chi tiết</a:t>
            </a:r>
            <a:endParaRPr sz="3500" dirty="0">
              <a:latin typeface="VNF-Oswald" panose="02000506000000020004" pitchFamily="2" charset="0"/>
            </a:endParaRPr>
          </a:p>
        </p:txBody>
      </p:sp>
      <p:sp>
        <p:nvSpPr>
          <p:cNvPr id="8" name="Hộp Văn bản 7">
            <a:extLst>
              <a:ext uri="{FF2B5EF4-FFF2-40B4-BE49-F238E27FC236}">
                <a16:creationId xmlns:a16="http://schemas.microsoft.com/office/drawing/2014/main" id="{47593161-3CD1-A5DA-ABF3-FA8DF059F639}"/>
              </a:ext>
            </a:extLst>
          </p:cNvPr>
          <p:cNvSpPr txBox="1"/>
          <p:nvPr/>
        </p:nvSpPr>
        <p:spPr>
          <a:xfrm>
            <a:off x="4423257" y="646759"/>
            <a:ext cx="4702629" cy="4448397"/>
          </a:xfrm>
          <a:prstGeom prst="rect">
            <a:avLst/>
          </a:prstGeom>
          <a:noFill/>
        </p:spPr>
        <p:txBody>
          <a:bodyPr wrap="square" rtlCol="0">
            <a:spAutoFit/>
          </a:bodyPr>
          <a:lstStyle/>
          <a:p>
            <a:pPr marL="285750" indent="-285750">
              <a:lnSpc>
                <a:spcPct val="150000"/>
              </a:lnSpc>
              <a:spcAft>
                <a:spcPts val="800"/>
              </a:spcAft>
              <a:buFontTx/>
              <a:buChar char="-"/>
            </a:pPr>
            <a:r>
              <a:rPr lang="en-US" sz="2000">
                <a:solidFill>
                  <a:srgbClr val="000000"/>
                </a:solidFill>
                <a:effectLst/>
                <a:latin typeface="Oswald Light" panose="00000400000000000000" pitchFamily="2" charset="0"/>
                <a:ea typeface="Times New Roman" panose="02020603050405020304" pitchFamily="18" charset="0"/>
              </a:rPr>
              <a:t>Tên: Gói Basic</a:t>
            </a:r>
          </a:p>
          <a:p>
            <a:pPr marL="285750" indent="-285750">
              <a:lnSpc>
                <a:spcPct val="150000"/>
              </a:lnSpc>
              <a:spcAft>
                <a:spcPts val="800"/>
              </a:spcAft>
              <a:buFontTx/>
              <a:buChar char="-"/>
            </a:pPr>
            <a:r>
              <a:rPr lang="en-US" sz="2000">
                <a:latin typeface="Oswald Light" panose="00000400000000000000" pitchFamily="2" charset="0"/>
                <a:ea typeface="Times New Roman" panose="02020603050405020304" pitchFamily="18" charset="0"/>
              </a:rPr>
              <a:t>Nhà phân phối: Viettel IDC</a:t>
            </a:r>
            <a:endParaRPr lang="it-IT" sz="2000">
              <a:solidFill>
                <a:srgbClr val="000000"/>
              </a:solidFill>
              <a:effectLst/>
              <a:latin typeface="Oswald Light" panose="00000400000000000000" pitchFamily="2" charset="0"/>
              <a:ea typeface="Times New Roman" panose="02020603050405020304" pitchFamily="18" charset="0"/>
            </a:endParaRP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Số vCore CPU: 28 (max 56)</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RAM: 64 (max 128GB)</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Storage: 2TB</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Vmware: Unlimited</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Băng thông Internet: 1Gbps/ rack</a:t>
            </a:r>
          </a:p>
          <a:p>
            <a:pPr marL="285750" indent="-285750">
              <a:lnSpc>
                <a:spcPct val="150000"/>
              </a:lnSpc>
              <a:spcAft>
                <a:spcPts val="800"/>
              </a:spcAft>
              <a:buFontTx/>
              <a:buChar char="-"/>
            </a:pPr>
            <a:r>
              <a:rPr lang="vi-VN" sz="2000">
                <a:latin typeface="Oswald Light" panose="00000400000000000000" pitchFamily="2" charset="0"/>
                <a:ea typeface="Times New Roman" panose="02020603050405020304" pitchFamily="18" charset="0"/>
              </a:rPr>
              <a:t>Địa chỉ IP: 10</a:t>
            </a:r>
          </a:p>
        </p:txBody>
      </p:sp>
      <p:sp>
        <p:nvSpPr>
          <p:cNvPr id="6" name="Google Shape;638;p63">
            <a:extLst>
              <a:ext uri="{FF2B5EF4-FFF2-40B4-BE49-F238E27FC236}">
                <a16:creationId xmlns:a16="http://schemas.microsoft.com/office/drawing/2014/main" id="{0C2DE62B-C94D-9C3E-2AE0-69790B9F09C4}"/>
              </a:ext>
            </a:extLst>
          </p:cNvPr>
          <p:cNvSpPr/>
          <p:nvPr/>
        </p:nvSpPr>
        <p:spPr>
          <a:xfrm>
            <a:off x="-1211765" y="1236848"/>
            <a:ext cx="3581195" cy="1619818"/>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648;p63">
            <a:extLst>
              <a:ext uri="{FF2B5EF4-FFF2-40B4-BE49-F238E27FC236}">
                <a16:creationId xmlns:a16="http://schemas.microsoft.com/office/drawing/2014/main" id="{A594A0EA-5C05-382A-C0E4-4BF8AAD1AFC1}"/>
              </a:ext>
            </a:extLst>
          </p:cNvPr>
          <p:cNvSpPr txBox="1"/>
          <p:nvPr/>
        </p:nvSpPr>
        <p:spPr>
          <a:xfrm>
            <a:off x="-1" y="1236848"/>
            <a:ext cx="2222594" cy="16198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2700">
                <a:solidFill>
                  <a:schemeClr val="bg1"/>
                </a:solidFill>
                <a:latin typeface="VNF-Oswald" panose="02000506000000020004" pitchFamily="2" charset="0"/>
              </a:rPr>
              <a:t>Cloud Server</a:t>
            </a:r>
          </a:p>
        </p:txBody>
      </p:sp>
    </p:spTree>
    <p:extLst>
      <p:ext uri="{BB962C8B-B14F-4D97-AF65-F5344CB8AC3E}">
        <p14:creationId xmlns:p14="http://schemas.microsoft.com/office/powerpoint/2010/main" val="286875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355;p40"/>
          <p:cNvSpPr txBox="1">
            <a:spLocks noGrp="1"/>
          </p:cNvSpPr>
          <p:nvPr>
            <p:ph type="title"/>
          </p:nvPr>
        </p:nvSpPr>
        <p:spPr>
          <a:xfrm>
            <a:off x="0" y="154110"/>
            <a:ext cx="9143999" cy="483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500">
                <a:latin typeface="VNF-Oswald" panose="02000506000000020004" pitchFamily="2" charset="0"/>
              </a:rPr>
              <a:t>Tổng chi phí</a:t>
            </a:r>
            <a:endParaRPr sz="3500" dirty="0">
              <a:latin typeface="VNF-Oswald" panose="02000506000000020004" pitchFamily="2" charset="0"/>
            </a:endParaRPr>
          </a:p>
        </p:txBody>
      </p:sp>
      <p:sp>
        <p:nvSpPr>
          <p:cNvPr id="5" name="Hộp Văn bản 4">
            <a:extLst>
              <a:ext uri="{FF2B5EF4-FFF2-40B4-BE49-F238E27FC236}">
                <a16:creationId xmlns:a16="http://schemas.microsoft.com/office/drawing/2014/main" id="{6B2BA8B2-D4FA-6FCE-EEF7-5E17C64A9F2F}"/>
              </a:ext>
            </a:extLst>
          </p:cNvPr>
          <p:cNvSpPr txBox="1"/>
          <p:nvPr/>
        </p:nvSpPr>
        <p:spPr>
          <a:xfrm>
            <a:off x="0" y="2110085"/>
            <a:ext cx="9143998" cy="923330"/>
          </a:xfrm>
          <a:prstGeom prst="rect">
            <a:avLst/>
          </a:prstGeom>
          <a:noFill/>
        </p:spPr>
        <p:txBody>
          <a:bodyPr wrap="square">
            <a:spAutoFit/>
          </a:bodyPr>
          <a:lstStyle/>
          <a:p>
            <a:pPr algn="ctr"/>
            <a:r>
              <a:rPr lang="en-US" sz="5400" b="1" i="0" u="none" strike="noStrike">
                <a:solidFill>
                  <a:srgbClr val="000000"/>
                </a:solidFill>
                <a:effectLst/>
                <a:latin typeface="Oswald Light" panose="00000400000000000000" pitchFamily="2" charset="0"/>
              </a:rPr>
              <a:t>1,161,419,393 VND</a:t>
            </a:r>
            <a:r>
              <a:rPr lang="en-US" sz="5400" b="1"/>
              <a:t> </a:t>
            </a:r>
          </a:p>
        </p:txBody>
      </p:sp>
    </p:spTree>
    <p:extLst>
      <p:ext uri="{BB962C8B-B14F-4D97-AF65-F5344CB8AC3E}">
        <p14:creationId xmlns:p14="http://schemas.microsoft.com/office/powerpoint/2010/main" val="38043860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10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cxnSp>
        <p:nvCxnSpPr>
          <p:cNvPr id="620" name="Google Shape;620;p62"/>
          <p:cNvCxnSpPr/>
          <p:nvPr/>
        </p:nvCxnSpPr>
        <p:spPr>
          <a:xfrm>
            <a:off x="4571997" y="4342144"/>
            <a:ext cx="0" cy="2611500"/>
          </a:xfrm>
          <a:prstGeom prst="straightConnector1">
            <a:avLst/>
          </a:prstGeom>
          <a:noFill/>
          <a:ln w="19050" cap="flat" cmpd="sng">
            <a:solidFill>
              <a:schemeClr val="accent1"/>
            </a:solidFill>
            <a:prstDash val="solid"/>
            <a:round/>
            <a:headEnd type="none" w="med" len="med"/>
            <a:tailEnd type="none" w="med" len="med"/>
          </a:ln>
        </p:spPr>
      </p:cxnSp>
      <p:grpSp>
        <p:nvGrpSpPr>
          <p:cNvPr id="621" name="Google Shape;621;p62"/>
          <p:cNvGrpSpPr/>
          <p:nvPr/>
        </p:nvGrpSpPr>
        <p:grpSpPr>
          <a:xfrm>
            <a:off x="493522" y="767695"/>
            <a:ext cx="8274037" cy="4016656"/>
            <a:chOff x="493522" y="767695"/>
            <a:chExt cx="8274037" cy="4016656"/>
          </a:xfrm>
        </p:grpSpPr>
        <p:grpSp>
          <p:nvGrpSpPr>
            <p:cNvPr id="622" name="Google Shape;622;p62"/>
            <p:cNvGrpSpPr/>
            <p:nvPr/>
          </p:nvGrpSpPr>
          <p:grpSpPr>
            <a:xfrm>
              <a:off x="493522" y="767695"/>
              <a:ext cx="8122653" cy="3608100"/>
              <a:chOff x="493522" y="767695"/>
              <a:chExt cx="8122653" cy="3608100"/>
            </a:xfrm>
          </p:grpSpPr>
          <p:sp>
            <p:nvSpPr>
              <p:cNvPr id="623" name="Google Shape;623;p62"/>
              <p:cNvSpPr/>
              <p:nvPr/>
            </p:nvSpPr>
            <p:spPr>
              <a:xfrm>
                <a:off x="654175" y="1176247"/>
                <a:ext cx="7962000" cy="316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
            <p:nvSpPr>
              <p:cNvPr id="624" name="Google Shape;624;p62"/>
              <p:cNvSpPr/>
              <p:nvPr/>
            </p:nvSpPr>
            <p:spPr>
              <a:xfrm>
                <a:off x="493522" y="767695"/>
                <a:ext cx="3608100" cy="3608100"/>
              </a:xfrm>
              <a:prstGeom prst="ellipse">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2"/>
              <p:cNvSpPr/>
              <p:nvPr/>
            </p:nvSpPr>
            <p:spPr>
              <a:xfrm>
                <a:off x="741435" y="1015607"/>
                <a:ext cx="3112200" cy="3112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grpSp>
        <p:sp>
          <p:nvSpPr>
            <p:cNvPr id="626" name="Google Shape;626;p62"/>
            <p:cNvSpPr/>
            <p:nvPr/>
          </p:nvSpPr>
          <p:spPr>
            <a:xfrm>
              <a:off x="5159459" y="1176250"/>
              <a:ext cx="3608100" cy="3608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62"/>
          <p:cNvSpPr txBox="1">
            <a:spLocks noGrp="1"/>
          </p:cNvSpPr>
          <p:nvPr>
            <p:ph type="title"/>
          </p:nvPr>
        </p:nvSpPr>
        <p:spPr>
          <a:xfrm>
            <a:off x="5279150" y="2151700"/>
            <a:ext cx="3368700" cy="16572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vi-VN">
                <a:latin typeface="VNF-Oswald" panose="02000506000000020004" pitchFamily="2" charset="0"/>
              </a:rPr>
              <a:t>TỔNG</a:t>
            </a:r>
            <a:r>
              <a:rPr lang="en-US">
                <a:latin typeface="VNF-Oswald" panose="02000506000000020004" pitchFamily="2" charset="0"/>
              </a:rPr>
              <a:t> </a:t>
            </a:r>
            <a:br>
              <a:rPr lang="en-US">
                <a:latin typeface="VNF-Oswald" panose="02000506000000020004" pitchFamily="2" charset="0"/>
              </a:rPr>
            </a:br>
            <a:r>
              <a:rPr lang="vi-VN">
                <a:latin typeface="VNF-Oswald" panose="02000506000000020004" pitchFamily="2" charset="0"/>
              </a:rPr>
              <a:t>KẾT</a:t>
            </a:r>
            <a:endParaRPr dirty="0">
              <a:latin typeface="VNF-Oswald" panose="02000506000000020004" pitchFamily="2" charset="0"/>
            </a:endParaRPr>
          </a:p>
        </p:txBody>
      </p:sp>
      <p:sp>
        <p:nvSpPr>
          <p:cNvPr id="628" name="Google Shape;628;p62"/>
          <p:cNvSpPr txBox="1">
            <a:spLocks noGrp="1"/>
          </p:cNvSpPr>
          <p:nvPr>
            <p:ph type="title" idx="2"/>
          </p:nvPr>
        </p:nvSpPr>
        <p:spPr>
          <a:xfrm>
            <a:off x="724675" y="1590000"/>
            <a:ext cx="3145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a:t>
            </a:r>
            <a:r>
              <a:rPr lang="vi-VN" dirty="0"/>
              <a:t>5</a:t>
            </a:r>
            <a:endParaRPr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85"/>
          <p:cNvSpPr/>
          <p:nvPr/>
        </p:nvSpPr>
        <p:spPr>
          <a:xfrm>
            <a:off x="807863" y="430874"/>
            <a:ext cx="4039199" cy="870000"/>
          </a:xfrm>
          <a:prstGeom prst="roundRect">
            <a:avLst>
              <a:gd name="adj" fmla="val 50000"/>
            </a:avLst>
          </a:pr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 </a:t>
            </a:r>
          </a:p>
        </p:txBody>
      </p:sp>
      <p:grpSp>
        <p:nvGrpSpPr>
          <p:cNvPr id="885" name="Google Shape;885;p85"/>
          <p:cNvGrpSpPr/>
          <p:nvPr/>
        </p:nvGrpSpPr>
        <p:grpSpPr>
          <a:xfrm>
            <a:off x="1566565" y="4628505"/>
            <a:ext cx="1436100" cy="396000"/>
            <a:chOff x="3853200" y="3029575"/>
            <a:chExt cx="1436100" cy="396000"/>
          </a:xfrm>
        </p:grpSpPr>
        <p:cxnSp>
          <p:nvCxnSpPr>
            <p:cNvPr id="886" name="Google Shape;886;p85"/>
            <p:cNvCxnSpPr/>
            <p:nvPr/>
          </p:nvCxnSpPr>
          <p:spPr>
            <a:xfrm>
              <a:off x="3853200" y="3227575"/>
              <a:ext cx="1436100" cy="0"/>
            </a:xfrm>
            <a:prstGeom prst="straightConnector1">
              <a:avLst/>
            </a:prstGeom>
            <a:noFill/>
            <a:ln w="19050" cap="flat" cmpd="sng">
              <a:solidFill>
                <a:schemeClr val="accent1"/>
              </a:solidFill>
              <a:prstDash val="solid"/>
              <a:round/>
              <a:headEnd type="none" w="med" len="med"/>
              <a:tailEnd type="none" w="med" len="med"/>
            </a:ln>
          </p:spPr>
        </p:cxnSp>
        <p:sp>
          <p:nvSpPr>
            <p:cNvPr id="887" name="Google Shape;887;p85"/>
            <p:cNvSpPr/>
            <p:nvPr/>
          </p:nvSpPr>
          <p:spPr>
            <a:xfrm>
              <a:off x="4374000" y="3029575"/>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85"/>
          <p:cNvSpPr txBox="1">
            <a:spLocks noGrp="1"/>
          </p:cNvSpPr>
          <p:nvPr>
            <p:ph type="title"/>
          </p:nvPr>
        </p:nvSpPr>
        <p:spPr>
          <a:xfrm>
            <a:off x="766966" y="492668"/>
            <a:ext cx="4039200" cy="80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VNF-Oswald" panose="02000506000000020004" pitchFamily="2" charset="0"/>
              </a:rPr>
              <a:t>ĐÁP ỨNG</a:t>
            </a:r>
            <a:endParaRPr dirty="0">
              <a:latin typeface="VNF-Oswald" panose="02000506000000020004" pitchFamily="2" charset="0"/>
            </a:endParaRPr>
          </a:p>
        </p:txBody>
      </p:sp>
      <p:sp>
        <p:nvSpPr>
          <p:cNvPr id="889" name="Google Shape;889;p85"/>
          <p:cNvSpPr txBox="1">
            <a:spLocks noGrp="1"/>
          </p:cNvSpPr>
          <p:nvPr>
            <p:ph type="body" idx="1"/>
          </p:nvPr>
        </p:nvSpPr>
        <p:spPr>
          <a:xfrm>
            <a:off x="5012690" y="1200149"/>
            <a:ext cx="3754755" cy="36263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sz="2000" dirty="0"/>
              <a:t>Với việc thiết kế một mô hình hoàn chỉnh dựa trên những yêu cầu từ </a:t>
            </a:r>
            <a:r>
              <a:rPr lang="en-US" sz="2000" dirty="0"/>
              <a:t>nhà trường</a:t>
            </a:r>
            <a:r>
              <a:rPr sz="2000" dirty="0"/>
              <a:t> đưa ra trước đó, so với mục tiêu và yêu cầu, thiết kế đã đáp ứng được hơn 95%</a:t>
            </a:r>
            <a:r>
              <a:rPr lang="en-US" sz="2000" dirty="0"/>
              <a:t>.</a:t>
            </a:r>
          </a:p>
          <a:p>
            <a:pPr marL="0" lvl="0" indent="0" algn="l" rtl="0">
              <a:spcBef>
                <a:spcPts val="0"/>
              </a:spcBef>
              <a:spcAft>
                <a:spcPts val="1600"/>
              </a:spcAft>
              <a:buNone/>
            </a:pPr>
            <a:r>
              <a:rPr lang="en-US" sz="2000" dirty="0"/>
              <a:t>Đây còn là một giải pháp mở, phù hợp cho việc mở rộng sau này mà không cần phải thay đổi lại toàn bộ cấu trúc của hệ thống.</a:t>
            </a:r>
          </a:p>
          <a:p>
            <a:pPr marL="0" lvl="0" indent="0" algn="l" rtl="0">
              <a:spcBef>
                <a:spcPts val="0"/>
              </a:spcBef>
              <a:spcAft>
                <a:spcPts val="1600"/>
              </a:spcAft>
              <a:buNone/>
            </a:pPr>
            <a:endParaRPr lang="en-US" dirty="0"/>
          </a:p>
        </p:txBody>
      </p:sp>
      <p:grpSp>
        <p:nvGrpSpPr>
          <p:cNvPr id="890" name="Google Shape;890;p85"/>
          <p:cNvGrpSpPr/>
          <p:nvPr/>
        </p:nvGrpSpPr>
        <p:grpSpPr>
          <a:xfrm>
            <a:off x="824989" y="2115416"/>
            <a:ext cx="2915997" cy="2224313"/>
            <a:chOff x="238125" y="1973675"/>
            <a:chExt cx="2558775" cy="1951825"/>
          </a:xfrm>
        </p:grpSpPr>
        <p:sp>
          <p:nvSpPr>
            <p:cNvPr id="891" name="Google Shape;891;p85"/>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5"/>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5"/>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5"/>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5"/>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5"/>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2"/>
          <p:cNvSpPr/>
          <p:nvPr/>
        </p:nvSpPr>
        <p:spPr>
          <a:xfrm>
            <a:off x="661802" y="1705599"/>
            <a:ext cx="3910314" cy="456303"/>
          </a:xfrm>
          <a:prstGeom prst="roundRect">
            <a:avLst>
              <a:gd name="adj" fmla="val 50000"/>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dk1"/>
                </a:solidFill>
                <a:latin typeface="Oswald Light" panose="00000400000000000000" pitchFamily="2" charset="0"/>
              </a:rPr>
              <a:t>C</a:t>
            </a:r>
            <a:r>
              <a:rPr sz="2400">
                <a:solidFill>
                  <a:schemeClr val="dk1"/>
                </a:solidFill>
                <a:latin typeface="Oswald Light" panose="00000400000000000000" pitchFamily="2" charset="0"/>
              </a:rPr>
              <a:t>hi phí </a:t>
            </a:r>
            <a:r>
              <a:rPr lang="en-US" sz="2400">
                <a:solidFill>
                  <a:schemeClr val="dk1"/>
                </a:solidFill>
                <a:latin typeface="Oswald Light" panose="00000400000000000000" pitchFamily="2" charset="0"/>
              </a:rPr>
              <a:t>khá</a:t>
            </a:r>
            <a:r>
              <a:rPr sz="2400">
                <a:solidFill>
                  <a:schemeClr val="dk1"/>
                </a:solidFill>
                <a:latin typeface="Oswald Light" panose="00000400000000000000" pitchFamily="2" charset="0"/>
              </a:rPr>
              <a:t> cao</a:t>
            </a:r>
          </a:p>
        </p:txBody>
      </p:sp>
      <p:sp>
        <p:nvSpPr>
          <p:cNvPr id="475" name="Google Shape;475;p52"/>
          <p:cNvSpPr/>
          <p:nvPr/>
        </p:nvSpPr>
        <p:spPr>
          <a:xfrm>
            <a:off x="661650" y="2431822"/>
            <a:ext cx="3910350" cy="2679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Oswald Light" panose="00000400000000000000" pitchFamily="2" charset="0"/>
              </a:rPr>
              <a:t>Mô hình có thể còn chưa tối ưu vì sử dụng lặp lại nhiều switch, và có những switch cần kết nối rất nhiều port, và những switch chỉ kết nối ít port</a:t>
            </a:r>
          </a:p>
        </p:txBody>
      </p:sp>
      <p:cxnSp>
        <p:nvCxnSpPr>
          <p:cNvPr id="478" name="Google Shape;478;p52"/>
          <p:cNvCxnSpPr/>
          <p:nvPr/>
        </p:nvCxnSpPr>
        <p:spPr>
          <a:xfrm>
            <a:off x="2594940" y="0"/>
            <a:ext cx="0" cy="1080300"/>
          </a:xfrm>
          <a:prstGeom prst="straightConnector1">
            <a:avLst/>
          </a:prstGeom>
          <a:noFill/>
          <a:ln w="19050" cap="flat" cmpd="sng">
            <a:solidFill>
              <a:schemeClr val="accent1"/>
            </a:solidFill>
            <a:prstDash val="solid"/>
            <a:round/>
            <a:headEnd type="none" w="med" len="med"/>
            <a:tailEnd type="none" w="med" len="med"/>
          </a:ln>
        </p:spPr>
      </p:cxnSp>
      <p:grpSp>
        <p:nvGrpSpPr>
          <p:cNvPr id="480" name="Google Shape;480;p52"/>
          <p:cNvGrpSpPr/>
          <p:nvPr/>
        </p:nvGrpSpPr>
        <p:grpSpPr>
          <a:xfrm>
            <a:off x="7404990" y="1743642"/>
            <a:ext cx="217746" cy="218508"/>
            <a:chOff x="5779408" y="3699191"/>
            <a:chExt cx="317645" cy="318757"/>
          </a:xfrm>
        </p:grpSpPr>
        <p:sp>
          <p:nvSpPr>
            <p:cNvPr id="481" name="Google Shape;481;p52"/>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52"/>
          <p:cNvGrpSpPr/>
          <p:nvPr/>
        </p:nvGrpSpPr>
        <p:grpSpPr>
          <a:xfrm>
            <a:off x="7408985" y="2441771"/>
            <a:ext cx="217746" cy="218508"/>
            <a:chOff x="5779408" y="3699191"/>
            <a:chExt cx="317645" cy="318757"/>
          </a:xfrm>
        </p:grpSpPr>
        <p:sp>
          <p:nvSpPr>
            <p:cNvPr id="484" name="Google Shape;484;p52"/>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52"/>
          <p:cNvGrpSpPr/>
          <p:nvPr/>
        </p:nvGrpSpPr>
        <p:grpSpPr>
          <a:xfrm>
            <a:off x="7404990" y="3246101"/>
            <a:ext cx="217746" cy="218508"/>
            <a:chOff x="5779408" y="3699191"/>
            <a:chExt cx="317645" cy="318757"/>
          </a:xfrm>
        </p:grpSpPr>
        <p:sp>
          <p:nvSpPr>
            <p:cNvPr id="496" name="Google Shape;496;p52"/>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52"/>
          <p:cNvSpPr/>
          <p:nvPr/>
        </p:nvSpPr>
        <p:spPr>
          <a:xfrm>
            <a:off x="661650" y="417800"/>
            <a:ext cx="3912300" cy="87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9" name="Google Shape;509;p52"/>
          <p:cNvSpPr txBox="1">
            <a:spLocks noGrp="1"/>
          </p:cNvSpPr>
          <p:nvPr>
            <p:ph type="title"/>
          </p:nvPr>
        </p:nvSpPr>
        <p:spPr>
          <a:xfrm>
            <a:off x="902550" y="448850"/>
            <a:ext cx="3412500" cy="80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dirty="0">
                <a:latin typeface="VNF-Oswald" panose="02000506000000020004" pitchFamily="2" charset="0"/>
              </a:rPr>
              <a:t>Nhược điểm</a:t>
            </a:r>
            <a:endParaRPr sz="3500" dirty="0">
              <a:latin typeface="VNF-Oswald" panose="02000506000000020004" pitchFamily="2"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p:nvPr/>
        </p:nvSpPr>
        <p:spPr>
          <a:xfrm>
            <a:off x="654175" y="783088"/>
            <a:ext cx="7962000" cy="31659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grpSp>
        <p:nvGrpSpPr>
          <p:cNvPr id="425" name="Google Shape;425;p48"/>
          <p:cNvGrpSpPr/>
          <p:nvPr/>
        </p:nvGrpSpPr>
        <p:grpSpPr>
          <a:xfrm>
            <a:off x="493497" y="767670"/>
            <a:ext cx="3608159" cy="3608159"/>
            <a:chOff x="626513" y="437838"/>
            <a:chExt cx="932100" cy="932100"/>
          </a:xfrm>
        </p:grpSpPr>
        <p:sp>
          <p:nvSpPr>
            <p:cNvPr id="426" name="Google Shape;426;p48"/>
            <p:cNvSpPr/>
            <p:nvPr/>
          </p:nvSpPr>
          <p:spPr>
            <a:xfrm>
              <a:off x="626513" y="437838"/>
              <a:ext cx="932100" cy="93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8"/>
            <p:cNvSpPr/>
            <p:nvPr/>
          </p:nvSpPr>
          <p:spPr>
            <a:xfrm>
              <a:off x="690563" y="501888"/>
              <a:ext cx="804000" cy="804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grpSp>
      <p:sp>
        <p:nvSpPr>
          <p:cNvPr id="428" name="Google Shape;428;p48"/>
          <p:cNvSpPr txBox="1">
            <a:spLocks noGrp="1"/>
          </p:cNvSpPr>
          <p:nvPr>
            <p:ph type="title"/>
          </p:nvPr>
        </p:nvSpPr>
        <p:spPr>
          <a:xfrm>
            <a:off x="4031153" y="1998450"/>
            <a:ext cx="36606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err="1">
                <a:latin typeface="VNF-Oswald" panose="02000506000000020004" pitchFamily="2" charset="0"/>
              </a:rPr>
              <a:t>Tổng</a:t>
            </a:r>
            <a:r>
              <a:rPr lang="vi-VN" dirty="0">
                <a:latin typeface="VNF-Oswald" panose="02000506000000020004" pitchFamily="2" charset="0"/>
              </a:rPr>
              <a:t> quan</a:t>
            </a:r>
            <a:endParaRPr dirty="0">
              <a:latin typeface="VNF-Oswald" panose="02000506000000020004" pitchFamily="2" charset="0"/>
            </a:endParaRPr>
          </a:p>
        </p:txBody>
      </p:sp>
      <p:sp>
        <p:nvSpPr>
          <p:cNvPr id="429" name="Google Shape;429;p48"/>
          <p:cNvSpPr txBox="1">
            <a:spLocks noGrp="1"/>
          </p:cNvSpPr>
          <p:nvPr>
            <p:ph type="title" idx="2"/>
          </p:nvPr>
        </p:nvSpPr>
        <p:spPr>
          <a:xfrm>
            <a:off x="724675" y="1590000"/>
            <a:ext cx="3145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01</a:t>
            </a:r>
          </a:p>
        </p:txBody>
      </p:sp>
      <p:cxnSp>
        <p:nvCxnSpPr>
          <p:cNvPr id="430" name="Google Shape;430;p48"/>
          <p:cNvCxnSpPr>
            <a:stCxn id="426" idx="4"/>
          </p:cNvCxnSpPr>
          <p:nvPr/>
        </p:nvCxnSpPr>
        <p:spPr>
          <a:xfrm>
            <a:off x="2297577" y="4375829"/>
            <a:ext cx="0" cy="8436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 name="Google Shape;1884;p35"/>
          <p:cNvSpPr txBox="1"/>
          <p:nvPr/>
        </p:nvSpPr>
        <p:spPr>
          <a:xfrm>
            <a:off x="646769" y="1152986"/>
            <a:ext cx="7991707" cy="179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Oswald" panose="00000500000000000000"/>
              <a:buNone/>
              <a:defRPr sz="5300" b="1" i="0" u="none" strike="noStrike" cap="none">
                <a:solidFill>
                  <a:schemeClr val="dk1"/>
                </a:solidFill>
                <a:latin typeface="Oswald" panose="00000500000000000000"/>
                <a:ea typeface="Oswald" panose="00000500000000000000"/>
                <a:cs typeface="Oswald" panose="00000500000000000000"/>
                <a:sym typeface="Oswald" panose="00000500000000000000"/>
              </a:defRPr>
            </a:lvl1pPr>
            <a:lvl2pPr marR="0" lvl="1"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buSzPts val="5200"/>
            </a:pPr>
            <a:r>
              <a:rPr lang="vi-VN" sz="5000" dirty="0">
                <a:latin typeface="SVN-Fjalla One" panose="02000506040000020004" pitchFamily="50" charset="0"/>
                <a:sym typeface="Fjalla One"/>
              </a:rPr>
              <a:t>THANKS FOR LISTENING!</a:t>
            </a:r>
            <a:endParaRPr lang="vi-VN" dirty="0">
              <a:latin typeface="SVN-Fjalla One" panose="02000506040000020004" pitchFamily="50" charset="0"/>
            </a:endParaRPr>
          </a:p>
        </p:txBody>
      </p:sp>
      <p:sp>
        <p:nvSpPr>
          <p:cNvPr id="7" name="Google Shape;1885;p35"/>
          <p:cNvSpPr txBox="1"/>
          <p:nvPr/>
        </p:nvSpPr>
        <p:spPr>
          <a:xfrm>
            <a:off x="3154680" y="2945186"/>
            <a:ext cx="2834640" cy="569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Clr>
                <a:schemeClr val="dk1"/>
              </a:buClr>
              <a:buSzPts val="1100"/>
            </a:pPr>
            <a:r>
              <a:rPr lang="en-US" sz="2300" i="1" dirty="0">
                <a:solidFill>
                  <a:srgbClr val="00B0F0"/>
                </a:solidFill>
              </a:rPr>
              <a:t>Any questions?</a:t>
            </a:r>
          </a:p>
          <a:p>
            <a:pPr algn="r">
              <a:buSzPts val="2800"/>
            </a:pPr>
            <a:endParaRPr lang="en-US" sz="23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cxnSp>
        <p:nvCxnSpPr>
          <p:cNvPr id="381" name="Google Shape;381;p42"/>
          <p:cNvCxnSpPr/>
          <p:nvPr/>
        </p:nvCxnSpPr>
        <p:spPr>
          <a:xfrm>
            <a:off x="4571875" y="-103500"/>
            <a:ext cx="0" cy="5404046"/>
          </a:xfrm>
          <a:prstGeom prst="straightConnector1">
            <a:avLst/>
          </a:prstGeom>
          <a:noFill/>
          <a:ln w="19050" cap="flat" cmpd="sng">
            <a:solidFill>
              <a:schemeClr val="accent1"/>
            </a:solidFill>
            <a:prstDash val="solid"/>
            <a:round/>
            <a:headEnd type="none" w="med" len="med"/>
            <a:tailEnd type="oval" w="med" len="med"/>
          </a:ln>
        </p:spPr>
      </p:cxnSp>
      <p:sp>
        <p:nvSpPr>
          <p:cNvPr id="383" name="Google Shape;383;p42"/>
          <p:cNvSpPr/>
          <p:nvPr/>
        </p:nvSpPr>
        <p:spPr>
          <a:xfrm>
            <a:off x="-1" y="1417320"/>
            <a:ext cx="3533561" cy="359436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42"/>
          <p:cNvCxnSpPr>
            <a:cxnSpLocks/>
            <a:stCxn id="383" idx="6"/>
          </p:cNvCxnSpPr>
          <p:nvPr/>
        </p:nvCxnSpPr>
        <p:spPr>
          <a:xfrm>
            <a:off x="3533560" y="3214504"/>
            <a:ext cx="1755740" cy="13071"/>
          </a:xfrm>
          <a:prstGeom prst="straightConnector1">
            <a:avLst/>
          </a:prstGeom>
          <a:noFill/>
          <a:ln w="19050" cap="flat" cmpd="sng">
            <a:solidFill>
              <a:schemeClr val="accent1"/>
            </a:solidFill>
            <a:prstDash val="solid"/>
            <a:round/>
            <a:headEnd type="none" w="med" len="med"/>
            <a:tailEnd type="none" w="med" len="med"/>
          </a:ln>
        </p:spPr>
      </p:cxnSp>
      <p:sp>
        <p:nvSpPr>
          <p:cNvPr id="385" name="Google Shape;385;p42"/>
          <p:cNvSpPr/>
          <p:nvPr/>
        </p:nvSpPr>
        <p:spPr>
          <a:xfrm>
            <a:off x="4374000" y="3029575"/>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2"/>
          <p:cNvSpPr txBox="1">
            <a:spLocks noGrp="1"/>
          </p:cNvSpPr>
          <p:nvPr>
            <p:ph type="subTitle" idx="1"/>
          </p:nvPr>
        </p:nvSpPr>
        <p:spPr>
          <a:xfrm>
            <a:off x="239045" y="1417320"/>
            <a:ext cx="3055469" cy="3594368"/>
          </a:xfrm>
          <a:prstGeom prst="rect">
            <a:avLst/>
          </a:prstGeom>
        </p:spPr>
        <p:txBody>
          <a:bodyPr spcFirstLastPara="1" wrap="square" lIns="91425" tIns="91425" rIns="91425" bIns="91425" anchor="ctr" anchorCtr="0">
            <a:noAutofit/>
          </a:bodyPr>
          <a:lstStyle/>
          <a:p>
            <a:pPr algn="l">
              <a:lnSpc>
                <a:spcPct val="200000"/>
              </a:lnSpc>
            </a:pPr>
            <a:r>
              <a:rPr lang="en-US" sz="2000" dirty="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Phân</a:t>
            </a:r>
            <a:r>
              <a:rPr lang="en-US" sz="2000" dirty="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2000" dirty="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tích</a:t>
            </a:r>
            <a:r>
              <a:rPr lang="en-US" sz="2000" dirty="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2000" dirty="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kỹ</a:t>
            </a:r>
            <a:r>
              <a:rPr lang="en-US" sz="2000" dirty="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2000" dirty="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càng</a:t>
            </a:r>
            <a:r>
              <a:rPr lang="en-US" sz="2000" dirty="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200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các</a:t>
            </a:r>
            <a:r>
              <a:rPr lang="en-US" sz="2000">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 </a:t>
            </a:r>
            <a:r>
              <a:rPr lang="en-US" sz="200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yêu</a:t>
            </a:r>
            <a:r>
              <a:rPr lang="en-US" sz="2000" dirty="0">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 </a:t>
            </a:r>
            <a:r>
              <a:rPr lang="en-US" sz="200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cầu </a:t>
            </a:r>
            <a:r>
              <a:rPr lang="en-US" sz="2000" dirty="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khách</a:t>
            </a:r>
            <a:r>
              <a:rPr lang="en-US" sz="2000" dirty="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2000" dirty="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hàng</a:t>
            </a:r>
            <a:r>
              <a:rPr lang="en-US" sz="2000" dirty="0">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 </a:t>
            </a:r>
            <a:r>
              <a:rPr lang="en-US" sz="2000" err="1">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đề</a:t>
            </a:r>
            <a:r>
              <a:rPr lang="en-US" sz="2000">
                <a:solidFill>
                  <a:schemeClr val="accent6">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ra</a:t>
            </a:r>
            <a:endParaRPr lang="en-US" sz="2000" dirty="0">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endParaRPr>
          </a:p>
          <a:p>
            <a:pPr algn="l">
              <a:lnSpc>
                <a:spcPct val="200000"/>
              </a:lnSpc>
            </a:pPr>
            <a:r>
              <a:rPr lang="en-US" sz="2000" dirty="0" err="1">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Từ</a:t>
            </a:r>
            <a:r>
              <a:rPr lang="en-US" sz="2000" dirty="0">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 </a:t>
            </a:r>
            <a:r>
              <a:rPr lang="en-US" sz="2000" dirty="0" err="1">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đó</a:t>
            </a:r>
            <a:r>
              <a:rPr lang="vi-VN" sz="2000" dirty="0">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 </a:t>
            </a:r>
            <a:r>
              <a:rPr lang="vi-VN" sz="2000" dirty="0" err="1">
                <a:solidFill>
                  <a:schemeClr val="accent6">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g</a:t>
            </a:r>
            <a:r>
              <a:rPr lang="vi-VN" sz="2000" i="0" dirty="0" err="1">
                <a:solidFill>
                  <a:schemeClr val="accent6">
                    <a:lumMod val="75000"/>
                    <a:lumOff val="25000"/>
                  </a:schemeClr>
                </a:solidFill>
                <a:effectLst/>
                <a:latin typeface="VNF-Oswald" panose="02000506000000020004" pitchFamily="2" charset="0"/>
                <a:cs typeface="Times New Roman" panose="02020603050405020304" pitchFamily="18" charset="0"/>
              </a:rPr>
              <a:t>iải</a:t>
            </a:r>
            <a:r>
              <a:rPr lang="vi-VN" sz="2000" i="0" dirty="0">
                <a:solidFill>
                  <a:schemeClr val="accent6">
                    <a:lumMod val="75000"/>
                    <a:lumOff val="25000"/>
                  </a:schemeClr>
                </a:solidFill>
                <a:effectLst/>
                <a:latin typeface="VNF-Oswald" panose="02000506000000020004" pitchFamily="2" charset="0"/>
                <a:cs typeface="Times New Roman" panose="02020603050405020304" pitchFamily="18" charset="0"/>
              </a:rPr>
              <a:t> </a:t>
            </a:r>
            <a:r>
              <a:rPr lang="vi-VN" sz="2000" i="0" dirty="0" err="1">
                <a:solidFill>
                  <a:schemeClr val="accent6">
                    <a:lumMod val="75000"/>
                    <a:lumOff val="25000"/>
                  </a:schemeClr>
                </a:solidFill>
                <a:effectLst/>
                <a:latin typeface="VNF-Oswald" panose="02000506000000020004" pitchFamily="2" charset="0"/>
                <a:cs typeface="Times New Roman" panose="02020603050405020304" pitchFamily="18" charset="0"/>
              </a:rPr>
              <a:t>quyết</a:t>
            </a:r>
            <a:r>
              <a:rPr lang="vi-VN" sz="2000" i="0" dirty="0">
                <a:solidFill>
                  <a:schemeClr val="accent6">
                    <a:lumMod val="75000"/>
                    <a:lumOff val="25000"/>
                  </a:schemeClr>
                </a:solidFill>
                <a:effectLst/>
                <a:latin typeface="VNF-Oswald" panose="02000506000000020004" pitchFamily="2" charset="0"/>
                <a:cs typeface="Times New Roman" panose="02020603050405020304" pitchFamily="18" charset="0"/>
              </a:rPr>
              <a:t> </a:t>
            </a:r>
            <a:r>
              <a:rPr lang="vi-VN" sz="2000" i="0" dirty="0" err="1">
                <a:solidFill>
                  <a:schemeClr val="accent6">
                    <a:lumMod val="75000"/>
                    <a:lumOff val="25000"/>
                  </a:schemeClr>
                </a:solidFill>
                <a:effectLst/>
                <a:latin typeface="VNF-Oswald" panose="02000506000000020004" pitchFamily="2" charset="0"/>
                <a:cs typeface="Times New Roman" panose="02020603050405020304" pitchFamily="18" charset="0"/>
              </a:rPr>
              <a:t>bài</a:t>
            </a:r>
            <a:r>
              <a:rPr lang="vi-VN" sz="2000" i="0" dirty="0">
                <a:solidFill>
                  <a:schemeClr val="accent6">
                    <a:lumMod val="75000"/>
                    <a:lumOff val="25000"/>
                  </a:schemeClr>
                </a:solidFill>
                <a:effectLst/>
                <a:latin typeface="VNF-Oswald" panose="02000506000000020004" pitchFamily="2" charset="0"/>
                <a:cs typeface="Times New Roman" panose="02020603050405020304" pitchFamily="18" charset="0"/>
              </a:rPr>
              <a:t> </a:t>
            </a:r>
            <a:r>
              <a:rPr lang="vi-VN" sz="2000" i="0" dirty="0" err="1">
                <a:solidFill>
                  <a:schemeClr val="accent6">
                    <a:lumMod val="75000"/>
                    <a:lumOff val="25000"/>
                  </a:schemeClr>
                </a:solidFill>
                <a:effectLst/>
                <a:latin typeface="VNF-Oswald" panose="02000506000000020004" pitchFamily="2" charset="0"/>
                <a:cs typeface="Times New Roman" panose="02020603050405020304" pitchFamily="18" charset="0"/>
              </a:rPr>
              <a:t>toán</a:t>
            </a:r>
            <a:r>
              <a:rPr lang="vi-VN" sz="2000" i="0" dirty="0">
                <a:solidFill>
                  <a:schemeClr val="accent6">
                    <a:lumMod val="75000"/>
                    <a:lumOff val="25000"/>
                  </a:schemeClr>
                </a:solidFill>
                <a:effectLst/>
                <a:latin typeface="VNF-Oswald" panose="02000506000000020004" pitchFamily="2" charset="0"/>
                <a:cs typeface="Times New Roman" panose="02020603050405020304" pitchFamily="18" charset="0"/>
              </a:rPr>
              <a:t> doanh </a:t>
            </a:r>
            <a:r>
              <a:rPr lang="vi-VN" sz="2000" i="0" dirty="0" err="1">
                <a:solidFill>
                  <a:schemeClr val="accent6">
                    <a:lumMod val="75000"/>
                    <a:lumOff val="25000"/>
                  </a:schemeClr>
                </a:solidFill>
                <a:effectLst/>
                <a:latin typeface="VNF-Oswald" panose="02000506000000020004" pitchFamily="2" charset="0"/>
                <a:cs typeface="Times New Roman" panose="02020603050405020304" pitchFamily="18" charset="0"/>
              </a:rPr>
              <a:t>nghiệp</a:t>
            </a:r>
            <a:r>
              <a:rPr lang="vi-VN" sz="2000" i="0" dirty="0">
                <a:solidFill>
                  <a:schemeClr val="accent6">
                    <a:lumMod val="75000"/>
                    <a:lumOff val="25000"/>
                  </a:schemeClr>
                </a:solidFill>
                <a:effectLst/>
                <a:latin typeface="VNF-Oswald" panose="02000506000000020004" pitchFamily="2" charset="0"/>
                <a:cs typeface="Times New Roman" panose="02020603050405020304" pitchFamily="18" charset="0"/>
              </a:rPr>
              <a:t> </a:t>
            </a:r>
            <a:r>
              <a:rPr lang="vi-VN" sz="2000" i="0">
                <a:solidFill>
                  <a:schemeClr val="accent6">
                    <a:lumMod val="75000"/>
                    <a:lumOff val="25000"/>
                  </a:schemeClr>
                </a:solidFill>
                <a:effectLst/>
                <a:latin typeface="VNF-Oswald" panose="02000506000000020004" pitchFamily="2" charset="0"/>
                <a:cs typeface="Times New Roman" panose="02020603050405020304" pitchFamily="18" charset="0"/>
              </a:rPr>
              <a:t>đưa ra</a:t>
            </a:r>
            <a:endParaRPr sz="2000" dirty="0">
              <a:solidFill>
                <a:schemeClr val="accent6">
                  <a:lumMod val="75000"/>
                  <a:lumOff val="25000"/>
                </a:schemeClr>
              </a:solidFill>
              <a:latin typeface="VNF-Oswald" panose="02000506000000020004" pitchFamily="2" charset="0"/>
            </a:endParaRPr>
          </a:p>
        </p:txBody>
      </p:sp>
      <p:sp>
        <p:nvSpPr>
          <p:cNvPr id="387" name="Google Shape;387;p42"/>
          <p:cNvSpPr txBox="1">
            <a:spLocks noGrp="1"/>
          </p:cNvSpPr>
          <p:nvPr>
            <p:ph type="body" idx="2"/>
          </p:nvPr>
        </p:nvSpPr>
        <p:spPr>
          <a:xfrm>
            <a:off x="5289300" y="1081250"/>
            <a:ext cx="3586226" cy="4085045"/>
          </a:xfrm>
          <a:prstGeom prst="rect">
            <a:avLst/>
          </a:prstGeom>
        </p:spPr>
        <p:txBody>
          <a:bodyPr spcFirstLastPara="1" wrap="square" lIns="91425" tIns="91425" rIns="91425" bIns="91425" anchor="t" anchorCtr="0">
            <a:noAutofit/>
          </a:bodyPr>
          <a:lstStyle/>
          <a:p>
            <a:pPr marL="127000" indent="0" algn="just">
              <a:lnSpc>
                <a:spcPct val="100000"/>
              </a:lnSpc>
              <a:buNone/>
            </a:pP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Từng</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giai</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đoạn</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trong</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việc</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thiết</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kế</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mô</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hình</a:t>
            </a:r>
            <a:r>
              <a:rPr lang="en-US" sz="180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mạng</a:t>
            </a:r>
            <a:endParaRPr lang="en-US" sz="1800" dirty="0">
              <a:solidFill>
                <a:schemeClr val="accent2">
                  <a:lumMod val="75000"/>
                  <a:lumOff val="25000"/>
                </a:schemeClr>
              </a:solidFill>
              <a:latin typeface="VNF-Oswald" panose="02000506000000020004" pitchFamily="2" charset="0"/>
              <a:cs typeface="Times New Roman" panose="02020603050405020304" pitchFamily="18" charset="0"/>
            </a:endParaRPr>
          </a:p>
          <a:p>
            <a:pPr marL="127000" indent="0" algn="just">
              <a:lnSpc>
                <a:spcPct val="100000"/>
              </a:lnSpc>
              <a:spcBef>
                <a:spcPts val="1000"/>
              </a:spcBef>
              <a:spcAft>
                <a:spcPts val="1000"/>
              </a:spcAft>
              <a:buNone/>
            </a:pPr>
            <a:r>
              <a:rPr lang="en-US" sz="180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Xây dựng</a:t>
            </a:r>
            <a:r>
              <a:rPr lang="en-US" sz="1800" dirty="0">
                <a:solidFill>
                  <a:schemeClr val="accent2">
                    <a:lumMod val="75000"/>
                    <a:lumOff val="25000"/>
                  </a:schemeClr>
                </a:solidFill>
                <a:latin typeface="VNF-Oswald" panose="02000506000000020004" pitchFamily="2" charset="0"/>
                <a:ea typeface="SimSun" panose="02010600030101010101" pitchFamily="2" charset="-122"/>
                <a:cs typeface="Times New Roman" panose="02020603050405020304" pitchFamily="18" charset="0"/>
              </a:rPr>
              <a:t> </a:t>
            </a:r>
            <a:r>
              <a:rPr lang="en-US" sz="180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mô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hình</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mạng</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logic</a:t>
            </a:r>
          </a:p>
          <a:p>
            <a:pPr marL="127000" indent="0" algn="just">
              <a:lnSpc>
                <a:spcPct val="100000"/>
              </a:lnSpc>
              <a:spcBef>
                <a:spcPts val="1000"/>
              </a:spcBef>
              <a:spcAft>
                <a:spcPts val="1000"/>
              </a:spcAft>
              <a:buNone/>
            </a:pP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Xây</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dựng</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mô</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hình</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IP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cho</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hệ</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err="1">
                <a:solidFill>
                  <a:schemeClr val="accent2">
                    <a:lumMod val="75000"/>
                    <a:lumOff val="25000"/>
                  </a:schemeClr>
                </a:solidFill>
                <a:effectLst/>
                <a:latin typeface="VNF-Oswald" panose="02000506000000020004" pitchFamily="2" charset="0"/>
                <a:ea typeface="SimSun" panose="02010600030101010101" pitchFamily="2" charset="-122"/>
              </a:rPr>
              <a:t>thống</a:t>
            </a:r>
            <a:r>
              <a:rPr lang="en-US" sz="1800">
                <a:solidFill>
                  <a:schemeClr val="accent2">
                    <a:lumMod val="75000"/>
                    <a:lumOff val="25000"/>
                  </a:schemeClr>
                </a:solidFill>
                <a:effectLst/>
                <a:latin typeface="VNF-Oswald" panose="02000506000000020004" pitchFamily="2" charset="0"/>
                <a:ea typeface="SimSun" panose="02010600030101010101" pitchFamily="2" charset="-122"/>
              </a:rPr>
              <a:t> mạng</a:t>
            </a:r>
            <a:endParaRPr lang="en-US" sz="1800" dirty="0">
              <a:solidFill>
                <a:schemeClr val="accent2">
                  <a:lumMod val="75000"/>
                  <a:lumOff val="25000"/>
                </a:schemeClr>
              </a:solidFill>
              <a:latin typeface="VNF-Oswald" panose="02000506000000020004" pitchFamily="2" charset="0"/>
              <a:ea typeface="SimSun" panose="02010600030101010101" pitchFamily="2" charset="-122"/>
            </a:endParaRPr>
          </a:p>
          <a:p>
            <a:pPr marL="127000" indent="0" algn="just">
              <a:lnSpc>
                <a:spcPct val="100000"/>
              </a:lnSpc>
              <a:spcBef>
                <a:spcPts val="1000"/>
              </a:spcBef>
              <a:spcAft>
                <a:spcPts val="1000"/>
              </a:spcAft>
              <a:buNone/>
            </a:pPr>
            <a:r>
              <a:rPr lang="en-US" sz="180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Thiết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kế</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sơ</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đồ</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vậy</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lý</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của</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toàn</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bộ</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hệ</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thống</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mạng</a:t>
            </a:r>
            <a:endParaRPr lang="vi-VN" sz="1800" dirty="0">
              <a:solidFill>
                <a:schemeClr val="accent2">
                  <a:lumMod val="75000"/>
                  <a:lumOff val="25000"/>
                </a:schemeClr>
              </a:solidFill>
              <a:effectLst/>
              <a:latin typeface="VNF-Oswald" panose="02000506000000020004" pitchFamily="2" charset="0"/>
              <a:ea typeface="SimSun" panose="02010600030101010101" pitchFamily="2" charset="-122"/>
              <a:cs typeface="SimSun" panose="02010600030101010101" pitchFamily="2" charset="-122"/>
            </a:endParaRPr>
          </a:p>
          <a:p>
            <a:pPr marL="127000" indent="0" algn="just">
              <a:lnSpc>
                <a:spcPct val="100000"/>
              </a:lnSpc>
              <a:spcBef>
                <a:spcPts val="1000"/>
              </a:spcBef>
              <a:spcAft>
                <a:spcPts val="1000"/>
              </a:spcAft>
              <a:buNone/>
            </a:pP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Chi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phí</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cho</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hệ</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cs typeface="Times New Roman" panose="02020603050405020304" pitchFamily="18" charset="0"/>
              </a:rPr>
              <a:t>thống</a:t>
            </a:r>
            <a:endParaRPr lang="vi-VN" sz="1800" dirty="0">
              <a:solidFill>
                <a:schemeClr val="accent2">
                  <a:lumMod val="75000"/>
                  <a:lumOff val="25000"/>
                </a:schemeClr>
              </a:solidFill>
              <a:effectLst/>
              <a:latin typeface="VNF-Oswald" panose="02000506000000020004" pitchFamily="2" charset="0"/>
              <a:ea typeface="SimSun" panose="02010600030101010101" pitchFamily="2" charset="-122"/>
              <a:cs typeface="SimSun" panose="02010600030101010101" pitchFamily="2" charset="-122"/>
            </a:endParaRPr>
          </a:p>
          <a:p>
            <a:pPr marL="127000" indent="0" algn="just">
              <a:lnSpc>
                <a:spcPct val="100000"/>
              </a:lnSpc>
              <a:spcBef>
                <a:spcPts val="1000"/>
              </a:spcBef>
              <a:spcAft>
                <a:spcPts val="1000"/>
              </a:spcAft>
              <a:buNone/>
            </a:pP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So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sánh</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kết</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quả</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thu</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được</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so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với</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thực</a:t>
            </a:r>
            <a:r>
              <a:rPr lang="en-US" sz="1800" dirty="0">
                <a:solidFill>
                  <a:schemeClr val="accent2">
                    <a:lumMod val="75000"/>
                    <a:lumOff val="25000"/>
                  </a:schemeClr>
                </a:solidFill>
                <a:effectLst/>
                <a:latin typeface="VNF-Oswald" panose="02000506000000020004" pitchFamily="2" charset="0"/>
                <a:ea typeface="SimSun" panose="02010600030101010101" pitchFamily="2" charset="-122"/>
              </a:rPr>
              <a:t> </a:t>
            </a:r>
            <a:r>
              <a:rPr lang="en-US" sz="1800" dirty="0" err="1">
                <a:solidFill>
                  <a:schemeClr val="accent2">
                    <a:lumMod val="75000"/>
                    <a:lumOff val="25000"/>
                  </a:schemeClr>
                </a:solidFill>
                <a:effectLst/>
                <a:latin typeface="VNF-Oswald" panose="02000506000000020004" pitchFamily="2" charset="0"/>
                <a:ea typeface="SimSun" panose="02010600030101010101" pitchFamily="2" charset="-122"/>
              </a:rPr>
              <a:t>tiễn</a:t>
            </a:r>
            <a:endParaRPr lang="en-US" sz="1800" dirty="0">
              <a:solidFill>
                <a:schemeClr val="accent2">
                  <a:lumMod val="75000"/>
                  <a:lumOff val="25000"/>
                </a:schemeClr>
              </a:solidFill>
              <a:latin typeface="VNF-Oswald" panose="02000506000000020004" pitchFamily="2" charset="0"/>
              <a:ea typeface="SimSun" panose="02010600030101010101" pitchFamily="2" charset="-122"/>
            </a:endParaRPr>
          </a:p>
          <a:p>
            <a:pPr marL="127000" indent="0" algn="just">
              <a:lnSpc>
                <a:spcPct val="200000"/>
              </a:lnSpc>
              <a:spcBef>
                <a:spcPts val="1000"/>
              </a:spcBef>
              <a:spcAft>
                <a:spcPts val="1000"/>
              </a:spcAft>
              <a:buNone/>
            </a:pPr>
            <a:endParaRPr lang="vi-VN" sz="1200" dirty="0">
              <a:solidFill>
                <a:schemeClr val="accent2">
                  <a:lumMod val="75000"/>
                  <a:lumOff val="25000"/>
                </a:schemeClr>
              </a:solidFill>
              <a:effectLst/>
              <a:latin typeface="Oswald" panose="00000500000000000000" pitchFamily="2" charset="-93"/>
              <a:ea typeface="SimSun" panose="02010600030101010101" pitchFamily="2" charset="-122"/>
              <a:cs typeface="Times New Roman" panose="02020603050405020304" pitchFamily="18" charset="0"/>
            </a:endParaRPr>
          </a:p>
          <a:p>
            <a:pPr marL="457200" lvl="0" indent="-330200" algn="l" rtl="0">
              <a:lnSpc>
                <a:spcPct val="200000"/>
              </a:lnSpc>
              <a:spcBef>
                <a:spcPts val="1000"/>
              </a:spcBef>
              <a:spcAft>
                <a:spcPts val="1000"/>
              </a:spcAft>
              <a:buSzPts val="1600"/>
              <a:buChar char="●"/>
            </a:pPr>
            <a:endParaRPr sz="1200" dirty="0">
              <a:solidFill>
                <a:schemeClr val="accent2">
                  <a:lumMod val="75000"/>
                  <a:lumOff val="25000"/>
                </a:schemeClr>
              </a:solidFill>
              <a:latin typeface="Oswald" panose="00000500000000000000" pitchFamily="2" charset="-93"/>
              <a:cs typeface="Times New Roman" panose="02020603050405020304" pitchFamily="18" charset="0"/>
            </a:endParaRPr>
          </a:p>
        </p:txBody>
      </p:sp>
      <p:grpSp>
        <p:nvGrpSpPr>
          <p:cNvPr id="15" name="Google Shape;258;p33"/>
          <p:cNvGrpSpPr/>
          <p:nvPr/>
        </p:nvGrpSpPr>
        <p:grpSpPr>
          <a:xfrm>
            <a:off x="4365600" y="4708675"/>
            <a:ext cx="412800" cy="412800"/>
            <a:chOff x="4365600" y="4522825"/>
            <a:chExt cx="412800" cy="412800"/>
          </a:xfrm>
        </p:grpSpPr>
        <p:sp>
          <p:nvSpPr>
            <p:cNvPr id="16" name="Google Shape;259;p33"/>
            <p:cNvSpPr/>
            <p:nvPr/>
          </p:nvSpPr>
          <p:spPr>
            <a:xfrm>
              <a:off x="4365600" y="4522825"/>
              <a:ext cx="412800" cy="412800"/>
            </a:xfrm>
            <a:prstGeom prst="ellipse">
              <a:avLst/>
            </a:pr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0;p33"/>
            <p:cNvSpPr/>
            <p:nvPr/>
          </p:nvSpPr>
          <p:spPr>
            <a:xfrm rot="5400000">
              <a:off x="4503000" y="4639391"/>
              <a:ext cx="138000" cy="234900"/>
            </a:xfrm>
            <a:prstGeom prst="chevron">
              <a:avLst>
                <a:gd name="adj" fmla="val 91213"/>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568;p56">
            <a:extLst>
              <a:ext uri="{FF2B5EF4-FFF2-40B4-BE49-F238E27FC236}">
                <a16:creationId xmlns:a16="http://schemas.microsoft.com/office/drawing/2014/main" id="{F4EF9053-44BA-9231-FA42-95EBE2C1C0F5}"/>
              </a:ext>
            </a:extLst>
          </p:cNvPr>
          <p:cNvSpPr/>
          <p:nvPr/>
        </p:nvSpPr>
        <p:spPr>
          <a:xfrm>
            <a:off x="2925915" y="179259"/>
            <a:ext cx="3657132" cy="870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8" name="Google Shape;388;p42"/>
          <p:cNvSpPr txBox="1">
            <a:spLocks noGrp="1"/>
          </p:cNvSpPr>
          <p:nvPr>
            <p:ph type="title"/>
          </p:nvPr>
        </p:nvSpPr>
        <p:spPr>
          <a:xfrm>
            <a:off x="3223525" y="211250"/>
            <a:ext cx="2696700" cy="80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VNF-Oswald" panose="02000506000000020004" pitchFamily="2" charset="0"/>
              </a:rPr>
              <a:t>Mục đích </a:t>
            </a:r>
            <a:endParaRPr dirty="0">
              <a:latin typeface="VNF-Oswald" panose="02000506000000020004"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3"/>
                                        </p:tgtEl>
                                        <p:attrNameLst>
                                          <p:attrName>style.visibility</p:attrName>
                                        </p:attrNameLst>
                                      </p:cBhvr>
                                      <p:to>
                                        <p:strVal val="visible"/>
                                      </p:to>
                                    </p:set>
                                    <p:anim calcmode="lin" valueType="num">
                                      <p:cBhvr>
                                        <p:cTn id="7" dur="500" fill="hold"/>
                                        <p:tgtEl>
                                          <p:spTgt spid="383"/>
                                        </p:tgtEl>
                                        <p:attrNameLst>
                                          <p:attrName>ppt_w</p:attrName>
                                        </p:attrNameLst>
                                      </p:cBhvr>
                                      <p:tavLst>
                                        <p:tav tm="0">
                                          <p:val>
                                            <p:fltVal val="0"/>
                                          </p:val>
                                        </p:tav>
                                        <p:tav tm="100000">
                                          <p:val>
                                            <p:strVal val="#ppt_w"/>
                                          </p:val>
                                        </p:tav>
                                      </p:tavLst>
                                    </p:anim>
                                    <p:anim calcmode="lin" valueType="num">
                                      <p:cBhvr>
                                        <p:cTn id="8" dur="500" fill="hold"/>
                                        <p:tgtEl>
                                          <p:spTgt spid="383"/>
                                        </p:tgtEl>
                                        <p:attrNameLst>
                                          <p:attrName>ppt_h</p:attrName>
                                        </p:attrNameLst>
                                      </p:cBhvr>
                                      <p:tavLst>
                                        <p:tav tm="0">
                                          <p:val>
                                            <p:fltVal val="0"/>
                                          </p:val>
                                        </p:tav>
                                        <p:tav tm="100000">
                                          <p:val>
                                            <p:strVal val="#ppt_h"/>
                                          </p:val>
                                        </p:tav>
                                      </p:tavLst>
                                    </p:anim>
                                    <p:animEffect transition="in" filter="fade">
                                      <p:cBhvr>
                                        <p:cTn id="9" dur="500"/>
                                        <p:tgtEl>
                                          <p:spTgt spid="38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5"/>
                                        </p:tgtEl>
                                        <p:attrNameLst>
                                          <p:attrName>style.visibility</p:attrName>
                                        </p:attrNameLst>
                                      </p:cBhvr>
                                      <p:to>
                                        <p:strVal val="visible"/>
                                      </p:to>
                                    </p:set>
                                    <p:anim calcmode="lin" valueType="num">
                                      <p:cBhvr>
                                        <p:cTn id="12" dur="500" fill="hold"/>
                                        <p:tgtEl>
                                          <p:spTgt spid="385"/>
                                        </p:tgtEl>
                                        <p:attrNameLst>
                                          <p:attrName>ppt_w</p:attrName>
                                        </p:attrNameLst>
                                      </p:cBhvr>
                                      <p:tavLst>
                                        <p:tav tm="0">
                                          <p:val>
                                            <p:fltVal val="0"/>
                                          </p:val>
                                        </p:tav>
                                        <p:tav tm="100000">
                                          <p:val>
                                            <p:strVal val="#ppt_w"/>
                                          </p:val>
                                        </p:tav>
                                      </p:tavLst>
                                    </p:anim>
                                    <p:anim calcmode="lin" valueType="num">
                                      <p:cBhvr>
                                        <p:cTn id="13" dur="500" fill="hold"/>
                                        <p:tgtEl>
                                          <p:spTgt spid="385"/>
                                        </p:tgtEl>
                                        <p:attrNameLst>
                                          <p:attrName>ppt_h</p:attrName>
                                        </p:attrNameLst>
                                      </p:cBhvr>
                                      <p:tavLst>
                                        <p:tav tm="0">
                                          <p:val>
                                            <p:fltVal val="0"/>
                                          </p:val>
                                        </p:tav>
                                        <p:tav tm="100000">
                                          <p:val>
                                            <p:strVal val="#ppt_h"/>
                                          </p:val>
                                        </p:tav>
                                      </p:tavLst>
                                    </p:anim>
                                    <p:animEffect transition="in" filter="fade">
                                      <p:cBhvr>
                                        <p:cTn id="14" dur="500"/>
                                        <p:tgtEl>
                                          <p:spTgt spid="385"/>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nodeType="withEffect">
                                  <p:stCondLst>
                                    <p:cond delay="0"/>
                                  </p:stCondLst>
                                  <p:childTnLst>
                                    <p:set>
                                      <p:cBhvr>
                                        <p:cTn id="21" dur="1" fill="hold">
                                          <p:stCondLst>
                                            <p:cond delay="0"/>
                                          </p:stCondLst>
                                        </p:cTn>
                                        <p:tgtEl>
                                          <p:spTgt spid="384"/>
                                        </p:tgtEl>
                                        <p:attrNameLst>
                                          <p:attrName>style.visibility</p:attrName>
                                        </p:attrNameLst>
                                      </p:cBhvr>
                                      <p:to>
                                        <p:strVal val="visible"/>
                                      </p:to>
                                    </p:set>
                                    <p:anim calcmode="lin" valueType="num">
                                      <p:cBhvr>
                                        <p:cTn id="22" dur="500" fill="hold"/>
                                        <p:tgtEl>
                                          <p:spTgt spid="384"/>
                                        </p:tgtEl>
                                        <p:attrNameLst>
                                          <p:attrName>ppt_w</p:attrName>
                                        </p:attrNameLst>
                                      </p:cBhvr>
                                      <p:tavLst>
                                        <p:tav tm="0">
                                          <p:val>
                                            <p:fltVal val="0"/>
                                          </p:val>
                                        </p:tav>
                                        <p:tav tm="100000">
                                          <p:val>
                                            <p:strVal val="#ppt_w"/>
                                          </p:val>
                                        </p:tav>
                                      </p:tavLst>
                                    </p:anim>
                                    <p:anim calcmode="lin" valueType="num">
                                      <p:cBhvr>
                                        <p:cTn id="23" dur="500" fill="hold"/>
                                        <p:tgtEl>
                                          <p:spTgt spid="384"/>
                                        </p:tgtEl>
                                        <p:attrNameLst>
                                          <p:attrName>ppt_h</p:attrName>
                                        </p:attrNameLst>
                                      </p:cBhvr>
                                      <p:tavLst>
                                        <p:tav tm="0">
                                          <p:val>
                                            <p:fltVal val="0"/>
                                          </p:val>
                                        </p:tav>
                                        <p:tav tm="100000">
                                          <p:val>
                                            <p:strVal val="#ppt_h"/>
                                          </p:val>
                                        </p:tav>
                                      </p:tavLst>
                                    </p:anim>
                                    <p:animEffect transition="in" filter="fade">
                                      <p:cBhvr>
                                        <p:cTn id="24" dur="500"/>
                                        <p:tgtEl>
                                          <p:spTgt spid="384"/>
                                        </p:tgtEl>
                                      </p:cBhvr>
                                    </p:animEffect>
                                  </p:childTnLst>
                                </p:cTn>
                              </p:par>
                              <p:par>
                                <p:cTn id="25" presetID="53" presetClass="entr" presetSubtype="16" fill="hold" nodeType="withEffect">
                                  <p:stCondLst>
                                    <p:cond delay="0"/>
                                  </p:stCondLst>
                                  <p:childTnLst>
                                    <p:set>
                                      <p:cBhvr>
                                        <p:cTn id="26" dur="1" fill="hold">
                                          <p:stCondLst>
                                            <p:cond delay="0"/>
                                          </p:stCondLst>
                                        </p:cTn>
                                        <p:tgtEl>
                                          <p:spTgt spid="381"/>
                                        </p:tgtEl>
                                        <p:attrNameLst>
                                          <p:attrName>style.visibility</p:attrName>
                                        </p:attrNameLst>
                                      </p:cBhvr>
                                      <p:to>
                                        <p:strVal val="visible"/>
                                      </p:to>
                                    </p:set>
                                    <p:anim calcmode="lin" valueType="num">
                                      <p:cBhvr>
                                        <p:cTn id="27" dur="500" fill="hold"/>
                                        <p:tgtEl>
                                          <p:spTgt spid="381"/>
                                        </p:tgtEl>
                                        <p:attrNameLst>
                                          <p:attrName>ppt_w</p:attrName>
                                        </p:attrNameLst>
                                      </p:cBhvr>
                                      <p:tavLst>
                                        <p:tav tm="0">
                                          <p:val>
                                            <p:fltVal val="0"/>
                                          </p:val>
                                        </p:tav>
                                        <p:tav tm="100000">
                                          <p:val>
                                            <p:strVal val="#ppt_w"/>
                                          </p:val>
                                        </p:tav>
                                      </p:tavLst>
                                    </p:anim>
                                    <p:anim calcmode="lin" valueType="num">
                                      <p:cBhvr>
                                        <p:cTn id="28" dur="500" fill="hold"/>
                                        <p:tgtEl>
                                          <p:spTgt spid="381"/>
                                        </p:tgtEl>
                                        <p:attrNameLst>
                                          <p:attrName>ppt_h</p:attrName>
                                        </p:attrNameLst>
                                      </p:cBhvr>
                                      <p:tavLst>
                                        <p:tav tm="0">
                                          <p:val>
                                            <p:fltVal val="0"/>
                                          </p:val>
                                        </p:tav>
                                        <p:tav tm="100000">
                                          <p:val>
                                            <p:strVal val="#ppt_h"/>
                                          </p:val>
                                        </p:tav>
                                      </p:tavLst>
                                    </p:anim>
                                    <p:animEffect transition="in" filter="fade">
                                      <p:cBhvr>
                                        <p:cTn id="29" dur="500"/>
                                        <p:tgtEl>
                                          <p:spTgt spid="38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86">
                                            <p:txEl>
                                              <p:pRg st="0" end="0"/>
                                            </p:txEl>
                                          </p:spTgt>
                                        </p:tgtEl>
                                        <p:attrNameLst>
                                          <p:attrName>style.visibility</p:attrName>
                                        </p:attrNameLst>
                                      </p:cBhvr>
                                      <p:to>
                                        <p:strVal val="visible"/>
                                      </p:to>
                                    </p:set>
                                    <p:anim calcmode="lin" valueType="num">
                                      <p:cBhvr>
                                        <p:cTn id="32" dur="500" fill="hold"/>
                                        <p:tgtEl>
                                          <p:spTgt spid="386">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86">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8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86">
                                            <p:txEl>
                                              <p:pRg st="1" end="1"/>
                                            </p:txEl>
                                          </p:spTgt>
                                        </p:tgtEl>
                                        <p:attrNameLst>
                                          <p:attrName>style.visibility</p:attrName>
                                        </p:attrNameLst>
                                      </p:cBhvr>
                                      <p:to>
                                        <p:strVal val="visible"/>
                                      </p:to>
                                    </p:set>
                                    <p:anim calcmode="lin" valueType="num">
                                      <p:cBhvr>
                                        <p:cTn id="39" dur="500" fill="hold"/>
                                        <p:tgtEl>
                                          <p:spTgt spid="386">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386">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38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87">
                                            <p:txEl>
                                              <p:pRg st="0" end="0"/>
                                            </p:txEl>
                                          </p:spTgt>
                                        </p:tgtEl>
                                        <p:attrNameLst>
                                          <p:attrName>style.visibility</p:attrName>
                                        </p:attrNameLst>
                                      </p:cBhvr>
                                      <p:to>
                                        <p:strVal val="visible"/>
                                      </p:to>
                                    </p:set>
                                    <p:animEffect transition="in" filter="fade">
                                      <p:cBhvr>
                                        <p:cTn id="46" dur="1000"/>
                                        <p:tgtEl>
                                          <p:spTgt spid="387">
                                            <p:txEl>
                                              <p:pRg st="0" end="0"/>
                                            </p:txEl>
                                          </p:spTgt>
                                        </p:tgtEl>
                                      </p:cBhvr>
                                    </p:animEffect>
                                    <p:anim calcmode="lin" valueType="num">
                                      <p:cBhvr>
                                        <p:cTn id="47" dur="1000" fill="hold"/>
                                        <p:tgtEl>
                                          <p:spTgt spid="387">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87">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87">
                                            <p:txEl>
                                              <p:pRg st="1" end="1"/>
                                            </p:txEl>
                                          </p:spTgt>
                                        </p:tgtEl>
                                        <p:attrNameLst>
                                          <p:attrName>style.visibility</p:attrName>
                                        </p:attrNameLst>
                                      </p:cBhvr>
                                      <p:to>
                                        <p:strVal val="visible"/>
                                      </p:to>
                                    </p:set>
                                    <p:animEffect transition="in" filter="fade">
                                      <p:cBhvr>
                                        <p:cTn id="51" dur="1000"/>
                                        <p:tgtEl>
                                          <p:spTgt spid="387">
                                            <p:txEl>
                                              <p:pRg st="1" end="1"/>
                                            </p:txEl>
                                          </p:spTgt>
                                        </p:tgtEl>
                                      </p:cBhvr>
                                    </p:animEffect>
                                    <p:anim calcmode="lin" valueType="num">
                                      <p:cBhvr>
                                        <p:cTn id="52" dur="1000" fill="hold"/>
                                        <p:tgtEl>
                                          <p:spTgt spid="387">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387">
                                            <p:txEl>
                                              <p:pRg st="1" end="1"/>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87">
                                            <p:txEl>
                                              <p:pRg st="2" end="2"/>
                                            </p:txEl>
                                          </p:spTgt>
                                        </p:tgtEl>
                                        <p:attrNameLst>
                                          <p:attrName>style.visibility</p:attrName>
                                        </p:attrNameLst>
                                      </p:cBhvr>
                                      <p:to>
                                        <p:strVal val="visible"/>
                                      </p:to>
                                    </p:set>
                                    <p:animEffect transition="in" filter="fade">
                                      <p:cBhvr>
                                        <p:cTn id="56" dur="1000"/>
                                        <p:tgtEl>
                                          <p:spTgt spid="387">
                                            <p:txEl>
                                              <p:pRg st="2" end="2"/>
                                            </p:txEl>
                                          </p:spTgt>
                                        </p:tgtEl>
                                      </p:cBhvr>
                                    </p:animEffect>
                                    <p:anim calcmode="lin" valueType="num">
                                      <p:cBhvr>
                                        <p:cTn id="57" dur="1000" fill="hold"/>
                                        <p:tgtEl>
                                          <p:spTgt spid="387">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387">
                                            <p:txEl>
                                              <p:pRg st="2" end="2"/>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87">
                                            <p:txEl>
                                              <p:pRg st="3" end="3"/>
                                            </p:txEl>
                                          </p:spTgt>
                                        </p:tgtEl>
                                        <p:attrNameLst>
                                          <p:attrName>style.visibility</p:attrName>
                                        </p:attrNameLst>
                                      </p:cBhvr>
                                      <p:to>
                                        <p:strVal val="visible"/>
                                      </p:to>
                                    </p:set>
                                    <p:animEffect transition="in" filter="fade">
                                      <p:cBhvr>
                                        <p:cTn id="61" dur="1000"/>
                                        <p:tgtEl>
                                          <p:spTgt spid="387">
                                            <p:txEl>
                                              <p:pRg st="3" end="3"/>
                                            </p:txEl>
                                          </p:spTgt>
                                        </p:tgtEl>
                                      </p:cBhvr>
                                    </p:animEffect>
                                    <p:anim calcmode="lin" valueType="num">
                                      <p:cBhvr>
                                        <p:cTn id="62" dur="1000" fill="hold"/>
                                        <p:tgtEl>
                                          <p:spTgt spid="387">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387">
                                            <p:txEl>
                                              <p:pRg st="3" end="3"/>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87">
                                            <p:txEl>
                                              <p:pRg st="4" end="4"/>
                                            </p:txEl>
                                          </p:spTgt>
                                        </p:tgtEl>
                                        <p:attrNameLst>
                                          <p:attrName>style.visibility</p:attrName>
                                        </p:attrNameLst>
                                      </p:cBhvr>
                                      <p:to>
                                        <p:strVal val="visible"/>
                                      </p:to>
                                    </p:set>
                                    <p:animEffect transition="in" filter="fade">
                                      <p:cBhvr>
                                        <p:cTn id="66" dur="1000"/>
                                        <p:tgtEl>
                                          <p:spTgt spid="387">
                                            <p:txEl>
                                              <p:pRg st="4" end="4"/>
                                            </p:txEl>
                                          </p:spTgt>
                                        </p:tgtEl>
                                      </p:cBhvr>
                                    </p:animEffect>
                                    <p:anim calcmode="lin" valueType="num">
                                      <p:cBhvr>
                                        <p:cTn id="67" dur="1000" fill="hold"/>
                                        <p:tgtEl>
                                          <p:spTgt spid="387">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387">
                                            <p:txEl>
                                              <p:pRg st="4" end="4"/>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87">
                                            <p:txEl>
                                              <p:pRg st="5" end="5"/>
                                            </p:txEl>
                                          </p:spTgt>
                                        </p:tgtEl>
                                        <p:attrNameLst>
                                          <p:attrName>style.visibility</p:attrName>
                                        </p:attrNameLst>
                                      </p:cBhvr>
                                      <p:to>
                                        <p:strVal val="visible"/>
                                      </p:to>
                                    </p:set>
                                    <p:animEffect transition="in" filter="fade">
                                      <p:cBhvr>
                                        <p:cTn id="71" dur="1000"/>
                                        <p:tgtEl>
                                          <p:spTgt spid="387">
                                            <p:txEl>
                                              <p:pRg st="5" end="5"/>
                                            </p:txEl>
                                          </p:spTgt>
                                        </p:tgtEl>
                                      </p:cBhvr>
                                    </p:animEffect>
                                    <p:anim calcmode="lin" valueType="num">
                                      <p:cBhvr>
                                        <p:cTn id="72" dur="1000" fill="hold"/>
                                        <p:tgtEl>
                                          <p:spTgt spid="387">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38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 grpId="0" animBg="1"/>
      <p:bldP spid="385" grpId="0" animBg="1"/>
      <p:bldP spid="386" grpId="0" uiExpand="1" build="p"/>
      <p:bldP spid="3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cxnSp>
        <p:nvCxnSpPr>
          <p:cNvPr id="444" name="Google Shape;444;p50"/>
          <p:cNvCxnSpPr/>
          <p:nvPr/>
        </p:nvCxnSpPr>
        <p:spPr>
          <a:xfrm>
            <a:off x="4572414" y="-13800"/>
            <a:ext cx="0" cy="1080300"/>
          </a:xfrm>
          <a:prstGeom prst="straightConnector1">
            <a:avLst/>
          </a:prstGeom>
          <a:noFill/>
          <a:ln w="19050" cap="flat" cmpd="sng">
            <a:solidFill>
              <a:schemeClr val="accent1"/>
            </a:solidFill>
            <a:prstDash val="solid"/>
            <a:round/>
            <a:headEnd type="none" w="med" len="med"/>
            <a:tailEnd type="none" w="med" len="med"/>
          </a:ln>
        </p:spPr>
      </p:cxnSp>
      <p:sp>
        <p:nvSpPr>
          <p:cNvPr id="445" name="Google Shape;445;p50"/>
          <p:cNvSpPr/>
          <p:nvPr/>
        </p:nvSpPr>
        <p:spPr>
          <a:xfrm>
            <a:off x="2691167" y="291422"/>
            <a:ext cx="3899400" cy="80178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NF-Oswald" panose="02000506000000020004" pitchFamily="2" charset="0"/>
            </a:endParaRPr>
          </a:p>
        </p:txBody>
      </p:sp>
      <p:sp>
        <p:nvSpPr>
          <p:cNvPr id="463" name="Google Shape;463;p50"/>
          <p:cNvSpPr txBox="1">
            <a:spLocks noGrp="1"/>
          </p:cNvSpPr>
          <p:nvPr>
            <p:ph type="title"/>
          </p:nvPr>
        </p:nvSpPr>
        <p:spPr>
          <a:xfrm>
            <a:off x="2691166" y="285302"/>
            <a:ext cx="3899395" cy="80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VNF-Oswald" panose="02000506000000020004" pitchFamily="2" charset="0"/>
              </a:rPr>
              <a:t>Địa lý</a:t>
            </a:r>
            <a:endParaRPr dirty="0">
              <a:latin typeface="VNF-Oswald" panose="02000506000000020004" pitchFamily="2" charset="0"/>
            </a:endParaRPr>
          </a:p>
        </p:txBody>
      </p:sp>
      <p:sp>
        <p:nvSpPr>
          <p:cNvPr id="7" name="Google Shape;649;p63"/>
          <p:cNvSpPr txBox="1"/>
          <p:nvPr/>
        </p:nvSpPr>
        <p:spPr>
          <a:xfrm>
            <a:off x="-1" y="1630192"/>
            <a:ext cx="4571989"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Oswald" panose="00000500000000000000"/>
              <a:buNone/>
              <a:defRPr sz="3000" b="1" i="0" u="none" strike="noStrike" cap="none">
                <a:solidFill>
                  <a:schemeClr val="accent2"/>
                </a:solidFill>
                <a:latin typeface="Oswald" panose="00000500000000000000"/>
                <a:ea typeface="Oswald" panose="00000500000000000000"/>
                <a:cs typeface="Oswald" panose="00000500000000000000"/>
                <a:sym typeface="Oswald"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vi-VN" dirty="0" err="1">
                <a:latin typeface="VNF-Oswald" panose="02000506000000020004" pitchFamily="2" charset="0"/>
              </a:rPr>
              <a:t>Trụ</a:t>
            </a:r>
            <a:r>
              <a:rPr lang="vi-VN" dirty="0">
                <a:latin typeface="VNF-Oswald" panose="02000506000000020004" pitchFamily="2" charset="0"/>
              </a:rPr>
              <a:t> </a:t>
            </a:r>
            <a:r>
              <a:rPr lang="vi-VN" dirty="0" err="1">
                <a:latin typeface="VNF-Oswald" panose="02000506000000020004" pitchFamily="2" charset="0"/>
              </a:rPr>
              <a:t>sở</a:t>
            </a:r>
            <a:r>
              <a:rPr lang="vi-VN" dirty="0">
                <a:latin typeface="VNF-Oswald" panose="02000506000000020004" pitchFamily="2" charset="0"/>
              </a:rPr>
              <a:t> </a:t>
            </a:r>
            <a:r>
              <a:rPr lang="vi-VN" dirty="0" err="1">
                <a:latin typeface="VNF-Oswald" panose="02000506000000020004" pitchFamily="2" charset="0"/>
              </a:rPr>
              <a:t>chính</a:t>
            </a:r>
            <a:endParaRPr lang="vi-VN" dirty="0">
              <a:latin typeface="VNF-Oswald" panose="02000506000000020004" pitchFamily="2" charset="0"/>
            </a:endParaRPr>
          </a:p>
        </p:txBody>
      </p:sp>
      <p:cxnSp>
        <p:nvCxnSpPr>
          <p:cNvPr id="15" name="Google Shape;637;p63"/>
          <p:cNvCxnSpPr/>
          <p:nvPr/>
        </p:nvCxnSpPr>
        <p:spPr>
          <a:xfrm>
            <a:off x="4572000" y="1088932"/>
            <a:ext cx="0" cy="6531600"/>
          </a:xfrm>
          <a:prstGeom prst="straightConnector1">
            <a:avLst/>
          </a:prstGeom>
          <a:noFill/>
          <a:ln w="19050" cap="flat" cmpd="sng">
            <a:solidFill>
              <a:schemeClr val="accent1"/>
            </a:solidFill>
            <a:prstDash val="solid"/>
            <a:round/>
            <a:headEnd type="none" w="med" len="med"/>
            <a:tailEnd type="none" w="med" len="med"/>
          </a:ln>
        </p:spPr>
      </p:cxnSp>
      <p:sp>
        <p:nvSpPr>
          <p:cNvPr id="17" name="Hộp Văn bản 16"/>
          <p:cNvSpPr txBox="1"/>
          <p:nvPr/>
        </p:nvSpPr>
        <p:spPr>
          <a:xfrm>
            <a:off x="520324" y="2033924"/>
            <a:ext cx="4051664" cy="2801664"/>
          </a:xfrm>
          <a:prstGeom prst="rect">
            <a:avLst/>
          </a:prstGeom>
          <a:noFill/>
        </p:spPr>
        <p:txBody>
          <a:bodyPr wrap="square" rtlCol="0">
            <a:spAutoFit/>
          </a:bodyPr>
          <a:lstStyle/>
          <a:p>
            <a:pPr>
              <a:lnSpc>
                <a:spcPct val="150000"/>
              </a:lnSpc>
            </a:pPr>
            <a:r>
              <a:rPr lang="vi-VN" sz="2000">
                <a:latin typeface="VNF-Oswald" panose="02000506000000020004" pitchFamily="2" charset="0"/>
              </a:rPr>
              <a:t>Toà </a:t>
            </a:r>
            <a:r>
              <a:rPr lang="vi-VN" sz="2000" dirty="0" err="1">
                <a:latin typeface="VNF-Oswald" panose="02000506000000020004" pitchFamily="2" charset="0"/>
              </a:rPr>
              <a:t>nhà</a:t>
            </a:r>
            <a:r>
              <a:rPr lang="vi-VN" sz="2000" dirty="0">
                <a:latin typeface="VNF-Oswald" panose="02000506000000020004" pitchFamily="2" charset="0"/>
              </a:rPr>
              <a:t> 5 </a:t>
            </a:r>
            <a:r>
              <a:rPr lang="vi-VN" sz="2000" dirty="0" err="1">
                <a:latin typeface="VNF-Oswald" panose="02000506000000020004" pitchFamily="2" charset="0"/>
              </a:rPr>
              <a:t>tầng</a:t>
            </a:r>
            <a:endParaRPr lang="vi-VN" sz="2000" dirty="0">
              <a:latin typeface="VNF-Oswald" panose="02000506000000020004" pitchFamily="2" charset="0"/>
            </a:endParaRPr>
          </a:p>
          <a:p>
            <a:pPr>
              <a:lnSpc>
                <a:spcPct val="150000"/>
              </a:lnSpc>
            </a:pPr>
            <a:r>
              <a:rPr lang="vi-VN" sz="2000" dirty="0">
                <a:latin typeface="VNF-Oswald" panose="02000506000000020004" pitchFamily="2" charset="0"/>
              </a:rPr>
              <a:t>       -  Văn </a:t>
            </a:r>
            <a:r>
              <a:rPr lang="vi-VN" sz="2000" dirty="0" err="1">
                <a:latin typeface="VNF-Oswald" panose="02000506000000020004" pitchFamily="2" charset="0"/>
              </a:rPr>
              <a:t>phòng</a:t>
            </a:r>
            <a:r>
              <a:rPr lang="vi-VN" sz="2000" dirty="0">
                <a:latin typeface="VNF-Oswald" panose="02000506000000020004" pitchFamily="2" charset="0"/>
              </a:rPr>
              <a:t> </a:t>
            </a:r>
            <a:r>
              <a:rPr lang="vi-VN" sz="2000" dirty="0" err="1">
                <a:latin typeface="VNF-Oswald" panose="02000506000000020004" pitchFamily="2" charset="0"/>
              </a:rPr>
              <a:t>các</a:t>
            </a:r>
            <a:r>
              <a:rPr lang="vi-VN" sz="2000" dirty="0">
                <a:latin typeface="VNF-Oswald" panose="02000506000000020004" pitchFamily="2" charset="0"/>
              </a:rPr>
              <a:t> </a:t>
            </a:r>
            <a:r>
              <a:rPr lang="vi-VN" sz="2000" dirty="0" err="1">
                <a:latin typeface="VNF-Oswald" panose="02000506000000020004" pitchFamily="2" charset="0"/>
              </a:rPr>
              <a:t>phòng</a:t>
            </a:r>
            <a:r>
              <a:rPr lang="vi-VN" sz="2000" dirty="0">
                <a:latin typeface="VNF-Oswald" panose="02000506000000020004" pitchFamily="2" charset="0"/>
              </a:rPr>
              <a:t> ban</a:t>
            </a:r>
            <a:br>
              <a:rPr lang="vi-VN" sz="2000" dirty="0">
                <a:latin typeface="VNF-Oswald" panose="02000506000000020004" pitchFamily="2" charset="0"/>
              </a:rPr>
            </a:br>
            <a:r>
              <a:rPr lang="vi-VN" sz="2000" dirty="0">
                <a:latin typeface="VNF-Oswald" panose="02000506000000020004" pitchFamily="2" charset="0"/>
              </a:rPr>
              <a:t>       -  </a:t>
            </a:r>
            <a:r>
              <a:rPr lang="vi-VN" sz="2000" dirty="0" err="1">
                <a:latin typeface="VNF-Oswald" panose="02000506000000020004" pitchFamily="2" charset="0"/>
              </a:rPr>
              <a:t>Database</a:t>
            </a:r>
            <a:r>
              <a:rPr lang="vi-VN" sz="2000" dirty="0">
                <a:latin typeface="VNF-Oswald" panose="02000506000000020004" pitchFamily="2" charset="0"/>
              </a:rPr>
              <a:t> </a:t>
            </a:r>
            <a:r>
              <a:rPr lang="vi-VN" sz="2000" dirty="0" err="1">
                <a:latin typeface="VNF-Oswald" panose="02000506000000020004" pitchFamily="2" charset="0"/>
              </a:rPr>
              <a:t>của</a:t>
            </a:r>
            <a:r>
              <a:rPr lang="vi-VN" sz="2000" dirty="0">
                <a:latin typeface="VNF-Oswald" panose="02000506000000020004" pitchFamily="2" charset="0"/>
              </a:rPr>
              <a:t> </a:t>
            </a:r>
            <a:r>
              <a:rPr lang="vi-VN" sz="2000" dirty="0" err="1">
                <a:latin typeface="VNF-Oswald" panose="02000506000000020004" pitchFamily="2" charset="0"/>
              </a:rPr>
              <a:t>Trường</a:t>
            </a:r>
            <a:endParaRPr lang="vi-VN" sz="2000" dirty="0">
              <a:latin typeface="VNF-Oswald" panose="02000506000000020004" pitchFamily="2" charset="0"/>
            </a:endParaRPr>
          </a:p>
          <a:p>
            <a:pPr>
              <a:lnSpc>
                <a:spcPct val="150000"/>
              </a:lnSpc>
            </a:pPr>
            <a:r>
              <a:rPr lang="vi-VN" sz="2000" dirty="0" err="1">
                <a:latin typeface="VNF-Oswald" panose="02000506000000020004" pitchFamily="2" charset="0"/>
              </a:rPr>
              <a:t>Toà</a:t>
            </a:r>
            <a:r>
              <a:rPr lang="vi-VN" sz="2000" dirty="0">
                <a:latin typeface="VNF-Oswald" panose="02000506000000020004" pitchFamily="2" charset="0"/>
              </a:rPr>
              <a:t> </a:t>
            </a:r>
            <a:r>
              <a:rPr lang="vi-VN" sz="2000" dirty="0" err="1">
                <a:latin typeface="VNF-Oswald" panose="02000506000000020004" pitchFamily="2" charset="0"/>
              </a:rPr>
              <a:t>nhà</a:t>
            </a:r>
            <a:r>
              <a:rPr lang="vi-VN" sz="2000" dirty="0">
                <a:latin typeface="VNF-Oswald" panose="02000506000000020004" pitchFamily="2" charset="0"/>
              </a:rPr>
              <a:t> 12 </a:t>
            </a:r>
            <a:r>
              <a:rPr lang="vi-VN" sz="2000" dirty="0" err="1">
                <a:latin typeface="VNF-Oswald" panose="02000506000000020004" pitchFamily="2" charset="0"/>
              </a:rPr>
              <a:t>tầng</a:t>
            </a:r>
            <a:br>
              <a:rPr lang="vi-VN" sz="2000" dirty="0">
                <a:latin typeface="VNF-Oswald" panose="02000506000000020004" pitchFamily="2" charset="0"/>
              </a:rPr>
            </a:br>
            <a:r>
              <a:rPr lang="vi-VN" sz="2000" dirty="0">
                <a:latin typeface="VNF-Oswald" panose="02000506000000020004" pitchFamily="2" charset="0"/>
              </a:rPr>
              <a:t>       -  </a:t>
            </a:r>
            <a:r>
              <a:rPr lang="vi-VN" sz="2000" dirty="0" err="1">
                <a:latin typeface="VNF-Oswald" panose="02000506000000020004" pitchFamily="2" charset="0"/>
              </a:rPr>
              <a:t>Các</a:t>
            </a:r>
            <a:r>
              <a:rPr lang="vi-VN" sz="2000" dirty="0">
                <a:latin typeface="VNF-Oswald" panose="02000506000000020004" pitchFamily="2" charset="0"/>
              </a:rPr>
              <a:t> </a:t>
            </a:r>
            <a:r>
              <a:rPr lang="vi-VN" sz="2000" dirty="0" err="1">
                <a:latin typeface="VNF-Oswald" panose="02000506000000020004" pitchFamily="2" charset="0"/>
              </a:rPr>
              <a:t>phòng</a:t>
            </a:r>
            <a:r>
              <a:rPr lang="vi-VN" sz="2000" dirty="0">
                <a:latin typeface="VNF-Oswald" panose="02000506000000020004" pitchFamily="2" charset="0"/>
              </a:rPr>
              <a:t> </a:t>
            </a:r>
            <a:r>
              <a:rPr lang="vi-VN" sz="2000" dirty="0" err="1">
                <a:latin typeface="VNF-Oswald" panose="02000506000000020004" pitchFamily="2" charset="0"/>
              </a:rPr>
              <a:t>học</a:t>
            </a:r>
            <a:r>
              <a:rPr lang="vi-VN" sz="2000" dirty="0">
                <a:latin typeface="VNF-Oswald" panose="02000506000000020004" pitchFamily="2" charset="0"/>
              </a:rPr>
              <a:t> </a:t>
            </a:r>
            <a:br>
              <a:rPr lang="vi-VN" sz="2000" dirty="0">
                <a:latin typeface="VNF-Oswald" panose="02000506000000020004" pitchFamily="2" charset="0"/>
              </a:rPr>
            </a:br>
            <a:r>
              <a:rPr lang="vi-VN" sz="2000" dirty="0">
                <a:latin typeface="VNF-Oswald" panose="02000506000000020004" pitchFamily="2" charset="0"/>
              </a:rPr>
              <a:t>       -  </a:t>
            </a:r>
            <a:r>
              <a:rPr lang="vi-VN" sz="2000" dirty="0" err="1">
                <a:latin typeface="VNF-Oswald" panose="02000506000000020004" pitchFamily="2" charset="0"/>
              </a:rPr>
              <a:t>Các</a:t>
            </a:r>
            <a:r>
              <a:rPr lang="vi-VN" sz="2000" dirty="0">
                <a:latin typeface="VNF-Oswald" panose="02000506000000020004" pitchFamily="2" charset="0"/>
              </a:rPr>
              <a:t> </a:t>
            </a:r>
            <a:r>
              <a:rPr lang="vi-VN" sz="2000" dirty="0" err="1">
                <a:latin typeface="VNF-Oswald" panose="02000506000000020004" pitchFamily="2" charset="0"/>
              </a:rPr>
              <a:t>phòng</a:t>
            </a:r>
            <a:r>
              <a:rPr lang="vi-VN" sz="2000" dirty="0">
                <a:latin typeface="VNF-Oswald" panose="02000506000000020004" pitchFamily="2" charset="0"/>
              </a:rPr>
              <a:t> </a:t>
            </a:r>
            <a:r>
              <a:rPr lang="vi-VN" sz="2000" dirty="0" err="1">
                <a:latin typeface="VNF-Oswald" panose="02000506000000020004" pitchFamily="2" charset="0"/>
              </a:rPr>
              <a:t>thực</a:t>
            </a:r>
            <a:r>
              <a:rPr lang="vi-VN" sz="2000" dirty="0">
                <a:latin typeface="VNF-Oswald" panose="02000506000000020004" pitchFamily="2" charset="0"/>
              </a:rPr>
              <a:t> </a:t>
            </a:r>
            <a:r>
              <a:rPr lang="vi-VN" sz="2000" dirty="0" err="1">
                <a:latin typeface="VNF-Oswald" panose="02000506000000020004" pitchFamily="2" charset="0"/>
              </a:rPr>
              <a:t>thành</a:t>
            </a:r>
            <a:endParaRPr lang="vi-VN" sz="2000" dirty="0">
              <a:latin typeface="VNF-Oswald" panose="02000506000000020004" pitchFamily="2" charset="0"/>
            </a:endParaRPr>
          </a:p>
        </p:txBody>
      </p:sp>
      <p:sp>
        <p:nvSpPr>
          <p:cNvPr id="18" name="Google Shape;649;p63"/>
          <p:cNvSpPr txBox="1"/>
          <p:nvPr/>
        </p:nvSpPr>
        <p:spPr>
          <a:xfrm>
            <a:off x="4571988" y="1634058"/>
            <a:ext cx="4572012" cy="39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Oswald" panose="00000500000000000000"/>
              <a:buNone/>
              <a:defRPr sz="3000" b="1" i="0" u="none" strike="noStrike" cap="none">
                <a:solidFill>
                  <a:schemeClr val="accent2"/>
                </a:solidFill>
                <a:latin typeface="Oswald" panose="00000500000000000000"/>
                <a:ea typeface="Oswald" panose="00000500000000000000"/>
                <a:cs typeface="Oswald" panose="00000500000000000000"/>
                <a:sym typeface="Oswald" panose="00000500000000000000"/>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vi-VN" dirty="0">
                <a:latin typeface="VNF-Oswald" panose="02000506000000020004" pitchFamily="2" charset="0"/>
              </a:rPr>
              <a:t>Chi </a:t>
            </a:r>
            <a:r>
              <a:rPr lang="vi-VN" dirty="0" err="1">
                <a:latin typeface="VNF-Oswald" panose="02000506000000020004" pitchFamily="2" charset="0"/>
              </a:rPr>
              <a:t>nhánh</a:t>
            </a:r>
            <a:endParaRPr lang="vi-VN" dirty="0">
              <a:latin typeface="VNF-Oswald" panose="02000506000000020004" pitchFamily="2" charset="0"/>
            </a:endParaRPr>
          </a:p>
        </p:txBody>
      </p:sp>
      <p:sp>
        <p:nvSpPr>
          <p:cNvPr id="19" name="Hộp Văn bản 18"/>
          <p:cNvSpPr txBox="1"/>
          <p:nvPr/>
        </p:nvSpPr>
        <p:spPr>
          <a:xfrm>
            <a:off x="5073112" y="2026192"/>
            <a:ext cx="3254575" cy="1416670"/>
          </a:xfrm>
          <a:prstGeom prst="rect">
            <a:avLst/>
          </a:prstGeom>
          <a:noFill/>
        </p:spPr>
        <p:txBody>
          <a:bodyPr wrap="square" rtlCol="0">
            <a:spAutoFit/>
          </a:bodyPr>
          <a:lstStyle/>
          <a:p>
            <a:pPr>
              <a:lnSpc>
                <a:spcPct val="150000"/>
              </a:lnSpc>
            </a:pPr>
            <a:r>
              <a:rPr lang="vi-VN" sz="2000">
                <a:latin typeface="VNF-Oswald" panose="02000506000000020004" pitchFamily="2" charset="0"/>
              </a:rPr>
              <a:t>Tổ </a:t>
            </a:r>
            <a:r>
              <a:rPr lang="vi-VN" sz="2000" dirty="0" err="1">
                <a:latin typeface="VNF-Oswald" panose="02000506000000020004" pitchFamily="2" charset="0"/>
              </a:rPr>
              <a:t>chức</a:t>
            </a:r>
            <a:r>
              <a:rPr lang="vi-VN" sz="2000" dirty="0">
                <a:latin typeface="VNF-Oswald" panose="02000506000000020004" pitchFamily="2" charset="0"/>
              </a:rPr>
              <a:t> </a:t>
            </a:r>
            <a:r>
              <a:rPr lang="vi-VN" sz="2000" dirty="0" err="1">
                <a:latin typeface="VNF-Oswald" panose="02000506000000020004" pitchFamily="2" charset="0"/>
              </a:rPr>
              <a:t>hoạt</a:t>
            </a:r>
            <a:r>
              <a:rPr lang="vi-VN" sz="2000" dirty="0">
                <a:latin typeface="VNF-Oswald" panose="02000506000000020004" pitchFamily="2" charset="0"/>
              </a:rPr>
              <a:t> </a:t>
            </a:r>
            <a:r>
              <a:rPr lang="vi-VN" sz="2000" dirty="0" err="1">
                <a:latin typeface="VNF-Oswald" panose="02000506000000020004" pitchFamily="2" charset="0"/>
              </a:rPr>
              <a:t>động</a:t>
            </a:r>
            <a:r>
              <a:rPr lang="vi-VN" sz="2000" dirty="0">
                <a:latin typeface="VNF-Oswald" panose="02000506000000020004" pitchFamily="2" charset="0"/>
              </a:rPr>
              <a:t> </a:t>
            </a:r>
            <a:r>
              <a:rPr lang="vi-VN" sz="2000" dirty="0" err="1">
                <a:latin typeface="VNF-Oswald" panose="02000506000000020004" pitchFamily="2" charset="0"/>
              </a:rPr>
              <a:t>từ</a:t>
            </a:r>
            <a:r>
              <a:rPr lang="vi-VN" sz="2000" dirty="0">
                <a:latin typeface="VNF-Oswald" panose="02000506000000020004" pitchFamily="2" charset="0"/>
              </a:rPr>
              <a:t> xa</a:t>
            </a:r>
          </a:p>
          <a:p>
            <a:pPr>
              <a:lnSpc>
                <a:spcPct val="150000"/>
              </a:lnSpc>
            </a:pPr>
            <a:r>
              <a:rPr lang="vi-VN" sz="2000" dirty="0" err="1">
                <a:latin typeface="VNF-Oswald" panose="02000506000000020004" pitchFamily="2" charset="0"/>
              </a:rPr>
              <a:t>Các</a:t>
            </a:r>
            <a:r>
              <a:rPr lang="vi-VN" sz="2000" dirty="0">
                <a:latin typeface="VNF-Oswald" panose="02000506000000020004" pitchFamily="2" charset="0"/>
              </a:rPr>
              <a:t> </a:t>
            </a:r>
            <a:r>
              <a:rPr lang="vi-VN" sz="2000" dirty="0" err="1">
                <a:latin typeface="VNF-Oswald" panose="02000506000000020004" pitchFamily="2" charset="0"/>
              </a:rPr>
              <a:t>lớp</a:t>
            </a:r>
            <a:r>
              <a:rPr lang="vi-VN" sz="2000" dirty="0">
                <a:latin typeface="VNF-Oswald" panose="02000506000000020004" pitchFamily="2" charset="0"/>
              </a:rPr>
              <a:t> </a:t>
            </a:r>
            <a:r>
              <a:rPr lang="vi-VN" sz="2000" dirty="0" err="1">
                <a:latin typeface="VNF-Oswald" panose="02000506000000020004" pitchFamily="2" charset="0"/>
              </a:rPr>
              <a:t>học</a:t>
            </a:r>
            <a:r>
              <a:rPr lang="vi-VN" sz="2000" dirty="0">
                <a:latin typeface="VNF-Oswald" panose="02000506000000020004" pitchFamily="2" charset="0"/>
              </a:rPr>
              <a:t> </a:t>
            </a:r>
            <a:r>
              <a:rPr lang="vi-VN" sz="2000" dirty="0" err="1">
                <a:latin typeface="VNF-Oswald" panose="02000506000000020004" pitchFamily="2" charset="0"/>
              </a:rPr>
              <a:t>ngoài</a:t>
            </a:r>
            <a:r>
              <a:rPr lang="vi-VN" sz="2000" dirty="0">
                <a:latin typeface="VNF-Oswald" panose="02000506000000020004" pitchFamily="2" charset="0"/>
              </a:rPr>
              <a:t> </a:t>
            </a:r>
            <a:r>
              <a:rPr lang="vi-VN" sz="2000" dirty="0" err="1">
                <a:latin typeface="VNF-Oswald" panose="02000506000000020004" pitchFamily="2" charset="0"/>
              </a:rPr>
              <a:t>giờ</a:t>
            </a:r>
            <a:r>
              <a:rPr lang="vi-VN" sz="2000" dirty="0">
                <a:latin typeface="VNF-Oswald" panose="02000506000000020004" pitchFamily="2" charset="0"/>
              </a:rPr>
              <a:t> </a:t>
            </a:r>
            <a:r>
              <a:rPr lang="vi-VN" sz="2000" dirty="0" err="1">
                <a:latin typeface="VNF-Oswald" panose="02000506000000020004" pitchFamily="2" charset="0"/>
              </a:rPr>
              <a:t>hành</a:t>
            </a:r>
            <a:r>
              <a:rPr lang="vi-VN" sz="2000" dirty="0">
                <a:latin typeface="VNF-Oswald" panose="02000506000000020004" pitchFamily="2" charset="0"/>
              </a:rPr>
              <a:t> </a:t>
            </a:r>
            <a:r>
              <a:rPr lang="vi-VN" sz="2000" dirty="0" err="1">
                <a:latin typeface="VNF-Oswald" panose="02000506000000020004" pitchFamily="2" charset="0"/>
              </a:rPr>
              <a:t>chính</a:t>
            </a:r>
            <a:endParaRPr lang="vi-VN" sz="2000" dirty="0">
              <a:latin typeface="VNF-Oswald" panose="02000506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cxnSp>
        <p:nvCxnSpPr>
          <p:cNvPr id="520" name="Google Shape;520;p54"/>
          <p:cNvCxnSpPr/>
          <p:nvPr/>
        </p:nvCxnSpPr>
        <p:spPr>
          <a:xfrm>
            <a:off x="2316775" y="1842475"/>
            <a:ext cx="0" cy="5727300"/>
          </a:xfrm>
          <a:prstGeom prst="straightConnector1">
            <a:avLst/>
          </a:prstGeom>
          <a:noFill/>
          <a:ln w="19050" cap="flat" cmpd="sng">
            <a:solidFill>
              <a:schemeClr val="accent1"/>
            </a:solidFill>
            <a:prstDash val="solid"/>
            <a:round/>
            <a:headEnd type="none" w="med" len="med"/>
            <a:tailEnd type="none" w="med" len="med"/>
          </a:ln>
        </p:spPr>
      </p:cxnSp>
      <p:sp>
        <p:nvSpPr>
          <p:cNvPr id="521" name="Google Shape;521;p54"/>
          <p:cNvSpPr/>
          <p:nvPr/>
        </p:nvSpPr>
        <p:spPr>
          <a:xfrm>
            <a:off x="654175" y="1176247"/>
            <a:ext cx="7962000" cy="3165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
        <p:nvSpPr>
          <p:cNvPr id="522" name="Google Shape;522;p54"/>
          <p:cNvSpPr/>
          <p:nvPr/>
        </p:nvSpPr>
        <p:spPr>
          <a:xfrm>
            <a:off x="493497" y="767670"/>
            <a:ext cx="3608159" cy="360815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4"/>
          <p:cNvSpPr/>
          <p:nvPr/>
        </p:nvSpPr>
        <p:spPr>
          <a:xfrm>
            <a:off x="741435" y="1015607"/>
            <a:ext cx="3112200" cy="3112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524" name="Google Shape;524;p54"/>
          <p:cNvSpPr txBox="1">
            <a:spLocks noGrp="1"/>
          </p:cNvSpPr>
          <p:nvPr>
            <p:ph type="title"/>
          </p:nvPr>
        </p:nvSpPr>
        <p:spPr>
          <a:xfrm>
            <a:off x="4572000" y="2338297"/>
            <a:ext cx="366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700" dirty="0">
                <a:latin typeface="VNF-Oswald" panose="02000506000000020004" pitchFamily="2" charset="0"/>
              </a:rPr>
              <a:t>Phân </a:t>
            </a:r>
            <a:r>
              <a:rPr lang="vi-VN" sz="5700" dirty="0" err="1">
                <a:latin typeface="VNF-Oswald" panose="02000506000000020004" pitchFamily="2" charset="0"/>
              </a:rPr>
              <a:t>tích</a:t>
            </a:r>
            <a:r>
              <a:rPr lang="vi-VN" sz="5700" dirty="0">
                <a:latin typeface="VNF-Oswald" panose="02000506000000020004" pitchFamily="2" charset="0"/>
              </a:rPr>
              <a:t> yêu </a:t>
            </a:r>
            <a:r>
              <a:rPr lang="vi-VN" sz="5700" dirty="0" err="1">
                <a:latin typeface="VNF-Oswald" panose="02000506000000020004" pitchFamily="2" charset="0"/>
              </a:rPr>
              <a:t>cầu</a:t>
            </a:r>
            <a:endParaRPr sz="5700" dirty="0">
              <a:latin typeface="VNF-Oswald" panose="02000506000000020004" pitchFamily="2" charset="0"/>
            </a:endParaRPr>
          </a:p>
        </p:txBody>
      </p:sp>
      <p:sp>
        <p:nvSpPr>
          <p:cNvPr id="525" name="Google Shape;525;p54"/>
          <p:cNvSpPr txBox="1">
            <a:spLocks noGrp="1"/>
          </p:cNvSpPr>
          <p:nvPr>
            <p:ph type="title" idx="2"/>
          </p:nvPr>
        </p:nvSpPr>
        <p:spPr>
          <a:xfrm>
            <a:off x="724675" y="1590000"/>
            <a:ext cx="3145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cxnSp>
        <p:nvCxnSpPr>
          <p:cNvPr id="2" name="Google Shape;354;p40">
            <a:extLst>
              <a:ext uri="{FF2B5EF4-FFF2-40B4-BE49-F238E27FC236}">
                <a16:creationId xmlns:a16="http://schemas.microsoft.com/office/drawing/2014/main" id="{CA848821-ED43-0554-58E7-CBDC2F1EADE8}"/>
              </a:ext>
            </a:extLst>
          </p:cNvPr>
          <p:cNvCxnSpPr>
            <a:cxnSpLocks/>
          </p:cNvCxnSpPr>
          <p:nvPr/>
        </p:nvCxnSpPr>
        <p:spPr>
          <a:xfrm>
            <a:off x="4569229" y="816429"/>
            <a:ext cx="2771" cy="4327071"/>
          </a:xfrm>
          <a:prstGeom prst="straightConnector1">
            <a:avLst/>
          </a:prstGeom>
          <a:noFill/>
          <a:ln w="19050" cap="flat" cmpd="sng">
            <a:solidFill>
              <a:schemeClr val="accent1"/>
            </a:solidFill>
            <a:prstDash val="solid"/>
            <a:round/>
            <a:headEnd type="none" w="med" len="med"/>
            <a:tailEnd type="none" w="med" len="med"/>
          </a:ln>
        </p:spPr>
      </p:cxnSp>
      <p:sp>
        <p:nvSpPr>
          <p:cNvPr id="7" name="Google Shape;355;p40">
            <a:extLst>
              <a:ext uri="{FF2B5EF4-FFF2-40B4-BE49-F238E27FC236}">
                <a16:creationId xmlns:a16="http://schemas.microsoft.com/office/drawing/2014/main" id="{7247C5E1-A15C-0A39-325B-712E3851E66A}"/>
              </a:ext>
            </a:extLst>
          </p:cNvPr>
          <p:cNvSpPr txBox="1">
            <a:spLocks/>
          </p:cNvSpPr>
          <p:nvPr/>
        </p:nvSpPr>
        <p:spPr>
          <a:xfrm>
            <a:off x="0" y="154110"/>
            <a:ext cx="9143999" cy="48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Oswald" panose="00000500000000000000"/>
              <a:buNone/>
              <a:defRPr sz="5300" b="1" i="0" u="none" strike="noStrike" cap="none">
                <a:solidFill>
                  <a:schemeClr val="dk1"/>
                </a:solidFill>
                <a:latin typeface="Oswald" panose="00000500000000000000"/>
                <a:ea typeface="Oswald" panose="00000500000000000000"/>
                <a:cs typeface="Oswald" panose="00000500000000000000"/>
                <a:sym typeface="Oswald" panose="00000500000000000000"/>
              </a:defRPr>
            </a:lvl1pPr>
            <a:lvl2pPr marR="0" lvl="1"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3500">
                <a:latin typeface="VNF-Oswald" panose="02000506000000020004" pitchFamily="2" charset="0"/>
              </a:rPr>
              <a:t>Người dùng</a:t>
            </a:r>
            <a:endParaRPr lang="vi-VN" sz="3500" dirty="0">
              <a:latin typeface="VNF-Oswald" panose="02000506000000020004" pitchFamily="2" charset="0"/>
            </a:endParaRPr>
          </a:p>
        </p:txBody>
      </p:sp>
      <p:grpSp>
        <p:nvGrpSpPr>
          <p:cNvPr id="11" name="Google Shape;359;p40">
            <a:extLst>
              <a:ext uri="{FF2B5EF4-FFF2-40B4-BE49-F238E27FC236}">
                <a16:creationId xmlns:a16="http://schemas.microsoft.com/office/drawing/2014/main" id="{4238465A-7426-D76E-1D13-2966D1A3F2C6}"/>
              </a:ext>
            </a:extLst>
          </p:cNvPr>
          <p:cNvGrpSpPr/>
          <p:nvPr/>
        </p:nvGrpSpPr>
        <p:grpSpPr>
          <a:xfrm>
            <a:off x="4082142" y="2270702"/>
            <a:ext cx="979714" cy="258279"/>
            <a:chOff x="3834888" y="1678000"/>
            <a:chExt cx="1482606" cy="396000"/>
          </a:xfrm>
        </p:grpSpPr>
        <p:cxnSp>
          <p:nvCxnSpPr>
            <p:cNvPr id="12" name="Google Shape;362;p40">
              <a:extLst>
                <a:ext uri="{FF2B5EF4-FFF2-40B4-BE49-F238E27FC236}">
                  <a16:creationId xmlns:a16="http://schemas.microsoft.com/office/drawing/2014/main" id="{F2DF1242-5993-FA37-9429-6C7F75E0201C}"/>
                </a:ext>
              </a:extLst>
            </p:cNvPr>
            <p:cNvCxnSpPr/>
            <p:nvPr/>
          </p:nvCxnSpPr>
          <p:spPr>
            <a:xfrm>
              <a:off x="4778394" y="1882534"/>
              <a:ext cx="539100" cy="0"/>
            </a:xfrm>
            <a:prstGeom prst="straightConnector1">
              <a:avLst/>
            </a:prstGeom>
            <a:noFill/>
            <a:ln w="19050" cap="flat" cmpd="sng">
              <a:solidFill>
                <a:schemeClr val="accent1"/>
              </a:solidFill>
              <a:prstDash val="solid"/>
              <a:round/>
              <a:headEnd type="none" w="med" len="med"/>
              <a:tailEnd type="none" w="med" len="med"/>
            </a:ln>
          </p:spPr>
        </p:cxnSp>
        <p:grpSp>
          <p:nvGrpSpPr>
            <p:cNvPr id="13" name="Google Shape;363;p40">
              <a:extLst>
                <a:ext uri="{FF2B5EF4-FFF2-40B4-BE49-F238E27FC236}">
                  <a16:creationId xmlns:a16="http://schemas.microsoft.com/office/drawing/2014/main" id="{ABA8357B-49B4-EF50-5EA5-047ACEA82153}"/>
                </a:ext>
              </a:extLst>
            </p:cNvPr>
            <p:cNvGrpSpPr/>
            <p:nvPr/>
          </p:nvGrpSpPr>
          <p:grpSpPr>
            <a:xfrm>
              <a:off x="3834888" y="1678000"/>
              <a:ext cx="935113" cy="396000"/>
              <a:chOff x="3834888" y="1678000"/>
              <a:chExt cx="935113" cy="396000"/>
            </a:xfrm>
          </p:grpSpPr>
          <p:sp>
            <p:nvSpPr>
              <p:cNvPr id="14" name="Google Shape;364;p40">
                <a:extLst>
                  <a:ext uri="{FF2B5EF4-FFF2-40B4-BE49-F238E27FC236}">
                    <a16:creationId xmlns:a16="http://schemas.microsoft.com/office/drawing/2014/main" id="{B013A6B1-2826-4A66-7D5A-24E060B66D48}"/>
                  </a:ext>
                </a:extLst>
              </p:cNvPr>
              <p:cNvSpPr/>
              <p:nvPr/>
            </p:nvSpPr>
            <p:spPr>
              <a:xfrm>
                <a:off x="4374000" y="1678000"/>
                <a:ext cx="396000" cy="3960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400"/>
              </a:p>
            </p:txBody>
          </p:sp>
          <p:cxnSp>
            <p:nvCxnSpPr>
              <p:cNvPr id="15" name="Google Shape;365;p40">
                <a:extLst>
                  <a:ext uri="{FF2B5EF4-FFF2-40B4-BE49-F238E27FC236}">
                    <a16:creationId xmlns:a16="http://schemas.microsoft.com/office/drawing/2014/main" id="{EE2AEE8B-EE57-E3BD-A1A8-59AFFE1CB8C1}"/>
                  </a:ext>
                </a:extLst>
              </p:cNvPr>
              <p:cNvCxnSpPr/>
              <p:nvPr/>
            </p:nvCxnSpPr>
            <p:spPr>
              <a:xfrm>
                <a:off x="3834888" y="1876000"/>
                <a:ext cx="539100" cy="0"/>
              </a:xfrm>
              <a:prstGeom prst="straightConnector1">
                <a:avLst/>
              </a:prstGeom>
              <a:noFill/>
              <a:ln w="19050" cap="flat" cmpd="sng">
                <a:solidFill>
                  <a:schemeClr val="accent1"/>
                </a:solidFill>
                <a:prstDash val="solid"/>
                <a:round/>
                <a:headEnd type="none" w="med" len="med"/>
                <a:tailEnd type="none" w="med" len="med"/>
              </a:ln>
            </p:spPr>
          </p:cxnSp>
        </p:grpSp>
      </p:grpSp>
      <p:sp>
        <p:nvSpPr>
          <p:cNvPr id="16" name="Google Shape;356;p40">
            <a:extLst>
              <a:ext uri="{FF2B5EF4-FFF2-40B4-BE49-F238E27FC236}">
                <a16:creationId xmlns:a16="http://schemas.microsoft.com/office/drawing/2014/main" id="{FC40349F-C0D1-2FE6-EB55-B629FF630E41}"/>
              </a:ext>
            </a:extLst>
          </p:cNvPr>
          <p:cNvSpPr txBox="1">
            <a:spLocks/>
          </p:cNvSpPr>
          <p:nvPr/>
        </p:nvSpPr>
        <p:spPr>
          <a:xfrm>
            <a:off x="149484" y="457821"/>
            <a:ext cx="4365609" cy="46856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spcBef>
                <a:spcPts val="500"/>
              </a:spcBef>
            </a:pPr>
            <a:r>
              <a:rPr lang="en-US" sz="2000" b="1">
                <a:solidFill>
                  <a:schemeClr val="tx2">
                    <a:lumMod val="10000"/>
                  </a:schemeClr>
                </a:solidFill>
                <a:latin typeface="VNF-Oswald" panose="02000506000000020004" pitchFamily="2" charset="0"/>
              </a:rPr>
              <a:t>Trụ sở chính</a:t>
            </a:r>
          </a:p>
          <a:p>
            <a:pPr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Cài đặt hệ thống mạng LAN (Truy cập hệ thống + NAT)</a:t>
            </a:r>
          </a:p>
          <a:p>
            <a:pPr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Database đủ lớn </a:t>
            </a:r>
          </a:p>
          <a:p>
            <a:pPr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Server ứng dụng đủ mạnh, đủ lớn </a:t>
            </a:r>
          </a:p>
          <a:p>
            <a:pPr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Radius Server để chứng thực truy cập</a:t>
            </a:r>
            <a:endParaRPr lang="en-US" sz="2000">
              <a:solidFill>
                <a:schemeClr val="tx2">
                  <a:lumMod val="10000"/>
                </a:schemeClr>
              </a:solidFill>
              <a:latin typeface="VNF-Oswald" panose="02000506000000020004" pitchFamily="2" charset="0"/>
              <a:ea typeface="SimSun" panose="02010600030101010101" pitchFamily="2" charset="-122"/>
              <a:cs typeface="SimSun" panose="02010600030101010101" pitchFamily="2" charset="-122"/>
            </a:endParaRPr>
          </a:p>
          <a:p>
            <a:pPr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WiFi Public </a:t>
            </a:r>
          </a:p>
          <a:p>
            <a:pPr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VPN client-to-site để cán bộ, giảng viên làm việc tại nhà</a:t>
            </a:r>
            <a:endParaRPr lang="vi-VN" sz="2000">
              <a:solidFill>
                <a:schemeClr val="tx2">
                  <a:lumMod val="10000"/>
                </a:schemeClr>
              </a:solidFill>
              <a:latin typeface="VNF-Oswald" panose="02000506000000020004" pitchFamily="2" charset="0"/>
              <a:ea typeface="SimSun" panose="02010600030101010101" pitchFamily="2" charset="-122"/>
              <a:cs typeface="SimSun" panose="02010600030101010101" pitchFamily="2" charset="-122"/>
            </a:endParaRPr>
          </a:p>
          <a:p>
            <a:pPr algn="just">
              <a:lnSpc>
                <a:spcPct val="150000"/>
              </a:lnSpc>
              <a:spcBef>
                <a:spcPts val="500"/>
              </a:spcBef>
            </a:pPr>
            <a:endParaRPr lang="en-US" sz="1200" dirty="0">
              <a:solidFill>
                <a:schemeClr val="tx2">
                  <a:lumMod val="10000"/>
                </a:schemeClr>
              </a:solidFill>
              <a:latin typeface="Oswald" panose="00000500000000000000" pitchFamily="2" charset="-93"/>
            </a:endParaRPr>
          </a:p>
        </p:txBody>
      </p:sp>
      <p:sp>
        <p:nvSpPr>
          <p:cNvPr id="17" name="Google Shape;356;p40">
            <a:extLst>
              <a:ext uri="{FF2B5EF4-FFF2-40B4-BE49-F238E27FC236}">
                <a16:creationId xmlns:a16="http://schemas.microsoft.com/office/drawing/2014/main" id="{47D70A76-3B14-4727-0840-62F9C6F42ABE}"/>
              </a:ext>
            </a:extLst>
          </p:cNvPr>
          <p:cNvSpPr txBox="1">
            <a:spLocks/>
          </p:cNvSpPr>
          <p:nvPr/>
        </p:nvSpPr>
        <p:spPr>
          <a:xfrm>
            <a:off x="4883736" y="457576"/>
            <a:ext cx="4135128" cy="22568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150000"/>
              </a:lnSpc>
              <a:spcBef>
                <a:spcPts val="500"/>
              </a:spcBef>
            </a:pPr>
            <a:r>
              <a:rPr lang="en-US" sz="2000" b="1">
                <a:solidFill>
                  <a:schemeClr val="tx2">
                    <a:lumMod val="10000"/>
                  </a:schemeClr>
                </a:solidFill>
                <a:latin typeface="VNF-Oswald" panose="02000506000000020004" pitchFamily="2" charset="0"/>
              </a:rPr>
              <a:t>Chi nhánh Quận 3</a:t>
            </a:r>
          </a:p>
          <a:p>
            <a:pPr marL="457200" lvl="1"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Cài đặt hệ thống mạng LAN (Truy cập hệ thống + NAT)</a:t>
            </a:r>
          </a:p>
          <a:p>
            <a:pPr marL="457200" lvl="1" algn="just">
              <a:lnSpc>
                <a:spcPct val="150000"/>
              </a:lnSpc>
              <a:spcBef>
                <a:spcPts val="500"/>
              </a:spcBef>
            </a:pPr>
            <a:r>
              <a:rPr lang="en-US" sz="2000">
                <a:solidFill>
                  <a:schemeClr val="tx2">
                    <a:lumMod val="10000"/>
                  </a:schemeClr>
                </a:solidFill>
                <a:latin typeface="Oswald Light" panose="00000400000000000000" pitchFamily="2" charset="0"/>
                <a:ea typeface="SimSun" panose="02010600030101010101" pitchFamily="2" charset="-122"/>
                <a:cs typeface="SimSun" panose="02010600030101010101" pitchFamily="2" charset="-122"/>
              </a:rPr>
              <a:t>WiFi Public không cần chứng thực</a:t>
            </a:r>
            <a:endParaRPr lang="vi-VN" sz="2000">
              <a:solidFill>
                <a:schemeClr val="tx2">
                  <a:lumMod val="10000"/>
                </a:schemeClr>
              </a:solidFill>
              <a:latin typeface="VNF-Oswald" panose="02000506000000020004" pitchFamily="2" charset="0"/>
              <a:ea typeface="SimSun" panose="02010600030101010101" pitchFamily="2" charset="-122"/>
              <a:cs typeface="SimSun" panose="02010600030101010101" pitchFamily="2" charset="-122"/>
            </a:endParaRPr>
          </a:p>
          <a:p>
            <a:pPr algn="just">
              <a:lnSpc>
                <a:spcPct val="150000"/>
              </a:lnSpc>
              <a:spcBef>
                <a:spcPts val="500"/>
              </a:spcBef>
            </a:pPr>
            <a:endParaRPr lang="en-US" sz="1200" dirty="0">
              <a:solidFill>
                <a:schemeClr val="tx2">
                  <a:lumMod val="10000"/>
                </a:schemeClr>
              </a:solidFill>
              <a:latin typeface="Oswald" panose="00000500000000000000" pitchFamily="2" charset="-93"/>
            </a:endParaRPr>
          </a:p>
        </p:txBody>
      </p:sp>
    </p:spTree>
    <p:extLst>
      <p:ext uri="{BB962C8B-B14F-4D97-AF65-F5344CB8AC3E}">
        <p14:creationId xmlns:p14="http://schemas.microsoft.com/office/powerpoint/2010/main" val="22679203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 calcmode="lin" valueType="num">
                                      <p:cBhvr additive="base">
                                        <p:cTn id="21"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 calcmode="lin" valueType="num">
                                      <p:cBhvr additive="base">
                                        <p:cTn id="29"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
                                            <p:txEl>
                                              <p:pRg st="4" end="4"/>
                                            </p:txEl>
                                          </p:spTgt>
                                        </p:tgtEl>
                                        <p:attrNameLst>
                                          <p:attrName>style.visibility</p:attrName>
                                        </p:attrNameLst>
                                      </p:cBhvr>
                                      <p:to>
                                        <p:strVal val="visible"/>
                                      </p:to>
                                    </p:set>
                                    <p:anim calcmode="lin" valueType="num">
                                      <p:cBhvr additive="base">
                                        <p:cTn id="33"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6">
                                            <p:txEl>
                                              <p:pRg st="6" end="6"/>
                                            </p:txEl>
                                          </p:spTgt>
                                        </p:tgtEl>
                                        <p:attrNameLst>
                                          <p:attrName>style.visibility</p:attrName>
                                        </p:attrNameLst>
                                      </p:cBhvr>
                                      <p:to>
                                        <p:strVal val="visible"/>
                                      </p:to>
                                    </p:set>
                                    <p:anim calcmode="lin" valueType="num">
                                      <p:cBhvr additive="base">
                                        <p:cTn id="41" dur="500" fill="hold"/>
                                        <p:tgtEl>
                                          <p:spTgt spid="16">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uiExpand="1" build="p"/>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aphicFrame>
        <p:nvGraphicFramePr>
          <p:cNvPr id="3" name="Bảng 2"/>
          <p:cNvGraphicFramePr>
            <a:graphicFrameLocks noGrp="1"/>
          </p:cNvGraphicFramePr>
          <p:nvPr>
            <p:extLst>
              <p:ext uri="{D42A27DB-BD31-4B8C-83A1-F6EECF244321}">
                <p14:modId xmlns:p14="http://schemas.microsoft.com/office/powerpoint/2010/main" val="2333162182"/>
              </p:ext>
            </p:extLst>
          </p:nvPr>
        </p:nvGraphicFramePr>
        <p:xfrm>
          <a:off x="0" y="638010"/>
          <a:ext cx="9144000" cy="4300624"/>
        </p:xfrm>
        <a:graphic>
          <a:graphicData uri="http://schemas.openxmlformats.org/drawingml/2006/table">
            <a:tbl>
              <a:tblPr firstRow="1" firstCol="1" bandRow="1">
                <a:tableStyleId>{750ACDE6-3CAF-4BCA-A1C9-FBFBCCDEE1B8}</a:tableStyleId>
              </a:tblPr>
              <a:tblGrid>
                <a:gridCol w="1047100">
                  <a:extLst>
                    <a:ext uri="{9D8B030D-6E8A-4147-A177-3AD203B41FA5}">
                      <a16:colId xmlns:a16="http://schemas.microsoft.com/office/drawing/2014/main" val="20000"/>
                    </a:ext>
                  </a:extLst>
                </a:gridCol>
                <a:gridCol w="1047100">
                  <a:extLst>
                    <a:ext uri="{9D8B030D-6E8A-4147-A177-3AD203B41FA5}">
                      <a16:colId xmlns:a16="http://schemas.microsoft.com/office/drawing/2014/main" val="20001"/>
                    </a:ext>
                  </a:extLst>
                </a:gridCol>
                <a:gridCol w="1776041">
                  <a:extLst>
                    <a:ext uri="{9D8B030D-6E8A-4147-A177-3AD203B41FA5}">
                      <a16:colId xmlns:a16="http://schemas.microsoft.com/office/drawing/2014/main" val="20002"/>
                    </a:ext>
                  </a:extLst>
                </a:gridCol>
                <a:gridCol w="1776041">
                  <a:extLst>
                    <a:ext uri="{9D8B030D-6E8A-4147-A177-3AD203B41FA5}">
                      <a16:colId xmlns:a16="http://schemas.microsoft.com/office/drawing/2014/main" val="20003"/>
                    </a:ext>
                  </a:extLst>
                </a:gridCol>
                <a:gridCol w="1231014">
                  <a:extLst>
                    <a:ext uri="{9D8B030D-6E8A-4147-A177-3AD203B41FA5}">
                      <a16:colId xmlns:a16="http://schemas.microsoft.com/office/drawing/2014/main" val="20004"/>
                    </a:ext>
                  </a:extLst>
                </a:gridCol>
                <a:gridCol w="1231014">
                  <a:extLst>
                    <a:ext uri="{9D8B030D-6E8A-4147-A177-3AD203B41FA5}">
                      <a16:colId xmlns:a16="http://schemas.microsoft.com/office/drawing/2014/main" val="20005"/>
                    </a:ext>
                  </a:extLst>
                </a:gridCol>
                <a:gridCol w="1035690">
                  <a:extLst>
                    <a:ext uri="{9D8B030D-6E8A-4147-A177-3AD203B41FA5}">
                      <a16:colId xmlns:a16="http://schemas.microsoft.com/office/drawing/2014/main" val="20006"/>
                    </a:ext>
                  </a:extLst>
                </a:gridCol>
              </a:tblGrid>
              <a:tr h="0">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Vị</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trí</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Tên</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nhóm</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Số</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lượng</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err="1">
                          <a:solidFill>
                            <a:schemeClr val="tx2">
                              <a:lumMod val="10000"/>
                            </a:schemeClr>
                          </a:solidFill>
                          <a:effectLst/>
                          <a:latin typeface="VNF-Oswald" panose="02000506000000020004" pitchFamily="2" charset="0"/>
                        </a:rPr>
                        <a:t>Ứng</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dụng</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a:solidFill>
                            <a:schemeClr val="tx2">
                              <a:lumMod val="10000"/>
                            </a:schemeClr>
                          </a:solidFill>
                          <a:effectLst/>
                          <a:latin typeface="VNF-Oswald" panose="02000506000000020004" pitchFamily="2" charset="0"/>
                        </a:rPr>
                        <a:t>Bandwidth </a:t>
                      </a:r>
                      <a:r>
                        <a:rPr lang="en-US" sz="1800" b="0" dirty="0" err="1">
                          <a:solidFill>
                            <a:schemeClr val="tx2">
                              <a:lumMod val="10000"/>
                            </a:schemeClr>
                          </a:solidFill>
                          <a:effectLst/>
                          <a:latin typeface="VNF-Oswald" panose="02000506000000020004" pitchFamily="2" charset="0"/>
                        </a:rPr>
                        <a:t>nội</a:t>
                      </a:r>
                      <a:r>
                        <a:rPr lang="en-US" sz="1800" b="0" dirty="0">
                          <a:solidFill>
                            <a:schemeClr val="tx2">
                              <a:lumMod val="10000"/>
                            </a:schemeClr>
                          </a:solidFill>
                          <a:effectLst/>
                          <a:latin typeface="VNF-Oswald" panose="02000506000000020004" pitchFamily="2" charset="0"/>
                        </a:rPr>
                        <a:t> </a:t>
                      </a:r>
                      <a:r>
                        <a:rPr lang="en-US" sz="1800" b="0" dirty="0" err="1">
                          <a:solidFill>
                            <a:schemeClr val="tx2">
                              <a:lumMod val="10000"/>
                            </a:schemeClr>
                          </a:solidFill>
                          <a:effectLst/>
                          <a:latin typeface="VNF-Oswald" panose="02000506000000020004" pitchFamily="2" charset="0"/>
                        </a:rPr>
                        <a:t>bộ</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dirty="0">
                          <a:solidFill>
                            <a:schemeClr val="tx2">
                              <a:lumMod val="10000"/>
                            </a:schemeClr>
                          </a:solidFill>
                          <a:effectLst/>
                          <a:latin typeface="VNF-Oswald" panose="02000506000000020004" pitchFamily="2" charset="0"/>
                        </a:rPr>
                        <a:t>Bandwidth internet</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b="0">
                          <a:solidFill>
                            <a:schemeClr val="tx2">
                              <a:lumMod val="10000"/>
                            </a:schemeClr>
                          </a:solidFill>
                          <a:effectLst/>
                          <a:latin typeface="VNF-Oswald" panose="02000506000000020004" pitchFamily="2" charset="0"/>
                        </a:rPr>
                        <a:t>Tổng </a:t>
                      </a:r>
                      <a:r>
                        <a:rPr lang="en-US" sz="1800" b="0" dirty="0">
                          <a:solidFill>
                            <a:schemeClr val="tx2">
                              <a:lumMod val="10000"/>
                            </a:schemeClr>
                          </a:solidFill>
                          <a:effectLst/>
                          <a:latin typeface="VNF-Oswald" panose="02000506000000020004" pitchFamily="2" charset="0"/>
                        </a:rPr>
                        <a:t>bandwidth</a:t>
                      </a:r>
                      <a:endParaRPr lang="vi-VN" sz="1800" b="0" dirty="0">
                        <a:solidFill>
                          <a:schemeClr val="tx2">
                            <a:lumMod val="10000"/>
                          </a:schemeClr>
                        </a:solidFill>
                        <a:effectLst/>
                        <a:latin typeface="VNF-Oswald" panose="02000506000000020004" pitchFamily="2" charset="0"/>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0"/>
                  </a:ext>
                </a:extLst>
              </a:tr>
              <a:tr h="0">
                <a:tc rowSpan="4">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Trụ sở</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Giảng viên, Cán bộ</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a:solidFill>
                            <a:schemeClr val="tx2">
                              <a:lumMod val="10000"/>
                            </a:schemeClr>
                          </a:solidFill>
                          <a:effectLst/>
                          <a:latin typeface="Oswald Light" panose="00000400000000000000" pitchFamily="2" charset="0"/>
                        </a:rPr>
                        <a:t>100/</a:t>
                      </a:r>
                      <a:r>
                        <a:rPr lang="en-US" sz="1800" dirty="0" err="1">
                          <a:solidFill>
                            <a:schemeClr val="tx2">
                              <a:lumMod val="10000"/>
                            </a:schemeClr>
                          </a:solidFill>
                          <a:effectLst/>
                          <a:latin typeface="Oswald Light" panose="00000400000000000000" pitchFamily="2" charset="0"/>
                        </a:rPr>
                        <a:t>Thời</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điểm</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Internet, truy cập hệ thống nội bộ, Wifi xác thực, Sử dụng máy ảo nghiên cứu, VPN làm việc tại nhà</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5Mbps/người</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7Mbps/người</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1200Mbps</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1"/>
                  </a:ext>
                </a:extLst>
              </a:tr>
              <a:tr h="583330">
                <a:tc vMerge="1">
                  <a:txBody>
                    <a:bodyPr/>
                    <a:lstStyle/>
                    <a:p>
                      <a:endParaRPr lang="en-US"/>
                    </a:p>
                  </a:txBody>
                  <a:tcP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Sinh viên</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1500/Thời Điểm</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Wifi</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xác</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thực</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endParaRPr lang="vi-VN" sz="1800">
                        <a:solidFill>
                          <a:schemeClr val="tx2">
                            <a:lumMod val="10000"/>
                          </a:schemeClr>
                        </a:solidFill>
                        <a:effectLst/>
                        <a:latin typeface="Oswald" panose="00000500000000000000" pitchFamily="2" charset="-93"/>
                        <a:ea typeface="Times New Roman" panose="02020603050405020304" pitchFamily="18" charset="0"/>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5Mbps/người</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7500Mbps</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2"/>
                  </a:ext>
                </a:extLst>
              </a:tr>
              <a:tr h="525751">
                <a:tc vMerge="1">
                  <a:txBody>
                    <a:bodyPr/>
                    <a:lstStyle/>
                    <a:p>
                      <a:endParaRPr lang="en-US"/>
                    </a:p>
                  </a:txBody>
                  <a:tcP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Hiệu Trưởng</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1</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Tất</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cả</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các</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dịch</a:t>
                      </a:r>
                      <a:r>
                        <a:rPr lang="en-US" sz="1800" dirty="0">
                          <a:solidFill>
                            <a:schemeClr val="tx2">
                              <a:lumMod val="10000"/>
                            </a:schemeClr>
                          </a:solidFill>
                          <a:effectLst/>
                          <a:latin typeface="Oswald Light" panose="00000400000000000000" pitchFamily="2" charset="0"/>
                        </a:rPr>
                        <a:t> </a:t>
                      </a:r>
                      <a:r>
                        <a:rPr lang="en-US" sz="1800" dirty="0" err="1">
                          <a:solidFill>
                            <a:schemeClr val="tx2">
                              <a:lumMod val="10000"/>
                            </a:schemeClr>
                          </a:solidFill>
                          <a:effectLst/>
                          <a:latin typeface="Oswald Light" panose="00000400000000000000" pitchFamily="2" charset="0"/>
                        </a:rPr>
                        <a:t>vụ</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a:solidFill>
                            <a:schemeClr val="tx2">
                              <a:lumMod val="10000"/>
                            </a:schemeClr>
                          </a:solidFill>
                          <a:effectLst/>
                          <a:latin typeface="Oswald Light" panose="00000400000000000000" pitchFamily="2" charset="0"/>
                        </a:rPr>
                        <a:t>25Mbps</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25Mbps</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50Mbps</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3"/>
                  </a:ext>
                </a:extLst>
              </a:tr>
              <a:tr h="414179">
                <a:tc vMerge="1">
                  <a:txBody>
                    <a:bodyPr/>
                    <a:lstStyle/>
                    <a:p>
                      <a:endParaRPr lang="en-US"/>
                    </a:p>
                  </a:txBody>
                  <a:tcP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Khách</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100/Thời điểm</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err="1">
                          <a:solidFill>
                            <a:schemeClr val="tx2">
                              <a:lumMod val="10000"/>
                            </a:schemeClr>
                          </a:solidFill>
                          <a:effectLst/>
                          <a:latin typeface="Oswald Light" panose="00000400000000000000" pitchFamily="2" charset="0"/>
                        </a:rPr>
                        <a:t>Wifi</a:t>
                      </a:r>
                      <a:r>
                        <a:rPr lang="en-US" sz="1800" dirty="0">
                          <a:solidFill>
                            <a:schemeClr val="tx2">
                              <a:lumMod val="10000"/>
                            </a:schemeClr>
                          </a:solidFill>
                          <a:effectLst/>
                          <a:latin typeface="Oswald Light" panose="00000400000000000000" pitchFamily="2" charset="0"/>
                        </a:rPr>
                        <a:t> Public</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a:solidFill>
                            <a:schemeClr val="tx2">
                              <a:lumMod val="10000"/>
                            </a:schemeClr>
                          </a:solidFill>
                          <a:effectLst/>
                          <a:latin typeface="Oswald Light" panose="00000400000000000000" pitchFamily="2" charset="0"/>
                        </a:rPr>
                        <a:t> </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dirty="0">
                          <a:solidFill>
                            <a:schemeClr val="tx2">
                              <a:lumMod val="10000"/>
                            </a:schemeClr>
                          </a:solidFill>
                          <a:effectLst/>
                          <a:latin typeface="Oswald Light" panose="00000400000000000000" pitchFamily="2" charset="0"/>
                        </a:rPr>
                        <a:t>7Mbps/</a:t>
                      </a:r>
                      <a:r>
                        <a:rPr lang="en-US" sz="1800" dirty="0" err="1">
                          <a:solidFill>
                            <a:schemeClr val="tx2">
                              <a:lumMod val="10000"/>
                            </a:schemeClr>
                          </a:solidFill>
                          <a:effectLst/>
                          <a:latin typeface="Oswald Light" panose="00000400000000000000" pitchFamily="2" charset="0"/>
                        </a:rPr>
                        <a:t>người</a:t>
                      </a:r>
                      <a:endParaRPr lang="vi-VN" sz="1800" dirty="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tc>
                  <a:txBody>
                    <a:bodyPr/>
                    <a:lstStyle/>
                    <a:p>
                      <a:pPr marL="0" marR="0" algn="ctr">
                        <a:lnSpc>
                          <a:spcPct val="150000"/>
                        </a:lnSpc>
                        <a:spcBef>
                          <a:spcPts val="500"/>
                        </a:spcBef>
                        <a:spcAft>
                          <a:spcPts val="0"/>
                        </a:spcAft>
                      </a:pPr>
                      <a:r>
                        <a:rPr lang="en-US" sz="1800">
                          <a:solidFill>
                            <a:schemeClr val="tx2">
                              <a:lumMod val="10000"/>
                            </a:schemeClr>
                          </a:solidFill>
                          <a:effectLst/>
                          <a:latin typeface="Oswald Light" panose="00000400000000000000" pitchFamily="2" charset="0"/>
                        </a:rPr>
                        <a:t>700Mbps</a:t>
                      </a:r>
                      <a:endParaRPr lang="vi-VN" sz="1800">
                        <a:solidFill>
                          <a:schemeClr val="tx2">
                            <a:lumMod val="10000"/>
                          </a:schemeClr>
                        </a:solidFill>
                        <a:effectLst/>
                        <a:latin typeface="Oswald" panose="00000500000000000000" pitchFamily="2" charset="-93"/>
                        <a:ea typeface="SimSun" panose="02010600030101010101" pitchFamily="2" charset="-122"/>
                        <a:cs typeface="SimSun" panose="02010600030101010101" pitchFamily="2" charset="-122"/>
                      </a:endParaRPr>
                    </a:p>
                  </a:txBody>
                  <a:tcPr marL="34022" marR="34022" marT="0" marB="0" anchor="ctr"/>
                </a:tc>
                <a:extLst>
                  <a:ext uri="{0D108BD9-81ED-4DB2-BD59-A6C34878D82A}">
                    <a16:rowId xmlns:a16="http://schemas.microsoft.com/office/drawing/2014/main" val="10004"/>
                  </a:ext>
                </a:extLst>
              </a:tr>
            </a:tbl>
          </a:graphicData>
        </a:graphic>
      </p:graphicFrame>
      <p:sp>
        <p:nvSpPr>
          <p:cNvPr id="6" name="Google Shape;355;p40">
            <a:extLst>
              <a:ext uri="{FF2B5EF4-FFF2-40B4-BE49-F238E27FC236}">
                <a16:creationId xmlns:a16="http://schemas.microsoft.com/office/drawing/2014/main" id="{451954CC-918B-6EF1-E163-AFC991CCAAFB}"/>
              </a:ext>
            </a:extLst>
          </p:cNvPr>
          <p:cNvSpPr txBox="1">
            <a:spLocks/>
          </p:cNvSpPr>
          <p:nvPr/>
        </p:nvSpPr>
        <p:spPr>
          <a:xfrm>
            <a:off x="1" y="154110"/>
            <a:ext cx="9143999" cy="483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300"/>
              <a:buFont typeface="Oswald" panose="00000500000000000000"/>
              <a:buNone/>
              <a:defRPr sz="5300" b="1" i="0" u="none" strike="noStrike" cap="none">
                <a:solidFill>
                  <a:schemeClr val="dk1"/>
                </a:solidFill>
                <a:latin typeface="Oswald" panose="00000500000000000000"/>
                <a:ea typeface="Oswald" panose="00000500000000000000"/>
                <a:cs typeface="Oswald" panose="00000500000000000000"/>
                <a:sym typeface="Oswald" panose="00000500000000000000"/>
              </a:defRPr>
            </a:lvl1pPr>
            <a:lvl2pPr marR="0" lvl="1"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4000"/>
              <a:buFont typeface="Arial" panose="020B0604020202020204"/>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3500">
                <a:latin typeface="VNF-Oswald" panose="02000506000000020004" pitchFamily="2" charset="0"/>
              </a:rPr>
              <a:t>Người dùng</a:t>
            </a:r>
            <a:endParaRPr lang="vi-VN" sz="3500" dirty="0">
              <a:latin typeface="VNF-Oswald" panose="02000506000000020004"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eting and Report Mind Map by Slidesgo">
  <a:themeElements>
    <a:clrScheme name="Simple Light">
      <a:dk1>
        <a:srgbClr val="2D0557"/>
      </a:dk1>
      <a:lt1>
        <a:srgbClr val="FFFFFF"/>
      </a:lt1>
      <a:dk2>
        <a:srgbClr val="F3F3F3"/>
      </a:dk2>
      <a:lt2>
        <a:srgbClr val="D9D9D9"/>
      </a:lt2>
      <a:accent1>
        <a:srgbClr val="B7B7B7"/>
      </a:accent1>
      <a:accent2>
        <a:srgbClr val="2D0557"/>
      </a:accent2>
      <a:accent3>
        <a:srgbClr val="D9D9D9"/>
      </a:accent3>
      <a:accent4>
        <a:srgbClr val="FF878A"/>
      </a:accent4>
      <a:accent5>
        <a:srgbClr val="FFA7A9"/>
      </a:accent5>
      <a:accent6>
        <a:srgbClr val="2D0557"/>
      </a:accent6>
      <a:hlink>
        <a:srgbClr val="2D05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2025</Words>
  <Application>Microsoft Office PowerPoint</Application>
  <PresentationFormat>Trình chiếu Trên màn hình (16:9)</PresentationFormat>
  <Paragraphs>385</Paragraphs>
  <Slides>40</Slides>
  <Notes>40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40</vt:i4>
      </vt:variant>
    </vt:vector>
  </HeadingPairs>
  <TitlesOfParts>
    <vt:vector size="46" baseType="lpstr">
      <vt:lpstr>Oswald</vt:lpstr>
      <vt:lpstr>Arial</vt:lpstr>
      <vt:lpstr>SVN-Fjalla One</vt:lpstr>
      <vt:lpstr>VNF-Oswald</vt:lpstr>
      <vt:lpstr>Oswald Light</vt:lpstr>
      <vt:lpstr>Meeting and Report Mind Map by Slidesgo</vt:lpstr>
      <vt:lpstr>BÁO CÁO</vt:lpstr>
      <vt:lpstr>Thành viên nhóm 03</vt:lpstr>
      <vt:lpstr>NỘI DUNG</vt:lpstr>
      <vt:lpstr>Tổng quan</vt:lpstr>
      <vt:lpstr>Mục đích </vt:lpstr>
      <vt:lpstr>Địa lý</vt:lpstr>
      <vt:lpstr>Phân tích yêu cầu</vt:lpstr>
      <vt:lpstr>Bản trình bày PowerPoint</vt:lpstr>
      <vt:lpstr>Bản trình bày PowerPoint</vt:lpstr>
      <vt:lpstr>Bản trình bày PowerPoint</vt:lpstr>
      <vt:lpstr>Dịch vụ</vt:lpstr>
      <vt:lpstr>Mô hình  mạng</vt:lpstr>
      <vt:lpstr>Bản trình bày PowerPoint</vt:lpstr>
      <vt:lpstr>Mô hình logic ở trụ sở chính</vt:lpstr>
      <vt:lpstr>Mô hình logic ở trụ sở chính</vt:lpstr>
      <vt:lpstr>Mô hình logic ở chi nhánh</vt:lpstr>
      <vt:lpstr>Mô hình logic ở chi nhánh</vt:lpstr>
      <vt:lpstr>Chi phí</vt:lpstr>
      <vt:lpstr>Tổng quan thiết bị</vt:lpstr>
      <vt:lpstr>Chi tiết</vt:lpstr>
      <vt:lpstr>Chi tiết</vt:lpstr>
      <vt:lpstr>Chi tiết</vt:lpstr>
      <vt:lpstr>Chi tiết</vt:lpstr>
      <vt:lpstr>Chi tiết</vt:lpstr>
      <vt:lpstr>Chi tiết</vt:lpstr>
      <vt:lpstr>Chi tiết</vt:lpstr>
      <vt:lpstr>Chi tiết</vt:lpstr>
      <vt:lpstr>Chi tiết</vt:lpstr>
      <vt:lpstr>Chi tiết</vt:lpstr>
      <vt:lpstr>Chi tiết</vt:lpstr>
      <vt:lpstr>Chi tiết</vt:lpstr>
      <vt:lpstr>Tổng quan dịch vụ</vt:lpstr>
      <vt:lpstr>Chi tiết</vt:lpstr>
      <vt:lpstr>Chi tiết</vt:lpstr>
      <vt:lpstr>Chi tiết</vt:lpstr>
      <vt:lpstr>Tổng chi phí</vt:lpstr>
      <vt:lpstr>TỔNG  KẾT</vt:lpstr>
      <vt:lpstr>ĐÁP ỨNG</vt:lpstr>
      <vt:lpstr>Nhược điểm</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
  <cp:lastModifiedBy>Diệc Thành</cp:lastModifiedBy>
  <cp:revision>13</cp:revision>
  <dcterms:created xsi:type="dcterms:W3CDTF">2022-11-29T17:47:39Z</dcterms:created>
  <dcterms:modified xsi:type="dcterms:W3CDTF">2022-11-30T15:10:22Z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C36F42AD809B457AA41FC478B829F2BE</vt:lpwstr>
  </property>
  <property fmtid="{D5CDD505-2E9C-101B-9397-08002B2CF9AE}" pid="3" name="KSOProductBuildVer">
    <vt:lpwstr>1033-11.2.0.11417</vt:lpwstr>
  </property>
</Properties>
</file>