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2" r:id="rId1"/>
  </p:sldMasterIdLst>
  <p:notesMasterIdLst>
    <p:notesMasterId r:id="rId37"/>
  </p:notesMasterIdLst>
  <p:sldIdLst>
    <p:sldId id="256" r:id="rId2"/>
    <p:sldId id="258" r:id="rId3"/>
    <p:sldId id="264" r:id="rId4"/>
    <p:sldId id="259" r:id="rId5"/>
    <p:sldId id="260" r:id="rId6"/>
    <p:sldId id="261" r:id="rId7"/>
    <p:sldId id="262" r:id="rId8"/>
    <p:sldId id="263" r:id="rId9"/>
    <p:sldId id="265" r:id="rId10"/>
    <p:sldId id="279" r:id="rId11"/>
    <p:sldId id="268" r:id="rId12"/>
    <p:sldId id="267" r:id="rId13"/>
    <p:sldId id="269" r:id="rId14"/>
    <p:sldId id="280" r:id="rId15"/>
    <p:sldId id="271" r:id="rId16"/>
    <p:sldId id="272" r:id="rId17"/>
    <p:sldId id="273" r:id="rId18"/>
    <p:sldId id="274" r:id="rId19"/>
    <p:sldId id="276" r:id="rId20"/>
    <p:sldId id="277" r:id="rId21"/>
    <p:sldId id="278" r:id="rId22"/>
    <p:sldId id="281" r:id="rId23"/>
    <p:sldId id="275" r:id="rId24"/>
    <p:sldId id="282" r:id="rId25"/>
    <p:sldId id="299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300" r:id="rId34"/>
    <p:sldId id="301" r:id="rId35"/>
    <p:sldId id="29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75061" autoAdjust="0"/>
  </p:normalViewPr>
  <p:slideViewPr>
    <p:cSldViewPr snapToGrid="0">
      <p:cViewPr varScale="1">
        <p:scale>
          <a:sx n="88" d="100"/>
          <a:sy n="88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6004C-CEB8-4D49-9609-CE3200EA89F1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39139-D993-4E88-ABC7-5CF806006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63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39139-D993-4E88-ABC7-5CF8060066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8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39139-D993-4E88-ABC7-5CF8060066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50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39139-D993-4E88-ABC7-5CF8060066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32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39139-D993-4E88-ABC7-5CF8060066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69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39139-D993-4E88-ABC7-5CF8060066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41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39139-D993-4E88-ABC7-5CF8060066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74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39139-D993-4E88-ABC7-5CF8060066B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05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39139-D993-4E88-ABC7-5CF8060066B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98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39139-D993-4E88-ABC7-5CF8060066B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14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CC36-2F83-4366-8379-60430F87CF49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3BCD-DC25-4459-B9EF-9C7D9BB2C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92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CC36-2F83-4366-8379-60430F87CF49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3BCD-DC25-4459-B9EF-9C7D9BB2C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11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CC36-2F83-4366-8379-60430F87CF49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3BCD-DC25-4459-B9EF-9C7D9BB2C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40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CC36-2F83-4366-8379-60430F87CF49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3BCD-DC25-4459-B9EF-9C7D9BB2C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64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CC36-2F83-4366-8379-60430F87CF49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3BCD-DC25-4459-B9EF-9C7D9BB2C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27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CC36-2F83-4366-8379-60430F87CF49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3BCD-DC25-4459-B9EF-9C7D9BB2C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CC36-2F83-4366-8379-60430F87CF49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3BCD-DC25-4459-B9EF-9C7D9BB2C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6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CC36-2F83-4366-8379-60430F87CF49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3BCD-DC25-4459-B9EF-9C7D9BB2C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CC36-2F83-4366-8379-60430F87CF49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3BCD-DC25-4459-B9EF-9C7D9BB2C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21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CC36-2F83-4366-8379-60430F87CF49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3BCD-DC25-4459-B9EF-9C7D9BB2C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99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CC36-2F83-4366-8379-60430F87CF49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3BCD-DC25-4459-B9EF-9C7D9BB2C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2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1CC36-2F83-4366-8379-60430F87CF49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03BCD-DC25-4459-B9EF-9C7D9BB2C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21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home/" TargetMode="External"/><Relationship Id="rId2" Type="http://schemas.openxmlformats.org/officeDocument/2006/relationships/hyperlink" Target="https://docs.docke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oud.ibm.com/docs/containers?topic=containers-getting-started#container_index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9266" y="763929"/>
            <a:ext cx="8912370" cy="2362288"/>
          </a:xfrm>
        </p:spPr>
        <p:txBody>
          <a:bodyPr/>
          <a:lstStyle/>
          <a:p>
            <a:pPr algn="l"/>
            <a:r>
              <a:rPr lang="en-US" b="1" dirty="0" smtClean="0"/>
              <a:t>CONTAINERIZATION &amp; </a:t>
            </a:r>
            <a:br>
              <a:rPr lang="en-US" b="1" dirty="0" smtClean="0"/>
            </a:br>
            <a:r>
              <a:rPr lang="en-US" b="1" dirty="0" smtClean="0"/>
              <a:t>KUBERNETES ON IBM CLOUD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21398" y="3854370"/>
            <a:ext cx="3345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Kiet</a:t>
            </a:r>
          </a:p>
          <a:p>
            <a:r>
              <a:rPr lang="en-US" i="1" dirty="0"/>
              <a:t>Infrastructure Engineer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921398" y="4823740"/>
            <a:ext cx="3345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Quang</a:t>
            </a:r>
          </a:p>
          <a:p>
            <a:r>
              <a:rPr lang="en-US" i="1" dirty="0" smtClean="0"/>
              <a:t>DevOps Administrator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0314973" y="6088284"/>
            <a:ext cx="1711123" cy="37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 May 2020</a:t>
            </a:r>
          </a:p>
        </p:txBody>
      </p:sp>
    </p:spTree>
    <p:extLst>
      <p:ext uri="{BB962C8B-B14F-4D97-AF65-F5344CB8AC3E}">
        <p14:creationId xmlns:p14="http://schemas.microsoft.com/office/powerpoint/2010/main" val="304252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309" y="1469984"/>
            <a:ext cx="9905999" cy="393539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 Containerization</a:t>
            </a:r>
          </a:p>
          <a:p>
            <a:r>
              <a:rPr lang="en-US" sz="3600" dirty="0" smtClean="0">
                <a:solidFill>
                  <a:srgbClr val="7030A0"/>
                </a:solidFill>
              </a:rPr>
              <a:t> </a:t>
            </a:r>
            <a:r>
              <a:rPr lang="en-US" sz="3600" b="1" dirty="0" smtClean="0">
                <a:solidFill>
                  <a:srgbClr val="7030A0"/>
                </a:solidFill>
              </a:rPr>
              <a:t>Container Orchestration</a:t>
            </a:r>
          </a:p>
          <a:p>
            <a:r>
              <a:rPr lang="en-US" sz="3600" dirty="0" smtClean="0"/>
              <a:t> Kubernetes</a:t>
            </a:r>
          </a:p>
          <a:p>
            <a:r>
              <a:rPr lang="en-US" sz="3600" dirty="0" smtClean="0"/>
              <a:t> Kubernetes on IBM Cloud</a:t>
            </a:r>
          </a:p>
          <a:p>
            <a:r>
              <a:rPr lang="en-US" sz="3600" dirty="0" smtClean="0"/>
              <a:t> Demo</a:t>
            </a:r>
          </a:p>
          <a:p>
            <a:r>
              <a:rPr lang="en-US" sz="3600" dirty="0" smtClean="0"/>
              <a:t> Q&amp;A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9885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310" y="0"/>
            <a:ext cx="9905998" cy="978788"/>
          </a:xfrm>
        </p:spPr>
        <p:txBody>
          <a:bodyPr/>
          <a:lstStyle/>
          <a:p>
            <a:pPr algn="ctr"/>
            <a:r>
              <a:rPr lang="en-US" b="1" dirty="0" smtClean="0"/>
              <a:t>ORCHESTRATORS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634" y="974676"/>
            <a:ext cx="11477897" cy="588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79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310" y="0"/>
            <a:ext cx="9905998" cy="978788"/>
          </a:xfrm>
        </p:spPr>
        <p:txBody>
          <a:bodyPr/>
          <a:lstStyle/>
          <a:p>
            <a:pPr algn="ctr"/>
            <a:r>
              <a:rPr lang="en-US" b="1" dirty="0" smtClean="0"/>
              <a:t>ORCHESTRATORS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023" y="891702"/>
            <a:ext cx="11379926" cy="945807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Definition</a:t>
            </a:r>
            <a:r>
              <a:rPr lang="en-US" dirty="0" smtClean="0"/>
              <a:t> from Docker: </a:t>
            </a:r>
            <a:r>
              <a:rPr lang="en-US" i="1" dirty="0" smtClean="0"/>
              <a:t>Tools to manage, scale, and maintain containerized applications are called orchestrators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443197" y="1870490"/>
            <a:ext cx="1158022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Why Do We need Container Orchestration?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Configuring and scheduling of containers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Provisioning and deployments of containers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Availability of containers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The configuration of applications in terms of the containers that they run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Scaling of containers to equally balance application workloads across infrastructure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Allocation of resources between containers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Load balancing, traffic routing and service discovery of containers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Health monitoring of containers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Securing the interactions between containers.</a:t>
            </a:r>
          </a:p>
        </p:txBody>
      </p:sp>
    </p:spTree>
    <p:extLst>
      <p:ext uri="{BB962C8B-B14F-4D97-AF65-F5344CB8AC3E}">
        <p14:creationId xmlns:p14="http://schemas.microsoft.com/office/powerpoint/2010/main" val="217029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310" y="0"/>
            <a:ext cx="9905998" cy="978788"/>
          </a:xfrm>
        </p:spPr>
        <p:txBody>
          <a:bodyPr/>
          <a:lstStyle/>
          <a:p>
            <a:pPr algn="ctr"/>
            <a:r>
              <a:rPr lang="en-US" dirty="0" smtClean="0"/>
              <a:t>CONTAINER ORCHESTRATION TOOLS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39" y="1274881"/>
            <a:ext cx="2905589" cy="18253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740" y="1274881"/>
            <a:ext cx="2704998" cy="28828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8550" y="1274881"/>
            <a:ext cx="4587602" cy="18253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0431" y="4262219"/>
            <a:ext cx="4279993" cy="2402550"/>
          </a:xfrm>
          <a:prstGeom prst="rect">
            <a:avLst/>
          </a:prstGeom>
        </p:spPr>
      </p:pic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079" y="3750579"/>
            <a:ext cx="2380002" cy="261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43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309" y="1469984"/>
            <a:ext cx="9905999" cy="393539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 Containerization</a:t>
            </a:r>
          </a:p>
          <a:p>
            <a:r>
              <a:rPr lang="en-US" sz="3600" dirty="0" smtClean="0"/>
              <a:t> Container Orchestration</a:t>
            </a:r>
          </a:p>
          <a:p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7030A0"/>
                </a:solidFill>
              </a:rPr>
              <a:t>Kubernetes</a:t>
            </a:r>
          </a:p>
          <a:p>
            <a:r>
              <a:rPr lang="en-US" sz="3600" dirty="0" smtClean="0"/>
              <a:t> Kubernetes on IBM Cloud</a:t>
            </a:r>
          </a:p>
          <a:p>
            <a:r>
              <a:rPr lang="en-US" sz="3600" dirty="0" smtClean="0"/>
              <a:t> Demo</a:t>
            </a:r>
          </a:p>
          <a:p>
            <a:r>
              <a:rPr lang="en-US" sz="3600" dirty="0" smtClean="0"/>
              <a:t> Q&amp;A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4184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310" y="0"/>
            <a:ext cx="9905998" cy="978788"/>
          </a:xfrm>
        </p:spPr>
        <p:txBody>
          <a:bodyPr/>
          <a:lstStyle/>
          <a:p>
            <a:pPr algn="ctr"/>
            <a:r>
              <a:rPr lang="en-US" dirty="0" smtClean="0"/>
              <a:t>KUBERNETES - COMPONENTS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70" y="1452563"/>
            <a:ext cx="10025082" cy="45650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638903" y="1161668"/>
            <a:ext cx="3553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Kubernetes Cluster: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Control Plane (Master)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Nodes (Worker Nodes)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Container Runtime*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5721" y="6236106"/>
            <a:ext cx="119807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* Kubernetes supports several container runtimes: </a:t>
            </a:r>
            <a:r>
              <a:rPr lang="en-US" sz="1400" b="1" i="1" dirty="0" smtClean="0">
                <a:solidFill>
                  <a:srgbClr val="C00000"/>
                </a:solidFill>
              </a:rPr>
              <a:t>Docker</a:t>
            </a:r>
            <a:r>
              <a:rPr lang="en-US" sz="1400" i="1" dirty="0" smtClean="0"/>
              <a:t>, </a:t>
            </a:r>
            <a:r>
              <a:rPr lang="en-US" sz="1400" i="1" dirty="0" err="1" smtClean="0"/>
              <a:t>containerd</a:t>
            </a:r>
            <a:r>
              <a:rPr lang="en-US" sz="1400" i="1" dirty="0" smtClean="0"/>
              <a:t>, CRI-O, and any implementation of the Kubernetes CRI (Container Runtime Interface).</a:t>
            </a:r>
          </a:p>
          <a:p>
            <a:endParaRPr lang="en-US" sz="1600" i="1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56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310" y="0"/>
            <a:ext cx="9905998" cy="97878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KUBERNETES – EXAMPLE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231" y="1019905"/>
            <a:ext cx="8047619" cy="5838095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85" y="4330265"/>
            <a:ext cx="1737037" cy="75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63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310" y="0"/>
            <a:ext cx="9905998" cy="978788"/>
          </a:xfrm>
        </p:spPr>
        <p:txBody>
          <a:bodyPr/>
          <a:lstStyle/>
          <a:p>
            <a:pPr algn="ctr"/>
            <a:r>
              <a:rPr lang="en-US" dirty="0" smtClean="0"/>
              <a:t>KUBERNETES - ACCESSING CLUSTERS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9966" y="1210492"/>
            <a:ext cx="30741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kubectl</a:t>
            </a:r>
            <a:r>
              <a:rPr lang="en-US" dirty="0" smtClean="0"/>
              <a:t> (Command Line)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Web UI (Dashboard)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….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75" y="4802640"/>
            <a:ext cx="9858375" cy="1781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903" y="978788"/>
            <a:ext cx="6583153" cy="333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11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310" y="0"/>
            <a:ext cx="9905998" cy="978788"/>
          </a:xfrm>
        </p:spPr>
        <p:txBody>
          <a:bodyPr/>
          <a:lstStyle/>
          <a:p>
            <a:pPr algn="ctr"/>
            <a:r>
              <a:rPr lang="en-US" dirty="0" smtClean="0"/>
              <a:t>KUBERNETES - OBJECTS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48548" y="1041852"/>
            <a:ext cx="57302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Kubernetes objects </a:t>
            </a:r>
            <a:r>
              <a:rPr lang="en-US" i="1" dirty="0" smtClean="0"/>
              <a:t>are persistent entities in the Kubernetes system. Kubernetes uses these entities to represent the state of your cluster.</a:t>
            </a:r>
          </a:p>
          <a:p>
            <a:endParaRPr lang="en-US" i="1" dirty="0"/>
          </a:p>
          <a:p>
            <a:r>
              <a:rPr lang="en-US" b="1" dirty="0"/>
              <a:t>The objects are categorized as</a:t>
            </a:r>
            <a:r>
              <a:rPr lang="en-US" b="1" dirty="0" smtClean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u="sng" dirty="0" smtClean="0"/>
              <a:t>Cluster</a:t>
            </a:r>
            <a:r>
              <a:rPr lang="en-US" i="1" dirty="0" smtClean="0"/>
              <a:t>: Managing cluster state and configurations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Namespaces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Persistent Volumes (PV)</a:t>
            </a:r>
            <a:endParaRPr lang="en-US" i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u="sng" dirty="0" smtClean="0"/>
              <a:t>Workloads</a:t>
            </a:r>
            <a:r>
              <a:rPr lang="en-US" i="1" dirty="0" smtClean="0"/>
              <a:t>: Manage containers and their lifetimes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Daemon 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Deployments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Pods</a:t>
            </a:r>
            <a:endParaRPr lang="en-US" i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u="sng" dirty="0" smtClean="0"/>
              <a:t>Discovery &amp; Load Balancing</a:t>
            </a:r>
            <a:r>
              <a:rPr lang="en-US" i="1" dirty="0" smtClean="0"/>
              <a:t>: Make your applications accessible to each other or external world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Services</a:t>
            </a:r>
          </a:p>
          <a:p>
            <a:pPr marL="342900" indent="-342900">
              <a:buFont typeface="+mj-lt"/>
              <a:buAutoNum type="arabicPeriod"/>
            </a:pPr>
            <a:r>
              <a:rPr lang="en-US" u="sng" dirty="0" smtClean="0"/>
              <a:t>Config &amp; Storage</a:t>
            </a:r>
            <a:r>
              <a:rPr lang="en-US" i="1" dirty="0" smtClean="0"/>
              <a:t>: Bind data to your containers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Persistent Volume Claims (PVC) </a:t>
            </a:r>
            <a:endParaRPr lang="en-US" i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u="sng" dirty="0" smtClean="0"/>
              <a:t>Metadata</a:t>
            </a:r>
            <a:r>
              <a:rPr lang="en-US" i="1" dirty="0" smtClean="0"/>
              <a:t>: Adjust the behavioral data for other objects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183" y="1041852"/>
            <a:ext cx="5929068" cy="565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4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310" y="0"/>
            <a:ext cx="9905998" cy="97878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KUBERNETES – PODS / CONTAINERS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800" y="1213920"/>
            <a:ext cx="10795018" cy="33607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2846" y="5059680"/>
            <a:ext cx="114082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Pod</a:t>
            </a:r>
            <a:r>
              <a:rPr lang="en-US" dirty="0" smtClean="0"/>
              <a:t> is a Kubernetes abstraction that represents a group of one or more application </a:t>
            </a:r>
            <a:r>
              <a:rPr lang="en-US" b="1" dirty="0" smtClean="0"/>
              <a:t>containers</a:t>
            </a:r>
            <a:r>
              <a:rPr lang="en-US" dirty="0" smtClean="0"/>
              <a:t> (such as Docker or </a:t>
            </a:r>
            <a:r>
              <a:rPr lang="en-US" dirty="0" err="1" smtClean="0"/>
              <a:t>rkt</a:t>
            </a:r>
            <a:r>
              <a:rPr lang="en-US" dirty="0" smtClean="0"/>
              <a:t>), and some shared resources for those containers. Those resources include: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Shared storage, as </a:t>
            </a:r>
            <a:r>
              <a:rPr lang="en-US" b="1" dirty="0" smtClean="0"/>
              <a:t>Volumes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Networking, as a unique cluster </a:t>
            </a:r>
            <a:r>
              <a:rPr lang="en-US" b="1" dirty="0" smtClean="0"/>
              <a:t>IP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Information about how to run each container, such as the container </a:t>
            </a:r>
            <a:r>
              <a:rPr lang="en-US" b="1" dirty="0" smtClean="0"/>
              <a:t>image</a:t>
            </a:r>
            <a:r>
              <a:rPr lang="en-US" dirty="0" smtClean="0"/>
              <a:t> version or specific </a:t>
            </a:r>
            <a:r>
              <a:rPr lang="en-US" b="1" dirty="0" smtClean="0"/>
              <a:t>ports</a:t>
            </a:r>
            <a:r>
              <a:rPr lang="en-US" dirty="0" smtClean="0"/>
              <a:t> to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99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310" y="0"/>
            <a:ext cx="9905998" cy="978788"/>
          </a:xfrm>
        </p:spPr>
        <p:txBody>
          <a:bodyPr/>
          <a:lstStyle/>
          <a:p>
            <a:pPr algn="ctr"/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309" y="1469984"/>
            <a:ext cx="9905999" cy="393539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 Containerization</a:t>
            </a:r>
          </a:p>
          <a:p>
            <a:r>
              <a:rPr lang="en-US" sz="3600" dirty="0" smtClean="0"/>
              <a:t> Container Orchestration</a:t>
            </a:r>
          </a:p>
          <a:p>
            <a:r>
              <a:rPr lang="en-US" sz="3600" dirty="0" smtClean="0"/>
              <a:t> Kubernetes</a:t>
            </a:r>
          </a:p>
          <a:p>
            <a:r>
              <a:rPr lang="en-US" sz="3600" dirty="0" smtClean="0"/>
              <a:t> Kubernetes on IBM Cloud</a:t>
            </a:r>
          </a:p>
          <a:p>
            <a:r>
              <a:rPr lang="en-US" sz="3600" dirty="0" smtClean="0"/>
              <a:t> Demo</a:t>
            </a:r>
          </a:p>
          <a:p>
            <a:r>
              <a:rPr lang="en-US" sz="3600" dirty="0" smtClean="0"/>
              <a:t> Q&amp;A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0419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310" y="0"/>
            <a:ext cx="9905998" cy="978788"/>
          </a:xfrm>
        </p:spPr>
        <p:txBody>
          <a:bodyPr/>
          <a:lstStyle/>
          <a:p>
            <a:pPr algn="ctr"/>
            <a:r>
              <a:rPr lang="en-US" dirty="0" smtClean="0"/>
              <a:t>KUBERNETES – PV AND PVC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373" y="978788"/>
            <a:ext cx="7750479" cy="555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310" y="0"/>
            <a:ext cx="9905998" cy="978788"/>
          </a:xfrm>
        </p:spPr>
        <p:txBody>
          <a:bodyPr/>
          <a:lstStyle/>
          <a:p>
            <a:pPr algn="ctr"/>
            <a:r>
              <a:rPr lang="en-US" dirty="0" smtClean="0"/>
              <a:t>KUBERNETES – SERVICES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38" y="1248591"/>
            <a:ext cx="7239000" cy="2514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7384" y="4110446"/>
            <a:ext cx="113908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abstract way to expose an application running on a set of Pods as a network service.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ClusterIP</a:t>
            </a:r>
            <a:r>
              <a:rPr lang="en-US" dirty="0" smtClean="0"/>
              <a:t> (default) - Exposes the Service on an internal IP in the cluster. This type makes the Service only reachable from within the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NodePort</a:t>
            </a:r>
            <a:r>
              <a:rPr lang="en-US" dirty="0" smtClean="0"/>
              <a:t> - Exposes the Service on the same port of each selected Node in the cluster using NAT. Makes a Service accessible from outside the cluster using &lt;</a:t>
            </a:r>
            <a:r>
              <a:rPr lang="en-US" dirty="0" err="1" smtClean="0"/>
              <a:t>NodeIP</a:t>
            </a:r>
            <a:r>
              <a:rPr lang="en-US" dirty="0" smtClean="0"/>
              <a:t>&gt;:&lt;NodePort&gt;. Superset of ClusterIP.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LoadBalancer</a:t>
            </a:r>
            <a:r>
              <a:rPr lang="en-US" dirty="0" smtClean="0"/>
              <a:t> - Creates an external load balancer in the current cloud (if supported) and assigns a fixed, external IP to the Service. Superset of NodePort.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ExternalName</a:t>
            </a:r>
            <a:r>
              <a:rPr lang="en-US" dirty="0" smtClean="0"/>
              <a:t> - Exposes the Service using an arbitrary name (specified by </a:t>
            </a:r>
            <a:r>
              <a:rPr lang="en-US" dirty="0" err="1" smtClean="0"/>
              <a:t>externalName</a:t>
            </a:r>
            <a:r>
              <a:rPr lang="en-US" dirty="0" smtClean="0"/>
              <a:t> in the spec) by returning a CNAME record with the name. No proxy is used. This type requires v1.7 or higher of </a:t>
            </a:r>
            <a:r>
              <a:rPr lang="en-US" dirty="0" err="1" smtClean="0"/>
              <a:t>kube-dns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75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310" y="0"/>
            <a:ext cx="9905998" cy="978788"/>
          </a:xfrm>
        </p:spPr>
        <p:txBody>
          <a:bodyPr/>
          <a:lstStyle/>
          <a:p>
            <a:pPr algn="ctr"/>
            <a:r>
              <a:rPr lang="en-US" dirty="0" smtClean="0"/>
              <a:t>KUBERNETES – CONTROLLERS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8715" y="1088571"/>
            <a:ext cx="114691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Deployments: </a:t>
            </a:r>
            <a:r>
              <a:rPr lang="en-US" i="1" dirty="0" smtClean="0"/>
              <a:t>an object in Kubernetes that lets you manage a set of identical pods (Without a deployment, we have to create, update, and delete a bunch of pods manually)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DaemonSet: </a:t>
            </a:r>
            <a:r>
              <a:rPr lang="en-US" i="1" dirty="0" smtClean="0"/>
              <a:t>A DaemonSet ensures that all (or some) Nodes run a copy of a Pod. As nodes are added to the cluster, Pods are added to them. As nodes are removed from the cluster, those Pods are garbage collected.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Other Controllers: </a:t>
            </a:r>
            <a:r>
              <a:rPr lang="en-US" b="1" dirty="0" smtClean="0"/>
              <a:t>ReplicaSet</a:t>
            </a:r>
            <a:r>
              <a:rPr lang="en-US" dirty="0" smtClean="0"/>
              <a:t> /</a:t>
            </a:r>
            <a:r>
              <a:rPr lang="en-US" b="1" dirty="0" smtClean="0"/>
              <a:t>ReplicationController</a:t>
            </a:r>
            <a:r>
              <a:rPr lang="en-US" dirty="0" smtClean="0"/>
              <a:t> / </a:t>
            </a:r>
            <a:r>
              <a:rPr lang="en-US" b="1" dirty="0" smtClean="0"/>
              <a:t>StatefulSets</a:t>
            </a:r>
            <a:r>
              <a:rPr lang="en-US" dirty="0" smtClean="0"/>
              <a:t> / </a:t>
            </a:r>
            <a:r>
              <a:rPr lang="en-US" b="1" dirty="0" smtClean="0"/>
              <a:t>Garbage Collection </a:t>
            </a:r>
            <a:r>
              <a:rPr lang="en-US" dirty="0" smtClean="0"/>
              <a:t>/ </a:t>
            </a:r>
            <a:r>
              <a:rPr lang="en-US" b="1" dirty="0" smtClean="0"/>
              <a:t>Job &amp; </a:t>
            </a:r>
            <a:r>
              <a:rPr lang="en-US" b="1" dirty="0" err="1" smtClean="0"/>
              <a:t>CronJob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69" y="2675682"/>
            <a:ext cx="4676775" cy="4019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2709" b="34380"/>
          <a:stretch/>
        </p:blipFill>
        <p:spPr>
          <a:xfrm>
            <a:off x="5762626" y="2675683"/>
            <a:ext cx="6255204" cy="396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310" y="0"/>
            <a:ext cx="9905998" cy="978788"/>
          </a:xfrm>
        </p:spPr>
        <p:txBody>
          <a:bodyPr/>
          <a:lstStyle/>
          <a:p>
            <a:pPr algn="ctr"/>
            <a:r>
              <a:rPr lang="en-US" dirty="0" smtClean="0"/>
              <a:t>KUBERNETES – NAMESPACES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33450"/>
            <a:ext cx="118872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42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310" y="0"/>
            <a:ext cx="9905998" cy="978788"/>
          </a:xfrm>
        </p:spPr>
        <p:txBody>
          <a:bodyPr/>
          <a:lstStyle/>
          <a:p>
            <a:pPr algn="ctr"/>
            <a:r>
              <a:rPr lang="en-US" dirty="0" smtClean="0"/>
              <a:t>KUBERNETES – DISTRIBUTIONS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2183" y="1532709"/>
            <a:ext cx="47722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Software Distributions (Locally or Cloud hosted):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CoreOS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Pivotal Container Service (PKS)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Rancher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Red Hat </a:t>
            </a:r>
            <a:r>
              <a:rPr lang="en-US" dirty="0" err="1" smtClean="0"/>
              <a:t>OpenShift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SUSE Container as a Service Platform (</a:t>
            </a:r>
            <a:r>
              <a:rPr lang="en-US" dirty="0" err="1" smtClean="0"/>
              <a:t>CaaS</a:t>
            </a:r>
            <a:r>
              <a:rPr lang="en-US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33309" y="1532709"/>
            <a:ext cx="4754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Dedicated Cloud Services: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Amazon Elastic Container Service for Kubernetes (Amazon EKS)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Azure Kubernetes Service (AKS)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Google Kubernetes Engine (GKE)</a:t>
            </a:r>
          </a:p>
          <a:p>
            <a:pPr marL="285750" indent="-285750">
              <a:buFontTx/>
              <a:buChar char="-"/>
            </a:pPr>
            <a:r>
              <a:rPr lang="en-US" b="1" dirty="0" smtClean="0">
                <a:solidFill>
                  <a:srgbClr val="7030A0"/>
                </a:solidFill>
              </a:rPr>
              <a:t>IBM Cloud Kubernetes Service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0842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309" y="1469984"/>
            <a:ext cx="9905999" cy="393539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 Containerization</a:t>
            </a:r>
          </a:p>
          <a:p>
            <a:r>
              <a:rPr lang="en-US" sz="3600" dirty="0" smtClean="0"/>
              <a:t> Container Orchestration</a:t>
            </a:r>
          </a:p>
          <a:p>
            <a:r>
              <a:rPr lang="en-US" sz="3600" dirty="0" smtClean="0"/>
              <a:t> </a:t>
            </a:r>
            <a:r>
              <a:rPr lang="en-US" sz="3600" dirty="0"/>
              <a:t>Kubernetes</a:t>
            </a:r>
          </a:p>
          <a:p>
            <a:r>
              <a:rPr lang="en-US" sz="3600" dirty="0" smtClean="0"/>
              <a:t> </a:t>
            </a:r>
            <a:r>
              <a:rPr lang="en-US" sz="3600" b="1" dirty="0">
                <a:solidFill>
                  <a:srgbClr val="7030A0"/>
                </a:solidFill>
              </a:rPr>
              <a:t>Kubernetes on IBM Cloud</a:t>
            </a:r>
          </a:p>
          <a:p>
            <a:r>
              <a:rPr lang="en-US" sz="3600" dirty="0" smtClean="0"/>
              <a:t> Demo</a:t>
            </a:r>
          </a:p>
          <a:p>
            <a:r>
              <a:rPr lang="en-US" sz="3600" dirty="0" smtClean="0"/>
              <a:t> Q&amp;A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1622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310" y="0"/>
            <a:ext cx="9905998" cy="978788"/>
          </a:xfrm>
        </p:spPr>
        <p:txBody>
          <a:bodyPr/>
          <a:lstStyle/>
          <a:p>
            <a:pPr algn="ctr"/>
            <a:r>
              <a:rPr lang="en-US" dirty="0" smtClean="0"/>
              <a:t>IBM CLOUD KUBERNETES SERVICE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6388" y="1001870"/>
            <a:ext cx="1088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Shared Responsibilities: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8177"/>
          <a:stretch/>
        </p:blipFill>
        <p:spPr>
          <a:xfrm>
            <a:off x="1650274" y="1509130"/>
            <a:ext cx="8245113" cy="34407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6387" y="5087846"/>
            <a:ext cx="108857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Infrastructure Options: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Classic clusters </a:t>
            </a:r>
            <a:r>
              <a:rPr lang="en-US" dirty="0" smtClean="0"/>
              <a:t>are created on your choice of virtual or bare metal worker nodes that are connected to VLANs.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VPC clusters </a:t>
            </a:r>
            <a:r>
              <a:rPr lang="en-US" dirty="0" smtClean="0"/>
              <a:t>are created in your own Virtual Private Cloud that gives you the security of a private cloud environment with the dynamic scalability of a public cloud. You use network access control lists to protect the subnets that your worker nodes are connected to.</a:t>
            </a:r>
          </a:p>
        </p:txBody>
      </p:sp>
    </p:spTree>
    <p:extLst>
      <p:ext uri="{BB962C8B-B14F-4D97-AF65-F5344CB8AC3E}">
        <p14:creationId xmlns:p14="http://schemas.microsoft.com/office/powerpoint/2010/main" val="317027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310" y="0"/>
            <a:ext cx="9905998" cy="978788"/>
          </a:xfrm>
        </p:spPr>
        <p:txBody>
          <a:bodyPr/>
          <a:lstStyle/>
          <a:p>
            <a:pPr algn="ctr"/>
            <a:r>
              <a:rPr lang="en-US" dirty="0" smtClean="0"/>
              <a:t>CLASSIC CLUSTER: ARCHITECTURE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316" y="978788"/>
            <a:ext cx="10201275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25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310" y="0"/>
            <a:ext cx="9905998" cy="978788"/>
          </a:xfrm>
        </p:spPr>
        <p:txBody>
          <a:bodyPr/>
          <a:lstStyle/>
          <a:p>
            <a:pPr algn="ctr"/>
            <a:r>
              <a:rPr lang="en-US" dirty="0" smtClean="0"/>
              <a:t>HIGH AVAILABILITY ARCHITECTURE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39" y="1593221"/>
            <a:ext cx="11876961" cy="43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13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310" y="0"/>
            <a:ext cx="9905998" cy="978788"/>
          </a:xfrm>
        </p:spPr>
        <p:txBody>
          <a:bodyPr/>
          <a:lstStyle/>
          <a:p>
            <a:pPr algn="ctr"/>
            <a:r>
              <a:rPr lang="en-US" dirty="0" smtClean="0"/>
              <a:t>CONTROL PLANE (MASTER)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42" y="1483884"/>
            <a:ext cx="11665995" cy="518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80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310" y="0"/>
            <a:ext cx="9905998" cy="978788"/>
          </a:xfrm>
        </p:spPr>
        <p:txBody>
          <a:bodyPr/>
          <a:lstStyle/>
          <a:p>
            <a:pPr algn="ctr"/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309" y="1469984"/>
            <a:ext cx="9905999" cy="393539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7030A0"/>
                </a:solidFill>
              </a:rPr>
              <a:t>Containerization</a:t>
            </a:r>
          </a:p>
          <a:p>
            <a:r>
              <a:rPr lang="en-US" sz="3600" dirty="0" smtClean="0"/>
              <a:t> Container Orchestration</a:t>
            </a:r>
          </a:p>
          <a:p>
            <a:r>
              <a:rPr lang="en-US" sz="3600" dirty="0" smtClean="0"/>
              <a:t> Kubernetes</a:t>
            </a:r>
          </a:p>
          <a:p>
            <a:r>
              <a:rPr lang="en-US" sz="3600" dirty="0" smtClean="0"/>
              <a:t> Kubernetes on IBM Cloud</a:t>
            </a:r>
          </a:p>
          <a:p>
            <a:r>
              <a:rPr lang="en-US" sz="3600" dirty="0" smtClean="0"/>
              <a:t> Demo</a:t>
            </a:r>
          </a:p>
          <a:p>
            <a:r>
              <a:rPr lang="en-US" sz="3600" dirty="0" smtClean="0"/>
              <a:t> Q&amp;A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5909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310" y="0"/>
            <a:ext cx="9905998" cy="978788"/>
          </a:xfrm>
        </p:spPr>
        <p:txBody>
          <a:bodyPr/>
          <a:lstStyle/>
          <a:p>
            <a:pPr algn="ctr"/>
            <a:r>
              <a:rPr lang="en-US" dirty="0" smtClean="0"/>
              <a:t>WORKER POOLS / WORKER NODES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25987"/>
          <a:stretch/>
        </p:blipFill>
        <p:spPr>
          <a:xfrm>
            <a:off x="2994808" y="1288868"/>
            <a:ext cx="8191500" cy="23757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351" y="1197019"/>
            <a:ext cx="2219048" cy="29619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r="14771"/>
          <a:stretch/>
        </p:blipFill>
        <p:spPr>
          <a:xfrm>
            <a:off x="2994808" y="4033979"/>
            <a:ext cx="8247958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50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310" y="0"/>
            <a:ext cx="9905998" cy="978788"/>
          </a:xfrm>
        </p:spPr>
        <p:txBody>
          <a:bodyPr/>
          <a:lstStyle/>
          <a:p>
            <a:pPr algn="ctr"/>
            <a:r>
              <a:rPr lang="en-US" dirty="0" smtClean="0"/>
              <a:t>SERVICE EXPOSING</a:t>
            </a:r>
            <a:endParaRPr lang="en-US" dirty="0"/>
          </a:p>
        </p:txBody>
      </p:sp>
      <p:pic>
        <p:nvPicPr>
          <p:cNvPr id="4098" name="Picture 2" descr="This image walks you through choosing the best networking option for your application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999" y="978788"/>
            <a:ext cx="6175556" cy="55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41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310" y="0"/>
            <a:ext cx="9905998" cy="9787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STORAGE – STATIC/DYNAMIC PROVISIONING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956" y="893644"/>
            <a:ext cx="3855011" cy="27813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956" y="3923959"/>
            <a:ext cx="4584718" cy="27144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458" y="1127215"/>
            <a:ext cx="3990975" cy="31623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H="1">
            <a:off x="5573486" y="1062446"/>
            <a:ext cx="17417" cy="5268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2514" y="4589417"/>
            <a:ext cx="47810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Physical storage in IBM Cloud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File Storage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Block Storage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Object Storage,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Local worker node storage that you can use as SDS storage with </a:t>
            </a:r>
            <a:r>
              <a:rPr lang="en-US" dirty="0" err="1" smtClean="0"/>
              <a:t>Portworx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33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309" y="1469984"/>
            <a:ext cx="9905999" cy="393539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 Containerization</a:t>
            </a:r>
          </a:p>
          <a:p>
            <a:r>
              <a:rPr lang="en-US" sz="3600" dirty="0" smtClean="0"/>
              <a:t> Container Orchestration</a:t>
            </a:r>
          </a:p>
          <a:p>
            <a:r>
              <a:rPr lang="en-US" sz="3600" dirty="0" smtClean="0"/>
              <a:t> </a:t>
            </a:r>
            <a:r>
              <a:rPr lang="en-US" sz="3600" dirty="0"/>
              <a:t>Kubernetes</a:t>
            </a:r>
          </a:p>
          <a:p>
            <a:r>
              <a:rPr lang="en-US" sz="3600" dirty="0" smtClean="0"/>
              <a:t> </a:t>
            </a:r>
            <a:r>
              <a:rPr lang="en-US" sz="3600" dirty="0"/>
              <a:t>Kubernetes on IBM Cloud</a:t>
            </a:r>
          </a:p>
          <a:p>
            <a:r>
              <a:rPr lang="en-US" sz="3600" dirty="0" smtClean="0"/>
              <a:t> </a:t>
            </a:r>
            <a:r>
              <a:rPr lang="en-US" sz="3600" b="1" dirty="0">
                <a:solidFill>
                  <a:srgbClr val="7030A0"/>
                </a:solidFill>
              </a:rPr>
              <a:t>Demo</a:t>
            </a:r>
          </a:p>
          <a:p>
            <a:r>
              <a:rPr lang="en-US" sz="3600" dirty="0" smtClean="0"/>
              <a:t> Q&amp;A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9293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309" y="1469984"/>
            <a:ext cx="9905999" cy="393539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 Containerization</a:t>
            </a:r>
          </a:p>
          <a:p>
            <a:r>
              <a:rPr lang="en-US" sz="3600" dirty="0" smtClean="0"/>
              <a:t> Container Orchestration</a:t>
            </a:r>
          </a:p>
          <a:p>
            <a:r>
              <a:rPr lang="en-US" sz="3600" dirty="0" smtClean="0"/>
              <a:t> </a:t>
            </a:r>
            <a:r>
              <a:rPr lang="en-US" sz="3600" dirty="0"/>
              <a:t>Kubernetes</a:t>
            </a:r>
          </a:p>
          <a:p>
            <a:r>
              <a:rPr lang="en-US" sz="3600" dirty="0" smtClean="0"/>
              <a:t> </a:t>
            </a:r>
            <a:r>
              <a:rPr lang="en-US" sz="3600" dirty="0"/>
              <a:t>Kubernetes on IBM Cloud</a:t>
            </a:r>
          </a:p>
          <a:p>
            <a:r>
              <a:rPr lang="en-US" sz="3600" dirty="0" smtClean="0"/>
              <a:t> </a:t>
            </a:r>
            <a:r>
              <a:rPr lang="en-US" sz="3600" dirty="0"/>
              <a:t>Demo</a:t>
            </a:r>
          </a:p>
          <a:p>
            <a:r>
              <a:rPr lang="en-US" sz="3600" dirty="0" smtClean="0"/>
              <a:t> </a:t>
            </a:r>
            <a:r>
              <a:rPr lang="en-US" sz="3600" b="1" dirty="0">
                <a:solidFill>
                  <a:srgbClr val="7030A0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05801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310" y="0"/>
            <a:ext cx="9905998" cy="978788"/>
          </a:xfrm>
        </p:spPr>
        <p:txBody>
          <a:bodyPr/>
          <a:lstStyle/>
          <a:p>
            <a:pPr algn="ctr"/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23109" y="1245326"/>
            <a:ext cx="106418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Docker:</a:t>
            </a:r>
          </a:p>
          <a:p>
            <a:r>
              <a:rPr lang="en-US" dirty="0" smtClean="0">
                <a:hlinkClick r:id="rId2"/>
              </a:rPr>
              <a:t>https://docs.docker.com/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Kubernetes:</a:t>
            </a:r>
          </a:p>
          <a:p>
            <a:r>
              <a:rPr lang="en-US" dirty="0" smtClean="0">
                <a:hlinkClick r:id="rId3"/>
              </a:rPr>
              <a:t>https://kubernetes.io/docs/home/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IBM Cloud Kubernetes Service:</a:t>
            </a:r>
          </a:p>
          <a:p>
            <a:r>
              <a:rPr lang="en-US" dirty="0" smtClean="0">
                <a:hlinkClick r:id="rId4"/>
              </a:rPr>
              <a:t>https://cloud.ibm.com/docs/containers?topic=containers-getting-started#container_index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00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310" y="0"/>
            <a:ext cx="9905998" cy="978788"/>
          </a:xfrm>
        </p:spPr>
        <p:txBody>
          <a:bodyPr/>
          <a:lstStyle/>
          <a:p>
            <a:pPr algn="ctr"/>
            <a:r>
              <a:rPr lang="en-US" dirty="0" smtClean="0"/>
              <a:t>TRADITIONAL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39897"/>
          <a:stretch/>
        </p:blipFill>
        <p:spPr>
          <a:xfrm>
            <a:off x="1550717" y="1118124"/>
            <a:ext cx="8986655" cy="536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75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310" y="0"/>
            <a:ext cx="9905998" cy="978788"/>
          </a:xfrm>
        </p:spPr>
        <p:txBody>
          <a:bodyPr/>
          <a:lstStyle/>
          <a:p>
            <a:pPr algn="ctr"/>
            <a:r>
              <a:rPr lang="en-US" dirty="0" smtClean="0"/>
              <a:t>CONTAINERIZATION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653"/>
          <a:stretch/>
        </p:blipFill>
        <p:spPr>
          <a:xfrm>
            <a:off x="1785407" y="1216549"/>
            <a:ext cx="8499416" cy="42759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5430" y="5730240"/>
            <a:ext cx="11268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* The </a:t>
            </a:r>
            <a:r>
              <a:rPr lang="en-US" i="1" dirty="0"/>
              <a:t>container shares the kernel of the host OS with other containers, and the shared part of the OS is read-only. Therefore, the containers are lightweight, so you can deploy multiple containers on a single server (or a VM)</a:t>
            </a:r>
          </a:p>
        </p:txBody>
      </p:sp>
    </p:spTree>
    <p:extLst>
      <p:ext uri="{BB962C8B-B14F-4D97-AF65-F5344CB8AC3E}">
        <p14:creationId xmlns:p14="http://schemas.microsoft.com/office/powerpoint/2010/main" val="247088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310" y="0"/>
            <a:ext cx="9905998" cy="978788"/>
          </a:xfrm>
        </p:spPr>
        <p:txBody>
          <a:bodyPr/>
          <a:lstStyle/>
          <a:p>
            <a:pPr algn="ctr"/>
            <a:r>
              <a:rPr lang="en-US" dirty="0" smtClean="0"/>
              <a:t>CONTAINERIZATION: PROS &amp; CONS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431" y="1484585"/>
            <a:ext cx="3508009" cy="22472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28160" y="1349829"/>
            <a:ext cx="69407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Advantages: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Lightweight, less resource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Speed: Reduce </a:t>
            </a:r>
            <a:r>
              <a:rPr lang="en-US" dirty="0"/>
              <a:t>the time needed to deploy and run an application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Resources: Low Overhead, Save Disk…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Portability and application sharing easier.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Consistent Environment: software dependencies, specific versions of programming language runtimes and other software libraries.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28160" y="4055873"/>
            <a:ext cx="68556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Disadvantages </a:t>
            </a:r>
            <a:r>
              <a:rPr lang="en-US" b="1" u="sng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Containers based on a different OS will require a different host. 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Security and isolation: </a:t>
            </a:r>
            <a:r>
              <a:rPr lang="en-US" dirty="0"/>
              <a:t>vulnerability in the OS kernel is a threat to all containers on the host </a:t>
            </a:r>
            <a:r>
              <a:rPr lang="en-US" dirty="0" smtClean="0"/>
              <a:t>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Containerization is still a new </a:t>
            </a:r>
            <a:r>
              <a:rPr lang="en-US" dirty="0" smtClean="0"/>
              <a:t>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08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310" y="0"/>
            <a:ext cx="9905998" cy="97878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CONTAINER RUNTIMES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79" y="1312597"/>
            <a:ext cx="3117943" cy="20148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0533" y="1005724"/>
            <a:ext cx="2722164" cy="31075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10" y="4534702"/>
            <a:ext cx="4863184" cy="14167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1207" y="1836303"/>
            <a:ext cx="3698940" cy="13965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5180" y="4140168"/>
            <a:ext cx="4147322" cy="220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94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310" y="0"/>
            <a:ext cx="9905998" cy="978788"/>
          </a:xfrm>
        </p:spPr>
        <p:txBody>
          <a:bodyPr/>
          <a:lstStyle/>
          <a:p>
            <a:pPr algn="ctr"/>
            <a:r>
              <a:rPr lang="en-US" dirty="0" smtClean="0"/>
              <a:t>DOCKER - COMPONENTS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158" y="1065873"/>
            <a:ext cx="10037359" cy="50562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15201" y="4476206"/>
            <a:ext cx="48767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Keywords: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Images</a:t>
            </a:r>
            <a:r>
              <a:rPr lang="en-US" dirty="0" smtClean="0"/>
              <a:t>:</a:t>
            </a:r>
            <a:r>
              <a:rPr lang="en-US" dirty="0"/>
              <a:t> </a:t>
            </a:r>
            <a:r>
              <a:rPr lang="en-US" dirty="0" smtClean="0"/>
              <a:t>read-only </a:t>
            </a:r>
            <a:r>
              <a:rPr lang="en-US" dirty="0"/>
              <a:t>template with instructions for creating a Docker </a:t>
            </a:r>
            <a:r>
              <a:rPr lang="en-US" dirty="0" smtClean="0"/>
              <a:t>container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Containers</a:t>
            </a:r>
            <a:r>
              <a:rPr lang="en-US" dirty="0" smtClean="0"/>
              <a:t>: </a:t>
            </a:r>
            <a:r>
              <a:rPr lang="en-US" dirty="0"/>
              <a:t>runnable instance of an </a:t>
            </a:r>
            <a:r>
              <a:rPr lang="en-US" dirty="0" smtClean="0"/>
              <a:t>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Docker Registry</a:t>
            </a:r>
            <a:r>
              <a:rPr lang="en-US" dirty="0" smtClean="0"/>
              <a:t>: stores Docker images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Docker Daemon</a:t>
            </a:r>
            <a:r>
              <a:rPr lang="en-US" dirty="0" smtClean="0"/>
              <a:t>: manages Docker </a:t>
            </a:r>
            <a:r>
              <a:rPr lang="en-US" dirty="0"/>
              <a:t>objects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Docker Client</a:t>
            </a:r>
            <a:r>
              <a:rPr lang="en-US" dirty="0" smtClean="0"/>
              <a:t>: users </a:t>
            </a:r>
            <a:r>
              <a:rPr lang="en-US" dirty="0"/>
              <a:t>interact with </a:t>
            </a:r>
            <a:r>
              <a:rPr lang="en-US" dirty="0" smtClean="0"/>
              <a:t>Docker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Docker Hosts: </a:t>
            </a:r>
            <a:r>
              <a:rPr lang="en-US" dirty="0" smtClean="0"/>
              <a:t>Nodes &amp; Cluster</a:t>
            </a:r>
          </a:p>
        </p:txBody>
      </p:sp>
    </p:spTree>
    <p:extLst>
      <p:ext uri="{BB962C8B-B14F-4D97-AF65-F5344CB8AC3E}">
        <p14:creationId xmlns:p14="http://schemas.microsoft.com/office/powerpoint/2010/main" val="204382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310" y="0"/>
            <a:ext cx="9905998" cy="978788"/>
          </a:xfrm>
        </p:spPr>
        <p:txBody>
          <a:bodyPr/>
          <a:lstStyle/>
          <a:p>
            <a:pPr algn="ctr"/>
            <a:r>
              <a:rPr lang="en-US" dirty="0" smtClean="0"/>
              <a:t>DOCKER – SIMPLE FLOW / LIFECYCLE</a:t>
            </a:r>
            <a:endParaRPr lang="en-US" dirty="0"/>
          </a:p>
        </p:txBody>
      </p:sp>
      <p:pic>
        <p:nvPicPr>
          <p:cNvPr id="1026" name="Picture 2" descr="https://miro.medium.com/max/2490/1*5ODaw4rEGUjFGgMMH93yVw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1554316"/>
            <a:ext cx="11809467" cy="473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02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</TotalTime>
  <Words>1103</Words>
  <Application>Microsoft Office PowerPoint</Application>
  <PresentationFormat>Widescreen</PresentationFormat>
  <Paragraphs>184</Paragraphs>
  <Slides>35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CONTAINERIZATION &amp;  KUBERNETES ON IBM CLOUD</vt:lpstr>
      <vt:lpstr>AGENDA</vt:lpstr>
      <vt:lpstr>AGENDA</vt:lpstr>
      <vt:lpstr>TRADITIONAL</vt:lpstr>
      <vt:lpstr>CONTAINERIZATION</vt:lpstr>
      <vt:lpstr>CONTAINERIZATION: PROS &amp; CONS</vt:lpstr>
      <vt:lpstr>CONTAINER RUNTIMES</vt:lpstr>
      <vt:lpstr>DOCKER - COMPONENTS</vt:lpstr>
      <vt:lpstr>DOCKER – SIMPLE FLOW / LIFECYCLE</vt:lpstr>
      <vt:lpstr>PowerPoint Presentation</vt:lpstr>
      <vt:lpstr>ORCHESTRATORS</vt:lpstr>
      <vt:lpstr>ORCHESTRATORS</vt:lpstr>
      <vt:lpstr>CONTAINER ORCHESTRATION TOOLS</vt:lpstr>
      <vt:lpstr>PowerPoint Presentation</vt:lpstr>
      <vt:lpstr>KUBERNETES - COMPONENTS</vt:lpstr>
      <vt:lpstr>KUBERNETES – EXAMPLE ARCHITECTURE</vt:lpstr>
      <vt:lpstr>KUBERNETES - ACCESSING CLUSTERS</vt:lpstr>
      <vt:lpstr>KUBERNETES - OBJECTS</vt:lpstr>
      <vt:lpstr>KUBERNETES – PODS / CONTAINERS</vt:lpstr>
      <vt:lpstr>KUBERNETES – PV AND PVC</vt:lpstr>
      <vt:lpstr>KUBERNETES – SERVICES</vt:lpstr>
      <vt:lpstr>KUBERNETES – CONTROLLERS</vt:lpstr>
      <vt:lpstr>KUBERNETES – NAMESPACES</vt:lpstr>
      <vt:lpstr>KUBERNETES – DISTRIBUTIONS</vt:lpstr>
      <vt:lpstr>PowerPoint Presentation</vt:lpstr>
      <vt:lpstr>IBM CLOUD KUBERNETES SERVICE </vt:lpstr>
      <vt:lpstr>CLASSIC CLUSTER: ARCHITECTURE</vt:lpstr>
      <vt:lpstr>HIGH AVAILABILITY ARCHITECTURE</vt:lpstr>
      <vt:lpstr>CONTROL PLANE (MASTER)</vt:lpstr>
      <vt:lpstr>WORKER POOLS / WORKER NODES</vt:lpstr>
      <vt:lpstr>SERVICE EXPOSING</vt:lpstr>
      <vt:lpstr>STORAGE – STATIC/DYNAMIC PROVISIONING</vt:lpstr>
      <vt:lpstr>PowerPoint Presentation</vt:lpstr>
      <vt:lpstr>PowerPoint Presentation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&amp;  KUBERNETES ON IBM CLOUD</dc:title>
  <dc:creator>Tôn Anh Kiệt</dc:creator>
  <cp:lastModifiedBy>Tôn Anh Kiệt</cp:lastModifiedBy>
  <cp:revision>45</cp:revision>
  <dcterms:created xsi:type="dcterms:W3CDTF">2020-05-07T04:16:02Z</dcterms:created>
  <dcterms:modified xsi:type="dcterms:W3CDTF">2020-05-07T12:46:14Z</dcterms:modified>
</cp:coreProperties>
</file>